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8" r:id="rId5"/>
    <p:sldMasterId id="2147483743" r:id="rId6"/>
    <p:sldMasterId id="2147483745" r:id="rId7"/>
    <p:sldMasterId id="2147483747" r:id="rId8"/>
    <p:sldMasterId id="2147483749" r:id="rId9"/>
    <p:sldMasterId id="2147483751" r:id="rId10"/>
  </p:sldMasterIdLst>
  <p:notesMasterIdLst>
    <p:notesMasterId r:id="rId79"/>
  </p:notesMasterIdLst>
  <p:handoutMasterIdLst>
    <p:handoutMasterId r:id="rId80"/>
  </p:handoutMasterIdLst>
  <p:sldIdLst>
    <p:sldId id="256" r:id="rId11"/>
    <p:sldId id="258" r:id="rId12"/>
    <p:sldId id="259" r:id="rId13"/>
    <p:sldId id="260" r:id="rId14"/>
    <p:sldId id="261" r:id="rId15"/>
    <p:sldId id="262" r:id="rId16"/>
    <p:sldId id="265" r:id="rId17"/>
    <p:sldId id="266" r:id="rId18"/>
    <p:sldId id="267" r:id="rId19"/>
    <p:sldId id="268" r:id="rId20"/>
    <p:sldId id="269" r:id="rId21"/>
    <p:sldId id="270" r:id="rId22"/>
    <p:sldId id="272" r:id="rId23"/>
    <p:sldId id="273" r:id="rId24"/>
    <p:sldId id="274" r:id="rId25"/>
    <p:sldId id="275" r:id="rId26"/>
    <p:sldId id="276" r:id="rId27"/>
    <p:sldId id="277" r:id="rId28"/>
    <p:sldId id="278" r:id="rId29"/>
    <p:sldId id="279" r:id="rId30"/>
    <p:sldId id="280" r:id="rId31"/>
    <p:sldId id="282" r:id="rId32"/>
    <p:sldId id="283" r:id="rId33"/>
    <p:sldId id="284" r:id="rId34"/>
    <p:sldId id="285" r:id="rId35"/>
    <p:sldId id="287" r:id="rId36"/>
    <p:sldId id="288" r:id="rId37"/>
    <p:sldId id="290" r:id="rId38"/>
    <p:sldId id="291" r:id="rId39"/>
    <p:sldId id="292" r:id="rId40"/>
    <p:sldId id="293" r:id="rId41"/>
    <p:sldId id="294" r:id="rId42"/>
    <p:sldId id="295" r:id="rId43"/>
    <p:sldId id="296" r:id="rId44"/>
    <p:sldId id="299" r:id="rId45"/>
    <p:sldId id="297" r:id="rId46"/>
    <p:sldId id="300" r:id="rId47"/>
    <p:sldId id="301" r:id="rId48"/>
    <p:sldId id="302" r:id="rId49"/>
    <p:sldId id="338" r:id="rId50"/>
    <p:sldId id="304" r:id="rId51"/>
    <p:sldId id="305" r:id="rId52"/>
    <p:sldId id="307" r:id="rId53"/>
    <p:sldId id="308" r:id="rId54"/>
    <p:sldId id="309" r:id="rId55"/>
    <p:sldId id="310" r:id="rId56"/>
    <p:sldId id="311" r:id="rId57"/>
    <p:sldId id="312" r:id="rId58"/>
    <p:sldId id="313" r:id="rId59"/>
    <p:sldId id="314" r:id="rId60"/>
    <p:sldId id="315" r:id="rId61"/>
    <p:sldId id="316" r:id="rId62"/>
    <p:sldId id="318" r:id="rId63"/>
    <p:sldId id="320" r:id="rId64"/>
    <p:sldId id="321" r:id="rId65"/>
    <p:sldId id="337" r:id="rId66"/>
    <p:sldId id="322" r:id="rId67"/>
    <p:sldId id="324" r:id="rId68"/>
    <p:sldId id="325" r:id="rId69"/>
    <p:sldId id="326" r:id="rId70"/>
    <p:sldId id="328" r:id="rId71"/>
    <p:sldId id="330" r:id="rId72"/>
    <p:sldId id="331" r:id="rId73"/>
    <p:sldId id="332" r:id="rId74"/>
    <p:sldId id="333" r:id="rId75"/>
    <p:sldId id="334" r:id="rId76"/>
    <p:sldId id="335" r:id="rId77"/>
    <p:sldId id="336"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DC505D-E999-C27A-07C0-BECD98BED079}" name="Alessandro Iellamo" initials="AI" userId="S::AIellamo@fhi360.org::20155d99-b10d-4737-a5c7-07a75ca14183" providerId="AD"/>
  <p188:author id="{D5086178-8CA3-4BA4-7AC1-840E1FE7D855}" name="Deanna Saab" initials="DS" userId="S::dledet@fhi360.org::bbe06b39-0d75-4b6f-b80a-9e8478553be3" providerId="AD"/>
  <p188:author id="{07CDEE7A-0239-7B97-95DC-C4627289C5D1}" name="Jill Vitick" initials="JV" userId="S::jvitick@fhi360.org::631524e4-3753-49c9-b380-655a3b636a9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2E4E7"/>
    <a:srgbClr val="E5E7EA"/>
    <a:srgbClr val="293745"/>
    <a:srgbClr val="D03000"/>
    <a:srgbClr val="FF4619"/>
    <a:srgbClr val="FFF5F2"/>
    <a:srgbClr val="6E8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0CBDD9-20E4-E74B-A014-07DF70816E2E}" v="1" dt="2024-11-27T19:58:06.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48" autoAdjust="0"/>
    <p:restoredTop sz="94660"/>
  </p:normalViewPr>
  <p:slideViewPr>
    <p:cSldViewPr snapToGrid="0">
      <p:cViewPr varScale="1">
        <p:scale>
          <a:sx n="75" d="100"/>
          <a:sy n="75" d="100"/>
        </p:scale>
        <p:origin x="1162" y="43"/>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tableStyles" Target="tableStyle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handoutMaster" Target="handoutMasters/handoutMaster1.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microsoft.com/office/2018/10/relationships/authors" Target="authors.xml"/><Relationship Id="rId61" Type="http://schemas.openxmlformats.org/officeDocument/2006/relationships/slide" Target="slides/slide51.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andro Iellamo" userId="20155d99-b10d-4737-a5c7-07a75ca14183" providerId="ADAL" clId="{85B26781-52C5-4E65-8438-585E49C88C47}"/>
    <pc:docChg chg="custSel modSld">
      <pc:chgData name="Alessandro Iellamo" userId="20155d99-b10d-4737-a5c7-07a75ca14183" providerId="ADAL" clId="{85B26781-52C5-4E65-8438-585E49C88C47}" dt="2024-11-26T11:40:08.823" v="75" actId="20577"/>
      <pc:docMkLst>
        <pc:docMk/>
      </pc:docMkLst>
      <pc:sldChg chg="modSp mod">
        <pc:chgData name="Alessandro Iellamo" userId="20155d99-b10d-4737-a5c7-07a75ca14183" providerId="ADAL" clId="{85B26781-52C5-4E65-8438-585E49C88C47}" dt="2024-11-26T11:11:45.464" v="2" actId="20577"/>
        <pc:sldMkLst>
          <pc:docMk/>
          <pc:sldMk cId="0" sldId="256"/>
        </pc:sldMkLst>
        <pc:spChg chg="mod">
          <ac:chgData name="Alessandro Iellamo" userId="20155d99-b10d-4737-a5c7-07a75ca14183" providerId="ADAL" clId="{85B26781-52C5-4E65-8438-585E49C88C47}" dt="2024-11-26T11:11:45.464" v="2" actId="20577"/>
          <ac:spMkLst>
            <pc:docMk/>
            <pc:sldMk cId="0" sldId="256"/>
            <ac:spMk id="76" creationId="{00000000-0000-0000-0000-000000000000}"/>
          </ac:spMkLst>
        </pc:spChg>
      </pc:sldChg>
      <pc:sldChg chg="modSp mod">
        <pc:chgData name="Alessandro Iellamo" userId="20155d99-b10d-4737-a5c7-07a75ca14183" providerId="ADAL" clId="{85B26781-52C5-4E65-8438-585E49C88C47}" dt="2024-11-26T11:12:42.039" v="12" actId="20577"/>
        <pc:sldMkLst>
          <pc:docMk/>
          <pc:sldMk cId="0" sldId="259"/>
        </pc:sldMkLst>
        <pc:spChg chg="mod">
          <ac:chgData name="Alessandro Iellamo" userId="20155d99-b10d-4737-a5c7-07a75ca14183" providerId="ADAL" clId="{85B26781-52C5-4E65-8438-585E49C88C47}" dt="2024-11-26T11:12:42.039" v="12" actId="20577"/>
          <ac:spMkLst>
            <pc:docMk/>
            <pc:sldMk cId="0" sldId="259"/>
            <ac:spMk id="96" creationId="{00000000-0000-0000-0000-000000000000}"/>
          </ac:spMkLst>
        </pc:spChg>
      </pc:sldChg>
      <pc:sldChg chg="modSp mod">
        <pc:chgData name="Alessandro Iellamo" userId="20155d99-b10d-4737-a5c7-07a75ca14183" providerId="ADAL" clId="{85B26781-52C5-4E65-8438-585E49C88C47}" dt="2024-11-26T11:13:37.773" v="17" actId="1035"/>
        <pc:sldMkLst>
          <pc:docMk/>
          <pc:sldMk cId="0" sldId="262"/>
        </pc:sldMkLst>
        <pc:spChg chg="mod">
          <ac:chgData name="Alessandro Iellamo" userId="20155d99-b10d-4737-a5c7-07a75ca14183" providerId="ADAL" clId="{85B26781-52C5-4E65-8438-585E49C88C47}" dt="2024-11-26T11:13:37.773" v="17" actId="1035"/>
          <ac:spMkLst>
            <pc:docMk/>
            <pc:sldMk cId="0" sldId="262"/>
            <ac:spMk id="4" creationId="{62A9754B-F80E-874D-4D30-25946F0DA651}"/>
          </ac:spMkLst>
        </pc:spChg>
      </pc:sldChg>
      <pc:sldChg chg="modSp mod">
        <pc:chgData name="Alessandro Iellamo" userId="20155d99-b10d-4737-a5c7-07a75ca14183" providerId="ADAL" clId="{85B26781-52C5-4E65-8438-585E49C88C47}" dt="2024-11-26T11:15:00.814" v="35" actId="20577"/>
        <pc:sldMkLst>
          <pc:docMk/>
          <pc:sldMk cId="0" sldId="278"/>
        </pc:sldMkLst>
        <pc:graphicFrameChg chg="modGraphic">
          <ac:chgData name="Alessandro Iellamo" userId="20155d99-b10d-4737-a5c7-07a75ca14183" providerId="ADAL" clId="{85B26781-52C5-4E65-8438-585E49C88C47}" dt="2024-11-26T11:15:00.814" v="35" actId="20577"/>
          <ac:graphicFrameMkLst>
            <pc:docMk/>
            <pc:sldMk cId="0" sldId="278"/>
            <ac:graphicFrameMk id="307" creationId="{00000000-0000-0000-0000-000000000000}"/>
          </ac:graphicFrameMkLst>
        </pc:graphicFrameChg>
      </pc:sldChg>
      <pc:sldChg chg="modSp mod">
        <pc:chgData name="Alessandro Iellamo" userId="20155d99-b10d-4737-a5c7-07a75ca14183" providerId="ADAL" clId="{85B26781-52C5-4E65-8438-585E49C88C47}" dt="2024-11-26T11:40:08.823" v="75" actId="20577"/>
        <pc:sldMkLst>
          <pc:docMk/>
          <pc:sldMk cId="0" sldId="287"/>
        </pc:sldMkLst>
        <pc:spChg chg="mod">
          <ac:chgData name="Alessandro Iellamo" userId="20155d99-b10d-4737-a5c7-07a75ca14183" providerId="ADAL" clId="{85B26781-52C5-4E65-8438-585E49C88C47}" dt="2024-11-26T11:40:08.823" v="75" actId="20577"/>
          <ac:spMkLst>
            <pc:docMk/>
            <pc:sldMk cId="0" sldId="287"/>
            <ac:spMk id="29" creationId="{255C4E6A-D55B-9CF5-1D3D-1FDB36C533EC}"/>
          </ac:spMkLst>
        </pc:spChg>
      </pc:sldChg>
      <pc:sldChg chg="modSp mod">
        <pc:chgData name="Alessandro Iellamo" userId="20155d99-b10d-4737-a5c7-07a75ca14183" providerId="ADAL" clId="{85B26781-52C5-4E65-8438-585E49C88C47}" dt="2024-11-26T11:18:36.353" v="68" actId="14100"/>
        <pc:sldMkLst>
          <pc:docMk/>
          <pc:sldMk cId="0" sldId="295"/>
        </pc:sldMkLst>
        <pc:spChg chg="mod">
          <ac:chgData name="Alessandro Iellamo" userId="20155d99-b10d-4737-a5c7-07a75ca14183" providerId="ADAL" clId="{85B26781-52C5-4E65-8438-585E49C88C47}" dt="2024-11-26T11:18:25.826" v="67" actId="20577"/>
          <ac:spMkLst>
            <pc:docMk/>
            <pc:sldMk cId="0" sldId="295"/>
            <ac:spMk id="3" creationId="{20C42C67-22EB-85D1-ACDD-9277F860D01F}"/>
          </ac:spMkLst>
        </pc:spChg>
        <pc:spChg chg="mod">
          <ac:chgData name="Alessandro Iellamo" userId="20155d99-b10d-4737-a5c7-07a75ca14183" providerId="ADAL" clId="{85B26781-52C5-4E65-8438-585E49C88C47}" dt="2024-11-26T11:18:36.353" v="68" actId="14100"/>
          <ac:spMkLst>
            <pc:docMk/>
            <pc:sldMk cId="0" sldId="295"/>
            <ac:spMk id="18" creationId="{E13AB25F-0B2D-6E4E-85BB-B766AA1521A5}"/>
          </ac:spMkLst>
        </pc:spChg>
      </pc:sldChg>
    </pc:docChg>
  </pc:docChgLst>
  <pc:docChgLst>
    <pc:chgData name="Shannon Dyson" userId="50196967-4350-4268-81d6-5cecbefc960a" providerId="ADAL" clId="{F40CBDD9-20E4-E74B-A014-07DF70816E2E}"/>
    <pc:docChg chg="undo custSel modSld">
      <pc:chgData name="Shannon Dyson" userId="50196967-4350-4268-81d6-5cecbefc960a" providerId="ADAL" clId="{F40CBDD9-20E4-E74B-A014-07DF70816E2E}" dt="2024-11-27T19:58:19.986" v="4" actId="1076"/>
      <pc:docMkLst>
        <pc:docMk/>
      </pc:docMkLst>
      <pc:sldChg chg="modSp mod">
        <pc:chgData name="Shannon Dyson" userId="50196967-4350-4268-81d6-5cecbefc960a" providerId="ADAL" clId="{F40CBDD9-20E4-E74B-A014-07DF70816E2E}" dt="2024-11-27T19:58:19.986" v="4" actId="1076"/>
        <pc:sldMkLst>
          <pc:docMk/>
          <pc:sldMk cId="0" sldId="307"/>
        </pc:sldMkLst>
        <pc:spChg chg="mod">
          <ac:chgData name="Shannon Dyson" userId="50196967-4350-4268-81d6-5cecbefc960a" providerId="ADAL" clId="{F40CBDD9-20E4-E74B-A014-07DF70816E2E}" dt="2024-11-27T19:58:15.892" v="3" actId="1076"/>
          <ac:spMkLst>
            <pc:docMk/>
            <pc:sldMk cId="0" sldId="307"/>
            <ac:spMk id="685" creationId="{00000000-0000-0000-0000-000000000000}"/>
          </ac:spMkLst>
        </pc:spChg>
        <pc:picChg chg="mod">
          <ac:chgData name="Shannon Dyson" userId="50196967-4350-4268-81d6-5cecbefc960a" providerId="ADAL" clId="{F40CBDD9-20E4-E74B-A014-07DF70816E2E}" dt="2024-11-27T19:58:19.986" v="4" actId="1076"/>
          <ac:picMkLst>
            <pc:docMk/>
            <pc:sldMk cId="0" sldId="307"/>
            <ac:picMk id="5" creationId="{9C5E7054-7C21-81B4-3BAD-6C5894E1285E}"/>
          </ac:picMkLst>
        </pc:picChg>
      </pc:sldChg>
    </pc:docChg>
  </pc:docChgLst>
  <pc:docChgLst>
    <pc:chgData name="Alessandro Iellamo" userId="20155d99-b10d-4737-a5c7-07a75ca14183" providerId="ADAL" clId="{F8562E1F-F579-45E6-87FE-E9DD35B41401}"/>
    <pc:docChg chg="custSel modSld">
      <pc:chgData name="Alessandro Iellamo" userId="20155d99-b10d-4737-a5c7-07a75ca14183" providerId="ADAL" clId="{F8562E1F-F579-45E6-87FE-E9DD35B41401}" dt="2024-11-28T03:51:55.839" v="0" actId="478"/>
      <pc:docMkLst>
        <pc:docMk/>
      </pc:docMkLst>
      <pc:sldChg chg="delSp mod">
        <pc:chgData name="Alessandro Iellamo" userId="20155d99-b10d-4737-a5c7-07a75ca14183" providerId="ADAL" clId="{F8562E1F-F579-45E6-87FE-E9DD35B41401}" dt="2024-11-28T03:51:55.839" v="0" actId="478"/>
        <pc:sldMkLst>
          <pc:docMk/>
          <pc:sldMk cId="0" sldId="265"/>
        </pc:sldMkLst>
        <pc:picChg chg="del">
          <ac:chgData name="Alessandro Iellamo" userId="20155d99-b10d-4737-a5c7-07a75ca14183" providerId="ADAL" clId="{F8562E1F-F579-45E6-87FE-E9DD35B41401}" dt="2024-11-28T03:51:55.839" v="0" actId="478"/>
          <ac:picMkLst>
            <pc:docMk/>
            <pc:sldMk cId="0" sldId="265"/>
            <ac:picMk id="4" creationId="{48F37E3D-7539-B463-D555-57F0BAD0D1B0}"/>
          </ac:picMkLst>
        </pc:picChg>
      </pc:sldChg>
    </pc:docChg>
  </pc:docChgLst>
  <pc:docChgLst>
    <pc:chgData name="Jill Vitick" userId="631524e4-3753-49c9-b380-655a3b636a9d" providerId="ADAL" clId="{D2F878B5-CD32-48D8-97A4-ADDEA6D69206}"/>
    <pc:docChg chg="undo custSel delSld modSld">
      <pc:chgData name="Jill Vitick" userId="631524e4-3753-49c9-b380-655a3b636a9d" providerId="ADAL" clId="{D2F878B5-CD32-48D8-97A4-ADDEA6D69206}" dt="2024-11-27T19:45:15.137" v="76" actId="1076"/>
      <pc:docMkLst>
        <pc:docMk/>
      </pc:docMkLst>
      <pc:sldChg chg="modSp mod">
        <pc:chgData name="Jill Vitick" userId="631524e4-3753-49c9-b380-655a3b636a9d" providerId="ADAL" clId="{D2F878B5-CD32-48D8-97A4-ADDEA6D69206}" dt="2024-11-27T19:45:15.137" v="76" actId="1076"/>
        <pc:sldMkLst>
          <pc:docMk/>
          <pc:sldMk cId="0" sldId="256"/>
        </pc:sldMkLst>
        <pc:spChg chg="mod">
          <ac:chgData name="Jill Vitick" userId="631524e4-3753-49c9-b380-655a3b636a9d" providerId="ADAL" clId="{D2F878B5-CD32-48D8-97A4-ADDEA6D69206}" dt="2024-11-27T19:45:15.137" v="76" actId="1076"/>
          <ac:spMkLst>
            <pc:docMk/>
            <pc:sldMk cId="0" sldId="256"/>
            <ac:spMk id="11" creationId="{B1D5C46D-F617-261E-D9D4-CB247238D8C9}"/>
          </ac:spMkLst>
        </pc:spChg>
        <pc:picChg chg="mod">
          <ac:chgData name="Jill Vitick" userId="631524e4-3753-49c9-b380-655a3b636a9d" providerId="ADAL" clId="{D2F878B5-CD32-48D8-97A4-ADDEA6D69206}" dt="2024-11-27T19:45:15.137" v="76" actId="1076"/>
          <ac:picMkLst>
            <pc:docMk/>
            <pc:sldMk cId="0" sldId="256"/>
            <ac:picMk id="10" creationId="{6E0ABE8A-1CD8-B60A-EB2C-2996A3228045}"/>
          </ac:picMkLst>
        </pc:picChg>
        <pc:picChg chg="mod">
          <ac:chgData name="Jill Vitick" userId="631524e4-3753-49c9-b380-655a3b636a9d" providerId="ADAL" clId="{D2F878B5-CD32-48D8-97A4-ADDEA6D69206}" dt="2024-11-27T19:41:16.004" v="75" actId="1038"/>
          <ac:picMkLst>
            <pc:docMk/>
            <pc:sldMk cId="0" sldId="256"/>
            <ac:picMk id="12" creationId="{E6C0E5F9-B26D-6BD3-D25B-AF6CFB4CF7B9}"/>
          </ac:picMkLst>
        </pc:picChg>
      </pc:sldChg>
      <pc:sldChg chg="del">
        <pc:chgData name="Jill Vitick" userId="631524e4-3753-49c9-b380-655a3b636a9d" providerId="ADAL" clId="{D2F878B5-CD32-48D8-97A4-ADDEA6D69206}" dt="2024-11-27T19:01:42.544" v="0" actId="2696"/>
        <pc:sldMkLst>
          <pc:docMk/>
          <pc:sldMk cId="0" sldId="257"/>
        </pc:sldMkLst>
      </pc:sldChg>
      <pc:sldChg chg="modSp mod">
        <pc:chgData name="Jill Vitick" userId="631524e4-3753-49c9-b380-655a3b636a9d" providerId="ADAL" clId="{D2F878B5-CD32-48D8-97A4-ADDEA6D69206}" dt="2024-11-27T19:35:01.723" v="41" actId="20577"/>
        <pc:sldMkLst>
          <pc:docMk/>
          <pc:sldMk cId="0" sldId="259"/>
        </pc:sldMkLst>
        <pc:spChg chg="mod">
          <ac:chgData name="Jill Vitick" userId="631524e4-3753-49c9-b380-655a3b636a9d" providerId="ADAL" clId="{D2F878B5-CD32-48D8-97A4-ADDEA6D69206}" dt="2024-11-27T19:35:01.723" v="41" actId="20577"/>
          <ac:spMkLst>
            <pc:docMk/>
            <pc:sldMk cId="0" sldId="259"/>
            <ac:spMk id="98" creationId="{00000000-0000-0000-0000-000000000000}"/>
          </ac:spMkLst>
        </pc:spChg>
      </pc:sldChg>
      <pc:sldChg chg="modSp mod">
        <pc:chgData name="Jill Vitick" userId="631524e4-3753-49c9-b380-655a3b636a9d" providerId="ADAL" clId="{D2F878B5-CD32-48D8-97A4-ADDEA6D69206}" dt="2024-11-27T19:36:13.618" v="58" actId="1036"/>
        <pc:sldMkLst>
          <pc:docMk/>
          <pc:sldMk cId="0" sldId="262"/>
        </pc:sldMkLst>
        <pc:spChg chg="mod">
          <ac:chgData name="Jill Vitick" userId="631524e4-3753-49c9-b380-655a3b636a9d" providerId="ADAL" clId="{D2F878B5-CD32-48D8-97A4-ADDEA6D69206}" dt="2024-11-27T19:36:08.736" v="52" actId="1035"/>
          <ac:spMkLst>
            <pc:docMk/>
            <pc:sldMk cId="0" sldId="262"/>
            <ac:spMk id="3" creationId="{F1A1AB2D-9E84-3E05-8B85-E190915BB644}"/>
          </ac:spMkLst>
        </pc:spChg>
        <pc:spChg chg="mod">
          <ac:chgData name="Jill Vitick" userId="631524e4-3753-49c9-b380-655a3b636a9d" providerId="ADAL" clId="{D2F878B5-CD32-48D8-97A4-ADDEA6D69206}" dt="2024-11-27T19:36:13.618" v="58" actId="1036"/>
          <ac:spMkLst>
            <pc:docMk/>
            <pc:sldMk cId="0" sldId="262"/>
            <ac:spMk id="4" creationId="{62A9754B-F80E-874D-4D30-25946F0DA651}"/>
          </ac:spMkLst>
        </pc:spChg>
        <pc:spChg chg="mod">
          <ac:chgData name="Jill Vitick" userId="631524e4-3753-49c9-b380-655a3b636a9d" providerId="ADAL" clId="{D2F878B5-CD32-48D8-97A4-ADDEA6D69206}" dt="2024-11-27T19:35:49.445" v="48" actId="1038"/>
          <ac:spMkLst>
            <pc:docMk/>
            <pc:sldMk cId="0" sldId="262"/>
            <ac:spMk id="5" creationId="{397E48EB-C1C2-C75D-0D03-125AA7D15B69}"/>
          </ac:spMkLst>
        </pc:spChg>
        <pc:spChg chg="mod">
          <ac:chgData name="Jill Vitick" userId="631524e4-3753-49c9-b380-655a3b636a9d" providerId="ADAL" clId="{D2F878B5-CD32-48D8-97A4-ADDEA6D69206}" dt="2024-11-27T19:35:49.445" v="48" actId="1038"/>
          <ac:spMkLst>
            <pc:docMk/>
            <pc:sldMk cId="0" sldId="262"/>
            <ac:spMk id="6" creationId="{86408D17-8BE1-9FDE-A8F8-133C5BD88CAE}"/>
          </ac:spMkLst>
        </pc:spChg>
        <pc:spChg chg="mod">
          <ac:chgData name="Jill Vitick" userId="631524e4-3753-49c9-b380-655a3b636a9d" providerId="ADAL" clId="{D2F878B5-CD32-48D8-97A4-ADDEA6D69206}" dt="2024-11-27T19:35:49.445" v="48" actId="1038"/>
          <ac:spMkLst>
            <pc:docMk/>
            <pc:sldMk cId="0" sldId="262"/>
            <ac:spMk id="7" creationId="{4D18BA24-A250-AE8F-0DAE-05ABA6D54F4B}"/>
          </ac:spMkLst>
        </pc:spChg>
        <pc:spChg chg="mod">
          <ac:chgData name="Jill Vitick" userId="631524e4-3753-49c9-b380-655a3b636a9d" providerId="ADAL" clId="{D2F878B5-CD32-48D8-97A4-ADDEA6D69206}" dt="2024-11-27T19:35:49.445" v="48" actId="1038"/>
          <ac:spMkLst>
            <pc:docMk/>
            <pc:sldMk cId="0" sldId="262"/>
            <ac:spMk id="8" creationId="{4F7B66C2-BC35-8733-27C5-74EAD009465B}"/>
          </ac:spMkLst>
        </pc:spChg>
        <pc:spChg chg="mod">
          <ac:chgData name="Jill Vitick" userId="631524e4-3753-49c9-b380-655a3b636a9d" providerId="ADAL" clId="{D2F878B5-CD32-48D8-97A4-ADDEA6D69206}" dt="2024-11-27T19:35:30.193" v="43" actId="1076"/>
          <ac:spMkLst>
            <pc:docMk/>
            <pc:sldMk cId="0" sldId="262"/>
            <ac:spMk id="9" creationId="{A858D48E-A817-324D-958E-2544A2E7B709}"/>
          </ac:spMkLst>
        </pc:spChg>
      </pc:sldChg>
      <pc:sldChg chg="delSp mod">
        <pc:chgData name="Jill Vitick" userId="631524e4-3753-49c9-b380-655a3b636a9d" providerId="ADAL" clId="{D2F878B5-CD32-48D8-97A4-ADDEA6D69206}" dt="2024-11-27T19:36:37.077" v="59" actId="478"/>
        <pc:sldMkLst>
          <pc:docMk/>
          <pc:sldMk cId="0" sldId="291"/>
        </pc:sldMkLst>
        <pc:picChg chg="del">
          <ac:chgData name="Jill Vitick" userId="631524e4-3753-49c9-b380-655a3b636a9d" providerId="ADAL" clId="{D2F878B5-CD32-48D8-97A4-ADDEA6D69206}" dt="2024-11-27T19:36:37.077" v="59" actId="478"/>
          <ac:picMkLst>
            <pc:docMk/>
            <pc:sldMk cId="0" sldId="291"/>
            <ac:picMk id="460" creationId="{BBAEB52B-69ED-E12A-0B3C-F5D3DBD67D72}"/>
          </ac:picMkLst>
        </pc:picChg>
      </pc:sldChg>
      <pc:sldChg chg="modSp mod">
        <pc:chgData name="Jill Vitick" userId="631524e4-3753-49c9-b380-655a3b636a9d" providerId="ADAL" clId="{D2F878B5-CD32-48D8-97A4-ADDEA6D69206}" dt="2024-11-27T19:38:30.880" v="68" actId="20577"/>
        <pc:sldMkLst>
          <pc:docMk/>
          <pc:sldMk cId="0" sldId="295"/>
        </pc:sldMkLst>
        <pc:spChg chg="mod">
          <ac:chgData name="Jill Vitick" userId="631524e4-3753-49c9-b380-655a3b636a9d" providerId="ADAL" clId="{D2F878B5-CD32-48D8-97A4-ADDEA6D69206}" dt="2024-11-27T19:38:30.880" v="68" actId="20577"/>
          <ac:spMkLst>
            <pc:docMk/>
            <pc:sldMk cId="0" sldId="295"/>
            <ac:spMk id="3" creationId="{20C42C67-22EB-85D1-ACDD-9277F860D01F}"/>
          </ac:spMkLst>
        </pc:spChg>
        <pc:spChg chg="mod">
          <ac:chgData name="Jill Vitick" userId="631524e4-3753-49c9-b380-655a3b636a9d" providerId="ADAL" clId="{D2F878B5-CD32-48D8-97A4-ADDEA6D69206}" dt="2024-11-27T19:38:00.884" v="61" actId="14100"/>
          <ac:spMkLst>
            <pc:docMk/>
            <pc:sldMk cId="0" sldId="295"/>
            <ac:spMk id="13" creationId="{9B73116C-BF99-5862-355A-C0B9D9C427B3}"/>
          </ac:spMkLst>
        </pc:spChg>
        <pc:spChg chg="mod">
          <ac:chgData name="Jill Vitick" userId="631524e4-3753-49c9-b380-655a3b636a9d" providerId="ADAL" clId="{D2F878B5-CD32-48D8-97A4-ADDEA6D69206}" dt="2024-11-27T19:38:15.590" v="64" actId="14100"/>
          <ac:spMkLst>
            <pc:docMk/>
            <pc:sldMk cId="0" sldId="295"/>
            <ac:spMk id="18" creationId="{E13AB25F-0B2D-6E4E-85BB-B766AA1521A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EEE6E0-BC2C-012A-AFF6-BF73DEB6CC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B899E6-B757-4EAA-33E2-65DBB1A902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58CFC3-7E54-7A40-BBA2-176A299549BD}" type="datetimeFigureOut">
              <a:rPr lang="en-US" smtClean="0"/>
              <a:t>11/27/2024</a:t>
            </a:fld>
            <a:endParaRPr lang="en-US"/>
          </a:p>
        </p:txBody>
      </p:sp>
      <p:sp>
        <p:nvSpPr>
          <p:cNvPr id="4" name="Footer Placeholder 3">
            <a:extLst>
              <a:ext uri="{FF2B5EF4-FFF2-40B4-BE49-F238E27FC236}">
                <a16:creationId xmlns:a16="http://schemas.microsoft.com/office/drawing/2014/main" id="{B83C7CFA-F7E4-1CF2-13E1-2312D5675B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E610300-86AF-6734-DAAB-78457B230C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174486-1D4F-DC45-B2E3-3EEEEFBCA0BE}" type="slidenum">
              <a:rPr lang="en-US" smtClean="0"/>
              <a:t>‹#›</a:t>
            </a:fld>
            <a:endParaRPr lang="en-US"/>
          </a:p>
        </p:txBody>
      </p:sp>
    </p:spTree>
    <p:extLst>
      <p:ext uri="{BB962C8B-B14F-4D97-AF65-F5344CB8AC3E}">
        <p14:creationId xmlns:p14="http://schemas.microsoft.com/office/powerpoint/2010/main" val="2838941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BB93D-A499-8C49-89DB-894BFFA5CBDC}"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9DD76-6F3D-1A42-8AFB-7E5F8ED43188}" type="slidenum">
              <a:rPr lang="en-US" smtClean="0"/>
              <a:t>‹#›</a:t>
            </a:fld>
            <a:endParaRPr lang="en-US"/>
          </a:p>
        </p:txBody>
      </p:sp>
    </p:spTree>
    <p:extLst>
      <p:ext uri="{BB962C8B-B14F-4D97-AF65-F5344CB8AC3E}">
        <p14:creationId xmlns:p14="http://schemas.microsoft.com/office/powerpoint/2010/main" val="358677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spreadsheets/d/1UKNQ5ykMmHDydteDt5DbECgojAiDgfecsh9YcIwPp4Y/edit?gid=369909374#gid=36990937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reliefweb.int/report/myanmar/myanmar-cyclone-mocha-situation-report-no5-1600-15-june-2023-enmy"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unicef.org/myanmar/media/8881/file/UNICEF%20Myanmar%20Humanitarian%20Situation%20Report%20No.%205%20(Cyclone%20MOCHA).pdf" TargetMode="External"/><Relationship Id="rId5" Type="http://schemas.openxmlformats.org/officeDocument/2006/relationships/hyperlink" Target="https://mizzima.com/article/wfp-un-ocha-kick-gear-tackle-humanitarian-disaster-posed-cyclone-mocha" TargetMode="External"/><Relationship Id="rId4" Type="http://schemas.openxmlformats.org/officeDocument/2006/relationships/hyperlink" Target="https://www.malteser-international.org/en/our-work/asia/cyclone-mocha-in-myanmar-and-bangladesh.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docs.google.com/spreadsheets/d/1UKNQ5ykMmHDydteDt5DbECgojAiDgfecsh9YcIwPp4Y/edit?gid=2009973196#gid=2009973196"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docs.google.com/spreadsheets/d/1UKNQ5ykMmHDydteDt5DbECgojAiDgfecsh9YcIwPp4Y/edit?gid=1641471317#gid=1641471317"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4" name="Google Shape;184;p13:notes"/>
          <p:cNvSpPr txBox="1">
            <a:spLocks noGrp="1"/>
          </p:cNvSpPr>
          <p:nvPr>
            <p:ph type="body" idx="1"/>
          </p:nvPr>
        </p:nvSpPr>
        <p:spPr>
          <a:xfrm>
            <a:off x="685800" y="440064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Clr>
                <a:schemeClr val="dk1"/>
              </a:buClr>
              <a:buSzPts val="1100"/>
              <a:buAutoNum type="arabicPeriod"/>
            </a:pPr>
            <a:r>
              <a:rPr lang="en-US" sz="1100" b="1">
                <a:solidFill>
                  <a:schemeClr val="dk1"/>
                </a:solidFill>
              </a:rPr>
              <a:t>Introduction:</a:t>
            </a:r>
            <a:endParaRPr sz="1100" b="1">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When conducting IYCF-E assessments, adhering to ethical principles is crucial for protecting participants, ensuring the integrity of the research, and obtaining reliable data.</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sz="1100" b="1">
                <a:solidFill>
                  <a:schemeClr val="dk1"/>
                </a:solidFill>
              </a:rPr>
              <a:t>Do No Harm:</a:t>
            </a:r>
            <a:endParaRPr sz="1100" b="1">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First and foremost, we must assess any risks to participants, such as the time burden or cost of participation, which could negatively impact their well-being.</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We also need to be careful about including vulnerable or minority groups who might be re-traumatized by the study.</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The goal is to protect both the physical and emotional well-being of all participants throughout the process.</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sz="1100" b="1">
                <a:solidFill>
                  <a:schemeClr val="dk1"/>
                </a:solidFill>
              </a:rPr>
              <a:t>Obtaining Approval:</a:t>
            </a:r>
            <a:endParaRPr sz="1100" b="1">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It's important to seek approval from local authorities, ethics boards, and community leaders before starting any assessment.</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This ensures the research aligns with legal and cultural expectations, providing a foundation of trust and cooperation in the communities we're working with.</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sz="1100" b="1">
                <a:solidFill>
                  <a:schemeClr val="dk1"/>
                </a:solidFill>
              </a:rPr>
              <a:t>Confidentiality and Anonymity:</a:t>
            </a:r>
            <a:endParaRPr sz="1100" b="1">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Participant data must be stored securely, and personal information like names should be avoided where possible.</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If names or other identifiers are needed, we need to be transparent about how their data will be used and ensure their privacy is protected in all documentation.</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This is essential to maintaining trust and preventing any potential harm or stigma from participating in the study.</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sz="1100" b="1">
                <a:solidFill>
                  <a:schemeClr val="dk1"/>
                </a:solidFill>
              </a:rPr>
              <a:t>Cultural Sensitivity:</a:t>
            </a:r>
            <a:endParaRPr sz="1100" b="1">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We must train our teams on the local cultural norms and adapt our research methods accordingly.</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Understanding and respecting cultural contexts helps make our research more relevant and accepted by the community, leading to better participation and more meaningful data.</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sz="1100" b="1">
                <a:solidFill>
                  <a:schemeClr val="dk1"/>
                </a:solidFill>
              </a:rPr>
              <a:t>Language Considerations:</a:t>
            </a:r>
            <a:endParaRPr sz="1100" b="1">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All communication should be in local languages to ensure participants’ views are accurately captured.</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It’s equally important to use translators who are familiar with both the language and the cultural nuances to avoid miscommunication.</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sz="1100" b="1">
                <a:solidFill>
                  <a:schemeClr val="dk1"/>
                </a:solidFill>
              </a:rPr>
              <a:t>Reflexivity and Positionality:</a:t>
            </a:r>
            <a:endParaRPr sz="1100" b="1">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We should encourage our researchers to reflect on their own biases and identities regularly. This reflexivity helps minimise bias and improves the objectivity of our findings.</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Adjusting methods where necessary can help achieve more credible and balanced results.</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sz="1100" b="1">
                <a:solidFill>
                  <a:schemeClr val="dk1"/>
                </a:solidFill>
              </a:rPr>
              <a:t>Power Dynamics:</a:t>
            </a:r>
            <a:endParaRPr sz="1100" b="1">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We need to identify and address any potential power imbalances within the research process to ensure all voices are equally heard.</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Diverse and inclusive participation ensures that our findings are well-rounded and reflective of the community as a whole.</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sz="1100" b="1">
                <a:solidFill>
                  <a:schemeClr val="dk1"/>
                </a:solidFill>
              </a:rPr>
              <a:t>Privacy:</a:t>
            </a:r>
            <a:endParaRPr sz="1100" b="1">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Conducting interviews in private, interruption-free settings is crucial to protecting the dignity of participants.</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This privacy fosters more honest and open discussions, leading to richer and more reliable data.</a:t>
            </a:r>
            <a:endParaRPr sz="1100">
              <a:solidFill>
                <a:schemeClr val="dk1"/>
              </a:solidFill>
            </a:endParaRPr>
          </a:p>
          <a:p>
            <a:pPr marL="0" lvl="0" indent="0" algn="l" rtl="0">
              <a:lnSpc>
                <a:spcPct val="100000"/>
              </a:lnSpc>
              <a:spcBef>
                <a:spcPts val="1200"/>
              </a:spcBef>
              <a:spcAft>
                <a:spcPts val="0"/>
              </a:spcAft>
              <a:buSzPts val="1400"/>
              <a:buNone/>
            </a:pPr>
            <a:endParaRPr sz="2000"/>
          </a:p>
        </p:txBody>
      </p:sp>
      <p:sp>
        <p:nvSpPr>
          <p:cNvPr id="185" name="Google Shape;185;p13:notes"/>
          <p:cNvSpPr txBox="1"/>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5:notes"/>
          <p:cNvSpPr txBox="1">
            <a:spLocks noGrp="1"/>
          </p:cNvSpPr>
          <p:nvPr>
            <p:ph type="body" idx="1"/>
          </p:nvPr>
        </p:nvSpPr>
        <p:spPr>
          <a:xfrm>
            <a:off x="685800" y="440064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198" name="Google Shape;198;p15:notes"/>
          <p:cNvSpPr txBox="1"/>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2" name="Google Shape;232;p18:notes"/>
          <p:cNvSpPr txBox="1">
            <a:spLocks noGrp="1"/>
          </p:cNvSpPr>
          <p:nvPr>
            <p:ph type="body" idx="1"/>
          </p:nvPr>
        </p:nvSpPr>
        <p:spPr>
          <a:xfrm>
            <a:off x="685800" y="4400640"/>
            <a:ext cx="5486400" cy="36007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Serves as a foundation for establishing baselines, understanding regional or subnational IYCF practices, assessing preparedness, and identifying gaps in service coverage. </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Provide a comprehensive overview of the current state of IYCF practices, offering invaluable insights that guide planning and response. </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Can ensure that interventions are evidence-based and contextually adapted to meet the diverse needs of affected populations</a:t>
            </a:r>
            <a:endParaRPr sz="1200" b="0" strike="noStrike">
              <a:latin typeface="Arial"/>
              <a:ea typeface="Arial"/>
              <a:cs typeface="Arial"/>
              <a:sym typeface="Arial"/>
            </a:endParaRPr>
          </a:p>
        </p:txBody>
      </p:sp>
      <p:sp>
        <p:nvSpPr>
          <p:cNvPr id="233" name="Google Shape;233;p18: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3" name="Google Shape;243;p19:notes"/>
          <p:cNvSpPr txBox="1">
            <a:spLocks noGrp="1"/>
          </p:cNvSpPr>
          <p:nvPr>
            <p:ph type="body" idx="1"/>
          </p:nvPr>
        </p:nvSpPr>
        <p:spPr>
          <a:xfrm>
            <a:off x="685800" y="4400640"/>
            <a:ext cx="5486400" cy="36007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Note: This could be turned into a game or a quiz.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Cost-Effective: Saves time and resources as data is already collected.</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Time-Saving: Immediate availability of data for analysis.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Breadth of Data: Access to a wide range of information that might be difficult to collect firsthand.</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Historical Comparison: Enables comparison over time to identify trends and patterns.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Challenges of Using Secondary Data:</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Relevance: Data may not be specific to the current research questions.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Timeliness: Data may be outdated or not reflective of current conditions.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Accuracy and Quality: Variations in data collection methods can affect reliability.</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Accessibility: Some data might be restricted due to privacy laws or proprietary issues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Challenges of Using Secondary Data:</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Relevance: Data may not be specific to the current research questions.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Timeliness: Data may be outdated or not reflective of current conditions.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Accuracy and Quality: Variations in data collection methods can affect reliability.</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Accessibility: Some data might be restricted due to privacy laws or proprietary issues</a:t>
            </a:r>
            <a:endParaRPr sz="1200" b="0" strike="noStrike">
              <a:latin typeface="Arial"/>
              <a:ea typeface="Arial"/>
              <a:cs typeface="Arial"/>
              <a:sym typeface="Arial"/>
            </a:endParaRPr>
          </a:p>
        </p:txBody>
      </p:sp>
      <p:sp>
        <p:nvSpPr>
          <p:cNvPr id="244" name="Google Shape;244;p19: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6" name="Google Shape;266;p20:notes"/>
          <p:cNvSpPr txBox="1">
            <a:spLocks noGrp="1"/>
          </p:cNvSpPr>
          <p:nvPr>
            <p:ph type="body" idx="1"/>
          </p:nvPr>
        </p:nvSpPr>
        <p:spPr>
          <a:xfrm>
            <a:off x="685800" y="4400640"/>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20:notes"/>
          <p:cNvSpPr txBox="1">
            <a:spLocks noGrp="1"/>
          </p:cNvSpPr>
          <p:nvPr>
            <p:ph type="sldNum" idx="12"/>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7" name="Google Shape;277;p21:notes"/>
          <p:cNvSpPr txBox="1">
            <a:spLocks noGrp="1"/>
          </p:cNvSpPr>
          <p:nvPr>
            <p:ph type="body" idx="1"/>
          </p:nvPr>
        </p:nvSpPr>
        <p:spPr>
          <a:xfrm>
            <a:off x="685800" y="4400640"/>
            <a:ext cx="5486400" cy="360072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Clr>
                <a:schemeClr val="dk1"/>
              </a:buClr>
              <a:buSzPts val="1100"/>
              <a:buChar char="●"/>
            </a:pPr>
            <a:r>
              <a:rPr lang="en-US" sz="1100" b="1">
                <a:solidFill>
                  <a:schemeClr val="dk1"/>
                </a:solidFill>
              </a:rPr>
              <a:t>National surveys</a:t>
            </a:r>
            <a:r>
              <a:rPr lang="en-US" sz="1100">
                <a:solidFill>
                  <a:schemeClr val="dk1"/>
                </a:solidFill>
              </a:rPr>
              <a:t>.Key sources include </a:t>
            </a:r>
            <a:r>
              <a:rPr lang="en-US" sz="1100" b="1">
                <a:solidFill>
                  <a:schemeClr val="dk1"/>
                </a:solidFill>
              </a:rPr>
              <a:t>Demographic and Health Surveys (DHS)</a:t>
            </a:r>
            <a:r>
              <a:rPr lang="en-US" sz="1100">
                <a:solidFill>
                  <a:schemeClr val="dk1"/>
                </a:solidFill>
              </a:rPr>
              <a:t>, </a:t>
            </a:r>
            <a:r>
              <a:rPr lang="en-US" sz="1100" b="1">
                <a:solidFill>
                  <a:schemeClr val="dk1"/>
                </a:solidFill>
              </a:rPr>
              <a:t>Multiple Indicator Cluster Surveys (MICS)</a:t>
            </a:r>
            <a:r>
              <a:rPr lang="en-US" sz="1100">
                <a:solidFill>
                  <a:schemeClr val="dk1"/>
                </a:solidFill>
              </a:rPr>
              <a:t>, and other relevant national surveys for breastfeeding and nutrition data​(</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100" b="1">
                <a:solidFill>
                  <a:schemeClr val="dk1"/>
                </a:solidFill>
              </a:rPr>
              <a:t>Program reports</a:t>
            </a:r>
            <a:r>
              <a:rPr lang="en-US" sz="1100">
                <a:solidFill>
                  <a:schemeClr val="dk1"/>
                </a:solidFill>
              </a:rPr>
              <a:t>: Use reports from </a:t>
            </a:r>
            <a:r>
              <a:rPr lang="en-US" sz="1100" b="1">
                <a:solidFill>
                  <a:schemeClr val="dk1"/>
                </a:solidFill>
              </a:rPr>
              <a:t>UNICEF</a:t>
            </a:r>
            <a:r>
              <a:rPr lang="en-US" sz="1100">
                <a:solidFill>
                  <a:schemeClr val="dk1"/>
                </a:solidFill>
              </a:rPr>
              <a:t>, </a:t>
            </a:r>
            <a:r>
              <a:rPr lang="en-US" sz="1100" b="1">
                <a:solidFill>
                  <a:schemeClr val="dk1"/>
                </a:solidFill>
              </a:rPr>
              <a:t>WFP</a:t>
            </a:r>
            <a:r>
              <a:rPr lang="en-US" sz="1100">
                <a:solidFill>
                  <a:schemeClr val="dk1"/>
                </a:solidFill>
              </a:rPr>
              <a:t>, NGOs, and government agencies for insights on ongoing IYCF programmes and services</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100" b="1">
                <a:solidFill>
                  <a:schemeClr val="dk1"/>
                </a:solidFill>
              </a:rPr>
              <a:t>Health Management Information Systems (HMIS)</a:t>
            </a:r>
            <a:r>
              <a:rPr lang="en-US" sz="1100">
                <a:solidFill>
                  <a:schemeClr val="dk1"/>
                </a:solidFill>
              </a:rPr>
              <a:t>.Data from </a:t>
            </a:r>
            <a:r>
              <a:rPr lang="en-US" sz="1100" b="1">
                <a:solidFill>
                  <a:schemeClr val="dk1"/>
                </a:solidFill>
              </a:rPr>
              <a:t>DHIS2</a:t>
            </a:r>
            <a:r>
              <a:rPr lang="en-US" sz="1100">
                <a:solidFill>
                  <a:schemeClr val="dk1"/>
                </a:solidFill>
              </a:rPr>
              <a:t> or similar systems offer ongoing monitoring, especially in emergency settings​</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100" b="1">
                <a:solidFill>
                  <a:schemeClr val="dk1"/>
                </a:solidFill>
              </a:rPr>
              <a:t>Humanitarian situation reports</a:t>
            </a:r>
            <a:r>
              <a:rPr lang="en-US" sz="1100">
                <a:solidFill>
                  <a:schemeClr val="dk1"/>
                </a:solidFill>
              </a:rPr>
              <a:t>. Reports from </a:t>
            </a:r>
            <a:r>
              <a:rPr lang="en-US" sz="1100" b="1">
                <a:solidFill>
                  <a:schemeClr val="dk1"/>
                </a:solidFill>
              </a:rPr>
              <a:t>OCHA</a:t>
            </a:r>
            <a:r>
              <a:rPr lang="en-US" sz="1100">
                <a:solidFill>
                  <a:schemeClr val="dk1"/>
                </a:solidFill>
              </a:rPr>
              <a:t> and other humanitarian agencies provide context on displacement, access to services, and public health​(</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100" b="1">
                <a:solidFill>
                  <a:schemeClr val="dk1"/>
                </a:solidFill>
              </a:rPr>
              <a:t>News and media reports</a:t>
            </a:r>
            <a:r>
              <a:rPr lang="en-US" sz="1100">
                <a:solidFill>
                  <a:schemeClr val="dk1"/>
                </a:solidFill>
              </a:rPr>
              <a:t>. </a:t>
            </a:r>
            <a:r>
              <a:rPr lang="en-US" sz="1100" b="1">
                <a:solidFill>
                  <a:schemeClr val="dk1"/>
                </a:solidFill>
              </a:rPr>
              <a:t>Local and international news</a:t>
            </a:r>
            <a:r>
              <a:rPr lang="en-US" sz="1100">
                <a:solidFill>
                  <a:schemeClr val="dk1"/>
                </a:solidFill>
              </a:rPr>
              <a:t> can provide timely information on the ground realities, such as disruptions to food systems or health services. These sources are particularly useful for </a:t>
            </a:r>
            <a:r>
              <a:rPr lang="en-US" sz="1100" b="1">
                <a:solidFill>
                  <a:schemeClr val="dk1"/>
                </a:solidFill>
              </a:rPr>
              <a:t>real-time updates</a:t>
            </a:r>
            <a:r>
              <a:rPr lang="en-US" sz="1100">
                <a:solidFill>
                  <a:schemeClr val="dk1"/>
                </a:solidFill>
              </a:rPr>
              <a:t> in fast-moving crises, but should be cross-verified with more formal data sources​</a:t>
            </a:r>
            <a:endParaRPr sz="1100"/>
          </a:p>
        </p:txBody>
      </p:sp>
      <p:sp>
        <p:nvSpPr>
          <p:cNvPr id="278" name="Google Shape;278;p21: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9" name="Google Shape;289;p22:notes"/>
          <p:cNvSpPr txBox="1">
            <a:spLocks noGrp="1"/>
          </p:cNvSpPr>
          <p:nvPr>
            <p:ph type="body" idx="1"/>
          </p:nvPr>
        </p:nvSpPr>
        <p:spPr>
          <a:xfrm>
            <a:off x="685800" y="4400640"/>
            <a:ext cx="5486400" cy="360072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sz="1100">
                <a:solidFill>
                  <a:schemeClr val="dk1"/>
                </a:solidFill>
              </a:rPr>
              <a:t>Note: this can be a flow chart </a:t>
            </a:r>
            <a:endParaRPr sz="1100">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What are the steps to conducting secondary data assessments?</a:t>
            </a:r>
            <a:endParaRPr sz="1300" b="1">
              <a:solidFill>
                <a:schemeClr val="dk1"/>
              </a:solidFill>
            </a:endParaRPr>
          </a:p>
          <a:p>
            <a:pPr marL="457200" lvl="0" indent="-298450" algn="l" rtl="0">
              <a:lnSpc>
                <a:spcPct val="115000"/>
              </a:lnSpc>
              <a:spcBef>
                <a:spcPts val="1200"/>
              </a:spcBef>
              <a:spcAft>
                <a:spcPts val="0"/>
              </a:spcAft>
              <a:buClr>
                <a:schemeClr val="dk1"/>
              </a:buClr>
              <a:buSzPts val="1100"/>
              <a:buAutoNum type="arabicPeriod"/>
            </a:pPr>
            <a:r>
              <a:rPr lang="en-US" sz="1100" b="1">
                <a:solidFill>
                  <a:schemeClr val="dk1"/>
                </a:solidFill>
              </a:rPr>
              <a:t>Determine information needs</a:t>
            </a:r>
            <a:br>
              <a:rPr lang="en-US" sz="1100" b="1">
                <a:solidFill>
                  <a:schemeClr val="dk1"/>
                </a:solidFill>
              </a:rPr>
            </a:br>
            <a:r>
              <a:rPr lang="en-US" sz="1100">
                <a:solidFill>
                  <a:schemeClr val="dk1"/>
                </a:solidFill>
              </a:rPr>
              <a:t>Identify key IYCF-E indicators (e.g., exclusive breastfeeding, complementary feeding) and use an information matrix to organise your requirements.</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sz="1100" b="1">
                <a:solidFill>
                  <a:schemeClr val="dk1"/>
                </a:solidFill>
              </a:rPr>
              <a:t>Identify relevant data sources</a:t>
            </a:r>
            <a:br>
              <a:rPr lang="en-US" sz="1100" b="1">
                <a:solidFill>
                  <a:schemeClr val="dk1"/>
                </a:solidFill>
              </a:rPr>
            </a:br>
            <a:r>
              <a:rPr lang="en-US" sz="1100">
                <a:solidFill>
                  <a:schemeClr val="dk1"/>
                </a:solidFill>
              </a:rPr>
              <a:t>Search national surveys (DHS, MICS), program reports, humanitarian situation reports, and health information systems. Consult UN agencies, NGOs, and local authorities.</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sz="1100" b="1">
                <a:solidFill>
                  <a:schemeClr val="dk1"/>
                </a:solidFill>
              </a:rPr>
              <a:t>Extract and document key information</a:t>
            </a:r>
            <a:br>
              <a:rPr lang="en-US" sz="1100" b="1">
                <a:solidFill>
                  <a:schemeClr val="dk1"/>
                </a:solidFill>
              </a:rPr>
            </a:br>
            <a:r>
              <a:rPr lang="en-US" sz="1100">
                <a:solidFill>
                  <a:schemeClr val="dk1"/>
                </a:solidFill>
              </a:rPr>
              <a:t>Record quantitative and qualitative data, including source names, dates, and geographic locations, using an analysis worksheet for organisation.</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sz="1100" b="1">
                <a:solidFill>
                  <a:schemeClr val="dk1"/>
                </a:solidFill>
              </a:rPr>
              <a:t>Assess data quality and relevance</a:t>
            </a:r>
            <a:br>
              <a:rPr lang="en-US" sz="1100" b="1">
                <a:solidFill>
                  <a:schemeClr val="dk1"/>
                </a:solidFill>
              </a:rPr>
            </a:br>
            <a:r>
              <a:rPr lang="en-US" sz="1100">
                <a:solidFill>
                  <a:schemeClr val="dk1"/>
                </a:solidFill>
              </a:rPr>
              <a:t>Evaluate sources for timeliness, methodology, and sample size. Cross-check data for consistency and accuracy.</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sz="1100" b="1">
                <a:solidFill>
                  <a:schemeClr val="dk1"/>
                </a:solidFill>
              </a:rPr>
              <a:t>Identify information gaps</a:t>
            </a:r>
            <a:br>
              <a:rPr lang="en-US" sz="1100" b="1">
                <a:solidFill>
                  <a:schemeClr val="dk1"/>
                </a:solidFill>
              </a:rPr>
            </a:br>
            <a:r>
              <a:rPr lang="en-US" sz="1100">
                <a:solidFill>
                  <a:schemeClr val="dk1"/>
                </a:solidFill>
              </a:rPr>
              <a:t>Compare collected data against needs, focusing on critical gaps that require further primary data collection.</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sz="1100" b="1">
                <a:solidFill>
                  <a:schemeClr val="dk1"/>
                </a:solidFill>
              </a:rPr>
              <a:t>Make decisions and plan next steps</a:t>
            </a:r>
            <a:br>
              <a:rPr lang="en-US" sz="1100" b="1">
                <a:solidFill>
                  <a:schemeClr val="dk1"/>
                </a:solidFill>
              </a:rPr>
            </a:br>
            <a:r>
              <a:rPr lang="en-US" sz="1100">
                <a:solidFill>
                  <a:schemeClr val="dk1"/>
                </a:solidFill>
              </a:rPr>
              <a:t>Determine if primary data collection is needed, or proceed with interventions based on available secondary data.</a:t>
            </a:r>
            <a:endParaRPr sz="1100">
              <a:solidFill>
                <a:schemeClr val="dk1"/>
              </a:solidFill>
            </a:endParaRPr>
          </a:p>
          <a:p>
            <a:pPr marL="0" lvl="0" indent="0" algn="l" rtl="0">
              <a:lnSpc>
                <a:spcPct val="100000"/>
              </a:lnSpc>
              <a:spcBef>
                <a:spcPts val="1200"/>
              </a:spcBef>
              <a:spcAft>
                <a:spcPts val="0"/>
              </a:spcAft>
              <a:buSzPts val="1400"/>
              <a:buNone/>
            </a:pPr>
            <a:endParaRPr sz="2000"/>
          </a:p>
        </p:txBody>
      </p:sp>
      <p:sp>
        <p:nvSpPr>
          <p:cNvPr id="290" name="Google Shape;290;p22: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4" name="Google Shape;304;p23:notes"/>
          <p:cNvSpPr txBox="1">
            <a:spLocks noGrp="1"/>
          </p:cNvSpPr>
          <p:nvPr>
            <p:ph type="body" idx="1"/>
          </p:nvPr>
        </p:nvSpPr>
        <p:spPr>
          <a:xfrm>
            <a:off x="685800" y="4400640"/>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15000"/>
              </a:lnSpc>
              <a:spcBef>
                <a:spcPts val="120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This matrix helps in categorizing the different types of information required for each aspect of the IYCF-E response. Categories might include "General Context," "IYCF Status and Practices,"  "Policy Environment," "IYCF Services and Capacity" and "Coordination."</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For each category, define sub-themes that represent more focused aspects of the IYCF-E response. For instance, under "IYCF Status and Practices," you could include sub-themes like "Breastfeeding Practices," "Dietary Diversity" and "Complementary Feeding." These sub-themes will help in identifying and organizing specific data points.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Adapt the matrix to your needs and context. This involves considering local priorities, cultural practices and existing gaps in knowledge. Add or modify categories and sub-themes as new information becomes available or as the situation evolves.</a:t>
            </a:r>
            <a:endParaRPr sz="1200">
              <a:solidFill>
                <a:schemeClr val="dk1"/>
              </a:solidFill>
              <a:latin typeface="Calibri"/>
              <a:ea typeface="Calibri"/>
              <a:cs typeface="Calibri"/>
              <a:sym typeface="Calibri"/>
            </a:endParaRPr>
          </a:p>
          <a:p>
            <a:pPr marL="457200" lvl="0" indent="-304800" algn="l" rtl="0">
              <a:lnSpc>
                <a:spcPct val="115000"/>
              </a:lnSpc>
              <a:spcBef>
                <a:spcPts val="120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There is an example completed sheet in the Analysis Worksheet </a:t>
            </a:r>
            <a:r>
              <a:rPr lang="en-US" sz="1200" u="sng">
                <a:solidFill>
                  <a:schemeClr val="hlink"/>
                </a:solidFill>
                <a:latin typeface="Calibri"/>
                <a:ea typeface="Calibri"/>
                <a:cs typeface="Calibri"/>
                <a:sym typeface="Calibri"/>
                <a:hlinkClick r:id="rId3"/>
              </a:rPr>
              <a:t>https://docs.google.com/spreadsheets/d/1UKNQ5ykMmHDydteDt5DbECgojAiDgfecsh9YcIwPp4Y/edit?gid=369909374#gid=369909374</a:t>
            </a:r>
            <a:endParaRPr sz="1200">
              <a:solidFill>
                <a:schemeClr val="dk1"/>
              </a:solidFill>
              <a:latin typeface="Calibri"/>
              <a:ea typeface="Calibri"/>
              <a:cs typeface="Calibri"/>
              <a:sym typeface="Calibri"/>
            </a:endParaRPr>
          </a:p>
          <a:p>
            <a:pPr marL="457200" lvl="0" indent="-228600" algn="l" rtl="0">
              <a:lnSpc>
                <a:spcPct val="115000"/>
              </a:lnSpc>
              <a:spcBef>
                <a:spcPts val="120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1200"/>
              </a:spcBef>
              <a:spcAft>
                <a:spcPts val="0"/>
              </a:spcAft>
              <a:buSzPts val="1400"/>
              <a:buNone/>
            </a:pPr>
            <a:endParaRPr/>
          </a:p>
        </p:txBody>
      </p:sp>
      <p:sp>
        <p:nvSpPr>
          <p:cNvPr id="305" name="Google Shape;305;p23:notes"/>
          <p:cNvSpPr txBox="1">
            <a:spLocks noGrp="1"/>
          </p:cNvSpPr>
          <p:nvPr>
            <p:ph type="sldNum" idx="12"/>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0" name="Google Shape;310;p24:notes"/>
          <p:cNvSpPr txBox="1">
            <a:spLocks noGrp="1"/>
          </p:cNvSpPr>
          <p:nvPr>
            <p:ph type="body" idx="1"/>
          </p:nvPr>
        </p:nvSpPr>
        <p:spPr>
          <a:xfrm>
            <a:off x="685800" y="4400640"/>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t>Put the team into groups and ask 1 to do general context and one to do feeding of children under 6 months</a:t>
            </a:r>
            <a:endParaRPr sz="1000"/>
          </a:p>
          <a:p>
            <a:pPr marL="0" lvl="0" indent="0" algn="l" rtl="0">
              <a:lnSpc>
                <a:spcPct val="100000"/>
              </a:lnSpc>
              <a:spcBef>
                <a:spcPts val="0"/>
              </a:spcBef>
              <a:spcAft>
                <a:spcPts val="0"/>
              </a:spcAft>
              <a:buSzPts val="1400"/>
              <a:buNone/>
            </a:pPr>
            <a:endParaRPr sz="1000"/>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Cyclone mocha </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u="sng">
                <a:solidFill>
                  <a:srgbClr val="DB4437"/>
                </a:solidFill>
                <a:hlinkClick r:id="rId3">
                  <a:extLst>
                    <a:ext uri="{A12FA001-AC4F-418D-AE19-62706E023703}">
                      <ahyp:hlinkClr xmlns:ahyp="http://schemas.microsoft.com/office/drawing/2018/hyperlinkcolor" val="tx"/>
                    </a:ext>
                  </a:extLst>
                </a:hlinkClick>
              </a:rPr>
              <a:t>https://reliefweb.int/report/myanmar/myanmar-cyclone-mocha-situation-report-no5-1600-15-june-2023-enmy</a:t>
            </a:r>
            <a:endParaRPr sz="1400" u="sng">
              <a:solidFill>
                <a:srgbClr val="DB4437"/>
              </a:solidFill>
            </a:endParaRPr>
          </a:p>
          <a:p>
            <a:pPr marL="0" lvl="0" indent="0" algn="l" rtl="0">
              <a:lnSpc>
                <a:spcPct val="115000"/>
              </a:lnSpc>
              <a:spcBef>
                <a:spcPts val="0"/>
              </a:spcBef>
              <a:spcAft>
                <a:spcPts val="0"/>
              </a:spcAft>
              <a:buClr>
                <a:schemeClr val="dk1"/>
              </a:buClr>
              <a:buSzPts val="1100"/>
              <a:buFont typeface="Arial"/>
              <a:buNone/>
            </a:pPr>
            <a:r>
              <a:rPr lang="en-US" sz="1400" u="sng">
                <a:solidFill>
                  <a:srgbClr val="DB4437"/>
                </a:solidFill>
                <a:hlinkClick r:id="rId4">
                  <a:extLst>
                    <a:ext uri="{A12FA001-AC4F-418D-AE19-62706E023703}">
                      <ahyp:hlinkClr xmlns:ahyp="http://schemas.microsoft.com/office/drawing/2018/hyperlinkcolor" val="tx"/>
                    </a:ext>
                  </a:extLst>
                </a:hlinkClick>
              </a:rPr>
              <a:t>https://www.malteser-international.org/en/our-work/asia/cyclone-mocha-in-myanmar-and-bangladesh.html</a:t>
            </a:r>
            <a:endParaRPr sz="1400" u="sng">
              <a:solidFill>
                <a:srgbClr val="DB4437"/>
              </a:solidFill>
            </a:endParaRPr>
          </a:p>
          <a:p>
            <a:pPr marL="0" lvl="0" indent="0" algn="l" rtl="0">
              <a:lnSpc>
                <a:spcPct val="115000"/>
              </a:lnSpc>
              <a:spcBef>
                <a:spcPts val="0"/>
              </a:spcBef>
              <a:spcAft>
                <a:spcPts val="0"/>
              </a:spcAft>
              <a:buClr>
                <a:schemeClr val="dk1"/>
              </a:buClr>
              <a:buSzPts val="1100"/>
              <a:buFont typeface="Arial"/>
              <a:buNone/>
            </a:pPr>
            <a:r>
              <a:rPr lang="en-US" sz="1400" u="sng">
                <a:solidFill>
                  <a:srgbClr val="DB4437"/>
                </a:solidFill>
                <a:hlinkClick r:id="rId5">
                  <a:extLst>
                    <a:ext uri="{A12FA001-AC4F-418D-AE19-62706E023703}">
                      <ahyp:hlinkClr xmlns:ahyp="http://schemas.microsoft.com/office/drawing/2018/hyperlinkcolor" val="tx"/>
                    </a:ext>
                  </a:extLst>
                </a:hlinkClick>
              </a:rPr>
              <a:t>https://mizzima.com/article/wfp-un-ocha-kick-gear-tackle-humanitarian-disaster-posed-cyclone-mocha</a:t>
            </a:r>
            <a:endParaRPr sz="1400" u="sng">
              <a:solidFill>
                <a:srgbClr val="DB4437"/>
              </a:solidFill>
            </a:endParaRPr>
          </a:p>
          <a:p>
            <a:pPr marL="0" lvl="0" indent="0" algn="l" rtl="0">
              <a:lnSpc>
                <a:spcPct val="115000"/>
              </a:lnSpc>
              <a:spcBef>
                <a:spcPts val="0"/>
              </a:spcBef>
              <a:spcAft>
                <a:spcPts val="0"/>
              </a:spcAft>
              <a:buClr>
                <a:schemeClr val="dk1"/>
              </a:buClr>
              <a:buSzPts val="1100"/>
              <a:buFont typeface="Arial"/>
              <a:buNone/>
            </a:pPr>
            <a:r>
              <a:rPr lang="en-US" sz="1400" u="sng">
                <a:solidFill>
                  <a:srgbClr val="DB4437"/>
                </a:solidFill>
                <a:hlinkClick r:id="rId6">
                  <a:extLst>
                    <a:ext uri="{A12FA001-AC4F-418D-AE19-62706E023703}">
                      <ahyp:hlinkClr xmlns:ahyp="http://schemas.microsoft.com/office/drawing/2018/hyperlinkcolor" val="tx"/>
                    </a:ext>
                  </a:extLst>
                </a:hlinkClick>
              </a:rPr>
              <a:t>https://www.unicef.org/myanmar/media/8881/file/UNICEF%20Myanmar%20Humanitarian%20Situation%20Report%20No.%205%20(Cyclone%20MOCHA).pdf</a:t>
            </a:r>
            <a:endParaRPr sz="1400" u="sng">
              <a:solidFill>
                <a:srgbClr val="DB4437"/>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https://themimu.info/sites/themimu.info/files/assessment_file_attachments/Barriers_Bottlenecks_and_Solutions_for_Nutrition_Programming_in_Rakhine_State_Myanmar.pdf</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rgbClr val="666666"/>
              </a:solidFill>
              <a:latin typeface="Source Code Pro"/>
              <a:ea typeface="Source Code Pro"/>
              <a:cs typeface="Source Code Pro"/>
              <a:sym typeface="Source Code Pro"/>
            </a:endParaRPr>
          </a:p>
          <a:p>
            <a:pPr marL="0" lvl="0" indent="0" algn="l" rtl="0">
              <a:lnSpc>
                <a:spcPct val="100000"/>
              </a:lnSpc>
              <a:spcBef>
                <a:spcPts val="1600"/>
              </a:spcBef>
              <a:spcAft>
                <a:spcPts val="0"/>
              </a:spcAft>
              <a:buSzPts val="1400"/>
              <a:buNone/>
            </a:pPr>
            <a:endParaRPr sz="1000"/>
          </a:p>
        </p:txBody>
      </p:sp>
      <p:sp>
        <p:nvSpPr>
          <p:cNvPr id="311" name="Google Shape;311;p24:notes"/>
          <p:cNvSpPr txBox="1">
            <a:spLocks noGrp="1"/>
          </p:cNvSpPr>
          <p:nvPr>
            <p:ph type="sldNum" idx="12"/>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1" name="Google Shape;321;p25:notes"/>
          <p:cNvSpPr txBox="1">
            <a:spLocks noGrp="1"/>
          </p:cNvSpPr>
          <p:nvPr>
            <p:ph type="body" idx="1"/>
          </p:nvPr>
        </p:nvSpPr>
        <p:spPr>
          <a:xfrm>
            <a:off x="685800" y="4400640"/>
            <a:ext cx="5486400" cy="36007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322" name="Google Shape;322;p25: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7" name="Google Shape;347;p27:notes"/>
          <p:cNvSpPr txBox="1">
            <a:spLocks noGrp="1"/>
          </p:cNvSpPr>
          <p:nvPr>
            <p:ph type="body" idx="1"/>
          </p:nvPr>
        </p:nvSpPr>
        <p:spPr>
          <a:xfrm>
            <a:off x="685800" y="4400640"/>
            <a:ext cx="5486400" cy="3600720"/>
          </a:xfrm>
          <a:prstGeom prst="rect">
            <a:avLst/>
          </a:prstGeom>
          <a:noFill/>
          <a:ln>
            <a:noFill/>
          </a:ln>
        </p:spPr>
        <p:txBody>
          <a:bodyPr spcFirstLastPara="1" wrap="square" lIns="91425" tIns="45700" rIns="91425" bIns="45700" anchor="t" anchorCtr="0">
            <a:noAutofit/>
          </a:bodyPr>
          <a:lstStyle/>
          <a:p>
            <a:pPr marL="457200" lvl="0" indent="-336600" algn="l" rtl="0">
              <a:lnSpc>
                <a:spcPct val="107000"/>
              </a:lnSpc>
              <a:spcBef>
                <a:spcPts val="0"/>
              </a:spcBef>
              <a:spcAft>
                <a:spcPts val="0"/>
              </a:spcAft>
              <a:buClr>
                <a:srgbClr val="FF4719"/>
              </a:buClr>
              <a:buSzPts val="765"/>
              <a:buFont typeface="Arial"/>
              <a:buChar char="★"/>
            </a:pPr>
            <a:r>
              <a:rPr lang="en-US" sz="1700" b="1" strike="noStrike">
                <a:solidFill>
                  <a:srgbClr val="0D0D0D"/>
                </a:solidFill>
                <a:latin typeface="Arial"/>
                <a:ea typeface="Arial"/>
                <a:cs typeface="Arial"/>
                <a:sym typeface="Arial"/>
              </a:rPr>
              <a:t>A swift, systematic process</a:t>
            </a:r>
            <a:r>
              <a:rPr lang="en-US" sz="1700" b="0" strike="noStrike">
                <a:solidFill>
                  <a:srgbClr val="0D0D0D"/>
                </a:solidFill>
                <a:latin typeface="Arial"/>
                <a:ea typeface="Arial"/>
                <a:cs typeface="Arial"/>
                <a:sym typeface="Arial"/>
              </a:rPr>
              <a:t> to collect critical information about a specific situation, community, or programme. </a:t>
            </a:r>
            <a:endParaRPr sz="1700" b="0" strike="noStrike">
              <a:latin typeface="Arial"/>
              <a:ea typeface="Arial"/>
              <a:cs typeface="Arial"/>
              <a:sym typeface="Arial"/>
            </a:endParaRPr>
          </a:p>
          <a:p>
            <a:pPr marL="457200" lvl="0" indent="-336600" algn="l" rtl="0">
              <a:lnSpc>
                <a:spcPct val="107000"/>
              </a:lnSpc>
              <a:spcBef>
                <a:spcPts val="1001"/>
              </a:spcBef>
              <a:spcAft>
                <a:spcPts val="0"/>
              </a:spcAft>
              <a:buClr>
                <a:srgbClr val="FF4719"/>
              </a:buClr>
              <a:buSzPts val="765"/>
              <a:buFont typeface="Arial"/>
              <a:buChar char="★"/>
            </a:pPr>
            <a:r>
              <a:rPr lang="en-US" sz="1700" b="0" strike="noStrike">
                <a:solidFill>
                  <a:srgbClr val="0D0D0D"/>
                </a:solidFill>
                <a:latin typeface="Arial"/>
                <a:ea typeface="Arial"/>
                <a:cs typeface="Arial"/>
                <a:sym typeface="Arial"/>
              </a:rPr>
              <a:t>The primary purpose is to understand the </a:t>
            </a:r>
            <a:r>
              <a:rPr lang="en-US" sz="1700" b="1" strike="noStrike">
                <a:solidFill>
                  <a:srgbClr val="0D0D0D"/>
                </a:solidFill>
                <a:latin typeface="Arial"/>
                <a:ea typeface="Arial"/>
                <a:cs typeface="Arial"/>
                <a:sym typeface="Arial"/>
              </a:rPr>
              <a:t>immediate context, needs, and resources</a:t>
            </a:r>
            <a:r>
              <a:rPr lang="en-US" sz="1700" b="0" strike="noStrike">
                <a:solidFill>
                  <a:srgbClr val="0D0D0D"/>
                </a:solidFill>
                <a:latin typeface="Arial"/>
                <a:ea typeface="Arial"/>
                <a:cs typeface="Arial"/>
                <a:sym typeface="Arial"/>
              </a:rPr>
              <a:t> to inform quick decision-making and response planning.</a:t>
            </a:r>
            <a:endParaRPr sz="1700" b="0" strike="noStrike">
              <a:latin typeface="Arial"/>
              <a:ea typeface="Arial"/>
              <a:cs typeface="Arial"/>
              <a:sym typeface="Arial"/>
            </a:endParaRPr>
          </a:p>
          <a:p>
            <a:pPr marL="457200" lvl="0" indent="-317520" algn="l" rtl="0">
              <a:lnSpc>
                <a:spcPct val="100000"/>
              </a:lnSpc>
              <a:spcBef>
                <a:spcPts val="1001"/>
              </a:spcBef>
              <a:spcAft>
                <a:spcPts val="0"/>
              </a:spcAft>
              <a:buClr>
                <a:srgbClr val="FF4719"/>
              </a:buClr>
              <a:buSzPts val="810"/>
              <a:buFont typeface="Arial"/>
              <a:buChar char="★"/>
            </a:pPr>
            <a:r>
              <a:rPr lang="en-US" sz="1800" b="0" strike="noStrike">
                <a:solidFill>
                  <a:srgbClr val="000000"/>
                </a:solidFill>
                <a:latin typeface="Arial"/>
                <a:ea typeface="Arial"/>
                <a:cs typeface="Arial"/>
                <a:sym typeface="Arial"/>
              </a:rPr>
              <a:t>A</a:t>
            </a:r>
            <a:r>
              <a:rPr lang="en-US" sz="2200" b="0" strike="noStrike">
                <a:solidFill>
                  <a:srgbClr val="000000"/>
                </a:solidFill>
                <a:latin typeface="Arial"/>
                <a:ea typeface="Arial"/>
                <a:cs typeface="Arial"/>
                <a:sym typeface="Arial"/>
              </a:rPr>
              <a:t> </a:t>
            </a:r>
            <a:r>
              <a:rPr lang="en-US" sz="1800" b="0" strike="noStrike">
                <a:solidFill>
                  <a:srgbClr val="000000"/>
                </a:solidFill>
                <a:latin typeface="Arial"/>
                <a:ea typeface="Arial"/>
                <a:cs typeface="Arial"/>
                <a:sym typeface="Arial"/>
              </a:rPr>
              <a:t>Rapid needs assessment is a </a:t>
            </a:r>
            <a:r>
              <a:rPr lang="en-US" sz="1800" b="1" strike="noStrike">
                <a:solidFill>
                  <a:srgbClr val="000000"/>
                </a:solidFill>
                <a:latin typeface="Arial"/>
                <a:ea typeface="Arial"/>
                <a:cs typeface="Arial"/>
                <a:sym typeface="Arial"/>
              </a:rPr>
              <a:t>broad assessment of the basic needs</a:t>
            </a:r>
            <a:r>
              <a:rPr lang="en-US" sz="1800" b="0" strike="noStrike">
                <a:solidFill>
                  <a:srgbClr val="000000"/>
                </a:solidFill>
                <a:latin typeface="Arial"/>
                <a:ea typeface="Arial"/>
                <a:cs typeface="Arial"/>
                <a:sym typeface="Arial"/>
              </a:rPr>
              <a:t> of the affected population. </a:t>
            </a:r>
            <a:endParaRPr sz="1800" b="0" strike="noStrike">
              <a:latin typeface="Arial"/>
              <a:ea typeface="Arial"/>
              <a:cs typeface="Arial"/>
              <a:sym typeface="Arial"/>
            </a:endParaRPr>
          </a:p>
          <a:p>
            <a:pPr marL="457200" lvl="0" indent="-343080" algn="l" rtl="0">
              <a:lnSpc>
                <a:spcPct val="100000"/>
              </a:lnSpc>
              <a:spcBef>
                <a:spcPts val="1001"/>
              </a:spcBef>
              <a:spcAft>
                <a:spcPts val="0"/>
              </a:spcAft>
              <a:buClr>
                <a:srgbClr val="FF4719"/>
              </a:buClr>
              <a:buSzPts val="810"/>
              <a:buFont typeface="Arial"/>
              <a:buChar char="★"/>
            </a:pPr>
            <a:r>
              <a:rPr lang="en-US" sz="1800" b="0" strike="noStrike">
                <a:solidFill>
                  <a:srgbClr val="000000"/>
                </a:solidFill>
                <a:latin typeface="Arial"/>
                <a:ea typeface="Arial"/>
                <a:cs typeface="Arial"/>
                <a:sym typeface="Arial"/>
              </a:rPr>
              <a:t>It is a </a:t>
            </a:r>
            <a:r>
              <a:rPr lang="en-US" sz="1800" b="1" strike="noStrike">
                <a:solidFill>
                  <a:srgbClr val="000000"/>
                </a:solidFill>
                <a:latin typeface="Arial"/>
                <a:ea typeface="Arial"/>
                <a:cs typeface="Arial"/>
                <a:sym typeface="Arial"/>
              </a:rPr>
              <a:t>structured approach</a:t>
            </a:r>
            <a:r>
              <a:rPr lang="en-US" sz="1800" b="0" strike="noStrike">
                <a:solidFill>
                  <a:srgbClr val="000000"/>
                </a:solidFill>
                <a:latin typeface="Arial"/>
                <a:ea typeface="Arial"/>
                <a:cs typeface="Arial"/>
                <a:sym typeface="Arial"/>
              </a:rPr>
              <a:t> that relies on checklists, observations, and information from key informants or focus groups. </a:t>
            </a:r>
            <a:endParaRPr sz="1800" b="0" strike="noStrike">
              <a:latin typeface="Arial"/>
              <a:ea typeface="Arial"/>
              <a:cs typeface="Arial"/>
              <a:sym typeface="Arial"/>
            </a:endParaRPr>
          </a:p>
          <a:p>
            <a:pPr marL="457200" lvl="0" indent="-343080" algn="l" rtl="0">
              <a:lnSpc>
                <a:spcPct val="100000"/>
              </a:lnSpc>
              <a:spcBef>
                <a:spcPts val="1001"/>
              </a:spcBef>
              <a:spcAft>
                <a:spcPts val="0"/>
              </a:spcAft>
              <a:buClr>
                <a:srgbClr val="FF4719"/>
              </a:buClr>
              <a:buSzPts val="810"/>
              <a:buFont typeface="Arial"/>
              <a:buChar char="★"/>
            </a:pPr>
            <a:r>
              <a:rPr lang="en-US" sz="1800" b="0" strike="noStrike">
                <a:solidFill>
                  <a:srgbClr val="000000"/>
                </a:solidFill>
                <a:latin typeface="Arial"/>
                <a:ea typeface="Arial"/>
                <a:cs typeface="Arial"/>
                <a:sym typeface="Arial"/>
              </a:rPr>
              <a:t>It is </a:t>
            </a:r>
            <a:r>
              <a:rPr lang="en-US" sz="1800" b="1" strike="noStrike">
                <a:solidFill>
                  <a:srgbClr val="000000"/>
                </a:solidFill>
                <a:latin typeface="Arial"/>
                <a:ea typeface="Arial"/>
                <a:cs typeface="Arial"/>
                <a:sym typeface="Arial"/>
              </a:rPr>
              <a:t>not a detailed survey</a:t>
            </a:r>
            <a:r>
              <a:rPr lang="en-US" sz="1800" b="0" strike="noStrike">
                <a:solidFill>
                  <a:srgbClr val="000000"/>
                </a:solidFill>
                <a:latin typeface="Arial"/>
                <a:ea typeface="Arial"/>
                <a:cs typeface="Arial"/>
                <a:sym typeface="Arial"/>
              </a:rPr>
              <a:t>. Usually, it does not use random sampling. </a:t>
            </a:r>
            <a:endParaRPr sz="1800" b="0" strike="noStrike">
              <a:latin typeface="Arial"/>
              <a:ea typeface="Arial"/>
              <a:cs typeface="Arial"/>
              <a:sym typeface="Arial"/>
            </a:endParaRPr>
          </a:p>
          <a:p>
            <a:pPr marL="457200" lvl="0" indent="0" algn="l" rtl="0">
              <a:lnSpc>
                <a:spcPct val="107000"/>
              </a:lnSpc>
              <a:spcBef>
                <a:spcPts val="1001"/>
              </a:spcBef>
              <a:spcAft>
                <a:spcPts val="0"/>
              </a:spcAft>
              <a:buSzPts val="1400"/>
              <a:buNone/>
            </a:pPr>
            <a:endParaRPr sz="1800" b="0" strike="noStrike">
              <a:latin typeface="Arial"/>
              <a:ea typeface="Arial"/>
              <a:cs typeface="Arial"/>
              <a:sym typeface="Arial"/>
            </a:endParaRPr>
          </a:p>
          <a:p>
            <a:pPr marL="0" lvl="0" indent="0" algn="l" rtl="0">
              <a:lnSpc>
                <a:spcPct val="100000"/>
              </a:lnSpc>
              <a:spcBef>
                <a:spcPts val="1001"/>
              </a:spcBef>
              <a:spcAft>
                <a:spcPts val="0"/>
              </a:spcAft>
              <a:buSzPts val="1400"/>
              <a:buNone/>
            </a:pPr>
            <a:endParaRPr sz="1800" b="0" strike="noStrike">
              <a:latin typeface="Arial"/>
              <a:ea typeface="Arial"/>
              <a:cs typeface="Arial"/>
              <a:sym typeface="Arial"/>
            </a:endParaRPr>
          </a:p>
        </p:txBody>
      </p:sp>
      <p:sp>
        <p:nvSpPr>
          <p:cNvPr id="348" name="Google Shape;348;p27: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9" name="Google Shape;359;p28:notes"/>
          <p:cNvSpPr txBox="1">
            <a:spLocks noGrp="1"/>
          </p:cNvSpPr>
          <p:nvPr>
            <p:ph type="body" idx="1"/>
          </p:nvPr>
        </p:nvSpPr>
        <p:spPr>
          <a:xfrm>
            <a:off x="685800" y="4400640"/>
            <a:ext cx="5486400" cy="36007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To get an initial derstanding of the situation to inform urgent response actions.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Resource Allocation: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To identify and prioritize resource needs and distribution.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Example: Deciding where to send food, medical supplies, and personnel first.</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Identifying Vulnerable Populations: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To pinpoint the most vulnerable groups who need immediate assistance.</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Example: Locating children, elderly, and pregnant women in need of urgent care.</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Monitoring and Evaluation: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To assess the effectiveness of initial response efforts.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Example: Checking if the delivered aid is reaching the intended recipients and having the desired impact.</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Stakeholder Coordination: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To facilitate coordination among different agencies and stakeholders.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Example: Aligning efforts of NGOs, government bodies, and international organizations for a unified response.</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Funding Justification: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To provide data that supports the need for emergency funding.</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Example: Presenting findings to donors to justify the allocation of financial resources.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Risk Assessment:</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To identify potential secondary risks and hazards.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Example: Assessing the risk of disease outbreaks following a flood.</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Community Engagement:</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To engage with affected communities and understand their specific needs and preferences.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Example: Gathering feedback from local populations to tailor the response efforts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p:txBody>
      </p:sp>
      <p:sp>
        <p:nvSpPr>
          <p:cNvPr id="360" name="Google Shape;360;p28: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3" name="Google Shape;373;p29:notes"/>
          <p:cNvSpPr txBox="1">
            <a:spLocks noGrp="1"/>
          </p:cNvSpPr>
          <p:nvPr>
            <p:ph type="body" idx="1"/>
          </p:nvPr>
        </p:nvSpPr>
        <p:spPr>
          <a:xfrm>
            <a:off x="685800" y="4400640"/>
            <a:ext cx="5486400" cy="36007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Note: Quiz word clouds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Cons of Conducting a Rapid Assessment:</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Limited Scope and Detail:</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Rapid assessments may not capture detailed information due to time constraints.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Drawback: Can result in a lack of depth and comprehensiveness in the data collected.</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Potential for Inaccuracy:</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The quick turnaround time can lead to errors and inaccuracies in data collection and analysis.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Drawback: Data may not be fully reliable, affecting the quality of the response.</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IYCF-E Information Gaps: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Often lacks detailed information on specific sectors like IYCF-E due to the multi-sectoral focus.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Drawback: May not provide adequate information for planning specialized interventions like IYCF-E.</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Resource Intensive:</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Despite being rapid, these assessments still require significant resources, including skilled personnel and logistical support.</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Drawback: Can strain available resources, particularly in the initial stages of an emergency.</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Risk of Overlooking Vulnerable Groups: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The broad focus might miss specific vulnerabilities within the population.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Drawback: Important nuances, such as the needs of marginalized or hard-to-reach groups, might be overlooked.</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Short-Term Focus: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Primarily designed to address immediate needs and may not consider long-term recovery and resilience.</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Drawback: Might lead to solutions that are not sustainable in the long term.</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Visuals: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Icons: Use icons such as a clock for speed, a magnifying glass for accuracy, and a warning symbol for potential drawbacks.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Pros and Cons Table: A visual table contrasting the pros and cons for easy comparison.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Notes: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Balanced View: Emphasize the importance of balancing the need for rapid information with the necessity of detailed and accurate data.</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Mitigation Strategies: Mention strategies to mitigate the cons, such as follow-up assessments for detailed information.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Example Slide Design: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Slide Title: Pros and Cons of Conducting a Rapid Assessment</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Slide Content:</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Pros of Conducting a Rapid Assessment:</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Speed and Timeliness: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Conducted quickly for immediate information.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Facilitates swift response actions.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Initial Situational Awareness: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Provides a quick snapshot of the current situation.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Helps in planning initial interventions.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Resource Allocation: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Identifies and prioritizes urgent needs.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Guides resource allocation to where it's most needed.</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Stakeholder Coordination: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Facilitates coordination among agencies.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Promotes a unified response effort.</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Funding Justification: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Provides data to justify emergency funding.</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Supports appeals to donors.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Community Engagement:</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Engages with affected communities.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Tailors the response to actual needs.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p:txBody>
      </p:sp>
      <p:sp>
        <p:nvSpPr>
          <p:cNvPr id="374" name="Google Shape;374;p29: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7" name="Google Shape;397;p30:notes"/>
          <p:cNvSpPr txBox="1">
            <a:spLocks noGrp="1"/>
          </p:cNvSpPr>
          <p:nvPr>
            <p:ph type="body" idx="1"/>
          </p:nvPr>
        </p:nvSpPr>
        <p:spPr>
          <a:xfrm>
            <a:off x="685800" y="4400640"/>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30:notes"/>
          <p:cNvSpPr txBox="1">
            <a:spLocks noGrp="1"/>
          </p:cNvSpPr>
          <p:nvPr>
            <p:ph type="sldNum" idx="12"/>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0" name="Google Shape;420;p32:notes"/>
          <p:cNvSpPr txBox="1">
            <a:spLocks noGrp="1"/>
          </p:cNvSpPr>
          <p:nvPr>
            <p:ph type="body" idx="1"/>
          </p:nvPr>
        </p:nvSpPr>
        <p:spPr>
          <a:xfrm>
            <a:off x="685800" y="440064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000"/>
              <a:t>This is an example, but in reality the timings may vary</a:t>
            </a:r>
            <a:endParaRPr sz="2000" b="0" strike="noStrike">
              <a:latin typeface="Arial"/>
              <a:ea typeface="Arial"/>
              <a:cs typeface="Arial"/>
              <a:sym typeface="Arial"/>
            </a:endParaRPr>
          </a:p>
        </p:txBody>
      </p:sp>
      <p:sp>
        <p:nvSpPr>
          <p:cNvPr id="421" name="Google Shape;421;p32:notes"/>
          <p:cNvSpPr txBox="1"/>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3:notes"/>
          <p:cNvSpPr txBox="1">
            <a:spLocks noGrp="1"/>
          </p:cNvSpPr>
          <p:nvPr>
            <p:ph type="body" idx="1"/>
          </p:nvPr>
        </p:nvSpPr>
        <p:spPr>
          <a:xfrm>
            <a:off x="685800" y="4400640"/>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6" name="Google Shape;466;p35:notes"/>
          <p:cNvSpPr txBox="1">
            <a:spLocks noGrp="1"/>
          </p:cNvSpPr>
          <p:nvPr>
            <p:ph type="body" idx="1"/>
          </p:nvPr>
        </p:nvSpPr>
        <p:spPr>
          <a:xfrm>
            <a:off x="685800" y="440064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467" name="Google Shape;467;p35:notes"/>
          <p:cNvSpPr txBox="1"/>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7" name="Google Shape;477;p36:notes"/>
          <p:cNvSpPr txBox="1">
            <a:spLocks noGrp="1"/>
          </p:cNvSpPr>
          <p:nvPr>
            <p:ph type="body" idx="1"/>
          </p:nvPr>
        </p:nvSpPr>
        <p:spPr>
          <a:xfrm>
            <a:off x="685800" y="440064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200" b="0" strike="noStrike">
                <a:solidFill>
                  <a:srgbClr val="000000"/>
                </a:solidFill>
                <a:latin typeface="Arial"/>
                <a:ea typeface="Arial"/>
                <a:cs typeface="Arial"/>
                <a:sym typeface="Arial"/>
              </a:rPr>
              <a:t>Based on in depth interviews, discussions, or detailed observations</a:t>
            </a:r>
            <a:endParaRPr sz="1200" b="0" strike="noStrike">
              <a:latin typeface="Arial"/>
              <a:ea typeface="Arial"/>
              <a:cs typeface="Arial"/>
              <a:sym typeface="Arial"/>
            </a:endParaRPr>
          </a:p>
          <a:p>
            <a:pPr marL="0" lvl="0" indent="0" algn="l" rtl="0">
              <a:lnSpc>
                <a:spcPct val="115000"/>
              </a:lnSpc>
              <a:spcBef>
                <a:spcPts val="601"/>
              </a:spcBef>
              <a:spcAft>
                <a:spcPts val="0"/>
              </a:spcAft>
              <a:buSzPts val="1400"/>
              <a:buNone/>
            </a:pPr>
            <a:r>
              <a:rPr lang="en-US" sz="1200" b="1" strike="noStrike">
                <a:solidFill>
                  <a:srgbClr val="000000"/>
                </a:solidFill>
                <a:latin typeface="Arial"/>
                <a:ea typeface="Arial"/>
                <a:cs typeface="Arial"/>
                <a:sym typeface="Arial"/>
              </a:rPr>
              <a:t>Uses smaller samples</a:t>
            </a:r>
            <a:r>
              <a:rPr lang="en-US" sz="1200" b="0" strike="noStrike">
                <a:solidFill>
                  <a:srgbClr val="000000"/>
                </a:solidFill>
                <a:latin typeface="Arial"/>
                <a:ea typeface="Arial"/>
                <a:cs typeface="Arial"/>
                <a:sym typeface="Arial"/>
              </a:rPr>
              <a:t> which are chosen purposively. Criteria for inclusion is those people who will give us a variety of opinions on the subject of interest.</a:t>
            </a:r>
            <a:endParaRPr sz="1200" b="0" strike="noStrike">
              <a:latin typeface="Arial"/>
              <a:ea typeface="Arial"/>
              <a:cs typeface="Arial"/>
              <a:sym typeface="Arial"/>
            </a:endParaRPr>
          </a:p>
          <a:p>
            <a:pPr marL="0" lvl="0" indent="0" algn="l" rtl="0">
              <a:lnSpc>
                <a:spcPct val="115000"/>
              </a:lnSpc>
              <a:spcBef>
                <a:spcPts val="601"/>
              </a:spcBef>
              <a:spcAft>
                <a:spcPts val="0"/>
              </a:spcAft>
              <a:buSzPts val="1400"/>
              <a:buNone/>
            </a:pPr>
            <a:r>
              <a:rPr lang="en-US" sz="1200" b="0" strike="noStrike">
                <a:solidFill>
                  <a:srgbClr val="000000"/>
                </a:solidFill>
                <a:latin typeface="Arial"/>
                <a:ea typeface="Arial"/>
                <a:cs typeface="Arial"/>
                <a:sym typeface="Arial"/>
              </a:rPr>
              <a:t>Data collection tools are </a:t>
            </a:r>
            <a:r>
              <a:rPr lang="en-US" sz="1200" b="1" strike="noStrike">
                <a:solidFill>
                  <a:srgbClr val="000000"/>
                </a:solidFill>
                <a:latin typeface="Arial"/>
                <a:ea typeface="Arial"/>
                <a:cs typeface="Arial"/>
                <a:sym typeface="Arial"/>
              </a:rPr>
              <a:t>less directive,</a:t>
            </a:r>
            <a:r>
              <a:rPr lang="en-US" sz="1200" b="0" strike="noStrike">
                <a:solidFill>
                  <a:srgbClr val="000000"/>
                </a:solidFill>
                <a:latin typeface="Arial"/>
                <a:ea typeface="Arial"/>
                <a:cs typeface="Arial"/>
                <a:sym typeface="Arial"/>
              </a:rPr>
              <a:t> and serve as a guide rather than a script to be followed exactly. Requires the interviewer to be able to react should unexpected information arise.</a:t>
            </a:r>
            <a:endParaRPr sz="1200" b="0" strike="noStrike">
              <a:latin typeface="Arial"/>
              <a:ea typeface="Arial"/>
              <a:cs typeface="Arial"/>
              <a:sym typeface="Arial"/>
            </a:endParaRPr>
          </a:p>
          <a:p>
            <a:pPr marL="0" lvl="0" indent="0" algn="l" rtl="0">
              <a:lnSpc>
                <a:spcPct val="115000"/>
              </a:lnSpc>
              <a:spcBef>
                <a:spcPts val="601"/>
              </a:spcBef>
              <a:spcAft>
                <a:spcPts val="0"/>
              </a:spcAft>
              <a:buSzPts val="1400"/>
              <a:buNone/>
            </a:pPr>
            <a:r>
              <a:rPr lang="en-US" sz="1200" b="1" strike="noStrike">
                <a:solidFill>
                  <a:srgbClr val="000000"/>
                </a:solidFill>
                <a:latin typeface="Arial"/>
                <a:ea typeface="Arial"/>
                <a:cs typeface="Arial"/>
                <a:sym typeface="Arial"/>
              </a:rPr>
              <a:t>Analysis is frequently more time consuming</a:t>
            </a:r>
            <a:r>
              <a:rPr lang="en-US" sz="1200" b="0" strike="noStrike">
                <a:solidFill>
                  <a:srgbClr val="000000"/>
                </a:solidFill>
                <a:latin typeface="Arial"/>
                <a:ea typeface="Arial"/>
                <a:cs typeface="Arial"/>
                <a:sym typeface="Arial"/>
              </a:rPr>
              <a:t>, and requires researchers skilled at identifying themes in large amounts of text. Analysis starts before data collection is complete and is an iterative process.</a:t>
            </a:r>
            <a:endParaRPr sz="1200" b="0" strike="noStrike">
              <a:latin typeface="Arial"/>
              <a:ea typeface="Arial"/>
              <a:cs typeface="Arial"/>
              <a:sym typeface="Arial"/>
            </a:endParaRPr>
          </a:p>
          <a:p>
            <a:pPr marL="0" lvl="0" indent="0" algn="l" rtl="0">
              <a:lnSpc>
                <a:spcPct val="115000"/>
              </a:lnSpc>
              <a:spcBef>
                <a:spcPts val="601"/>
              </a:spcBef>
              <a:spcAft>
                <a:spcPts val="0"/>
              </a:spcAft>
              <a:buSzPts val="1400"/>
              <a:buNone/>
            </a:pPr>
            <a:r>
              <a:rPr lang="en-US" sz="1200" b="0" strike="noStrike">
                <a:solidFill>
                  <a:srgbClr val="000000"/>
                </a:solidFill>
                <a:latin typeface="Arial"/>
                <a:ea typeface="Arial"/>
                <a:cs typeface="Arial"/>
                <a:sym typeface="Arial"/>
              </a:rPr>
              <a:t>Quality is assured via </a:t>
            </a:r>
            <a:r>
              <a:rPr lang="en-US" sz="1200" b="1" strike="noStrike">
                <a:solidFill>
                  <a:srgbClr val="000000"/>
                </a:solidFill>
                <a:latin typeface="Arial"/>
                <a:ea typeface="Arial"/>
                <a:cs typeface="Arial"/>
                <a:sym typeface="Arial"/>
              </a:rPr>
              <a:t>validity and relevance </a:t>
            </a:r>
            <a:r>
              <a:rPr lang="en-US" sz="1200" b="0" strike="noStrike">
                <a:solidFill>
                  <a:srgbClr val="000000"/>
                </a:solidFill>
                <a:latin typeface="Arial"/>
                <a:ea typeface="Arial"/>
                <a:cs typeface="Arial"/>
                <a:sym typeface="Arial"/>
              </a:rPr>
              <a:t>(see section 5 for detailed description)</a:t>
            </a:r>
            <a:endParaRPr sz="1200" b="0" strike="noStrike">
              <a:latin typeface="Arial"/>
              <a:ea typeface="Arial"/>
              <a:cs typeface="Arial"/>
              <a:sym typeface="Arial"/>
            </a:endParaRPr>
          </a:p>
          <a:p>
            <a:pPr marL="0" lvl="0" indent="0" algn="l" rtl="0">
              <a:lnSpc>
                <a:spcPct val="115000"/>
              </a:lnSpc>
              <a:spcBef>
                <a:spcPts val="601"/>
              </a:spcBef>
              <a:spcAft>
                <a:spcPts val="0"/>
              </a:spcAft>
              <a:buSzPts val="1400"/>
              <a:buNone/>
            </a:pPr>
            <a:r>
              <a:rPr lang="en-US" sz="1200" b="0" strike="noStrike">
                <a:solidFill>
                  <a:srgbClr val="000000"/>
                </a:solidFill>
                <a:latin typeface="Arial"/>
                <a:ea typeface="Arial"/>
                <a:cs typeface="Arial"/>
                <a:sym typeface="Arial"/>
              </a:rPr>
              <a:t>Are used to </a:t>
            </a:r>
            <a:r>
              <a:rPr lang="en-US" sz="1200" b="1" strike="noStrike">
                <a:solidFill>
                  <a:srgbClr val="000000"/>
                </a:solidFill>
                <a:latin typeface="Arial"/>
                <a:ea typeface="Arial"/>
                <a:cs typeface="Arial"/>
                <a:sym typeface="Arial"/>
              </a:rPr>
              <a:t>understand </a:t>
            </a:r>
            <a:r>
              <a:rPr lang="en-US" sz="1200" b="0" strike="noStrike">
                <a:solidFill>
                  <a:srgbClr val="000000"/>
                </a:solidFill>
                <a:latin typeface="Arial"/>
                <a:ea typeface="Arial"/>
                <a:cs typeface="Arial"/>
                <a:sym typeface="Arial"/>
              </a:rPr>
              <a:t>the ideas, beliefs, practices and behaviours of a group, but cannot say whether these are generalizable to the population.</a:t>
            </a:r>
            <a:endParaRPr sz="1200" b="0" strike="noStrike">
              <a:latin typeface="Arial"/>
              <a:ea typeface="Arial"/>
              <a:cs typeface="Arial"/>
              <a:sym typeface="Arial"/>
            </a:endParaRPr>
          </a:p>
          <a:p>
            <a:pPr marL="0" lvl="0" indent="0" algn="l" rtl="0">
              <a:lnSpc>
                <a:spcPct val="115000"/>
              </a:lnSpc>
              <a:spcBef>
                <a:spcPts val="601"/>
              </a:spcBef>
              <a:spcAft>
                <a:spcPts val="0"/>
              </a:spcAft>
              <a:buSzPts val="1400"/>
              <a:buNone/>
            </a:pPr>
            <a:endParaRPr sz="1200" b="0" strike="noStrike">
              <a:latin typeface="Arial"/>
              <a:ea typeface="Arial"/>
              <a:cs typeface="Arial"/>
              <a:sym typeface="Arial"/>
            </a:endParaRPr>
          </a:p>
          <a:p>
            <a:pPr marL="0" lvl="0" indent="0" algn="l" rtl="0">
              <a:lnSpc>
                <a:spcPct val="115000"/>
              </a:lnSpc>
              <a:spcBef>
                <a:spcPts val="601"/>
              </a:spcBef>
              <a:spcAft>
                <a:spcPts val="0"/>
              </a:spcAft>
              <a:buSzPts val="1400"/>
              <a:buNone/>
            </a:pPr>
            <a:r>
              <a:rPr lang="en-US" sz="1200" b="1" strike="noStrike">
                <a:solidFill>
                  <a:srgbClr val="000000"/>
                </a:solidFill>
                <a:latin typeface="Arial"/>
                <a:ea typeface="Arial"/>
                <a:cs typeface="Arial"/>
                <a:sym typeface="Arial"/>
              </a:rPr>
              <a:t>Quantitative Methods</a:t>
            </a:r>
            <a:endParaRPr sz="1200" b="0" strike="noStrike">
              <a:latin typeface="Arial"/>
              <a:ea typeface="Arial"/>
              <a:cs typeface="Arial"/>
              <a:sym typeface="Arial"/>
            </a:endParaRPr>
          </a:p>
          <a:p>
            <a:pPr marL="0" lvl="0" indent="0" algn="l" rtl="0">
              <a:lnSpc>
                <a:spcPct val="115000"/>
              </a:lnSpc>
              <a:spcBef>
                <a:spcPts val="601"/>
              </a:spcBef>
              <a:spcAft>
                <a:spcPts val="0"/>
              </a:spcAft>
              <a:buSzPts val="1400"/>
              <a:buNone/>
            </a:pPr>
            <a:r>
              <a:rPr lang="en-US" sz="1200" b="0" strike="noStrike">
                <a:solidFill>
                  <a:srgbClr val="000000"/>
                </a:solidFill>
                <a:latin typeface="Arial"/>
                <a:ea typeface="Arial"/>
                <a:cs typeface="Arial"/>
                <a:sym typeface="Arial"/>
              </a:rPr>
              <a:t>Based on </a:t>
            </a:r>
            <a:r>
              <a:rPr lang="en-US" sz="1200" b="1" strike="noStrike">
                <a:solidFill>
                  <a:srgbClr val="000000"/>
                </a:solidFill>
                <a:latin typeface="Arial"/>
                <a:ea typeface="Arial"/>
                <a:cs typeface="Arial"/>
                <a:sym typeface="Arial"/>
              </a:rPr>
              <a:t>numerical </a:t>
            </a:r>
            <a:r>
              <a:rPr lang="en-US" sz="1200" b="0" strike="noStrike">
                <a:solidFill>
                  <a:srgbClr val="000000"/>
                </a:solidFill>
                <a:latin typeface="Arial"/>
                <a:ea typeface="Arial"/>
                <a:cs typeface="Arial"/>
                <a:sym typeface="Arial"/>
              </a:rPr>
              <a:t>or statistical analysis of numeric data or surveys</a:t>
            </a:r>
            <a:endParaRPr sz="1200" b="0" strike="noStrike">
              <a:latin typeface="Arial"/>
              <a:ea typeface="Arial"/>
              <a:cs typeface="Arial"/>
              <a:sym typeface="Arial"/>
            </a:endParaRPr>
          </a:p>
          <a:p>
            <a:pPr marL="0" lvl="0" indent="0" algn="l" rtl="0">
              <a:lnSpc>
                <a:spcPct val="115000"/>
              </a:lnSpc>
              <a:spcBef>
                <a:spcPts val="601"/>
              </a:spcBef>
              <a:spcAft>
                <a:spcPts val="0"/>
              </a:spcAft>
              <a:buSzPts val="1400"/>
              <a:buNone/>
            </a:pPr>
            <a:r>
              <a:rPr lang="en-US" sz="1200" b="0" strike="noStrike">
                <a:solidFill>
                  <a:srgbClr val="000000"/>
                </a:solidFill>
                <a:latin typeface="Arial"/>
                <a:ea typeface="Arial"/>
                <a:cs typeface="Arial"/>
                <a:sym typeface="Arial"/>
              </a:rPr>
              <a:t>Uses </a:t>
            </a:r>
            <a:r>
              <a:rPr lang="en-US" sz="1200" b="1" strike="noStrike">
                <a:solidFill>
                  <a:srgbClr val="000000"/>
                </a:solidFill>
                <a:latin typeface="Arial"/>
                <a:ea typeface="Arial"/>
                <a:cs typeface="Arial"/>
                <a:sym typeface="Arial"/>
              </a:rPr>
              <a:t>larger samples representative</a:t>
            </a:r>
            <a:r>
              <a:rPr lang="en-US" sz="1200" b="0" strike="noStrike">
                <a:solidFill>
                  <a:srgbClr val="000000"/>
                </a:solidFill>
                <a:latin typeface="Arial"/>
                <a:ea typeface="Arial"/>
                <a:cs typeface="Arial"/>
                <a:sym typeface="Arial"/>
              </a:rPr>
              <a:t> of the population. in the case of surveys or else all of the data available..</a:t>
            </a:r>
            <a:endParaRPr sz="1200" b="0" strike="noStrike">
              <a:latin typeface="Arial"/>
              <a:ea typeface="Arial"/>
              <a:cs typeface="Arial"/>
              <a:sym typeface="Arial"/>
            </a:endParaRPr>
          </a:p>
          <a:p>
            <a:pPr marL="0" lvl="0" indent="0" algn="l" rtl="0">
              <a:lnSpc>
                <a:spcPct val="115000"/>
              </a:lnSpc>
              <a:spcBef>
                <a:spcPts val="601"/>
              </a:spcBef>
              <a:spcAft>
                <a:spcPts val="0"/>
              </a:spcAft>
              <a:buSzPts val="1400"/>
              <a:buNone/>
            </a:pPr>
            <a:r>
              <a:rPr lang="en-US" sz="1200" b="0" strike="noStrike">
                <a:solidFill>
                  <a:srgbClr val="000000"/>
                </a:solidFill>
                <a:latin typeface="Arial"/>
                <a:ea typeface="Arial"/>
                <a:cs typeface="Arial"/>
                <a:sym typeface="Arial"/>
              </a:rPr>
              <a:t>Data collection tools are more </a:t>
            </a:r>
            <a:r>
              <a:rPr lang="en-US" sz="1200" b="1" strike="noStrike">
                <a:solidFill>
                  <a:srgbClr val="000000"/>
                </a:solidFill>
                <a:latin typeface="Arial"/>
                <a:ea typeface="Arial"/>
                <a:cs typeface="Arial"/>
                <a:sym typeface="Arial"/>
              </a:rPr>
              <a:t>directive</a:t>
            </a:r>
            <a:r>
              <a:rPr lang="en-US" sz="1200" b="0" strike="noStrike">
                <a:solidFill>
                  <a:srgbClr val="000000"/>
                </a:solidFill>
                <a:latin typeface="Arial"/>
                <a:ea typeface="Arial"/>
                <a:cs typeface="Arial"/>
                <a:sym typeface="Arial"/>
              </a:rPr>
              <a:t>, and should be delivered exactly as written. Focus is on consistent use by all data collectors.</a:t>
            </a:r>
            <a:endParaRPr sz="1200" b="0" strike="noStrike">
              <a:latin typeface="Arial"/>
              <a:ea typeface="Arial"/>
              <a:cs typeface="Arial"/>
              <a:sym typeface="Arial"/>
            </a:endParaRPr>
          </a:p>
          <a:p>
            <a:pPr marL="0" lvl="0" indent="0" algn="l" rtl="0">
              <a:lnSpc>
                <a:spcPct val="115000"/>
              </a:lnSpc>
              <a:spcBef>
                <a:spcPts val="601"/>
              </a:spcBef>
              <a:spcAft>
                <a:spcPts val="0"/>
              </a:spcAft>
              <a:buSzPts val="1400"/>
              <a:buNone/>
            </a:pPr>
            <a:r>
              <a:rPr lang="en-US" sz="1200" b="0" strike="noStrike">
                <a:solidFill>
                  <a:srgbClr val="000000"/>
                </a:solidFill>
                <a:latin typeface="Arial"/>
                <a:ea typeface="Arial"/>
                <a:cs typeface="Arial"/>
                <a:sym typeface="Arial"/>
              </a:rPr>
              <a:t>Analysis starts </a:t>
            </a:r>
            <a:r>
              <a:rPr lang="en-US" sz="1200" b="1" strike="noStrike">
                <a:solidFill>
                  <a:srgbClr val="000000"/>
                </a:solidFill>
                <a:latin typeface="Arial"/>
                <a:ea typeface="Arial"/>
                <a:cs typeface="Arial"/>
                <a:sym typeface="Arial"/>
              </a:rPr>
              <a:t>when all the data has been collected</a:t>
            </a:r>
            <a:r>
              <a:rPr lang="en-US" sz="1200" b="0" strike="noStrike">
                <a:solidFill>
                  <a:srgbClr val="000000"/>
                </a:solidFill>
                <a:latin typeface="Arial"/>
                <a:ea typeface="Arial"/>
                <a:cs typeface="Arial"/>
                <a:sym typeface="Arial"/>
              </a:rPr>
              <a:t>. Analysis is statistical</a:t>
            </a:r>
            <a:endParaRPr sz="1200" b="0" strike="noStrike">
              <a:latin typeface="Arial"/>
              <a:ea typeface="Arial"/>
              <a:cs typeface="Arial"/>
              <a:sym typeface="Arial"/>
            </a:endParaRPr>
          </a:p>
          <a:p>
            <a:pPr marL="0" lvl="0" indent="0" algn="l" rtl="0">
              <a:lnSpc>
                <a:spcPct val="115000"/>
              </a:lnSpc>
              <a:spcBef>
                <a:spcPts val="601"/>
              </a:spcBef>
              <a:spcAft>
                <a:spcPts val="0"/>
              </a:spcAft>
              <a:buSzPts val="1400"/>
              <a:buNone/>
            </a:pPr>
            <a:r>
              <a:rPr lang="en-US" sz="1200" b="0" strike="noStrike">
                <a:solidFill>
                  <a:srgbClr val="000000"/>
                </a:solidFill>
                <a:latin typeface="Arial"/>
                <a:ea typeface="Arial"/>
                <a:cs typeface="Arial"/>
                <a:sym typeface="Arial"/>
              </a:rPr>
              <a:t>Quality is assured through </a:t>
            </a:r>
            <a:r>
              <a:rPr lang="en-US" sz="1200" b="1" strike="noStrike">
                <a:solidFill>
                  <a:srgbClr val="000000"/>
                </a:solidFill>
                <a:latin typeface="Arial"/>
                <a:ea typeface="Arial"/>
                <a:cs typeface="Arial"/>
                <a:sym typeface="Arial"/>
              </a:rPr>
              <a:t>validity and reliability</a:t>
            </a:r>
            <a:endParaRPr sz="1200" b="0" strike="noStrike">
              <a:latin typeface="Arial"/>
              <a:ea typeface="Arial"/>
              <a:cs typeface="Arial"/>
              <a:sym typeface="Arial"/>
            </a:endParaRPr>
          </a:p>
          <a:p>
            <a:pPr marL="0" lvl="0" indent="0" algn="l" rtl="0">
              <a:lnSpc>
                <a:spcPct val="115000"/>
              </a:lnSpc>
              <a:spcBef>
                <a:spcPts val="601"/>
              </a:spcBef>
              <a:spcAft>
                <a:spcPts val="0"/>
              </a:spcAft>
              <a:buSzPts val="1400"/>
              <a:buNone/>
            </a:pPr>
            <a:r>
              <a:rPr lang="en-US" sz="1200" b="0" strike="noStrike">
                <a:solidFill>
                  <a:srgbClr val="000000"/>
                </a:solidFill>
                <a:latin typeface="Arial"/>
                <a:ea typeface="Arial"/>
                <a:cs typeface="Arial"/>
                <a:sym typeface="Arial"/>
              </a:rPr>
              <a:t>Can be used to measure how widespread are certain ideas, beliefs, practices and behaviours in a population, but these beliefs and behaviours must be already known – we cannot generate knowledge on what are those beliefs and behaviors.</a:t>
            </a:r>
            <a:endParaRPr sz="1200" b="0" strike="noStrike">
              <a:latin typeface="Arial"/>
              <a:ea typeface="Arial"/>
              <a:cs typeface="Arial"/>
              <a:sym typeface="Arial"/>
            </a:endParaRPr>
          </a:p>
          <a:p>
            <a:pPr marL="0" lvl="0" indent="0" algn="l" rtl="0">
              <a:lnSpc>
                <a:spcPct val="115000"/>
              </a:lnSpc>
              <a:spcBef>
                <a:spcPts val="601"/>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601"/>
              </a:spcBef>
              <a:spcAft>
                <a:spcPts val="0"/>
              </a:spcAft>
              <a:buSzPts val="1400"/>
              <a:buNone/>
            </a:pPr>
            <a:endParaRPr sz="1200" b="0" strike="noStrike">
              <a:latin typeface="Arial"/>
              <a:ea typeface="Arial"/>
              <a:cs typeface="Arial"/>
              <a:sym typeface="Arial"/>
            </a:endParaRPr>
          </a:p>
        </p:txBody>
      </p:sp>
      <p:sp>
        <p:nvSpPr>
          <p:cNvPr id="478" name="Google Shape;478;p36:notes"/>
          <p:cNvSpPr txBox="1"/>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4: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94" name="Google Shape;94;p4: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1" name="Google Shape;491;p37:notes"/>
          <p:cNvSpPr txBox="1">
            <a:spLocks noGrp="1"/>
          </p:cNvSpPr>
          <p:nvPr>
            <p:ph type="body" idx="1"/>
          </p:nvPr>
        </p:nvSpPr>
        <p:spPr>
          <a:xfrm>
            <a:off x="685800" y="440064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rgbClr val="FF4719"/>
              </a:buClr>
              <a:buSzPts val="720"/>
              <a:buNone/>
            </a:pPr>
            <a:endParaRPr sz="1200"/>
          </a:p>
          <a:p>
            <a:pPr marL="457200" lvl="0" indent="-274320" algn="l" rtl="0">
              <a:lnSpc>
                <a:spcPct val="115000"/>
              </a:lnSpc>
              <a:spcBef>
                <a:spcPts val="0"/>
              </a:spcBef>
              <a:spcAft>
                <a:spcPts val="0"/>
              </a:spcAft>
              <a:buClr>
                <a:srgbClr val="FF4719"/>
              </a:buClr>
              <a:buSzPts val="720"/>
              <a:buChar char="•"/>
            </a:pPr>
            <a:r>
              <a:rPr lang="en-US" sz="1200"/>
              <a:t>Example: A quantitative survey can tell us how many women are exclusively breastfeeding, it won’t explain why they do or don’t. Qualitative methods uncover these underlying reasons, offering a more complete picture.</a:t>
            </a:r>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p:txBody>
      </p:sp>
      <p:sp>
        <p:nvSpPr>
          <p:cNvPr id="492" name="Google Shape;492;p37:notes"/>
          <p:cNvSpPr txBox="1"/>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4" name="Google Shape;504;p38:notes"/>
          <p:cNvSpPr txBox="1">
            <a:spLocks noGrp="1"/>
          </p:cNvSpPr>
          <p:nvPr>
            <p:ph type="body" idx="1"/>
          </p:nvPr>
        </p:nvSpPr>
        <p:spPr>
          <a:xfrm>
            <a:off x="685800" y="440064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Cons of Conducting a Rapid Assessment:</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Limited Scope and Detail:</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Rapid assessments may not capture detailed information due to time constraints.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Drawback: Can result in a lack of depth and comprehensiveness in the data collected.</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Potential for Inaccuracy:</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The quick turnaround time can lead to errors and inaccuracies in data collection and analysis.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Drawback: Data may not be fully reliable, affecting the quality of the response.</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IYCF-E Information Gaps: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Often lacks detailed information on specific sectors like IYCF-E due to the multi-sectoral focus.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Drawback: May not provide adequate information for planning specialized interventions like IYCF-E.</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Resource Intensive:</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Despite being rapid, these assessments still require significant resources, including skilled personnel and logistical support.</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Drawback: Can strain available resources, particularly in the initial stages of an emergency.</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Risk of Overlooking Vulnerable Groups: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The broad focus might miss specific vulnerabilities within the population.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Drawback: Important nuances, such as the needs of marginalized or hard-to-reach groups, might be overlooked.</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Short-Term Focus: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Description: Primarily designed to address immediate needs and may not consider long-term recovery and resilience.</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Drawback: Might lead to solutions that are not sustainable in the long term.</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Visuals: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Icons: Use icons such as a clock for speed, a magnifying glass for accuracy, and a warning symbol for potential drawbacks.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Pros and Cons Table: A visual table contrasting the pros and cons for easy comparison.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Notes: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Balanced View: Emphasize the importance of balancing the need for rapid information with the necessity of detailed and accurate data.</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Mitigation Strategies: Mention strategies to mitigate the cons, such as follow-up assessments for detailed information.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Example Slide Design: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Slide Title: Pros and Cons of Conducting a Rapid Assessment</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Slide Content:</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Pros of Conducting a Rapid Assessment:</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Speed and Timeliness: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Conducted quickly for immediate information.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Facilitates swift response actions.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Initial Situational Awareness: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Provides a quick snapshot of the current situation.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Helps in planning initial interventions.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Resource Allocation: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Identifies and prioritizes urgent needs.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Guides resource allocation to where it's most needed.</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Stakeholder Coordination: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Facilitates coordination among agencies.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Promotes a unified response effort.</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Funding Justification:</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Provides data to justify emergency funding.</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Supports appeals to donors.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Community Engagement:</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Engages with affected communities.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Tailors the response to actual needs.</a:t>
            </a: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1200" b="0" strike="noStrike">
              <a:latin typeface="Arial"/>
              <a:ea typeface="Arial"/>
              <a:cs typeface="Arial"/>
              <a:sym typeface="Arial"/>
            </a:endParaRPr>
          </a:p>
        </p:txBody>
      </p:sp>
      <p:sp>
        <p:nvSpPr>
          <p:cNvPr id="505" name="Google Shape;505;p38:notes"/>
          <p:cNvSpPr txBox="1"/>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8" name="Google Shape;528;p39:notes"/>
          <p:cNvSpPr txBox="1">
            <a:spLocks noGrp="1"/>
          </p:cNvSpPr>
          <p:nvPr>
            <p:ph type="body" idx="1"/>
          </p:nvPr>
        </p:nvSpPr>
        <p:spPr>
          <a:xfrm>
            <a:off x="685800" y="440064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1199"/>
              </a:spcBef>
              <a:spcAft>
                <a:spcPts val="0"/>
              </a:spcAft>
              <a:buSzPts val="1400"/>
              <a:buNone/>
            </a:pPr>
            <a:r>
              <a:rPr lang="en-US" sz="2000" b="0" strike="noStrike">
                <a:latin typeface="Arial"/>
                <a:ea typeface="Arial"/>
                <a:cs typeface="Arial"/>
                <a:sym typeface="Arial"/>
              </a:rPr>
              <a:t>Examples: </a:t>
            </a:r>
            <a:r>
              <a:rPr lang="en-US" sz="1800" b="0" strike="noStrike">
                <a:solidFill>
                  <a:srgbClr val="000000"/>
                </a:solidFill>
                <a:latin typeface="Arial"/>
                <a:ea typeface="Arial"/>
                <a:cs typeface="Arial"/>
                <a:sym typeface="Arial"/>
              </a:rPr>
              <a:t>Example:</a:t>
            </a:r>
            <a:endParaRPr/>
          </a:p>
          <a:p>
            <a:pPr marL="0" marR="0" lvl="0" indent="0" algn="l" rtl="0">
              <a:lnSpc>
                <a:spcPct val="95000"/>
              </a:lnSpc>
              <a:spcBef>
                <a:spcPts val="1199"/>
              </a:spcBef>
              <a:spcAft>
                <a:spcPts val="0"/>
              </a:spcAft>
              <a:buSzPts val="1400"/>
              <a:buNone/>
            </a:pPr>
            <a:r>
              <a:rPr lang="en-US" sz="1800" b="0" strike="noStrike">
                <a:solidFill>
                  <a:srgbClr val="000000"/>
                </a:solidFill>
                <a:latin typeface="Arial"/>
                <a:ea typeface="Arial"/>
                <a:cs typeface="Arial"/>
                <a:sym typeface="Arial"/>
              </a:rPr>
              <a:t>Aim To gain an in-depth understanding of the feeding practices, challenges, and support needs of caregivers of infants and young children in [specific community/region].</a:t>
            </a:r>
            <a:endParaRPr sz="1800" b="0" strike="noStrike">
              <a:latin typeface="Arial"/>
              <a:ea typeface="Arial"/>
              <a:cs typeface="Arial"/>
              <a:sym typeface="Arial"/>
            </a:endParaRPr>
          </a:p>
          <a:p>
            <a:pPr marL="0" marR="0" lvl="0" indent="0" algn="l" rtl="0">
              <a:lnSpc>
                <a:spcPct val="95000"/>
              </a:lnSpc>
              <a:spcBef>
                <a:spcPts val="1199"/>
              </a:spcBef>
              <a:spcAft>
                <a:spcPts val="0"/>
              </a:spcAft>
              <a:buSzPts val="1400"/>
              <a:buNone/>
            </a:pPr>
            <a:r>
              <a:rPr lang="en-US" sz="1600" b="1" strike="noStrike">
                <a:solidFill>
                  <a:srgbClr val="000000"/>
                </a:solidFill>
                <a:latin typeface="Arial"/>
                <a:ea typeface="Arial"/>
                <a:cs typeface="Arial"/>
                <a:sym typeface="Arial"/>
              </a:rPr>
              <a:t> objectives</a:t>
            </a:r>
            <a:r>
              <a:rPr lang="en-US" sz="1600" b="0" strike="noStrike">
                <a:solidFill>
                  <a:srgbClr val="000000"/>
                </a:solidFill>
                <a:latin typeface="Arial"/>
                <a:ea typeface="Arial"/>
                <a:cs typeface="Arial"/>
                <a:sym typeface="Arial"/>
              </a:rPr>
              <a:t>. </a:t>
            </a:r>
            <a:endParaRPr sz="1600" b="0" strike="noStrike">
              <a:latin typeface="Arial"/>
              <a:ea typeface="Arial"/>
              <a:cs typeface="Arial"/>
              <a:sym typeface="Arial"/>
            </a:endParaRPr>
          </a:p>
          <a:p>
            <a:pPr marL="571500" marR="0" lvl="0" indent="-342900" algn="l" rtl="0">
              <a:lnSpc>
                <a:spcPct val="115000"/>
              </a:lnSpc>
              <a:spcBef>
                <a:spcPts val="601"/>
              </a:spcBef>
              <a:spcAft>
                <a:spcPts val="0"/>
              </a:spcAft>
              <a:buSzPts val="1400"/>
              <a:buFont typeface="Arial"/>
              <a:buChar char="•"/>
            </a:pPr>
            <a:r>
              <a:rPr lang="en-US" sz="2000" b="0" strike="noStrike">
                <a:solidFill>
                  <a:srgbClr val="444746"/>
                </a:solidFill>
                <a:latin typeface="Arial"/>
                <a:ea typeface="Arial"/>
                <a:cs typeface="Arial"/>
                <a:sym typeface="Arial"/>
              </a:rPr>
              <a:t>To document the current feeding practices and dietary diversity among infants and young children.</a:t>
            </a:r>
            <a:endParaRPr sz="2000" b="0" strike="noStrike">
              <a:latin typeface="Arial"/>
              <a:ea typeface="Arial"/>
              <a:cs typeface="Arial"/>
              <a:sym typeface="Arial"/>
            </a:endParaRPr>
          </a:p>
          <a:p>
            <a:pPr marL="571500" marR="0" lvl="0" indent="-342900" algn="l" rtl="0">
              <a:lnSpc>
                <a:spcPct val="115000"/>
              </a:lnSpc>
              <a:spcBef>
                <a:spcPts val="601"/>
              </a:spcBef>
              <a:spcAft>
                <a:spcPts val="0"/>
              </a:spcAft>
              <a:buSzPts val="1400"/>
              <a:buFont typeface="Arial"/>
              <a:buChar char="•"/>
            </a:pPr>
            <a:r>
              <a:rPr lang="en-US" sz="2000" b="0" strike="noStrike">
                <a:solidFill>
                  <a:srgbClr val="444746"/>
                </a:solidFill>
                <a:latin typeface="Arial"/>
                <a:ea typeface="Arial"/>
                <a:cs typeface="Arial"/>
                <a:sym typeface="Arial"/>
              </a:rPr>
              <a:t>To explore caregivers' knowledge, attitudes, and beliefs regarding breastfeeding and complementary feeding.</a:t>
            </a:r>
            <a:endParaRPr sz="2000" b="0" strike="noStrike">
              <a:latin typeface="Arial"/>
              <a:ea typeface="Arial"/>
              <a:cs typeface="Arial"/>
              <a:sym typeface="Arial"/>
            </a:endParaRPr>
          </a:p>
          <a:p>
            <a:pPr marL="571500" marR="0" lvl="0" indent="-342900" algn="l" rtl="0">
              <a:lnSpc>
                <a:spcPct val="115000"/>
              </a:lnSpc>
              <a:spcBef>
                <a:spcPts val="601"/>
              </a:spcBef>
              <a:spcAft>
                <a:spcPts val="0"/>
              </a:spcAft>
              <a:buSzPts val="1400"/>
              <a:buFont typeface="Arial"/>
              <a:buChar char="•"/>
            </a:pPr>
            <a:r>
              <a:rPr lang="en-US" sz="2000" b="0" strike="noStrike">
                <a:solidFill>
                  <a:srgbClr val="444746"/>
                </a:solidFill>
                <a:latin typeface="Arial"/>
                <a:ea typeface="Arial"/>
                <a:cs typeface="Arial"/>
                <a:sym typeface="Arial"/>
              </a:rPr>
              <a:t>To identify common challenges and barriers faced by caregivers in providing optimal IYCF.</a:t>
            </a:r>
            <a:endParaRPr sz="2000" b="0" strike="noStrike">
              <a:latin typeface="Arial"/>
              <a:ea typeface="Arial"/>
              <a:cs typeface="Arial"/>
              <a:sym typeface="Arial"/>
            </a:endParaRPr>
          </a:p>
          <a:p>
            <a:pPr marL="571500" marR="0" lvl="0" indent="-342900" algn="l" rtl="0">
              <a:lnSpc>
                <a:spcPct val="115000"/>
              </a:lnSpc>
              <a:spcBef>
                <a:spcPts val="601"/>
              </a:spcBef>
              <a:spcAft>
                <a:spcPts val="0"/>
              </a:spcAft>
              <a:buSzPts val="1400"/>
              <a:buFont typeface="Arial"/>
              <a:buChar char="•"/>
            </a:pPr>
            <a:r>
              <a:rPr lang="en-US" sz="2000" b="0" strike="noStrike">
                <a:solidFill>
                  <a:srgbClr val="444746"/>
                </a:solidFill>
                <a:latin typeface="Arial"/>
                <a:ea typeface="Arial"/>
                <a:cs typeface="Arial"/>
                <a:sym typeface="Arial"/>
              </a:rPr>
              <a:t>To assess the impact of cultural norms and socio-economic factors on feeding practices.</a:t>
            </a:r>
            <a:endParaRPr sz="2000" b="0" strike="noStrike">
              <a:latin typeface="Arial"/>
              <a:ea typeface="Arial"/>
              <a:cs typeface="Arial"/>
              <a:sym typeface="Arial"/>
            </a:endParaRPr>
          </a:p>
          <a:p>
            <a:pPr marL="571500" marR="0" lvl="0" indent="-342900" algn="l" rtl="0">
              <a:lnSpc>
                <a:spcPct val="115000"/>
              </a:lnSpc>
              <a:spcBef>
                <a:spcPts val="601"/>
              </a:spcBef>
              <a:spcAft>
                <a:spcPts val="0"/>
              </a:spcAft>
              <a:buSzPts val="1400"/>
              <a:buFont typeface="Arial"/>
              <a:buChar char="•"/>
            </a:pPr>
            <a:r>
              <a:rPr lang="en-US" sz="2000" b="0" strike="noStrike">
                <a:solidFill>
                  <a:srgbClr val="444746"/>
                </a:solidFill>
                <a:latin typeface="Arial"/>
                <a:ea typeface="Arial"/>
                <a:cs typeface="Arial"/>
                <a:sym typeface="Arial"/>
              </a:rPr>
              <a:t>To collect caregivers' suggestions for improving IYCF support and resources available to them.</a:t>
            </a:r>
            <a:endParaRPr sz="2000" b="0" strike="noStrike">
              <a:latin typeface="Arial"/>
              <a:ea typeface="Arial"/>
              <a:cs typeface="Arial"/>
              <a:sym typeface="Arial"/>
            </a:endParaRPr>
          </a:p>
          <a:p>
            <a:pPr marL="0" marR="0" lvl="0" indent="0" algn="l" rtl="0">
              <a:lnSpc>
                <a:spcPct val="115000"/>
              </a:lnSpc>
              <a:spcBef>
                <a:spcPts val="601"/>
              </a:spcBef>
              <a:spcAft>
                <a:spcPts val="0"/>
              </a:spcAft>
              <a:buSzPts val="1400"/>
              <a:buNone/>
            </a:pPr>
            <a:r>
              <a:rPr lang="en-US" sz="1600" b="0" strike="noStrike">
                <a:solidFill>
                  <a:srgbClr val="000000"/>
                </a:solidFill>
                <a:latin typeface="Arial"/>
                <a:ea typeface="Arial"/>
                <a:cs typeface="Arial"/>
                <a:sym typeface="Arial"/>
              </a:rPr>
              <a:t> </a:t>
            </a:r>
            <a:endParaRPr sz="14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529" name="Google Shape;529;p39:notes"/>
          <p:cNvSpPr txBox="1"/>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9" name="Google Shape;539;p40:notes"/>
          <p:cNvSpPr txBox="1">
            <a:spLocks noGrp="1"/>
          </p:cNvSpPr>
          <p:nvPr>
            <p:ph type="body" idx="1"/>
          </p:nvPr>
        </p:nvSpPr>
        <p:spPr>
          <a:xfrm>
            <a:off x="685800" y="440064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540" name="Google Shape;540;p40:notes"/>
          <p:cNvSpPr txBox="1"/>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8" name="Google Shape;558;p41:notes"/>
          <p:cNvSpPr txBox="1">
            <a:spLocks noGrp="1"/>
          </p:cNvSpPr>
          <p:nvPr>
            <p:ph type="body" idx="1"/>
          </p:nvPr>
        </p:nvSpPr>
        <p:spPr>
          <a:xfrm>
            <a:off x="685800" y="4400640"/>
            <a:ext cx="5486400" cy="3600600"/>
          </a:xfrm>
          <a:prstGeom prst="rect">
            <a:avLst/>
          </a:prstGeom>
          <a:noFill/>
          <a:ln>
            <a:noFill/>
          </a:ln>
        </p:spPr>
        <p:txBody>
          <a:bodyPr spcFirstLastPara="1" wrap="square" lIns="91425" tIns="45700" rIns="91425" bIns="45700" anchor="t" anchorCtr="0">
            <a:noAutofit/>
          </a:bodyPr>
          <a:lstStyle/>
          <a:p>
            <a:r>
              <a:rPr lang="en-GB" sz="2000" b="1"/>
              <a:t>Possible Data Collection Methods:</a:t>
            </a:r>
          </a:p>
          <a:p>
            <a:pPr>
              <a:buFont typeface="Arial" panose="020B0604020202020204" pitchFamily="34" charset="0"/>
              <a:buChar char="•"/>
            </a:pPr>
            <a:r>
              <a:rPr lang="en-GB" sz="2000" b="1"/>
              <a:t>Focus Group Discussions (FGDs):</a:t>
            </a:r>
            <a:r>
              <a:rPr lang="en-GB" sz="2000"/>
              <a:t> with caregivers, especially mothers and grandmothers.</a:t>
            </a:r>
          </a:p>
          <a:p>
            <a:pPr>
              <a:buFont typeface="Arial" panose="020B0604020202020204" pitchFamily="34" charset="0"/>
              <a:buChar char="•"/>
            </a:pPr>
            <a:r>
              <a:rPr lang="en-GB" sz="2000" b="1"/>
              <a:t>Key Informant Interviews (KIIs):</a:t>
            </a:r>
            <a:r>
              <a:rPr lang="en-GB" sz="2000"/>
              <a:t> with community health workers, traditional healers, and community leaders.</a:t>
            </a:r>
          </a:p>
          <a:p>
            <a:pPr>
              <a:buFont typeface="Arial" panose="020B0604020202020204" pitchFamily="34" charset="0"/>
              <a:buChar char="•"/>
            </a:pPr>
            <a:r>
              <a:rPr lang="en-GB" sz="2000" b="1"/>
              <a:t>In-Depth Interviews (IDIs):</a:t>
            </a:r>
            <a:r>
              <a:rPr lang="en-GB" sz="2000"/>
              <a:t> with individual caregivers for more detailed perspectives on personal challenges and practices.</a:t>
            </a:r>
          </a:p>
          <a:p>
            <a:pPr>
              <a:buFont typeface="Arial" panose="020B0604020202020204" pitchFamily="34" charset="0"/>
              <a:buChar char="•"/>
            </a:pPr>
            <a:r>
              <a:rPr lang="en-GB" sz="2000" b="1"/>
              <a:t>Observational Assessments:</a:t>
            </a:r>
            <a:r>
              <a:rPr lang="en-GB" sz="2000"/>
              <a:t> in community spaces, such as clinics or community centres, to understand practical IYCF support available.</a:t>
            </a:r>
          </a:p>
          <a:p>
            <a:r>
              <a:rPr lang="en-GB" sz="2000" b="1"/>
              <a:t>Possible Participant Groups:</a:t>
            </a:r>
          </a:p>
          <a:p>
            <a:pPr>
              <a:buFont typeface="Arial" panose="020B0604020202020204" pitchFamily="34" charset="0"/>
              <a:buChar char="•"/>
            </a:pPr>
            <a:r>
              <a:rPr lang="en-GB" sz="2000" b="1"/>
              <a:t>Primary caregivers </a:t>
            </a:r>
            <a:r>
              <a:rPr lang="en-GB" sz="2000"/>
              <a:t>responsible for feeding infants and young children.</a:t>
            </a:r>
          </a:p>
          <a:p>
            <a:pPr>
              <a:buFont typeface="Arial" panose="020B0604020202020204" pitchFamily="34" charset="0"/>
              <a:buChar char="•"/>
            </a:pPr>
            <a:r>
              <a:rPr lang="en-GB" sz="2000" b="1"/>
              <a:t>Other caregivers  (fathers, grandmothers) </a:t>
            </a:r>
            <a:r>
              <a:rPr lang="en-GB" sz="2000" b="0"/>
              <a:t>who influence decisions on childcare</a:t>
            </a:r>
          </a:p>
          <a:p>
            <a:pPr>
              <a:buFont typeface="Arial" panose="020B0604020202020204" pitchFamily="34" charset="0"/>
              <a:buChar char="•"/>
            </a:pPr>
            <a:r>
              <a:rPr lang="en-GB" sz="2000" b="1"/>
              <a:t>Community health workers</a:t>
            </a:r>
            <a:r>
              <a:rPr lang="en-GB" sz="2000"/>
              <a:t> involved in maternal and child health.</a:t>
            </a:r>
          </a:p>
          <a:p>
            <a:pPr>
              <a:buFont typeface="Arial" panose="020B0604020202020204" pitchFamily="34" charset="0"/>
              <a:buChar char="•"/>
            </a:pPr>
            <a:r>
              <a:rPr lang="en-GB" sz="2000" b="1"/>
              <a:t>Local community leaders</a:t>
            </a:r>
            <a:r>
              <a:rPr lang="en-GB" sz="2000"/>
              <a:t> who influence health practices within the community.</a:t>
            </a:r>
          </a:p>
          <a:p>
            <a:pPr>
              <a:buFont typeface="Arial" panose="020B0604020202020204" pitchFamily="34" charset="0"/>
              <a:buChar char="•"/>
            </a:pPr>
            <a:r>
              <a:rPr lang="en-GB" sz="2000" b="1"/>
              <a:t>Traditional healers</a:t>
            </a:r>
            <a:r>
              <a:rPr lang="en-GB" sz="2000"/>
              <a:t> who may affect community health beliefs.</a:t>
            </a:r>
          </a:p>
          <a:p>
            <a:pPr>
              <a:buFont typeface="Arial" panose="020B0604020202020204" pitchFamily="34" charset="0"/>
              <a:buChar char="•"/>
            </a:pPr>
            <a:r>
              <a:rPr lang="en-GB" sz="2000" b="1"/>
              <a:t>NGO/health staff</a:t>
            </a:r>
            <a:r>
              <a:rPr lang="en-GB" sz="2000"/>
              <a:t> involved in IYCF education or support programmes.</a:t>
            </a:r>
          </a:p>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559" name="Google Shape;559;p41:notes"/>
          <p:cNvSpPr txBox="1"/>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9" name="Google Shape;589;p43:notes"/>
          <p:cNvSpPr txBox="1">
            <a:spLocks noGrp="1"/>
          </p:cNvSpPr>
          <p:nvPr>
            <p:ph type="body" idx="1"/>
          </p:nvPr>
        </p:nvSpPr>
        <p:spPr>
          <a:xfrm>
            <a:off x="685800" y="440064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590" name="Google Shape;590;p43:notes"/>
          <p:cNvSpPr txBox="1"/>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9" name="Google Shape;569;p42:notes"/>
          <p:cNvSpPr txBox="1">
            <a:spLocks noGrp="1"/>
          </p:cNvSpPr>
          <p:nvPr>
            <p:ph type="body" idx="1"/>
          </p:nvPr>
        </p:nvSpPr>
        <p:spPr>
          <a:xfrm>
            <a:off x="685800" y="440064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570" name="Google Shape;570;p42:notes"/>
          <p:cNvSpPr txBox="1"/>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3" name="Google Shape;603;p44:notes"/>
          <p:cNvSpPr txBox="1">
            <a:spLocks noGrp="1"/>
          </p:cNvSpPr>
          <p:nvPr>
            <p:ph type="body" idx="1"/>
          </p:nvPr>
        </p:nvSpPr>
        <p:spPr>
          <a:xfrm>
            <a:off x="685800" y="440064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0" strike="noStrike">
                <a:solidFill>
                  <a:srgbClr val="000000"/>
                </a:solidFill>
                <a:latin typeface="Arial"/>
                <a:ea typeface="Arial"/>
                <a:cs typeface="Arial"/>
                <a:sym typeface="Arial"/>
              </a:rPr>
              <a:t>A less directive approach is a more inductive approach but needs more skills to deliver. A more directive approach can deliver results more quickly but has the potential to introduce bias. A more directive approach is more suitable where time, resources, and expertise are scarce.</a:t>
            </a:r>
            <a:endParaRPr sz="20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604" name="Google Shape;604;p44:notes"/>
          <p:cNvSpPr txBox="1"/>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4" name="Google Shape;614;p45:notes"/>
          <p:cNvSpPr txBox="1">
            <a:spLocks noGrp="1"/>
          </p:cNvSpPr>
          <p:nvPr>
            <p:ph type="body" idx="1"/>
          </p:nvPr>
        </p:nvSpPr>
        <p:spPr>
          <a:xfrm>
            <a:off x="685800" y="440064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615" name="Google Shape;615;p45:notes"/>
          <p:cNvSpPr txBox="1"/>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5" name="Google Shape;625;p46:notes"/>
          <p:cNvSpPr txBox="1">
            <a:spLocks noGrp="1"/>
          </p:cNvSpPr>
          <p:nvPr>
            <p:ph type="body" idx="1"/>
          </p:nvPr>
        </p:nvSpPr>
        <p:spPr>
          <a:xfrm>
            <a:off x="685800" y="4400640"/>
            <a:ext cx="5486400" cy="3600600"/>
          </a:xfrm>
          <a:prstGeom prst="rect">
            <a:avLst/>
          </a:prstGeom>
          <a:noFill/>
          <a:ln>
            <a:noFill/>
          </a:ln>
        </p:spPr>
        <p:txBody>
          <a:bodyPr spcFirstLastPara="1" wrap="square" lIns="91425" tIns="45700" rIns="91425" bIns="45700" anchor="t" anchorCtr="0">
            <a:noAutofit/>
          </a:bodyPr>
          <a:lstStyle/>
          <a:p>
            <a:r>
              <a:rPr lang="en-GB" sz="2000" b="1"/>
              <a:t>1. Preparation</a:t>
            </a:r>
            <a:endParaRPr lang="en-GB" sz="2000"/>
          </a:p>
          <a:p>
            <a:pPr>
              <a:buFont typeface="Arial" panose="020B0604020202020204" pitchFamily="34" charset="0"/>
              <a:buChar char="•"/>
            </a:pPr>
            <a:r>
              <a:rPr lang="en-GB" sz="2000"/>
              <a:t>Gather materials: interview guides, consent forms, recording devices, notepads, pens</a:t>
            </a:r>
          </a:p>
          <a:p>
            <a:pPr>
              <a:buFont typeface="Arial" panose="020B0604020202020204" pitchFamily="34" charset="0"/>
              <a:buChar char="•"/>
            </a:pPr>
            <a:r>
              <a:rPr lang="en-GB" sz="2000"/>
              <a:t>Arrange logistics: transportation, accommodation, schedule</a:t>
            </a:r>
          </a:p>
          <a:p>
            <a:r>
              <a:rPr lang="en-GB" sz="2000" b="1"/>
              <a:t>2. Morning Briefing</a:t>
            </a:r>
            <a:endParaRPr lang="en-GB" sz="2000"/>
          </a:p>
          <a:p>
            <a:pPr>
              <a:buFont typeface="Arial" panose="020B0604020202020204" pitchFamily="34" charset="0"/>
              <a:buChar char="•"/>
            </a:pPr>
            <a:r>
              <a:rPr lang="en-GB" sz="2000"/>
              <a:t>Team briefing on objectives, roles, and responsibilities</a:t>
            </a:r>
          </a:p>
          <a:p>
            <a:r>
              <a:rPr lang="en-GB" sz="2000" b="1"/>
              <a:t>3. Data Collection Setup</a:t>
            </a:r>
            <a:endParaRPr lang="en-GB" sz="2000"/>
          </a:p>
          <a:p>
            <a:pPr>
              <a:buFont typeface="Arial" panose="020B0604020202020204" pitchFamily="34" charset="0"/>
              <a:buChar char="•"/>
            </a:pPr>
            <a:r>
              <a:rPr lang="en-GB" sz="2000"/>
              <a:t>Find a private, quiet location</a:t>
            </a:r>
          </a:p>
          <a:p>
            <a:pPr>
              <a:buFont typeface="Arial" panose="020B0604020202020204" pitchFamily="34" charset="0"/>
              <a:buChar char="•"/>
            </a:pPr>
            <a:r>
              <a:rPr lang="en-GB" sz="2000"/>
              <a:t>Test and set up equipment (recorders, cameras)</a:t>
            </a:r>
          </a:p>
          <a:p>
            <a:r>
              <a:rPr lang="en-GB" sz="2000" b="1"/>
              <a:t>4. Start the Interview</a:t>
            </a:r>
            <a:endParaRPr lang="en-GB" sz="2000"/>
          </a:p>
          <a:p>
            <a:pPr>
              <a:buFont typeface="Arial" panose="020B0604020202020204" pitchFamily="34" charset="0"/>
              <a:buChar char="•"/>
            </a:pPr>
            <a:r>
              <a:rPr lang="en-GB" sz="2000"/>
              <a:t>Introduce team, explain purpose and confidentiality</a:t>
            </a:r>
          </a:p>
          <a:p>
            <a:pPr>
              <a:buFont typeface="Arial" panose="020B0604020202020204" pitchFamily="34" charset="0"/>
              <a:buChar char="•"/>
            </a:pPr>
            <a:r>
              <a:rPr lang="en-GB" sz="2000"/>
              <a:t>Obtain informed consent</a:t>
            </a:r>
          </a:p>
          <a:p>
            <a:r>
              <a:rPr lang="en-GB" sz="2000" b="1"/>
              <a:t>5. Interview Process</a:t>
            </a:r>
            <a:endParaRPr lang="en-GB" sz="2000"/>
          </a:p>
          <a:p>
            <a:pPr>
              <a:buFont typeface="Arial" panose="020B0604020202020204" pitchFamily="34" charset="0"/>
              <a:buChar char="•"/>
            </a:pPr>
            <a:r>
              <a:rPr lang="en-GB" sz="2000"/>
              <a:t>Follow the interview guide; allow for probing questions</a:t>
            </a:r>
          </a:p>
          <a:p>
            <a:pPr>
              <a:buFont typeface="Arial" panose="020B0604020202020204" pitchFamily="34" charset="0"/>
              <a:buChar char="•"/>
            </a:pPr>
            <a:r>
              <a:rPr lang="en-GB" sz="2000"/>
              <a:t>Encourage participation, maintain neutrality</a:t>
            </a:r>
          </a:p>
          <a:p>
            <a:r>
              <a:rPr lang="en-GB" sz="2000" b="1"/>
              <a:t>6. Data Recording</a:t>
            </a:r>
            <a:endParaRPr lang="en-GB" sz="2000"/>
          </a:p>
          <a:p>
            <a:pPr>
              <a:buFont typeface="Arial" panose="020B0604020202020204" pitchFamily="34" charset="0"/>
              <a:buChar char="•"/>
            </a:pPr>
            <a:r>
              <a:rPr lang="en-GB" sz="2000"/>
              <a:t>Use audio recorders for accuracy</a:t>
            </a:r>
          </a:p>
          <a:p>
            <a:pPr>
              <a:buFont typeface="Arial" panose="020B0604020202020204" pitchFamily="34" charset="0"/>
              <a:buChar char="•"/>
            </a:pPr>
            <a:r>
              <a:rPr lang="en-GB" sz="2000"/>
              <a:t>Take notes, especially non-verbal cues</a:t>
            </a:r>
          </a:p>
          <a:p>
            <a:r>
              <a:rPr lang="en-GB" sz="2000" b="1"/>
              <a:t>7. End of Day</a:t>
            </a:r>
            <a:endParaRPr lang="en-GB" sz="2000"/>
          </a:p>
          <a:p>
            <a:pPr>
              <a:buFont typeface="Arial" panose="020B0604020202020204" pitchFamily="34" charset="0"/>
              <a:buChar char="•"/>
            </a:pPr>
            <a:r>
              <a:rPr lang="en-GB" sz="2000"/>
              <a:t>Back up data: transfer audio files, save notes</a:t>
            </a:r>
          </a:p>
          <a:p>
            <a:pPr>
              <a:buFont typeface="Arial" panose="020B0604020202020204" pitchFamily="34" charset="0"/>
              <a:buChar char="•"/>
            </a:pPr>
            <a:r>
              <a:rPr lang="en-GB" sz="2000"/>
              <a:t>Team debriefing: reflect and identify improvements</a:t>
            </a:r>
          </a:p>
        </p:txBody>
      </p:sp>
      <p:sp>
        <p:nvSpPr>
          <p:cNvPr id="626" name="Google Shape;626;p46:notes"/>
          <p:cNvSpPr txBox="1"/>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5:notes"/>
          <p:cNvSpPr txBox="1">
            <a:spLocks noGrp="1"/>
          </p:cNvSpPr>
          <p:nvPr>
            <p:ph type="body" idx="1"/>
          </p:nvPr>
        </p:nvSpPr>
        <p:spPr>
          <a:xfrm>
            <a:off x="685800" y="4400640"/>
            <a:ext cx="5486400" cy="36007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I would add identifying the information need and the information gap before selecting the most appropriate IYCF-E methodology- this can be spoken and not necessarily written on the slide </a:t>
            </a:r>
            <a:endParaRPr sz="1200" b="0" strike="noStrike">
              <a:latin typeface="Arial"/>
              <a:ea typeface="Arial"/>
              <a:cs typeface="Arial"/>
              <a:sym typeface="Arial"/>
            </a:endParaRPr>
          </a:p>
        </p:txBody>
      </p:sp>
      <p:sp>
        <p:nvSpPr>
          <p:cNvPr id="103" name="Google Shape;103;p5: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5" name="Google Shape;635;p47:notes"/>
          <p:cNvSpPr txBox="1">
            <a:spLocks noGrp="1"/>
          </p:cNvSpPr>
          <p:nvPr>
            <p:ph type="body" idx="1"/>
          </p:nvPr>
        </p:nvSpPr>
        <p:spPr>
          <a:xfrm>
            <a:off x="685800" y="440064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15000"/>
              </a:lnSpc>
              <a:spcBef>
                <a:spcPts val="601"/>
              </a:spcBef>
              <a:spcAft>
                <a:spcPts val="0"/>
              </a:spcAft>
              <a:buSzPts val="1400"/>
              <a:buNone/>
            </a:pPr>
            <a:r>
              <a:rPr lang="en-US" sz="1400" b="0" strike="noStrike">
                <a:solidFill>
                  <a:srgbClr val="000000"/>
                </a:solidFill>
                <a:latin typeface="Arial"/>
                <a:ea typeface="Arial"/>
                <a:cs typeface="Arial"/>
                <a:sym typeface="Arial"/>
              </a:rPr>
              <a:t>	</a:t>
            </a:r>
            <a:endParaRPr sz="2000" b="0" strike="noStrike">
              <a:latin typeface="Arial"/>
              <a:ea typeface="Arial"/>
              <a:cs typeface="Arial"/>
              <a:sym typeface="Arial"/>
            </a:endParaRPr>
          </a:p>
        </p:txBody>
      </p:sp>
      <p:sp>
        <p:nvSpPr>
          <p:cNvPr id="636" name="Google Shape;636;p47:notes"/>
          <p:cNvSpPr txBox="1"/>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99538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8" name="Google Shape;648;p48:notes"/>
          <p:cNvSpPr txBox="1">
            <a:spLocks noGrp="1"/>
          </p:cNvSpPr>
          <p:nvPr>
            <p:ph type="body" idx="1"/>
          </p:nvPr>
        </p:nvSpPr>
        <p:spPr>
          <a:xfrm>
            <a:off x="685800" y="4400640"/>
            <a:ext cx="5486400" cy="3600600"/>
          </a:xfrm>
          <a:prstGeom prst="rect">
            <a:avLst/>
          </a:prstGeom>
          <a:noFill/>
          <a:ln>
            <a:noFill/>
          </a:ln>
        </p:spPr>
        <p:txBody>
          <a:bodyPr spcFirstLastPara="1" wrap="square" lIns="91425" tIns="45700" rIns="91425" bIns="45700" anchor="t" anchorCtr="0">
            <a:noAutofit/>
          </a:bodyPr>
          <a:lstStyle/>
          <a:p>
            <a:pPr marL="457200" marR="0" lvl="0" indent="-267006" algn="l" rtl="0">
              <a:lnSpc>
                <a:spcPct val="100000"/>
              </a:lnSpc>
              <a:spcBef>
                <a:spcPts val="0"/>
              </a:spcBef>
              <a:spcAft>
                <a:spcPts val="0"/>
              </a:spcAft>
              <a:buClr>
                <a:srgbClr val="000000"/>
              </a:buClr>
              <a:buSzPts val="495"/>
              <a:buFont typeface="Noto Sans Symbols"/>
              <a:buNone/>
            </a:pPr>
            <a:endParaRPr sz="2000" b="0" strike="noStrike">
              <a:latin typeface="Arial"/>
              <a:ea typeface="Arial"/>
              <a:cs typeface="Arial"/>
              <a:sym typeface="Arial"/>
            </a:endParaRPr>
          </a:p>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649" name="Google Shape;649;p48:notes"/>
          <p:cNvSpPr txBox="1"/>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49: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9" name="Google Shape;65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1: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2" name="Google Shape;692;p52:notes"/>
          <p:cNvSpPr txBox="1">
            <a:spLocks noGrp="1"/>
          </p:cNvSpPr>
          <p:nvPr>
            <p:ph type="body" idx="1"/>
          </p:nvPr>
        </p:nvSpPr>
        <p:spPr>
          <a:xfrm>
            <a:off x="685800" y="4400640"/>
            <a:ext cx="5486400" cy="36007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693" name="Google Shape;693;p52: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3" name="Google Shape;703;p53:notes"/>
          <p:cNvSpPr txBox="1">
            <a:spLocks noGrp="1"/>
          </p:cNvSpPr>
          <p:nvPr>
            <p:ph type="body" idx="1"/>
          </p:nvPr>
        </p:nvSpPr>
        <p:spPr>
          <a:xfrm>
            <a:off x="685800" y="4400640"/>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4" name="Google Shape;704;p53:notes"/>
          <p:cNvSpPr txBox="1">
            <a:spLocks noGrp="1"/>
          </p:cNvSpPr>
          <p:nvPr>
            <p:ph type="sldNum" idx="12"/>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latin typeface="Times New Roman"/>
              <a:ea typeface="Times New Roman"/>
              <a:cs typeface="Times New Roman"/>
              <a:sym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4" name="Google Shape;714;p54:notes"/>
          <p:cNvSpPr txBox="1">
            <a:spLocks noGrp="1"/>
          </p:cNvSpPr>
          <p:nvPr>
            <p:ph type="body" idx="1"/>
          </p:nvPr>
        </p:nvSpPr>
        <p:spPr>
          <a:xfrm>
            <a:off x="685800" y="4400640"/>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p54:notes"/>
          <p:cNvSpPr txBox="1">
            <a:spLocks noGrp="1"/>
          </p:cNvSpPr>
          <p:nvPr>
            <p:ph type="sldNum" idx="12"/>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latin typeface="Times New Roman"/>
              <a:ea typeface="Times New Roman"/>
              <a:cs typeface="Times New Roman"/>
              <a:sym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5" name="Google Shape;725;p55:notes"/>
          <p:cNvSpPr txBox="1">
            <a:spLocks noGrp="1"/>
          </p:cNvSpPr>
          <p:nvPr>
            <p:ph type="body" idx="1"/>
          </p:nvPr>
        </p:nvSpPr>
        <p:spPr>
          <a:xfrm>
            <a:off x="685800" y="4400640"/>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6" name="Google Shape;726;p55:notes"/>
          <p:cNvSpPr txBox="1">
            <a:spLocks noGrp="1"/>
          </p:cNvSpPr>
          <p:nvPr>
            <p:ph type="sldNum" idx="12"/>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latin typeface="Times New Roman"/>
              <a:ea typeface="Times New Roman"/>
              <a:cs typeface="Times New Roman"/>
              <a:sym typeface="Times New Roman"/>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6" name="Google Shape;736;p56:notes"/>
          <p:cNvSpPr txBox="1">
            <a:spLocks noGrp="1"/>
          </p:cNvSpPr>
          <p:nvPr>
            <p:ph type="body" idx="1"/>
          </p:nvPr>
        </p:nvSpPr>
        <p:spPr>
          <a:xfrm>
            <a:off x="685800" y="4400640"/>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7" name="Google Shape;737;p56:notes"/>
          <p:cNvSpPr txBox="1">
            <a:spLocks noGrp="1"/>
          </p:cNvSpPr>
          <p:nvPr>
            <p:ph type="sldNum" idx="12"/>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latin typeface="Times New Roman"/>
              <a:ea typeface="Times New Roman"/>
              <a:cs typeface="Times New Roman"/>
              <a:sym typeface="Times New Roman"/>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7" name="Google Shape;747;p57:notes"/>
          <p:cNvSpPr txBox="1">
            <a:spLocks noGrp="1"/>
          </p:cNvSpPr>
          <p:nvPr>
            <p:ph type="body" idx="1"/>
          </p:nvPr>
        </p:nvSpPr>
        <p:spPr>
          <a:xfrm>
            <a:off x="685800" y="4400640"/>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
            </a:r>
            <a:endParaRPr/>
          </a:p>
        </p:txBody>
      </p:sp>
      <p:sp>
        <p:nvSpPr>
          <p:cNvPr id="748" name="Google Shape;748;p57:notes"/>
          <p:cNvSpPr txBox="1">
            <a:spLocks noGrp="1"/>
          </p:cNvSpPr>
          <p:nvPr>
            <p:ph type="sldNum" idx="12"/>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strike="noStrike">
                <a:solidFill>
                  <a:srgbClr val="000000"/>
                </a:solidFill>
                <a:latin typeface="Calibri"/>
                <a:ea typeface="Calibri"/>
                <a:cs typeface="Calibri"/>
                <a:sym typeface="Calibri"/>
              </a:rPr>
              <a:t>From module 3</a:t>
            </a:r>
            <a:endParaRPr sz="1200" b="0" strike="noStrike">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59: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correct answer B</a:t>
            </a:r>
            <a:endParaRPr/>
          </a:p>
        </p:txBody>
      </p:sp>
      <p:sp>
        <p:nvSpPr>
          <p:cNvPr id="766" name="Google Shape;76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60:notes"/>
          <p:cNvSpPr txBox="1">
            <a:spLocks noGrp="1"/>
          </p:cNvSpPr>
          <p:nvPr>
            <p:ph type="body" idx="1"/>
          </p:nvPr>
        </p:nvSpPr>
        <p:spPr>
          <a:xfrm>
            <a:off x="685800" y="4400640"/>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Correct Answer  A</a:t>
            </a:r>
            <a:endParaRPr/>
          </a:p>
        </p:txBody>
      </p:sp>
      <p:sp>
        <p:nvSpPr>
          <p:cNvPr id="772" name="Google Shape;772;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61:notes"/>
          <p:cNvSpPr txBox="1">
            <a:spLocks noGrp="1"/>
          </p:cNvSpPr>
          <p:nvPr>
            <p:ph type="body" idx="1"/>
          </p:nvPr>
        </p:nvSpPr>
        <p:spPr>
          <a:xfrm>
            <a:off x="685800" y="4400640"/>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Correct Answer  C</a:t>
            </a:r>
            <a:endParaRPr/>
          </a:p>
        </p:txBody>
      </p:sp>
      <p:sp>
        <p:nvSpPr>
          <p:cNvPr id="778" name="Google Shape;778;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0" name="Google Shape;790;p63:notes"/>
          <p:cNvSpPr txBox="1">
            <a:spLocks noGrp="1"/>
          </p:cNvSpPr>
          <p:nvPr>
            <p:ph type="body" idx="1"/>
          </p:nvPr>
        </p:nvSpPr>
        <p:spPr>
          <a:xfrm>
            <a:off x="685800" y="4400640"/>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1" name="Google Shape;791;p63:notes"/>
          <p:cNvSpPr txBox="1">
            <a:spLocks noGrp="1"/>
          </p:cNvSpPr>
          <p:nvPr>
            <p:ph type="sldNum" idx="12"/>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53</a:t>
            </a:fld>
            <a:endParaRPr>
              <a:latin typeface="Times New Roman"/>
              <a:ea typeface="Times New Roman"/>
              <a:cs typeface="Times New Roman"/>
              <a:sym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5" name="Google Shape;815;p65:notes"/>
          <p:cNvSpPr txBox="1">
            <a:spLocks noGrp="1"/>
          </p:cNvSpPr>
          <p:nvPr>
            <p:ph type="body" idx="1"/>
          </p:nvPr>
        </p:nvSpPr>
        <p:spPr>
          <a:xfrm>
            <a:off x="685800" y="4400640"/>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6" name="Google Shape;816;p65:notes"/>
          <p:cNvSpPr txBox="1">
            <a:spLocks noGrp="1"/>
          </p:cNvSpPr>
          <p:nvPr>
            <p:ph type="sldNum" idx="12"/>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54</a:t>
            </a:fld>
            <a:endParaRPr>
              <a:latin typeface="Times New Roman"/>
              <a:ea typeface="Times New Roman"/>
              <a:cs typeface="Times New Roman"/>
              <a:sym typeface="Times New Roman"/>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66: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6" name="Google Shape;82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a:extLst>
            <a:ext uri="{FF2B5EF4-FFF2-40B4-BE49-F238E27FC236}">
              <a16:creationId xmlns:a16="http://schemas.microsoft.com/office/drawing/2014/main" id="{A7418457-1BAA-95FA-35C4-94A84DE54D77}"/>
            </a:ext>
          </a:extLst>
        </p:cNvPr>
        <p:cNvGrpSpPr/>
        <p:nvPr/>
      </p:nvGrpSpPr>
      <p:grpSpPr>
        <a:xfrm>
          <a:off x="0" y="0"/>
          <a:ext cx="0" cy="0"/>
          <a:chOff x="0" y="0"/>
          <a:chExt cx="0" cy="0"/>
        </a:xfrm>
      </p:grpSpPr>
      <p:sp>
        <p:nvSpPr>
          <p:cNvPr id="825" name="Google Shape;825;p66:notes">
            <a:extLst>
              <a:ext uri="{FF2B5EF4-FFF2-40B4-BE49-F238E27FC236}">
                <a16:creationId xmlns:a16="http://schemas.microsoft.com/office/drawing/2014/main" id="{237772F4-3F47-DD2C-E4FA-1B71E97D546E}"/>
              </a:ext>
            </a:extLst>
          </p:cNvPr>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6" name="Google Shape;826;p66:notes">
            <a:extLst>
              <a:ext uri="{FF2B5EF4-FFF2-40B4-BE49-F238E27FC236}">
                <a16:creationId xmlns:a16="http://schemas.microsoft.com/office/drawing/2014/main" id="{BCF76920-E9F4-0CAB-4EBA-CB0C666E651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204169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67: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6" name="Google Shape;836;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69: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correct Answer B </a:t>
            </a:r>
            <a:endParaRPr/>
          </a:p>
        </p:txBody>
      </p:sp>
      <p:sp>
        <p:nvSpPr>
          <p:cNvPr id="856" name="Google Shape;856;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70:notes"/>
          <p:cNvSpPr txBox="1">
            <a:spLocks noGrp="1"/>
          </p:cNvSpPr>
          <p:nvPr>
            <p:ph type="body" idx="1"/>
          </p:nvPr>
        </p:nvSpPr>
        <p:spPr>
          <a:xfrm>
            <a:off x="685800" y="4400640"/>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correct Answer C </a:t>
            </a:r>
            <a:endParaRPr/>
          </a:p>
        </p:txBody>
      </p:sp>
      <p:sp>
        <p:nvSpPr>
          <p:cNvPr id="862" name="Google Shape;862;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71:notes"/>
          <p:cNvSpPr txBox="1">
            <a:spLocks noGrp="1"/>
          </p:cNvSpPr>
          <p:nvPr>
            <p:ph type="body" idx="1"/>
          </p:nvPr>
        </p:nvSpPr>
        <p:spPr>
          <a:xfrm>
            <a:off x="685800" y="4400640"/>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correct Answer D</a:t>
            </a:r>
            <a:endParaRPr/>
          </a:p>
        </p:txBody>
      </p:sp>
      <p:sp>
        <p:nvSpPr>
          <p:cNvPr id="868" name="Google Shape;868;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0" name="Google Shape;880;p73:notes"/>
          <p:cNvSpPr txBox="1">
            <a:spLocks noGrp="1"/>
          </p:cNvSpPr>
          <p:nvPr>
            <p:ph type="body" idx="1"/>
          </p:nvPr>
        </p:nvSpPr>
        <p:spPr>
          <a:xfrm>
            <a:off x="685800" y="4400640"/>
            <a:ext cx="5486400" cy="36007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881" name="Google Shape;881;p73: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61</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5" name="Google Shape;905;p75:notes"/>
          <p:cNvSpPr txBox="1">
            <a:spLocks noGrp="1"/>
          </p:cNvSpPr>
          <p:nvPr>
            <p:ph type="body" idx="1"/>
          </p:nvPr>
        </p:nvSpPr>
        <p:spPr>
          <a:xfrm>
            <a:off x="685800" y="4400640"/>
            <a:ext cx="5486400" cy="36007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906" name="Google Shape;906;p75: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62</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6" name="Google Shape;916;p76:notes"/>
          <p:cNvSpPr txBox="1">
            <a:spLocks noGrp="1"/>
          </p:cNvSpPr>
          <p:nvPr>
            <p:ph type="body" idx="1"/>
          </p:nvPr>
        </p:nvSpPr>
        <p:spPr>
          <a:xfrm>
            <a:off x="685800" y="4400640"/>
            <a:ext cx="5486400" cy="36007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917" name="Google Shape;917;p76: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63</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7" name="Google Shape;927;p77:notes"/>
          <p:cNvSpPr txBox="1">
            <a:spLocks noGrp="1"/>
          </p:cNvSpPr>
          <p:nvPr>
            <p:ph type="body" idx="1"/>
          </p:nvPr>
        </p:nvSpPr>
        <p:spPr>
          <a:xfrm>
            <a:off x="685800" y="4400640"/>
            <a:ext cx="5486400" cy="360072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Step 2. Synthesize/combine the results </a:t>
            </a:r>
            <a:endParaRPr sz="11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Once the results from the rapid assessments have been organized, the synthesis worksheet can be completed. In this step, we combine and analyze findings from various assessment types to gain a comprehensive understanding of the situation, trends, barriers and opportunities related to IYCF. The </a:t>
            </a:r>
            <a:r>
              <a:rPr lang="en-US" sz="1100" u="sng" dirty="0">
                <a:solidFill>
                  <a:srgbClr val="0000E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IYCF Analysis Worksheet</a:t>
            </a:r>
            <a:r>
              <a:rPr lang="en-US" sz="1100" dirty="0">
                <a:solidFill>
                  <a:schemeClr val="dk1"/>
                </a:solidFill>
                <a:latin typeface="Calibri"/>
                <a:ea typeface="Calibri"/>
                <a:cs typeface="Calibri"/>
                <a:sym typeface="Calibri"/>
              </a:rPr>
              <a:t> can support this process of synthesizing data. </a:t>
            </a:r>
            <a:endParaRPr sz="1100" dirty="0">
              <a:solidFill>
                <a:schemeClr val="dk1"/>
              </a:solidFill>
              <a:highlight>
                <a:srgbClr val="FFFF00"/>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Category: </a:t>
            </a:r>
            <a:r>
              <a:rPr lang="en-US" sz="1100" dirty="0">
                <a:solidFill>
                  <a:schemeClr val="dk1"/>
                </a:solidFill>
                <a:latin typeface="Calibri"/>
                <a:ea typeface="Calibri"/>
                <a:cs typeface="Calibri"/>
                <a:sym typeface="Calibri"/>
              </a:rPr>
              <a:t>Enter which category is being addressed (from categories of information)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Subtheme</a:t>
            </a:r>
            <a:r>
              <a:rPr lang="en-US" sz="1100" dirty="0">
                <a:solidFill>
                  <a:schemeClr val="dk1"/>
                </a:solidFill>
                <a:latin typeface="Calibri"/>
                <a:ea typeface="Calibri"/>
                <a:cs typeface="Calibri"/>
                <a:sym typeface="Calibri"/>
              </a:rPr>
              <a:t>: Identify the specific subtheme of IYCF being addressed, for example, feeding practices, food storage and preparation, breastfeeding, and more. Use the themes from the initial banks of information.</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Situation and Trend</a:t>
            </a:r>
            <a:r>
              <a:rPr lang="en-US" sz="1100" dirty="0">
                <a:solidFill>
                  <a:schemeClr val="dk1"/>
                </a:solidFill>
                <a:latin typeface="Calibri"/>
                <a:ea typeface="Calibri"/>
                <a:cs typeface="Calibri"/>
                <a:sym typeface="Calibri"/>
              </a:rPr>
              <a:t>: Summarize the current situation and look for trends related to the theme, including detailed findings from various assessments and data sources that show how the situation has evolved over time.</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Barriers Identified</a:t>
            </a:r>
            <a:r>
              <a:rPr lang="en-US" sz="1100" dirty="0">
                <a:solidFill>
                  <a:schemeClr val="dk1"/>
                </a:solidFill>
                <a:latin typeface="Calibri"/>
                <a:ea typeface="Calibri"/>
                <a:cs typeface="Calibri"/>
                <a:sym typeface="Calibri"/>
              </a:rPr>
              <a:t>: List the key barriers and challenges that have been identified in relation to the theme. These could be related to socio-cultural practices, infrastructure, knowledge gaps, or other factors inhibiting good IYCF practices.</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Opportunities Identified</a:t>
            </a:r>
            <a:r>
              <a:rPr lang="en-US" sz="1100" dirty="0">
                <a:solidFill>
                  <a:schemeClr val="dk1"/>
                </a:solidFill>
                <a:latin typeface="Calibri"/>
                <a:ea typeface="Calibri"/>
                <a:cs typeface="Calibri"/>
                <a:sym typeface="Calibri"/>
              </a:rPr>
              <a:t>: Highlight any enablers or opportunities that can be leveraged to improve the situation. This may include ongoing programs, available resources, community strengths, or other supportive factors.</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Triangulation: </a:t>
            </a:r>
            <a:r>
              <a:rPr lang="en-US" sz="1100" dirty="0">
                <a:solidFill>
                  <a:schemeClr val="dk1"/>
                </a:solidFill>
                <a:latin typeface="Calibri"/>
                <a:ea typeface="Calibri"/>
                <a:cs typeface="Calibri"/>
                <a:sym typeface="Calibri"/>
              </a:rPr>
              <a:t>Triangulate the information by comparing findings from different sources and assessment types. Note any discrepancies or opposing findings, and analyze possible reasons for these differences. This step helps ensure the reliability and validity of the data.</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An example of a completed synthesis sheet follows. A longer example table can be found on the “Example” tab of the worksheet.</a:t>
            </a:r>
            <a:endParaRPr sz="2000" dirty="0"/>
          </a:p>
        </p:txBody>
      </p:sp>
      <p:sp>
        <p:nvSpPr>
          <p:cNvPr id="928" name="Google Shape;928;p77: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64</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8" name="Google Shape;938;p78:notes"/>
          <p:cNvSpPr txBox="1">
            <a:spLocks noGrp="1"/>
          </p:cNvSpPr>
          <p:nvPr>
            <p:ph type="body" idx="1"/>
          </p:nvPr>
        </p:nvSpPr>
        <p:spPr>
          <a:xfrm>
            <a:off x="685800" y="4400640"/>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300" dirty="0"/>
              <a:t>y</a:t>
            </a:r>
            <a:r>
              <a:rPr lang="en-US" sz="1400" dirty="0"/>
              <a:t>ou can find this on the “example completed synthesis” tab on the IYCF Analysis worksheet </a:t>
            </a:r>
            <a:r>
              <a:rPr lang="en-US" sz="1400" u="sng" dirty="0">
                <a:solidFill>
                  <a:schemeClr val="hlink"/>
                </a:solidFill>
                <a:hlinkClick r:id="rId3"/>
              </a:rPr>
              <a:t>https://docs.google.com/spreadsheets/d/1UKNQ5ykMmHDydteDt5DbECgojAiDgfecsh9YcIwPp4Y/edit?gid=1641471317#gid=1641471317</a:t>
            </a:r>
            <a:endParaRPr sz="1400" dirty="0"/>
          </a:p>
          <a:p>
            <a:pPr marL="0" lvl="0" indent="0" algn="l" rtl="0">
              <a:lnSpc>
                <a:spcPct val="100000"/>
              </a:lnSpc>
              <a:spcBef>
                <a:spcPts val="0"/>
              </a:spcBef>
              <a:spcAft>
                <a:spcPts val="0"/>
              </a:spcAft>
              <a:buSzPts val="1400"/>
              <a:buNone/>
            </a:pPr>
            <a:endParaRPr dirty="0"/>
          </a:p>
        </p:txBody>
      </p:sp>
      <p:sp>
        <p:nvSpPr>
          <p:cNvPr id="939" name="Google Shape;939;p78:notes"/>
          <p:cNvSpPr txBox="1">
            <a:spLocks noGrp="1"/>
          </p:cNvSpPr>
          <p:nvPr>
            <p:ph type="sldNum" idx="12"/>
          </p:nvPr>
        </p:nvSpPr>
        <p:spPr>
          <a:xfrm>
            <a:off x="3884760" y="8685360"/>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65</a:t>
            </a:fld>
            <a:endParaRPr>
              <a:latin typeface="Times New Roman"/>
              <a:ea typeface="Times New Roman"/>
              <a:cs typeface="Times New Roman"/>
              <a:sym typeface="Times New Roman"/>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9" name="Google Shape;949;p79:notes"/>
          <p:cNvSpPr txBox="1">
            <a:spLocks noGrp="1"/>
          </p:cNvSpPr>
          <p:nvPr>
            <p:ph type="body" idx="1"/>
          </p:nvPr>
        </p:nvSpPr>
        <p:spPr>
          <a:xfrm>
            <a:off x="685800" y="4400640"/>
            <a:ext cx="5486400" cy="36007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950" name="Google Shape;950;p79: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66</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0" name="Google Shape;960;p80:notes"/>
          <p:cNvSpPr txBox="1">
            <a:spLocks noGrp="1"/>
          </p:cNvSpPr>
          <p:nvPr>
            <p:ph type="body" idx="1"/>
          </p:nvPr>
        </p:nvSpPr>
        <p:spPr>
          <a:xfrm>
            <a:off x="685800" y="4400640"/>
            <a:ext cx="5486400" cy="36007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961" name="Google Shape;961;p80: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67</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81: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2" name="Google Shape;972;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11:notes"/>
          <p:cNvSpPr txBox="1">
            <a:spLocks noGrp="1"/>
          </p:cNvSpPr>
          <p:nvPr>
            <p:ph type="body" idx="1"/>
          </p:nvPr>
        </p:nvSpPr>
        <p:spPr>
          <a:xfrm>
            <a:off x="685800" y="4400640"/>
            <a:ext cx="5486400" cy="36007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0" strike="noStrike" dirty="0">
              <a:latin typeface="Arial"/>
              <a:ea typeface="Arial"/>
              <a:cs typeface="Arial"/>
              <a:sym typeface="Arial"/>
            </a:endParaRPr>
          </a:p>
        </p:txBody>
      </p:sp>
      <p:sp>
        <p:nvSpPr>
          <p:cNvPr id="165" name="Google Shape;165;p11: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1" name="Google Shape;171;p12:notes"/>
          <p:cNvSpPr txBox="1">
            <a:spLocks noGrp="1"/>
          </p:cNvSpPr>
          <p:nvPr>
            <p:ph type="body" idx="1"/>
          </p:nvPr>
        </p:nvSpPr>
        <p:spPr>
          <a:xfrm>
            <a:off x="685800" y="4400640"/>
            <a:ext cx="5486400" cy="36007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172" name="Google Shape;172;p12: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1"/>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A7FAEB07-27DD-B3B5-F66E-1518A74C93A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350"/>
            <a:ext cx="2387600" cy="6845300"/>
          </a:xfrm>
          <a:prstGeom prst="rect">
            <a:avLst/>
          </a:prstGeom>
        </p:spPr>
      </p:pic>
      <p:pic>
        <p:nvPicPr>
          <p:cNvPr id="8" name="Picture 7">
            <a:extLst>
              <a:ext uri="{FF2B5EF4-FFF2-40B4-BE49-F238E27FC236}">
                <a16:creationId xmlns:a16="http://schemas.microsoft.com/office/drawing/2014/main" id="{CF85D56F-81F0-1023-902F-C4E130633B18}"/>
              </a:ext>
            </a:extLst>
          </p:cNvPr>
          <p:cNvPicPr>
            <a:picLocks noChangeAspect="1"/>
          </p:cNvPicPr>
          <p:nvPr userDrawn="1"/>
        </p:nvPicPr>
        <p:blipFill>
          <a:blip r:embed="rId3"/>
          <a:srcRect/>
          <a:stretch/>
        </p:blipFill>
        <p:spPr>
          <a:xfrm>
            <a:off x="6566262" y="344708"/>
            <a:ext cx="4984204" cy="1305904"/>
          </a:xfrm>
          <a:prstGeom prst="rect">
            <a:avLst/>
          </a:prstGeom>
        </p:spPr>
      </p:pic>
    </p:spTree>
    <p:extLst>
      <p:ext uri="{BB962C8B-B14F-4D97-AF65-F5344CB8AC3E}">
        <p14:creationId xmlns:p14="http://schemas.microsoft.com/office/powerpoint/2010/main" val="118518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2pPr marL="685800" indent="-228600">
              <a:buFont typeface="System Font Regular"/>
              <a:buChar char="–"/>
              <a:defRPr/>
            </a:lvl2pPr>
            <a:lvl3pPr marL="1143000" indent="-228600">
              <a:buFont typeface="System Font Regular"/>
              <a:buChar char="▸"/>
              <a:defRPr/>
            </a:lvl3pPr>
            <a:lvl5pPr marL="2057400" indent="-228600">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30771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igh Contrast 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1pPr>
              <a:defRPr>
                <a:solidFill>
                  <a:schemeClr val="bg1"/>
                </a:solidFill>
              </a:defRPr>
            </a:lvl1pPr>
            <a:lvl2pPr marL="685800" indent="-228600">
              <a:buFont typeface="System Font Regular"/>
              <a:buChar char="–"/>
              <a:defRPr>
                <a:solidFill>
                  <a:schemeClr val="bg1"/>
                </a:solidFill>
              </a:defRPr>
            </a:lvl2pPr>
            <a:lvl3pPr marL="1143000" indent="-228600">
              <a:buFont typeface="System Font Regular"/>
              <a:buChar char="▸"/>
              <a:defRPr>
                <a:solidFill>
                  <a:schemeClr val="bg1"/>
                </a:solidFill>
              </a:defRPr>
            </a:lvl3pPr>
            <a:lvl4pPr>
              <a:buClrTx/>
              <a:defRPr>
                <a:solidFill>
                  <a:schemeClr val="bg1"/>
                </a:solidFill>
              </a:defRPr>
            </a:lvl4pPr>
            <a:lvl5pPr marL="2057400" indent="-228600">
              <a:buClrTx/>
              <a:buFont typeface="System Font Regular"/>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 name="Rectangle 1">
            <a:extLst>
              <a:ext uri="{FF2B5EF4-FFF2-40B4-BE49-F238E27FC236}">
                <a16:creationId xmlns:a16="http://schemas.microsoft.com/office/drawing/2014/main" id="{195C1373-60B4-5EE3-9F62-765D290939C3}"/>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D69AC11-9CEE-9920-30B8-3D928ADC4043}"/>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D6745AAB-A02F-D33E-BD58-628AB7FE70C6}"/>
              </a:ext>
            </a:extLst>
          </p:cNvPr>
          <p:cNvPicPr>
            <a:picLocks noChangeAspect="1"/>
          </p:cNvPicPr>
          <p:nvPr userDrawn="1"/>
        </p:nvPicPr>
        <p:blipFill>
          <a:blip r:embed="rId2"/>
          <a:srcRect/>
          <a:stretch/>
        </p:blipFill>
        <p:spPr>
          <a:xfrm>
            <a:off x="706301" y="6301459"/>
            <a:ext cx="2117617" cy="554834"/>
          </a:xfrm>
          <a:prstGeom prst="rect">
            <a:avLst/>
          </a:prstGeom>
        </p:spPr>
      </p:pic>
    </p:spTree>
    <p:extLst>
      <p:ext uri="{BB962C8B-B14F-4D97-AF65-F5344CB8AC3E}">
        <p14:creationId xmlns:p14="http://schemas.microsoft.com/office/powerpoint/2010/main" val="2355762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10344150" cy="2852737"/>
          </a:xfrm>
        </p:spPr>
        <p:txBody>
          <a:bodyPr anchor="b">
            <a:normAutofit/>
          </a:bodyPr>
          <a:lstStyle>
            <a:lvl1pPr>
              <a:defRPr sz="4800" b="1" i="0">
                <a:solidFill>
                  <a:schemeClr val="tx1"/>
                </a:solidFill>
                <a:latin typeface="Arial Black" panose="020B0A04020102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10A2731D-AEC9-650C-09C5-1B89AB7ED7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76000" y="6350"/>
            <a:ext cx="1016000" cy="6845300"/>
          </a:xfrm>
          <a:prstGeom prst="rect">
            <a:avLst/>
          </a:prstGeom>
        </p:spPr>
      </p:pic>
      <p:pic>
        <p:nvPicPr>
          <p:cNvPr id="5" name="Picture 4">
            <a:extLst>
              <a:ext uri="{FF2B5EF4-FFF2-40B4-BE49-F238E27FC236}">
                <a16:creationId xmlns:a16="http://schemas.microsoft.com/office/drawing/2014/main" id="{DCDAC48E-C62D-D691-6FB6-C5581DAB4992}"/>
              </a:ext>
            </a:extLst>
          </p:cNvPr>
          <p:cNvPicPr>
            <a:picLocks noChangeAspect="1"/>
          </p:cNvPicPr>
          <p:nvPr userDrawn="1"/>
        </p:nvPicPr>
        <p:blipFill>
          <a:blip r:embed="rId3"/>
          <a:srcRect/>
          <a:stretch/>
        </p:blipFill>
        <p:spPr>
          <a:xfrm>
            <a:off x="662758" y="359713"/>
            <a:ext cx="3576764" cy="937143"/>
          </a:xfrm>
          <a:prstGeom prst="rect">
            <a:avLst/>
          </a:prstGeom>
        </p:spPr>
      </p:pic>
    </p:spTree>
    <p:extLst>
      <p:ext uri="{BB962C8B-B14F-4D97-AF65-F5344CB8AC3E}">
        <p14:creationId xmlns:p14="http://schemas.microsoft.com/office/powerpoint/2010/main" val="1278708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0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10344150" cy="2852737"/>
          </a:xfrm>
        </p:spPr>
        <p:txBody>
          <a:bodyPr anchor="b">
            <a:normAutofit/>
          </a:bodyPr>
          <a:lstStyle>
            <a:lvl1pPr>
              <a:defRPr sz="4800" b="1" i="0">
                <a:solidFill>
                  <a:schemeClr val="bg1"/>
                </a:solidFill>
                <a:latin typeface="Arial Black" panose="020B0A04020102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40B66F42-842D-8C8E-A2CF-928A37EE19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76000" y="6350"/>
            <a:ext cx="1016000" cy="6845300"/>
          </a:xfrm>
          <a:prstGeom prst="rect">
            <a:avLst/>
          </a:prstGeom>
        </p:spPr>
      </p:pic>
      <p:sp>
        <p:nvSpPr>
          <p:cNvPr id="10" name="Rounded Rectangle 9">
            <a:extLst>
              <a:ext uri="{FF2B5EF4-FFF2-40B4-BE49-F238E27FC236}">
                <a16:creationId xmlns:a16="http://schemas.microsoft.com/office/drawing/2014/main" id="{443AA896-DADC-3C23-01B7-D466EBB494F6}"/>
              </a:ext>
            </a:extLst>
          </p:cNvPr>
          <p:cNvSpPr/>
          <p:nvPr userDrawn="1"/>
        </p:nvSpPr>
        <p:spPr>
          <a:xfrm>
            <a:off x="-424800" y="-237600"/>
            <a:ext cx="4989600" cy="19203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525B9B-4600-C643-8402-ED4E4CFBF639}"/>
              </a:ext>
            </a:extLst>
          </p:cNvPr>
          <p:cNvPicPr>
            <a:picLocks noChangeAspect="1"/>
          </p:cNvPicPr>
          <p:nvPr userDrawn="1"/>
        </p:nvPicPr>
        <p:blipFill>
          <a:blip r:embed="rId3"/>
          <a:srcRect/>
          <a:stretch/>
        </p:blipFill>
        <p:spPr>
          <a:xfrm>
            <a:off x="662758" y="359713"/>
            <a:ext cx="3576764" cy="937143"/>
          </a:xfrm>
          <a:prstGeom prst="rect">
            <a:avLst/>
          </a:prstGeom>
        </p:spPr>
      </p:pic>
    </p:spTree>
    <p:extLst>
      <p:ext uri="{BB962C8B-B14F-4D97-AF65-F5344CB8AC3E}">
        <p14:creationId xmlns:p14="http://schemas.microsoft.com/office/powerpoint/2010/main" val="3522196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03">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36F67C9-B38D-59EE-A589-87B55764F5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18166" y="0"/>
            <a:ext cx="6146801" cy="6858001"/>
          </a:xfrm>
          <a:prstGeom prst="rect">
            <a:avLst/>
          </a:prstGeom>
        </p:spPr>
      </p:pic>
      <p:sp>
        <p:nvSpPr>
          <p:cNvPr id="4" name="Rectangle 3">
            <a:extLst>
              <a:ext uri="{FF2B5EF4-FFF2-40B4-BE49-F238E27FC236}">
                <a16:creationId xmlns:a16="http://schemas.microsoft.com/office/drawing/2014/main" id="{29057F36-E397-02F3-C22B-A873A30C39C5}"/>
              </a:ext>
            </a:extLst>
          </p:cNvPr>
          <p:cNvSpPr/>
          <p:nvPr userDrawn="1"/>
        </p:nvSpPr>
        <p:spPr>
          <a:xfrm>
            <a:off x="0" y="0"/>
            <a:ext cx="4329796"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3AFBACD-B80D-5BEE-D100-E1FC0805D004}"/>
              </a:ext>
            </a:extLst>
          </p:cNvPr>
          <p:cNvGrpSpPr/>
          <p:nvPr userDrawn="1"/>
        </p:nvGrpSpPr>
        <p:grpSpPr>
          <a:xfrm>
            <a:off x="2812809" y="1627723"/>
            <a:ext cx="3267724" cy="3267724"/>
            <a:chOff x="3257677" y="1507403"/>
            <a:chExt cx="3267724" cy="3267724"/>
          </a:xfrm>
          <a:noFill/>
        </p:grpSpPr>
        <p:sp>
          <p:nvSpPr>
            <p:cNvPr id="8" name="Oval 7">
              <a:extLst>
                <a:ext uri="{FF2B5EF4-FFF2-40B4-BE49-F238E27FC236}">
                  <a16:creationId xmlns:a16="http://schemas.microsoft.com/office/drawing/2014/main" id="{C96EABF7-1A6F-CBE3-CA5E-CE563406A9BC}"/>
                </a:ext>
              </a:extLst>
            </p:cNvPr>
            <p:cNvSpPr/>
            <p:nvPr/>
          </p:nvSpPr>
          <p:spPr>
            <a:xfrm>
              <a:off x="3257677" y="1507403"/>
              <a:ext cx="3267724" cy="3267724"/>
            </a:xfrm>
            <a:prstGeom prst="ellipse">
              <a:avLst/>
            </a:prstGeom>
            <a:grpFill/>
            <a:ln w="31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00B488E-8664-39D6-A225-7905B74020B6}"/>
                </a:ext>
              </a:extLst>
            </p:cNvPr>
            <p:cNvSpPr/>
            <p:nvPr/>
          </p:nvSpPr>
          <p:spPr>
            <a:xfrm>
              <a:off x="3517081" y="1766807"/>
              <a:ext cx="2728035" cy="2728035"/>
            </a:xfrm>
            <a:prstGeom prst="ellipse">
              <a:avLst/>
            </a:prstGeom>
            <a:grpFill/>
            <a:ln w="31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1D50847-1013-1124-EFFC-9C668D5654F4}"/>
                </a:ext>
              </a:extLst>
            </p:cNvPr>
            <p:cNvSpPr/>
            <p:nvPr/>
          </p:nvSpPr>
          <p:spPr>
            <a:xfrm>
              <a:off x="3756726" y="2022400"/>
              <a:ext cx="2218151" cy="2218151"/>
            </a:xfrm>
            <a:prstGeom prst="ellipse">
              <a:avLst/>
            </a:prstGeom>
            <a:grpFill/>
            <a:ln w="63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056A1E4-E2F5-6939-7689-969D4C5776D9}"/>
                </a:ext>
              </a:extLst>
            </p:cNvPr>
            <p:cNvSpPr/>
            <p:nvPr/>
          </p:nvSpPr>
          <p:spPr>
            <a:xfrm>
              <a:off x="4033135" y="2298809"/>
              <a:ext cx="1663264" cy="1663264"/>
            </a:xfrm>
            <a:prstGeom prst="ellipse">
              <a:avLst/>
            </a:prstGeom>
            <a:grpFill/>
            <a:ln w="952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Rounded Corners 13">
            <a:extLst>
              <a:ext uri="{FF2B5EF4-FFF2-40B4-BE49-F238E27FC236}">
                <a16:creationId xmlns:a16="http://schemas.microsoft.com/office/drawing/2014/main" id="{30F068A5-045D-3659-64FC-AD4A2874DE07}"/>
              </a:ext>
            </a:extLst>
          </p:cNvPr>
          <p:cNvSpPr/>
          <p:nvPr userDrawn="1"/>
        </p:nvSpPr>
        <p:spPr>
          <a:xfrm>
            <a:off x="2117559" y="2952201"/>
            <a:ext cx="2837312" cy="597119"/>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90;p3">
            <a:extLst>
              <a:ext uri="{FF2B5EF4-FFF2-40B4-BE49-F238E27FC236}">
                <a16:creationId xmlns:a16="http://schemas.microsoft.com/office/drawing/2014/main" id="{D2277D76-55C7-43CB-9171-09CC8BB9AA01}"/>
              </a:ext>
            </a:extLst>
          </p:cNvPr>
          <p:cNvSpPr txBox="1"/>
          <p:nvPr userDrawn="1"/>
        </p:nvSpPr>
        <p:spPr>
          <a:xfrm>
            <a:off x="2258847" y="2760906"/>
            <a:ext cx="1663264" cy="73989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800"/>
              <a:buFont typeface="Arial"/>
              <a:buNone/>
            </a:pPr>
            <a:r>
              <a:rPr lang="en-US" sz="2800" b="1" i="0" u="none" strike="noStrike" cap="none" spc="100" baseline="0" dirty="0">
                <a:solidFill>
                  <a:schemeClr val="bg1"/>
                </a:solidFill>
                <a:latin typeface="+mj-lt"/>
                <a:ea typeface="Noto Sans Blk" panose="020B0A02040504020204" pitchFamily="34" charset="0"/>
                <a:cs typeface="Noto Sans Blk" panose="020B0A02040504020204" pitchFamily="34" charset="0"/>
                <a:sym typeface="Arial"/>
              </a:rPr>
              <a:t>Module</a:t>
            </a:r>
            <a:r>
              <a:rPr lang="en-US" sz="2800" b="1" i="0" u="none" strike="noStrike" cap="none" spc="100" baseline="0" dirty="0">
                <a:solidFill>
                  <a:srgbClr val="253746"/>
                </a:solidFill>
                <a:latin typeface="+mj-lt"/>
                <a:ea typeface="Arial"/>
                <a:cs typeface="Arial"/>
                <a:sym typeface="Arial"/>
              </a:rPr>
              <a:t> </a:t>
            </a:r>
            <a:endParaRPr lang="en-US" sz="2800" b="0" i="0" u="none" strike="noStrike" cap="none" spc="100" baseline="0" dirty="0">
              <a:solidFill>
                <a:srgbClr val="000000"/>
              </a:solidFill>
              <a:latin typeface="+mj-lt"/>
              <a:ea typeface="Arial"/>
              <a:cs typeface="Arial"/>
              <a:sym typeface="Arial"/>
            </a:endParaRPr>
          </a:p>
        </p:txBody>
      </p:sp>
      <p:sp>
        <p:nvSpPr>
          <p:cNvPr id="17" name="Oval 16">
            <a:extLst>
              <a:ext uri="{FF2B5EF4-FFF2-40B4-BE49-F238E27FC236}">
                <a16:creationId xmlns:a16="http://schemas.microsoft.com/office/drawing/2014/main" id="{684F6F56-719F-993E-5F47-0EAE51B8668D}"/>
              </a:ext>
            </a:extLst>
          </p:cNvPr>
          <p:cNvSpPr/>
          <p:nvPr userDrawn="1"/>
        </p:nvSpPr>
        <p:spPr>
          <a:xfrm>
            <a:off x="3884928" y="2715790"/>
            <a:ext cx="1069943" cy="1069943"/>
          </a:xfrm>
          <a:prstGeom prst="ellipse">
            <a:avLst/>
          </a:prstGeom>
          <a:solidFill>
            <a:schemeClr val="bg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34D1B2F6-90F9-B8AC-AAEC-F074B0F72C79}"/>
              </a:ext>
            </a:extLst>
          </p:cNvPr>
          <p:cNvPicPr>
            <a:picLocks noChangeAspect="1"/>
          </p:cNvPicPr>
          <p:nvPr userDrawn="1"/>
        </p:nvPicPr>
        <p:blipFill>
          <a:blip r:embed="rId4">
            <a:extLst>
              <a:ext uri="{96DAC541-7B7A-43D3-8B79-37D633B846F1}">
                <asvg:svgBlip xmlns:asvg="http://schemas.microsoft.com/office/drawing/2016/SVG/main" r:embed="rId5"/>
              </a:ext>
            </a:extLst>
          </a:blip>
          <a:srcRect t="22413" r="58082"/>
          <a:stretch/>
        </p:blipFill>
        <p:spPr>
          <a:xfrm>
            <a:off x="10066121" y="-17886"/>
            <a:ext cx="2136512" cy="3939425"/>
          </a:xfrm>
          <a:prstGeom prst="rect">
            <a:avLst/>
          </a:prstGeom>
        </p:spPr>
      </p:pic>
    </p:spTree>
    <p:extLst>
      <p:ext uri="{BB962C8B-B14F-4D97-AF65-F5344CB8AC3E}">
        <p14:creationId xmlns:p14="http://schemas.microsoft.com/office/powerpoint/2010/main" val="549612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0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10344150" cy="2852737"/>
          </a:xfrm>
        </p:spPr>
        <p:txBody>
          <a:bodyPr anchor="b">
            <a:normAutofit/>
          </a:bodyPr>
          <a:lstStyle>
            <a:lvl1pPr>
              <a:defRPr sz="4800" b="1" i="0">
                <a:solidFill>
                  <a:schemeClr val="tx1"/>
                </a:solidFill>
                <a:latin typeface="Arial Black" panose="020B0A04020102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FEFF1230-07AE-5822-B08C-9D6BCAF8F0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76000" y="6350"/>
            <a:ext cx="1016000" cy="6845300"/>
          </a:xfrm>
          <a:prstGeom prst="rect">
            <a:avLst/>
          </a:prstGeom>
        </p:spPr>
      </p:pic>
      <p:sp>
        <p:nvSpPr>
          <p:cNvPr id="10" name="Rounded Rectangle 9">
            <a:extLst>
              <a:ext uri="{FF2B5EF4-FFF2-40B4-BE49-F238E27FC236}">
                <a16:creationId xmlns:a16="http://schemas.microsoft.com/office/drawing/2014/main" id="{DBEA9FB4-2A3C-9696-D272-7224386C3252}"/>
              </a:ext>
            </a:extLst>
          </p:cNvPr>
          <p:cNvSpPr/>
          <p:nvPr userDrawn="1"/>
        </p:nvSpPr>
        <p:spPr>
          <a:xfrm>
            <a:off x="-424800" y="-237600"/>
            <a:ext cx="4989600" cy="19203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62ECE3C-E8EC-6616-1006-3BA9CA80A827}"/>
              </a:ext>
            </a:extLst>
          </p:cNvPr>
          <p:cNvPicPr>
            <a:picLocks noChangeAspect="1"/>
          </p:cNvPicPr>
          <p:nvPr userDrawn="1"/>
        </p:nvPicPr>
        <p:blipFill>
          <a:blip r:embed="rId3"/>
          <a:srcRect/>
          <a:stretch/>
        </p:blipFill>
        <p:spPr>
          <a:xfrm>
            <a:off x="662758" y="359713"/>
            <a:ext cx="3576764" cy="937143"/>
          </a:xfrm>
          <a:prstGeom prst="rect">
            <a:avLst/>
          </a:prstGeom>
        </p:spPr>
      </p:pic>
    </p:spTree>
    <p:extLst>
      <p:ext uri="{BB962C8B-B14F-4D97-AF65-F5344CB8AC3E}">
        <p14:creationId xmlns:p14="http://schemas.microsoft.com/office/powerpoint/2010/main" val="883060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0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6E43DA-808B-A525-9707-F3AA55DDC23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9"/>
            <a:ext cx="10433558" cy="2059374"/>
          </a:xfrm>
        </p:spPr>
        <p:txBody>
          <a:bodyPr anchor="b">
            <a:normAutofit/>
          </a:bodyPr>
          <a:lstStyle>
            <a:lvl1pPr>
              <a:defRPr sz="4800" b="1" i="0">
                <a:solidFill>
                  <a:schemeClr val="bg2"/>
                </a:solidFill>
                <a:latin typeface="Arial Black" panose="020B0A04020102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D23A93C2-3AD6-E3AF-C821-A4733357234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 y="5589322"/>
            <a:ext cx="12192003" cy="1268678"/>
          </a:xfrm>
          <a:prstGeom prst="rect">
            <a:avLst/>
          </a:prstGeom>
        </p:spPr>
      </p:pic>
      <p:pic>
        <p:nvPicPr>
          <p:cNvPr id="7" name="Picture 6">
            <a:extLst>
              <a:ext uri="{FF2B5EF4-FFF2-40B4-BE49-F238E27FC236}">
                <a16:creationId xmlns:a16="http://schemas.microsoft.com/office/drawing/2014/main" id="{8530ED6D-3726-5DC5-4F43-79099561FEAB}"/>
              </a:ext>
            </a:extLst>
          </p:cNvPr>
          <p:cNvPicPr>
            <a:picLocks noChangeAspect="1"/>
          </p:cNvPicPr>
          <p:nvPr userDrawn="1"/>
        </p:nvPicPr>
        <p:blipFill>
          <a:blip r:embed="rId3"/>
          <a:srcRect/>
          <a:stretch/>
        </p:blipFill>
        <p:spPr>
          <a:xfrm>
            <a:off x="662758" y="359713"/>
            <a:ext cx="3576764" cy="937143"/>
          </a:xfrm>
          <a:prstGeom prst="rect">
            <a:avLst/>
          </a:prstGeom>
        </p:spPr>
      </p:pic>
    </p:spTree>
    <p:extLst>
      <p:ext uri="{BB962C8B-B14F-4D97-AF65-F5344CB8AC3E}">
        <p14:creationId xmlns:p14="http://schemas.microsoft.com/office/powerpoint/2010/main" val="1271534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172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4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172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2408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Contra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80467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9044848" y="1737360"/>
            <a:ext cx="2557872" cy="4389120"/>
          </a:xfrm>
          <a:solidFill>
            <a:schemeClr val="bg2"/>
          </a:solidFill>
        </p:spPr>
        <p:txBody>
          <a:bodyPr lIns="182880" tIns="182880" rIns="182880" bIns="182880" anchor="t">
            <a:noAutofit/>
          </a:bodyPr>
          <a:lstStyle>
            <a:lvl1pPr marL="0" indent="0">
              <a:buNone/>
              <a:defRPr sz="1800" b="1">
                <a:solidFill>
                  <a:schemeClr val="bg1"/>
                </a:solidFill>
              </a:defRPr>
            </a:lvl1pPr>
            <a:lvl2pPr marL="228600" indent="-228600">
              <a:buFont typeface="Arial" panose="020B0604020202020204" pitchFamily="34" charset="0"/>
              <a:buChar char="•"/>
              <a:tabLst/>
              <a:defRPr sz="1600" b="0">
                <a:solidFill>
                  <a:schemeClr val="bg1"/>
                </a:solidFill>
              </a:defRPr>
            </a:lvl2pPr>
            <a:lvl3pPr marL="914400" indent="0">
              <a:buNone/>
              <a:defRPr sz="1800" b="0">
                <a:solidFill>
                  <a:schemeClr val="bg1"/>
                </a:solidFill>
              </a:defRPr>
            </a:lvl3pPr>
            <a:lvl4pPr marL="1371600" indent="0">
              <a:buNone/>
              <a:defRPr sz="1800" b="0">
                <a:solidFill>
                  <a:schemeClr val="bg1"/>
                </a:solidFill>
              </a:defRPr>
            </a:lvl4pPr>
            <a:lvl5pPr marL="1828800" indent="0">
              <a:buNone/>
              <a:defRPr sz="1800" b="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8570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E0A75A-0C6C-A55A-8CCC-D41AC6613ED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Arial" panose="020B0604020202020204" pitchFamily="34" charset="0"/>
                <a:ea typeface="Noto Sans" panose="020B050204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36CD43D8-669A-BC3E-51C1-A7A3AE7A831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16000" cy="6845300"/>
          </a:xfrm>
          <a:prstGeom prst="rect">
            <a:avLst/>
          </a:prstGeom>
        </p:spPr>
      </p:pic>
      <p:pic>
        <p:nvPicPr>
          <p:cNvPr id="5" name="Picture 4">
            <a:extLst>
              <a:ext uri="{FF2B5EF4-FFF2-40B4-BE49-F238E27FC236}">
                <a16:creationId xmlns:a16="http://schemas.microsoft.com/office/drawing/2014/main" id="{AA900FCC-653C-1A43-3FDB-6AA5B9CACE69}"/>
              </a:ext>
            </a:extLst>
          </p:cNvPr>
          <p:cNvPicPr>
            <a:picLocks noChangeAspect="1"/>
          </p:cNvPicPr>
          <p:nvPr userDrawn="1"/>
        </p:nvPicPr>
        <p:blipFill>
          <a:blip r:embed="rId3"/>
          <a:srcRect/>
          <a:stretch/>
        </p:blipFill>
        <p:spPr>
          <a:xfrm>
            <a:off x="6833486" y="348029"/>
            <a:ext cx="4704036" cy="1232498"/>
          </a:xfrm>
          <a:prstGeom prst="rect">
            <a:avLst/>
          </a:prstGeom>
        </p:spPr>
      </p:pic>
    </p:spTree>
    <p:extLst>
      <p:ext uri="{BB962C8B-B14F-4D97-AF65-F5344CB8AC3E}">
        <p14:creationId xmlns:p14="http://schemas.microsoft.com/office/powerpoint/2010/main" val="237986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464410" y="1737361"/>
            <a:ext cx="5181600" cy="4389119"/>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8229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hoto Round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2F2BBC-4F4F-DB25-AA3C-EEA9CF03A074}"/>
              </a:ext>
            </a:extLst>
          </p:cNvPr>
          <p:cNvSpPr>
            <a:spLocks noGrp="1"/>
          </p:cNvSpPr>
          <p:nvPr>
            <p:ph type="pic" sz="quarter" idx="10"/>
          </p:nvPr>
        </p:nvSpPr>
        <p:spPr>
          <a:xfrm>
            <a:off x="6337190" y="0"/>
            <a:ext cx="5854810" cy="6857999"/>
          </a:xfrm>
          <a:custGeom>
            <a:avLst/>
            <a:gdLst>
              <a:gd name="connsiteX0" fmla="*/ 919761 w 5854810"/>
              <a:gd name="connsiteY0" fmla="*/ 0 h 6857999"/>
              <a:gd name="connsiteX1" fmla="*/ 5854810 w 5854810"/>
              <a:gd name="connsiteY1" fmla="*/ 0 h 6857999"/>
              <a:gd name="connsiteX2" fmla="*/ 5854810 w 5854810"/>
              <a:gd name="connsiteY2" fmla="*/ 6857999 h 6857999"/>
              <a:gd name="connsiteX3" fmla="*/ 919762 w 5854810"/>
              <a:gd name="connsiteY3" fmla="*/ 6857999 h 6857999"/>
              <a:gd name="connsiteX4" fmla="*/ 827724 w 5854810"/>
              <a:gd name="connsiteY4" fmla="*/ 6697929 h 6857999"/>
              <a:gd name="connsiteX5" fmla="*/ 0 w 5854810"/>
              <a:gd name="connsiteY5" fmla="*/ 3428999 h 6857999"/>
              <a:gd name="connsiteX6" fmla="*/ 827724 w 5854810"/>
              <a:gd name="connsiteY6" fmla="*/ 16006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810" h="6857999">
                <a:moveTo>
                  <a:pt x="919761" y="0"/>
                </a:moveTo>
                <a:lnTo>
                  <a:pt x="5854810" y="0"/>
                </a:lnTo>
                <a:lnTo>
                  <a:pt x="5854810" y="6857999"/>
                </a:lnTo>
                <a:lnTo>
                  <a:pt x="919762" y="6857999"/>
                </a:lnTo>
                <a:lnTo>
                  <a:pt x="827724" y="6697929"/>
                </a:lnTo>
                <a:cubicBezTo>
                  <a:pt x="299847" y="5726197"/>
                  <a:pt x="0" y="4612615"/>
                  <a:pt x="0" y="3428999"/>
                </a:cubicBezTo>
                <a:cubicBezTo>
                  <a:pt x="0" y="2245384"/>
                  <a:pt x="299847" y="1131802"/>
                  <a:pt x="827724" y="160069"/>
                </a:cubicBezTo>
                <a:close/>
              </a:path>
            </a:pathLst>
          </a:custGeom>
          <a:solidFill>
            <a:schemeClr val="bg1">
              <a:lumMod val="95000"/>
            </a:schemeClr>
          </a:solidFill>
        </p:spPr>
        <p:txBody>
          <a:bodyPr wrap="square">
            <a:no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849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771DCF-1C97-4879-F38B-83F9F3A61ABC}"/>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309360" y="1737360"/>
            <a:ext cx="5181600" cy="438912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F1D5713C-8A7B-03A2-E75A-6760F2EBB1B8}"/>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2B3636-5753-0CC3-5C54-0C36BB462A8B}"/>
              </a:ext>
            </a:extLst>
          </p:cNvPr>
          <p:cNvSpPr txBox="1"/>
          <p:nvPr userDrawn="1"/>
        </p:nvSpPr>
        <p:spPr>
          <a:xfrm>
            <a:off x="11023261" y="6537698"/>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356326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3BB35E-4AE7-421D-5E83-AC48FF1FCB62}"/>
              </a:ext>
            </a:extLst>
          </p:cNvPr>
          <p:cNvSpPr>
            <a:spLocks noGrp="1"/>
          </p:cNvSpPr>
          <p:nvPr>
            <p:ph type="body" idx="1"/>
          </p:nvPr>
        </p:nvSpPr>
        <p:spPr>
          <a:xfrm>
            <a:off x="839788" y="1554480"/>
            <a:ext cx="5157787"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282D5C-B16A-6E41-69E7-2F7F310D6885}"/>
              </a:ext>
            </a:extLst>
          </p:cNvPr>
          <p:cNvSpPr>
            <a:spLocks noGrp="1"/>
          </p:cNvSpPr>
          <p:nvPr>
            <p:ph sz="half" idx="2"/>
          </p:nvPr>
        </p:nvSpPr>
        <p:spPr>
          <a:xfrm>
            <a:off x="839788" y="2377440"/>
            <a:ext cx="5157787" cy="3849187"/>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FF26AD-D82A-3816-4E02-8BC69003165C}"/>
              </a:ext>
            </a:extLst>
          </p:cNvPr>
          <p:cNvSpPr>
            <a:spLocks noGrp="1"/>
          </p:cNvSpPr>
          <p:nvPr>
            <p:ph type="body" sz="quarter" idx="3"/>
          </p:nvPr>
        </p:nvSpPr>
        <p:spPr>
          <a:xfrm>
            <a:off x="6172200" y="1554480"/>
            <a:ext cx="5183188"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6F85C9-D36E-F2D2-FDC1-53452716B649}"/>
              </a:ext>
            </a:extLst>
          </p:cNvPr>
          <p:cNvSpPr>
            <a:spLocks noGrp="1"/>
          </p:cNvSpPr>
          <p:nvPr>
            <p:ph sz="quarter" idx="4"/>
          </p:nvPr>
        </p:nvSpPr>
        <p:spPr>
          <a:xfrm>
            <a:off x="6172200" y="2377440"/>
            <a:ext cx="5183188" cy="3849187"/>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CA41232-EEF0-0177-7D0A-F31462F3BDFB}"/>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BA68C4B5-4C19-C1C2-A961-59875189300E}"/>
              </a:ext>
              <a:ext uri="{C183D7F6-B498-43B3-948B-1728B52AA6E4}">
                <adec:decorative xmlns:adec="http://schemas.microsoft.com/office/drawing/2017/decorative" val="1"/>
              </a:ext>
            </a:extLst>
          </p:cNvPr>
          <p:cNvCxnSpPr/>
          <p:nvPr userDrawn="1"/>
        </p:nvCxnSpPr>
        <p:spPr>
          <a:xfrm>
            <a:off x="838200" y="2289976"/>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5C8A19-F383-7FAA-0F3A-AFC92046E774}"/>
              </a:ext>
              <a:ext uri="{C183D7F6-B498-43B3-948B-1728B52AA6E4}">
                <adec:decorative xmlns:adec="http://schemas.microsoft.com/office/drawing/2017/decorative" val="1"/>
              </a:ext>
            </a:extLst>
          </p:cNvPr>
          <p:cNvCxnSpPr/>
          <p:nvPr userDrawn="1"/>
        </p:nvCxnSpPr>
        <p:spPr>
          <a:xfrm>
            <a:off x="838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602B8A-AEF9-E95F-7A2E-8478D747DBCB}"/>
              </a:ext>
              <a:ext uri="{C183D7F6-B498-43B3-948B-1728B52AA6E4}">
                <adec:decorative xmlns:adec="http://schemas.microsoft.com/office/drawing/2017/decorative" val="1"/>
              </a:ext>
            </a:extLst>
          </p:cNvPr>
          <p:cNvCxnSpPr/>
          <p:nvPr userDrawn="1"/>
        </p:nvCxnSpPr>
        <p:spPr>
          <a:xfrm>
            <a:off x="6172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765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4521529"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8D605F8-6B7E-387D-3810-D29E5945AEF8}"/>
              </a:ext>
            </a:extLst>
          </p:cNvPr>
          <p:cNvSpPr>
            <a:spLocks noGrp="1"/>
          </p:cNvSpPr>
          <p:nvPr>
            <p:ph sz="half" idx="10"/>
          </p:nvPr>
        </p:nvSpPr>
        <p:spPr>
          <a:xfrm>
            <a:off x="8204858"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7916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0E72-9C96-E6B0-856A-DF4F45E213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481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064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3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5648" y="2560320"/>
            <a:ext cx="8686800" cy="1828800"/>
          </a:xfrm>
        </p:spPr>
        <p:txBody>
          <a:bodyPr anchor="b">
            <a:normAutofit/>
          </a:bodyPr>
          <a:lstStyle>
            <a:lvl1pPr algn="ctr">
              <a:defRPr sz="4000" b="1" i="0">
                <a:solidFill>
                  <a:schemeClr val="bg1"/>
                </a:solidFill>
                <a:latin typeface="Arial Black" panose="020B0A04020102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5648" y="4663440"/>
            <a:ext cx="8686800" cy="1371600"/>
          </a:xfrm>
        </p:spPr>
        <p:txBody>
          <a:bodyPr>
            <a:normAutofit/>
          </a:bodyPr>
          <a:lstStyle>
            <a:lvl1pPr marL="0" indent="0" algn="ctr">
              <a:spcAft>
                <a:spcPts val="600"/>
              </a:spcAft>
              <a:buNone/>
              <a:defRPr sz="1600" b="0" i="0">
                <a:solidFill>
                  <a:schemeClr val="bg1"/>
                </a:solidFill>
                <a:latin typeface="+mn-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7C74C476-1A7C-75E1-82BA-DF5D1D0758B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350"/>
            <a:ext cx="1219200" cy="6845300"/>
          </a:xfrm>
          <a:prstGeom prst="rect">
            <a:avLst/>
          </a:prstGeom>
        </p:spPr>
      </p:pic>
      <p:pic>
        <p:nvPicPr>
          <p:cNvPr id="5" name="Picture 4">
            <a:extLst>
              <a:ext uri="{FF2B5EF4-FFF2-40B4-BE49-F238E27FC236}">
                <a16:creationId xmlns:a16="http://schemas.microsoft.com/office/drawing/2014/main" id="{9378EB22-72C3-4496-9A8B-B87AFCF53AB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972800" y="6350"/>
            <a:ext cx="1219200" cy="6845300"/>
          </a:xfrm>
          <a:prstGeom prst="rect">
            <a:avLst/>
          </a:prstGeom>
        </p:spPr>
      </p:pic>
      <p:pic>
        <p:nvPicPr>
          <p:cNvPr id="7" name="Picture 6">
            <a:extLst>
              <a:ext uri="{FF2B5EF4-FFF2-40B4-BE49-F238E27FC236}">
                <a16:creationId xmlns:a16="http://schemas.microsoft.com/office/drawing/2014/main" id="{9EAE34E5-F60E-45A7-2B93-69290A5CED60}"/>
              </a:ext>
            </a:extLst>
          </p:cNvPr>
          <p:cNvPicPr>
            <a:picLocks noChangeAspect="1"/>
          </p:cNvPicPr>
          <p:nvPr userDrawn="1"/>
        </p:nvPicPr>
        <p:blipFill>
          <a:blip r:embed="rId4"/>
          <a:srcRect/>
          <a:stretch/>
        </p:blipFill>
        <p:spPr>
          <a:xfrm>
            <a:off x="3372892" y="602264"/>
            <a:ext cx="5446215" cy="1426955"/>
          </a:xfrm>
          <a:prstGeom prst="rect">
            <a:avLst/>
          </a:prstGeom>
        </p:spPr>
      </p:pic>
    </p:spTree>
    <p:extLst>
      <p:ext uri="{BB962C8B-B14F-4D97-AF65-F5344CB8AC3E}">
        <p14:creationId xmlns:p14="http://schemas.microsoft.com/office/powerpoint/2010/main" val="3263959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Title, Content over Content">
    <p:spTree>
      <p:nvGrpSpPr>
        <p:cNvPr id="1" name="Shape 13"/>
        <p:cNvGrpSpPr/>
        <p:nvPr/>
      </p:nvGrpSpPr>
      <p:grpSpPr>
        <a:xfrm>
          <a:off x="0" y="0"/>
          <a:ext cx="0" cy="0"/>
          <a:chOff x="0" y="0"/>
          <a:chExt cx="0" cy="0"/>
        </a:xfrm>
      </p:grpSpPr>
      <p:sp>
        <p:nvSpPr>
          <p:cNvPr id="14" name="Google Shape;14;p83"/>
          <p:cNvSpPr txBox="1">
            <a:spLocks noGrp="1"/>
          </p:cNvSpPr>
          <p:nvPr>
            <p:ph type="title"/>
          </p:nvPr>
        </p:nvSpPr>
        <p:spPr>
          <a:xfrm>
            <a:off x="1752480" y="2560320"/>
            <a:ext cx="8686800" cy="18288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15" name="Google Shape;15;p83"/>
          <p:cNvSpPr txBox="1">
            <a:spLocks noGrp="1"/>
          </p:cNvSpPr>
          <p:nvPr>
            <p:ph type="body" idx="1"/>
          </p:nvPr>
        </p:nvSpPr>
        <p:spPr>
          <a:xfrm>
            <a:off x="1752480" y="4663440"/>
            <a:ext cx="8686800" cy="654000"/>
          </a:xfrm>
          <a:prstGeom prst="rect">
            <a:avLst/>
          </a:prstGeom>
          <a:noFill/>
          <a:ln>
            <a:noFill/>
          </a:ln>
        </p:spPr>
        <p:txBody>
          <a:bodyPr spcFirstLastPara="1" wrap="square" lIns="0" tIns="0" rIns="0" bIns="0" anchor="t" anchorCtr="0">
            <a:normAutofit/>
          </a:bodyPr>
          <a:lstStyle>
            <a:lvl1pPr marL="457200" lvl="0" indent="-228600" algn="l">
              <a:lnSpc>
                <a:spcPct val="115000"/>
              </a:lnSpc>
              <a:spcBef>
                <a:spcPts val="0"/>
              </a:spcBef>
              <a:spcAft>
                <a:spcPts val="0"/>
              </a:spcAft>
              <a:buSzPts val="2400"/>
              <a:buNone/>
              <a:defRPr/>
            </a:lvl1pPr>
            <a:lvl2pPr marL="914400" lvl="1" indent="-228600" algn="l">
              <a:lnSpc>
                <a:spcPct val="115000"/>
              </a:lnSpc>
              <a:spcBef>
                <a:spcPts val="1600"/>
              </a:spcBef>
              <a:spcAft>
                <a:spcPts val="0"/>
              </a:spcAft>
              <a:buSzPts val="1900"/>
              <a:buNone/>
              <a:defRPr/>
            </a:lvl2pPr>
            <a:lvl3pPr marL="1371600" lvl="2" indent="-228600" algn="l">
              <a:lnSpc>
                <a:spcPct val="115000"/>
              </a:lnSpc>
              <a:spcBef>
                <a:spcPts val="1600"/>
              </a:spcBef>
              <a:spcAft>
                <a:spcPts val="0"/>
              </a:spcAft>
              <a:buSzPts val="1900"/>
              <a:buNone/>
              <a:defRPr/>
            </a:lvl3pPr>
            <a:lvl4pPr marL="1828800" lvl="3" indent="-228600" algn="l">
              <a:lnSpc>
                <a:spcPct val="115000"/>
              </a:lnSpc>
              <a:spcBef>
                <a:spcPts val="1600"/>
              </a:spcBef>
              <a:spcAft>
                <a:spcPts val="0"/>
              </a:spcAft>
              <a:buSzPts val="1900"/>
              <a:buNone/>
              <a:defRPr/>
            </a:lvl4pPr>
            <a:lvl5pPr marL="2286000" lvl="4" indent="-228600" algn="l">
              <a:lnSpc>
                <a:spcPct val="115000"/>
              </a:lnSpc>
              <a:spcBef>
                <a:spcPts val="1600"/>
              </a:spcBef>
              <a:spcAft>
                <a:spcPts val="0"/>
              </a:spcAft>
              <a:buSzPts val="1900"/>
              <a:buNone/>
              <a:defRPr/>
            </a:lvl5pPr>
            <a:lvl6pPr marL="2743200" lvl="5" indent="-228600" algn="l">
              <a:lnSpc>
                <a:spcPct val="115000"/>
              </a:lnSpc>
              <a:spcBef>
                <a:spcPts val="1600"/>
              </a:spcBef>
              <a:spcAft>
                <a:spcPts val="0"/>
              </a:spcAft>
              <a:buSzPts val="1900"/>
              <a:buNone/>
              <a:defRPr/>
            </a:lvl6pPr>
            <a:lvl7pPr marL="3200400" lvl="6" indent="-228600" algn="l">
              <a:lnSpc>
                <a:spcPct val="115000"/>
              </a:lnSpc>
              <a:spcBef>
                <a:spcPts val="1600"/>
              </a:spcBef>
              <a:spcAft>
                <a:spcPts val="0"/>
              </a:spcAft>
              <a:buSzPts val="1900"/>
              <a:buNone/>
              <a:defRPr/>
            </a:lvl7pPr>
            <a:lvl8pPr marL="3657600" lvl="7" indent="-228600" algn="l">
              <a:lnSpc>
                <a:spcPct val="115000"/>
              </a:lnSpc>
              <a:spcBef>
                <a:spcPts val="1600"/>
              </a:spcBef>
              <a:spcAft>
                <a:spcPts val="0"/>
              </a:spcAft>
              <a:buSzPts val="1900"/>
              <a:buNone/>
              <a:defRPr/>
            </a:lvl8pPr>
            <a:lvl9pPr marL="4114800" lvl="8" indent="-228600" algn="l">
              <a:lnSpc>
                <a:spcPct val="115000"/>
              </a:lnSpc>
              <a:spcBef>
                <a:spcPts val="1600"/>
              </a:spcBef>
              <a:spcAft>
                <a:spcPts val="1600"/>
              </a:spcAft>
              <a:buSzPts val="1900"/>
              <a:buNone/>
              <a:defRPr/>
            </a:lvl9pPr>
          </a:lstStyle>
          <a:p>
            <a:endParaRPr/>
          </a:p>
        </p:txBody>
      </p:sp>
      <p:sp>
        <p:nvSpPr>
          <p:cNvPr id="16" name="Google Shape;16;p83"/>
          <p:cNvSpPr txBox="1">
            <a:spLocks noGrp="1"/>
          </p:cNvSpPr>
          <p:nvPr>
            <p:ph type="body" idx="2"/>
          </p:nvPr>
        </p:nvSpPr>
        <p:spPr>
          <a:xfrm>
            <a:off x="1752480" y="5380200"/>
            <a:ext cx="8686800" cy="654000"/>
          </a:xfrm>
          <a:prstGeom prst="rect">
            <a:avLst/>
          </a:prstGeom>
          <a:noFill/>
          <a:ln>
            <a:noFill/>
          </a:ln>
        </p:spPr>
        <p:txBody>
          <a:bodyPr spcFirstLastPara="1" wrap="square" lIns="0" tIns="0" rIns="0" bIns="0" anchor="t" anchorCtr="0">
            <a:normAutofit/>
          </a:bodyPr>
          <a:lstStyle>
            <a:lvl1pPr marL="457200" lvl="0" indent="-228600" algn="l">
              <a:lnSpc>
                <a:spcPct val="115000"/>
              </a:lnSpc>
              <a:spcBef>
                <a:spcPts val="0"/>
              </a:spcBef>
              <a:spcAft>
                <a:spcPts val="0"/>
              </a:spcAft>
              <a:buSzPts val="2400"/>
              <a:buNone/>
              <a:defRPr/>
            </a:lvl1pPr>
            <a:lvl2pPr marL="914400" lvl="1" indent="-228600" algn="l">
              <a:lnSpc>
                <a:spcPct val="115000"/>
              </a:lnSpc>
              <a:spcBef>
                <a:spcPts val="1600"/>
              </a:spcBef>
              <a:spcAft>
                <a:spcPts val="0"/>
              </a:spcAft>
              <a:buSzPts val="1900"/>
              <a:buNone/>
              <a:defRPr/>
            </a:lvl2pPr>
            <a:lvl3pPr marL="1371600" lvl="2" indent="-228600" algn="l">
              <a:lnSpc>
                <a:spcPct val="115000"/>
              </a:lnSpc>
              <a:spcBef>
                <a:spcPts val="1600"/>
              </a:spcBef>
              <a:spcAft>
                <a:spcPts val="0"/>
              </a:spcAft>
              <a:buSzPts val="1900"/>
              <a:buNone/>
              <a:defRPr/>
            </a:lvl3pPr>
            <a:lvl4pPr marL="1828800" lvl="3" indent="-228600" algn="l">
              <a:lnSpc>
                <a:spcPct val="115000"/>
              </a:lnSpc>
              <a:spcBef>
                <a:spcPts val="1600"/>
              </a:spcBef>
              <a:spcAft>
                <a:spcPts val="0"/>
              </a:spcAft>
              <a:buSzPts val="1900"/>
              <a:buNone/>
              <a:defRPr/>
            </a:lvl4pPr>
            <a:lvl5pPr marL="2286000" lvl="4" indent="-228600" algn="l">
              <a:lnSpc>
                <a:spcPct val="115000"/>
              </a:lnSpc>
              <a:spcBef>
                <a:spcPts val="1600"/>
              </a:spcBef>
              <a:spcAft>
                <a:spcPts val="0"/>
              </a:spcAft>
              <a:buSzPts val="1900"/>
              <a:buNone/>
              <a:defRPr/>
            </a:lvl5pPr>
            <a:lvl6pPr marL="2743200" lvl="5" indent="-228600" algn="l">
              <a:lnSpc>
                <a:spcPct val="115000"/>
              </a:lnSpc>
              <a:spcBef>
                <a:spcPts val="1600"/>
              </a:spcBef>
              <a:spcAft>
                <a:spcPts val="0"/>
              </a:spcAft>
              <a:buSzPts val="1900"/>
              <a:buNone/>
              <a:defRPr/>
            </a:lvl6pPr>
            <a:lvl7pPr marL="3200400" lvl="6" indent="-228600" algn="l">
              <a:lnSpc>
                <a:spcPct val="115000"/>
              </a:lnSpc>
              <a:spcBef>
                <a:spcPts val="1600"/>
              </a:spcBef>
              <a:spcAft>
                <a:spcPts val="0"/>
              </a:spcAft>
              <a:buSzPts val="1900"/>
              <a:buNone/>
              <a:defRPr/>
            </a:lvl7pPr>
            <a:lvl8pPr marL="3657600" lvl="7" indent="-228600" algn="l">
              <a:lnSpc>
                <a:spcPct val="115000"/>
              </a:lnSpc>
              <a:spcBef>
                <a:spcPts val="1600"/>
              </a:spcBef>
              <a:spcAft>
                <a:spcPts val="0"/>
              </a:spcAft>
              <a:buSzPts val="1900"/>
              <a:buNone/>
              <a:defRPr/>
            </a:lvl8pPr>
            <a:lvl9pPr marL="4114800" lvl="8" indent="-228600" algn="l">
              <a:lnSpc>
                <a:spcPct val="115000"/>
              </a:lnSpc>
              <a:spcBef>
                <a:spcPts val="1600"/>
              </a:spcBef>
              <a:spcAft>
                <a:spcPts val="1600"/>
              </a:spcAft>
              <a:buSzPts val="1900"/>
              <a:buNone/>
              <a:defRPr/>
            </a:lvl9pPr>
          </a:lstStyle>
          <a:p>
            <a:endParaRPr/>
          </a:p>
        </p:txBody>
      </p:sp>
    </p:spTree>
    <p:extLst>
      <p:ext uri="{BB962C8B-B14F-4D97-AF65-F5344CB8AC3E}">
        <p14:creationId xmlns:p14="http://schemas.microsoft.com/office/powerpoint/2010/main" val="3214774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17"/>
        <p:cNvGrpSpPr/>
        <p:nvPr/>
      </p:nvGrpSpPr>
      <p:grpSpPr>
        <a:xfrm>
          <a:off x="0" y="0"/>
          <a:ext cx="0" cy="0"/>
          <a:chOff x="0" y="0"/>
          <a:chExt cx="0" cy="0"/>
        </a:xfrm>
      </p:grpSpPr>
      <p:sp>
        <p:nvSpPr>
          <p:cNvPr id="18" name="Google Shape;18;p84"/>
          <p:cNvSpPr txBox="1">
            <a:spLocks noGrp="1"/>
          </p:cNvSpPr>
          <p:nvPr>
            <p:ph type="title"/>
          </p:nvPr>
        </p:nvSpPr>
        <p:spPr>
          <a:xfrm>
            <a:off x="1752480" y="2560320"/>
            <a:ext cx="8686800" cy="18288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19" name="Google Shape;19;p84"/>
          <p:cNvSpPr txBox="1">
            <a:spLocks noGrp="1"/>
          </p:cNvSpPr>
          <p:nvPr>
            <p:ph type="body" idx="1"/>
          </p:nvPr>
        </p:nvSpPr>
        <p:spPr>
          <a:xfrm>
            <a:off x="1752480" y="4663440"/>
            <a:ext cx="8686800" cy="1371600"/>
          </a:xfrm>
          <a:prstGeom prst="rect">
            <a:avLst/>
          </a:prstGeom>
          <a:noFill/>
          <a:ln>
            <a:noFill/>
          </a:ln>
        </p:spPr>
        <p:txBody>
          <a:bodyPr spcFirstLastPara="1" wrap="square" lIns="0" tIns="0" rIns="0" bIns="0" anchor="t" anchorCtr="0">
            <a:normAutofit/>
          </a:bodyPr>
          <a:lstStyle>
            <a:lvl1pPr marL="457200" lvl="0" indent="-228600" algn="l">
              <a:lnSpc>
                <a:spcPct val="115000"/>
              </a:lnSpc>
              <a:spcBef>
                <a:spcPts val="0"/>
              </a:spcBef>
              <a:spcAft>
                <a:spcPts val="0"/>
              </a:spcAft>
              <a:buSzPts val="2400"/>
              <a:buNone/>
              <a:defRPr/>
            </a:lvl1pPr>
            <a:lvl2pPr marL="914400" lvl="1" indent="-228600" algn="l">
              <a:lnSpc>
                <a:spcPct val="115000"/>
              </a:lnSpc>
              <a:spcBef>
                <a:spcPts val="1600"/>
              </a:spcBef>
              <a:spcAft>
                <a:spcPts val="0"/>
              </a:spcAft>
              <a:buSzPts val="1900"/>
              <a:buNone/>
              <a:defRPr/>
            </a:lvl2pPr>
            <a:lvl3pPr marL="1371600" lvl="2" indent="-228600" algn="l">
              <a:lnSpc>
                <a:spcPct val="115000"/>
              </a:lnSpc>
              <a:spcBef>
                <a:spcPts val="1600"/>
              </a:spcBef>
              <a:spcAft>
                <a:spcPts val="0"/>
              </a:spcAft>
              <a:buSzPts val="1900"/>
              <a:buNone/>
              <a:defRPr/>
            </a:lvl3pPr>
            <a:lvl4pPr marL="1828800" lvl="3" indent="-228600" algn="l">
              <a:lnSpc>
                <a:spcPct val="115000"/>
              </a:lnSpc>
              <a:spcBef>
                <a:spcPts val="1600"/>
              </a:spcBef>
              <a:spcAft>
                <a:spcPts val="0"/>
              </a:spcAft>
              <a:buSzPts val="1900"/>
              <a:buNone/>
              <a:defRPr/>
            </a:lvl4pPr>
            <a:lvl5pPr marL="2286000" lvl="4" indent="-228600" algn="l">
              <a:lnSpc>
                <a:spcPct val="115000"/>
              </a:lnSpc>
              <a:spcBef>
                <a:spcPts val="1600"/>
              </a:spcBef>
              <a:spcAft>
                <a:spcPts val="0"/>
              </a:spcAft>
              <a:buSzPts val="1900"/>
              <a:buNone/>
              <a:defRPr/>
            </a:lvl5pPr>
            <a:lvl6pPr marL="2743200" lvl="5" indent="-228600" algn="l">
              <a:lnSpc>
                <a:spcPct val="115000"/>
              </a:lnSpc>
              <a:spcBef>
                <a:spcPts val="1600"/>
              </a:spcBef>
              <a:spcAft>
                <a:spcPts val="0"/>
              </a:spcAft>
              <a:buSzPts val="1900"/>
              <a:buNone/>
              <a:defRPr/>
            </a:lvl6pPr>
            <a:lvl7pPr marL="3200400" lvl="6" indent="-228600" algn="l">
              <a:lnSpc>
                <a:spcPct val="115000"/>
              </a:lnSpc>
              <a:spcBef>
                <a:spcPts val="1600"/>
              </a:spcBef>
              <a:spcAft>
                <a:spcPts val="0"/>
              </a:spcAft>
              <a:buSzPts val="1900"/>
              <a:buNone/>
              <a:defRPr/>
            </a:lvl7pPr>
            <a:lvl8pPr marL="3657600" lvl="7" indent="-228600" algn="l">
              <a:lnSpc>
                <a:spcPct val="115000"/>
              </a:lnSpc>
              <a:spcBef>
                <a:spcPts val="1600"/>
              </a:spcBef>
              <a:spcAft>
                <a:spcPts val="0"/>
              </a:spcAft>
              <a:buSzPts val="1900"/>
              <a:buNone/>
              <a:defRPr/>
            </a:lvl8pPr>
            <a:lvl9pPr marL="4114800" lvl="8" indent="-228600" algn="l">
              <a:lnSpc>
                <a:spcPct val="115000"/>
              </a:lnSpc>
              <a:spcBef>
                <a:spcPts val="1600"/>
              </a:spcBef>
              <a:spcAft>
                <a:spcPts val="1600"/>
              </a:spcAft>
              <a:buSzPts val="1900"/>
              <a:buNone/>
              <a:defRPr/>
            </a:lvl9pPr>
          </a:lstStyle>
          <a:p>
            <a:endParaRPr/>
          </a:p>
        </p:txBody>
      </p:sp>
    </p:spTree>
    <p:extLst>
      <p:ext uri="{BB962C8B-B14F-4D97-AF65-F5344CB8AC3E}">
        <p14:creationId xmlns:p14="http://schemas.microsoft.com/office/powerpoint/2010/main" val="18123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0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96A4F2-06E1-BB0E-A614-8092693C85C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Arial" panose="020B0604020202020204" pitchFamily="34" charset="0"/>
                <a:ea typeface="Noto Sans" panose="020B050204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743A4BE0-158C-5C64-2297-CA95D03BE71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16000" cy="6845300"/>
          </a:xfrm>
          <a:prstGeom prst="rect">
            <a:avLst/>
          </a:prstGeom>
        </p:spPr>
      </p:pic>
      <p:pic>
        <p:nvPicPr>
          <p:cNvPr id="5" name="Picture 4">
            <a:extLst>
              <a:ext uri="{FF2B5EF4-FFF2-40B4-BE49-F238E27FC236}">
                <a16:creationId xmlns:a16="http://schemas.microsoft.com/office/drawing/2014/main" id="{FFD8DE3D-2C16-0F8A-ED00-27665F91B189}"/>
              </a:ext>
            </a:extLst>
          </p:cNvPr>
          <p:cNvPicPr>
            <a:picLocks noChangeAspect="1"/>
          </p:cNvPicPr>
          <p:nvPr userDrawn="1"/>
        </p:nvPicPr>
        <p:blipFill>
          <a:blip r:embed="rId3"/>
          <a:srcRect/>
          <a:stretch/>
        </p:blipFill>
        <p:spPr>
          <a:xfrm>
            <a:off x="6833486" y="348029"/>
            <a:ext cx="4704036" cy="1232498"/>
          </a:xfrm>
          <a:prstGeom prst="rect">
            <a:avLst/>
          </a:prstGeom>
        </p:spPr>
      </p:pic>
    </p:spTree>
    <p:extLst>
      <p:ext uri="{BB962C8B-B14F-4D97-AF65-F5344CB8AC3E}">
        <p14:creationId xmlns:p14="http://schemas.microsoft.com/office/powerpoint/2010/main" val="3995956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87"/>
          <p:cNvSpPr txBox="1">
            <a:spLocks noGrp="1"/>
          </p:cNvSpPr>
          <p:nvPr>
            <p:ph type="title"/>
          </p:nvPr>
        </p:nvSpPr>
        <p:spPr>
          <a:xfrm>
            <a:off x="415600" y="390467"/>
            <a:ext cx="11360700" cy="10680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28" name="Google Shape;28;p87"/>
          <p:cNvSpPr txBox="1">
            <a:spLocks noGrp="1"/>
          </p:cNvSpPr>
          <p:nvPr>
            <p:ph type="body" idx="1"/>
          </p:nvPr>
        </p:nvSpPr>
        <p:spPr>
          <a:xfrm>
            <a:off x="415600" y="1638233"/>
            <a:ext cx="11360700" cy="44535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9" name="Google Shape;29;p8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68895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entered Text" userDrawn="1">
  <p:cSld name="Centered Text">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2436194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2"/>
        <p:cNvGrpSpPr/>
        <p:nvPr/>
      </p:nvGrpSpPr>
      <p:grpSpPr>
        <a:xfrm>
          <a:off x="0" y="0"/>
          <a:ext cx="0" cy="0"/>
          <a:chOff x="0" y="0"/>
          <a:chExt cx="0" cy="0"/>
        </a:xfrm>
      </p:grpSpPr>
      <p:sp>
        <p:nvSpPr>
          <p:cNvPr id="33" name="Google Shape;33;p89"/>
          <p:cNvSpPr txBox="1">
            <a:spLocks noGrp="1"/>
          </p:cNvSpPr>
          <p:nvPr>
            <p:ph type="title"/>
          </p:nvPr>
        </p:nvSpPr>
        <p:spPr>
          <a:xfrm>
            <a:off x="1752480" y="2560320"/>
            <a:ext cx="8686800" cy="1828800"/>
          </a:xfrm>
          <a:prstGeom prst="rect">
            <a:avLst/>
          </a:prstGeom>
          <a:noFill/>
          <a:ln>
            <a:noFill/>
          </a:ln>
        </p:spPr>
        <p:txBody>
          <a:bodyPr spcFirstLastPara="1" wrap="square" lIns="0" tIns="0" rIns="0" bIns="0" anchor="ctr" anchorCtr="1">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34" name="Google Shape;34;p89"/>
          <p:cNvSpPr txBox="1">
            <a:spLocks noGrp="1"/>
          </p:cNvSpPr>
          <p:nvPr>
            <p:ph type="subTitle" idx="1"/>
          </p:nvPr>
        </p:nvSpPr>
        <p:spPr>
          <a:xfrm>
            <a:off x="1752480" y="4663440"/>
            <a:ext cx="8686800" cy="1371600"/>
          </a:xfrm>
          <a:prstGeom prst="rect">
            <a:avLst/>
          </a:prstGeom>
          <a:noFill/>
          <a:ln>
            <a:noFill/>
          </a:ln>
        </p:spPr>
        <p:txBody>
          <a:bodyPr spcFirstLastPara="1" wrap="square" lIns="0" tIns="0" rIns="0" bIns="0" anchor="ctr" anchorCtr="0">
            <a:normAutofit/>
          </a:bodyPr>
          <a:lstStyle>
            <a:lvl1pPr lvl="0" algn="l">
              <a:lnSpc>
                <a:spcPct val="115000"/>
              </a:lnSpc>
              <a:spcBef>
                <a:spcPts val="0"/>
              </a:spcBef>
              <a:spcAft>
                <a:spcPts val="0"/>
              </a:spcAft>
              <a:buSzPts val="2400"/>
              <a:buNone/>
              <a:defRPr/>
            </a:lvl1pPr>
            <a:lvl2pPr lvl="1" algn="l">
              <a:lnSpc>
                <a:spcPct val="115000"/>
              </a:lnSpc>
              <a:spcBef>
                <a:spcPts val="1600"/>
              </a:spcBef>
              <a:spcAft>
                <a:spcPts val="0"/>
              </a:spcAft>
              <a:buSzPts val="1900"/>
              <a:buNone/>
              <a:defRPr/>
            </a:lvl2pPr>
            <a:lvl3pPr lvl="2" algn="l">
              <a:lnSpc>
                <a:spcPct val="115000"/>
              </a:lnSpc>
              <a:spcBef>
                <a:spcPts val="1600"/>
              </a:spcBef>
              <a:spcAft>
                <a:spcPts val="0"/>
              </a:spcAft>
              <a:buSzPts val="1900"/>
              <a:buNone/>
              <a:defRPr/>
            </a:lvl3pPr>
            <a:lvl4pPr lvl="3" algn="l">
              <a:lnSpc>
                <a:spcPct val="115000"/>
              </a:lnSpc>
              <a:spcBef>
                <a:spcPts val="1600"/>
              </a:spcBef>
              <a:spcAft>
                <a:spcPts val="0"/>
              </a:spcAft>
              <a:buSzPts val="1900"/>
              <a:buNone/>
              <a:defRPr/>
            </a:lvl4pPr>
            <a:lvl5pPr lvl="4" algn="l">
              <a:lnSpc>
                <a:spcPct val="115000"/>
              </a:lnSpc>
              <a:spcBef>
                <a:spcPts val="1600"/>
              </a:spcBef>
              <a:spcAft>
                <a:spcPts val="0"/>
              </a:spcAft>
              <a:buSzPts val="1900"/>
              <a:buNone/>
              <a:defRPr/>
            </a:lvl5pPr>
            <a:lvl6pPr lvl="5" algn="l">
              <a:lnSpc>
                <a:spcPct val="115000"/>
              </a:lnSpc>
              <a:spcBef>
                <a:spcPts val="1600"/>
              </a:spcBef>
              <a:spcAft>
                <a:spcPts val="0"/>
              </a:spcAft>
              <a:buSzPts val="1900"/>
              <a:buNone/>
              <a:defRPr/>
            </a:lvl6pPr>
            <a:lvl7pPr lvl="6" algn="l">
              <a:lnSpc>
                <a:spcPct val="115000"/>
              </a:lnSpc>
              <a:spcBef>
                <a:spcPts val="1600"/>
              </a:spcBef>
              <a:spcAft>
                <a:spcPts val="0"/>
              </a:spcAft>
              <a:buSzPts val="1900"/>
              <a:buNone/>
              <a:defRPr/>
            </a:lvl7pPr>
            <a:lvl8pPr lvl="7" algn="l">
              <a:lnSpc>
                <a:spcPct val="115000"/>
              </a:lnSpc>
              <a:spcBef>
                <a:spcPts val="1600"/>
              </a:spcBef>
              <a:spcAft>
                <a:spcPts val="0"/>
              </a:spcAft>
              <a:buSzPts val="1900"/>
              <a:buNone/>
              <a:defRPr/>
            </a:lvl8pPr>
            <a:lvl9pPr lvl="8" algn="l">
              <a:lnSpc>
                <a:spcPct val="115000"/>
              </a:lnSpc>
              <a:spcBef>
                <a:spcPts val="1600"/>
              </a:spcBef>
              <a:spcAft>
                <a:spcPts val="1600"/>
              </a:spcAft>
              <a:buSzPts val="1900"/>
              <a:buNone/>
              <a:defRPr/>
            </a:lvl9pPr>
          </a:lstStyle>
          <a:p>
            <a:endParaRPr/>
          </a:p>
        </p:txBody>
      </p:sp>
    </p:spTree>
    <p:extLst>
      <p:ext uri="{BB962C8B-B14F-4D97-AF65-F5344CB8AC3E}">
        <p14:creationId xmlns:p14="http://schemas.microsoft.com/office/powerpoint/2010/main" val="2893491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6"/>
        <p:cNvGrpSpPr/>
        <p:nvPr/>
      </p:nvGrpSpPr>
      <p:grpSpPr>
        <a:xfrm>
          <a:off x="0" y="0"/>
          <a:ext cx="0" cy="0"/>
          <a:chOff x="0" y="0"/>
          <a:chExt cx="0" cy="0"/>
        </a:xfrm>
      </p:grpSpPr>
      <p:sp>
        <p:nvSpPr>
          <p:cNvPr id="27" name="Google Shape;27;p87"/>
          <p:cNvSpPr txBox="1">
            <a:spLocks noGrp="1"/>
          </p:cNvSpPr>
          <p:nvPr>
            <p:ph type="title"/>
          </p:nvPr>
        </p:nvSpPr>
        <p:spPr>
          <a:xfrm>
            <a:off x="480426" y="411732"/>
            <a:ext cx="10373512" cy="10680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28" name="Google Shape;28;p87"/>
          <p:cNvSpPr txBox="1">
            <a:spLocks noGrp="1"/>
          </p:cNvSpPr>
          <p:nvPr>
            <p:ph type="body" idx="1"/>
          </p:nvPr>
        </p:nvSpPr>
        <p:spPr>
          <a:xfrm>
            <a:off x="480426" y="1638233"/>
            <a:ext cx="10724386" cy="4453500"/>
          </a:xfrm>
          <a:prstGeom prst="rect">
            <a:avLst/>
          </a:prstGeom>
          <a:noFill/>
          <a:ln>
            <a:noFill/>
          </a:ln>
        </p:spPr>
        <p:txBody>
          <a:bodyPr spcFirstLastPara="1" wrap="square" lIns="121900" tIns="121900" rIns="121900" bIns="121900" anchor="t" anchorCtr="0">
            <a:normAutofit/>
          </a:bodyPr>
          <a:lstStyle>
            <a:lvl1pPr marL="457200" lvl="0" indent="-381000" algn="l">
              <a:lnSpc>
                <a:spcPct val="100000"/>
              </a:lnSpc>
              <a:spcBef>
                <a:spcPts val="0"/>
              </a:spcBef>
              <a:spcAft>
                <a:spcPts val="1200"/>
              </a:spcAft>
              <a:buSzPts val="2400"/>
              <a:buFont typeface="Arial" panose="020B0604020202020204" pitchFamily="34" charset="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Tree>
    <p:extLst>
      <p:ext uri="{BB962C8B-B14F-4D97-AF65-F5344CB8AC3E}">
        <p14:creationId xmlns:p14="http://schemas.microsoft.com/office/powerpoint/2010/main" val="3023184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6"/>
        <p:cNvGrpSpPr/>
        <p:nvPr/>
      </p:nvGrpSpPr>
      <p:grpSpPr>
        <a:xfrm>
          <a:off x="0" y="0"/>
          <a:ext cx="0" cy="0"/>
          <a:chOff x="0" y="0"/>
          <a:chExt cx="0" cy="0"/>
        </a:xfrm>
      </p:grpSpPr>
      <p:sp>
        <p:nvSpPr>
          <p:cNvPr id="27" name="Google Shape;27;p87"/>
          <p:cNvSpPr txBox="1">
            <a:spLocks noGrp="1"/>
          </p:cNvSpPr>
          <p:nvPr>
            <p:ph type="title"/>
          </p:nvPr>
        </p:nvSpPr>
        <p:spPr>
          <a:xfrm>
            <a:off x="489098" y="390467"/>
            <a:ext cx="10840133" cy="10680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28" name="Google Shape;28;p87"/>
          <p:cNvSpPr txBox="1">
            <a:spLocks noGrp="1"/>
          </p:cNvSpPr>
          <p:nvPr>
            <p:ph type="body" idx="1"/>
          </p:nvPr>
        </p:nvSpPr>
        <p:spPr>
          <a:xfrm>
            <a:off x="489098" y="1638233"/>
            <a:ext cx="10797601" cy="4453500"/>
          </a:xfrm>
          <a:prstGeom prst="rect">
            <a:avLst/>
          </a:prstGeom>
          <a:noFill/>
          <a:ln>
            <a:noFill/>
          </a:ln>
        </p:spPr>
        <p:txBody>
          <a:bodyPr spcFirstLastPara="1" wrap="square" lIns="121900" tIns="121900" rIns="121900" bIns="121900" anchor="t" anchorCtr="0">
            <a:normAutofit/>
          </a:bodyPr>
          <a:lstStyle>
            <a:lvl1pPr marL="457200" lvl="0" indent="-381000" algn="l">
              <a:lnSpc>
                <a:spcPct val="100000"/>
              </a:lnSpc>
              <a:spcBef>
                <a:spcPts val="0"/>
              </a:spcBef>
              <a:spcAft>
                <a:spcPts val="120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Tree>
    <p:extLst>
      <p:ext uri="{BB962C8B-B14F-4D97-AF65-F5344CB8AC3E}">
        <p14:creationId xmlns:p14="http://schemas.microsoft.com/office/powerpoint/2010/main" val="2713207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6"/>
        <p:cNvGrpSpPr/>
        <p:nvPr/>
      </p:nvGrpSpPr>
      <p:grpSpPr>
        <a:xfrm>
          <a:off x="0" y="0"/>
          <a:ext cx="0" cy="0"/>
          <a:chOff x="0" y="0"/>
          <a:chExt cx="0" cy="0"/>
        </a:xfrm>
      </p:grpSpPr>
      <p:sp>
        <p:nvSpPr>
          <p:cNvPr id="27" name="Google Shape;27;p87"/>
          <p:cNvSpPr txBox="1">
            <a:spLocks noGrp="1"/>
          </p:cNvSpPr>
          <p:nvPr>
            <p:ph type="title"/>
          </p:nvPr>
        </p:nvSpPr>
        <p:spPr>
          <a:xfrm>
            <a:off x="499730" y="390467"/>
            <a:ext cx="10664139" cy="10680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28" name="Google Shape;28;p87"/>
          <p:cNvSpPr txBox="1">
            <a:spLocks noGrp="1"/>
          </p:cNvSpPr>
          <p:nvPr>
            <p:ph type="body" idx="1"/>
          </p:nvPr>
        </p:nvSpPr>
        <p:spPr>
          <a:xfrm>
            <a:off x="499730" y="1638233"/>
            <a:ext cx="10664139" cy="4453500"/>
          </a:xfrm>
          <a:prstGeom prst="rect">
            <a:avLst/>
          </a:prstGeom>
          <a:noFill/>
          <a:ln>
            <a:noFill/>
          </a:ln>
        </p:spPr>
        <p:txBody>
          <a:bodyPr spcFirstLastPara="1" wrap="square" lIns="121900" tIns="121900" rIns="121900" bIns="121900" anchor="t" anchorCtr="0">
            <a:normAutofit/>
          </a:bodyPr>
          <a:lstStyle>
            <a:lvl1pPr marL="457200" lvl="0" indent="-381000" algn="l">
              <a:lnSpc>
                <a:spcPct val="100000"/>
              </a:lnSpc>
              <a:spcBef>
                <a:spcPts val="0"/>
              </a:spcBef>
              <a:spcAft>
                <a:spcPts val="1200"/>
              </a:spcAft>
              <a:buSzPts val="2400"/>
              <a:buFont typeface="Arial" panose="020B0604020202020204" pitchFamily="34" charset="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Tree>
    <p:extLst>
      <p:ext uri="{BB962C8B-B14F-4D97-AF65-F5344CB8AC3E}">
        <p14:creationId xmlns:p14="http://schemas.microsoft.com/office/powerpoint/2010/main" val="3287874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6"/>
        <p:cNvGrpSpPr/>
        <p:nvPr/>
      </p:nvGrpSpPr>
      <p:grpSpPr>
        <a:xfrm>
          <a:off x="0" y="0"/>
          <a:ext cx="0" cy="0"/>
          <a:chOff x="0" y="0"/>
          <a:chExt cx="0" cy="0"/>
        </a:xfrm>
      </p:grpSpPr>
      <p:sp>
        <p:nvSpPr>
          <p:cNvPr id="27" name="Google Shape;27;p87"/>
          <p:cNvSpPr txBox="1">
            <a:spLocks noGrp="1"/>
          </p:cNvSpPr>
          <p:nvPr>
            <p:ph type="title"/>
          </p:nvPr>
        </p:nvSpPr>
        <p:spPr>
          <a:xfrm>
            <a:off x="474020" y="390467"/>
            <a:ext cx="10495130" cy="10680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28" name="Google Shape;28;p87"/>
          <p:cNvSpPr txBox="1">
            <a:spLocks noGrp="1"/>
          </p:cNvSpPr>
          <p:nvPr>
            <p:ph type="body" idx="1"/>
          </p:nvPr>
        </p:nvSpPr>
        <p:spPr>
          <a:xfrm>
            <a:off x="474020" y="1638233"/>
            <a:ext cx="10495130" cy="4453500"/>
          </a:xfrm>
          <a:prstGeom prst="rect">
            <a:avLst/>
          </a:prstGeom>
          <a:noFill/>
          <a:ln>
            <a:noFill/>
          </a:ln>
        </p:spPr>
        <p:txBody>
          <a:bodyPr spcFirstLastPara="1" wrap="square" lIns="121900" tIns="121900" rIns="121900" bIns="121900" anchor="t" anchorCtr="0">
            <a:normAutofit/>
          </a:bodyPr>
          <a:lstStyle>
            <a:lvl1pPr marL="457200" lvl="0" indent="-381000" algn="l">
              <a:lnSpc>
                <a:spcPct val="100000"/>
              </a:lnSpc>
              <a:spcBef>
                <a:spcPts val="0"/>
              </a:spcBef>
              <a:spcAft>
                <a:spcPts val="1200"/>
              </a:spcAft>
              <a:buSzPts val="2400"/>
              <a:buFont typeface="Arial" panose="020B0604020202020204" pitchFamily="34" charset="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Tree>
    <p:extLst>
      <p:ext uri="{BB962C8B-B14F-4D97-AF65-F5344CB8AC3E}">
        <p14:creationId xmlns:p14="http://schemas.microsoft.com/office/powerpoint/2010/main" val="3364748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26"/>
        <p:cNvGrpSpPr/>
        <p:nvPr/>
      </p:nvGrpSpPr>
      <p:grpSpPr>
        <a:xfrm>
          <a:off x="0" y="0"/>
          <a:ext cx="0" cy="0"/>
          <a:chOff x="0" y="0"/>
          <a:chExt cx="0" cy="0"/>
        </a:xfrm>
      </p:grpSpPr>
      <p:sp>
        <p:nvSpPr>
          <p:cNvPr id="27" name="Google Shape;27;p87"/>
          <p:cNvSpPr txBox="1">
            <a:spLocks noGrp="1"/>
          </p:cNvSpPr>
          <p:nvPr>
            <p:ph type="title"/>
          </p:nvPr>
        </p:nvSpPr>
        <p:spPr>
          <a:xfrm>
            <a:off x="477038" y="390467"/>
            <a:ext cx="10454186" cy="10680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28" name="Google Shape;28;p87"/>
          <p:cNvSpPr txBox="1">
            <a:spLocks noGrp="1"/>
          </p:cNvSpPr>
          <p:nvPr>
            <p:ph type="body" idx="1"/>
          </p:nvPr>
        </p:nvSpPr>
        <p:spPr>
          <a:xfrm>
            <a:off x="477038" y="1638233"/>
            <a:ext cx="10454186" cy="4453500"/>
          </a:xfrm>
          <a:prstGeom prst="rect">
            <a:avLst/>
          </a:prstGeom>
          <a:noFill/>
          <a:ln>
            <a:noFill/>
          </a:ln>
        </p:spPr>
        <p:txBody>
          <a:bodyPr spcFirstLastPara="1" wrap="square" lIns="121900" tIns="121900" rIns="121900" bIns="121900" anchor="t" anchorCtr="0">
            <a:normAutofit/>
          </a:bodyPr>
          <a:lstStyle>
            <a:lvl1pPr marL="457200" lvl="0" indent="-381000" algn="l">
              <a:lnSpc>
                <a:spcPct val="100000"/>
              </a:lnSpc>
              <a:spcBef>
                <a:spcPts val="0"/>
              </a:spcBef>
              <a:spcAft>
                <a:spcPts val="1200"/>
              </a:spcAft>
              <a:buSzPts val="2400"/>
              <a:buFont typeface="Arial" panose="020B0604020202020204" pitchFamily="34" charset="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Tree>
    <p:extLst>
      <p:ext uri="{BB962C8B-B14F-4D97-AF65-F5344CB8AC3E}">
        <p14:creationId xmlns:p14="http://schemas.microsoft.com/office/powerpoint/2010/main" val="13220629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26"/>
        <p:cNvGrpSpPr/>
        <p:nvPr/>
      </p:nvGrpSpPr>
      <p:grpSpPr>
        <a:xfrm>
          <a:off x="0" y="0"/>
          <a:ext cx="0" cy="0"/>
          <a:chOff x="0" y="0"/>
          <a:chExt cx="0" cy="0"/>
        </a:xfrm>
      </p:grpSpPr>
      <p:sp>
        <p:nvSpPr>
          <p:cNvPr id="2" name="Title 1">
            <a:extLst>
              <a:ext uri="{FF2B5EF4-FFF2-40B4-BE49-F238E27FC236}">
                <a16:creationId xmlns:a16="http://schemas.microsoft.com/office/drawing/2014/main" id="{C87DBC70-EF82-C60B-6077-D7D465254EF9}"/>
              </a:ext>
            </a:extLst>
          </p:cNvPr>
          <p:cNvSpPr>
            <a:spLocks noGrp="1"/>
          </p:cNvSpPr>
          <p:nvPr>
            <p:ph type="title"/>
          </p:nvPr>
        </p:nvSpPr>
        <p:spPr>
          <a:xfrm>
            <a:off x="838200" y="263895"/>
            <a:ext cx="10515600" cy="8342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B35BE5C-1A05-533C-F824-3777A4A662A6}"/>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95F5D4-8CBB-5A4F-0D86-C7E9535C6AA3}"/>
              </a:ext>
            </a:extLst>
          </p:cNvPr>
          <p:cNvSpPr>
            <a:spLocks noGrp="1"/>
          </p:cNvSpPr>
          <p:nvPr>
            <p:ph sz="half" idx="2"/>
          </p:nvPr>
        </p:nvSpPr>
        <p:spPr>
          <a:xfrm>
            <a:off x="6172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7144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6"/>
        <p:cNvGrpSpPr/>
        <p:nvPr/>
      </p:nvGrpSpPr>
      <p:grpSpPr>
        <a:xfrm>
          <a:off x="0" y="0"/>
          <a:ext cx="0" cy="0"/>
          <a:chOff x="0" y="0"/>
          <a:chExt cx="0" cy="0"/>
        </a:xfrm>
      </p:grpSpPr>
      <p:sp>
        <p:nvSpPr>
          <p:cNvPr id="27" name="Google Shape;27;p87"/>
          <p:cNvSpPr txBox="1">
            <a:spLocks noGrp="1"/>
          </p:cNvSpPr>
          <p:nvPr>
            <p:ph type="title"/>
          </p:nvPr>
        </p:nvSpPr>
        <p:spPr>
          <a:xfrm>
            <a:off x="478465" y="390467"/>
            <a:ext cx="10840133" cy="10680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28" name="Google Shape;28;p87"/>
          <p:cNvSpPr txBox="1">
            <a:spLocks noGrp="1"/>
          </p:cNvSpPr>
          <p:nvPr>
            <p:ph type="body" idx="1"/>
          </p:nvPr>
        </p:nvSpPr>
        <p:spPr>
          <a:xfrm>
            <a:off x="478466" y="1638233"/>
            <a:ext cx="10808234" cy="4432958"/>
          </a:xfrm>
          <a:prstGeom prst="rect">
            <a:avLst/>
          </a:prstGeom>
          <a:noFill/>
          <a:ln>
            <a:noFill/>
          </a:ln>
        </p:spPr>
        <p:txBody>
          <a:bodyPr spcFirstLastPara="1" wrap="square" lIns="121900" tIns="121900" rIns="121900" bIns="121900" anchor="t" anchorCtr="0">
            <a:normAutofit/>
          </a:bodyPr>
          <a:lstStyle>
            <a:lvl1pPr marL="457200" lvl="0" indent="-381000" algn="l">
              <a:lnSpc>
                <a:spcPct val="100000"/>
              </a:lnSpc>
              <a:spcBef>
                <a:spcPts val="0"/>
              </a:spcBef>
              <a:spcAft>
                <a:spcPts val="1200"/>
              </a:spcAft>
              <a:buSzPts val="2400"/>
              <a:buFont typeface="Arial" panose="020B0604020202020204" pitchFamily="34" charset="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Tree>
    <p:extLst>
      <p:ext uri="{BB962C8B-B14F-4D97-AF65-F5344CB8AC3E}">
        <p14:creationId xmlns:p14="http://schemas.microsoft.com/office/powerpoint/2010/main" val="37803437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0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Arial" panose="020B0604020202020204" pitchFamily="34" charset="0"/>
                <a:ea typeface="Noto Sans" panose="020B050204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CC2E17C9-8DA9-365D-9D11-E9B0FFC579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350"/>
            <a:ext cx="1384300" cy="6845300"/>
          </a:xfrm>
          <a:prstGeom prst="rect">
            <a:avLst/>
          </a:prstGeom>
        </p:spPr>
      </p:pic>
      <p:pic>
        <p:nvPicPr>
          <p:cNvPr id="5" name="Picture 4">
            <a:extLst>
              <a:ext uri="{FF2B5EF4-FFF2-40B4-BE49-F238E27FC236}">
                <a16:creationId xmlns:a16="http://schemas.microsoft.com/office/drawing/2014/main" id="{4E62E30F-8925-455D-A752-39D6BFC5FE87}"/>
              </a:ext>
            </a:extLst>
          </p:cNvPr>
          <p:cNvPicPr>
            <a:picLocks noChangeAspect="1"/>
          </p:cNvPicPr>
          <p:nvPr userDrawn="1"/>
        </p:nvPicPr>
        <p:blipFill>
          <a:blip r:embed="rId3"/>
          <a:srcRect/>
          <a:stretch/>
        </p:blipFill>
        <p:spPr>
          <a:xfrm>
            <a:off x="6833486" y="348029"/>
            <a:ext cx="4704036" cy="1232498"/>
          </a:xfrm>
          <a:prstGeom prst="rect">
            <a:avLst/>
          </a:prstGeom>
        </p:spPr>
      </p:pic>
    </p:spTree>
    <p:extLst>
      <p:ext uri="{BB962C8B-B14F-4D97-AF65-F5344CB8AC3E}">
        <p14:creationId xmlns:p14="http://schemas.microsoft.com/office/powerpoint/2010/main" val="2716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0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Arial" panose="020B0604020202020204" pitchFamily="34" charset="0"/>
                <a:ea typeface="Noto Sans" panose="020B050204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84FD29FB-9BF3-2631-65F9-8EAEDC6BF10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350"/>
            <a:ext cx="1384300" cy="6845300"/>
          </a:xfrm>
          <a:prstGeom prst="rect">
            <a:avLst/>
          </a:prstGeom>
        </p:spPr>
      </p:pic>
      <p:pic>
        <p:nvPicPr>
          <p:cNvPr id="5" name="Picture 4">
            <a:extLst>
              <a:ext uri="{FF2B5EF4-FFF2-40B4-BE49-F238E27FC236}">
                <a16:creationId xmlns:a16="http://schemas.microsoft.com/office/drawing/2014/main" id="{EFA94EC5-A431-5D7F-60F8-2F86CB8FED8C}"/>
              </a:ext>
            </a:extLst>
          </p:cNvPr>
          <p:cNvPicPr>
            <a:picLocks noChangeAspect="1"/>
          </p:cNvPicPr>
          <p:nvPr userDrawn="1"/>
        </p:nvPicPr>
        <p:blipFill>
          <a:blip r:embed="rId3"/>
          <a:srcRect/>
          <a:stretch/>
        </p:blipFill>
        <p:spPr>
          <a:xfrm>
            <a:off x="6833486" y="348029"/>
            <a:ext cx="4704036" cy="1232498"/>
          </a:xfrm>
          <a:prstGeom prst="rect">
            <a:avLst/>
          </a:prstGeom>
        </p:spPr>
      </p:pic>
    </p:spTree>
    <p:extLst>
      <p:ext uri="{BB962C8B-B14F-4D97-AF65-F5344CB8AC3E}">
        <p14:creationId xmlns:p14="http://schemas.microsoft.com/office/powerpoint/2010/main" val="301900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07">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53AAEFE-54C6-0552-A738-85288D954227}"/>
              </a:ext>
            </a:extLst>
          </p:cNvPr>
          <p:cNvSpPr>
            <a:spLocks noGrp="1"/>
          </p:cNvSpPr>
          <p:nvPr>
            <p:ph type="pic" sz="quarter" idx="10"/>
          </p:nvPr>
        </p:nvSpPr>
        <p:spPr>
          <a:xfrm>
            <a:off x="5839493" y="274320"/>
            <a:ext cx="6217920" cy="6217920"/>
          </a:xfrm>
          <a:prstGeom prst="ellipse">
            <a:avLst/>
          </a:prstGeom>
          <a:solidFill>
            <a:schemeClr val="bg1">
              <a:lumMod val="95000"/>
            </a:schemeClr>
          </a:solidFill>
        </p:spPr>
        <p:txBody>
          <a:bodyPr>
            <a:normAutofit/>
          </a:bodyPr>
          <a:lstStyle>
            <a:lvl1pPr marL="0" indent="0">
              <a:buNone/>
              <a:defRPr sz="1600"/>
            </a:lvl1pPr>
          </a:lstStyle>
          <a:p>
            <a:r>
              <a:rPr lang="en-US"/>
              <a:t>Click icon to add picture</a:t>
            </a:r>
          </a:p>
        </p:txBody>
      </p:sp>
      <p:sp>
        <p:nvSpPr>
          <p:cNvPr id="14" name="Rectangle 13">
            <a:extLst>
              <a:ext uri="{FF2B5EF4-FFF2-40B4-BE49-F238E27FC236}">
                <a16:creationId xmlns:a16="http://schemas.microsoft.com/office/drawing/2014/main" id="{4DDC346F-5173-D218-D97F-5C56440A2451}"/>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200" y="2393022"/>
            <a:ext cx="6308203" cy="2387600"/>
          </a:xfrm>
        </p:spPr>
        <p:txBody>
          <a:bodyPr anchor="b">
            <a:normAutofit/>
          </a:bodyPr>
          <a:lstStyle>
            <a:lvl1pPr algn="l">
              <a:defRPr sz="5400" b="1" i="0">
                <a:solidFill>
                  <a:schemeClr val="bg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200" y="4872697"/>
            <a:ext cx="6308203" cy="1655762"/>
          </a:xfrm>
        </p:spPr>
        <p:txBody>
          <a:bodyPr/>
          <a:lstStyle>
            <a:lvl1pPr marL="0" indent="0" algn="l">
              <a:buNone/>
              <a:defRPr sz="2400" b="0" i="0">
                <a:solidFill>
                  <a:schemeClr val="tx1"/>
                </a:solidFill>
                <a:latin typeface="Arial" panose="020B0604020202020204" pitchFamily="34" charset="0"/>
                <a:ea typeface="Noto Sans" panose="020B050204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EDBDA1BC-941A-E0D1-D41F-7A948CB25C46}"/>
              </a:ext>
            </a:extLst>
          </p:cNvPr>
          <p:cNvPicPr>
            <a:picLocks noChangeAspect="1"/>
          </p:cNvPicPr>
          <p:nvPr userDrawn="1"/>
        </p:nvPicPr>
        <p:blipFill>
          <a:blip r:embed="rId2"/>
          <a:srcRect/>
          <a:stretch/>
        </p:blipFill>
        <p:spPr>
          <a:xfrm>
            <a:off x="223680" y="348029"/>
            <a:ext cx="4704036" cy="1232498"/>
          </a:xfrm>
          <a:prstGeom prst="rect">
            <a:avLst/>
          </a:prstGeom>
        </p:spPr>
      </p:pic>
    </p:spTree>
    <p:extLst>
      <p:ext uri="{BB962C8B-B14F-4D97-AF65-F5344CB8AC3E}">
        <p14:creationId xmlns:p14="http://schemas.microsoft.com/office/powerpoint/2010/main" val="313162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0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3600" b="1" i="0">
                <a:solidFill>
                  <a:schemeClr val="bg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0" y="0"/>
            <a:ext cx="12192000" cy="5029200"/>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Arial" panose="020B0604020202020204" pitchFamily="34" charset="0"/>
                <a:ea typeface="Noto Sans" panose="020B050204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348A91CE-3ECD-2E39-34BA-E4F3DEB5E288}"/>
              </a:ext>
            </a:extLst>
          </p:cNvPr>
          <p:cNvPicPr>
            <a:picLocks noChangeAspect="1"/>
          </p:cNvPicPr>
          <p:nvPr userDrawn="1"/>
        </p:nvPicPr>
        <p:blipFill>
          <a:blip r:embed="rId2"/>
          <a:srcRect/>
          <a:stretch/>
        </p:blipFill>
        <p:spPr>
          <a:xfrm>
            <a:off x="7889966" y="5378091"/>
            <a:ext cx="4057286" cy="1063044"/>
          </a:xfrm>
          <a:prstGeom prst="rect">
            <a:avLst/>
          </a:prstGeom>
        </p:spPr>
      </p:pic>
    </p:spTree>
    <p:extLst>
      <p:ext uri="{BB962C8B-B14F-4D97-AF65-F5344CB8AC3E}">
        <p14:creationId xmlns:p14="http://schemas.microsoft.com/office/powerpoint/2010/main" val="325057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0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3600" b="1" i="0">
                <a:solidFill>
                  <a:schemeClr val="bg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Arial" panose="020B0604020202020204" pitchFamily="34" charset="0"/>
                <a:ea typeface="Noto Sans" panose="020B050204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5">
            <a:extLst>
              <a:ext uri="{FF2B5EF4-FFF2-40B4-BE49-F238E27FC236}">
                <a16:creationId xmlns:a16="http://schemas.microsoft.com/office/drawing/2014/main" id="{C51652F3-1AC4-E009-8EBA-62F08BE9D3BC}"/>
              </a:ext>
            </a:extLst>
          </p:cNvPr>
          <p:cNvSpPr>
            <a:spLocks noGrp="1"/>
          </p:cNvSpPr>
          <p:nvPr>
            <p:ph type="pic" sz="quarter" idx="10"/>
          </p:nvPr>
        </p:nvSpPr>
        <p:spPr>
          <a:xfrm>
            <a:off x="3672840" y="177303"/>
            <a:ext cx="4846320" cy="4846320"/>
          </a:xfrm>
          <a:prstGeom prst="ellipse">
            <a:avLst/>
          </a:prstGeom>
          <a:solidFill>
            <a:schemeClr val="bg1">
              <a:lumMod val="95000"/>
            </a:schemeClr>
          </a:solidFill>
        </p:spPr>
        <p:txBody>
          <a:bodyPr>
            <a:normAutofit/>
          </a:bodyPr>
          <a:lstStyle>
            <a:lvl1pPr marL="0" indent="0">
              <a:buNone/>
              <a:defRPr sz="1000"/>
            </a:lvl1pPr>
          </a:lstStyle>
          <a:p>
            <a:r>
              <a:rPr lang="en-US"/>
              <a:t>Click icon to add picture</a:t>
            </a:r>
          </a:p>
        </p:txBody>
      </p:sp>
      <p:sp>
        <p:nvSpPr>
          <p:cNvPr id="20" name="Picture Placeholder 19">
            <a:extLst>
              <a:ext uri="{FF2B5EF4-FFF2-40B4-BE49-F238E27FC236}">
                <a16:creationId xmlns:a16="http://schemas.microsoft.com/office/drawing/2014/main" id="{0C15DDEE-84EF-6C84-3820-53596E1E9385}"/>
              </a:ext>
            </a:extLst>
          </p:cNvPr>
          <p:cNvSpPr>
            <a:spLocks noGrp="1"/>
          </p:cNvSpPr>
          <p:nvPr>
            <p:ph type="pic" sz="quarter" idx="11"/>
          </p:nvPr>
        </p:nvSpPr>
        <p:spPr>
          <a:xfrm>
            <a:off x="8729870" y="177303"/>
            <a:ext cx="3462130" cy="4846320"/>
          </a:xfrm>
          <a:custGeom>
            <a:avLst/>
            <a:gdLst>
              <a:gd name="connsiteX0" fmla="*/ 2423160 w 3462130"/>
              <a:gd name="connsiteY0" fmla="*/ 0 h 4846320"/>
              <a:gd name="connsiteX1" fmla="*/ 3366363 w 3462130"/>
              <a:gd name="connsiteY1" fmla="*/ 190424 h 4846320"/>
              <a:gd name="connsiteX2" fmla="*/ 3462130 w 3462130"/>
              <a:gd name="connsiteY2" fmla="*/ 236557 h 4846320"/>
              <a:gd name="connsiteX3" fmla="*/ 3462130 w 3462130"/>
              <a:gd name="connsiteY3" fmla="*/ 4609763 h 4846320"/>
              <a:gd name="connsiteX4" fmla="*/ 3366363 w 3462130"/>
              <a:gd name="connsiteY4" fmla="*/ 4655896 h 4846320"/>
              <a:gd name="connsiteX5" fmla="*/ 2423160 w 3462130"/>
              <a:gd name="connsiteY5" fmla="*/ 4846320 h 4846320"/>
              <a:gd name="connsiteX6" fmla="*/ 0 w 3462130"/>
              <a:gd name="connsiteY6" fmla="*/ 2423160 h 4846320"/>
              <a:gd name="connsiteX7" fmla="*/ 242316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2423160" y="0"/>
                </a:moveTo>
                <a:cubicBezTo>
                  <a:pt x="2757729" y="0"/>
                  <a:pt x="3076460" y="67805"/>
                  <a:pt x="3366363" y="190424"/>
                </a:cubicBezTo>
                <a:lnTo>
                  <a:pt x="3462130" y="236557"/>
                </a:lnTo>
                <a:lnTo>
                  <a:pt x="3462130" y="4609763"/>
                </a:lnTo>
                <a:lnTo>
                  <a:pt x="3366363" y="4655896"/>
                </a:lnTo>
                <a:cubicBezTo>
                  <a:pt x="3076460" y="4778515"/>
                  <a:pt x="2757729" y="4846320"/>
                  <a:pt x="2423160" y="4846320"/>
                </a:cubicBezTo>
                <a:cubicBezTo>
                  <a:pt x="1084886" y="4846320"/>
                  <a:pt x="0" y="3761434"/>
                  <a:pt x="0" y="2423160"/>
                </a:cubicBezTo>
                <a:cubicBezTo>
                  <a:pt x="0" y="1084886"/>
                  <a:pt x="1084886" y="0"/>
                  <a:pt x="2423160" y="0"/>
                </a:cubicBezTo>
                <a:close/>
              </a:path>
            </a:pathLst>
          </a:custGeom>
          <a:solidFill>
            <a:schemeClr val="bg1">
              <a:lumMod val="95000"/>
            </a:schemeClr>
          </a:solidFill>
        </p:spPr>
        <p:txBody>
          <a:bodyPr wrap="square">
            <a:noAutofit/>
          </a:bodyPr>
          <a:lstStyle>
            <a:lvl1pPr marL="0" indent="0">
              <a:buNone/>
              <a:defRPr sz="1000"/>
            </a:lvl1pPr>
          </a:lstStyle>
          <a:p>
            <a:r>
              <a:rPr lang="en-US"/>
              <a:t>Click icon to add picture</a:t>
            </a:r>
          </a:p>
        </p:txBody>
      </p:sp>
      <p:sp>
        <p:nvSpPr>
          <p:cNvPr id="12" name="Picture Placeholder 11">
            <a:extLst>
              <a:ext uri="{FF2B5EF4-FFF2-40B4-BE49-F238E27FC236}">
                <a16:creationId xmlns:a16="http://schemas.microsoft.com/office/drawing/2014/main" id="{3AF5B2E3-B9A6-0E51-D4CA-E1DAA5ADD0B9}"/>
              </a:ext>
            </a:extLst>
          </p:cNvPr>
          <p:cNvSpPr>
            <a:spLocks noGrp="1"/>
          </p:cNvSpPr>
          <p:nvPr>
            <p:ph type="pic" sz="quarter" idx="12"/>
          </p:nvPr>
        </p:nvSpPr>
        <p:spPr>
          <a:xfrm>
            <a:off x="0" y="177303"/>
            <a:ext cx="3462130" cy="4846320"/>
          </a:xfrm>
          <a:custGeom>
            <a:avLst/>
            <a:gdLst>
              <a:gd name="connsiteX0" fmla="*/ 1038970 w 3462130"/>
              <a:gd name="connsiteY0" fmla="*/ 0 h 4846320"/>
              <a:gd name="connsiteX1" fmla="*/ 3462130 w 3462130"/>
              <a:gd name="connsiteY1" fmla="*/ 2423160 h 4846320"/>
              <a:gd name="connsiteX2" fmla="*/ 1038970 w 3462130"/>
              <a:gd name="connsiteY2" fmla="*/ 4846320 h 4846320"/>
              <a:gd name="connsiteX3" fmla="*/ 95767 w 3462130"/>
              <a:gd name="connsiteY3" fmla="*/ 4655896 h 4846320"/>
              <a:gd name="connsiteX4" fmla="*/ 0 w 3462130"/>
              <a:gd name="connsiteY4" fmla="*/ 4609763 h 4846320"/>
              <a:gd name="connsiteX5" fmla="*/ 0 w 3462130"/>
              <a:gd name="connsiteY5" fmla="*/ 236557 h 4846320"/>
              <a:gd name="connsiteX6" fmla="*/ 95767 w 3462130"/>
              <a:gd name="connsiteY6" fmla="*/ 190424 h 4846320"/>
              <a:gd name="connsiteX7" fmla="*/ 103897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1038970" y="0"/>
                </a:moveTo>
                <a:cubicBezTo>
                  <a:pt x="2377244" y="0"/>
                  <a:pt x="3462130" y="1084886"/>
                  <a:pt x="3462130" y="2423160"/>
                </a:cubicBezTo>
                <a:cubicBezTo>
                  <a:pt x="3462130" y="3761434"/>
                  <a:pt x="2377244" y="4846320"/>
                  <a:pt x="1038970" y="4846320"/>
                </a:cubicBezTo>
                <a:cubicBezTo>
                  <a:pt x="704402" y="4846320"/>
                  <a:pt x="385670" y="4778515"/>
                  <a:pt x="95767" y="4655896"/>
                </a:cubicBezTo>
                <a:lnTo>
                  <a:pt x="0" y="4609763"/>
                </a:lnTo>
                <a:lnTo>
                  <a:pt x="0" y="236557"/>
                </a:lnTo>
                <a:lnTo>
                  <a:pt x="95767" y="190424"/>
                </a:lnTo>
                <a:cubicBezTo>
                  <a:pt x="385670" y="67806"/>
                  <a:pt x="704402" y="0"/>
                  <a:pt x="1038970" y="0"/>
                </a:cubicBezTo>
                <a:close/>
              </a:path>
            </a:pathLst>
          </a:custGeom>
          <a:solidFill>
            <a:schemeClr val="bg1">
              <a:lumMod val="95000"/>
            </a:schemeClr>
          </a:solidFill>
        </p:spPr>
        <p:txBody>
          <a:bodyPr wrap="square">
            <a:noAutofit/>
          </a:bodyPr>
          <a:lstStyle>
            <a:lvl1pPr marL="0" indent="0">
              <a:buNone/>
              <a:defRPr sz="1000"/>
            </a:lvl1pPr>
          </a:lstStyle>
          <a:p>
            <a:r>
              <a:rPr lang="en-US"/>
              <a:t>Click icon to add picture</a:t>
            </a:r>
          </a:p>
        </p:txBody>
      </p:sp>
      <p:pic>
        <p:nvPicPr>
          <p:cNvPr id="5" name="Picture 4">
            <a:extLst>
              <a:ext uri="{FF2B5EF4-FFF2-40B4-BE49-F238E27FC236}">
                <a16:creationId xmlns:a16="http://schemas.microsoft.com/office/drawing/2014/main" id="{78446A66-1E20-ED4F-F36E-BBB1070E5C77}"/>
              </a:ext>
            </a:extLst>
          </p:cNvPr>
          <p:cNvPicPr>
            <a:picLocks noChangeAspect="1"/>
          </p:cNvPicPr>
          <p:nvPr userDrawn="1"/>
        </p:nvPicPr>
        <p:blipFill>
          <a:blip r:embed="rId2"/>
          <a:srcRect/>
          <a:stretch/>
        </p:blipFill>
        <p:spPr>
          <a:xfrm>
            <a:off x="7889966" y="5378091"/>
            <a:ext cx="4057286" cy="1063044"/>
          </a:xfrm>
          <a:prstGeom prst="rect">
            <a:avLst/>
          </a:prstGeom>
        </p:spPr>
      </p:pic>
    </p:spTree>
    <p:extLst>
      <p:ext uri="{BB962C8B-B14F-4D97-AF65-F5344CB8AC3E}">
        <p14:creationId xmlns:p14="http://schemas.microsoft.com/office/powerpoint/2010/main" val="174008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10">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6424863" y="0"/>
            <a:ext cx="5767137" cy="6675120"/>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6" name="Title 1">
            <a:extLst>
              <a:ext uri="{FF2B5EF4-FFF2-40B4-BE49-F238E27FC236}">
                <a16:creationId xmlns:a16="http://schemas.microsoft.com/office/drawing/2014/main" id="{8E953CC9-1C88-10E3-EFB5-AF7A976B1246}"/>
              </a:ext>
            </a:extLst>
          </p:cNvPr>
          <p:cNvSpPr>
            <a:spLocks noGrp="1"/>
          </p:cNvSpPr>
          <p:nvPr>
            <p:ph type="ctrTitle"/>
          </p:nvPr>
        </p:nvSpPr>
        <p:spPr>
          <a:xfrm>
            <a:off x="457200" y="2393022"/>
            <a:ext cx="5767137" cy="2387600"/>
          </a:xfrm>
        </p:spPr>
        <p:txBody>
          <a:bodyPr anchor="b">
            <a:normAutofit/>
          </a:bodyPr>
          <a:lstStyle>
            <a:lvl1pPr algn="l">
              <a:defRPr sz="4800" b="1" i="0">
                <a:solidFill>
                  <a:schemeClr val="bg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7D9765F0-7D06-AEDF-2760-E13A1C368CA3}"/>
              </a:ext>
            </a:extLst>
          </p:cNvPr>
          <p:cNvSpPr>
            <a:spLocks noGrp="1"/>
          </p:cNvSpPr>
          <p:nvPr>
            <p:ph type="subTitle" idx="1"/>
          </p:nvPr>
        </p:nvSpPr>
        <p:spPr>
          <a:xfrm>
            <a:off x="457200" y="4872697"/>
            <a:ext cx="5767137" cy="1655762"/>
          </a:xfrm>
        </p:spPr>
        <p:txBody>
          <a:bodyPr/>
          <a:lstStyle>
            <a:lvl1pPr marL="0" indent="0" algn="l">
              <a:buNone/>
              <a:defRPr sz="2400" b="0" i="0">
                <a:solidFill>
                  <a:schemeClr val="tx1"/>
                </a:solidFill>
                <a:latin typeface="Arial" panose="020B0604020202020204" pitchFamily="34" charset="0"/>
                <a:ea typeface="Noto Sans" panose="020B050204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 name="Picture 1">
            <a:extLst>
              <a:ext uri="{FF2B5EF4-FFF2-40B4-BE49-F238E27FC236}">
                <a16:creationId xmlns:a16="http://schemas.microsoft.com/office/drawing/2014/main" id="{9252551C-FD18-BECA-144B-374BBCB379DB}"/>
              </a:ext>
            </a:extLst>
          </p:cNvPr>
          <p:cNvPicPr>
            <a:picLocks noChangeAspect="1"/>
          </p:cNvPicPr>
          <p:nvPr userDrawn="1"/>
        </p:nvPicPr>
        <p:blipFill>
          <a:blip r:embed="rId2"/>
          <a:srcRect/>
          <a:stretch/>
        </p:blipFill>
        <p:spPr>
          <a:xfrm>
            <a:off x="238671" y="468823"/>
            <a:ext cx="4057286" cy="1063044"/>
          </a:xfrm>
          <a:prstGeom prst="rect">
            <a:avLst/>
          </a:prstGeom>
        </p:spPr>
      </p:pic>
    </p:spTree>
    <p:extLst>
      <p:ext uri="{BB962C8B-B14F-4D97-AF65-F5344CB8AC3E}">
        <p14:creationId xmlns:p14="http://schemas.microsoft.com/office/powerpoint/2010/main" val="20350085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17.svg"/><Relationship Id="rId4" Type="http://schemas.openxmlformats.org/officeDocument/2006/relationships/image" Target="../media/image1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7.xml"/><Relationship Id="rId1" Type="http://schemas.openxmlformats.org/officeDocument/2006/relationships/slideLayout" Target="../slideLayouts/slideLayout39.xml"/><Relationship Id="rId4" Type="http://schemas.openxmlformats.org/officeDocument/2006/relationships/image" Target="../media/image17.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AF077-6AD3-CD2B-8048-B5A882A958E7}"/>
              </a:ext>
            </a:extLst>
          </p:cNvPr>
          <p:cNvSpPr/>
          <p:nvPr userDrawn="1"/>
        </p:nvSpPr>
        <p:spPr>
          <a:xfrm>
            <a:off x="10822735" y="5212081"/>
            <a:ext cx="1369266"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7">
            <a:extLst>
              <a:ext uri="{FF2B5EF4-FFF2-40B4-BE49-F238E27FC236}">
                <a16:creationId xmlns:a16="http://schemas.microsoft.com/office/drawing/2014/main" id="{6F8885CE-4271-0B1F-272F-8D454BC0E205}"/>
              </a:ext>
            </a:extLst>
          </p:cNvPr>
          <p:cNvSpPr/>
          <p:nvPr/>
        </p:nvSpPr>
        <p:spPr>
          <a:xfrm>
            <a:off x="-4271" y="6398851"/>
            <a:ext cx="10827006" cy="459149"/>
          </a:xfrm>
          <a:custGeom>
            <a:avLst/>
            <a:gdLst/>
            <a:ahLst/>
            <a:cxnLst/>
            <a:rect l="l" t="t" r="r" b="b"/>
            <a:pathLst>
              <a:path w="7560309" h="481965">
                <a:moveTo>
                  <a:pt x="0" y="481393"/>
                </a:moveTo>
                <a:lnTo>
                  <a:pt x="7560005" y="481393"/>
                </a:lnTo>
                <a:lnTo>
                  <a:pt x="7560005" y="0"/>
                </a:lnTo>
                <a:lnTo>
                  <a:pt x="0" y="0"/>
                </a:lnTo>
                <a:lnTo>
                  <a:pt x="0" y="481393"/>
                </a:lnTo>
                <a:close/>
              </a:path>
            </a:pathLst>
          </a:custGeom>
          <a:solidFill>
            <a:srgbClr val="293745"/>
          </a:solidFill>
        </p:spPr>
        <p:txBody>
          <a:bodyPr wrap="square" lIns="0" tIns="0" rIns="0" bIns="0" rtlCol="0"/>
          <a:lstStyle/>
          <a:p>
            <a:endParaRPr/>
          </a:p>
        </p:txBody>
      </p:sp>
      <p:sp>
        <p:nvSpPr>
          <p:cNvPr id="8" name="Rectangle: Diagonal Corners Rounded 7">
            <a:extLst>
              <a:ext uri="{FF2B5EF4-FFF2-40B4-BE49-F238E27FC236}">
                <a16:creationId xmlns:a16="http://schemas.microsoft.com/office/drawing/2014/main" id="{04664A5F-6809-99DB-7E0F-9E062A4B1168}"/>
              </a:ext>
            </a:extLst>
          </p:cNvPr>
          <p:cNvSpPr/>
          <p:nvPr userDrawn="1"/>
        </p:nvSpPr>
        <p:spPr>
          <a:xfrm>
            <a:off x="-4270" y="81315"/>
            <a:ext cx="12196270" cy="6319826"/>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2" name="object 9">
            <a:extLst>
              <a:ext uri="{FF2B5EF4-FFF2-40B4-BE49-F238E27FC236}">
                <a16:creationId xmlns:a16="http://schemas.microsoft.com/office/drawing/2014/main" id="{4977D648-4C19-547A-CC96-75DF757A1BD0}"/>
              </a:ext>
            </a:extLst>
          </p:cNvPr>
          <p:cNvSpPr/>
          <p:nvPr/>
        </p:nvSpPr>
        <p:spPr>
          <a:xfrm>
            <a:off x="245660" y="6496176"/>
            <a:ext cx="1109970" cy="273685"/>
          </a:xfrm>
          <a:custGeom>
            <a:avLst/>
            <a:gdLst/>
            <a:ahLst/>
            <a:cxnLst/>
            <a:rect l="l" t="t" r="r" b="b"/>
            <a:pathLst>
              <a:path w="1327150" h="273685">
                <a:moveTo>
                  <a:pt x="1326921" y="0"/>
                </a:moveTo>
                <a:lnTo>
                  <a:pt x="136550" y="0"/>
                </a:lnTo>
                <a:lnTo>
                  <a:pt x="93390" y="6961"/>
                </a:lnTo>
                <a:lnTo>
                  <a:pt x="55906" y="26346"/>
                </a:lnTo>
                <a:lnTo>
                  <a:pt x="26346" y="55906"/>
                </a:lnTo>
                <a:lnTo>
                  <a:pt x="6961" y="93390"/>
                </a:lnTo>
                <a:lnTo>
                  <a:pt x="0" y="136550"/>
                </a:lnTo>
                <a:lnTo>
                  <a:pt x="6961" y="179710"/>
                </a:lnTo>
                <a:lnTo>
                  <a:pt x="26346" y="217194"/>
                </a:lnTo>
                <a:lnTo>
                  <a:pt x="55906" y="246753"/>
                </a:lnTo>
                <a:lnTo>
                  <a:pt x="93390" y="266139"/>
                </a:lnTo>
                <a:lnTo>
                  <a:pt x="136550" y="273100"/>
                </a:lnTo>
                <a:lnTo>
                  <a:pt x="1326921" y="273100"/>
                </a:lnTo>
                <a:lnTo>
                  <a:pt x="1326921" y="0"/>
                </a:lnTo>
                <a:close/>
              </a:path>
            </a:pathLst>
          </a:custGeom>
          <a:solidFill>
            <a:srgbClr val="D03000"/>
          </a:solidFill>
        </p:spPr>
        <p:txBody>
          <a:bodyPr wrap="square" lIns="0" tIns="0" rIns="0" bIns="0" rtlCol="0"/>
          <a:lstStyle/>
          <a:p>
            <a:endParaRPr/>
          </a:p>
        </p:txBody>
      </p:sp>
      <p:sp>
        <p:nvSpPr>
          <p:cNvPr id="4" name="TextBox 3">
            <a:extLst>
              <a:ext uri="{FF2B5EF4-FFF2-40B4-BE49-F238E27FC236}">
                <a16:creationId xmlns:a16="http://schemas.microsoft.com/office/drawing/2014/main" id="{6730EEF5-1B9F-7B27-FD1E-8C29A05E9208}"/>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mn-lt"/>
                <a:ea typeface="Noto Sans" panose="020B0502040504020204" pitchFamily="34" charset="0"/>
                <a:cs typeface="Noto Sans" panose="020B0502040504020204" pitchFamily="34" charset="0"/>
              </a:rPr>
              <a:pPr algn="r"/>
              <a:t>‹#›</a:t>
            </a:fld>
            <a:endParaRPr lang="en-US" sz="900" b="0" i="0">
              <a:solidFill>
                <a:schemeClr val="bg1"/>
              </a:solidFill>
              <a:latin typeface="+mn-lt"/>
              <a:ea typeface="Noto Sans" panose="020B0502040504020204" pitchFamily="34" charset="0"/>
              <a:cs typeface="Noto Sans" panose="020B0502040504020204" pitchFamily="34" charset="0"/>
            </a:endParaRPr>
          </a:p>
        </p:txBody>
      </p:sp>
      <p:sp>
        <p:nvSpPr>
          <p:cNvPr id="18" name="Oval 17">
            <a:extLst>
              <a:ext uri="{FF2B5EF4-FFF2-40B4-BE49-F238E27FC236}">
                <a16:creationId xmlns:a16="http://schemas.microsoft.com/office/drawing/2014/main" id="{263D8DB8-BC11-65F5-A028-5C5C11FC1A52}"/>
              </a:ext>
            </a:extLst>
          </p:cNvPr>
          <p:cNvSpPr/>
          <p:nvPr userDrawn="1"/>
        </p:nvSpPr>
        <p:spPr>
          <a:xfrm>
            <a:off x="706146" y="6305076"/>
            <a:ext cx="649483" cy="649483"/>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56ADECC-0251-A7E4-5758-03C619A3833F}"/>
              </a:ext>
            </a:extLst>
          </p:cNvPr>
          <p:cNvSpPr>
            <a:spLocks noGrp="1"/>
          </p:cNvSpPr>
          <p:nvPr userDrawn="1">
            <p:ph type="title"/>
          </p:nvPr>
        </p:nvSpPr>
        <p:spPr>
          <a:xfrm>
            <a:off x="838200" y="263895"/>
            <a:ext cx="10515600" cy="8342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5EAED-605D-1A86-7B7B-4A4D73F490EE}"/>
              </a:ext>
            </a:extLst>
          </p:cNvPr>
          <p:cNvSpPr>
            <a:spLocks noGrp="1"/>
          </p:cNvSpPr>
          <p:nvPr userDrawn="1">
            <p:ph type="body" idx="1"/>
          </p:nvPr>
        </p:nvSpPr>
        <p:spPr>
          <a:xfrm>
            <a:off x="841248" y="1645920"/>
            <a:ext cx="105156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object 11">
            <a:extLst>
              <a:ext uri="{FF2B5EF4-FFF2-40B4-BE49-F238E27FC236}">
                <a16:creationId xmlns:a16="http://schemas.microsoft.com/office/drawing/2014/main" id="{A4A747A2-DE47-11F4-17CD-949C9992F647}"/>
              </a:ext>
            </a:extLst>
          </p:cNvPr>
          <p:cNvSpPr txBox="1"/>
          <p:nvPr userDrawn="1"/>
        </p:nvSpPr>
        <p:spPr>
          <a:xfrm>
            <a:off x="351237" y="6559349"/>
            <a:ext cx="934085" cy="147320"/>
          </a:xfrm>
          <a:prstGeom prst="rect">
            <a:avLst/>
          </a:prstGeom>
        </p:spPr>
        <p:txBody>
          <a:bodyPr vert="horz" wrap="square" lIns="0" tIns="12700" rIns="0" bIns="0" rtlCol="0">
            <a:spAutoFit/>
          </a:bodyPr>
          <a:lstStyle/>
          <a:p>
            <a:pPr marL="12700">
              <a:lnSpc>
                <a:spcPct val="100000"/>
              </a:lnSpc>
              <a:spcBef>
                <a:spcPts val="100"/>
              </a:spcBef>
            </a:pPr>
            <a:r>
              <a:rPr sz="800" spc="-10">
                <a:solidFill>
                  <a:srgbClr val="FFFFFF"/>
                </a:solidFill>
                <a:latin typeface="Arial Black"/>
                <a:cs typeface="Arial Black"/>
              </a:rPr>
              <a:t>INTRODUCTION</a:t>
            </a:r>
            <a:endParaRPr sz="800">
              <a:latin typeface="Arial Black"/>
              <a:cs typeface="Arial Black"/>
            </a:endParaRPr>
          </a:p>
        </p:txBody>
      </p:sp>
      <p:sp>
        <p:nvSpPr>
          <p:cNvPr id="13" name="object 8">
            <a:extLst>
              <a:ext uri="{FF2B5EF4-FFF2-40B4-BE49-F238E27FC236}">
                <a16:creationId xmlns:a16="http://schemas.microsoft.com/office/drawing/2014/main" id="{8557D9F3-EC6A-45C4-774C-B79788096110}"/>
              </a:ext>
            </a:extLst>
          </p:cNvPr>
          <p:cNvSpPr/>
          <p:nvPr userDrawn="1"/>
        </p:nvSpPr>
        <p:spPr>
          <a:xfrm rot="10800000">
            <a:off x="1282040" y="6397264"/>
            <a:ext cx="95917" cy="460735"/>
          </a:xfrm>
          <a:custGeom>
            <a:avLst/>
            <a:gdLst/>
            <a:ahLst/>
            <a:cxnLst/>
            <a:rect l="l" t="t" r="r" b="b"/>
            <a:pathLst>
              <a:path w="106044" h="481965">
                <a:moveTo>
                  <a:pt x="105819" y="0"/>
                </a:moveTo>
                <a:lnTo>
                  <a:pt x="52901" y="61910"/>
                </a:lnTo>
                <a:lnTo>
                  <a:pt x="30519" y="102277"/>
                </a:lnTo>
                <a:lnTo>
                  <a:pt x="13902" y="145870"/>
                </a:lnTo>
                <a:lnTo>
                  <a:pt x="3560" y="192181"/>
                </a:lnTo>
                <a:lnTo>
                  <a:pt x="0" y="240703"/>
                </a:lnTo>
                <a:lnTo>
                  <a:pt x="3560" y="289224"/>
                </a:lnTo>
                <a:lnTo>
                  <a:pt x="13902" y="335534"/>
                </a:lnTo>
                <a:lnTo>
                  <a:pt x="30519" y="379126"/>
                </a:lnTo>
                <a:lnTo>
                  <a:pt x="52901" y="419492"/>
                </a:lnTo>
                <a:lnTo>
                  <a:pt x="80542" y="456123"/>
                </a:lnTo>
                <a:lnTo>
                  <a:pt x="105813" y="481393"/>
                </a:lnTo>
              </a:path>
            </a:pathLst>
          </a:custGeom>
          <a:ln w="28575">
            <a:solidFill>
              <a:schemeClr val="bg2"/>
            </a:solidFill>
          </a:ln>
        </p:spPr>
        <p:txBody>
          <a:bodyPr wrap="square" lIns="0" tIns="0" rIns="0" bIns="0" rtlCol="0"/>
          <a:lstStyle/>
          <a:p>
            <a:endParaRPr/>
          </a:p>
        </p:txBody>
      </p:sp>
    </p:spTree>
    <p:extLst>
      <p:ext uri="{BB962C8B-B14F-4D97-AF65-F5344CB8AC3E}">
        <p14:creationId xmlns:p14="http://schemas.microsoft.com/office/powerpoint/2010/main" val="1258867281"/>
      </p:ext>
    </p:extLst>
  </p:cSld>
  <p:clrMap bg1="lt1" tx1="dk1" bg2="lt2" tx2="dk2" accent1="accent1" accent2="accent2" accent3="accent3" accent4="accent4" accent5="accent5" accent6="accent6" hlink="hlink" folHlink="folHlink"/>
  <p:sldLayoutIdLst>
    <p:sldLayoutId id="2147483676" r:id="rId1"/>
    <p:sldLayoutId id="2147483657" r:id="rId2"/>
    <p:sldLayoutId id="2147483677" r:id="rId3"/>
    <p:sldLayoutId id="2147483679" r:id="rId4"/>
    <p:sldLayoutId id="2147483680" r:id="rId5"/>
    <p:sldLayoutId id="2147483671" r:id="rId6"/>
    <p:sldLayoutId id="2147483672" r:id="rId7"/>
    <p:sldLayoutId id="2147483681" r:id="rId8"/>
    <p:sldLayoutId id="2147483674" r:id="rId9"/>
    <p:sldLayoutId id="2147483650" r:id="rId10"/>
    <p:sldLayoutId id="2147483690" r:id="rId11"/>
    <p:sldLayoutId id="2147483651" r:id="rId12"/>
    <p:sldLayoutId id="2147483670" r:id="rId13"/>
    <p:sldLayoutId id="2147483659" r:id="rId14"/>
    <p:sldLayoutId id="2147483660" r:id="rId15"/>
    <p:sldLayoutId id="2147483658" r:id="rId16"/>
    <p:sldLayoutId id="2147483652" r:id="rId17"/>
    <p:sldLayoutId id="2147483754" r:id="rId18"/>
    <p:sldLayoutId id="2147483689" r:id="rId19"/>
    <p:sldLayoutId id="2147483683" r:id="rId20"/>
    <p:sldLayoutId id="2147483685" r:id="rId21"/>
    <p:sldLayoutId id="2147483678" r:id="rId22"/>
    <p:sldLayoutId id="2147483653" r:id="rId23"/>
    <p:sldLayoutId id="2147483656" r:id="rId24"/>
    <p:sldLayoutId id="2147483654" r:id="rId25"/>
    <p:sldLayoutId id="2147483655" r:id="rId26"/>
    <p:sldLayoutId id="2147483688" r:id="rId27"/>
    <p:sldLayoutId id="2147483693" r:id="rId28"/>
    <p:sldLayoutId id="2147483694" r:id="rId29"/>
    <p:sldLayoutId id="2147483695" r:id="rId30"/>
    <p:sldLayoutId id="2147483696" r:id="rId31"/>
    <p:sldLayoutId id="2147483697" r:id="rId32"/>
  </p:sldLayoutIdLst>
  <p:txStyles>
    <p:titleStyle>
      <a:lvl1pPr algn="l" defTabSz="914400" rtl="0" eaLnBrk="1" latinLnBrk="0" hangingPunct="1">
        <a:lnSpc>
          <a:spcPct val="90000"/>
        </a:lnSpc>
        <a:spcBef>
          <a:spcPct val="0"/>
        </a:spcBef>
        <a:buNone/>
        <a:defRPr sz="3200" b="1" i="0" kern="1200">
          <a:solidFill>
            <a:schemeClr val="accent6"/>
          </a:solidFill>
          <a:latin typeface="+mj-lt"/>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5000"/>
        </a:lnSpc>
        <a:spcBef>
          <a:spcPts val="0"/>
        </a:spcBef>
        <a:spcAft>
          <a:spcPts val="1200"/>
        </a:spcAft>
        <a:buClr>
          <a:schemeClr val="tx2"/>
        </a:buClr>
        <a:buFont typeface="Arial" panose="020B0604020202020204" pitchFamily="34" charset="0"/>
        <a:buChar char="•"/>
        <a:defRPr sz="2400" b="0" i="0" kern="1200">
          <a:solidFill>
            <a:schemeClr val="tx1"/>
          </a:solidFill>
          <a:latin typeface="+mn-lt"/>
          <a:ea typeface="Noto Sans" panose="020B0502040504020204" pitchFamily="34" charset="0"/>
          <a:cs typeface="Noto Sans" panose="020B0502040504020204" pitchFamily="34" charset="0"/>
        </a:defRPr>
      </a:lvl1pPr>
      <a:lvl2pPr marL="685800" indent="-228600" algn="l" defTabSz="914400" rtl="0" eaLnBrk="1" latinLnBrk="0" hangingPunct="1">
        <a:lnSpc>
          <a:spcPct val="95000"/>
        </a:lnSpc>
        <a:spcBef>
          <a:spcPts val="0"/>
        </a:spcBef>
        <a:spcAft>
          <a:spcPts val="1200"/>
        </a:spcAft>
        <a:buClr>
          <a:schemeClr val="tx2"/>
        </a:buClr>
        <a:buFont typeface="Wingdings" pitchFamily="2" charset="2"/>
        <a:buChar char="§"/>
        <a:defRPr sz="2000" b="0" i="0" kern="1200">
          <a:solidFill>
            <a:schemeClr val="tx1"/>
          </a:solidFill>
          <a:latin typeface="+mn-lt"/>
          <a:ea typeface="Noto Sans" panose="020B0502040504020204" pitchFamily="34" charset="0"/>
          <a:cs typeface="Noto Sans" panose="020B0502040504020204" pitchFamily="34" charset="0"/>
        </a:defRPr>
      </a:lvl2pPr>
      <a:lvl3pPr marL="1143000" indent="-228600" algn="l" defTabSz="914400" rtl="0" eaLnBrk="1" latinLnBrk="0" hangingPunct="1">
        <a:lnSpc>
          <a:spcPct val="95000"/>
        </a:lnSpc>
        <a:spcBef>
          <a:spcPts val="0"/>
        </a:spcBef>
        <a:spcAft>
          <a:spcPts val="1200"/>
        </a:spcAft>
        <a:buClr>
          <a:schemeClr val="tx2"/>
        </a:buClr>
        <a:buFont typeface="System Font Regular"/>
        <a:buChar char="–"/>
        <a:defRPr sz="1800" b="0" i="0" kern="1200">
          <a:solidFill>
            <a:schemeClr val="tx1"/>
          </a:solidFill>
          <a:latin typeface="+mn-lt"/>
          <a:ea typeface="Noto Sans" panose="020B0502040504020204" pitchFamily="34" charset="0"/>
          <a:cs typeface="Noto Sans" panose="020B0502040504020204" pitchFamily="34" charset="0"/>
        </a:defRPr>
      </a:lvl3pPr>
      <a:lvl4pPr marL="1600200" indent="-228600" algn="l" defTabSz="914400" rtl="0" eaLnBrk="1" latinLnBrk="0" hangingPunct="1">
        <a:lnSpc>
          <a:spcPct val="95000"/>
        </a:lnSpc>
        <a:spcBef>
          <a:spcPts val="0"/>
        </a:spcBef>
        <a:spcAft>
          <a:spcPts val="1200"/>
        </a:spcAft>
        <a:buClr>
          <a:schemeClr val="bg2"/>
        </a:buClr>
        <a:buFont typeface="Arial" panose="020B0604020202020204" pitchFamily="34" charset="0"/>
        <a:buChar char="•"/>
        <a:defRPr sz="1600" b="0" i="0" kern="1200">
          <a:solidFill>
            <a:schemeClr val="tx1"/>
          </a:solidFill>
          <a:latin typeface="+mn-lt"/>
          <a:ea typeface="Noto Sans" panose="020B0502040504020204" pitchFamily="34" charset="0"/>
          <a:cs typeface="Noto Sans" panose="020B0502040504020204" pitchFamily="34" charset="0"/>
        </a:defRPr>
      </a:lvl4pPr>
      <a:lvl5pPr marL="2057400" indent="-228600" algn="l" defTabSz="914400" rtl="0" eaLnBrk="1" latinLnBrk="0" hangingPunct="1">
        <a:lnSpc>
          <a:spcPct val="95000"/>
        </a:lnSpc>
        <a:spcBef>
          <a:spcPts val="0"/>
        </a:spcBef>
        <a:spcAft>
          <a:spcPts val="1200"/>
        </a:spcAft>
        <a:buClr>
          <a:schemeClr val="bg2"/>
        </a:buClr>
        <a:buFont typeface="Wingdings" pitchFamily="2" charset="2"/>
        <a:buChar char="§"/>
        <a:defRPr sz="1600" b="0" i="0" kern="1200">
          <a:solidFill>
            <a:schemeClr val="tx1"/>
          </a:solidFill>
          <a:latin typeface="+mn-lt"/>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AF077-6AD3-CD2B-8048-B5A882A958E7}"/>
              </a:ext>
            </a:extLst>
          </p:cNvPr>
          <p:cNvSpPr/>
          <p:nvPr userDrawn="1"/>
        </p:nvSpPr>
        <p:spPr>
          <a:xfrm>
            <a:off x="10822735" y="5212081"/>
            <a:ext cx="1369266"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7">
            <a:extLst>
              <a:ext uri="{FF2B5EF4-FFF2-40B4-BE49-F238E27FC236}">
                <a16:creationId xmlns:a16="http://schemas.microsoft.com/office/drawing/2014/main" id="{6F8885CE-4271-0B1F-272F-8D454BC0E205}"/>
              </a:ext>
            </a:extLst>
          </p:cNvPr>
          <p:cNvSpPr/>
          <p:nvPr/>
        </p:nvSpPr>
        <p:spPr>
          <a:xfrm>
            <a:off x="-4271" y="6398851"/>
            <a:ext cx="10827006" cy="459149"/>
          </a:xfrm>
          <a:custGeom>
            <a:avLst/>
            <a:gdLst/>
            <a:ahLst/>
            <a:cxnLst/>
            <a:rect l="l" t="t" r="r" b="b"/>
            <a:pathLst>
              <a:path w="7560309" h="481965">
                <a:moveTo>
                  <a:pt x="0" y="481393"/>
                </a:moveTo>
                <a:lnTo>
                  <a:pt x="7560005" y="481393"/>
                </a:lnTo>
                <a:lnTo>
                  <a:pt x="7560005" y="0"/>
                </a:lnTo>
                <a:lnTo>
                  <a:pt x="0" y="0"/>
                </a:lnTo>
                <a:lnTo>
                  <a:pt x="0" y="481393"/>
                </a:lnTo>
                <a:close/>
              </a:path>
            </a:pathLst>
          </a:custGeom>
          <a:solidFill>
            <a:srgbClr val="293745"/>
          </a:solidFill>
        </p:spPr>
        <p:txBody>
          <a:bodyPr wrap="square" lIns="0" tIns="0" rIns="0" bIns="0" rtlCol="0"/>
          <a:lstStyle/>
          <a:p>
            <a:endParaRPr/>
          </a:p>
        </p:txBody>
      </p:sp>
      <p:sp>
        <p:nvSpPr>
          <p:cNvPr id="8" name="Rectangle: Diagonal Corners Rounded 7">
            <a:extLst>
              <a:ext uri="{FF2B5EF4-FFF2-40B4-BE49-F238E27FC236}">
                <a16:creationId xmlns:a16="http://schemas.microsoft.com/office/drawing/2014/main" id="{04664A5F-6809-99DB-7E0F-9E062A4B1168}"/>
              </a:ext>
            </a:extLst>
          </p:cNvPr>
          <p:cNvSpPr/>
          <p:nvPr userDrawn="1"/>
        </p:nvSpPr>
        <p:spPr>
          <a:xfrm>
            <a:off x="-4270" y="81315"/>
            <a:ext cx="12196270" cy="6319826"/>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2" name="object 9">
            <a:extLst>
              <a:ext uri="{FF2B5EF4-FFF2-40B4-BE49-F238E27FC236}">
                <a16:creationId xmlns:a16="http://schemas.microsoft.com/office/drawing/2014/main" id="{4977D648-4C19-547A-CC96-75DF757A1BD0}"/>
              </a:ext>
            </a:extLst>
          </p:cNvPr>
          <p:cNvSpPr/>
          <p:nvPr/>
        </p:nvSpPr>
        <p:spPr>
          <a:xfrm>
            <a:off x="245660" y="6496176"/>
            <a:ext cx="1100604" cy="273685"/>
          </a:xfrm>
          <a:custGeom>
            <a:avLst/>
            <a:gdLst/>
            <a:ahLst/>
            <a:cxnLst/>
            <a:rect l="l" t="t" r="r" b="b"/>
            <a:pathLst>
              <a:path w="1327150" h="273685">
                <a:moveTo>
                  <a:pt x="1326921" y="0"/>
                </a:moveTo>
                <a:lnTo>
                  <a:pt x="136550" y="0"/>
                </a:lnTo>
                <a:lnTo>
                  <a:pt x="93390" y="6961"/>
                </a:lnTo>
                <a:lnTo>
                  <a:pt x="55906" y="26346"/>
                </a:lnTo>
                <a:lnTo>
                  <a:pt x="26346" y="55906"/>
                </a:lnTo>
                <a:lnTo>
                  <a:pt x="6961" y="93390"/>
                </a:lnTo>
                <a:lnTo>
                  <a:pt x="0" y="136550"/>
                </a:lnTo>
                <a:lnTo>
                  <a:pt x="6961" y="179710"/>
                </a:lnTo>
                <a:lnTo>
                  <a:pt x="26346" y="217194"/>
                </a:lnTo>
                <a:lnTo>
                  <a:pt x="55906" y="246753"/>
                </a:lnTo>
                <a:lnTo>
                  <a:pt x="93390" y="266139"/>
                </a:lnTo>
                <a:lnTo>
                  <a:pt x="136550" y="273100"/>
                </a:lnTo>
                <a:lnTo>
                  <a:pt x="1326921" y="273100"/>
                </a:lnTo>
                <a:lnTo>
                  <a:pt x="1326921" y="0"/>
                </a:lnTo>
                <a:close/>
              </a:path>
            </a:pathLst>
          </a:custGeom>
          <a:solidFill>
            <a:srgbClr val="D03000"/>
          </a:solidFill>
        </p:spPr>
        <p:txBody>
          <a:bodyPr wrap="square" lIns="0" tIns="0" rIns="0" bIns="0" rtlCol="0"/>
          <a:lstStyle/>
          <a:p>
            <a:endParaRPr/>
          </a:p>
        </p:txBody>
      </p:sp>
      <p:sp>
        <p:nvSpPr>
          <p:cNvPr id="4" name="TextBox 3">
            <a:extLst>
              <a:ext uri="{FF2B5EF4-FFF2-40B4-BE49-F238E27FC236}">
                <a16:creationId xmlns:a16="http://schemas.microsoft.com/office/drawing/2014/main" id="{6730EEF5-1B9F-7B27-FD1E-8C29A05E9208}"/>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mn-lt"/>
                <a:ea typeface="Noto Sans" panose="020B0502040504020204" pitchFamily="34" charset="0"/>
                <a:cs typeface="Noto Sans" panose="020B0502040504020204" pitchFamily="34" charset="0"/>
              </a:rPr>
              <a:pPr algn="r"/>
              <a:t>‹#›</a:t>
            </a:fld>
            <a:endParaRPr lang="en-US" sz="900" b="0" i="0">
              <a:solidFill>
                <a:schemeClr val="bg1"/>
              </a:solidFill>
              <a:latin typeface="+mn-lt"/>
              <a:ea typeface="Noto Sans" panose="020B0502040504020204" pitchFamily="34" charset="0"/>
              <a:cs typeface="Noto Sans" panose="020B0502040504020204" pitchFamily="34" charset="0"/>
            </a:endParaRPr>
          </a:p>
        </p:txBody>
      </p:sp>
      <p:sp>
        <p:nvSpPr>
          <p:cNvPr id="18" name="Oval 17">
            <a:extLst>
              <a:ext uri="{FF2B5EF4-FFF2-40B4-BE49-F238E27FC236}">
                <a16:creationId xmlns:a16="http://schemas.microsoft.com/office/drawing/2014/main" id="{263D8DB8-BC11-65F5-A028-5C5C11FC1A52}"/>
              </a:ext>
            </a:extLst>
          </p:cNvPr>
          <p:cNvSpPr/>
          <p:nvPr userDrawn="1"/>
        </p:nvSpPr>
        <p:spPr>
          <a:xfrm>
            <a:off x="797044" y="6305076"/>
            <a:ext cx="649483" cy="649483"/>
          </a:xfrm>
          <a:prstGeom prst="ellipse">
            <a:avLst/>
          </a:prstGeom>
          <a:solidFill>
            <a:schemeClr val="bg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56ADECC-0251-A7E4-5758-03C619A3833F}"/>
              </a:ext>
            </a:extLst>
          </p:cNvPr>
          <p:cNvSpPr>
            <a:spLocks noGrp="1"/>
          </p:cNvSpPr>
          <p:nvPr userDrawn="1">
            <p:ph type="title"/>
          </p:nvPr>
        </p:nvSpPr>
        <p:spPr>
          <a:xfrm>
            <a:off x="838200" y="263895"/>
            <a:ext cx="10515600" cy="8342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5EAED-605D-1A86-7B7B-4A4D73F490EE}"/>
              </a:ext>
            </a:extLst>
          </p:cNvPr>
          <p:cNvSpPr>
            <a:spLocks noGrp="1"/>
          </p:cNvSpPr>
          <p:nvPr userDrawn="1">
            <p:ph type="body" idx="1"/>
          </p:nvPr>
        </p:nvSpPr>
        <p:spPr>
          <a:xfrm>
            <a:off x="841248" y="1645920"/>
            <a:ext cx="105156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object 11">
            <a:extLst>
              <a:ext uri="{FF2B5EF4-FFF2-40B4-BE49-F238E27FC236}">
                <a16:creationId xmlns:a16="http://schemas.microsoft.com/office/drawing/2014/main" id="{A4A747A2-DE47-11F4-17CD-949C9992F647}"/>
              </a:ext>
            </a:extLst>
          </p:cNvPr>
          <p:cNvSpPr txBox="1"/>
          <p:nvPr userDrawn="1"/>
        </p:nvSpPr>
        <p:spPr>
          <a:xfrm>
            <a:off x="351237" y="6559349"/>
            <a:ext cx="934085" cy="135935"/>
          </a:xfrm>
          <a:prstGeom prst="rect">
            <a:avLst/>
          </a:prstGeom>
        </p:spPr>
        <p:txBody>
          <a:bodyPr vert="horz" wrap="square" lIns="0" tIns="12700" rIns="0" bIns="0" rtlCol="0">
            <a:spAutoFit/>
          </a:bodyPr>
          <a:lstStyle/>
          <a:p>
            <a:pPr marL="12700">
              <a:lnSpc>
                <a:spcPct val="100000"/>
              </a:lnSpc>
              <a:spcBef>
                <a:spcPts val="100"/>
              </a:spcBef>
            </a:pPr>
            <a:r>
              <a:rPr lang="en-US" sz="800" spc="-10">
                <a:solidFill>
                  <a:srgbClr val="FFFFFF"/>
                </a:solidFill>
                <a:latin typeface="Arial Black"/>
                <a:cs typeface="Arial Black"/>
              </a:rPr>
              <a:t>Module</a:t>
            </a:r>
            <a:endParaRPr sz="800">
              <a:latin typeface="Arial Black"/>
              <a:cs typeface="Arial Black"/>
            </a:endParaRPr>
          </a:p>
        </p:txBody>
      </p:sp>
      <p:sp>
        <p:nvSpPr>
          <p:cNvPr id="6" name="TextBox 5">
            <a:extLst>
              <a:ext uri="{FF2B5EF4-FFF2-40B4-BE49-F238E27FC236}">
                <a16:creationId xmlns:a16="http://schemas.microsoft.com/office/drawing/2014/main" id="{449E869C-1584-8DF7-0BF6-924D87A6B7D7}"/>
              </a:ext>
            </a:extLst>
          </p:cNvPr>
          <p:cNvSpPr txBox="1"/>
          <p:nvPr userDrawn="1"/>
        </p:nvSpPr>
        <p:spPr>
          <a:xfrm>
            <a:off x="918140" y="6398738"/>
            <a:ext cx="419100" cy="461665"/>
          </a:xfrm>
          <a:prstGeom prst="rect">
            <a:avLst/>
          </a:prstGeom>
          <a:noFill/>
        </p:spPr>
        <p:txBody>
          <a:bodyPr wrap="square" rtlCol="0">
            <a:spAutoFit/>
          </a:bodyPr>
          <a:lstStyle/>
          <a:p>
            <a:r>
              <a:rPr lang="en-US" sz="2400" b="1">
                <a:solidFill>
                  <a:schemeClr val="bg1"/>
                </a:solidFill>
              </a:rPr>
              <a:t>1</a:t>
            </a:r>
          </a:p>
        </p:txBody>
      </p:sp>
    </p:spTree>
    <p:extLst>
      <p:ext uri="{BB962C8B-B14F-4D97-AF65-F5344CB8AC3E}">
        <p14:creationId xmlns:p14="http://schemas.microsoft.com/office/powerpoint/2010/main" val="2578481854"/>
      </p:ext>
    </p:extLst>
  </p:cSld>
  <p:clrMap bg1="lt1" tx1="dk1" bg2="lt2" tx2="dk2" accent1="accent1" accent2="accent2" accent3="accent3" accent4="accent4" accent5="accent5" accent6="accent6" hlink="hlink" folHlink="folHlink"/>
  <p:sldLayoutIdLst>
    <p:sldLayoutId id="2147483742" r:id="rId1"/>
  </p:sldLayoutIdLst>
  <p:txStyles>
    <p:titleStyle>
      <a:lvl1pPr algn="l" defTabSz="914400" rtl="0" eaLnBrk="1" latinLnBrk="0" hangingPunct="1">
        <a:lnSpc>
          <a:spcPct val="90000"/>
        </a:lnSpc>
        <a:spcBef>
          <a:spcPct val="0"/>
        </a:spcBef>
        <a:buNone/>
        <a:defRPr sz="3200" b="1" i="0" kern="1200">
          <a:solidFill>
            <a:schemeClr val="accent6"/>
          </a:solidFill>
          <a:latin typeface="+mj-lt"/>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5000"/>
        </a:lnSpc>
        <a:spcBef>
          <a:spcPts val="0"/>
        </a:spcBef>
        <a:spcAft>
          <a:spcPts val="1200"/>
        </a:spcAft>
        <a:buClr>
          <a:schemeClr val="tx2"/>
        </a:buClr>
        <a:buFont typeface="Arial" panose="020B0604020202020204" pitchFamily="34" charset="0"/>
        <a:buChar char="•"/>
        <a:defRPr sz="2400" b="0" i="0" kern="1200">
          <a:solidFill>
            <a:schemeClr val="tx1"/>
          </a:solidFill>
          <a:latin typeface="+mn-lt"/>
          <a:ea typeface="Noto Sans" panose="020B0502040504020204" pitchFamily="34" charset="0"/>
          <a:cs typeface="Noto Sans" panose="020B0502040504020204" pitchFamily="34" charset="0"/>
        </a:defRPr>
      </a:lvl1pPr>
      <a:lvl2pPr marL="685800" indent="-228600" algn="l" defTabSz="914400" rtl="0" eaLnBrk="1" latinLnBrk="0" hangingPunct="1">
        <a:lnSpc>
          <a:spcPct val="95000"/>
        </a:lnSpc>
        <a:spcBef>
          <a:spcPts val="0"/>
        </a:spcBef>
        <a:spcAft>
          <a:spcPts val="1200"/>
        </a:spcAft>
        <a:buClr>
          <a:schemeClr val="tx2"/>
        </a:buClr>
        <a:buFont typeface="Wingdings" pitchFamily="2" charset="2"/>
        <a:buChar char="§"/>
        <a:defRPr sz="2000" b="0" i="0" kern="1200">
          <a:solidFill>
            <a:schemeClr val="tx1"/>
          </a:solidFill>
          <a:latin typeface="+mn-lt"/>
          <a:ea typeface="Noto Sans" panose="020B0502040504020204" pitchFamily="34" charset="0"/>
          <a:cs typeface="Noto Sans" panose="020B0502040504020204" pitchFamily="34" charset="0"/>
        </a:defRPr>
      </a:lvl2pPr>
      <a:lvl3pPr marL="1143000" indent="-228600" algn="l" defTabSz="914400" rtl="0" eaLnBrk="1" latinLnBrk="0" hangingPunct="1">
        <a:lnSpc>
          <a:spcPct val="95000"/>
        </a:lnSpc>
        <a:spcBef>
          <a:spcPts val="0"/>
        </a:spcBef>
        <a:spcAft>
          <a:spcPts val="1200"/>
        </a:spcAft>
        <a:buClr>
          <a:schemeClr val="tx2"/>
        </a:buClr>
        <a:buFont typeface="System Font Regular"/>
        <a:buChar char="–"/>
        <a:defRPr sz="1800" b="0" i="0" kern="1200">
          <a:solidFill>
            <a:schemeClr val="tx1"/>
          </a:solidFill>
          <a:latin typeface="+mn-lt"/>
          <a:ea typeface="Noto Sans" panose="020B0502040504020204" pitchFamily="34" charset="0"/>
          <a:cs typeface="Noto Sans" panose="020B0502040504020204" pitchFamily="34" charset="0"/>
        </a:defRPr>
      </a:lvl3pPr>
      <a:lvl4pPr marL="1600200" indent="-228600" algn="l" defTabSz="914400" rtl="0" eaLnBrk="1" latinLnBrk="0" hangingPunct="1">
        <a:lnSpc>
          <a:spcPct val="95000"/>
        </a:lnSpc>
        <a:spcBef>
          <a:spcPts val="0"/>
        </a:spcBef>
        <a:spcAft>
          <a:spcPts val="1200"/>
        </a:spcAft>
        <a:buClr>
          <a:schemeClr val="bg2"/>
        </a:buClr>
        <a:buFont typeface="Arial" panose="020B0604020202020204" pitchFamily="34" charset="0"/>
        <a:buChar char="•"/>
        <a:defRPr sz="1600" b="0" i="0" kern="1200">
          <a:solidFill>
            <a:schemeClr val="tx1"/>
          </a:solidFill>
          <a:latin typeface="+mn-lt"/>
          <a:ea typeface="Noto Sans" panose="020B0502040504020204" pitchFamily="34" charset="0"/>
          <a:cs typeface="Noto Sans" panose="020B0502040504020204" pitchFamily="34" charset="0"/>
        </a:defRPr>
      </a:lvl4pPr>
      <a:lvl5pPr marL="2057400" indent="-228600" algn="l" defTabSz="914400" rtl="0" eaLnBrk="1" latinLnBrk="0" hangingPunct="1">
        <a:lnSpc>
          <a:spcPct val="95000"/>
        </a:lnSpc>
        <a:spcBef>
          <a:spcPts val="0"/>
        </a:spcBef>
        <a:spcAft>
          <a:spcPts val="1200"/>
        </a:spcAft>
        <a:buClr>
          <a:schemeClr val="bg2"/>
        </a:buClr>
        <a:buFont typeface="Wingdings" pitchFamily="2" charset="2"/>
        <a:buChar char="§"/>
        <a:defRPr sz="1600" b="0" i="0" kern="1200">
          <a:solidFill>
            <a:schemeClr val="tx1"/>
          </a:solidFill>
          <a:latin typeface="+mn-lt"/>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2" userDrawn="1">
          <p15:clr>
            <a:srgbClr val="F26B43"/>
          </p15:clr>
        </p15:guide>
        <p15:guide id="2" pos="31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AF077-6AD3-CD2B-8048-B5A882A958E7}"/>
              </a:ext>
            </a:extLst>
          </p:cNvPr>
          <p:cNvSpPr/>
          <p:nvPr userDrawn="1"/>
        </p:nvSpPr>
        <p:spPr>
          <a:xfrm>
            <a:off x="10822735" y="5212081"/>
            <a:ext cx="1369266"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7">
            <a:extLst>
              <a:ext uri="{FF2B5EF4-FFF2-40B4-BE49-F238E27FC236}">
                <a16:creationId xmlns:a16="http://schemas.microsoft.com/office/drawing/2014/main" id="{6F8885CE-4271-0B1F-272F-8D454BC0E205}"/>
              </a:ext>
            </a:extLst>
          </p:cNvPr>
          <p:cNvSpPr/>
          <p:nvPr/>
        </p:nvSpPr>
        <p:spPr>
          <a:xfrm>
            <a:off x="-4271" y="6398851"/>
            <a:ext cx="10827006" cy="459149"/>
          </a:xfrm>
          <a:custGeom>
            <a:avLst/>
            <a:gdLst/>
            <a:ahLst/>
            <a:cxnLst/>
            <a:rect l="l" t="t" r="r" b="b"/>
            <a:pathLst>
              <a:path w="7560309" h="481965">
                <a:moveTo>
                  <a:pt x="0" y="481393"/>
                </a:moveTo>
                <a:lnTo>
                  <a:pt x="7560005" y="481393"/>
                </a:lnTo>
                <a:lnTo>
                  <a:pt x="7560005" y="0"/>
                </a:lnTo>
                <a:lnTo>
                  <a:pt x="0" y="0"/>
                </a:lnTo>
                <a:lnTo>
                  <a:pt x="0" y="481393"/>
                </a:lnTo>
                <a:close/>
              </a:path>
            </a:pathLst>
          </a:custGeom>
          <a:solidFill>
            <a:srgbClr val="293745"/>
          </a:solidFill>
        </p:spPr>
        <p:txBody>
          <a:bodyPr wrap="square" lIns="0" tIns="0" rIns="0" bIns="0" rtlCol="0"/>
          <a:lstStyle/>
          <a:p>
            <a:endParaRPr/>
          </a:p>
        </p:txBody>
      </p:sp>
      <p:sp>
        <p:nvSpPr>
          <p:cNvPr id="8" name="Rectangle: Diagonal Corners Rounded 7">
            <a:extLst>
              <a:ext uri="{FF2B5EF4-FFF2-40B4-BE49-F238E27FC236}">
                <a16:creationId xmlns:a16="http://schemas.microsoft.com/office/drawing/2014/main" id="{04664A5F-6809-99DB-7E0F-9E062A4B1168}"/>
              </a:ext>
            </a:extLst>
          </p:cNvPr>
          <p:cNvSpPr/>
          <p:nvPr userDrawn="1"/>
        </p:nvSpPr>
        <p:spPr>
          <a:xfrm>
            <a:off x="-4270" y="81315"/>
            <a:ext cx="12196270" cy="6319826"/>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2" name="object 9">
            <a:extLst>
              <a:ext uri="{FF2B5EF4-FFF2-40B4-BE49-F238E27FC236}">
                <a16:creationId xmlns:a16="http://schemas.microsoft.com/office/drawing/2014/main" id="{4977D648-4C19-547A-CC96-75DF757A1BD0}"/>
              </a:ext>
            </a:extLst>
          </p:cNvPr>
          <p:cNvSpPr/>
          <p:nvPr/>
        </p:nvSpPr>
        <p:spPr>
          <a:xfrm>
            <a:off x="245660" y="6496176"/>
            <a:ext cx="1100604" cy="273685"/>
          </a:xfrm>
          <a:custGeom>
            <a:avLst/>
            <a:gdLst/>
            <a:ahLst/>
            <a:cxnLst/>
            <a:rect l="l" t="t" r="r" b="b"/>
            <a:pathLst>
              <a:path w="1327150" h="273685">
                <a:moveTo>
                  <a:pt x="1326921" y="0"/>
                </a:moveTo>
                <a:lnTo>
                  <a:pt x="136550" y="0"/>
                </a:lnTo>
                <a:lnTo>
                  <a:pt x="93390" y="6961"/>
                </a:lnTo>
                <a:lnTo>
                  <a:pt x="55906" y="26346"/>
                </a:lnTo>
                <a:lnTo>
                  <a:pt x="26346" y="55906"/>
                </a:lnTo>
                <a:lnTo>
                  <a:pt x="6961" y="93390"/>
                </a:lnTo>
                <a:lnTo>
                  <a:pt x="0" y="136550"/>
                </a:lnTo>
                <a:lnTo>
                  <a:pt x="6961" y="179710"/>
                </a:lnTo>
                <a:lnTo>
                  <a:pt x="26346" y="217194"/>
                </a:lnTo>
                <a:lnTo>
                  <a:pt x="55906" y="246753"/>
                </a:lnTo>
                <a:lnTo>
                  <a:pt x="93390" y="266139"/>
                </a:lnTo>
                <a:lnTo>
                  <a:pt x="136550" y="273100"/>
                </a:lnTo>
                <a:lnTo>
                  <a:pt x="1326921" y="273100"/>
                </a:lnTo>
                <a:lnTo>
                  <a:pt x="1326921" y="0"/>
                </a:lnTo>
                <a:close/>
              </a:path>
            </a:pathLst>
          </a:custGeom>
          <a:solidFill>
            <a:srgbClr val="D03000"/>
          </a:solidFill>
        </p:spPr>
        <p:txBody>
          <a:bodyPr wrap="square" lIns="0" tIns="0" rIns="0" bIns="0" rtlCol="0"/>
          <a:lstStyle/>
          <a:p>
            <a:endParaRPr/>
          </a:p>
        </p:txBody>
      </p:sp>
      <p:sp>
        <p:nvSpPr>
          <p:cNvPr id="4" name="TextBox 3">
            <a:extLst>
              <a:ext uri="{FF2B5EF4-FFF2-40B4-BE49-F238E27FC236}">
                <a16:creationId xmlns:a16="http://schemas.microsoft.com/office/drawing/2014/main" id="{6730EEF5-1B9F-7B27-FD1E-8C29A05E9208}"/>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mn-lt"/>
                <a:ea typeface="Noto Sans" panose="020B0502040504020204" pitchFamily="34" charset="0"/>
                <a:cs typeface="Noto Sans" panose="020B0502040504020204" pitchFamily="34" charset="0"/>
              </a:rPr>
              <a:pPr algn="r"/>
              <a:t>‹#›</a:t>
            </a:fld>
            <a:endParaRPr lang="en-US" sz="900" b="0" i="0">
              <a:solidFill>
                <a:schemeClr val="bg1"/>
              </a:solidFill>
              <a:latin typeface="+mn-lt"/>
              <a:ea typeface="Noto Sans" panose="020B0502040504020204" pitchFamily="34" charset="0"/>
              <a:cs typeface="Noto Sans" panose="020B0502040504020204" pitchFamily="34" charset="0"/>
            </a:endParaRPr>
          </a:p>
        </p:txBody>
      </p:sp>
      <p:sp>
        <p:nvSpPr>
          <p:cNvPr id="18" name="Oval 17">
            <a:extLst>
              <a:ext uri="{FF2B5EF4-FFF2-40B4-BE49-F238E27FC236}">
                <a16:creationId xmlns:a16="http://schemas.microsoft.com/office/drawing/2014/main" id="{263D8DB8-BC11-65F5-A028-5C5C11FC1A52}"/>
              </a:ext>
            </a:extLst>
          </p:cNvPr>
          <p:cNvSpPr/>
          <p:nvPr userDrawn="1"/>
        </p:nvSpPr>
        <p:spPr>
          <a:xfrm>
            <a:off x="797044" y="6305076"/>
            <a:ext cx="649483" cy="649483"/>
          </a:xfrm>
          <a:prstGeom prst="ellipse">
            <a:avLst/>
          </a:prstGeom>
          <a:solidFill>
            <a:schemeClr val="bg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56ADECC-0251-A7E4-5758-03C619A3833F}"/>
              </a:ext>
            </a:extLst>
          </p:cNvPr>
          <p:cNvSpPr>
            <a:spLocks noGrp="1"/>
          </p:cNvSpPr>
          <p:nvPr userDrawn="1">
            <p:ph type="title"/>
          </p:nvPr>
        </p:nvSpPr>
        <p:spPr>
          <a:xfrm>
            <a:off x="838200" y="263895"/>
            <a:ext cx="10515600" cy="8342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5EAED-605D-1A86-7B7B-4A4D73F490EE}"/>
              </a:ext>
            </a:extLst>
          </p:cNvPr>
          <p:cNvSpPr>
            <a:spLocks noGrp="1"/>
          </p:cNvSpPr>
          <p:nvPr userDrawn="1">
            <p:ph type="body" idx="1"/>
          </p:nvPr>
        </p:nvSpPr>
        <p:spPr>
          <a:xfrm>
            <a:off x="841248" y="1645920"/>
            <a:ext cx="105156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object 11">
            <a:extLst>
              <a:ext uri="{FF2B5EF4-FFF2-40B4-BE49-F238E27FC236}">
                <a16:creationId xmlns:a16="http://schemas.microsoft.com/office/drawing/2014/main" id="{A4A747A2-DE47-11F4-17CD-949C9992F647}"/>
              </a:ext>
            </a:extLst>
          </p:cNvPr>
          <p:cNvSpPr txBox="1"/>
          <p:nvPr userDrawn="1"/>
        </p:nvSpPr>
        <p:spPr>
          <a:xfrm>
            <a:off x="351237" y="6559349"/>
            <a:ext cx="934085" cy="135935"/>
          </a:xfrm>
          <a:prstGeom prst="rect">
            <a:avLst/>
          </a:prstGeom>
        </p:spPr>
        <p:txBody>
          <a:bodyPr vert="horz" wrap="square" lIns="0" tIns="12700" rIns="0" bIns="0" rtlCol="0">
            <a:spAutoFit/>
          </a:bodyPr>
          <a:lstStyle/>
          <a:p>
            <a:pPr marL="12700">
              <a:lnSpc>
                <a:spcPct val="100000"/>
              </a:lnSpc>
              <a:spcBef>
                <a:spcPts val="100"/>
              </a:spcBef>
            </a:pPr>
            <a:r>
              <a:rPr lang="en-US" sz="800" spc="-10">
                <a:solidFill>
                  <a:srgbClr val="FFFFFF"/>
                </a:solidFill>
                <a:latin typeface="Arial Black"/>
                <a:cs typeface="Arial Black"/>
              </a:rPr>
              <a:t>Module</a:t>
            </a:r>
            <a:endParaRPr sz="800">
              <a:latin typeface="Arial Black"/>
              <a:cs typeface="Arial Black"/>
            </a:endParaRPr>
          </a:p>
        </p:txBody>
      </p:sp>
      <p:sp>
        <p:nvSpPr>
          <p:cNvPr id="6" name="TextBox 5">
            <a:extLst>
              <a:ext uri="{FF2B5EF4-FFF2-40B4-BE49-F238E27FC236}">
                <a16:creationId xmlns:a16="http://schemas.microsoft.com/office/drawing/2014/main" id="{449E869C-1584-8DF7-0BF6-924D87A6B7D7}"/>
              </a:ext>
            </a:extLst>
          </p:cNvPr>
          <p:cNvSpPr txBox="1"/>
          <p:nvPr userDrawn="1"/>
        </p:nvSpPr>
        <p:spPr>
          <a:xfrm>
            <a:off x="918140" y="6398738"/>
            <a:ext cx="419100" cy="461665"/>
          </a:xfrm>
          <a:prstGeom prst="rect">
            <a:avLst/>
          </a:prstGeom>
          <a:noFill/>
        </p:spPr>
        <p:txBody>
          <a:bodyPr wrap="square" rtlCol="0">
            <a:spAutoFit/>
          </a:bodyPr>
          <a:lstStyle/>
          <a:p>
            <a:r>
              <a:rPr lang="en-US" sz="2400" b="1" dirty="0">
                <a:solidFill>
                  <a:schemeClr val="bg1"/>
                </a:solidFill>
              </a:rPr>
              <a:t>2</a:t>
            </a:r>
          </a:p>
        </p:txBody>
      </p:sp>
    </p:spTree>
    <p:extLst>
      <p:ext uri="{BB962C8B-B14F-4D97-AF65-F5344CB8AC3E}">
        <p14:creationId xmlns:p14="http://schemas.microsoft.com/office/powerpoint/2010/main" val="3413157599"/>
      </p:ext>
    </p:extLst>
  </p:cSld>
  <p:clrMap bg1="lt1" tx1="dk1" bg2="lt2" tx2="dk2" accent1="accent1" accent2="accent2" accent3="accent3" accent4="accent4" accent5="accent5" accent6="accent6" hlink="hlink" folHlink="folHlink"/>
  <p:sldLayoutIdLst>
    <p:sldLayoutId id="2147483744" r:id="rId1"/>
  </p:sldLayoutIdLst>
  <p:txStyles>
    <p:titleStyle>
      <a:lvl1pPr algn="l" defTabSz="914400" rtl="0" eaLnBrk="1" latinLnBrk="0" hangingPunct="1">
        <a:lnSpc>
          <a:spcPct val="90000"/>
        </a:lnSpc>
        <a:spcBef>
          <a:spcPct val="0"/>
        </a:spcBef>
        <a:buNone/>
        <a:defRPr sz="3200" b="1" i="0" kern="1200">
          <a:solidFill>
            <a:schemeClr val="accent6"/>
          </a:solidFill>
          <a:latin typeface="+mj-lt"/>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5000"/>
        </a:lnSpc>
        <a:spcBef>
          <a:spcPts val="0"/>
        </a:spcBef>
        <a:spcAft>
          <a:spcPts val="1200"/>
        </a:spcAft>
        <a:buClr>
          <a:schemeClr val="tx2"/>
        </a:buClr>
        <a:buFont typeface="Arial" panose="020B0604020202020204" pitchFamily="34" charset="0"/>
        <a:buChar char="•"/>
        <a:defRPr sz="2400" b="0" i="0" kern="1200">
          <a:solidFill>
            <a:schemeClr val="tx1"/>
          </a:solidFill>
          <a:latin typeface="+mn-lt"/>
          <a:ea typeface="Noto Sans" panose="020B0502040504020204" pitchFamily="34" charset="0"/>
          <a:cs typeface="Noto Sans" panose="020B0502040504020204" pitchFamily="34" charset="0"/>
        </a:defRPr>
      </a:lvl1pPr>
      <a:lvl2pPr marL="685800" indent="-228600" algn="l" defTabSz="914400" rtl="0" eaLnBrk="1" latinLnBrk="0" hangingPunct="1">
        <a:lnSpc>
          <a:spcPct val="95000"/>
        </a:lnSpc>
        <a:spcBef>
          <a:spcPts val="0"/>
        </a:spcBef>
        <a:spcAft>
          <a:spcPts val="1200"/>
        </a:spcAft>
        <a:buClr>
          <a:schemeClr val="tx2"/>
        </a:buClr>
        <a:buFont typeface="Wingdings" pitchFamily="2" charset="2"/>
        <a:buChar char="§"/>
        <a:defRPr sz="2000" b="0" i="0" kern="1200">
          <a:solidFill>
            <a:schemeClr val="tx1"/>
          </a:solidFill>
          <a:latin typeface="+mn-lt"/>
          <a:ea typeface="Noto Sans" panose="020B0502040504020204" pitchFamily="34" charset="0"/>
          <a:cs typeface="Noto Sans" panose="020B0502040504020204" pitchFamily="34" charset="0"/>
        </a:defRPr>
      </a:lvl2pPr>
      <a:lvl3pPr marL="1143000" indent="-228600" algn="l" defTabSz="914400" rtl="0" eaLnBrk="1" latinLnBrk="0" hangingPunct="1">
        <a:lnSpc>
          <a:spcPct val="95000"/>
        </a:lnSpc>
        <a:spcBef>
          <a:spcPts val="0"/>
        </a:spcBef>
        <a:spcAft>
          <a:spcPts val="1200"/>
        </a:spcAft>
        <a:buClr>
          <a:schemeClr val="tx2"/>
        </a:buClr>
        <a:buFont typeface="System Font Regular"/>
        <a:buChar char="–"/>
        <a:defRPr sz="1800" b="0" i="0" kern="1200">
          <a:solidFill>
            <a:schemeClr val="tx1"/>
          </a:solidFill>
          <a:latin typeface="+mn-lt"/>
          <a:ea typeface="Noto Sans" panose="020B0502040504020204" pitchFamily="34" charset="0"/>
          <a:cs typeface="Noto Sans" panose="020B0502040504020204" pitchFamily="34" charset="0"/>
        </a:defRPr>
      </a:lvl3pPr>
      <a:lvl4pPr marL="1600200" indent="-228600" algn="l" defTabSz="914400" rtl="0" eaLnBrk="1" latinLnBrk="0" hangingPunct="1">
        <a:lnSpc>
          <a:spcPct val="95000"/>
        </a:lnSpc>
        <a:spcBef>
          <a:spcPts val="0"/>
        </a:spcBef>
        <a:spcAft>
          <a:spcPts val="1200"/>
        </a:spcAft>
        <a:buClr>
          <a:schemeClr val="bg2"/>
        </a:buClr>
        <a:buFont typeface="Arial" panose="020B0604020202020204" pitchFamily="34" charset="0"/>
        <a:buChar char="•"/>
        <a:defRPr sz="1600" b="0" i="0" kern="1200">
          <a:solidFill>
            <a:schemeClr val="tx1"/>
          </a:solidFill>
          <a:latin typeface="+mn-lt"/>
          <a:ea typeface="Noto Sans" panose="020B0502040504020204" pitchFamily="34" charset="0"/>
          <a:cs typeface="Noto Sans" panose="020B0502040504020204" pitchFamily="34" charset="0"/>
        </a:defRPr>
      </a:lvl4pPr>
      <a:lvl5pPr marL="2057400" indent="-228600" algn="l" defTabSz="914400" rtl="0" eaLnBrk="1" latinLnBrk="0" hangingPunct="1">
        <a:lnSpc>
          <a:spcPct val="95000"/>
        </a:lnSpc>
        <a:spcBef>
          <a:spcPts val="0"/>
        </a:spcBef>
        <a:spcAft>
          <a:spcPts val="1200"/>
        </a:spcAft>
        <a:buClr>
          <a:schemeClr val="bg2"/>
        </a:buClr>
        <a:buFont typeface="Wingdings" pitchFamily="2" charset="2"/>
        <a:buChar char="§"/>
        <a:defRPr sz="1600" b="0" i="0" kern="1200">
          <a:solidFill>
            <a:schemeClr val="tx1"/>
          </a:solidFill>
          <a:latin typeface="+mn-lt"/>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2" userDrawn="1">
          <p15:clr>
            <a:srgbClr val="F26B43"/>
          </p15:clr>
        </p15:guide>
        <p15:guide id="2" pos="31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AF077-6AD3-CD2B-8048-B5A882A958E7}"/>
              </a:ext>
            </a:extLst>
          </p:cNvPr>
          <p:cNvSpPr/>
          <p:nvPr userDrawn="1"/>
        </p:nvSpPr>
        <p:spPr>
          <a:xfrm>
            <a:off x="10822735" y="5212081"/>
            <a:ext cx="1369266"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7">
            <a:extLst>
              <a:ext uri="{FF2B5EF4-FFF2-40B4-BE49-F238E27FC236}">
                <a16:creationId xmlns:a16="http://schemas.microsoft.com/office/drawing/2014/main" id="{6F8885CE-4271-0B1F-272F-8D454BC0E205}"/>
              </a:ext>
            </a:extLst>
          </p:cNvPr>
          <p:cNvSpPr/>
          <p:nvPr/>
        </p:nvSpPr>
        <p:spPr>
          <a:xfrm>
            <a:off x="-4271" y="6398851"/>
            <a:ext cx="10827006" cy="459149"/>
          </a:xfrm>
          <a:custGeom>
            <a:avLst/>
            <a:gdLst/>
            <a:ahLst/>
            <a:cxnLst/>
            <a:rect l="l" t="t" r="r" b="b"/>
            <a:pathLst>
              <a:path w="7560309" h="481965">
                <a:moveTo>
                  <a:pt x="0" y="481393"/>
                </a:moveTo>
                <a:lnTo>
                  <a:pt x="7560005" y="481393"/>
                </a:lnTo>
                <a:lnTo>
                  <a:pt x="7560005" y="0"/>
                </a:lnTo>
                <a:lnTo>
                  <a:pt x="0" y="0"/>
                </a:lnTo>
                <a:lnTo>
                  <a:pt x="0" y="481393"/>
                </a:lnTo>
                <a:close/>
              </a:path>
            </a:pathLst>
          </a:custGeom>
          <a:solidFill>
            <a:srgbClr val="293745"/>
          </a:solidFill>
        </p:spPr>
        <p:txBody>
          <a:bodyPr wrap="square" lIns="0" tIns="0" rIns="0" bIns="0" rtlCol="0"/>
          <a:lstStyle/>
          <a:p>
            <a:endParaRPr/>
          </a:p>
        </p:txBody>
      </p:sp>
      <p:sp>
        <p:nvSpPr>
          <p:cNvPr id="8" name="Rectangle: Diagonal Corners Rounded 7">
            <a:extLst>
              <a:ext uri="{FF2B5EF4-FFF2-40B4-BE49-F238E27FC236}">
                <a16:creationId xmlns:a16="http://schemas.microsoft.com/office/drawing/2014/main" id="{04664A5F-6809-99DB-7E0F-9E062A4B1168}"/>
              </a:ext>
            </a:extLst>
          </p:cNvPr>
          <p:cNvSpPr/>
          <p:nvPr userDrawn="1"/>
        </p:nvSpPr>
        <p:spPr>
          <a:xfrm>
            <a:off x="-4270" y="81315"/>
            <a:ext cx="12196270" cy="6319826"/>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2" name="object 9">
            <a:extLst>
              <a:ext uri="{FF2B5EF4-FFF2-40B4-BE49-F238E27FC236}">
                <a16:creationId xmlns:a16="http://schemas.microsoft.com/office/drawing/2014/main" id="{4977D648-4C19-547A-CC96-75DF757A1BD0}"/>
              </a:ext>
            </a:extLst>
          </p:cNvPr>
          <p:cNvSpPr/>
          <p:nvPr/>
        </p:nvSpPr>
        <p:spPr>
          <a:xfrm>
            <a:off x="245660" y="6496176"/>
            <a:ext cx="1100604" cy="273685"/>
          </a:xfrm>
          <a:custGeom>
            <a:avLst/>
            <a:gdLst/>
            <a:ahLst/>
            <a:cxnLst/>
            <a:rect l="l" t="t" r="r" b="b"/>
            <a:pathLst>
              <a:path w="1327150" h="273685">
                <a:moveTo>
                  <a:pt x="1326921" y="0"/>
                </a:moveTo>
                <a:lnTo>
                  <a:pt x="136550" y="0"/>
                </a:lnTo>
                <a:lnTo>
                  <a:pt x="93390" y="6961"/>
                </a:lnTo>
                <a:lnTo>
                  <a:pt x="55906" y="26346"/>
                </a:lnTo>
                <a:lnTo>
                  <a:pt x="26346" y="55906"/>
                </a:lnTo>
                <a:lnTo>
                  <a:pt x="6961" y="93390"/>
                </a:lnTo>
                <a:lnTo>
                  <a:pt x="0" y="136550"/>
                </a:lnTo>
                <a:lnTo>
                  <a:pt x="6961" y="179710"/>
                </a:lnTo>
                <a:lnTo>
                  <a:pt x="26346" y="217194"/>
                </a:lnTo>
                <a:lnTo>
                  <a:pt x="55906" y="246753"/>
                </a:lnTo>
                <a:lnTo>
                  <a:pt x="93390" y="266139"/>
                </a:lnTo>
                <a:lnTo>
                  <a:pt x="136550" y="273100"/>
                </a:lnTo>
                <a:lnTo>
                  <a:pt x="1326921" y="273100"/>
                </a:lnTo>
                <a:lnTo>
                  <a:pt x="1326921" y="0"/>
                </a:lnTo>
                <a:close/>
              </a:path>
            </a:pathLst>
          </a:custGeom>
          <a:solidFill>
            <a:srgbClr val="D03000"/>
          </a:solidFill>
        </p:spPr>
        <p:txBody>
          <a:bodyPr wrap="square" lIns="0" tIns="0" rIns="0" bIns="0" rtlCol="0"/>
          <a:lstStyle/>
          <a:p>
            <a:endParaRPr/>
          </a:p>
        </p:txBody>
      </p:sp>
      <p:sp>
        <p:nvSpPr>
          <p:cNvPr id="4" name="TextBox 3">
            <a:extLst>
              <a:ext uri="{FF2B5EF4-FFF2-40B4-BE49-F238E27FC236}">
                <a16:creationId xmlns:a16="http://schemas.microsoft.com/office/drawing/2014/main" id="{6730EEF5-1B9F-7B27-FD1E-8C29A05E9208}"/>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mn-lt"/>
                <a:ea typeface="Noto Sans" panose="020B0502040504020204" pitchFamily="34" charset="0"/>
                <a:cs typeface="Noto Sans" panose="020B0502040504020204" pitchFamily="34" charset="0"/>
              </a:rPr>
              <a:pPr algn="r"/>
              <a:t>‹#›</a:t>
            </a:fld>
            <a:endParaRPr lang="en-US" sz="900" b="0" i="0">
              <a:solidFill>
                <a:schemeClr val="bg1"/>
              </a:solidFill>
              <a:latin typeface="+mn-lt"/>
              <a:ea typeface="Noto Sans" panose="020B0502040504020204" pitchFamily="34" charset="0"/>
              <a:cs typeface="Noto Sans" panose="020B0502040504020204" pitchFamily="34" charset="0"/>
            </a:endParaRPr>
          </a:p>
        </p:txBody>
      </p:sp>
      <p:sp>
        <p:nvSpPr>
          <p:cNvPr id="18" name="Oval 17">
            <a:extLst>
              <a:ext uri="{FF2B5EF4-FFF2-40B4-BE49-F238E27FC236}">
                <a16:creationId xmlns:a16="http://schemas.microsoft.com/office/drawing/2014/main" id="{263D8DB8-BC11-65F5-A028-5C5C11FC1A52}"/>
              </a:ext>
            </a:extLst>
          </p:cNvPr>
          <p:cNvSpPr/>
          <p:nvPr userDrawn="1"/>
        </p:nvSpPr>
        <p:spPr>
          <a:xfrm>
            <a:off x="797044" y="6305076"/>
            <a:ext cx="649483" cy="649483"/>
          </a:xfrm>
          <a:prstGeom prst="ellipse">
            <a:avLst/>
          </a:prstGeom>
          <a:solidFill>
            <a:schemeClr val="bg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56ADECC-0251-A7E4-5758-03C619A3833F}"/>
              </a:ext>
            </a:extLst>
          </p:cNvPr>
          <p:cNvSpPr>
            <a:spLocks noGrp="1"/>
          </p:cNvSpPr>
          <p:nvPr userDrawn="1">
            <p:ph type="title"/>
          </p:nvPr>
        </p:nvSpPr>
        <p:spPr>
          <a:xfrm>
            <a:off x="838200" y="263895"/>
            <a:ext cx="10515600" cy="8342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5EAED-605D-1A86-7B7B-4A4D73F490EE}"/>
              </a:ext>
            </a:extLst>
          </p:cNvPr>
          <p:cNvSpPr>
            <a:spLocks noGrp="1"/>
          </p:cNvSpPr>
          <p:nvPr userDrawn="1">
            <p:ph type="body" idx="1"/>
          </p:nvPr>
        </p:nvSpPr>
        <p:spPr>
          <a:xfrm>
            <a:off x="841248" y="1645920"/>
            <a:ext cx="105156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object 11">
            <a:extLst>
              <a:ext uri="{FF2B5EF4-FFF2-40B4-BE49-F238E27FC236}">
                <a16:creationId xmlns:a16="http://schemas.microsoft.com/office/drawing/2014/main" id="{A4A747A2-DE47-11F4-17CD-949C9992F647}"/>
              </a:ext>
            </a:extLst>
          </p:cNvPr>
          <p:cNvSpPr txBox="1"/>
          <p:nvPr userDrawn="1"/>
        </p:nvSpPr>
        <p:spPr>
          <a:xfrm>
            <a:off x="351237" y="6559349"/>
            <a:ext cx="934085" cy="135935"/>
          </a:xfrm>
          <a:prstGeom prst="rect">
            <a:avLst/>
          </a:prstGeom>
        </p:spPr>
        <p:txBody>
          <a:bodyPr vert="horz" wrap="square" lIns="0" tIns="12700" rIns="0" bIns="0" rtlCol="0">
            <a:spAutoFit/>
          </a:bodyPr>
          <a:lstStyle/>
          <a:p>
            <a:pPr marL="12700">
              <a:lnSpc>
                <a:spcPct val="100000"/>
              </a:lnSpc>
              <a:spcBef>
                <a:spcPts val="100"/>
              </a:spcBef>
            </a:pPr>
            <a:r>
              <a:rPr lang="en-US" sz="800" spc="-10">
                <a:solidFill>
                  <a:srgbClr val="FFFFFF"/>
                </a:solidFill>
                <a:latin typeface="Arial Black"/>
                <a:cs typeface="Arial Black"/>
              </a:rPr>
              <a:t>Module</a:t>
            </a:r>
            <a:endParaRPr sz="800">
              <a:latin typeface="Arial Black"/>
              <a:cs typeface="Arial Black"/>
            </a:endParaRPr>
          </a:p>
        </p:txBody>
      </p:sp>
      <p:sp>
        <p:nvSpPr>
          <p:cNvPr id="6" name="TextBox 5">
            <a:extLst>
              <a:ext uri="{FF2B5EF4-FFF2-40B4-BE49-F238E27FC236}">
                <a16:creationId xmlns:a16="http://schemas.microsoft.com/office/drawing/2014/main" id="{449E869C-1584-8DF7-0BF6-924D87A6B7D7}"/>
              </a:ext>
            </a:extLst>
          </p:cNvPr>
          <p:cNvSpPr txBox="1"/>
          <p:nvPr userDrawn="1"/>
        </p:nvSpPr>
        <p:spPr>
          <a:xfrm>
            <a:off x="918140" y="6398738"/>
            <a:ext cx="419100" cy="461665"/>
          </a:xfrm>
          <a:prstGeom prst="rect">
            <a:avLst/>
          </a:prstGeom>
          <a:noFill/>
        </p:spPr>
        <p:txBody>
          <a:bodyPr wrap="square" rtlCol="0">
            <a:spAutoFit/>
          </a:bodyPr>
          <a:lstStyle/>
          <a:p>
            <a:r>
              <a:rPr lang="en-US" sz="2400" b="1">
                <a:solidFill>
                  <a:schemeClr val="bg1"/>
                </a:solidFill>
              </a:rPr>
              <a:t>3</a:t>
            </a:r>
          </a:p>
        </p:txBody>
      </p:sp>
    </p:spTree>
    <p:extLst>
      <p:ext uri="{BB962C8B-B14F-4D97-AF65-F5344CB8AC3E}">
        <p14:creationId xmlns:p14="http://schemas.microsoft.com/office/powerpoint/2010/main" val="1394803645"/>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914400" rtl="0" eaLnBrk="1" latinLnBrk="0" hangingPunct="1">
        <a:lnSpc>
          <a:spcPct val="90000"/>
        </a:lnSpc>
        <a:spcBef>
          <a:spcPct val="0"/>
        </a:spcBef>
        <a:buNone/>
        <a:defRPr sz="3200" b="1" i="0" kern="1200">
          <a:solidFill>
            <a:schemeClr val="accent6"/>
          </a:solidFill>
          <a:latin typeface="+mj-lt"/>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5000"/>
        </a:lnSpc>
        <a:spcBef>
          <a:spcPts val="0"/>
        </a:spcBef>
        <a:spcAft>
          <a:spcPts val="1200"/>
        </a:spcAft>
        <a:buClr>
          <a:schemeClr val="tx2"/>
        </a:buClr>
        <a:buFont typeface="Arial" panose="020B0604020202020204" pitchFamily="34" charset="0"/>
        <a:buChar char="•"/>
        <a:defRPr sz="2400" b="0" i="0" kern="1200">
          <a:solidFill>
            <a:schemeClr val="tx1"/>
          </a:solidFill>
          <a:latin typeface="+mn-lt"/>
          <a:ea typeface="Noto Sans" panose="020B0502040504020204" pitchFamily="34" charset="0"/>
          <a:cs typeface="Noto Sans" panose="020B0502040504020204" pitchFamily="34" charset="0"/>
        </a:defRPr>
      </a:lvl1pPr>
      <a:lvl2pPr marL="685800" indent="-228600" algn="l" defTabSz="914400" rtl="0" eaLnBrk="1" latinLnBrk="0" hangingPunct="1">
        <a:lnSpc>
          <a:spcPct val="95000"/>
        </a:lnSpc>
        <a:spcBef>
          <a:spcPts val="0"/>
        </a:spcBef>
        <a:spcAft>
          <a:spcPts val="1200"/>
        </a:spcAft>
        <a:buClr>
          <a:schemeClr val="tx2"/>
        </a:buClr>
        <a:buFont typeface="Wingdings" pitchFamily="2" charset="2"/>
        <a:buChar char="§"/>
        <a:defRPr sz="2000" b="0" i="0" kern="1200">
          <a:solidFill>
            <a:schemeClr val="tx1"/>
          </a:solidFill>
          <a:latin typeface="+mn-lt"/>
          <a:ea typeface="Noto Sans" panose="020B0502040504020204" pitchFamily="34" charset="0"/>
          <a:cs typeface="Noto Sans" panose="020B0502040504020204" pitchFamily="34" charset="0"/>
        </a:defRPr>
      </a:lvl2pPr>
      <a:lvl3pPr marL="1143000" indent="-228600" algn="l" defTabSz="914400" rtl="0" eaLnBrk="1" latinLnBrk="0" hangingPunct="1">
        <a:lnSpc>
          <a:spcPct val="95000"/>
        </a:lnSpc>
        <a:spcBef>
          <a:spcPts val="0"/>
        </a:spcBef>
        <a:spcAft>
          <a:spcPts val="1200"/>
        </a:spcAft>
        <a:buClr>
          <a:schemeClr val="tx2"/>
        </a:buClr>
        <a:buFont typeface="System Font Regular"/>
        <a:buChar char="–"/>
        <a:defRPr sz="1800" b="0" i="0" kern="1200">
          <a:solidFill>
            <a:schemeClr val="tx1"/>
          </a:solidFill>
          <a:latin typeface="+mn-lt"/>
          <a:ea typeface="Noto Sans" panose="020B0502040504020204" pitchFamily="34" charset="0"/>
          <a:cs typeface="Noto Sans" panose="020B0502040504020204" pitchFamily="34" charset="0"/>
        </a:defRPr>
      </a:lvl3pPr>
      <a:lvl4pPr marL="1600200" indent="-228600" algn="l" defTabSz="914400" rtl="0" eaLnBrk="1" latinLnBrk="0" hangingPunct="1">
        <a:lnSpc>
          <a:spcPct val="95000"/>
        </a:lnSpc>
        <a:spcBef>
          <a:spcPts val="0"/>
        </a:spcBef>
        <a:spcAft>
          <a:spcPts val="1200"/>
        </a:spcAft>
        <a:buClr>
          <a:schemeClr val="bg2"/>
        </a:buClr>
        <a:buFont typeface="Arial" panose="020B0604020202020204" pitchFamily="34" charset="0"/>
        <a:buChar char="•"/>
        <a:defRPr sz="1600" b="0" i="0" kern="1200">
          <a:solidFill>
            <a:schemeClr val="tx1"/>
          </a:solidFill>
          <a:latin typeface="+mn-lt"/>
          <a:ea typeface="Noto Sans" panose="020B0502040504020204" pitchFamily="34" charset="0"/>
          <a:cs typeface="Noto Sans" panose="020B0502040504020204" pitchFamily="34" charset="0"/>
        </a:defRPr>
      </a:lvl4pPr>
      <a:lvl5pPr marL="2057400" indent="-228600" algn="l" defTabSz="914400" rtl="0" eaLnBrk="1" latinLnBrk="0" hangingPunct="1">
        <a:lnSpc>
          <a:spcPct val="95000"/>
        </a:lnSpc>
        <a:spcBef>
          <a:spcPts val="0"/>
        </a:spcBef>
        <a:spcAft>
          <a:spcPts val="1200"/>
        </a:spcAft>
        <a:buClr>
          <a:schemeClr val="bg2"/>
        </a:buClr>
        <a:buFont typeface="Wingdings" pitchFamily="2" charset="2"/>
        <a:buChar char="§"/>
        <a:defRPr sz="1600" b="0" i="0" kern="1200">
          <a:solidFill>
            <a:schemeClr val="tx1"/>
          </a:solidFill>
          <a:latin typeface="+mn-lt"/>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2" userDrawn="1">
          <p15:clr>
            <a:srgbClr val="F26B43"/>
          </p15:clr>
        </p15:guide>
        <p15:guide id="2" pos="31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AF077-6AD3-CD2B-8048-B5A882A958E7}"/>
              </a:ext>
            </a:extLst>
          </p:cNvPr>
          <p:cNvSpPr/>
          <p:nvPr userDrawn="1"/>
        </p:nvSpPr>
        <p:spPr>
          <a:xfrm>
            <a:off x="10822735" y="5212081"/>
            <a:ext cx="1369266"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7">
            <a:extLst>
              <a:ext uri="{FF2B5EF4-FFF2-40B4-BE49-F238E27FC236}">
                <a16:creationId xmlns:a16="http://schemas.microsoft.com/office/drawing/2014/main" id="{6F8885CE-4271-0B1F-272F-8D454BC0E205}"/>
              </a:ext>
            </a:extLst>
          </p:cNvPr>
          <p:cNvSpPr/>
          <p:nvPr/>
        </p:nvSpPr>
        <p:spPr>
          <a:xfrm>
            <a:off x="-4271" y="6398851"/>
            <a:ext cx="10827006" cy="459149"/>
          </a:xfrm>
          <a:custGeom>
            <a:avLst/>
            <a:gdLst/>
            <a:ahLst/>
            <a:cxnLst/>
            <a:rect l="l" t="t" r="r" b="b"/>
            <a:pathLst>
              <a:path w="7560309" h="481965">
                <a:moveTo>
                  <a:pt x="0" y="481393"/>
                </a:moveTo>
                <a:lnTo>
                  <a:pt x="7560005" y="481393"/>
                </a:lnTo>
                <a:lnTo>
                  <a:pt x="7560005" y="0"/>
                </a:lnTo>
                <a:lnTo>
                  <a:pt x="0" y="0"/>
                </a:lnTo>
                <a:lnTo>
                  <a:pt x="0" y="481393"/>
                </a:lnTo>
                <a:close/>
              </a:path>
            </a:pathLst>
          </a:custGeom>
          <a:solidFill>
            <a:srgbClr val="293745"/>
          </a:solidFill>
        </p:spPr>
        <p:txBody>
          <a:bodyPr wrap="square" lIns="0" tIns="0" rIns="0" bIns="0" rtlCol="0"/>
          <a:lstStyle/>
          <a:p>
            <a:endParaRPr/>
          </a:p>
        </p:txBody>
      </p:sp>
      <p:sp>
        <p:nvSpPr>
          <p:cNvPr id="8" name="Rectangle: Diagonal Corners Rounded 7">
            <a:extLst>
              <a:ext uri="{FF2B5EF4-FFF2-40B4-BE49-F238E27FC236}">
                <a16:creationId xmlns:a16="http://schemas.microsoft.com/office/drawing/2014/main" id="{04664A5F-6809-99DB-7E0F-9E062A4B1168}"/>
              </a:ext>
            </a:extLst>
          </p:cNvPr>
          <p:cNvSpPr/>
          <p:nvPr userDrawn="1"/>
        </p:nvSpPr>
        <p:spPr>
          <a:xfrm>
            <a:off x="-4270" y="81315"/>
            <a:ext cx="12196270" cy="6319826"/>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2" name="object 9">
            <a:extLst>
              <a:ext uri="{FF2B5EF4-FFF2-40B4-BE49-F238E27FC236}">
                <a16:creationId xmlns:a16="http://schemas.microsoft.com/office/drawing/2014/main" id="{4977D648-4C19-547A-CC96-75DF757A1BD0}"/>
              </a:ext>
            </a:extLst>
          </p:cNvPr>
          <p:cNvSpPr/>
          <p:nvPr/>
        </p:nvSpPr>
        <p:spPr>
          <a:xfrm>
            <a:off x="245660" y="6496176"/>
            <a:ext cx="1100604" cy="273685"/>
          </a:xfrm>
          <a:custGeom>
            <a:avLst/>
            <a:gdLst/>
            <a:ahLst/>
            <a:cxnLst/>
            <a:rect l="l" t="t" r="r" b="b"/>
            <a:pathLst>
              <a:path w="1327150" h="273685">
                <a:moveTo>
                  <a:pt x="1326921" y="0"/>
                </a:moveTo>
                <a:lnTo>
                  <a:pt x="136550" y="0"/>
                </a:lnTo>
                <a:lnTo>
                  <a:pt x="93390" y="6961"/>
                </a:lnTo>
                <a:lnTo>
                  <a:pt x="55906" y="26346"/>
                </a:lnTo>
                <a:lnTo>
                  <a:pt x="26346" y="55906"/>
                </a:lnTo>
                <a:lnTo>
                  <a:pt x="6961" y="93390"/>
                </a:lnTo>
                <a:lnTo>
                  <a:pt x="0" y="136550"/>
                </a:lnTo>
                <a:lnTo>
                  <a:pt x="6961" y="179710"/>
                </a:lnTo>
                <a:lnTo>
                  <a:pt x="26346" y="217194"/>
                </a:lnTo>
                <a:lnTo>
                  <a:pt x="55906" y="246753"/>
                </a:lnTo>
                <a:lnTo>
                  <a:pt x="93390" y="266139"/>
                </a:lnTo>
                <a:lnTo>
                  <a:pt x="136550" y="273100"/>
                </a:lnTo>
                <a:lnTo>
                  <a:pt x="1326921" y="273100"/>
                </a:lnTo>
                <a:lnTo>
                  <a:pt x="1326921" y="0"/>
                </a:lnTo>
                <a:close/>
              </a:path>
            </a:pathLst>
          </a:custGeom>
          <a:solidFill>
            <a:srgbClr val="D03000"/>
          </a:solidFill>
        </p:spPr>
        <p:txBody>
          <a:bodyPr wrap="square" lIns="0" tIns="0" rIns="0" bIns="0" rtlCol="0"/>
          <a:lstStyle/>
          <a:p>
            <a:endParaRPr/>
          </a:p>
        </p:txBody>
      </p:sp>
      <p:sp>
        <p:nvSpPr>
          <p:cNvPr id="4" name="TextBox 3">
            <a:extLst>
              <a:ext uri="{FF2B5EF4-FFF2-40B4-BE49-F238E27FC236}">
                <a16:creationId xmlns:a16="http://schemas.microsoft.com/office/drawing/2014/main" id="{6730EEF5-1B9F-7B27-FD1E-8C29A05E9208}"/>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mn-lt"/>
                <a:ea typeface="Noto Sans" panose="020B0502040504020204" pitchFamily="34" charset="0"/>
                <a:cs typeface="Noto Sans" panose="020B0502040504020204" pitchFamily="34" charset="0"/>
              </a:rPr>
              <a:pPr algn="r"/>
              <a:t>‹#›</a:t>
            </a:fld>
            <a:endParaRPr lang="en-US" sz="900" b="0" i="0">
              <a:solidFill>
                <a:schemeClr val="bg1"/>
              </a:solidFill>
              <a:latin typeface="+mn-lt"/>
              <a:ea typeface="Noto Sans" panose="020B0502040504020204" pitchFamily="34" charset="0"/>
              <a:cs typeface="Noto Sans" panose="020B0502040504020204" pitchFamily="34" charset="0"/>
            </a:endParaRPr>
          </a:p>
        </p:txBody>
      </p:sp>
      <p:sp>
        <p:nvSpPr>
          <p:cNvPr id="18" name="Oval 17">
            <a:extLst>
              <a:ext uri="{FF2B5EF4-FFF2-40B4-BE49-F238E27FC236}">
                <a16:creationId xmlns:a16="http://schemas.microsoft.com/office/drawing/2014/main" id="{263D8DB8-BC11-65F5-A028-5C5C11FC1A52}"/>
              </a:ext>
            </a:extLst>
          </p:cNvPr>
          <p:cNvSpPr/>
          <p:nvPr userDrawn="1"/>
        </p:nvSpPr>
        <p:spPr>
          <a:xfrm>
            <a:off x="797044" y="6305076"/>
            <a:ext cx="649483" cy="649483"/>
          </a:xfrm>
          <a:prstGeom prst="ellipse">
            <a:avLst/>
          </a:prstGeom>
          <a:solidFill>
            <a:schemeClr val="bg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56ADECC-0251-A7E4-5758-03C619A3833F}"/>
              </a:ext>
            </a:extLst>
          </p:cNvPr>
          <p:cNvSpPr>
            <a:spLocks noGrp="1"/>
          </p:cNvSpPr>
          <p:nvPr userDrawn="1">
            <p:ph type="title"/>
          </p:nvPr>
        </p:nvSpPr>
        <p:spPr>
          <a:xfrm>
            <a:off x="838200" y="263895"/>
            <a:ext cx="10515600" cy="8342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5EAED-605D-1A86-7B7B-4A4D73F490EE}"/>
              </a:ext>
            </a:extLst>
          </p:cNvPr>
          <p:cNvSpPr>
            <a:spLocks noGrp="1"/>
          </p:cNvSpPr>
          <p:nvPr userDrawn="1">
            <p:ph type="body" idx="1"/>
          </p:nvPr>
        </p:nvSpPr>
        <p:spPr>
          <a:xfrm>
            <a:off x="841248" y="1645920"/>
            <a:ext cx="105156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object 11">
            <a:extLst>
              <a:ext uri="{FF2B5EF4-FFF2-40B4-BE49-F238E27FC236}">
                <a16:creationId xmlns:a16="http://schemas.microsoft.com/office/drawing/2014/main" id="{A4A747A2-DE47-11F4-17CD-949C9992F647}"/>
              </a:ext>
            </a:extLst>
          </p:cNvPr>
          <p:cNvSpPr txBox="1"/>
          <p:nvPr userDrawn="1"/>
        </p:nvSpPr>
        <p:spPr>
          <a:xfrm>
            <a:off x="351237" y="6559349"/>
            <a:ext cx="934085" cy="135935"/>
          </a:xfrm>
          <a:prstGeom prst="rect">
            <a:avLst/>
          </a:prstGeom>
        </p:spPr>
        <p:txBody>
          <a:bodyPr vert="horz" wrap="square" lIns="0" tIns="12700" rIns="0" bIns="0" rtlCol="0">
            <a:spAutoFit/>
          </a:bodyPr>
          <a:lstStyle/>
          <a:p>
            <a:pPr marL="12700">
              <a:lnSpc>
                <a:spcPct val="100000"/>
              </a:lnSpc>
              <a:spcBef>
                <a:spcPts val="100"/>
              </a:spcBef>
            </a:pPr>
            <a:r>
              <a:rPr lang="en-US" sz="800" spc="-10">
                <a:solidFill>
                  <a:srgbClr val="FFFFFF"/>
                </a:solidFill>
                <a:latin typeface="Arial Black"/>
                <a:cs typeface="Arial Black"/>
              </a:rPr>
              <a:t>Module</a:t>
            </a:r>
            <a:endParaRPr sz="800">
              <a:latin typeface="Arial Black"/>
              <a:cs typeface="Arial Black"/>
            </a:endParaRPr>
          </a:p>
        </p:txBody>
      </p:sp>
      <p:sp>
        <p:nvSpPr>
          <p:cNvPr id="6" name="TextBox 5">
            <a:extLst>
              <a:ext uri="{FF2B5EF4-FFF2-40B4-BE49-F238E27FC236}">
                <a16:creationId xmlns:a16="http://schemas.microsoft.com/office/drawing/2014/main" id="{449E869C-1584-8DF7-0BF6-924D87A6B7D7}"/>
              </a:ext>
            </a:extLst>
          </p:cNvPr>
          <p:cNvSpPr txBox="1"/>
          <p:nvPr userDrawn="1"/>
        </p:nvSpPr>
        <p:spPr>
          <a:xfrm>
            <a:off x="918140" y="6398738"/>
            <a:ext cx="419100" cy="461665"/>
          </a:xfrm>
          <a:prstGeom prst="rect">
            <a:avLst/>
          </a:prstGeom>
          <a:noFill/>
        </p:spPr>
        <p:txBody>
          <a:bodyPr wrap="square" rtlCol="0">
            <a:spAutoFit/>
          </a:bodyPr>
          <a:lstStyle/>
          <a:p>
            <a:r>
              <a:rPr lang="en-US" sz="2400" b="1">
                <a:solidFill>
                  <a:schemeClr val="bg1"/>
                </a:solidFill>
              </a:rPr>
              <a:t>4</a:t>
            </a:r>
          </a:p>
        </p:txBody>
      </p:sp>
    </p:spTree>
    <p:extLst>
      <p:ext uri="{BB962C8B-B14F-4D97-AF65-F5344CB8AC3E}">
        <p14:creationId xmlns:p14="http://schemas.microsoft.com/office/powerpoint/2010/main" val="1356840809"/>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914400" rtl="0" eaLnBrk="1" latinLnBrk="0" hangingPunct="1">
        <a:lnSpc>
          <a:spcPct val="90000"/>
        </a:lnSpc>
        <a:spcBef>
          <a:spcPct val="0"/>
        </a:spcBef>
        <a:buNone/>
        <a:defRPr sz="3200" b="1" i="0" kern="1200">
          <a:solidFill>
            <a:schemeClr val="accent6"/>
          </a:solidFill>
          <a:latin typeface="+mj-lt"/>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5000"/>
        </a:lnSpc>
        <a:spcBef>
          <a:spcPts val="0"/>
        </a:spcBef>
        <a:spcAft>
          <a:spcPts val="1200"/>
        </a:spcAft>
        <a:buClr>
          <a:schemeClr val="tx2"/>
        </a:buClr>
        <a:buFont typeface="Arial" panose="020B0604020202020204" pitchFamily="34" charset="0"/>
        <a:buChar char="•"/>
        <a:defRPr sz="2400" b="0" i="0" kern="1200">
          <a:solidFill>
            <a:schemeClr val="tx1"/>
          </a:solidFill>
          <a:latin typeface="+mn-lt"/>
          <a:ea typeface="Noto Sans" panose="020B0502040504020204" pitchFamily="34" charset="0"/>
          <a:cs typeface="Noto Sans" panose="020B0502040504020204" pitchFamily="34" charset="0"/>
        </a:defRPr>
      </a:lvl1pPr>
      <a:lvl2pPr marL="685800" indent="-228600" algn="l" defTabSz="914400" rtl="0" eaLnBrk="1" latinLnBrk="0" hangingPunct="1">
        <a:lnSpc>
          <a:spcPct val="95000"/>
        </a:lnSpc>
        <a:spcBef>
          <a:spcPts val="0"/>
        </a:spcBef>
        <a:spcAft>
          <a:spcPts val="1200"/>
        </a:spcAft>
        <a:buClr>
          <a:schemeClr val="tx2"/>
        </a:buClr>
        <a:buFont typeface="Wingdings" pitchFamily="2" charset="2"/>
        <a:buChar char="§"/>
        <a:defRPr sz="2000" b="0" i="0" kern="1200">
          <a:solidFill>
            <a:schemeClr val="tx1"/>
          </a:solidFill>
          <a:latin typeface="+mn-lt"/>
          <a:ea typeface="Noto Sans" panose="020B0502040504020204" pitchFamily="34" charset="0"/>
          <a:cs typeface="Noto Sans" panose="020B0502040504020204" pitchFamily="34" charset="0"/>
        </a:defRPr>
      </a:lvl2pPr>
      <a:lvl3pPr marL="1143000" indent="-228600" algn="l" defTabSz="914400" rtl="0" eaLnBrk="1" latinLnBrk="0" hangingPunct="1">
        <a:lnSpc>
          <a:spcPct val="95000"/>
        </a:lnSpc>
        <a:spcBef>
          <a:spcPts val="0"/>
        </a:spcBef>
        <a:spcAft>
          <a:spcPts val="1200"/>
        </a:spcAft>
        <a:buClr>
          <a:schemeClr val="tx2"/>
        </a:buClr>
        <a:buFont typeface="System Font Regular"/>
        <a:buChar char="–"/>
        <a:defRPr sz="1800" b="0" i="0" kern="1200">
          <a:solidFill>
            <a:schemeClr val="tx1"/>
          </a:solidFill>
          <a:latin typeface="+mn-lt"/>
          <a:ea typeface="Noto Sans" panose="020B0502040504020204" pitchFamily="34" charset="0"/>
          <a:cs typeface="Noto Sans" panose="020B0502040504020204" pitchFamily="34" charset="0"/>
        </a:defRPr>
      </a:lvl3pPr>
      <a:lvl4pPr marL="1600200" indent="-228600" algn="l" defTabSz="914400" rtl="0" eaLnBrk="1" latinLnBrk="0" hangingPunct="1">
        <a:lnSpc>
          <a:spcPct val="95000"/>
        </a:lnSpc>
        <a:spcBef>
          <a:spcPts val="0"/>
        </a:spcBef>
        <a:spcAft>
          <a:spcPts val="1200"/>
        </a:spcAft>
        <a:buClr>
          <a:schemeClr val="bg2"/>
        </a:buClr>
        <a:buFont typeface="Arial" panose="020B0604020202020204" pitchFamily="34" charset="0"/>
        <a:buChar char="•"/>
        <a:defRPr sz="1600" b="0" i="0" kern="1200">
          <a:solidFill>
            <a:schemeClr val="tx1"/>
          </a:solidFill>
          <a:latin typeface="+mn-lt"/>
          <a:ea typeface="Noto Sans" panose="020B0502040504020204" pitchFamily="34" charset="0"/>
          <a:cs typeface="Noto Sans" panose="020B0502040504020204" pitchFamily="34" charset="0"/>
        </a:defRPr>
      </a:lvl4pPr>
      <a:lvl5pPr marL="2057400" indent="-228600" algn="l" defTabSz="914400" rtl="0" eaLnBrk="1" latinLnBrk="0" hangingPunct="1">
        <a:lnSpc>
          <a:spcPct val="95000"/>
        </a:lnSpc>
        <a:spcBef>
          <a:spcPts val="0"/>
        </a:spcBef>
        <a:spcAft>
          <a:spcPts val="1200"/>
        </a:spcAft>
        <a:buClr>
          <a:schemeClr val="bg2"/>
        </a:buClr>
        <a:buFont typeface="Wingdings" pitchFamily="2" charset="2"/>
        <a:buChar char="§"/>
        <a:defRPr sz="1600" b="0" i="0" kern="1200">
          <a:solidFill>
            <a:schemeClr val="tx1"/>
          </a:solidFill>
          <a:latin typeface="+mn-lt"/>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2" userDrawn="1">
          <p15:clr>
            <a:srgbClr val="F26B43"/>
          </p15:clr>
        </p15:guide>
        <p15:guide id="2" pos="31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04969F-FD46-3B4E-5B4B-060986B47E5E}"/>
              </a:ext>
            </a:extLst>
          </p:cNvPr>
          <p:cNvSpPr/>
          <p:nvPr userDrawn="1"/>
        </p:nvSpPr>
        <p:spPr>
          <a:xfrm>
            <a:off x="10822735" y="5212081"/>
            <a:ext cx="1369266"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Diagonal Corners Rounded 7">
            <a:extLst>
              <a:ext uri="{FF2B5EF4-FFF2-40B4-BE49-F238E27FC236}">
                <a16:creationId xmlns:a16="http://schemas.microsoft.com/office/drawing/2014/main" id="{7A998479-9528-97DD-8046-6CF377995911}"/>
              </a:ext>
            </a:extLst>
          </p:cNvPr>
          <p:cNvSpPr/>
          <p:nvPr userDrawn="1"/>
        </p:nvSpPr>
        <p:spPr>
          <a:xfrm>
            <a:off x="-4270" y="81315"/>
            <a:ext cx="12196270" cy="6319826"/>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0" name="object 7">
            <a:extLst>
              <a:ext uri="{FF2B5EF4-FFF2-40B4-BE49-F238E27FC236}">
                <a16:creationId xmlns:a16="http://schemas.microsoft.com/office/drawing/2014/main" id="{6F8885CE-4271-0B1F-272F-8D454BC0E205}"/>
              </a:ext>
            </a:extLst>
          </p:cNvPr>
          <p:cNvSpPr/>
          <p:nvPr/>
        </p:nvSpPr>
        <p:spPr>
          <a:xfrm>
            <a:off x="-4271" y="6398851"/>
            <a:ext cx="10827006" cy="459149"/>
          </a:xfrm>
          <a:custGeom>
            <a:avLst/>
            <a:gdLst/>
            <a:ahLst/>
            <a:cxnLst/>
            <a:rect l="l" t="t" r="r" b="b"/>
            <a:pathLst>
              <a:path w="7560309" h="481965">
                <a:moveTo>
                  <a:pt x="0" y="481393"/>
                </a:moveTo>
                <a:lnTo>
                  <a:pt x="7560005" y="481393"/>
                </a:lnTo>
                <a:lnTo>
                  <a:pt x="7560005" y="0"/>
                </a:lnTo>
                <a:lnTo>
                  <a:pt x="0" y="0"/>
                </a:lnTo>
                <a:lnTo>
                  <a:pt x="0" y="481393"/>
                </a:lnTo>
                <a:close/>
              </a:path>
            </a:pathLst>
          </a:custGeom>
          <a:solidFill>
            <a:srgbClr val="293745"/>
          </a:solidFill>
        </p:spPr>
        <p:txBody>
          <a:bodyPr wrap="square" lIns="0" tIns="0" rIns="0" bIns="0" rtlCol="0"/>
          <a:lstStyle/>
          <a:p>
            <a:endParaRPr/>
          </a:p>
        </p:txBody>
      </p:sp>
      <p:sp>
        <p:nvSpPr>
          <p:cNvPr id="4" name="TextBox 3">
            <a:extLst>
              <a:ext uri="{FF2B5EF4-FFF2-40B4-BE49-F238E27FC236}">
                <a16:creationId xmlns:a16="http://schemas.microsoft.com/office/drawing/2014/main" id="{6730EEF5-1B9F-7B27-FD1E-8C29A05E9208}"/>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mn-lt"/>
                <a:ea typeface="Noto Sans" panose="020B0502040504020204" pitchFamily="34" charset="0"/>
                <a:cs typeface="Noto Sans" panose="020B0502040504020204" pitchFamily="34" charset="0"/>
              </a:rPr>
              <a:pPr algn="r"/>
              <a:t>‹#›</a:t>
            </a:fld>
            <a:endParaRPr lang="en-US" sz="900" b="0" i="0">
              <a:solidFill>
                <a:schemeClr val="bg1"/>
              </a:solidFill>
              <a:latin typeface="+mn-lt"/>
              <a:ea typeface="Noto Sans" panose="020B0502040504020204" pitchFamily="34" charset="0"/>
              <a:cs typeface="Noto Sans" panose="020B0502040504020204" pitchFamily="34" charset="0"/>
            </a:endParaRPr>
          </a:p>
        </p:txBody>
      </p:sp>
      <p:sp>
        <p:nvSpPr>
          <p:cNvPr id="2" name="Title Placeholder 1">
            <a:extLst>
              <a:ext uri="{FF2B5EF4-FFF2-40B4-BE49-F238E27FC236}">
                <a16:creationId xmlns:a16="http://schemas.microsoft.com/office/drawing/2014/main" id="{C56ADECC-0251-A7E4-5758-03C619A3833F}"/>
              </a:ext>
            </a:extLst>
          </p:cNvPr>
          <p:cNvSpPr>
            <a:spLocks noGrp="1"/>
          </p:cNvSpPr>
          <p:nvPr userDrawn="1">
            <p:ph type="title"/>
          </p:nvPr>
        </p:nvSpPr>
        <p:spPr>
          <a:xfrm>
            <a:off x="838200" y="263895"/>
            <a:ext cx="10515600" cy="834283"/>
          </a:xfrm>
          <a:prstGeom prst="rect">
            <a:avLst/>
          </a:prstGeom>
        </p:spPr>
        <p:txBody>
          <a:bodyPr vert="horz" lIns="91440" tIns="45720" rIns="91440" bIns="45720" rtlCol="0" anchor="ctr">
            <a:normAutofit/>
          </a:bodyPr>
          <a:lstStyle/>
          <a:p>
            <a:r>
              <a:rPr lang="en-US"/>
              <a:t>CLICK TO EDIT MASTER TITLE STYLE</a:t>
            </a:r>
          </a:p>
        </p:txBody>
      </p:sp>
      <p:sp>
        <p:nvSpPr>
          <p:cNvPr id="12" name="object 9">
            <a:extLst>
              <a:ext uri="{FF2B5EF4-FFF2-40B4-BE49-F238E27FC236}">
                <a16:creationId xmlns:a16="http://schemas.microsoft.com/office/drawing/2014/main" id="{4977D648-4C19-547A-CC96-75DF757A1BD0}"/>
              </a:ext>
            </a:extLst>
          </p:cNvPr>
          <p:cNvSpPr/>
          <p:nvPr/>
        </p:nvSpPr>
        <p:spPr>
          <a:xfrm>
            <a:off x="245660" y="6496176"/>
            <a:ext cx="1100604" cy="273685"/>
          </a:xfrm>
          <a:custGeom>
            <a:avLst/>
            <a:gdLst/>
            <a:ahLst/>
            <a:cxnLst/>
            <a:rect l="l" t="t" r="r" b="b"/>
            <a:pathLst>
              <a:path w="1327150" h="273685">
                <a:moveTo>
                  <a:pt x="1326921" y="0"/>
                </a:moveTo>
                <a:lnTo>
                  <a:pt x="136550" y="0"/>
                </a:lnTo>
                <a:lnTo>
                  <a:pt x="93390" y="6961"/>
                </a:lnTo>
                <a:lnTo>
                  <a:pt x="55906" y="26346"/>
                </a:lnTo>
                <a:lnTo>
                  <a:pt x="26346" y="55906"/>
                </a:lnTo>
                <a:lnTo>
                  <a:pt x="6961" y="93390"/>
                </a:lnTo>
                <a:lnTo>
                  <a:pt x="0" y="136550"/>
                </a:lnTo>
                <a:lnTo>
                  <a:pt x="6961" y="179710"/>
                </a:lnTo>
                <a:lnTo>
                  <a:pt x="26346" y="217194"/>
                </a:lnTo>
                <a:lnTo>
                  <a:pt x="55906" y="246753"/>
                </a:lnTo>
                <a:lnTo>
                  <a:pt x="93390" y="266139"/>
                </a:lnTo>
                <a:lnTo>
                  <a:pt x="136550" y="273100"/>
                </a:lnTo>
                <a:lnTo>
                  <a:pt x="1326921" y="273100"/>
                </a:lnTo>
                <a:lnTo>
                  <a:pt x="1326921" y="0"/>
                </a:lnTo>
                <a:close/>
              </a:path>
            </a:pathLst>
          </a:custGeom>
          <a:solidFill>
            <a:srgbClr val="D03000"/>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AFA5EAED-605D-1A86-7B7B-4A4D73F490EE}"/>
              </a:ext>
            </a:extLst>
          </p:cNvPr>
          <p:cNvSpPr>
            <a:spLocks noGrp="1"/>
          </p:cNvSpPr>
          <p:nvPr userDrawn="1">
            <p:ph type="body" idx="1"/>
          </p:nvPr>
        </p:nvSpPr>
        <p:spPr>
          <a:xfrm>
            <a:off x="841248" y="1645920"/>
            <a:ext cx="105156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object 11">
            <a:extLst>
              <a:ext uri="{FF2B5EF4-FFF2-40B4-BE49-F238E27FC236}">
                <a16:creationId xmlns:a16="http://schemas.microsoft.com/office/drawing/2014/main" id="{A4A747A2-DE47-11F4-17CD-949C9992F647}"/>
              </a:ext>
            </a:extLst>
          </p:cNvPr>
          <p:cNvSpPr txBox="1"/>
          <p:nvPr userDrawn="1"/>
        </p:nvSpPr>
        <p:spPr>
          <a:xfrm>
            <a:off x="351237" y="6559349"/>
            <a:ext cx="934085" cy="135935"/>
          </a:xfrm>
          <a:prstGeom prst="rect">
            <a:avLst/>
          </a:prstGeom>
        </p:spPr>
        <p:txBody>
          <a:bodyPr vert="horz" wrap="square" lIns="0" tIns="12700" rIns="0" bIns="0" rtlCol="0">
            <a:spAutoFit/>
          </a:bodyPr>
          <a:lstStyle/>
          <a:p>
            <a:pPr marL="12700">
              <a:lnSpc>
                <a:spcPct val="100000"/>
              </a:lnSpc>
              <a:spcBef>
                <a:spcPts val="100"/>
              </a:spcBef>
            </a:pPr>
            <a:r>
              <a:rPr lang="en-US" sz="800" spc="-10">
                <a:solidFill>
                  <a:srgbClr val="FFFFFF"/>
                </a:solidFill>
                <a:latin typeface="Arial Black"/>
                <a:cs typeface="Arial Black"/>
              </a:rPr>
              <a:t>Module</a:t>
            </a:r>
            <a:endParaRPr sz="800">
              <a:latin typeface="Arial Black"/>
              <a:cs typeface="Arial Black"/>
            </a:endParaRPr>
          </a:p>
        </p:txBody>
      </p:sp>
      <p:pic>
        <p:nvPicPr>
          <p:cNvPr id="13" name="Graphic 12">
            <a:extLst>
              <a:ext uri="{FF2B5EF4-FFF2-40B4-BE49-F238E27FC236}">
                <a16:creationId xmlns:a16="http://schemas.microsoft.com/office/drawing/2014/main" id="{E2F38E71-41FF-7785-C23D-F7D278055B55}"/>
              </a:ext>
            </a:extLst>
          </p:cNvPr>
          <p:cNvPicPr>
            <a:picLocks noChangeAspect="1"/>
          </p:cNvPicPr>
          <p:nvPr userDrawn="1"/>
        </p:nvPicPr>
        <p:blipFill>
          <a:blip r:embed="rId4">
            <a:extLst>
              <a:ext uri="{96DAC541-7B7A-43D3-8B79-37D633B846F1}">
                <asvg:svgBlip xmlns:asvg="http://schemas.microsoft.com/office/drawing/2016/SVG/main" r:embed="rId5"/>
              </a:ext>
            </a:extLst>
          </a:blip>
          <a:srcRect b="16424"/>
          <a:stretch/>
        </p:blipFill>
        <p:spPr>
          <a:xfrm>
            <a:off x="769235" y="6255809"/>
            <a:ext cx="723298" cy="602191"/>
          </a:xfrm>
          <a:prstGeom prst="rect">
            <a:avLst/>
          </a:prstGeom>
        </p:spPr>
      </p:pic>
      <p:sp>
        <p:nvSpPr>
          <p:cNvPr id="6" name="TextBox 5">
            <a:extLst>
              <a:ext uri="{FF2B5EF4-FFF2-40B4-BE49-F238E27FC236}">
                <a16:creationId xmlns:a16="http://schemas.microsoft.com/office/drawing/2014/main" id="{449E869C-1584-8DF7-0BF6-924D87A6B7D7}"/>
              </a:ext>
            </a:extLst>
          </p:cNvPr>
          <p:cNvSpPr txBox="1"/>
          <p:nvPr userDrawn="1"/>
        </p:nvSpPr>
        <p:spPr>
          <a:xfrm>
            <a:off x="802647" y="6255809"/>
            <a:ext cx="649224" cy="604595"/>
          </a:xfrm>
          <a:prstGeom prst="rect">
            <a:avLst/>
          </a:prstGeom>
          <a:noFill/>
        </p:spPr>
        <p:txBody>
          <a:bodyPr wrap="square" tIns="137160" rtlCol="0" anchor="ctr" anchorCtr="0">
            <a:noAutofit/>
          </a:bodyPr>
          <a:lstStyle/>
          <a:p>
            <a:pPr algn="ctr"/>
            <a:r>
              <a:rPr lang="en-US" sz="2400" b="1">
                <a:solidFill>
                  <a:schemeClr val="bg1"/>
                </a:solidFill>
              </a:rPr>
              <a:t>5</a:t>
            </a:r>
          </a:p>
        </p:txBody>
      </p:sp>
    </p:spTree>
    <p:extLst>
      <p:ext uri="{BB962C8B-B14F-4D97-AF65-F5344CB8AC3E}">
        <p14:creationId xmlns:p14="http://schemas.microsoft.com/office/powerpoint/2010/main" val="174361410"/>
      </p:ext>
    </p:extLst>
  </p:cSld>
  <p:clrMap bg1="lt1" tx1="dk1" bg2="lt2" tx2="dk2" accent1="accent1" accent2="accent2" accent3="accent3" accent4="accent4" accent5="accent5" accent6="accent6" hlink="hlink" folHlink="folHlink"/>
  <p:sldLayoutIdLst>
    <p:sldLayoutId id="2147483750" r:id="rId1"/>
    <p:sldLayoutId id="2147483753" r:id="rId2"/>
  </p:sldLayoutIdLst>
  <p:txStyles>
    <p:titleStyle>
      <a:lvl1pPr algn="l" defTabSz="914400" rtl="0" eaLnBrk="1" latinLnBrk="0" hangingPunct="1">
        <a:lnSpc>
          <a:spcPct val="90000"/>
        </a:lnSpc>
        <a:spcBef>
          <a:spcPct val="0"/>
        </a:spcBef>
        <a:buNone/>
        <a:defRPr sz="3200" b="1" i="0" kern="1200">
          <a:solidFill>
            <a:schemeClr val="accent6"/>
          </a:solidFill>
          <a:latin typeface="+mj-lt"/>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5000"/>
        </a:lnSpc>
        <a:spcBef>
          <a:spcPts val="0"/>
        </a:spcBef>
        <a:spcAft>
          <a:spcPts val="1200"/>
        </a:spcAft>
        <a:buClr>
          <a:schemeClr val="tx2"/>
        </a:buClr>
        <a:buFont typeface="Arial" panose="020B0604020202020204" pitchFamily="34" charset="0"/>
        <a:buChar char="•"/>
        <a:defRPr sz="2400" b="0" i="0" kern="1200">
          <a:solidFill>
            <a:schemeClr val="tx1"/>
          </a:solidFill>
          <a:latin typeface="+mn-lt"/>
          <a:ea typeface="Noto Sans" panose="020B0502040504020204" pitchFamily="34" charset="0"/>
          <a:cs typeface="Noto Sans" panose="020B0502040504020204" pitchFamily="34" charset="0"/>
        </a:defRPr>
      </a:lvl1pPr>
      <a:lvl2pPr marL="685800" indent="-228600" algn="l" defTabSz="914400" rtl="0" eaLnBrk="1" latinLnBrk="0" hangingPunct="1">
        <a:lnSpc>
          <a:spcPct val="95000"/>
        </a:lnSpc>
        <a:spcBef>
          <a:spcPts val="0"/>
        </a:spcBef>
        <a:spcAft>
          <a:spcPts val="1200"/>
        </a:spcAft>
        <a:buClr>
          <a:schemeClr val="tx2"/>
        </a:buClr>
        <a:buFont typeface="Wingdings" pitchFamily="2" charset="2"/>
        <a:buChar char="§"/>
        <a:defRPr sz="2000" b="0" i="0" kern="1200">
          <a:solidFill>
            <a:schemeClr val="tx1"/>
          </a:solidFill>
          <a:latin typeface="+mn-lt"/>
          <a:ea typeface="Noto Sans" panose="020B0502040504020204" pitchFamily="34" charset="0"/>
          <a:cs typeface="Noto Sans" panose="020B0502040504020204" pitchFamily="34" charset="0"/>
        </a:defRPr>
      </a:lvl2pPr>
      <a:lvl3pPr marL="1143000" indent="-228600" algn="l" defTabSz="914400" rtl="0" eaLnBrk="1" latinLnBrk="0" hangingPunct="1">
        <a:lnSpc>
          <a:spcPct val="95000"/>
        </a:lnSpc>
        <a:spcBef>
          <a:spcPts val="0"/>
        </a:spcBef>
        <a:spcAft>
          <a:spcPts val="1200"/>
        </a:spcAft>
        <a:buClr>
          <a:schemeClr val="tx2"/>
        </a:buClr>
        <a:buFont typeface="System Font Regular"/>
        <a:buChar char="–"/>
        <a:defRPr sz="1800" b="0" i="0" kern="1200">
          <a:solidFill>
            <a:schemeClr val="tx1"/>
          </a:solidFill>
          <a:latin typeface="+mn-lt"/>
          <a:ea typeface="Noto Sans" panose="020B0502040504020204" pitchFamily="34" charset="0"/>
          <a:cs typeface="Noto Sans" panose="020B0502040504020204" pitchFamily="34" charset="0"/>
        </a:defRPr>
      </a:lvl3pPr>
      <a:lvl4pPr marL="1600200" indent="-228600" algn="l" defTabSz="914400" rtl="0" eaLnBrk="1" latinLnBrk="0" hangingPunct="1">
        <a:lnSpc>
          <a:spcPct val="95000"/>
        </a:lnSpc>
        <a:spcBef>
          <a:spcPts val="0"/>
        </a:spcBef>
        <a:spcAft>
          <a:spcPts val="1200"/>
        </a:spcAft>
        <a:buClr>
          <a:schemeClr val="bg2"/>
        </a:buClr>
        <a:buFont typeface="Arial" panose="020B0604020202020204" pitchFamily="34" charset="0"/>
        <a:buChar char="•"/>
        <a:defRPr sz="1600" b="0" i="0" kern="1200">
          <a:solidFill>
            <a:schemeClr val="tx1"/>
          </a:solidFill>
          <a:latin typeface="+mn-lt"/>
          <a:ea typeface="Noto Sans" panose="020B0502040504020204" pitchFamily="34" charset="0"/>
          <a:cs typeface="Noto Sans" panose="020B0502040504020204" pitchFamily="34" charset="0"/>
        </a:defRPr>
      </a:lvl4pPr>
      <a:lvl5pPr marL="2057400" indent="-228600" algn="l" defTabSz="914400" rtl="0" eaLnBrk="1" latinLnBrk="0" hangingPunct="1">
        <a:lnSpc>
          <a:spcPct val="95000"/>
        </a:lnSpc>
        <a:spcBef>
          <a:spcPts val="0"/>
        </a:spcBef>
        <a:spcAft>
          <a:spcPts val="1200"/>
        </a:spcAft>
        <a:buClr>
          <a:schemeClr val="bg2"/>
        </a:buClr>
        <a:buFont typeface="Wingdings" pitchFamily="2" charset="2"/>
        <a:buChar char="§"/>
        <a:defRPr sz="1600" b="0" i="0" kern="1200">
          <a:solidFill>
            <a:schemeClr val="tx1"/>
          </a:solidFill>
          <a:latin typeface="+mn-lt"/>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2" userDrawn="1">
          <p15:clr>
            <a:srgbClr val="F26B43"/>
          </p15:clr>
        </p15:guide>
        <p15:guide id="2" pos="312" userDrawn="1">
          <p15:clr>
            <a:srgbClr val="F26B43"/>
          </p15:clr>
        </p15:guide>
        <p15:guide id="3" pos="39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AF077-6AD3-CD2B-8048-B5A882A958E7}"/>
              </a:ext>
            </a:extLst>
          </p:cNvPr>
          <p:cNvSpPr/>
          <p:nvPr userDrawn="1"/>
        </p:nvSpPr>
        <p:spPr>
          <a:xfrm>
            <a:off x="10822735" y="5212081"/>
            <a:ext cx="1369266"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7">
            <a:extLst>
              <a:ext uri="{FF2B5EF4-FFF2-40B4-BE49-F238E27FC236}">
                <a16:creationId xmlns:a16="http://schemas.microsoft.com/office/drawing/2014/main" id="{6F8885CE-4271-0B1F-272F-8D454BC0E205}"/>
              </a:ext>
            </a:extLst>
          </p:cNvPr>
          <p:cNvSpPr/>
          <p:nvPr/>
        </p:nvSpPr>
        <p:spPr>
          <a:xfrm>
            <a:off x="-4271" y="6398851"/>
            <a:ext cx="10827006" cy="459149"/>
          </a:xfrm>
          <a:custGeom>
            <a:avLst/>
            <a:gdLst/>
            <a:ahLst/>
            <a:cxnLst/>
            <a:rect l="l" t="t" r="r" b="b"/>
            <a:pathLst>
              <a:path w="7560309" h="481965">
                <a:moveTo>
                  <a:pt x="0" y="481393"/>
                </a:moveTo>
                <a:lnTo>
                  <a:pt x="7560005" y="481393"/>
                </a:lnTo>
                <a:lnTo>
                  <a:pt x="7560005" y="0"/>
                </a:lnTo>
                <a:lnTo>
                  <a:pt x="0" y="0"/>
                </a:lnTo>
                <a:lnTo>
                  <a:pt x="0" y="481393"/>
                </a:lnTo>
                <a:close/>
              </a:path>
            </a:pathLst>
          </a:custGeom>
          <a:solidFill>
            <a:srgbClr val="293745"/>
          </a:solidFill>
        </p:spPr>
        <p:txBody>
          <a:bodyPr wrap="square" lIns="0" tIns="0" rIns="0" bIns="0" rtlCol="0"/>
          <a:lstStyle/>
          <a:p>
            <a:endParaRPr/>
          </a:p>
        </p:txBody>
      </p:sp>
      <p:sp>
        <p:nvSpPr>
          <p:cNvPr id="8" name="Rectangle: Diagonal Corners Rounded 7">
            <a:extLst>
              <a:ext uri="{FF2B5EF4-FFF2-40B4-BE49-F238E27FC236}">
                <a16:creationId xmlns:a16="http://schemas.microsoft.com/office/drawing/2014/main" id="{04664A5F-6809-99DB-7E0F-9E062A4B1168}"/>
              </a:ext>
            </a:extLst>
          </p:cNvPr>
          <p:cNvSpPr/>
          <p:nvPr userDrawn="1"/>
        </p:nvSpPr>
        <p:spPr>
          <a:xfrm>
            <a:off x="-4270" y="81315"/>
            <a:ext cx="12196270" cy="6319826"/>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4" name="TextBox 3">
            <a:extLst>
              <a:ext uri="{FF2B5EF4-FFF2-40B4-BE49-F238E27FC236}">
                <a16:creationId xmlns:a16="http://schemas.microsoft.com/office/drawing/2014/main" id="{6730EEF5-1B9F-7B27-FD1E-8C29A05E9208}"/>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mn-lt"/>
                <a:ea typeface="Noto Sans" panose="020B0502040504020204" pitchFamily="34" charset="0"/>
                <a:cs typeface="Noto Sans" panose="020B0502040504020204" pitchFamily="34" charset="0"/>
              </a:rPr>
              <a:pPr algn="r"/>
              <a:t>‹#›</a:t>
            </a:fld>
            <a:endParaRPr lang="en-US" sz="900" b="0" i="0">
              <a:solidFill>
                <a:schemeClr val="bg1"/>
              </a:solidFill>
              <a:latin typeface="+mn-lt"/>
              <a:ea typeface="Noto Sans" panose="020B0502040504020204" pitchFamily="34" charset="0"/>
              <a:cs typeface="Noto Sans" panose="020B0502040504020204" pitchFamily="34" charset="0"/>
            </a:endParaRPr>
          </a:p>
        </p:txBody>
      </p:sp>
      <p:sp>
        <p:nvSpPr>
          <p:cNvPr id="2" name="Title Placeholder 1">
            <a:extLst>
              <a:ext uri="{FF2B5EF4-FFF2-40B4-BE49-F238E27FC236}">
                <a16:creationId xmlns:a16="http://schemas.microsoft.com/office/drawing/2014/main" id="{C56ADECC-0251-A7E4-5758-03C619A3833F}"/>
              </a:ext>
            </a:extLst>
          </p:cNvPr>
          <p:cNvSpPr>
            <a:spLocks noGrp="1"/>
          </p:cNvSpPr>
          <p:nvPr userDrawn="1">
            <p:ph type="title"/>
          </p:nvPr>
        </p:nvSpPr>
        <p:spPr>
          <a:xfrm>
            <a:off x="838200" y="263895"/>
            <a:ext cx="10515600" cy="8342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5EAED-605D-1A86-7B7B-4A4D73F490EE}"/>
              </a:ext>
            </a:extLst>
          </p:cNvPr>
          <p:cNvSpPr>
            <a:spLocks noGrp="1"/>
          </p:cNvSpPr>
          <p:nvPr userDrawn="1">
            <p:ph type="body" idx="1"/>
          </p:nvPr>
        </p:nvSpPr>
        <p:spPr>
          <a:xfrm>
            <a:off x="841248" y="1645920"/>
            <a:ext cx="105156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object 9">
            <a:extLst>
              <a:ext uri="{FF2B5EF4-FFF2-40B4-BE49-F238E27FC236}">
                <a16:creationId xmlns:a16="http://schemas.microsoft.com/office/drawing/2014/main" id="{CAF62401-C31E-F6DA-617A-33BA0590B1DC}"/>
              </a:ext>
            </a:extLst>
          </p:cNvPr>
          <p:cNvSpPr/>
          <p:nvPr userDrawn="1"/>
        </p:nvSpPr>
        <p:spPr>
          <a:xfrm>
            <a:off x="245660" y="6496176"/>
            <a:ext cx="1100604" cy="273685"/>
          </a:xfrm>
          <a:custGeom>
            <a:avLst/>
            <a:gdLst/>
            <a:ahLst/>
            <a:cxnLst/>
            <a:rect l="l" t="t" r="r" b="b"/>
            <a:pathLst>
              <a:path w="1327150" h="273685">
                <a:moveTo>
                  <a:pt x="1326921" y="0"/>
                </a:moveTo>
                <a:lnTo>
                  <a:pt x="136550" y="0"/>
                </a:lnTo>
                <a:lnTo>
                  <a:pt x="93390" y="6961"/>
                </a:lnTo>
                <a:lnTo>
                  <a:pt x="55906" y="26346"/>
                </a:lnTo>
                <a:lnTo>
                  <a:pt x="26346" y="55906"/>
                </a:lnTo>
                <a:lnTo>
                  <a:pt x="6961" y="93390"/>
                </a:lnTo>
                <a:lnTo>
                  <a:pt x="0" y="136550"/>
                </a:lnTo>
                <a:lnTo>
                  <a:pt x="6961" y="179710"/>
                </a:lnTo>
                <a:lnTo>
                  <a:pt x="26346" y="217194"/>
                </a:lnTo>
                <a:lnTo>
                  <a:pt x="55906" y="246753"/>
                </a:lnTo>
                <a:lnTo>
                  <a:pt x="93390" y="266139"/>
                </a:lnTo>
                <a:lnTo>
                  <a:pt x="136550" y="273100"/>
                </a:lnTo>
                <a:lnTo>
                  <a:pt x="1326921" y="273100"/>
                </a:lnTo>
                <a:lnTo>
                  <a:pt x="1326921" y="0"/>
                </a:lnTo>
                <a:close/>
              </a:path>
            </a:pathLst>
          </a:custGeom>
          <a:solidFill>
            <a:srgbClr val="D03000"/>
          </a:solidFill>
        </p:spPr>
        <p:txBody>
          <a:bodyPr wrap="square" lIns="0" tIns="0" rIns="0" bIns="0" rtlCol="0"/>
          <a:lstStyle/>
          <a:p>
            <a:endParaRPr/>
          </a:p>
        </p:txBody>
      </p:sp>
      <p:sp>
        <p:nvSpPr>
          <p:cNvPr id="11" name="object 11">
            <a:extLst>
              <a:ext uri="{FF2B5EF4-FFF2-40B4-BE49-F238E27FC236}">
                <a16:creationId xmlns:a16="http://schemas.microsoft.com/office/drawing/2014/main" id="{BD25515F-3B02-A5F2-E5FF-931BB52A45E5}"/>
              </a:ext>
            </a:extLst>
          </p:cNvPr>
          <p:cNvSpPr txBox="1"/>
          <p:nvPr userDrawn="1"/>
        </p:nvSpPr>
        <p:spPr>
          <a:xfrm>
            <a:off x="351237" y="6559349"/>
            <a:ext cx="934085" cy="135935"/>
          </a:xfrm>
          <a:prstGeom prst="rect">
            <a:avLst/>
          </a:prstGeom>
        </p:spPr>
        <p:txBody>
          <a:bodyPr vert="horz" wrap="square" lIns="0" tIns="12700" rIns="0" bIns="0" rtlCol="0">
            <a:spAutoFit/>
          </a:bodyPr>
          <a:lstStyle/>
          <a:p>
            <a:pPr marL="12700">
              <a:lnSpc>
                <a:spcPct val="100000"/>
              </a:lnSpc>
              <a:spcBef>
                <a:spcPts val="100"/>
              </a:spcBef>
            </a:pPr>
            <a:r>
              <a:rPr lang="en-US" sz="800" spc="-10">
                <a:solidFill>
                  <a:srgbClr val="FFFFFF"/>
                </a:solidFill>
                <a:latin typeface="Arial Black"/>
                <a:cs typeface="Arial Black"/>
              </a:rPr>
              <a:t>Module</a:t>
            </a:r>
            <a:endParaRPr sz="800">
              <a:latin typeface="Arial Black"/>
              <a:cs typeface="Arial Black"/>
            </a:endParaRPr>
          </a:p>
        </p:txBody>
      </p:sp>
      <p:pic>
        <p:nvPicPr>
          <p:cNvPr id="13" name="Graphic 12">
            <a:extLst>
              <a:ext uri="{FF2B5EF4-FFF2-40B4-BE49-F238E27FC236}">
                <a16:creationId xmlns:a16="http://schemas.microsoft.com/office/drawing/2014/main" id="{59B6C59A-1F11-2BC5-FEC5-79D2B2736E56}"/>
              </a:ext>
            </a:extLst>
          </p:cNvPr>
          <p:cNvPicPr>
            <a:picLocks noChangeAspect="1"/>
          </p:cNvPicPr>
          <p:nvPr userDrawn="1"/>
        </p:nvPicPr>
        <p:blipFill>
          <a:blip r:embed="rId3">
            <a:extLst>
              <a:ext uri="{96DAC541-7B7A-43D3-8B79-37D633B846F1}">
                <asvg:svgBlip xmlns:asvg="http://schemas.microsoft.com/office/drawing/2016/SVG/main" r:embed="rId4"/>
              </a:ext>
            </a:extLst>
          </a:blip>
          <a:srcRect b="16424"/>
          <a:stretch/>
        </p:blipFill>
        <p:spPr>
          <a:xfrm>
            <a:off x="769235" y="6255809"/>
            <a:ext cx="723298" cy="602191"/>
          </a:xfrm>
          <a:prstGeom prst="rect">
            <a:avLst/>
          </a:prstGeom>
        </p:spPr>
      </p:pic>
      <p:sp>
        <p:nvSpPr>
          <p:cNvPr id="14" name="TextBox 13">
            <a:extLst>
              <a:ext uri="{FF2B5EF4-FFF2-40B4-BE49-F238E27FC236}">
                <a16:creationId xmlns:a16="http://schemas.microsoft.com/office/drawing/2014/main" id="{04223320-55B8-4C5E-0FCE-6BF9A88E1523}"/>
              </a:ext>
            </a:extLst>
          </p:cNvPr>
          <p:cNvSpPr txBox="1"/>
          <p:nvPr userDrawn="1"/>
        </p:nvSpPr>
        <p:spPr>
          <a:xfrm>
            <a:off x="802647" y="6255809"/>
            <a:ext cx="649224" cy="604595"/>
          </a:xfrm>
          <a:prstGeom prst="rect">
            <a:avLst/>
          </a:prstGeom>
          <a:noFill/>
        </p:spPr>
        <p:txBody>
          <a:bodyPr wrap="square" tIns="137160" rtlCol="0" anchor="ctr" anchorCtr="0">
            <a:noAutofit/>
          </a:bodyPr>
          <a:lstStyle/>
          <a:p>
            <a:pPr algn="ctr"/>
            <a:r>
              <a:rPr lang="en-US" sz="2400" b="1">
                <a:solidFill>
                  <a:schemeClr val="bg1"/>
                </a:solidFill>
              </a:rPr>
              <a:t>6</a:t>
            </a:r>
          </a:p>
        </p:txBody>
      </p:sp>
    </p:spTree>
    <p:extLst>
      <p:ext uri="{BB962C8B-B14F-4D97-AF65-F5344CB8AC3E}">
        <p14:creationId xmlns:p14="http://schemas.microsoft.com/office/powerpoint/2010/main" val="181420155"/>
      </p:ext>
    </p:extLst>
  </p:cSld>
  <p:clrMap bg1="lt1" tx1="dk1" bg2="lt2" tx2="dk2" accent1="accent1" accent2="accent2" accent3="accent3" accent4="accent4" accent5="accent5" accent6="accent6" hlink="hlink" folHlink="folHlink"/>
  <p:sldLayoutIdLst>
    <p:sldLayoutId id="2147483752" r:id="rId1"/>
  </p:sldLayoutIdLst>
  <p:txStyles>
    <p:titleStyle>
      <a:lvl1pPr algn="l" defTabSz="914400" rtl="0" eaLnBrk="1" latinLnBrk="0" hangingPunct="1">
        <a:lnSpc>
          <a:spcPct val="90000"/>
        </a:lnSpc>
        <a:spcBef>
          <a:spcPct val="0"/>
        </a:spcBef>
        <a:buNone/>
        <a:defRPr sz="3200" b="1" i="0" kern="1200">
          <a:solidFill>
            <a:schemeClr val="accent6"/>
          </a:solidFill>
          <a:latin typeface="+mj-lt"/>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5000"/>
        </a:lnSpc>
        <a:spcBef>
          <a:spcPts val="0"/>
        </a:spcBef>
        <a:spcAft>
          <a:spcPts val="1200"/>
        </a:spcAft>
        <a:buClr>
          <a:schemeClr val="tx2"/>
        </a:buClr>
        <a:buFont typeface="Arial" panose="020B0604020202020204" pitchFamily="34" charset="0"/>
        <a:buChar char="•"/>
        <a:defRPr sz="2400" b="0" i="0" kern="1200">
          <a:solidFill>
            <a:schemeClr val="tx1"/>
          </a:solidFill>
          <a:latin typeface="+mn-lt"/>
          <a:ea typeface="Noto Sans" panose="020B0502040504020204" pitchFamily="34" charset="0"/>
          <a:cs typeface="Noto Sans" panose="020B0502040504020204" pitchFamily="34" charset="0"/>
        </a:defRPr>
      </a:lvl1pPr>
      <a:lvl2pPr marL="685800" indent="-228600" algn="l" defTabSz="914400" rtl="0" eaLnBrk="1" latinLnBrk="0" hangingPunct="1">
        <a:lnSpc>
          <a:spcPct val="95000"/>
        </a:lnSpc>
        <a:spcBef>
          <a:spcPts val="0"/>
        </a:spcBef>
        <a:spcAft>
          <a:spcPts val="1200"/>
        </a:spcAft>
        <a:buClr>
          <a:schemeClr val="tx2"/>
        </a:buClr>
        <a:buFont typeface="Wingdings" pitchFamily="2" charset="2"/>
        <a:buChar char="§"/>
        <a:defRPr sz="2000" b="0" i="0" kern="1200">
          <a:solidFill>
            <a:schemeClr val="tx1"/>
          </a:solidFill>
          <a:latin typeface="+mn-lt"/>
          <a:ea typeface="Noto Sans" panose="020B0502040504020204" pitchFamily="34" charset="0"/>
          <a:cs typeface="Noto Sans" panose="020B0502040504020204" pitchFamily="34" charset="0"/>
        </a:defRPr>
      </a:lvl2pPr>
      <a:lvl3pPr marL="1143000" indent="-228600" algn="l" defTabSz="914400" rtl="0" eaLnBrk="1" latinLnBrk="0" hangingPunct="1">
        <a:lnSpc>
          <a:spcPct val="95000"/>
        </a:lnSpc>
        <a:spcBef>
          <a:spcPts val="0"/>
        </a:spcBef>
        <a:spcAft>
          <a:spcPts val="1200"/>
        </a:spcAft>
        <a:buClr>
          <a:schemeClr val="tx2"/>
        </a:buClr>
        <a:buFont typeface="System Font Regular"/>
        <a:buChar char="–"/>
        <a:defRPr sz="1800" b="0" i="0" kern="1200">
          <a:solidFill>
            <a:schemeClr val="tx1"/>
          </a:solidFill>
          <a:latin typeface="+mn-lt"/>
          <a:ea typeface="Noto Sans" panose="020B0502040504020204" pitchFamily="34" charset="0"/>
          <a:cs typeface="Noto Sans" panose="020B0502040504020204" pitchFamily="34" charset="0"/>
        </a:defRPr>
      </a:lvl3pPr>
      <a:lvl4pPr marL="1600200" indent="-228600" algn="l" defTabSz="914400" rtl="0" eaLnBrk="1" latinLnBrk="0" hangingPunct="1">
        <a:lnSpc>
          <a:spcPct val="95000"/>
        </a:lnSpc>
        <a:spcBef>
          <a:spcPts val="0"/>
        </a:spcBef>
        <a:spcAft>
          <a:spcPts val="1200"/>
        </a:spcAft>
        <a:buClr>
          <a:schemeClr val="bg2"/>
        </a:buClr>
        <a:buFont typeface="Arial" panose="020B0604020202020204" pitchFamily="34" charset="0"/>
        <a:buChar char="•"/>
        <a:defRPr sz="1600" b="0" i="0" kern="1200">
          <a:solidFill>
            <a:schemeClr val="tx1"/>
          </a:solidFill>
          <a:latin typeface="+mn-lt"/>
          <a:ea typeface="Noto Sans" panose="020B0502040504020204" pitchFamily="34" charset="0"/>
          <a:cs typeface="Noto Sans" panose="020B0502040504020204" pitchFamily="34" charset="0"/>
        </a:defRPr>
      </a:lvl4pPr>
      <a:lvl5pPr marL="2057400" indent="-228600" algn="l" defTabSz="914400" rtl="0" eaLnBrk="1" latinLnBrk="0" hangingPunct="1">
        <a:lnSpc>
          <a:spcPct val="95000"/>
        </a:lnSpc>
        <a:spcBef>
          <a:spcPts val="0"/>
        </a:spcBef>
        <a:spcAft>
          <a:spcPts val="1200"/>
        </a:spcAft>
        <a:buClr>
          <a:schemeClr val="bg2"/>
        </a:buClr>
        <a:buFont typeface="Wingdings" pitchFamily="2" charset="2"/>
        <a:buChar char="§"/>
        <a:defRPr sz="1600" b="0" i="0" kern="1200">
          <a:solidFill>
            <a:schemeClr val="tx1"/>
          </a:solidFill>
          <a:latin typeface="+mn-lt"/>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2" userDrawn="1">
          <p15:clr>
            <a:srgbClr val="F26B43"/>
          </p15:clr>
        </p15:guide>
        <p15:guide id="2" pos="312" userDrawn="1">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svg"/><Relationship Id="rId33" Type="http://schemas.openxmlformats.org/officeDocument/2006/relationships/image" Target="../media/image48.svg"/><Relationship Id="rId2" Type="http://schemas.openxmlformats.org/officeDocument/2006/relationships/notesSlide" Target="../notesSlides/notesSlide1.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svg"/><Relationship Id="rId1" Type="http://schemas.openxmlformats.org/officeDocument/2006/relationships/slideLayout" Target="../slideLayouts/slideLayout26.xml"/><Relationship Id="rId6" Type="http://schemas.openxmlformats.org/officeDocument/2006/relationships/image" Target="../media/image21.svg"/><Relationship Id="rId11" Type="http://schemas.openxmlformats.org/officeDocument/2006/relationships/image" Target="../media/image26.png"/><Relationship Id="rId24" Type="http://schemas.openxmlformats.org/officeDocument/2006/relationships/image" Target="../media/image39.png"/><Relationship Id="rId32" Type="http://schemas.openxmlformats.org/officeDocument/2006/relationships/image" Target="../media/image47.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5.png"/><Relationship Id="rId19" Type="http://schemas.openxmlformats.org/officeDocument/2006/relationships/image" Target="../media/image34.png"/><Relationship Id="rId31" Type="http://schemas.openxmlformats.org/officeDocument/2006/relationships/image" Target="../media/image46.svg"/><Relationship Id="rId4" Type="http://schemas.openxmlformats.org/officeDocument/2006/relationships/image" Target="../media/image19.svg"/><Relationship Id="rId9" Type="http://schemas.openxmlformats.org/officeDocument/2006/relationships/image" Target="../media/image24.jp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svg"/><Relationship Id="rId30" Type="http://schemas.openxmlformats.org/officeDocument/2006/relationships/image" Target="../media/image45.png"/><Relationship Id="rId8" Type="http://schemas.openxmlformats.org/officeDocument/2006/relationships/image" Target="../media/image2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49.svg"/></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8" Type="http://schemas.openxmlformats.org/officeDocument/2006/relationships/image" Target="../media/image81.sv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svg"/><Relationship Id="rId2" Type="http://schemas.openxmlformats.org/officeDocument/2006/relationships/notesSlide" Target="../notesSlides/notesSlide18.xml"/><Relationship Id="rId16" Type="http://schemas.openxmlformats.org/officeDocument/2006/relationships/image" Target="../media/image89.png"/><Relationship Id="rId1" Type="http://schemas.openxmlformats.org/officeDocument/2006/relationships/slideLayout" Target="../slideLayouts/slideLayout33.xml"/><Relationship Id="rId6" Type="http://schemas.openxmlformats.org/officeDocument/2006/relationships/image" Target="../media/image79.sv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7.svg"/><Relationship Id="rId9" Type="http://schemas.openxmlformats.org/officeDocument/2006/relationships/image" Target="../media/image82.png"/><Relationship Id="rId14" Type="http://schemas.openxmlformats.org/officeDocument/2006/relationships/image" Target="../media/image87.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9.svg"/></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34.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slides/_rels/slide2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35.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51.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35.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slides/_rels/slide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2.xml"/><Relationship Id="rId1" Type="http://schemas.openxmlformats.org/officeDocument/2006/relationships/slideLayout" Target="../slideLayouts/slideLayout35.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3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3.xml"/><Relationship Id="rId1" Type="http://schemas.openxmlformats.org/officeDocument/2006/relationships/slideLayout" Target="../slideLayouts/slideLayout35.xml"/><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svg"/></Relationships>
</file>

<file path=ppt/slides/_rels/slide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4.xml"/><Relationship Id="rId1" Type="http://schemas.openxmlformats.org/officeDocument/2006/relationships/slideLayout" Target="../slideLayouts/slideLayout35.xml"/><Relationship Id="rId5" Type="http://schemas.openxmlformats.org/officeDocument/2006/relationships/image" Target="../media/image105.png"/><Relationship Id="rId4" Type="http://schemas.openxmlformats.org/officeDocument/2006/relationships/image" Target="../media/image98.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6.xml"/><Relationship Id="rId1" Type="http://schemas.openxmlformats.org/officeDocument/2006/relationships/slideLayout" Target="../slideLayouts/slideLayout35.xml"/><Relationship Id="rId4" Type="http://schemas.openxmlformats.org/officeDocument/2006/relationships/image" Target="../media/image102.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9.xml"/><Relationship Id="rId1" Type="http://schemas.openxmlformats.org/officeDocument/2006/relationships/slideLayout" Target="../slideLayouts/slideLayout35.xml"/><Relationship Id="rId4" Type="http://schemas.openxmlformats.org/officeDocument/2006/relationships/image" Target="../media/image107.svg"/></Relationships>
</file>

<file path=ppt/slides/_rels/slide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3.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8" Type="http://schemas.openxmlformats.org/officeDocument/2006/relationships/image" Target="../media/image112.sv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78.png"/><Relationship Id="rId12" Type="http://schemas.openxmlformats.org/officeDocument/2006/relationships/image" Target="../media/image114.svg"/><Relationship Id="rId2" Type="http://schemas.openxmlformats.org/officeDocument/2006/relationships/notesSlide" Target="../notesSlides/notesSlide45.xml"/><Relationship Id="rId1" Type="http://schemas.openxmlformats.org/officeDocument/2006/relationships/slideLayout" Target="../slideLayouts/slideLayout36.xml"/><Relationship Id="rId6" Type="http://schemas.openxmlformats.org/officeDocument/2006/relationships/image" Target="../media/image111.svg"/><Relationship Id="rId11" Type="http://schemas.openxmlformats.org/officeDocument/2006/relationships/image" Target="../media/image80.png"/><Relationship Id="rId5" Type="http://schemas.openxmlformats.org/officeDocument/2006/relationships/image" Target="../media/image82.png"/><Relationship Id="rId10" Type="http://schemas.openxmlformats.org/officeDocument/2006/relationships/image" Target="../media/image113.svg"/><Relationship Id="rId4" Type="http://schemas.openxmlformats.org/officeDocument/2006/relationships/image" Target="../media/image110.svg"/><Relationship Id="rId9" Type="http://schemas.openxmlformats.org/officeDocument/2006/relationships/image" Target="../media/image84.png"/><Relationship Id="rId14" Type="http://schemas.openxmlformats.org/officeDocument/2006/relationships/image" Target="../media/image115.svg"/></Relationships>
</file>

<file path=ppt/slides/_rels/slide4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6.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1.xml"/><Relationship Id="rId1" Type="http://schemas.openxmlformats.org/officeDocument/2006/relationships/slideLayout" Target="../slideLayouts/slideLayout14.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55.svg"/></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sv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 Id="rId9" Type="http://schemas.openxmlformats.org/officeDocument/2006/relationships/image" Target="../media/image6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75"/>
        <p:cNvGrpSpPr/>
        <p:nvPr/>
      </p:nvGrpSpPr>
      <p:grpSpPr>
        <a:xfrm>
          <a:off x="0" y="0"/>
          <a:ext cx="0" cy="0"/>
          <a:chOff x="0" y="0"/>
          <a:chExt cx="0" cy="0"/>
        </a:xfrm>
      </p:grpSpPr>
      <p:pic>
        <p:nvPicPr>
          <p:cNvPr id="55" name="Graphic 54">
            <a:extLst>
              <a:ext uri="{FF2B5EF4-FFF2-40B4-BE49-F238E27FC236}">
                <a16:creationId xmlns:a16="http://schemas.microsoft.com/office/drawing/2014/main" id="{189211B0-223E-4D36-3D5D-E381F2B827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1440" y="3570881"/>
            <a:ext cx="3768498" cy="3283064"/>
          </a:xfrm>
          <a:prstGeom prst="rect">
            <a:avLst/>
          </a:prstGeom>
        </p:spPr>
      </p:pic>
      <p:pic>
        <p:nvPicPr>
          <p:cNvPr id="40" name="Graphic 39">
            <a:extLst>
              <a:ext uri="{FF2B5EF4-FFF2-40B4-BE49-F238E27FC236}">
                <a16:creationId xmlns:a16="http://schemas.microsoft.com/office/drawing/2014/main" id="{2CA144C3-6EAB-980C-5E03-22972AD831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6766"/>
            <a:ext cx="9589272" cy="5598924"/>
          </a:xfrm>
          <a:prstGeom prst="rect">
            <a:avLst/>
          </a:prstGeom>
        </p:spPr>
      </p:pic>
      <p:pic>
        <p:nvPicPr>
          <p:cNvPr id="45" name="Graphic 44">
            <a:extLst>
              <a:ext uri="{FF2B5EF4-FFF2-40B4-BE49-F238E27FC236}">
                <a16:creationId xmlns:a16="http://schemas.microsoft.com/office/drawing/2014/main" id="{7369E5D9-4B1B-7301-1535-2360C4A7E5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35940" y="-14155"/>
            <a:ext cx="5979744" cy="2116498"/>
          </a:xfrm>
          <a:prstGeom prst="rect">
            <a:avLst/>
          </a:prstGeom>
        </p:spPr>
      </p:pic>
      <p:sp>
        <p:nvSpPr>
          <p:cNvPr id="4" name="Rectangle 3">
            <a:extLst>
              <a:ext uri="{FF2B5EF4-FFF2-40B4-BE49-F238E27FC236}">
                <a16:creationId xmlns:a16="http://schemas.microsoft.com/office/drawing/2014/main" id="{0292F03C-8CA7-E138-6D5C-3D14CCAB4D1C}"/>
              </a:ext>
            </a:extLst>
          </p:cNvPr>
          <p:cNvSpPr/>
          <p:nvPr/>
        </p:nvSpPr>
        <p:spPr>
          <a:xfrm>
            <a:off x="-2696" y="5976816"/>
            <a:ext cx="12192000" cy="87055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ject 5">
            <a:extLst>
              <a:ext uri="{FF2B5EF4-FFF2-40B4-BE49-F238E27FC236}">
                <a16:creationId xmlns:a16="http://schemas.microsoft.com/office/drawing/2014/main" id="{65595564-08BF-7673-5AAF-370A0D0A1C20}"/>
              </a:ext>
            </a:extLst>
          </p:cNvPr>
          <p:cNvPicPr/>
          <p:nvPr/>
        </p:nvPicPr>
        <p:blipFill>
          <a:blip r:embed="rId9" cstate="print"/>
          <a:stretch>
            <a:fillRect/>
          </a:stretch>
        </p:blipFill>
        <p:spPr>
          <a:xfrm>
            <a:off x="5127745" y="6184937"/>
            <a:ext cx="1697289" cy="507517"/>
          </a:xfrm>
          <a:prstGeom prst="rect">
            <a:avLst/>
          </a:prstGeom>
        </p:spPr>
      </p:pic>
      <p:pic>
        <p:nvPicPr>
          <p:cNvPr id="6" name="object 6">
            <a:extLst>
              <a:ext uri="{FF2B5EF4-FFF2-40B4-BE49-F238E27FC236}">
                <a16:creationId xmlns:a16="http://schemas.microsoft.com/office/drawing/2014/main" id="{24A9680D-0E36-E630-31CA-EF14E546EFE4}"/>
              </a:ext>
            </a:extLst>
          </p:cNvPr>
          <p:cNvPicPr/>
          <p:nvPr/>
        </p:nvPicPr>
        <p:blipFill>
          <a:blip r:embed="rId10" cstate="print"/>
          <a:stretch>
            <a:fillRect/>
          </a:stretch>
        </p:blipFill>
        <p:spPr>
          <a:xfrm>
            <a:off x="3288072" y="6157807"/>
            <a:ext cx="859942" cy="534644"/>
          </a:xfrm>
          <a:prstGeom prst="rect">
            <a:avLst/>
          </a:prstGeom>
        </p:spPr>
      </p:pic>
      <p:grpSp>
        <p:nvGrpSpPr>
          <p:cNvPr id="29" name="Group 28">
            <a:extLst>
              <a:ext uri="{FF2B5EF4-FFF2-40B4-BE49-F238E27FC236}">
                <a16:creationId xmlns:a16="http://schemas.microsoft.com/office/drawing/2014/main" id="{4F3786FC-541C-0D08-A266-9D8687AB8619}"/>
              </a:ext>
            </a:extLst>
          </p:cNvPr>
          <p:cNvGrpSpPr/>
          <p:nvPr/>
        </p:nvGrpSpPr>
        <p:grpSpPr>
          <a:xfrm>
            <a:off x="1190466" y="3866555"/>
            <a:ext cx="5045473" cy="688462"/>
            <a:chOff x="1153991" y="3923705"/>
            <a:chExt cx="5045473" cy="688462"/>
          </a:xfrm>
        </p:grpSpPr>
        <p:sp>
          <p:nvSpPr>
            <p:cNvPr id="3" name="object 14">
              <a:extLst>
                <a:ext uri="{FF2B5EF4-FFF2-40B4-BE49-F238E27FC236}">
                  <a16:creationId xmlns:a16="http://schemas.microsoft.com/office/drawing/2014/main" id="{D1B43691-1A5B-7850-D0F7-0D65676BD035}"/>
                </a:ext>
              </a:extLst>
            </p:cNvPr>
            <p:cNvSpPr/>
            <p:nvPr/>
          </p:nvSpPr>
          <p:spPr>
            <a:xfrm>
              <a:off x="1572768" y="4280430"/>
              <a:ext cx="4361180" cy="0"/>
            </a:xfrm>
            <a:custGeom>
              <a:avLst/>
              <a:gdLst/>
              <a:ahLst/>
              <a:cxnLst/>
              <a:rect l="l" t="t" r="r" b="b"/>
              <a:pathLst>
                <a:path w="4361180">
                  <a:moveTo>
                    <a:pt x="0" y="0"/>
                  </a:moveTo>
                  <a:lnTo>
                    <a:pt x="4361053" y="0"/>
                  </a:lnTo>
                </a:path>
              </a:pathLst>
            </a:custGeom>
            <a:ln w="11264">
              <a:solidFill>
                <a:srgbClr val="D03000"/>
              </a:solidFill>
            </a:ln>
          </p:spPr>
          <p:txBody>
            <a:bodyPr wrap="square" lIns="0" tIns="0" rIns="0" bIns="0" rtlCol="0"/>
            <a:lstStyle/>
            <a:p>
              <a:endParaRPr/>
            </a:p>
          </p:txBody>
        </p:sp>
        <p:sp>
          <p:nvSpPr>
            <p:cNvPr id="25" name="Oval 24">
              <a:extLst>
                <a:ext uri="{FF2B5EF4-FFF2-40B4-BE49-F238E27FC236}">
                  <a16:creationId xmlns:a16="http://schemas.microsoft.com/office/drawing/2014/main" id="{D588552B-0EB3-A307-4C2E-5F90D28E4077}"/>
                </a:ext>
              </a:extLst>
            </p:cNvPr>
            <p:cNvSpPr/>
            <p:nvPr/>
          </p:nvSpPr>
          <p:spPr>
            <a:xfrm>
              <a:off x="4425229" y="3926367"/>
              <a:ext cx="685800" cy="6858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A77BE70-1C21-5E19-437C-FE6F8C6B17AA}"/>
                </a:ext>
              </a:extLst>
            </p:cNvPr>
            <p:cNvSpPr/>
            <p:nvPr/>
          </p:nvSpPr>
          <p:spPr>
            <a:xfrm>
              <a:off x="3307250" y="3925304"/>
              <a:ext cx="685800" cy="6858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BC4E5469-7556-625D-3646-E75E87E0EE16}"/>
                </a:ext>
              </a:extLst>
            </p:cNvPr>
            <p:cNvSpPr/>
            <p:nvPr/>
          </p:nvSpPr>
          <p:spPr>
            <a:xfrm>
              <a:off x="2271970" y="3924768"/>
              <a:ext cx="685800" cy="6858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D66630B-3917-51F3-BD67-D93621A929CF}"/>
                </a:ext>
              </a:extLst>
            </p:cNvPr>
            <p:cNvSpPr/>
            <p:nvPr/>
          </p:nvSpPr>
          <p:spPr>
            <a:xfrm>
              <a:off x="1153991" y="3923705"/>
              <a:ext cx="685800" cy="6858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05B2141-15C6-F401-BB50-A7CAED59F873}"/>
                </a:ext>
              </a:extLst>
            </p:cNvPr>
            <p:cNvSpPr/>
            <p:nvPr/>
          </p:nvSpPr>
          <p:spPr>
            <a:xfrm>
              <a:off x="5513664" y="3924768"/>
              <a:ext cx="685800" cy="6858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9883F673-2319-27AA-09B1-C265969F410E}"/>
                </a:ext>
              </a:extLst>
            </p:cNvPr>
            <p:cNvGrpSpPr/>
            <p:nvPr/>
          </p:nvGrpSpPr>
          <p:grpSpPr>
            <a:xfrm>
              <a:off x="2451990" y="4076393"/>
              <a:ext cx="304165" cy="400436"/>
              <a:chOff x="2772117" y="6092497"/>
              <a:chExt cx="304165" cy="400436"/>
            </a:xfrm>
          </p:grpSpPr>
          <p:pic>
            <p:nvPicPr>
              <p:cNvPr id="10" name="object 16">
                <a:extLst>
                  <a:ext uri="{FF2B5EF4-FFF2-40B4-BE49-F238E27FC236}">
                    <a16:creationId xmlns:a16="http://schemas.microsoft.com/office/drawing/2014/main" id="{6E0ABE8A-1CD8-B60A-EB2C-2996A3228045}"/>
                  </a:ext>
                </a:extLst>
              </p:cNvPr>
              <p:cNvPicPr/>
              <p:nvPr/>
            </p:nvPicPr>
            <p:blipFill>
              <a:blip r:embed="rId11" cstate="print"/>
              <a:stretch>
                <a:fillRect/>
              </a:stretch>
            </p:blipFill>
            <p:spPr>
              <a:xfrm>
                <a:off x="2858167" y="6092497"/>
                <a:ext cx="131775" cy="131775"/>
              </a:xfrm>
              <a:prstGeom prst="rect">
                <a:avLst/>
              </a:prstGeom>
            </p:spPr>
          </p:pic>
          <p:sp>
            <p:nvSpPr>
              <p:cNvPr id="11" name="object 17">
                <a:extLst>
                  <a:ext uri="{FF2B5EF4-FFF2-40B4-BE49-F238E27FC236}">
                    <a16:creationId xmlns:a16="http://schemas.microsoft.com/office/drawing/2014/main" id="{B1D5C46D-F617-261E-D9D4-CB247238D8C9}"/>
                  </a:ext>
                </a:extLst>
              </p:cNvPr>
              <p:cNvSpPr/>
              <p:nvPr/>
            </p:nvSpPr>
            <p:spPr>
              <a:xfrm>
                <a:off x="2772117" y="6242108"/>
                <a:ext cx="304165" cy="250825"/>
              </a:xfrm>
              <a:custGeom>
                <a:avLst/>
                <a:gdLst/>
                <a:ahLst/>
                <a:cxnLst/>
                <a:rect l="l" t="t" r="r" b="b"/>
                <a:pathLst>
                  <a:path w="304164" h="250825">
                    <a:moveTo>
                      <a:pt x="214871" y="0"/>
                    </a:moveTo>
                    <a:lnTo>
                      <a:pt x="207657" y="0"/>
                    </a:lnTo>
                    <a:lnTo>
                      <a:pt x="105079" y="0"/>
                    </a:lnTo>
                    <a:lnTo>
                      <a:pt x="95920" y="667"/>
                    </a:lnTo>
                    <a:lnTo>
                      <a:pt x="58306" y="21494"/>
                    </a:lnTo>
                    <a:lnTo>
                      <a:pt x="35397" y="57353"/>
                    </a:lnTo>
                    <a:lnTo>
                      <a:pt x="17373" y="93898"/>
                    </a:lnTo>
                    <a:lnTo>
                      <a:pt x="3321" y="131570"/>
                    </a:lnTo>
                    <a:lnTo>
                      <a:pt x="0" y="151599"/>
                    </a:lnTo>
                    <a:lnTo>
                      <a:pt x="947" y="171398"/>
                    </a:lnTo>
                    <a:lnTo>
                      <a:pt x="25552" y="216357"/>
                    </a:lnTo>
                    <a:lnTo>
                      <a:pt x="69053" y="240571"/>
                    </a:lnTo>
                    <a:lnTo>
                      <a:pt x="126098" y="250431"/>
                    </a:lnTo>
                    <a:lnTo>
                      <a:pt x="141836" y="248195"/>
                    </a:lnTo>
                    <a:lnTo>
                      <a:pt x="155859" y="243282"/>
                    </a:lnTo>
                    <a:lnTo>
                      <a:pt x="167069" y="235695"/>
                    </a:lnTo>
                    <a:lnTo>
                      <a:pt x="174370" y="225437"/>
                    </a:lnTo>
                    <a:lnTo>
                      <a:pt x="176539" y="210985"/>
                    </a:lnTo>
                    <a:lnTo>
                      <a:pt x="171251" y="199672"/>
                    </a:lnTo>
                    <a:lnTo>
                      <a:pt x="161274" y="192012"/>
                    </a:lnTo>
                    <a:lnTo>
                      <a:pt x="149377" y="188518"/>
                    </a:lnTo>
                    <a:lnTo>
                      <a:pt x="136255" y="187760"/>
                    </a:lnTo>
                    <a:lnTo>
                      <a:pt x="122929" y="187536"/>
                    </a:lnTo>
                    <a:lnTo>
                      <a:pt x="109622" y="186952"/>
                    </a:lnTo>
                    <a:lnTo>
                      <a:pt x="60832" y="173634"/>
                    </a:lnTo>
                    <a:lnTo>
                      <a:pt x="57937" y="167500"/>
                    </a:lnTo>
                    <a:lnTo>
                      <a:pt x="64185" y="165793"/>
                    </a:lnTo>
                    <a:lnTo>
                      <a:pt x="79243" y="164060"/>
                    </a:lnTo>
                    <a:lnTo>
                      <a:pt x="86906" y="162953"/>
                    </a:lnTo>
                    <a:lnTo>
                      <a:pt x="108369" y="158584"/>
                    </a:lnTo>
                    <a:lnTo>
                      <a:pt x="109448" y="147510"/>
                    </a:lnTo>
                    <a:lnTo>
                      <a:pt x="103035" y="138480"/>
                    </a:lnTo>
                    <a:lnTo>
                      <a:pt x="101104" y="133426"/>
                    </a:lnTo>
                    <a:lnTo>
                      <a:pt x="97613" y="120258"/>
                    </a:lnTo>
                    <a:lnTo>
                      <a:pt x="97501" y="106638"/>
                    </a:lnTo>
                    <a:lnTo>
                      <a:pt x="103022" y="96757"/>
                    </a:lnTo>
                    <a:lnTo>
                      <a:pt x="116433" y="94805"/>
                    </a:lnTo>
                    <a:lnTo>
                      <a:pt x="124137" y="98474"/>
                    </a:lnTo>
                    <a:lnTo>
                      <a:pt x="129747" y="105071"/>
                    </a:lnTo>
                    <a:lnTo>
                      <a:pt x="138595" y="120929"/>
                    </a:lnTo>
                    <a:lnTo>
                      <a:pt x="150418" y="137563"/>
                    </a:lnTo>
                    <a:lnTo>
                      <a:pt x="164838" y="150874"/>
                    </a:lnTo>
                    <a:lnTo>
                      <a:pt x="183741" y="159010"/>
                    </a:lnTo>
                    <a:lnTo>
                      <a:pt x="209016" y="160121"/>
                    </a:lnTo>
                    <a:lnTo>
                      <a:pt x="202410" y="166757"/>
                    </a:lnTo>
                    <a:lnTo>
                      <a:pt x="195422" y="173162"/>
                    </a:lnTo>
                    <a:lnTo>
                      <a:pt x="189551" y="180433"/>
                    </a:lnTo>
                    <a:lnTo>
                      <a:pt x="186296" y="189661"/>
                    </a:lnTo>
                    <a:lnTo>
                      <a:pt x="187390" y="201576"/>
                    </a:lnTo>
                    <a:lnTo>
                      <a:pt x="193400" y="210037"/>
                    </a:lnTo>
                    <a:lnTo>
                      <a:pt x="202818" y="215123"/>
                    </a:lnTo>
                    <a:lnTo>
                      <a:pt x="214134" y="216915"/>
                    </a:lnTo>
                    <a:lnTo>
                      <a:pt x="235566" y="213690"/>
                    </a:lnTo>
                    <a:lnTo>
                      <a:pt x="268543" y="192938"/>
                    </a:lnTo>
                    <a:lnTo>
                      <a:pt x="296708" y="157878"/>
                    </a:lnTo>
                    <a:lnTo>
                      <a:pt x="303872" y="127749"/>
                    </a:lnTo>
                    <a:lnTo>
                      <a:pt x="302124" y="111142"/>
                    </a:lnTo>
                    <a:lnTo>
                      <a:pt x="268562" y="42179"/>
                    </a:lnTo>
                    <a:lnTo>
                      <a:pt x="241555" y="9855"/>
                    </a:lnTo>
                    <a:lnTo>
                      <a:pt x="221399" y="914"/>
                    </a:lnTo>
                    <a:lnTo>
                      <a:pt x="214871" y="0"/>
                    </a:lnTo>
                    <a:close/>
                  </a:path>
                </a:pathLst>
              </a:custGeom>
              <a:solidFill>
                <a:srgbClr val="293745"/>
              </a:solidFill>
            </p:spPr>
            <p:txBody>
              <a:bodyPr wrap="square" lIns="0" tIns="0" rIns="0" bIns="0" rtlCol="0"/>
              <a:lstStyle/>
              <a:p>
                <a:endParaRPr dirty="0"/>
              </a:p>
            </p:txBody>
          </p:sp>
          <p:pic>
            <p:nvPicPr>
              <p:cNvPr id="12" name="object 18">
                <a:extLst>
                  <a:ext uri="{FF2B5EF4-FFF2-40B4-BE49-F238E27FC236}">
                    <a16:creationId xmlns:a16="http://schemas.microsoft.com/office/drawing/2014/main" id="{E6C0E5F9-B26D-6BD3-D25B-AF6CFB4CF7B9}"/>
                  </a:ext>
                </a:extLst>
              </p:cNvPr>
              <p:cNvPicPr/>
              <p:nvPr/>
            </p:nvPicPr>
            <p:blipFill>
              <a:blip r:embed="rId12" cstate="print"/>
              <a:stretch>
                <a:fillRect/>
              </a:stretch>
            </p:blipFill>
            <p:spPr>
              <a:xfrm>
                <a:off x="2949136" y="6306475"/>
                <a:ext cx="90881" cy="90881"/>
              </a:xfrm>
              <a:prstGeom prst="rect">
                <a:avLst/>
              </a:prstGeom>
            </p:spPr>
          </p:pic>
        </p:grpSp>
        <p:grpSp>
          <p:nvGrpSpPr>
            <p:cNvPr id="13" name="Group 12">
              <a:extLst>
                <a:ext uri="{FF2B5EF4-FFF2-40B4-BE49-F238E27FC236}">
                  <a16:creationId xmlns:a16="http://schemas.microsoft.com/office/drawing/2014/main" id="{08C0FDEE-B54F-510D-7D06-5B2A9EF945BD}"/>
                </a:ext>
              </a:extLst>
            </p:cNvPr>
            <p:cNvGrpSpPr/>
            <p:nvPr/>
          </p:nvGrpSpPr>
          <p:grpSpPr>
            <a:xfrm>
              <a:off x="4538677" y="4059068"/>
              <a:ext cx="405765" cy="372808"/>
              <a:chOff x="4858804" y="6075172"/>
              <a:chExt cx="405765" cy="372808"/>
            </a:xfrm>
          </p:grpSpPr>
          <p:pic>
            <p:nvPicPr>
              <p:cNvPr id="14" name="object 20">
                <a:extLst>
                  <a:ext uri="{FF2B5EF4-FFF2-40B4-BE49-F238E27FC236}">
                    <a16:creationId xmlns:a16="http://schemas.microsoft.com/office/drawing/2014/main" id="{1E5FC8A7-D0B9-328D-CC54-6F1A8339773C}"/>
                  </a:ext>
                </a:extLst>
              </p:cNvPr>
              <p:cNvPicPr/>
              <p:nvPr/>
            </p:nvPicPr>
            <p:blipFill>
              <a:blip r:embed="rId13" cstate="print"/>
              <a:stretch>
                <a:fillRect/>
              </a:stretch>
            </p:blipFill>
            <p:spPr>
              <a:xfrm>
                <a:off x="5010964" y="6075172"/>
                <a:ext cx="248775" cy="248780"/>
              </a:xfrm>
              <a:prstGeom prst="rect">
                <a:avLst/>
              </a:prstGeom>
            </p:spPr>
          </p:pic>
          <p:sp>
            <p:nvSpPr>
              <p:cNvPr id="15" name="object 21">
                <a:extLst>
                  <a:ext uri="{FF2B5EF4-FFF2-40B4-BE49-F238E27FC236}">
                    <a16:creationId xmlns:a16="http://schemas.microsoft.com/office/drawing/2014/main" id="{B8CEBAE9-B241-8773-1AAF-0D6C0D329D04}"/>
                  </a:ext>
                </a:extLst>
              </p:cNvPr>
              <p:cNvSpPr/>
              <p:nvPr/>
            </p:nvSpPr>
            <p:spPr>
              <a:xfrm>
                <a:off x="4858804" y="6253035"/>
                <a:ext cx="405765" cy="194945"/>
              </a:xfrm>
              <a:custGeom>
                <a:avLst/>
                <a:gdLst/>
                <a:ahLst/>
                <a:cxnLst/>
                <a:rect l="l" t="t" r="r" b="b"/>
                <a:pathLst>
                  <a:path w="405764" h="194945">
                    <a:moveTo>
                      <a:pt x="405472" y="0"/>
                    </a:moveTo>
                    <a:lnTo>
                      <a:pt x="0" y="0"/>
                    </a:lnTo>
                    <a:lnTo>
                      <a:pt x="11239" y="44183"/>
                    </a:lnTo>
                    <a:lnTo>
                      <a:pt x="31496" y="83934"/>
                    </a:lnTo>
                    <a:lnTo>
                      <a:pt x="59588" y="118071"/>
                    </a:lnTo>
                    <a:lnTo>
                      <a:pt x="94335" y="145440"/>
                    </a:lnTo>
                    <a:lnTo>
                      <a:pt x="134581" y="164846"/>
                    </a:lnTo>
                    <a:lnTo>
                      <a:pt x="134594" y="194868"/>
                    </a:lnTo>
                    <a:lnTo>
                      <a:pt x="270891" y="194868"/>
                    </a:lnTo>
                    <a:lnTo>
                      <a:pt x="270891" y="164846"/>
                    </a:lnTo>
                    <a:lnTo>
                      <a:pt x="311124" y="145440"/>
                    </a:lnTo>
                    <a:lnTo>
                      <a:pt x="345871" y="118071"/>
                    </a:lnTo>
                    <a:lnTo>
                      <a:pt x="373964" y="83934"/>
                    </a:lnTo>
                    <a:lnTo>
                      <a:pt x="394220" y="44183"/>
                    </a:lnTo>
                    <a:lnTo>
                      <a:pt x="405472" y="0"/>
                    </a:lnTo>
                    <a:close/>
                  </a:path>
                </a:pathLst>
              </a:custGeom>
              <a:solidFill>
                <a:srgbClr val="293745"/>
              </a:solidFill>
            </p:spPr>
            <p:txBody>
              <a:bodyPr wrap="square" lIns="0" tIns="0" rIns="0" bIns="0" rtlCol="0"/>
              <a:lstStyle/>
              <a:p>
                <a:endParaRPr/>
              </a:p>
            </p:txBody>
          </p:sp>
        </p:grpSp>
        <p:grpSp>
          <p:nvGrpSpPr>
            <p:cNvPr id="16" name="Group 15">
              <a:extLst>
                <a:ext uri="{FF2B5EF4-FFF2-40B4-BE49-F238E27FC236}">
                  <a16:creationId xmlns:a16="http://schemas.microsoft.com/office/drawing/2014/main" id="{97037278-B0F8-377D-8032-38E6FB23E6D6}"/>
                </a:ext>
              </a:extLst>
            </p:cNvPr>
            <p:cNvGrpSpPr/>
            <p:nvPr/>
          </p:nvGrpSpPr>
          <p:grpSpPr>
            <a:xfrm>
              <a:off x="3447035" y="4063198"/>
              <a:ext cx="410209" cy="408940"/>
              <a:chOff x="3767162" y="6079302"/>
              <a:chExt cx="410209" cy="408940"/>
            </a:xfrm>
          </p:grpSpPr>
          <p:pic>
            <p:nvPicPr>
              <p:cNvPr id="17" name="object 23">
                <a:extLst>
                  <a:ext uri="{FF2B5EF4-FFF2-40B4-BE49-F238E27FC236}">
                    <a16:creationId xmlns:a16="http://schemas.microsoft.com/office/drawing/2014/main" id="{2C4FF63C-8907-8614-16CC-84F1E5F7E343}"/>
                  </a:ext>
                </a:extLst>
              </p:cNvPr>
              <p:cNvPicPr/>
              <p:nvPr/>
            </p:nvPicPr>
            <p:blipFill>
              <a:blip r:embed="rId14" cstate="print"/>
              <a:stretch>
                <a:fillRect/>
              </a:stretch>
            </p:blipFill>
            <p:spPr>
              <a:xfrm>
                <a:off x="3836589" y="6140471"/>
                <a:ext cx="155549" cy="163607"/>
              </a:xfrm>
              <a:prstGeom prst="rect">
                <a:avLst/>
              </a:prstGeom>
            </p:spPr>
          </p:pic>
          <p:sp>
            <p:nvSpPr>
              <p:cNvPr id="18" name="object 24">
                <a:extLst>
                  <a:ext uri="{FF2B5EF4-FFF2-40B4-BE49-F238E27FC236}">
                    <a16:creationId xmlns:a16="http://schemas.microsoft.com/office/drawing/2014/main" id="{4E3DAD98-C4AC-38D2-EEB3-7DF7EA34F76D}"/>
                  </a:ext>
                </a:extLst>
              </p:cNvPr>
              <p:cNvSpPr/>
              <p:nvPr/>
            </p:nvSpPr>
            <p:spPr>
              <a:xfrm>
                <a:off x="3767162" y="6079302"/>
                <a:ext cx="410209" cy="408940"/>
              </a:xfrm>
              <a:custGeom>
                <a:avLst/>
                <a:gdLst/>
                <a:ahLst/>
                <a:cxnLst/>
                <a:rect l="l" t="t" r="r" b="b"/>
                <a:pathLst>
                  <a:path w="410210" h="408939">
                    <a:moveTo>
                      <a:pt x="284200" y="264400"/>
                    </a:moveTo>
                    <a:lnTo>
                      <a:pt x="244601" y="264400"/>
                    </a:lnTo>
                    <a:lnTo>
                      <a:pt x="281952" y="301764"/>
                    </a:lnTo>
                    <a:lnTo>
                      <a:pt x="279676" y="311501"/>
                    </a:lnTo>
                    <a:lnTo>
                      <a:pt x="350214" y="398525"/>
                    </a:lnTo>
                    <a:lnTo>
                      <a:pt x="378012" y="408649"/>
                    </a:lnTo>
                    <a:lnTo>
                      <a:pt x="387755" y="406374"/>
                    </a:lnTo>
                    <a:lnTo>
                      <a:pt x="409836" y="376824"/>
                    </a:lnTo>
                    <a:lnTo>
                      <a:pt x="409290" y="366886"/>
                    </a:lnTo>
                    <a:lnTo>
                      <a:pt x="339305" y="289800"/>
                    </a:lnTo>
                    <a:lnTo>
                      <a:pt x="327247" y="281964"/>
                    </a:lnTo>
                    <a:lnTo>
                      <a:pt x="301764" y="281964"/>
                    </a:lnTo>
                    <a:lnTo>
                      <a:pt x="284200" y="264400"/>
                    </a:lnTo>
                    <a:close/>
                  </a:path>
                  <a:path w="410210" h="408939">
                    <a:moveTo>
                      <a:pt x="171639" y="0"/>
                    </a:moveTo>
                    <a:lnTo>
                      <a:pt x="125561" y="0"/>
                    </a:lnTo>
                    <a:lnTo>
                      <a:pt x="81247" y="14075"/>
                    </a:lnTo>
                    <a:lnTo>
                      <a:pt x="42226" y="42226"/>
                    </a:lnTo>
                    <a:lnTo>
                      <a:pt x="14075" y="81247"/>
                    </a:lnTo>
                    <a:lnTo>
                      <a:pt x="0" y="125561"/>
                    </a:lnTo>
                    <a:lnTo>
                      <a:pt x="0" y="171639"/>
                    </a:lnTo>
                    <a:lnTo>
                      <a:pt x="14075" y="215950"/>
                    </a:lnTo>
                    <a:lnTo>
                      <a:pt x="42226" y="254964"/>
                    </a:lnTo>
                    <a:lnTo>
                      <a:pt x="76757" y="280351"/>
                    </a:lnTo>
                    <a:lnTo>
                      <a:pt x="120361" y="296297"/>
                    </a:lnTo>
                    <a:lnTo>
                      <a:pt x="163797" y="298185"/>
                    </a:lnTo>
                    <a:lnTo>
                      <a:pt x="206198" y="287553"/>
                    </a:lnTo>
                    <a:lnTo>
                      <a:pt x="234026" y="270776"/>
                    </a:lnTo>
                    <a:lnTo>
                      <a:pt x="142001" y="270776"/>
                    </a:lnTo>
                    <a:lnTo>
                      <a:pt x="99422" y="260703"/>
                    </a:lnTo>
                    <a:lnTo>
                      <a:pt x="62038" y="235152"/>
                    </a:lnTo>
                    <a:lnTo>
                      <a:pt x="35192" y="194680"/>
                    </a:lnTo>
                    <a:lnTo>
                      <a:pt x="26244" y="148595"/>
                    </a:lnTo>
                    <a:lnTo>
                      <a:pt x="35192" y="102511"/>
                    </a:lnTo>
                    <a:lnTo>
                      <a:pt x="62038" y="62038"/>
                    </a:lnTo>
                    <a:lnTo>
                      <a:pt x="102511" y="35192"/>
                    </a:lnTo>
                    <a:lnTo>
                      <a:pt x="148595" y="26244"/>
                    </a:lnTo>
                    <a:lnTo>
                      <a:pt x="232814" y="26244"/>
                    </a:lnTo>
                    <a:lnTo>
                      <a:pt x="215950" y="14075"/>
                    </a:lnTo>
                    <a:lnTo>
                      <a:pt x="171639" y="0"/>
                    </a:lnTo>
                    <a:close/>
                  </a:path>
                  <a:path w="410210" h="408939">
                    <a:moveTo>
                      <a:pt x="314684" y="279551"/>
                    </a:moveTo>
                    <a:lnTo>
                      <a:pt x="310209" y="279551"/>
                    </a:lnTo>
                    <a:lnTo>
                      <a:pt x="305866" y="280351"/>
                    </a:lnTo>
                    <a:lnTo>
                      <a:pt x="301764" y="281964"/>
                    </a:lnTo>
                    <a:lnTo>
                      <a:pt x="327247" y="281964"/>
                    </a:lnTo>
                    <a:lnTo>
                      <a:pt x="321242" y="280185"/>
                    </a:lnTo>
                    <a:lnTo>
                      <a:pt x="314684" y="279551"/>
                    </a:lnTo>
                    <a:close/>
                  </a:path>
                  <a:path w="410210" h="408939">
                    <a:moveTo>
                      <a:pt x="232814" y="26244"/>
                    </a:moveTo>
                    <a:lnTo>
                      <a:pt x="148595" y="26244"/>
                    </a:lnTo>
                    <a:lnTo>
                      <a:pt x="194680" y="35192"/>
                    </a:lnTo>
                    <a:lnTo>
                      <a:pt x="235152" y="62038"/>
                    </a:lnTo>
                    <a:lnTo>
                      <a:pt x="260703" y="99422"/>
                    </a:lnTo>
                    <a:lnTo>
                      <a:pt x="270776" y="142001"/>
                    </a:lnTo>
                    <a:lnTo>
                      <a:pt x="265370" y="185261"/>
                    </a:lnTo>
                    <a:lnTo>
                      <a:pt x="244487" y="224687"/>
                    </a:lnTo>
                    <a:lnTo>
                      <a:pt x="185261" y="265370"/>
                    </a:lnTo>
                    <a:lnTo>
                      <a:pt x="142001" y="270776"/>
                    </a:lnTo>
                    <a:lnTo>
                      <a:pt x="234026" y="270776"/>
                    </a:lnTo>
                    <a:lnTo>
                      <a:pt x="244601" y="264400"/>
                    </a:lnTo>
                    <a:lnTo>
                      <a:pt x="284200" y="264400"/>
                    </a:lnTo>
                    <a:lnTo>
                      <a:pt x="264400" y="244601"/>
                    </a:lnTo>
                    <a:lnTo>
                      <a:pt x="287553" y="206198"/>
                    </a:lnTo>
                    <a:lnTo>
                      <a:pt x="298185" y="163797"/>
                    </a:lnTo>
                    <a:lnTo>
                      <a:pt x="296297" y="120361"/>
                    </a:lnTo>
                    <a:lnTo>
                      <a:pt x="281890" y="78850"/>
                    </a:lnTo>
                    <a:lnTo>
                      <a:pt x="254964" y="42226"/>
                    </a:lnTo>
                    <a:lnTo>
                      <a:pt x="232814" y="26244"/>
                    </a:lnTo>
                    <a:close/>
                  </a:path>
                </a:pathLst>
              </a:custGeom>
              <a:solidFill>
                <a:srgbClr val="293745"/>
              </a:solidFill>
            </p:spPr>
            <p:txBody>
              <a:bodyPr wrap="square" lIns="0" tIns="0" rIns="0" bIns="0" rtlCol="0"/>
              <a:lstStyle/>
              <a:p>
                <a:endParaRPr dirty="0"/>
              </a:p>
            </p:txBody>
          </p:sp>
        </p:grpSp>
        <p:pic>
          <p:nvPicPr>
            <p:cNvPr id="19" name="object 26">
              <a:extLst>
                <a:ext uri="{FF2B5EF4-FFF2-40B4-BE49-F238E27FC236}">
                  <a16:creationId xmlns:a16="http://schemas.microsoft.com/office/drawing/2014/main" id="{A10217EA-E175-D0EA-3567-120979FAC2CA}"/>
                </a:ext>
              </a:extLst>
            </p:cNvPr>
            <p:cNvPicPr/>
            <p:nvPr/>
          </p:nvPicPr>
          <p:blipFill>
            <a:blip r:embed="rId15" cstate="print"/>
            <a:stretch>
              <a:fillRect/>
            </a:stretch>
          </p:blipFill>
          <p:spPr>
            <a:xfrm>
              <a:off x="1301623" y="4039469"/>
              <a:ext cx="347781" cy="403478"/>
            </a:xfrm>
            <a:prstGeom prst="rect">
              <a:avLst/>
            </a:prstGeom>
          </p:spPr>
        </p:pic>
        <p:grpSp>
          <p:nvGrpSpPr>
            <p:cNvPr id="20" name="Group 19">
              <a:extLst>
                <a:ext uri="{FF2B5EF4-FFF2-40B4-BE49-F238E27FC236}">
                  <a16:creationId xmlns:a16="http://schemas.microsoft.com/office/drawing/2014/main" id="{58DFECA2-E810-AE40-474D-2AD0DFFDB944}"/>
                </a:ext>
              </a:extLst>
            </p:cNvPr>
            <p:cNvGrpSpPr/>
            <p:nvPr/>
          </p:nvGrpSpPr>
          <p:grpSpPr>
            <a:xfrm>
              <a:off x="5639251" y="4043783"/>
              <a:ext cx="456749" cy="398468"/>
              <a:chOff x="5959378" y="6059887"/>
              <a:chExt cx="456749" cy="398468"/>
            </a:xfrm>
          </p:grpSpPr>
          <p:pic>
            <p:nvPicPr>
              <p:cNvPr id="21" name="object 28">
                <a:extLst>
                  <a:ext uri="{FF2B5EF4-FFF2-40B4-BE49-F238E27FC236}">
                    <a16:creationId xmlns:a16="http://schemas.microsoft.com/office/drawing/2014/main" id="{C0335871-88ED-56D4-2710-74B0BC5EBAAE}"/>
                  </a:ext>
                </a:extLst>
              </p:cNvPr>
              <p:cNvPicPr/>
              <p:nvPr/>
            </p:nvPicPr>
            <p:blipFill>
              <a:blip r:embed="rId16" cstate="print"/>
              <a:stretch>
                <a:fillRect/>
              </a:stretch>
            </p:blipFill>
            <p:spPr>
              <a:xfrm>
                <a:off x="5959378" y="6164987"/>
                <a:ext cx="456749" cy="293368"/>
              </a:xfrm>
              <a:prstGeom prst="rect">
                <a:avLst/>
              </a:prstGeom>
            </p:spPr>
          </p:pic>
          <p:sp>
            <p:nvSpPr>
              <p:cNvPr id="22" name="object 29">
                <a:extLst>
                  <a:ext uri="{FF2B5EF4-FFF2-40B4-BE49-F238E27FC236}">
                    <a16:creationId xmlns:a16="http://schemas.microsoft.com/office/drawing/2014/main" id="{59E3EBC0-85E1-ECE4-3216-BC8F43E7FAE5}"/>
                  </a:ext>
                </a:extLst>
              </p:cNvPr>
              <p:cNvSpPr/>
              <p:nvPr/>
            </p:nvSpPr>
            <p:spPr>
              <a:xfrm>
                <a:off x="5989834" y="6305145"/>
                <a:ext cx="399415" cy="0"/>
              </a:xfrm>
              <a:custGeom>
                <a:avLst/>
                <a:gdLst/>
                <a:ahLst/>
                <a:cxnLst/>
                <a:rect l="l" t="t" r="r" b="b"/>
                <a:pathLst>
                  <a:path w="399414">
                    <a:moveTo>
                      <a:pt x="0" y="0"/>
                    </a:moveTo>
                    <a:lnTo>
                      <a:pt x="399402" y="0"/>
                    </a:lnTo>
                  </a:path>
                </a:pathLst>
              </a:custGeom>
              <a:ln w="19050">
                <a:solidFill>
                  <a:srgbClr val="293745"/>
                </a:solidFill>
              </a:ln>
            </p:spPr>
            <p:txBody>
              <a:bodyPr wrap="square" lIns="0" tIns="0" rIns="0" bIns="0" rtlCol="0"/>
              <a:lstStyle/>
              <a:p>
                <a:endParaRPr/>
              </a:p>
            </p:txBody>
          </p:sp>
          <p:pic>
            <p:nvPicPr>
              <p:cNvPr id="23" name="object 30">
                <a:extLst>
                  <a:ext uri="{FF2B5EF4-FFF2-40B4-BE49-F238E27FC236}">
                    <a16:creationId xmlns:a16="http://schemas.microsoft.com/office/drawing/2014/main" id="{7B31E4C4-0DF3-0781-90DD-293AC59EFC08}"/>
                  </a:ext>
                </a:extLst>
              </p:cNvPr>
              <p:cNvPicPr/>
              <p:nvPr/>
            </p:nvPicPr>
            <p:blipFill>
              <a:blip r:embed="rId17" cstate="print"/>
              <a:stretch>
                <a:fillRect/>
              </a:stretch>
            </p:blipFill>
            <p:spPr>
              <a:xfrm>
                <a:off x="6012034" y="6059887"/>
                <a:ext cx="97180" cy="97167"/>
              </a:xfrm>
              <a:prstGeom prst="rect">
                <a:avLst/>
              </a:prstGeom>
            </p:spPr>
          </p:pic>
        </p:grpSp>
      </p:grpSp>
      <p:grpSp>
        <p:nvGrpSpPr>
          <p:cNvPr id="32" name="Group 31">
            <a:extLst>
              <a:ext uri="{FF2B5EF4-FFF2-40B4-BE49-F238E27FC236}">
                <a16:creationId xmlns:a16="http://schemas.microsoft.com/office/drawing/2014/main" id="{AF18327E-E623-C434-4FC1-841E3C427A9F}"/>
              </a:ext>
            </a:extLst>
          </p:cNvPr>
          <p:cNvGrpSpPr/>
          <p:nvPr/>
        </p:nvGrpSpPr>
        <p:grpSpPr>
          <a:xfrm>
            <a:off x="7966663" y="408121"/>
            <a:ext cx="3391270" cy="736600"/>
            <a:chOff x="3657598" y="360285"/>
            <a:chExt cx="3391270" cy="736600"/>
          </a:xfrm>
        </p:grpSpPr>
        <p:sp>
          <p:nvSpPr>
            <p:cNvPr id="33" name="object 7">
              <a:extLst>
                <a:ext uri="{FF2B5EF4-FFF2-40B4-BE49-F238E27FC236}">
                  <a16:creationId xmlns:a16="http://schemas.microsoft.com/office/drawing/2014/main" id="{C6B0A33B-7A20-EB6F-5EC7-C1BD44B457A4}"/>
                </a:ext>
              </a:extLst>
            </p:cNvPr>
            <p:cNvSpPr/>
            <p:nvPr/>
          </p:nvSpPr>
          <p:spPr>
            <a:xfrm>
              <a:off x="4282808" y="360285"/>
              <a:ext cx="2766060" cy="736600"/>
            </a:xfrm>
            <a:custGeom>
              <a:avLst/>
              <a:gdLst/>
              <a:ahLst/>
              <a:cxnLst/>
              <a:rect l="l" t="t" r="r" b="b"/>
              <a:pathLst>
                <a:path w="2766059" h="736600">
                  <a:moveTo>
                    <a:pt x="268947" y="179298"/>
                  </a:moveTo>
                  <a:lnTo>
                    <a:pt x="201904" y="179298"/>
                  </a:lnTo>
                  <a:lnTo>
                    <a:pt x="201904" y="329158"/>
                  </a:lnTo>
                  <a:lnTo>
                    <a:pt x="196227" y="359867"/>
                  </a:lnTo>
                  <a:lnTo>
                    <a:pt x="181089" y="380530"/>
                  </a:lnTo>
                  <a:lnTo>
                    <a:pt x="159308" y="392163"/>
                  </a:lnTo>
                  <a:lnTo>
                    <a:pt x="133680" y="395808"/>
                  </a:lnTo>
                  <a:lnTo>
                    <a:pt x="106959" y="391566"/>
                  </a:lnTo>
                  <a:lnTo>
                    <a:pt x="85852" y="379349"/>
                  </a:lnTo>
                  <a:lnTo>
                    <a:pt x="71996" y="359879"/>
                  </a:lnTo>
                  <a:lnTo>
                    <a:pt x="67017" y="333895"/>
                  </a:lnTo>
                  <a:lnTo>
                    <a:pt x="67017" y="179298"/>
                  </a:lnTo>
                  <a:lnTo>
                    <a:pt x="0" y="179298"/>
                  </a:lnTo>
                  <a:lnTo>
                    <a:pt x="0" y="332308"/>
                  </a:lnTo>
                  <a:lnTo>
                    <a:pt x="10020" y="386092"/>
                  </a:lnTo>
                  <a:lnTo>
                    <a:pt x="37947" y="423265"/>
                  </a:lnTo>
                  <a:lnTo>
                    <a:pt x="80505" y="444842"/>
                  </a:lnTo>
                  <a:lnTo>
                    <a:pt x="134454" y="451815"/>
                  </a:lnTo>
                  <a:lnTo>
                    <a:pt x="176758" y="447903"/>
                  </a:lnTo>
                  <a:lnTo>
                    <a:pt x="213652" y="435279"/>
                  </a:lnTo>
                  <a:lnTo>
                    <a:pt x="242849" y="412635"/>
                  </a:lnTo>
                  <a:lnTo>
                    <a:pt x="262039" y="378625"/>
                  </a:lnTo>
                  <a:lnTo>
                    <a:pt x="268947" y="331927"/>
                  </a:lnTo>
                  <a:lnTo>
                    <a:pt x="268947" y="179298"/>
                  </a:lnTo>
                  <a:close/>
                </a:path>
                <a:path w="2766059" h="736600">
                  <a:moveTo>
                    <a:pt x="515835" y="370192"/>
                  </a:moveTo>
                  <a:lnTo>
                    <a:pt x="501599" y="325247"/>
                  </a:lnTo>
                  <a:lnTo>
                    <a:pt x="467652" y="298018"/>
                  </a:lnTo>
                  <a:lnTo>
                    <a:pt x="393204" y="266509"/>
                  </a:lnTo>
                  <a:lnTo>
                    <a:pt x="378968" y="247129"/>
                  </a:lnTo>
                  <a:lnTo>
                    <a:pt x="381749" y="238023"/>
                  </a:lnTo>
                  <a:lnTo>
                    <a:pt x="389661" y="231063"/>
                  </a:lnTo>
                  <a:lnTo>
                    <a:pt x="402082" y="226618"/>
                  </a:lnTo>
                  <a:lnTo>
                    <a:pt x="418401" y="225056"/>
                  </a:lnTo>
                  <a:lnTo>
                    <a:pt x="435876" y="226377"/>
                  </a:lnTo>
                  <a:lnTo>
                    <a:pt x="454939" y="230568"/>
                  </a:lnTo>
                  <a:lnTo>
                    <a:pt x="477037" y="238023"/>
                  </a:lnTo>
                  <a:lnTo>
                    <a:pt x="503605" y="249110"/>
                  </a:lnTo>
                  <a:lnTo>
                    <a:pt x="503605" y="196659"/>
                  </a:lnTo>
                  <a:lnTo>
                    <a:pt x="479259" y="187236"/>
                  </a:lnTo>
                  <a:lnTo>
                    <a:pt x="456552" y="180733"/>
                  </a:lnTo>
                  <a:lnTo>
                    <a:pt x="434594" y="176974"/>
                  </a:lnTo>
                  <a:lnTo>
                    <a:pt x="412483" y="175755"/>
                  </a:lnTo>
                  <a:lnTo>
                    <a:pt x="370179" y="181292"/>
                  </a:lnTo>
                  <a:lnTo>
                    <a:pt x="337858" y="196951"/>
                  </a:lnTo>
                  <a:lnTo>
                    <a:pt x="317207" y="221348"/>
                  </a:lnTo>
                  <a:lnTo>
                    <a:pt x="309956" y="253060"/>
                  </a:lnTo>
                  <a:lnTo>
                    <a:pt x="324192" y="298869"/>
                  </a:lnTo>
                  <a:lnTo>
                    <a:pt x="358127" y="325932"/>
                  </a:lnTo>
                  <a:lnTo>
                    <a:pt x="398640" y="342544"/>
                  </a:lnTo>
                  <a:lnTo>
                    <a:pt x="432574" y="357022"/>
                  </a:lnTo>
                  <a:lnTo>
                    <a:pt x="446811" y="377672"/>
                  </a:lnTo>
                  <a:lnTo>
                    <a:pt x="444246" y="388213"/>
                  </a:lnTo>
                  <a:lnTo>
                    <a:pt x="436702" y="396024"/>
                  </a:lnTo>
                  <a:lnTo>
                    <a:pt x="424345" y="400875"/>
                  </a:lnTo>
                  <a:lnTo>
                    <a:pt x="407377" y="402539"/>
                  </a:lnTo>
                  <a:lnTo>
                    <a:pt x="385953" y="400723"/>
                  </a:lnTo>
                  <a:lnTo>
                    <a:pt x="364807" y="394792"/>
                  </a:lnTo>
                  <a:lnTo>
                    <a:pt x="341972" y="384060"/>
                  </a:lnTo>
                  <a:lnTo>
                    <a:pt x="315480" y="367817"/>
                  </a:lnTo>
                  <a:lnTo>
                    <a:pt x="315480" y="425792"/>
                  </a:lnTo>
                  <a:lnTo>
                    <a:pt x="335343" y="435673"/>
                  </a:lnTo>
                  <a:lnTo>
                    <a:pt x="356438" y="443979"/>
                  </a:lnTo>
                  <a:lnTo>
                    <a:pt x="381304" y="449694"/>
                  </a:lnTo>
                  <a:lnTo>
                    <a:pt x="412483" y="451815"/>
                  </a:lnTo>
                  <a:lnTo>
                    <a:pt x="453923" y="446328"/>
                  </a:lnTo>
                  <a:lnTo>
                    <a:pt x="486638" y="430377"/>
                  </a:lnTo>
                  <a:lnTo>
                    <a:pt x="508114" y="404736"/>
                  </a:lnTo>
                  <a:lnTo>
                    <a:pt x="515835" y="370192"/>
                  </a:lnTo>
                  <a:close/>
                </a:path>
                <a:path w="2766059" h="736600">
                  <a:moveTo>
                    <a:pt x="1872640" y="258965"/>
                  </a:moveTo>
                  <a:lnTo>
                    <a:pt x="1866709" y="256324"/>
                  </a:lnTo>
                  <a:lnTo>
                    <a:pt x="1859838" y="254330"/>
                  </a:lnTo>
                  <a:lnTo>
                    <a:pt x="1852129" y="253072"/>
                  </a:lnTo>
                  <a:lnTo>
                    <a:pt x="1843659" y="252628"/>
                  </a:lnTo>
                  <a:lnTo>
                    <a:pt x="1823326" y="256159"/>
                  </a:lnTo>
                  <a:lnTo>
                    <a:pt x="1807159" y="266585"/>
                  </a:lnTo>
                  <a:lnTo>
                    <a:pt x="1796491" y="283705"/>
                  </a:lnTo>
                  <a:lnTo>
                    <a:pt x="1792643" y="307263"/>
                  </a:lnTo>
                  <a:lnTo>
                    <a:pt x="1792643" y="313601"/>
                  </a:lnTo>
                  <a:lnTo>
                    <a:pt x="1767598" y="313601"/>
                  </a:lnTo>
                  <a:lnTo>
                    <a:pt x="1767598" y="348602"/>
                  </a:lnTo>
                  <a:lnTo>
                    <a:pt x="1792643" y="348602"/>
                  </a:lnTo>
                  <a:lnTo>
                    <a:pt x="1792643" y="465721"/>
                  </a:lnTo>
                  <a:lnTo>
                    <a:pt x="1832495" y="465721"/>
                  </a:lnTo>
                  <a:lnTo>
                    <a:pt x="1832495" y="348907"/>
                  </a:lnTo>
                  <a:lnTo>
                    <a:pt x="1863572" y="348907"/>
                  </a:lnTo>
                  <a:lnTo>
                    <a:pt x="1863572" y="313893"/>
                  </a:lnTo>
                  <a:lnTo>
                    <a:pt x="1832787" y="313893"/>
                  </a:lnTo>
                  <a:lnTo>
                    <a:pt x="1832825" y="307263"/>
                  </a:lnTo>
                  <a:lnTo>
                    <a:pt x="1834134" y="297878"/>
                  </a:lnTo>
                  <a:lnTo>
                    <a:pt x="1837956" y="290995"/>
                  </a:lnTo>
                  <a:lnTo>
                    <a:pt x="1843862" y="286893"/>
                  </a:lnTo>
                  <a:lnTo>
                    <a:pt x="1851507" y="285521"/>
                  </a:lnTo>
                  <a:lnTo>
                    <a:pt x="1856930" y="285521"/>
                  </a:lnTo>
                  <a:lnTo>
                    <a:pt x="1861464" y="286435"/>
                  </a:lnTo>
                  <a:lnTo>
                    <a:pt x="1864487" y="288544"/>
                  </a:lnTo>
                  <a:lnTo>
                    <a:pt x="1865312" y="285521"/>
                  </a:lnTo>
                  <a:lnTo>
                    <a:pt x="1872640" y="258965"/>
                  </a:lnTo>
                  <a:close/>
                </a:path>
                <a:path w="2766059" h="736600">
                  <a:moveTo>
                    <a:pt x="2028977" y="357365"/>
                  </a:moveTo>
                  <a:lnTo>
                    <a:pt x="2027110" y="345287"/>
                  </a:lnTo>
                  <a:lnTo>
                    <a:pt x="2025904" y="337439"/>
                  </a:lnTo>
                  <a:lnTo>
                    <a:pt x="2023122" y="332917"/>
                  </a:lnTo>
                  <a:lnTo>
                    <a:pt x="2016671" y="322427"/>
                  </a:lnTo>
                  <a:lnTo>
                    <a:pt x="2001215" y="312966"/>
                  </a:lnTo>
                  <a:lnTo>
                    <a:pt x="1979472" y="309676"/>
                  </a:lnTo>
                  <a:lnTo>
                    <a:pt x="1962086" y="311734"/>
                  </a:lnTo>
                  <a:lnTo>
                    <a:pt x="1947252" y="317106"/>
                  </a:lnTo>
                  <a:lnTo>
                    <a:pt x="1935238" y="324573"/>
                  </a:lnTo>
                  <a:lnTo>
                    <a:pt x="1926348" y="332917"/>
                  </a:lnTo>
                  <a:lnTo>
                    <a:pt x="1926348" y="255651"/>
                  </a:lnTo>
                  <a:lnTo>
                    <a:pt x="1886216" y="255651"/>
                  </a:lnTo>
                  <a:lnTo>
                    <a:pt x="1886216" y="465416"/>
                  </a:lnTo>
                  <a:lnTo>
                    <a:pt x="1926348" y="465416"/>
                  </a:lnTo>
                  <a:lnTo>
                    <a:pt x="1926348" y="362800"/>
                  </a:lnTo>
                  <a:lnTo>
                    <a:pt x="1932368" y="356374"/>
                  </a:lnTo>
                  <a:lnTo>
                    <a:pt x="1940306" y="350761"/>
                  </a:lnTo>
                  <a:lnTo>
                    <a:pt x="1949958" y="346798"/>
                  </a:lnTo>
                  <a:lnTo>
                    <a:pt x="1961070" y="345287"/>
                  </a:lnTo>
                  <a:lnTo>
                    <a:pt x="1972716" y="346659"/>
                  </a:lnTo>
                  <a:lnTo>
                    <a:pt x="1981555" y="351256"/>
                  </a:lnTo>
                  <a:lnTo>
                    <a:pt x="1987169" y="359803"/>
                  </a:lnTo>
                  <a:lnTo>
                    <a:pt x="1989137" y="373062"/>
                  </a:lnTo>
                  <a:lnTo>
                    <a:pt x="1989137" y="465112"/>
                  </a:lnTo>
                  <a:lnTo>
                    <a:pt x="2028977" y="465112"/>
                  </a:lnTo>
                  <a:lnTo>
                    <a:pt x="2028977" y="357365"/>
                  </a:lnTo>
                  <a:close/>
                </a:path>
                <a:path w="2766059" h="736600">
                  <a:moveTo>
                    <a:pt x="2099005" y="313588"/>
                  </a:moveTo>
                  <a:lnTo>
                    <a:pt x="2059165" y="313588"/>
                  </a:lnTo>
                  <a:lnTo>
                    <a:pt x="2059165" y="465404"/>
                  </a:lnTo>
                  <a:lnTo>
                    <a:pt x="2099005" y="465404"/>
                  </a:lnTo>
                  <a:lnTo>
                    <a:pt x="2099005" y="313588"/>
                  </a:lnTo>
                  <a:close/>
                </a:path>
                <a:path w="2766059" h="736600">
                  <a:moveTo>
                    <a:pt x="2102929" y="267411"/>
                  </a:moveTo>
                  <a:lnTo>
                    <a:pt x="2101062" y="258089"/>
                  </a:lnTo>
                  <a:lnTo>
                    <a:pt x="2095982" y="250520"/>
                  </a:lnTo>
                  <a:lnTo>
                    <a:pt x="2088400" y="245440"/>
                  </a:lnTo>
                  <a:lnTo>
                    <a:pt x="2079078" y="243573"/>
                  </a:lnTo>
                  <a:lnTo>
                    <a:pt x="2069871" y="245440"/>
                  </a:lnTo>
                  <a:lnTo>
                    <a:pt x="2062289" y="250520"/>
                  </a:lnTo>
                  <a:lnTo>
                    <a:pt x="2057133" y="258089"/>
                  </a:lnTo>
                  <a:lnTo>
                    <a:pt x="2055241" y="267411"/>
                  </a:lnTo>
                  <a:lnTo>
                    <a:pt x="2057133" y="276618"/>
                  </a:lnTo>
                  <a:lnTo>
                    <a:pt x="2062454" y="284327"/>
                  </a:lnTo>
                  <a:lnTo>
                    <a:pt x="2069934" y="289407"/>
                  </a:lnTo>
                  <a:lnTo>
                    <a:pt x="2070074" y="289407"/>
                  </a:lnTo>
                  <a:lnTo>
                    <a:pt x="2079078" y="291261"/>
                  </a:lnTo>
                  <a:lnTo>
                    <a:pt x="2088400" y="289407"/>
                  </a:lnTo>
                  <a:lnTo>
                    <a:pt x="2095982" y="284327"/>
                  </a:lnTo>
                  <a:lnTo>
                    <a:pt x="2101062" y="276745"/>
                  </a:lnTo>
                  <a:lnTo>
                    <a:pt x="2102929" y="267411"/>
                  </a:lnTo>
                  <a:close/>
                </a:path>
                <a:path w="2766059" h="736600">
                  <a:moveTo>
                    <a:pt x="2272855" y="411695"/>
                  </a:moveTo>
                  <a:lnTo>
                    <a:pt x="2268436" y="391934"/>
                  </a:lnTo>
                  <a:lnTo>
                    <a:pt x="2257196" y="377431"/>
                  </a:lnTo>
                  <a:lnTo>
                    <a:pt x="2242172" y="368147"/>
                  </a:lnTo>
                  <a:lnTo>
                    <a:pt x="2226373" y="364007"/>
                  </a:lnTo>
                  <a:lnTo>
                    <a:pt x="2242451" y="358800"/>
                  </a:lnTo>
                  <a:lnTo>
                    <a:pt x="2256358" y="349288"/>
                  </a:lnTo>
                  <a:lnTo>
                    <a:pt x="2266137" y="335826"/>
                  </a:lnTo>
                  <a:lnTo>
                    <a:pt x="2269833" y="318731"/>
                  </a:lnTo>
                  <a:lnTo>
                    <a:pt x="2264626" y="296278"/>
                  </a:lnTo>
                  <a:lnTo>
                    <a:pt x="2249690" y="279260"/>
                  </a:lnTo>
                  <a:lnTo>
                    <a:pt x="2226030" y="268478"/>
                  </a:lnTo>
                  <a:lnTo>
                    <a:pt x="2194674" y="264706"/>
                  </a:lnTo>
                  <a:lnTo>
                    <a:pt x="2170265" y="267106"/>
                  </a:lnTo>
                  <a:lnTo>
                    <a:pt x="2149513" y="273748"/>
                  </a:lnTo>
                  <a:lnTo>
                    <a:pt x="2132317" y="283794"/>
                  </a:lnTo>
                  <a:lnTo>
                    <a:pt x="2118614" y="296392"/>
                  </a:lnTo>
                  <a:lnTo>
                    <a:pt x="2139442" y="322656"/>
                  </a:lnTo>
                  <a:lnTo>
                    <a:pt x="2150630" y="313791"/>
                  </a:lnTo>
                  <a:lnTo>
                    <a:pt x="2162873" y="307251"/>
                  </a:lnTo>
                  <a:lnTo>
                    <a:pt x="2176081" y="303212"/>
                  </a:lnTo>
                  <a:lnTo>
                    <a:pt x="2190153" y="301828"/>
                  </a:lnTo>
                  <a:lnTo>
                    <a:pt x="2204694" y="303339"/>
                  </a:lnTo>
                  <a:lnTo>
                    <a:pt x="2216378" y="307860"/>
                  </a:lnTo>
                  <a:lnTo>
                    <a:pt x="2224151" y="315328"/>
                  </a:lnTo>
                  <a:lnTo>
                    <a:pt x="2226970" y="325678"/>
                  </a:lnTo>
                  <a:lnTo>
                    <a:pt x="2224367" y="335356"/>
                  </a:lnTo>
                  <a:lnTo>
                    <a:pt x="2216975" y="342239"/>
                  </a:lnTo>
                  <a:lnTo>
                    <a:pt x="2205456" y="346341"/>
                  </a:lnTo>
                  <a:lnTo>
                    <a:pt x="2190458" y="347713"/>
                  </a:lnTo>
                  <a:lnTo>
                    <a:pt x="2169325" y="347713"/>
                  </a:lnTo>
                  <a:lnTo>
                    <a:pt x="2165705" y="347408"/>
                  </a:lnTo>
                  <a:lnTo>
                    <a:pt x="2165705" y="384225"/>
                  </a:lnTo>
                  <a:lnTo>
                    <a:pt x="2168715" y="383933"/>
                  </a:lnTo>
                  <a:lnTo>
                    <a:pt x="2190458" y="383933"/>
                  </a:lnTo>
                  <a:lnTo>
                    <a:pt x="2208390" y="385356"/>
                  </a:lnTo>
                  <a:lnTo>
                    <a:pt x="2220785" y="389699"/>
                  </a:lnTo>
                  <a:lnTo>
                    <a:pt x="2227973" y="397040"/>
                  </a:lnTo>
                  <a:lnTo>
                    <a:pt x="2230297" y="407466"/>
                  </a:lnTo>
                  <a:lnTo>
                    <a:pt x="2227846" y="417842"/>
                  </a:lnTo>
                  <a:lnTo>
                    <a:pt x="2220633" y="425958"/>
                  </a:lnTo>
                  <a:lnTo>
                    <a:pt x="2208911" y="431228"/>
                  </a:lnTo>
                  <a:lnTo>
                    <a:pt x="2192871" y="433120"/>
                  </a:lnTo>
                  <a:lnTo>
                    <a:pt x="2177923" y="431571"/>
                  </a:lnTo>
                  <a:lnTo>
                    <a:pt x="2163140" y="427126"/>
                  </a:lnTo>
                  <a:lnTo>
                    <a:pt x="2149487" y="420001"/>
                  </a:lnTo>
                  <a:lnTo>
                    <a:pt x="2137930" y="410489"/>
                  </a:lnTo>
                  <a:lnTo>
                    <a:pt x="2115896" y="437959"/>
                  </a:lnTo>
                  <a:lnTo>
                    <a:pt x="2129269" y="450596"/>
                  </a:lnTo>
                  <a:lnTo>
                    <a:pt x="2146985" y="460743"/>
                  </a:lnTo>
                  <a:lnTo>
                    <a:pt x="2168791" y="467499"/>
                  </a:lnTo>
                  <a:lnTo>
                    <a:pt x="2194382" y="469950"/>
                  </a:lnTo>
                  <a:lnTo>
                    <a:pt x="2226754" y="465645"/>
                  </a:lnTo>
                  <a:lnTo>
                    <a:pt x="2251494" y="453605"/>
                  </a:lnTo>
                  <a:lnTo>
                    <a:pt x="2267305" y="435190"/>
                  </a:lnTo>
                  <a:lnTo>
                    <a:pt x="2272855" y="411695"/>
                  </a:lnTo>
                  <a:close/>
                </a:path>
                <a:path w="2766059" h="736600">
                  <a:moveTo>
                    <a:pt x="2447912" y="402043"/>
                  </a:moveTo>
                  <a:lnTo>
                    <a:pt x="2442489" y="374853"/>
                  </a:lnTo>
                  <a:lnTo>
                    <a:pt x="2442400" y="374421"/>
                  </a:lnTo>
                  <a:lnTo>
                    <a:pt x="2442362" y="374205"/>
                  </a:lnTo>
                  <a:lnTo>
                    <a:pt x="2441498" y="373062"/>
                  </a:lnTo>
                  <a:lnTo>
                    <a:pt x="2434323" y="363410"/>
                  </a:lnTo>
                  <a:lnTo>
                    <a:pt x="2427465" y="354190"/>
                  </a:lnTo>
                  <a:lnTo>
                    <a:pt x="2405888" y="342099"/>
                  </a:lnTo>
                  <a:lnTo>
                    <a:pt x="2405049" y="341972"/>
                  </a:lnTo>
                  <a:lnTo>
                    <a:pt x="2405049" y="403542"/>
                  </a:lnTo>
                  <a:lnTo>
                    <a:pt x="2402802" y="414147"/>
                  </a:lnTo>
                  <a:lnTo>
                    <a:pt x="2396147" y="423646"/>
                  </a:lnTo>
                  <a:lnTo>
                    <a:pt x="2385187" y="430491"/>
                  </a:lnTo>
                  <a:lnTo>
                    <a:pt x="2370036" y="433120"/>
                  </a:lnTo>
                  <a:lnTo>
                    <a:pt x="2352129" y="429374"/>
                  </a:lnTo>
                  <a:lnTo>
                    <a:pt x="2339975" y="419722"/>
                  </a:lnTo>
                  <a:lnTo>
                    <a:pt x="2332736" y="406514"/>
                  </a:lnTo>
                  <a:lnTo>
                    <a:pt x="2329599" y="392074"/>
                  </a:lnTo>
                  <a:lnTo>
                    <a:pt x="2337498" y="384263"/>
                  </a:lnTo>
                  <a:lnTo>
                    <a:pt x="2346871" y="378256"/>
                  </a:lnTo>
                  <a:lnTo>
                    <a:pt x="2357272" y="374421"/>
                  </a:lnTo>
                  <a:lnTo>
                    <a:pt x="2368232" y="373062"/>
                  </a:lnTo>
                  <a:lnTo>
                    <a:pt x="2382139" y="374853"/>
                  </a:lnTo>
                  <a:lnTo>
                    <a:pt x="2393886" y="380377"/>
                  </a:lnTo>
                  <a:lnTo>
                    <a:pt x="2402014" y="389864"/>
                  </a:lnTo>
                  <a:lnTo>
                    <a:pt x="2405049" y="403542"/>
                  </a:lnTo>
                  <a:lnTo>
                    <a:pt x="2405049" y="341972"/>
                  </a:lnTo>
                  <a:lnTo>
                    <a:pt x="2380297" y="338048"/>
                  </a:lnTo>
                  <a:lnTo>
                    <a:pt x="2364473" y="340144"/>
                  </a:lnTo>
                  <a:lnTo>
                    <a:pt x="2350160" y="345744"/>
                  </a:lnTo>
                  <a:lnTo>
                    <a:pt x="2338159" y="353834"/>
                  </a:lnTo>
                  <a:lnTo>
                    <a:pt x="2329294" y="363410"/>
                  </a:lnTo>
                  <a:lnTo>
                    <a:pt x="2328989" y="362191"/>
                  </a:lnTo>
                  <a:lnTo>
                    <a:pt x="2328989" y="359181"/>
                  </a:lnTo>
                  <a:lnTo>
                    <a:pt x="2332532" y="336969"/>
                  </a:lnTo>
                  <a:lnTo>
                    <a:pt x="2342578" y="318731"/>
                  </a:lnTo>
                  <a:lnTo>
                    <a:pt x="2358275" y="306374"/>
                  </a:lnTo>
                  <a:lnTo>
                    <a:pt x="2378786" y="301828"/>
                  </a:lnTo>
                  <a:lnTo>
                    <a:pt x="2390825" y="302831"/>
                  </a:lnTo>
                  <a:lnTo>
                    <a:pt x="2401062" y="305828"/>
                  </a:lnTo>
                  <a:lnTo>
                    <a:pt x="2410041" y="310743"/>
                  </a:lnTo>
                  <a:lnTo>
                    <a:pt x="2418334" y="317525"/>
                  </a:lnTo>
                  <a:lnTo>
                    <a:pt x="2427668" y="301828"/>
                  </a:lnTo>
                  <a:lnTo>
                    <a:pt x="2396134" y="266509"/>
                  </a:lnTo>
                  <a:lnTo>
                    <a:pt x="2378786" y="265010"/>
                  </a:lnTo>
                  <a:lnTo>
                    <a:pt x="2339606" y="272592"/>
                  </a:lnTo>
                  <a:lnTo>
                    <a:pt x="2310498" y="293789"/>
                  </a:lnTo>
                  <a:lnTo>
                    <a:pt x="2292375" y="326250"/>
                  </a:lnTo>
                  <a:lnTo>
                    <a:pt x="2286127" y="367626"/>
                  </a:lnTo>
                  <a:lnTo>
                    <a:pt x="2290927" y="406514"/>
                  </a:lnTo>
                  <a:lnTo>
                    <a:pt x="2291029" y="407339"/>
                  </a:lnTo>
                  <a:lnTo>
                    <a:pt x="2306345" y="439991"/>
                  </a:lnTo>
                  <a:lnTo>
                    <a:pt x="2332990" y="462114"/>
                  </a:lnTo>
                  <a:lnTo>
                    <a:pt x="2371852" y="470255"/>
                  </a:lnTo>
                  <a:lnTo>
                    <a:pt x="2402840" y="465023"/>
                  </a:lnTo>
                  <a:lnTo>
                    <a:pt x="2426855" y="450634"/>
                  </a:lnTo>
                  <a:lnTo>
                    <a:pt x="2439441" y="433120"/>
                  </a:lnTo>
                  <a:lnTo>
                    <a:pt x="2442400" y="428993"/>
                  </a:lnTo>
                  <a:lnTo>
                    <a:pt x="2447912" y="402043"/>
                  </a:lnTo>
                  <a:close/>
                </a:path>
                <a:path w="2766059" h="736600">
                  <a:moveTo>
                    <a:pt x="2622969" y="367614"/>
                  </a:moveTo>
                  <a:lnTo>
                    <a:pt x="2618143" y="330073"/>
                  </a:lnTo>
                  <a:lnTo>
                    <a:pt x="2618117" y="329946"/>
                  </a:lnTo>
                  <a:lnTo>
                    <a:pt x="2605633" y="302425"/>
                  </a:lnTo>
                  <a:lnTo>
                    <a:pt x="2603258" y="297180"/>
                  </a:lnTo>
                  <a:lnTo>
                    <a:pt x="2579814" y="275805"/>
                  </a:lnTo>
                  <a:lnTo>
                    <a:pt x="2579814" y="367322"/>
                  </a:lnTo>
                  <a:lnTo>
                    <a:pt x="2577719" y="392912"/>
                  </a:lnTo>
                  <a:lnTo>
                    <a:pt x="2570988" y="413613"/>
                  </a:lnTo>
                  <a:lnTo>
                    <a:pt x="2558935" y="427469"/>
                  </a:lnTo>
                  <a:lnTo>
                    <a:pt x="2540876" y="432511"/>
                  </a:lnTo>
                  <a:lnTo>
                    <a:pt x="2522778" y="427469"/>
                  </a:lnTo>
                  <a:lnTo>
                    <a:pt x="2510612" y="413613"/>
                  </a:lnTo>
                  <a:lnTo>
                    <a:pt x="2503779" y="392912"/>
                  </a:lnTo>
                  <a:lnTo>
                    <a:pt x="2501658" y="367614"/>
                  </a:lnTo>
                  <a:lnTo>
                    <a:pt x="2501633" y="367322"/>
                  </a:lnTo>
                  <a:lnTo>
                    <a:pt x="2503728" y="341782"/>
                  </a:lnTo>
                  <a:lnTo>
                    <a:pt x="2510498" y="321183"/>
                  </a:lnTo>
                  <a:lnTo>
                    <a:pt x="2522651" y="307428"/>
                  </a:lnTo>
                  <a:lnTo>
                    <a:pt x="2540876" y="302425"/>
                  </a:lnTo>
                  <a:lnTo>
                    <a:pt x="2558935" y="307428"/>
                  </a:lnTo>
                  <a:lnTo>
                    <a:pt x="2570988" y="321183"/>
                  </a:lnTo>
                  <a:lnTo>
                    <a:pt x="2577719" y="341782"/>
                  </a:lnTo>
                  <a:lnTo>
                    <a:pt x="2579814" y="367322"/>
                  </a:lnTo>
                  <a:lnTo>
                    <a:pt x="2579814" y="275805"/>
                  </a:lnTo>
                  <a:lnTo>
                    <a:pt x="2577693" y="273862"/>
                  </a:lnTo>
                  <a:lnTo>
                    <a:pt x="2577820" y="273862"/>
                  </a:lnTo>
                  <a:lnTo>
                    <a:pt x="2540876" y="264998"/>
                  </a:lnTo>
                  <a:lnTo>
                    <a:pt x="2503982" y="273862"/>
                  </a:lnTo>
                  <a:lnTo>
                    <a:pt x="2478430" y="297180"/>
                  </a:lnTo>
                  <a:lnTo>
                    <a:pt x="2463635" y="329946"/>
                  </a:lnTo>
                  <a:lnTo>
                    <a:pt x="2463571" y="330073"/>
                  </a:lnTo>
                  <a:lnTo>
                    <a:pt x="2458809" y="367322"/>
                  </a:lnTo>
                  <a:lnTo>
                    <a:pt x="2458770" y="367614"/>
                  </a:lnTo>
                  <a:lnTo>
                    <a:pt x="2463571" y="405180"/>
                  </a:lnTo>
                  <a:lnTo>
                    <a:pt x="2475928" y="432511"/>
                  </a:lnTo>
                  <a:lnTo>
                    <a:pt x="2478557" y="438175"/>
                  </a:lnTo>
                  <a:lnTo>
                    <a:pt x="2504021" y="461429"/>
                  </a:lnTo>
                  <a:lnTo>
                    <a:pt x="2504160" y="461429"/>
                  </a:lnTo>
                  <a:lnTo>
                    <a:pt x="2540876" y="470242"/>
                  </a:lnTo>
                  <a:lnTo>
                    <a:pt x="2577515" y="461429"/>
                  </a:lnTo>
                  <a:lnTo>
                    <a:pt x="2603093" y="438175"/>
                  </a:lnTo>
                  <a:lnTo>
                    <a:pt x="2605671" y="432511"/>
                  </a:lnTo>
                  <a:lnTo>
                    <a:pt x="2618079" y="405307"/>
                  </a:lnTo>
                  <a:lnTo>
                    <a:pt x="2622969" y="367614"/>
                  </a:lnTo>
                  <a:close/>
                </a:path>
                <a:path w="2766059" h="736600">
                  <a:moveTo>
                    <a:pt x="2765729" y="368223"/>
                  </a:moveTo>
                  <a:lnTo>
                    <a:pt x="2762859" y="322084"/>
                  </a:lnTo>
                  <a:lnTo>
                    <a:pt x="2754465" y="277634"/>
                  </a:lnTo>
                  <a:lnTo>
                    <a:pt x="2740914" y="235229"/>
                  </a:lnTo>
                  <a:lnTo>
                    <a:pt x="2722537" y="195224"/>
                  </a:lnTo>
                  <a:lnTo>
                    <a:pt x="2699689" y="157949"/>
                  </a:lnTo>
                  <a:lnTo>
                    <a:pt x="2672715" y="123761"/>
                  </a:lnTo>
                  <a:lnTo>
                    <a:pt x="2641968" y="93014"/>
                  </a:lnTo>
                  <a:lnTo>
                    <a:pt x="2607780" y="66040"/>
                  </a:lnTo>
                  <a:lnTo>
                    <a:pt x="2570505" y="43192"/>
                  </a:lnTo>
                  <a:lnTo>
                    <a:pt x="2530500" y="24815"/>
                  </a:lnTo>
                  <a:lnTo>
                    <a:pt x="2488095" y="11264"/>
                  </a:lnTo>
                  <a:lnTo>
                    <a:pt x="2443645" y="2870"/>
                  </a:lnTo>
                  <a:lnTo>
                    <a:pt x="2397506" y="0"/>
                  </a:lnTo>
                  <a:lnTo>
                    <a:pt x="2350909" y="2921"/>
                  </a:lnTo>
                  <a:lnTo>
                    <a:pt x="2305570" y="11544"/>
                  </a:lnTo>
                  <a:lnTo>
                    <a:pt x="2261971" y="25654"/>
                  </a:lnTo>
                  <a:lnTo>
                    <a:pt x="2220569" y="45046"/>
                  </a:lnTo>
                  <a:lnTo>
                    <a:pt x="2181809" y="69507"/>
                  </a:lnTo>
                  <a:lnTo>
                    <a:pt x="2146173" y="98831"/>
                  </a:lnTo>
                  <a:lnTo>
                    <a:pt x="2114092" y="132803"/>
                  </a:lnTo>
                  <a:lnTo>
                    <a:pt x="2145474" y="159359"/>
                  </a:lnTo>
                  <a:lnTo>
                    <a:pt x="2179053" y="124625"/>
                  </a:lnTo>
                  <a:lnTo>
                    <a:pt x="2216848" y="95491"/>
                  </a:lnTo>
                  <a:lnTo>
                    <a:pt x="2258212" y="72288"/>
                  </a:lnTo>
                  <a:lnTo>
                    <a:pt x="2302497" y="55308"/>
                  </a:lnTo>
                  <a:lnTo>
                    <a:pt x="2349042" y="44894"/>
                  </a:lnTo>
                  <a:lnTo>
                    <a:pt x="2397201" y="41351"/>
                  </a:lnTo>
                  <a:lnTo>
                    <a:pt x="2445499" y="44907"/>
                  </a:lnTo>
                  <a:lnTo>
                    <a:pt x="2491625" y="55219"/>
                  </a:lnTo>
                  <a:lnTo>
                    <a:pt x="2535047" y="71793"/>
                  </a:lnTo>
                  <a:lnTo>
                    <a:pt x="2575268" y="94107"/>
                  </a:lnTo>
                  <a:lnTo>
                    <a:pt x="2611780" y="121666"/>
                  </a:lnTo>
                  <a:lnTo>
                    <a:pt x="2644063" y="153962"/>
                  </a:lnTo>
                  <a:lnTo>
                    <a:pt x="2671622" y="190461"/>
                  </a:lnTo>
                  <a:lnTo>
                    <a:pt x="2693949" y="230682"/>
                  </a:lnTo>
                  <a:lnTo>
                    <a:pt x="2710523" y="274104"/>
                  </a:lnTo>
                  <a:lnTo>
                    <a:pt x="2720835" y="320230"/>
                  </a:lnTo>
                  <a:lnTo>
                    <a:pt x="2724391" y="368528"/>
                  </a:lnTo>
                  <a:lnTo>
                    <a:pt x="2720835" y="416826"/>
                  </a:lnTo>
                  <a:lnTo>
                    <a:pt x="2710523" y="462953"/>
                  </a:lnTo>
                  <a:lnTo>
                    <a:pt x="2693949" y="506374"/>
                  </a:lnTo>
                  <a:lnTo>
                    <a:pt x="2671622" y="546595"/>
                  </a:lnTo>
                  <a:lnTo>
                    <a:pt x="2644063" y="583107"/>
                  </a:lnTo>
                  <a:lnTo>
                    <a:pt x="2611780" y="615391"/>
                  </a:lnTo>
                  <a:lnTo>
                    <a:pt x="2575268" y="642950"/>
                  </a:lnTo>
                  <a:lnTo>
                    <a:pt x="2535047" y="665276"/>
                  </a:lnTo>
                  <a:lnTo>
                    <a:pt x="2491625" y="681850"/>
                  </a:lnTo>
                  <a:lnTo>
                    <a:pt x="2445499" y="692162"/>
                  </a:lnTo>
                  <a:lnTo>
                    <a:pt x="2397201" y="695718"/>
                  </a:lnTo>
                  <a:lnTo>
                    <a:pt x="2350300" y="692327"/>
                  </a:lnTo>
                  <a:lnTo>
                    <a:pt x="2304808" y="682345"/>
                  </a:lnTo>
                  <a:lnTo>
                    <a:pt x="2261374" y="666102"/>
                  </a:lnTo>
                  <a:lnTo>
                    <a:pt x="2220671" y="643890"/>
                  </a:lnTo>
                  <a:lnTo>
                    <a:pt x="2183320" y="616026"/>
                  </a:lnTo>
                  <a:lnTo>
                    <a:pt x="2150008" y="582828"/>
                  </a:lnTo>
                  <a:lnTo>
                    <a:pt x="2118918" y="609688"/>
                  </a:lnTo>
                  <a:lnTo>
                    <a:pt x="2156536" y="647065"/>
                  </a:lnTo>
                  <a:lnTo>
                    <a:pt x="2198573" y="678370"/>
                  </a:lnTo>
                  <a:lnTo>
                    <a:pt x="2244369" y="703300"/>
                  </a:lnTo>
                  <a:lnTo>
                    <a:pt x="2293201" y="721499"/>
                  </a:lnTo>
                  <a:lnTo>
                    <a:pt x="2344369" y="732663"/>
                  </a:lnTo>
                  <a:lnTo>
                    <a:pt x="2397201" y="736460"/>
                  </a:lnTo>
                  <a:lnTo>
                    <a:pt x="2443353" y="733590"/>
                  </a:lnTo>
                  <a:lnTo>
                    <a:pt x="2487815" y="725195"/>
                  </a:lnTo>
                  <a:lnTo>
                    <a:pt x="2530233" y="711644"/>
                  </a:lnTo>
                  <a:lnTo>
                    <a:pt x="2570276" y="693267"/>
                  </a:lnTo>
                  <a:lnTo>
                    <a:pt x="2607576" y="670420"/>
                  </a:lnTo>
                  <a:lnTo>
                    <a:pt x="2641803" y="643445"/>
                  </a:lnTo>
                  <a:lnTo>
                    <a:pt x="2672588" y="612686"/>
                  </a:lnTo>
                  <a:lnTo>
                    <a:pt x="2699601" y="578497"/>
                  </a:lnTo>
                  <a:lnTo>
                    <a:pt x="2722473" y="541223"/>
                  </a:lnTo>
                  <a:lnTo>
                    <a:pt x="2740876" y="501218"/>
                  </a:lnTo>
                  <a:lnTo>
                    <a:pt x="2754452" y="458812"/>
                  </a:lnTo>
                  <a:lnTo>
                    <a:pt x="2762847" y="414362"/>
                  </a:lnTo>
                  <a:lnTo>
                    <a:pt x="2765729" y="368223"/>
                  </a:lnTo>
                  <a:close/>
                </a:path>
              </a:pathLst>
            </a:custGeom>
            <a:solidFill>
              <a:srgbClr val="FFFFFF"/>
            </a:solidFill>
          </p:spPr>
          <p:txBody>
            <a:bodyPr wrap="square" lIns="0" tIns="0" rIns="0" bIns="0" rtlCol="0"/>
            <a:lstStyle/>
            <a:p>
              <a:endParaRPr/>
            </a:p>
          </p:txBody>
        </p:sp>
        <p:pic>
          <p:nvPicPr>
            <p:cNvPr id="34" name="object 8">
              <a:extLst>
                <a:ext uri="{FF2B5EF4-FFF2-40B4-BE49-F238E27FC236}">
                  <a16:creationId xmlns:a16="http://schemas.microsoft.com/office/drawing/2014/main" id="{24DB1722-B326-4A14-C8C2-045B318EDA8A}"/>
                </a:ext>
              </a:extLst>
            </p:cNvPr>
            <p:cNvPicPr/>
            <p:nvPr/>
          </p:nvPicPr>
          <p:blipFill>
            <a:blip r:embed="rId18" cstate="print"/>
            <a:stretch>
              <a:fillRect/>
            </a:stretch>
          </p:blipFill>
          <p:spPr>
            <a:xfrm>
              <a:off x="4282862" y="865709"/>
              <a:ext cx="229778" cy="65976"/>
            </a:xfrm>
            <a:prstGeom prst="rect">
              <a:avLst/>
            </a:prstGeom>
          </p:spPr>
        </p:pic>
        <p:pic>
          <p:nvPicPr>
            <p:cNvPr id="35" name="object 9">
              <a:extLst>
                <a:ext uri="{FF2B5EF4-FFF2-40B4-BE49-F238E27FC236}">
                  <a16:creationId xmlns:a16="http://schemas.microsoft.com/office/drawing/2014/main" id="{6FC3CD88-2F4F-67A8-0978-FD3B7FB52C58}"/>
                </a:ext>
              </a:extLst>
            </p:cNvPr>
            <p:cNvPicPr/>
            <p:nvPr/>
          </p:nvPicPr>
          <p:blipFill>
            <a:blip r:embed="rId19" cstate="print"/>
            <a:stretch>
              <a:fillRect/>
            </a:stretch>
          </p:blipFill>
          <p:spPr>
            <a:xfrm>
              <a:off x="4544349" y="866559"/>
              <a:ext cx="167222" cy="64281"/>
            </a:xfrm>
            <a:prstGeom prst="rect">
              <a:avLst/>
            </a:prstGeom>
          </p:spPr>
        </p:pic>
        <p:pic>
          <p:nvPicPr>
            <p:cNvPr id="36" name="object 10">
              <a:extLst>
                <a:ext uri="{FF2B5EF4-FFF2-40B4-BE49-F238E27FC236}">
                  <a16:creationId xmlns:a16="http://schemas.microsoft.com/office/drawing/2014/main" id="{E78CA44C-E950-5F5D-2A64-F3F89EA0C883}"/>
                </a:ext>
              </a:extLst>
            </p:cNvPr>
            <p:cNvPicPr/>
            <p:nvPr/>
          </p:nvPicPr>
          <p:blipFill>
            <a:blip r:embed="rId20" cstate="print"/>
            <a:stretch>
              <a:fillRect/>
            </a:stretch>
          </p:blipFill>
          <p:spPr>
            <a:xfrm>
              <a:off x="4739041" y="865708"/>
              <a:ext cx="452088" cy="65989"/>
            </a:xfrm>
            <a:prstGeom prst="rect">
              <a:avLst/>
            </a:prstGeom>
          </p:spPr>
        </p:pic>
        <p:pic>
          <p:nvPicPr>
            <p:cNvPr id="37" name="object 11">
              <a:extLst>
                <a:ext uri="{FF2B5EF4-FFF2-40B4-BE49-F238E27FC236}">
                  <a16:creationId xmlns:a16="http://schemas.microsoft.com/office/drawing/2014/main" id="{1C15B71F-90A9-6D5D-9EC2-98A4C3CA8E09}"/>
                </a:ext>
              </a:extLst>
            </p:cNvPr>
            <p:cNvPicPr/>
            <p:nvPr/>
          </p:nvPicPr>
          <p:blipFill>
            <a:blip r:embed="rId21" cstate="print"/>
            <a:stretch>
              <a:fillRect/>
            </a:stretch>
          </p:blipFill>
          <p:spPr>
            <a:xfrm>
              <a:off x="3657598" y="440172"/>
              <a:ext cx="562521" cy="562508"/>
            </a:xfrm>
            <a:prstGeom prst="rect">
              <a:avLst/>
            </a:prstGeom>
          </p:spPr>
        </p:pic>
        <p:pic>
          <p:nvPicPr>
            <p:cNvPr id="38" name="object 12">
              <a:extLst>
                <a:ext uri="{FF2B5EF4-FFF2-40B4-BE49-F238E27FC236}">
                  <a16:creationId xmlns:a16="http://schemas.microsoft.com/office/drawing/2014/main" id="{F5E699A7-1E34-A16F-6F3D-41D9992DF3AC}"/>
                </a:ext>
              </a:extLst>
            </p:cNvPr>
            <p:cNvPicPr/>
            <p:nvPr/>
          </p:nvPicPr>
          <p:blipFill>
            <a:blip r:embed="rId22" cstate="print"/>
            <a:stretch>
              <a:fillRect/>
            </a:stretch>
          </p:blipFill>
          <p:spPr>
            <a:xfrm>
              <a:off x="5233305" y="865709"/>
              <a:ext cx="301833" cy="65976"/>
            </a:xfrm>
            <a:prstGeom prst="rect">
              <a:avLst/>
            </a:prstGeom>
          </p:spPr>
        </p:pic>
        <p:sp>
          <p:nvSpPr>
            <p:cNvPr id="39" name="object 13">
              <a:extLst>
                <a:ext uri="{FF2B5EF4-FFF2-40B4-BE49-F238E27FC236}">
                  <a16:creationId xmlns:a16="http://schemas.microsoft.com/office/drawing/2014/main" id="{22A7B7FB-AF9C-5EFE-2F0B-65C75016BBF3}"/>
                </a:ext>
              </a:extLst>
            </p:cNvPr>
            <p:cNvSpPr/>
            <p:nvPr/>
          </p:nvSpPr>
          <p:spPr>
            <a:xfrm>
              <a:off x="4811230" y="539571"/>
              <a:ext cx="727710" cy="269240"/>
            </a:xfrm>
            <a:custGeom>
              <a:avLst/>
              <a:gdLst/>
              <a:ahLst/>
              <a:cxnLst/>
              <a:rect l="l" t="t" r="r" b="b"/>
              <a:pathLst>
                <a:path w="727710" h="269240">
                  <a:moveTo>
                    <a:pt x="305638" y="268960"/>
                  </a:moveTo>
                  <a:lnTo>
                    <a:pt x="281990" y="215734"/>
                  </a:lnTo>
                  <a:lnTo>
                    <a:pt x="261137" y="168795"/>
                  </a:lnTo>
                  <a:lnTo>
                    <a:pt x="214718" y="64287"/>
                  </a:lnTo>
                  <a:lnTo>
                    <a:pt x="191668" y="12407"/>
                  </a:lnTo>
                  <a:lnTo>
                    <a:pt x="191668" y="168795"/>
                  </a:lnTo>
                  <a:lnTo>
                    <a:pt x="108864" y="168795"/>
                  </a:lnTo>
                  <a:lnTo>
                    <a:pt x="148285" y="64287"/>
                  </a:lnTo>
                  <a:lnTo>
                    <a:pt x="191668" y="168795"/>
                  </a:lnTo>
                  <a:lnTo>
                    <a:pt x="191668" y="12407"/>
                  </a:lnTo>
                  <a:lnTo>
                    <a:pt x="186156" y="0"/>
                  </a:lnTo>
                  <a:lnTo>
                    <a:pt x="108432" y="0"/>
                  </a:lnTo>
                  <a:lnTo>
                    <a:pt x="0" y="268960"/>
                  </a:lnTo>
                  <a:lnTo>
                    <a:pt x="70980" y="268960"/>
                  </a:lnTo>
                  <a:lnTo>
                    <a:pt x="91097" y="215734"/>
                  </a:lnTo>
                  <a:lnTo>
                    <a:pt x="211404" y="215734"/>
                  </a:lnTo>
                  <a:lnTo>
                    <a:pt x="233489" y="268960"/>
                  </a:lnTo>
                  <a:lnTo>
                    <a:pt x="305638" y="268960"/>
                  </a:lnTo>
                  <a:close/>
                </a:path>
                <a:path w="727710" h="269240">
                  <a:moveTo>
                    <a:pt x="402259" y="12"/>
                  </a:moveTo>
                  <a:lnTo>
                    <a:pt x="335229" y="12"/>
                  </a:lnTo>
                  <a:lnTo>
                    <a:pt x="335229" y="268960"/>
                  </a:lnTo>
                  <a:lnTo>
                    <a:pt x="402259" y="268960"/>
                  </a:lnTo>
                  <a:lnTo>
                    <a:pt x="402259" y="12"/>
                  </a:lnTo>
                  <a:close/>
                </a:path>
                <a:path w="727710" h="269240">
                  <a:moveTo>
                    <a:pt x="727227" y="134899"/>
                  </a:moveTo>
                  <a:lnTo>
                    <a:pt x="721194" y="92544"/>
                  </a:lnTo>
                  <a:lnTo>
                    <a:pt x="703173" y="55549"/>
                  </a:lnTo>
                  <a:lnTo>
                    <a:pt x="696810" y="49314"/>
                  </a:lnTo>
                  <a:lnTo>
                    <a:pt x="673303" y="26250"/>
                  </a:lnTo>
                  <a:lnTo>
                    <a:pt x="658202" y="19253"/>
                  </a:lnTo>
                  <a:lnTo>
                    <a:pt x="658202" y="134505"/>
                  </a:lnTo>
                  <a:lnTo>
                    <a:pt x="654011" y="164452"/>
                  </a:lnTo>
                  <a:lnTo>
                    <a:pt x="639724" y="191884"/>
                  </a:lnTo>
                  <a:lnTo>
                    <a:pt x="612800" y="211912"/>
                  </a:lnTo>
                  <a:lnTo>
                    <a:pt x="570674" y="219684"/>
                  </a:lnTo>
                  <a:lnTo>
                    <a:pt x="526884" y="219684"/>
                  </a:lnTo>
                  <a:lnTo>
                    <a:pt x="526884" y="49314"/>
                  </a:lnTo>
                  <a:lnTo>
                    <a:pt x="569874" y="49314"/>
                  </a:lnTo>
                  <a:lnTo>
                    <a:pt x="610463" y="56134"/>
                  </a:lnTo>
                  <a:lnTo>
                    <a:pt x="637857" y="74599"/>
                  </a:lnTo>
                  <a:lnTo>
                    <a:pt x="653338" y="101714"/>
                  </a:lnTo>
                  <a:lnTo>
                    <a:pt x="658202" y="134505"/>
                  </a:lnTo>
                  <a:lnTo>
                    <a:pt x="658202" y="19253"/>
                  </a:lnTo>
                  <a:lnTo>
                    <a:pt x="631723" y="6972"/>
                  </a:lnTo>
                  <a:lnTo>
                    <a:pt x="578548" y="25"/>
                  </a:lnTo>
                  <a:lnTo>
                    <a:pt x="459828" y="25"/>
                  </a:lnTo>
                  <a:lnTo>
                    <a:pt x="459828" y="268973"/>
                  </a:lnTo>
                  <a:lnTo>
                    <a:pt x="571042" y="268973"/>
                  </a:lnTo>
                  <a:lnTo>
                    <a:pt x="628484" y="262445"/>
                  </a:lnTo>
                  <a:lnTo>
                    <a:pt x="672376" y="244030"/>
                  </a:lnTo>
                  <a:lnTo>
                    <a:pt x="703148" y="215480"/>
                  </a:lnTo>
                  <a:lnTo>
                    <a:pt x="721283" y="178523"/>
                  </a:lnTo>
                  <a:lnTo>
                    <a:pt x="727227" y="134899"/>
                  </a:lnTo>
                  <a:close/>
                </a:path>
              </a:pathLst>
            </a:custGeom>
            <a:solidFill>
              <a:srgbClr val="FFFFFF"/>
            </a:solidFill>
          </p:spPr>
          <p:txBody>
            <a:bodyPr wrap="square" lIns="0" tIns="0" rIns="0" bIns="0" rtlCol="0"/>
            <a:lstStyle/>
            <a:p>
              <a:endParaRPr/>
            </a:p>
          </p:txBody>
        </p:sp>
      </p:grpSp>
      <p:pic>
        <p:nvPicPr>
          <p:cNvPr id="44" name="Picture 43" descr="A green and grey text on a black background&#10;&#10;Description automatically generated">
            <a:extLst>
              <a:ext uri="{FF2B5EF4-FFF2-40B4-BE49-F238E27FC236}">
                <a16:creationId xmlns:a16="http://schemas.microsoft.com/office/drawing/2014/main" id="{7F880388-9433-26BE-B97E-6AAF5A3DE7CC}"/>
              </a:ext>
            </a:extLst>
          </p:cNvPr>
          <p:cNvPicPr>
            <a:picLocks noChangeAspect="1"/>
          </p:cNvPicPr>
          <p:nvPr/>
        </p:nvPicPr>
        <p:blipFill>
          <a:blip r:embed="rId23"/>
          <a:stretch>
            <a:fillRect/>
          </a:stretch>
        </p:blipFill>
        <p:spPr>
          <a:xfrm>
            <a:off x="7614395" y="6236612"/>
            <a:ext cx="1274970" cy="448724"/>
          </a:xfrm>
          <a:prstGeom prst="rect">
            <a:avLst/>
          </a:prstGeom>
        </p:spPr>
      </p:pic>
      <p:pic>
        <p:nvPicPr>
          <p:cNvPr id="8" name="Graphic 7">
            <a:extLst>
              <a:ext uri="{FF2B5EF4-FFF2-40B4-BE49-F238E27FC236}">
                <a16:creationId xmlns:a16="http://schemas.microsoft.com/office/drawing/2014/main" id="{B0FCEFC5-03FE-80BC-CD1E-0DC65785F7F2}"/>
              </a:ext>
            </a:extLst>
          </p:cNvPr>
          <p:cNvPicPr>
            <a:picLocks noChangeAspect="1"/>
          </p:cNvPicPr>
          <p:nvPr/>
        </p:nvPicPr>
        <p:blipFill>
          <a:blip r:embed="rId24">
            <a:extLst>
              <a:ext uri="{96DAC541-7B7A-43D3-8B79-37D633B846F1}">
                <asvg:svgBlip xmlns:asvg="http://schemas.microsoft.com/office/drawing/2016/SVG/main" r:embed="rId25"/>
              </a:ext>
            </a:extLst>
          </a:blip>
          <a:srcRect l="32458" t="17705"/>
          <a:stretch/>
        </p:blipFill>
        <p:spPr>
          <a:xfrm>
            <a:off x="7042" y="-14155"/>
            <a:ext cx="2374574" cy="2882186"/>
          </a:xfrm>
          <a:prstGeom prst="rect">
            <a:avLst/>
          </a:prstGeom>
        </p:spPr>
      </p:pic>
      <p:pic>
        <p:nvPicPr>
          <p:cNvPr id="31" name="Graphic 30">
            <a:extLst>
              <a:ext uri="{FF2B5EF4-FFF2-40B4-BE49-F238E27FC236}">
                <a16:creationId xmlns:a16="http://schemas.microsoft.com/office/drawing/2014/main" id="{3031EADE-481A-E9BC-FB97-158749761530}"/>
              </a:ext>
            </a:extLst>
          </p:cNvPr>
          <p:cNvPicPr>
            <a:picLocks noChangeAspect="1"/>
          </p:cNvPicPr>
          <p:nvPr/>
        </p:nvPicPr>
        <p:blipFill>
          <a:blip r:embed="rId26">
            <a:extLst>
              <a:ext uri="{96DAC541-7B7A-43D3-8B79-37D633B846F1}">
                <asvg:svgBlip xmlns:asvg="http://schemas.microsoft.com/office/drawing/2016/SVG/main" r:embed="rId27"/>
              </a:ext>
            </a:extLst>
          </a:blip>
          <a:srcRect l="29902" t="13451"/>
          <a:stretch/>
        </p:blipFill>
        <p:spPr>
          <a:xfrm>
            <a:off x="0" y="-24490"/>
            <a:ext cx="2175619" cy="2675964"/>
          </a:xfrm>
          <a:prstGeom prst="rect">
            <a:avLst/>
          </a:prstGeom>
        </p:spPr>
      </p:pic>
      <p:pic>
        <p:nvPicPr>
          <p:cNvPr id="43" name="Graphic 42">
            <a:extLst>
              <a:ext uri="{FF2B5EF4-FFF2-40B4-BE49-F238E27FC236}">
                <a16:creationId xmlns:a16="http://schemas.microsoft.com/office/drawing/2014/main" id="{AAE1264F-D578-756A-D04F-EB7879772E45}"/>
              </a:ext>
            </a:extLst>
          </p:cNvPr>
          <p:cNvPicPr>
            <a:picLocks noChangeAspect="1"/>
          </p:cNvPicPr>
          <p:nvPr/>
        </p:nvPicPr>
        <p:blipFill>
          <a:blip r:embed="rId28">
            <a:extLst>
              <a:ext uri="{96DAC541-7B7A-43D3-8B79-37D633B846F1}">
                <asvg:svgBlip xmlns:asvg="http://schemas.microsoft.com/office/drawing/2016/SVG/main" r:embed="rId29"/>
              </a:ext>
            </a:extLst>
          </a:blip>
          <a:srcRect l="25373" t="4731"/>
          <a:stretch/>
        </p:blipFill>
        <p:spPr>
          <a:xfrm>
            <a:off x="-2696" y="-41572"/>
            <a:ext cx="1898349" cy="2414146"/>
          </a:xfrm>
          <a:prstGeom prst="rect">
            <a:avLst/>
          </a:prstGeom>
        </p:spPr>
      </p:pic>
      <p:pic>
        <p:nvPicPr>
          <p:cNvPr id="51" name="Graphic 50">
            <a:extLst>
              <a:ext uri="{FF2B5EF4-FFF2-40B4-BE49-F238E27FC236}">
                <a16:creationId xmlns:a16="http://schemas.microsoft.com/office/drawing/2014/main" id="{CF206C98-0B57-9FC7-0130-41A86A9E7AEA}"/>
              </a:ext>
            </a:extLst>
          </p:cNvPr>
          <p:cNvPicPr>
            <a:picLocks noChangeAspect="1"/>
          </p:cNvPicPr>
          <p:nvPr/>
        </p:nvPicPr>
        <p:blipFill>
          <a:blip r:embed="rId30">
            <a:extLst>
              <a:ext uri="{96DAC541-7B7A-43D3-8B79-37D633B846F1}">
                <asvg:svgBlip xmlns:asvg="http://schemas.microsoft.com/office/drawing/2016/SVG/main" r:embed="rId31"/>
              </a:ext>
            </a:extLst>
          </a:blip>
          <a:srcRect l="17477"/>
          <a:stretch/>
        </p:blipFill>
        <p:spPr>
          <a:xfrm>
            <a:off x="-2697" y="146125"/>
            <a:ext cx="1589558" cy="1918837"/>
          </a:xfrm>
          <a:prstGeom prst="rect">
            <a:avLst/>
          </a:prstGeom>
        </p:spPr>
      </p:pic>
      <p:sp>
        <p:nvSpPr>
          <p:cNvPr id="2" name="Rectangle: Rounded Corners 1">
            <a:extLst>
              <a:ext uri="{FF2B5EF4-FFF2-40B4-BE49-F238E27FC236}">
                <a16:creationId xmlns:a16="http://schemas.microsoft.com/office/drawing/2014/main" id="{71C97198-EBEE-A9EC-7B7E-F58EC59112C1}"/>
              </a:ext>
            </a:extLst>
          </p:cNvPr>
          <p:cNvSpPr/>
          <p:nvPr/>
        </p:nvSpPr>
        <p:spPr>
          <a:xfrm>
            <a:off x="515132" y="846162"/>
            <a:ext cx="3861219" cy="597119"/>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bject 3">
            <a:extLst>
              <a:ext uri="{FF2B5EF4-FFF2-40B4-BE49-F238E27FC236}">
                <a16:creationId xmlns:a16="http://schemas.microsoft.com/office/drawing/2014/main" id="{AD3BC375-9B3C-6191-C6A7-1832284B7E47}"/>
              </a:ext>
            </a:extLst>
          </p:cNvPr>
          <p:cNvSpPr txBox="1"/>
          <p:nvPr/>
        </p:nvSpPr>
        <p:spPr>
          <a:xfrm>
            <a:off x="1329908" y="924119"/>
            <a:ext cx="3267723" cy="443711"/>
          </a:xfrm>
          <a:prstGeom prst="rect">
            <a:avLst/>
          </a:prstGeom>
        </p:spPr>
        <p:txBody>
          <a:bodyPr vert="horz" wrap="square" lIns="0" tIns="12700" rIns="0" bIns="0" rtlCol="0">
            <a:spAutoFit/>
          </a:bodyPr>
          <a:lstStyle/>
          <a:p>
            <a:pPr marL="12700" marR="5080">
              <a:lnSpc>
                <a:spcPct val="100000"/>
              </a:lnSpc>
              <a:spcBef>
                <a:spcPts val="100"/>
              </a:spcBef>
            </a:pPr>
            <a:r>
              <a:rPr lang="en-US" sz="1400" b="1" spc="40" dirty="0">
                <a:solidFill>
                  <a:srgbClr val="FFFFFF"/>
                </a:solidFill>
                <a:latin typeface="+mj-lt"/>
                <a:cs typeface="Arial Black"/>
              </a:rPr>
              <a:t>INFANT AND YOUNG CHILD FEEDING IN EMERGENCIES</a:t>
            </a:r>
            <a:endParaRPr lang="en-US" sz="1400" b="1" spc="40" dirty="0">
              <a:latin typeface="+mj-lt"/>
              <a:cs typeface="Arial Black"/>
            </a:endParaRPr>
          </a:p>
        </p:txBody>
      </p:sp>
      <p:pic>
        <p:nvPicPr>
          <p:cNvPr id="54" name="Graphic 53">
            <a:extLst>
              <a:ext uri="{FF2B5EF4-FFF2-40B4-BE49-F238E27FC236}">
                <a16:creationId xmlns:a16="http://schemas.microsoft.com/office/drawing/2014/main" id="{29048D8F-0CC2-9FEC-C5D5-160F7B4C9738}"/>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29998" y="454276"/>
            <a:ext cx="1307528" cy="1302536"/>
          </a:xfrm>
          <a:prstGeom prst="rect">
            <a:avLst/>
          </a:prstGeom>
        </p:spPr>
      </p:pic>
      <p:sp>
        <p:nvSpPr>
          <p:cNvPr id="76" name="Google Shape;76;p1"/>
          <p:cNvSpPr txBox="1"/>
          <p:nvPr/>
        </p:nvSpPr>
        <p:spPr>
          <a:xfrm>
            <a:off x="1082383" y="1504450"/>
            <a:ext cx="6308280" cy="1373916"/>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000000"/>
              </a:buClr>
              <a:buSzPts val="3900"/>
              <a:buFont typeface="Arial"/>
              <a:buNone/>
            </a:pPr>
            <a:r>
              <a:rPr lang="en-US" sz="4000" b="1" i="0" u="none" strike="noStrike" cap="none" dirty="0">
                <a:solidFill>
                  <a:schemeClr val="bg2"/>
                </a:solidFill>
                <a:latin typeface="+mj-lt"/>
                <a:ea typeface="Noto Sans Blk" panose="020B0A02040504020204" pitchFamily="34" charset="0"/>
                <a:cs typeface="Arial"/>
                <a:sym typeface="Fira Sans"/>
              </a:rPr>
              <a:t>IYCF-E</a:t>
            </a:r>
            <a:br>
              <a:rPr lang="en-US" sz="4000" b="1" i="0" u="none" strike="noStrike" cap="none" dirty="0">
                <a:solidFill>
                  <a:schemeClr val="bg2"/>
                </a:solidFill>
                <a:latin typeface="+mj-lt"/>
                <a:ea typeface="Noto Sans Blk" panose="020B0A02040504020204" pitchFamily="34" charset="0"/>
                <a:cs typeface="Arial"/>
                <a:sym typeface="Arial"/>
              </a:rPr>
            </a:br>
            <a:r>
              <a:rPr lang="en-US" sz="4000" b="1" i="0" u="none" strike="noStrike" kern="0" cap="none" dirty="0">
                <a:solidFill>
                  <a:schemeClr val="bg2"/>
                </a:solidFill>
                <a:latin typeface="+mj-lt"/>
                <a:ea typeface="Noto Sans Blk" panose="020B0A02040504020204" pitchFamily="34" charset="0"/>
                <a:cs typeface="Arial"/>
                <a:sym typeface="Fira Sans"/>
              </a:rPr>
              <a:t>Assessment Guide </a:t>
            </a:r>
            <a:endParaRPr lang="en-US" sz="4000" b="1" i="0" u="none" strike="noStrike" kern="0" cap="none" dirty="0">
              <a:solidFill>
                <a:schemeClr val="bg2"/>
              </a:solidFill>
              <a:latin typeface="+mj-lt"/>
              <a:ea typeface="Noto Sans Blk" panose="020B0A02040504020204" pitchFamily="34" charset="0"/>
              <a:cs typeface="Arial"/>
              <a:sym typeface="Arial"/>
            </a:endParaRPr>
          </a:p>
        </p:txBody>
      </p:sp>
      <p:sp>
        <p:nvSpPr>
          <p:cNvPr id="77" name="Google Shape;77;p1"/>
          <p:cNvSpPr txBox="1"/>
          <p:nvPr/>
        </p:nvSpPr>
        <p:spPr>
          <a:xfrm>
            <a:off x="1082383" y="2970526"/>
            <a:ext cx="4361180" cy="458470"/>
          </a:xfrm>
          <a:prstGeom prst="rect">
            <a:avLst/>
          </a:prstGeom>
          <a:noFill/>
          <a:ln>
            <a:noFill/>
          </a:ln>
        </p:spPr>
        <p:txBody>
          <a:bodyPr spcFirstLastPara="1" wrap="square" lIns="91425" tIns="45700" rIns="91425" bIns="45700" anchor="t" anchorCtr="0">
            <a:normAutofit/>
          </a:bodyPr>
          <a:lstStyle/>
          <a:p>
            <a:pPr marL="0" marR="0" lvl="0" indent="0" algn="l" rtl="0">
              <a:lnSpc>
                <a:spcPct val="95000"/>
              </a:lnSpc>
              <a:spcBef>
                <a:spcPts val="0"/>
              </a:spcBef>
              <a:spcAft>
                <a:spcPts val="0"/>
              </a:spcAft>
              <a:buClr>
                <a:srgbClr val="000000"/>
              </a:buClr>
              <a:buSzPts val="2400"/>
              <a:buFont typeface="Arial"/>
              <a:buNone/>
            </a:pPr>
            <a:r>
              <a:rPr lang="en-US" sz="2400" b="1" i="0" u="none" strike="noStrike" cap="none" spc="100">
                <a:solidFill>
                  <a:schemeClr val="bg2"/>
                </a:solidFill>
                <a:latin typeface="+mj-lt"/>
                <a:ea typeface="Noto Sans" panose="020B0502040504020204" pitchFamily="34" charset="0"/>
                <a:cs typeface="Noto Sans" panose="020B0502040504020204" pitchFamily="34" charset="0"/>
                <a:sym typeface="Arial"/>
              </a:rPr>
              <a:t>ORIENTATION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p:nvPr/>
        </p:nvSpPr>
        <p:spPr>
          <a:xfrm>
            <a:off x="504867" y="363130"/>
            <a:ext cx="10515600" cy="834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chemeClr val="accent6"/>
                </a:solidFill>
                <a:latin typeface="Arial"/>
                <a:ea typeface="Arial"/>
                <a:cs typeface="Arial"/>
                <a:sym typeface="Arial"/>
              </a:rPr>
              <a:t>Key considerations in IYCF-E Assessments</a:t>
            </a:r>
            <a:endParaRPr sz="3200" b="0" i="0" u="none" strike="noStrike" cap="none">
              <a:solidFill>
                <a:schemeClr val="accent6"/>
              </a:solidFill>
              <a:latin typeface="Arial"/>
              <a:ea typeface="Arial"/>
              <a:cs typeface="Arial"/>
              <a:sym typeface="Arial"/>
            </a:endParaRPr>
          </a:p>
        </p:txBody>
      </p:sp>
      <p:graphicFrame>
        <p:nvGraphicFramePr>
          <p:cNvPr id="2" name="object 3">
            <a:extLst>
              <a:ext uri="{FF2B5EF4-FFF2-40B4-BE49-F238E27FC236}">
                <a16:creationId xmlns:a16="http://schemas.microsoft.com/office/drawing/2014/main" id="{0E438CC2-2132-FEBF-2BB6-1D6C82DC39C8}"/>
              </a:ext>
            </a:extLst>
          </p:cNvPr>
          <p:cNvGraphicFramePr>
            <a:graphicFrameLocks noGrp="1"/>
          </p:cNvGraphicFramePr>
          <p:nvPr>
            <p:extLst>
              <p:ext uri="{D42A27DB-BD31-4B8C-83A1-F6EECF244321}">
                <p14:modId xmlns:p14="http://schemas.microsoft.com/office/powerpoint/2010/main" val="414553375"/>
              </p:ext>
            </p:extLst>
          </p:nvPr>
        </p:nvGraphicFramePr>
        <p:xfrm>
          <a:off x="626031" y="1535897"/>
          <a:ext cx="10939938" cy="4533350"/>
        </p:xfrm>
        <a:graphic>
          <a:graphicData uri="http://schemas.openxmlformats.org/drawingml/2006/table">
            <a:tbl>
              <a:tblPr firstRow="1" bandRow="1">
                <a:tableStyleId>{2D5ABB26-0587-4C30-8999-92F81FD0307C}</a:tableStyleId>
              </a:tblPr>
              <a:tblGrid>
                <a:gridCol w="1454744">
                  <a:extLst>
                    <a:ext uri="{9D8B030D-6E8A-4147-A177-3AD203B41FA5}">
                      <a16:colId xmlns:a16="http://schemas.microsoft.com/office/drawing/2014/main" val="20000"/>
                    </a:ext>
                  </a:extLst>
                </a:gridCol>
                <a:gridCol w="5363570">
                  <a:extLst>
                    <a:ext uri="{9D8B030D-6E8A-4147-A177-3AD203B41FA5}">
                      <a16:colId xmlns:a16="http://schemas.microsoft.com/office/drawing/2014/main" val="20001"/>
                    </a:ext>
                  </a:extLst>
                </a:gridCol>
                <a:gridCol w="4121624">
                  <a:extLst>
                    <a:ext uri="{9D8B030D-6E8A-4147-A177-3AD203B41FA5}">
                      <a16:colId xmlns:a16="http://schemas.microsoft.com/office/drawing/2014/main" val="20002"/>
                    </a:ext>
                  </a:extLst>
                </a:gridCol>
              </a:tblGrid>
              <a:tr h="219160">
                <a:tc>
                  <a:txBody>
                    <a:bodyPr/>
                    <a:lstStyle/>
                    <a:p>
                      <a:pPr marL="50800">
                        <a:lnSpc>
                          <a:spcPct val="100000"/>
                        </a:lnSpc>
                        <a:spcBef>
                          <a:spcPts val="70"/>
                        </a:spcBef>
                      </a:pPr>
                      <a:r>
                        <a:rPr sz="1100" spc="-10">
                          <a:solidFill>
                            <a:srgbClr val="293745"/>
                          </a:solidFill>
                          <a:latin typeface="Arial Black"/>
                          <a:cs typeface="Arial Black"/>
                        </a:rPr>
                        <a:t>Consideration</a:t>
                      </a:r>
                      <a:endParaRPr sz="1100">
                        <a:latin typeface="Arial Black"/>
                        <a:cs typeface="Arial Black"/>
                      </a:endParaRPr>
                    </a:p>
                  </a:txBody>
                  <a:tcPr marL="0" marR="0" marT="8890" marB="0"/>
                </a:tc>
                <a:tc>
                  <a:txBody>
                    <a:bodyPr/>
                    <a:lstStyle/>
                    <a:p>
                      <a:pPr marL="0" indent="0">
                        <a:lnSpc>
                          <a:spcPct val="100000"/>
                        </a:lnSpc>
                        <a:spcBef>
                          <a:spcPts val="70"/>
                        </a:spcBef>
                      </a:pPr>
                      <a:r>
                        <a:rPr sz="1100" spc="-10">
                          <a:solidFill>
                            <a:srgbClr val="293745"/>
                          </a:solidFill>
                          <a:latin typeface="Arial Black"/>
                          <a:cs typeface="Arial Black"/>
                        </a:rPr>
                        <a:t>Action</a:t>
                      </a:r>
                      <a:endParaRPr sz="1100">
                        <a:latin typeface="Arial Black"/>
                        <a:cs typeface="Arial Black"/>
                      </a:endParaRPr>
                    </a:p>
                  </a:txBody>
                  <a:tcPr marL="0" marR="0" marT="8890" marB="0"/>
                </a:tc>
                <a:tc>
                  <a:txBody>
                    <a:bodyPr/>
                    <a:lstStyle/>
                    <a:p>
                      <a:pPr marL="0" indent="0">
                        <a:lnSpc>
                          <a:spcPct val="100000"/>
                        </a:lnSpc>
                        <a:spcBef>
                          <a:spcPts val="70"/>
                        </a:spcBef>
                      </a:pPr>
                      <a:r>
                        <a:rPr sz="1100" spc="-10">
                          <a:solidFill>
                            <a:srgbClr val="293745"/>
                          </a:solidFill>
                          <a:latin typeface="Arial Black"/>
                          <a:cs typeface="Arial Black"/>
                        </a:rPr>
                        <a:t>Importance</a:t>
                      </a:r>
                      <a:endParaRPr sz="1100">
                        <a:latin typeface="Arial Black"/>
                        <a:cs typeface="Arial Black"/>
                      </a:endParaRPr>
                    </a:p>
                  </a:txBody>
                  <a:tcPr marL="0" marR="0" marT="8890" marB="0"/>
                </a:tc>
                <a:extLst>
                  <a:ext uri="{0D108BD9-81ED-4DB2-BD59-A6C34878D82A}">
                    <a16:rowId xmlns:a16="http://schemas.microsoft.com/office/drawing/2014/main" val="10000"/>
                  </a:ext>
                </a:extLst>
              </a:tr>
              <a:tr h="584200">
                <a:tc>
                  <a:txBody>
                    <a:bodyPr/>
                    <a:lstStyle/>
                    <a:p>
                      <a:pPr marL="50800">
                        <a:lnSpc>
                          <a:spcPct val="100000"/>
                        </a:lnSpc>
                        <a:spcBef>
                          <a:spcPts val="450"/>
                        </a:spcBef>
                      </a:pPr>
                      <a:r>
                        <a:rPr sz="1100" spc="-45">
                          <a:latin typeface="Arial Black"/>
                          <a:cs typeface="Arial Black"/>
                        </a:rPr>
                        <a:t>Do</a:t>
                      </a:r>
                      <a:r>
                        <a:rPr sz="1100" spc="-50">
                          <a:latin typeface="Arial Black"/>
                          <a:cs typeface="Arial Black"/>
                        </a:rPr>
                        <a:t> </a:t>
                      </a:r>
                      <a:r>
                        <a:rPr sz="1100" spc="-35">
                          <a:latin typeface="Arial Black"/>
                          <a:cs typeface="Arial Black"/>
                        </a:rPr>
                        <a:t>No</a:t>
                      </a:r>
                      <a:r>
                        <a:rPr sz="1100" spc="-45">
                          <a:latin typeface="Arial Black"/>
                          <a:cs typeface="Arial Black"/>
                        </a:rPr>
                        <a:t> </a:t>
                      </a:r>
                      <a:r>
                        <a:rPr sz="1100" spc="-20">
                          <a:latin typeface="Arial Black"/>
                          <a:cs typeface="Arial Black"/>
                        </a:rPr>
                        <a:t>Harm</a:t>
                      </a:r>
                      <a:endParaRPr sz="1100">
                        <a:latin typeface="Arial Black"/>
                        <a:cs typeface="Arial Black"/>
                      </a:endParaRPr>
                    </a:p>
                  </a:txBody>
                  <a:tcPr marL="0" marR="0" marT="57150" marB="0">
                    <a:solidFill>
                      <a:srgbClr val="EAEBEC"/>
                    </a:solidFill>
                  </a:tcPr>
                </a:tc>
                <a:tc>
                  <a:txBody>
                    <a:bodyPr/>
                    <a:lstStyle/>
                    <a:p>
                      <a:pPr marL="0" marR="98425" algn="l">
                        <a:lnSpc>
                          <a:spcPct val="100000"/>
                        </a:lnSpc>
                        <a:spcBef>
                          <a:spcPts val="600"/>
                        </a:spcBef>
                      </a:pPr>
                      <a:r>
                        <a:rPr sz="1100" spc="-20">
                          <a:latin typeface="Arial"/>
                          <a:cs typeface="Arial"/>
                        </a:rPr>
                        <a:t>Assess</a:t>
                      </a:r>
                      <a:r>
                        <a:rPr sz="1100" spc="114">
                          <a:latin typeface="Arial"/>
                          <a:cs typeface="Arial"/>
                        </a:rPr>
                        <a:t> </a:t>
                      </a:r>
                      <a:r>
                        <a:rPr sz="1100">
                          <a:latin typeface="Arial"/>
                          <a:cs typeface="Arial"/>
                        </a:rPr>
                        <a:t>potential</a:t>
                      </a:r>
                      <a:r>
                        <a:rPr sz="1100" spc="120">
                          <a:latin typeface="Arial"/>
                          <a:cs typeface="Arial"/>
                        </a:rPr>
                        <a:t> </a:t>
                      </a:r>
                      <a:r>
                        <a:rPr sz="1100">
                          <a:latin typeface="Arial"/>
                          <a:cs typeface="Arial"/>
                        </a:rPr>
                        <a:t>risks</a:t>
                      </a:r>
                      <a:r>
                        <a:rPr sz="1100" spc="120">
                          <a:latin typeface="Arial"/>
                          <a:cs typeface="Arial"/>
                        </a:rPr>
                        <a:t> </a:t>
                      </a:r>
                      <a:r>
                        <a:rPr sz="1100">
                          <a:latin typeface="Arial"/>
                          <a:cs typeface="Arial"/>
                        </a:rPr>
                        <a:t>to</a:t>
                      </a:r>
                      <a:r>
                        <a:rPr sz="1100" spc="120">
                          <a:latin typeface="Arial"/>
                          <a:cs typeface="Arial"/>
                        </a:rPr>
                        <a:t> </a:t>
                      </a:r>
                      <a:r>
                        <a:rPr sz="1100">
                          <a:latin typeface="Arial"/>
                          <a:cs typeface="Arial"/>
                        </a:rPr>
                        <a:t>participants</a:t>
                      </a:r>
                      <a:r>
                        <a:rPr sz="1100" spc="120">
                          <a:latin typeface="Arial"/>
                          <a:cs typeface="Arial"/>
                        </a:rPr>
                        <a:t> </a:t>
                      </a:r>
                      <a:r>
                        <a:rPr sz="1100">
                          <a:latin typeface="Arial"/>
                          <a:cs typeface="Arial"/>
                        </a:rPr>
                        <a:t>such</a:t>
                      </a:r>
                      <a:r>
                        <a:rPr sz="1100" spc="120">
                          <a:latin typeface="Arial"/>
                          <a:cs typeface="Arial"/>
                        </a:rPr>
                        <a:t> </a:t>
                      </a:r>
                      <a:r>
                        <a:rPr sz="1100">
                          <a:latin typeface="Arial"/>
                          <a:cs typeface="Arial"/>
                        </a:rPr>
                        <a:t>as</a:t>
                      </a:r>
                      <a:r>
                        <a:rPr sz="1100" spc="120">
                          <a:latin typeface="Arial"/>
                          <a:cs typeface="Arial"/>
                        </a:rPr>
                        <a:t> </a:t>
                      </a:r>
                      <a:r>
                        <a:rPr sz="1100">
                          <a:latin typeface="Arial"/>
                          <a:cs typeface="Arial"/>
                        </a:rPr>
                        <a:t>the</a:t>
                      </a:r>
                      <a:r>
                        <a:rPr sz="1100" spc="120">
                          <a:latin typeface="Arial"/>
                          <a:cs typeface="Arial"/>
                        </a:rPr>
                        <a:t> </a:t>
                      </a:r>
                      <a:r>
                        <a:rPr sz="1100">
                          <a:latin typeface="Arial"/>
                          <a:cs typeface="Arial"/>
                        </a:rPr>
                        <a:t>time</a:t>
                      </a:r>
                      <a:r>
                        <a:rPr sz="1100" spc="120">
                          <a:latin typeface="Arial"/>
                          <a:cs typeface="Arial"/>
                        </a:rPr>
                        <a:t> </a:t>
                      </a:r>
                      <a:r>
                        <a:rPr sz="1100" spc="-10">
                          <a:latin typeface="Arial"/>
                          <a:cs typeface="Arial"/>
                        </a:rPr>
                        <a:t>burden </a:t>
                      </a:r>
                      <a:r>
                        <a:rPr sz="1100">
                          <a:latin typeface="Arial"/>
                          <a:cs typeface="Arial"/>
                        </a:rPr>
                        <a:t>and</a:t>
                      </a:r>
                      <a:r>
                        <a:rPr sz="1100" spc="90">
                          <a:latin typeface="Arial"/>
                          <a:cs typeface="Arial"/>
                        </a:rPr>
                        <a:t> </a:t>
                      </a:r>
                      <a:r>
                        <a:rPr sz="1100">
                          <a:latin typeface="Arial"/>
                          <a:cs typeface="Arial"/>
                        </a:rPr>
                        <a:t>cost</a:t>
                      </a:r>
                      <a:r>
                        <a:rPr sz="1100" spc="95">
                          <a:latin typeface="Arial"/>
                          <a:cs typeface="Arial"/>
                        </a:rPr>
                        <a:t> </a:t>
                      </a:r>
                      <a:r>
                        <a:rPr sz="1100">
                          <a:latin typeface="Arial"/>
                          <a:cs typeface="Arial"/>
                        </a:rPr>
                        <a:t>of</a:t>
                      </a:r>
                      <a:r>
                        <a:rPr sz="1100" spc="95">
                          <a:latin typeface="Arial"/>
                          <a:cs typeface="Arial"/>
                        </a:rPr>
                        <a:t> </a:t>
                      </a:r>
                      <a:r>
                        <a:rPr sz="1100">
                          <a:latin typeface="Arial"/>
                          <a:cs typeface="Arial"/>
                        </a:rPr>
                        <a:t>participation</a:t>
                      </a:r>
                      <a:r>
                        <a:rPr sz="1100" spc="95">
                          <a:latin typeface="Arial"/>
                          <a:cs typeface="Arial"/>
                        </a:rPr>
                        <a:t> </a:t>
                      </a:r>
                      <a:r>
                        <a:rPr sz="1100">
                          <a:latin typeface="Arial"/>
                          <a:cs typeface="Arial"/>
                        </a:rPr>
                        <a:t>(such</a:t>
                      </a:r>
                      <a:r>
                        <a:rPr sz="1100" spc="95">
                          <a:latin typeface="Arial"/>
                          <a:cs typeface="Arial"/>
                        </a:rPr>
                        <a:t> </a:t>
                      </a:r>
                      <a:r>
                        <a:rPr sz="1100">
                          <a:latin typeface="Arial"/>
                          <a:cs typeface="Arial"/>
                        </a:rPr>
                        <a:t>as</a:t>
                      </a:r>
                      <a:r>
                        <a:rPr sz="1100" spc="95">
                          <a:latin typeface="Arial"/>
                          <a:cs typeface="Arial"/>
                        </a:rPr>
                        <a:t> </a:t>
                      </a:r>
                      <a:r>
                        <a:rPr sz="1100">
                          <a:latin typeface="Arial"/>
                          <a:cs typeface="Arial"/>
                        </a:rPr>
                        <a:t>travel</a:t>
                      </a:r>
                      <a:r>
                        <a:rPr sz="1100" spc="95">
                          <a:latin typeface="Arial"/>
                          <a:cs typeface="Arial"/>
                        </a:rPr>
                        <a:t> </a:t>
                      </a:r>
                      <a:r>
                        <a:rPr sz="1100">
                          <a:latin typeface="Arial"/>
                          <a:cs typeface="Arial"/>
                        </a:rPr>
                        <a:t>cost).</a:t>
                      </a:r>
                      <a:r>
                        <a:rPr sz="1100" spc="95">
                          <a:latin typeface="Arial"/>
                          <a:cs typeface="Arial"/>
                        </a:rPr>
                        <a:t> </a:t>
                      </a:r>
                      <a:r>
                        <a:rPr sz="1100">
                          <a:latin typeface="Arial"/>
                          <a:cs typeface="Arial"/>
                        </a:rPr>
                        <a:t>Avoid</a:t>
                      </a:r>
                      <a:r>
                        <a:rPr sz="1100" spc="95">
                          <a:latin typeface="Arial"/>
                          <a:cs typeface="Arial"/>
                        </a:rPr>
                        <a:t> </a:t>
                      </a:r>
                      <a:r>
                        <a:rPr sz="1100" spc="-10">
                          <a:latin typeface="Arial"/>
                          <a:cs typeface="Arial"/>
                        </a:rPr>
                        <a:t>including </a:t>
                      </a:r>
                      <a:r>
                        <a:rPr sz="1100" spc="20">
                          <a:latin typeface="Arial"/>
                          <a:cs typeface="Arial"/>
                        </a:rPr>
                        <a:t>vulnerable</a:t>
                      </a:r>
                      <a:r>
                        <a:rPr sz="1100" spc="65">
                          <a:latin typeface="Arial"/>
                          <a:cs typeface="Arial"/>
                        </a:rPr>
                        <a:t> </a:t>
                      </a:r>
                      <a:r>
                        <a:rPr sz="1100" spc="20">
                          <a:latin typeface="Arial"/>
                          <a:cs typeface="Arial"/>
                        </a:rPr>
                        <a:t>or</a:t>
                      </a:r>
                      <a:r>
                        <a:rPr sz="1100" spc="70">
                          <a:latin typeface="Arial"/>
                          <a:cs typeface="Arial"/>
                        </a:rPr>
                        <a:t> </a:t>
                      </a:r>
                      <a:r>
                        <a:rPr sz="1100" spc="20">
                          <a:latin typeface="Arial"/>
                          <a:cs typeface="Arial"/>
                        </a:rPr>
                        <a:t>minority</a:t>
                      </a:r>
                      <a:r>
                        <a:rPr sz="1100" spc="70">
                          <a:latin typeface="Arial"/>
                          <a:cs typeface="Arial"/>
                        </a:rPr>
                        <a:t> </a:t>
                      </a:r>
                      <a:r>
                        <a:rPr sz="1100" spc="20">
                          <a:latin typeface="Arial"/>
                          <a:cs typeface="Arial"/>
                        </a:rPr>
                        <a:t>individuals</a:t>
                      </a:r>
                      <a:r>
                        <a:rPr sz="1100" spc="65">
                          <a:latin typeface="Arial"/>
                          <a:cs typeface="Arial"/>
                        </a:rPr>
                        <a:t> </a:t>
                      </a:r>
                      <a:r>
                        <a:rPr sz="1100" spc="20">
                          <a:latin typeface="Arial"/>
                          <a:cs typeface="Arial"/>
                        </a:rPr>
                        <a:t>who</a:t>
                      </a:r>
                      <a:r>
                        <a:rPr sz="1100" spc="70">
                          <a:latin typeface="Arial"/>
                          <a:cs typeface="Arial"/>
                        </a:rPr>
                        <a:t> </a:t>
                      </a:r>
                      <a:r>
                        <a:rPr sz="1100" spc="20">
                          <a:latin typeface="Arial"/>
                          <a:cs typeface="Arial"/>
                        </a:rPr>
                        <a:t>may</a:t>
                      </a:r>
                      <a:r>
                        <a:rPr sz="1100" spc="70">
                          <a:latin typeface="Arial"/>
                          <a:cs typeface="Arial"/>
                        </a:rPr>
                        <a:t> </a:t>
                      </a:r>
                      <a:r>
                        <a:rPr sz="1100" spc="20">
                          <a:latin typeface="Arial"/>
                          <a:cs typeface="Arial"/>
                        </a:rPr>
                        <a:t>be</a:t>
                      </a:r>
                      <a:r>
                        <a:rPr sz="1100" spc="65">
                          <a:latin typeface="Arial"/>
                          <a:cs typeface="Arial"/>
                        </a:rPr>
                        <a:t> </a:t>
                      </a:r>
                      <a:r>
                        <a:rPr sz="1100" spc="20">
                          <a:latin typeface="Arial"/>
                          <a:cs typeface="Arial"/>
                        </a:rPr>
                        <a:t>re-</a:t>
                      </a:r>
                      <a:r>
                        <a:rPr sz="1100" spc="-10">
                          <a:latin typeface="Arial"/>
                          <a:cs typeface="Arial"/>
                        </a:rPr>
                        <a:t>traumatized </a:t>
                      </a:r>
                      <a:r>
                        <a:rPr sz="1100" spc="10">
                          <a:latin typeface="Arial"/>
                          <a:cs typeface="Arial"/>
                        </a:rPr>
                        <a:t>or</a:t>
                      </a:r>
                      <a:r>
                        <a:rPr sz="1100" spc="55">
                          <a:latin typeface="Arial"/>
                          <a:cs typeface="Arial"/>
                        </a:rPr>
                        <a:t> </a:t>
                      </a:r>
                      <a:r>
                        <a:rPr sz="1100" spc="10">
                          <a:latin typeface="Arial"/>
                          <a:cs typeface="Arial"/>
                        </a:rPr>
                        <a:t>stigmatized</a:t>
                      </a:r>
                      <a:r>
                        <a:rPr sz="1100" spc="55">
                          <a:latin typeface="Arial"/>
                          <a:cs typeface="Arial"/>
                        </a:rPr>
                        <a:t> </a:t>
                      </a:r>
                      <a:r>
                        <a:rPr sz="1100" spc="10">
                          <a:latin typeface="Arial"/>
                          <a:cs typeface="Arial"/>
                        </a:rPr>
                        <a:t>as</a:t>
                      </a:r>
                      <a:r>
                        <a:rPr sz="1100" spc="55">
                          <a:latin typeface="Arial"/>
                          <a:cs typeface="Arial"/>
                        </a:rPr>
                        <a:t> </a:t>
                      </a:r>
                      <a:r>
                        <a:rPr sz="1100" spc="10">
                          <a:latin typeface="Arial"/>
                          <a:cs typeface="Arial"/>
                        </a:rPr>
                        <a:t>a</a:t>
                      </a:r>
                      <a:r>
                        <a:rPr sz="1100" spc="55">
                          <a:latin typeface="Arial"/>
                          <a:cs typeface="Arial"/>
                        </a:rPr>
                        <a:t> </a:t>
                      </a:r>
                      <a:r>
                        <a:rPr sz="1100" spc="10">
                          <a:latin typeface="Arial"/>
                          <a:cs typeface="Arial"/>
                        </a:rPr>
                        <a:t>result</a:t>
                      </a:r>
                      <a:r>
                        <a:rPr sz="1100" spc="55">
                          <a:latin typeface="Arial"/>
                          <a:cs typeface="Arial"/>
                        </a:rPr>
                        <a:t> </a:t>
                      </a:r>
                      <a:r>
                        <a:rPr sz="1100" spc="10">
                          <a:latin typeface="Arial"/>
                          <a:cs typeface="Arial"/>
                        </a:rPr>
                        <a:t>of</a:t>
                      </a:r>
                      <a:r>
                        <a:rPr sz="1100" spc="55">
                          <a:latin typeface="Arial"/>
                          <a:cs typeface="Arial"/>
                        </a:rPr>
                        <a:t> </a:t>
                      </a:r>
                      <a:r>
                        <a:rPr sz="1100" spc="10">
                          <a:latin typeface="Arial"/>
                          <a:cs typeface="Arial"/>
                        </a:rPr>
                        <a:t>the</a:t>
                      </a:r>
                      <a:r>
                        <a:rPr sz="1100" spc="60">
                          <a:latin typeface="Arial"/>
                          <a:cs typeface="Arial"/>
                        </a:rPr>
                        <a:t> </a:t>
                      </a:r>
                      <a:r>
                        <a:rPr sz="1100" spc="-10">
                          <a:latin typeface="Arial"/>
                          <a:cs typeface="Arial"/>
                        </a:rPr>
                        <a:t>study.</a:t>
                      </a:r>
                      <a:endParaRPr sz="1100">
                        <a:latin typeface="Arial"/>
                        <a:cs typeface="Arial"/>
                      </a:endParaRPr>
                    </a:p>
                  </a:txBody>
                  <a:tcPr marL="0" marR="0" marT="44450" marB="0">
                    <a:solidFill>
                      <a:srgbClr val="EAEBEC"/>
                    </a:solidFill>
                  </a:tcPr>
                </a:tc>
                <a:tc>
                  <a:txBody>
                    <a:bodyPr/>
                    <a:lstStyle/>
                    <a:p>
                      <a:pPr marL="0" marR="194310" algn="l">
                        <a:lnSpc>
                          <a:spcPct val="100000"/>
                        </a:lnSpc>
                        <a:spcBef>
                          <a:spcPts val="600"/>
                        </a:spcBef>
                      </a:pPr>
                      <a:r>
                        <a:rPr sz="1100" spc="10">
                          <a:latin typeface="Arial"/>
                          <a:cs typeface="Arial"/>
                        </a:rPr>
                        <a:t>Ensures</a:t>
                      </a:r>
                      <a:r>
                        <a:rPr sz="1100" spc="35">
                          <a:latin typeface="Arial"/>
                          <a:cs typeface="Arial"/>
                        </a:rPr>
                        <a:t> </a:t>
                      </a:r>
                      <a:r>
                        <a:rPr sz="1100" spc="20">
                          <a:latin typeface="Arial"/>
                          <a:cs typeface="Arial"/>
                        </a:rPr>
                        <a:t>the</a:t>
                      </a:r>
                      <a:r>
                        <a:rPr sz="1100" spc="35">
                          <a:latin typeface="Arial"/>
                          <a:cs typeface="Arial"/>
                        </a:rPr>
                        <a:t> </a:t>
                      </a:r>
                      <a:r>
                        <a:rPr sz="1100" spc="20">
                          <a:latin typeface="Arial"/>
                          <a:cs typeface="Arial"/>
                        </a:rPr>
                        <a:t>ethical</a:t>
                      </a:r>
                      <a:r>
                        <a:rPr sz="1100" spc="35">
                          <a:latin typeface="Arial"/>
                          <a:cs typeface="Arial"/>
                        </a:rPr>
                        <a:t> </a:t>
                      </a:r>
                      <a:r>
                        <a:rPr sz="1100" spc="20">
                          <a:latin typeface="Arial"/>
                          <a:cs typeface="Arial"/>
                        </a:rPr>
                        <a:t>integrity</a:t>
                      </a:r>
                      <a:r>
                        <a:rPr sz="1100" spc="35">
                          <a:latin typeface="Arial"/>
                          <a:cs typeface="Arial"/>
                        </a:rPr>
                        <a:t> </a:t>
                      </a:r>
                      <a:r>
                        <a:rPr sz="1100" spc="20">
                          <a:latin typeface="Arial"/>
                          <a:cs typeface="Arial"/>
                        </a:rPr>
                        <a:t>of</a:t>
                      </a:r>
                      <a:r>
                        <a:rPr sz="1100" spc="35">
                          <a:latin typeface="Arial"/>
                          <a:cs typeface="Arial"/>
                        </a:rPr>
                        <a:t> </a:t>
                      </a:r>
                      <a:r>
                        <a:rPr sz="1100" spc="-25">
                          <a:latin typeface="Arial"/>
                          <a:cs typeface="Arial"/>
                        </a:rPr>
                        <a:t>the</a:t>
                      </a:r>
                      <a:r>
                        <a:rPr sz="1100" spc="10">
                          <a:latin typeface="Arial"/>
                          <a:cs typeface="Arial"/>
                        </a:rPr>
                        <a:t> research</a:t>
                      </a:r>
                      <a:r>
                        <a:rPr sz="1100" spc="25">
                          <a:latin typeface="Arial"/>
                          <a:cs typeface="Arial"/>
                        </a:rPr>
                        <a:t> </a:t>
                      </a:r>
                      <a:r>
                        <a:rPr sz="1100" spc="20">
                          <a:latin typeface="Arial"/>
                          <a:cs typeface="Arial"/>
                        </a:rPr>
                        <a:t>by</a:t>
                      </a:r>
                      <a:r>
                        <a:rPr sz="1100" spc="25">
                          <a:latin typeface="Arial"/>
                          <a:cs typeface="Arial"/>
                        </a:rPr>
                        <a:t> </a:t>
                      </a:r>
                      <a:r>
                        <a:rPr sz="1100" spc="20">
                          <a:latin typeface="Arial"/>
                          <a:cs typeface="Arial"/>
                        </a:rPr>
                        <a:t>safeguarding.</a:t>
                      </a:r>
                      <a:r>
                        <a:rPr sz="1100" spc="25">
                          <a:latin typeface="Arial"/>
                          <a:cs typeface="Arial"/>
                        </a:rPr>
                        <a:t> </a:t>
                      </a:r>
                      <a:r>
                        <a:rPr sz="1100" spc="-10">
                          <a:latin typeface="Arial"/>
                          <a:cs typeface="Arial"/>
                        </a:rPr>
                        <a:t>participants’ </a:t>
                      </a:r>
                      <a:r>
                        <a:rPr sz="1100" spc="20">
                          <a:latin typeface="Arial"/>
                          <a:cs typeface="Arial"/>
                        </a:rPr>
                        <a:t>physical</a:t>
                      </a:r>
                      <a:r>
                        <a:rPr sz="1100" spc="40">
                          <a:latin typeface="Arial"/>
                          <a:cs typeface="Arial"/>
                        </a:rPr>
                        <a:t> </a:t>
                      </a:r>
                      <a:r>
                        <a:rPr sz="1100" spc="20">
                          <a:latin typeface="Arial"/>
                          <a:cs typeface="Arial"/>
                        </a:rPr>
                        <a:t>and</a:t>
                      </a:r>
                      <a:r>
                        <a:rPr sz="1100" spc="45">
                          <a:latin typeface="Arial"/>
                          <a:cs typeface="Arial"/>
                        </a:rPr>
                        <a:t> </a:t>
                      </a:r>
                      <a:r>
                        <a:rPr sz="1100" spc="20">
                          <a:latin typeface="Arial"/>
                          <a:cs typeface="Arial"/>
                        </a:rPr>
                        <a:t>emotional</a:t>
                      </a:r>
                      <a:r>
                        <a:rPr sz="1100" spc="45">
                          <a:latin typeface="Arial"/>
                          <a:cs typeface="Arial"/>
                        </a:rPr>
                        <a:t> </a:t>
                      </a:r>
                      <a:r>
                        <a:rPr sz="1100" spc="20">
                          <a:latin typeface="Arial"/>
                          <a:cs typeface="Arial"/>
                        </a:rPr>
                        <a:t>well-</a:t>
                      </a:r>
                      <a:r>
                        <a:rPr sz="1100" spc="-10">
                          <a:latin typeface="Arial"/>
                          <a:cs typeface="Arial"/>
                        </a:rPr>
                        <a:t>being.</a:t>
                      </a:r>
                      <a:endParaRPr sz="1100">
                        <a:latin typeface="Arial"/>
                        <a:cs typeface="Arial"/>
                      </a:endParaRPr>
                    </a:p>
                  </a:txBody>
                  <a:tcPr marL="0" marR="0" marT="44450" marB="0">
                    <a:solidFill>
                      <a:srgbClr val="EAEBEC"/>
                    </a:solidFill>
                  </a:tcPr>
                </a:tc>
                <a:extLst>
                  <a:ext uri="{0D108BD9-81ED-4DB2-BD59-A6C34878D82A}">
                    <a16:rowId xmlns:a16="http://schemas.microsoft.com/office/drawing/2014/main" val="10001"/>
                  </a:ext>
                </a:extLst>
              </a:tr>
              <a:tr h="457200">
                <a:tc>
                  <a:txBody>
                    <a:bodyPr/>
                    <a:lstStyle/>
                    <a:p>
                      <a:pPr marL="50800">
                        <a:lnSpc>
                          <a:spcPct val="100000"/>
                        </a:lnSpc>
                        <a:spcBef>
                          <a:spcPts val="450"/>
                        </a:spcBef>
                      </a:pPr>
                      <a:r>
                        <a:rPr sz="1100" spc="-30">
                          <a:latin typeface="Arial Black"/>
                          <a:cs typeface="Arial Black"/>
                        </a:rPr>
                        <a:t>Obtaining</a:t>
                      </a:r>
                      <a:r>
                        <a:rPr sz="1100" spc="10">
                          <a:latin typeface="Arial Black"/>
                          <a:cs typeface="Arial Black"/>
                        </a:rPr>
                        <a:t> </a:t>
                      </a:r>
                      <a:br>
                        <a:rPr lang="en-US" sz="1100" spc="10">
                          <a:latin typeface="Arial Black"/>
                          <a:cs typeface="Arial Black"/>
                        </a:rPr>
                      </a:br>
                      <a:r>
                        <a:rPr sz="1100" spc="-10">
                          <a:latin typeface="Arial Black"/>
                          <a:cs typeface="Arial Black"/>
                        </a:rPr>
                        <a:t>Approval</a:t>
                      </a:r>
                      <a:endParaRPr sz="1100">
                        <a:latin typeface="Arial Black"/>
                        <a:cs typeface="Arial Black"/>
                      </a:endParaRPr>
                    </a:p>
                  </a:txBody>
                  <a:tcPr marL="0" marR="0" marT="57150" marB="0"/>
                </a:tc>
                <a:tc>
                  <a:txBody>
                    <a:bodyPr/>
                    <a:lstStyle/>
                    <a:p>
                      <a:pPr marL="0" marR="379095" algn="l">
                        <a:lnSpc>
                          <a:spcPct val="100000"/>
                        </a:lnSpc>
                        <a:spcBef>
                          <a:spcPts val="600"/>
                        </a:spcBef>
                      </a:pPr>
                      <a:r>
                        <a:rPr sz="1100" spc="-10">
                          <a:latin typeface="Arial"/>
                          <a:cs typeface="Arial"/>
                        </a:rPr>
                        <a:t>Seek</a:t>
                      </a:r>
                      <a:r>
                        <a:rPr sz="1100" spc="114">
                          <a:latin typeface="Arial"/>
                          <a:cs typeface="Arial"/>
                        </a:rPr>
                        <a:t> </a:t>
                      </a:r>
                      <a:r>
                        <a:rPr sz="1100">
                          <a:latin typeface="Arial"/>
                          <a:cs typeface="Arial"/>
                        </a:rPr>
                        <a:t>approval</a:t>
                      </a:r>
                      <a:r>
                        <a:rPr sz="1100" spc="120">
                          <a:latin typeface="Arial"/>
                          <a:cs typeface="Arial"/>
                        </a:rPr>
                        <a:t> </a:t>
                      </a:r>
                      <a:r>
                        <a:rPr sz="1100" spc="50">
                          <a:latin typeface="Arial"/>
                          <a:cs typeface="Arial"/>
                        </a:rPr>
                        <a:t>from</a:t>
                      </a:r>
                      <a:r>
                        <a:rPr sz="1100" spc="114">
                          <a:latin typeface="Arial"/>
                          <a:cs typeface="Arial"/>
                        </a:rPr>
                        <a:t> </a:t>
                      </a:r>
                      <a:r>
                        <a:rPr sz="1100">
                          <a:latin typeface="Arial"/>
                          <a:cs typeface="Arial"/>
                        </a:rPr>
                        <a:t>local</a:t>
                      </a:r>
                      <a:r>
                        <a:rPr sz="1100" spc="120">
                          <a:latin typeface="Arial"/>
                          <a:cs typeface="Arial"/>
                        </a:rPr>
                        <a:t> </a:t>
                      </a:r>
                      <a:r>
                        <a:rPr sz="1100">
                          <a:latin typeface="Arial"/>
                          <a:cs typeface="Arial"/>
                        </a:rPr>
                        <a:t>authorities,</a:t>
                      </a:r>
                      <a:r>
                        <a:rPr sz="1100" spc="114">
                          <a:latin typeface="Arial"/>
                          <a:cs typeface="Arial"/>
                        </a:rPr>
                        <a:t> </a:t>
                      </a:r>
                      <a:r>
                        <a:rPr sz="1100">
                          <a:latin typeface="Arial"/>
                          <a:cs typeface="Arial"/>
                        </a:rPr>
                        <a:t>ethics</a:t>
                      </a:r>
                      <a:r>
                        <a:rPr sz="1100" spc="120">
                          <a:latin typeface="Arial"/>
                          <a:cs typeface="Arial"/>
                        </a:rPr>
                        <a:t> </a:t>
                      </a:r>
                      <a:r>
                        <a:rPr sz="1100">
                          <a:latin typeface="Arial"/>
                          <a:cs typeface="Arial"/>
                        </a:rPr>
                        <a:t>boards,</a:t>
                      </a:r>
                      <a:r>
                        <a:rPr sz="1100" spc="120">
                          <a:latin typeface="Arial"/>
                          <a:cs typeface="Arial"/>
                        </a:rPr>
                        <a:t> </a:t>
                      </a:r>
                      <a:r>
                        <a:rPr sz="1100" spc="-25">
                          <a:latin typeface="Arial"/>
                          <a:cs typeface="Arial"/>
                        </a:rPr>
                        <a:t>and</a:t>
                      </a:r>
                      <a:r>
                        <a:rPr sz="1100" spc="20">
                          <a:latin typeface="Arial"/>
                          <a:cs typeface="Arial"/>
                        </a:rPr>
                        <a:t> community</a:t>
                      </a:r>
                      <a:r>
                        <a:rPr sz="1100" spc="70">
                          <a:latin typeface="Arial"/>
                          <a:cs typeface="Arial"/>
                        </a:rPr>
                        <a:t> </a:t>
                      </a:r>
                      <a:r>
                        <a:rPr sz="1100" spc="20">
                          <a:latin typeface="Arial"/>
                          <a:cs typeface="Arial"/>
                        </a:rPr>
                        <a:t>leaders</a:t>
                      </a:r>
                      <a:r>
                        <a:rPr sz="1100" spc="75">
                          <a:latin typeface="Arial"/>
                          <a:cs typeface="Arial"/>
                        </a:rPr>
                        <a:t> </a:t>
                      </a:r>
                      <a:r>
                        <a:rPr sz="1100" spc="20">
                          <a:latin typeface="Arial"/>
                          <a:cs typeface="Arial"/>
                        </a:rPr>
                        <a:t>before</a:t>
                      </a:r>
                      <a:r>
                        <a:rPr sz="1100" spc="75">
                          <a:latin typeface="Arial"/>
                          <a:cs typeface="Arial"/>
                        </a:rPr>
                        <a:t> </a:t>
                      </a:r>
                      <a:r>
                        <a:rPr sz="1100" spc="20">
                          <a:latin typeface="Arial"/>
                          <a:cs typeface="Arial"/>
                        </a:rPr>
                        <a:t>conducting</a:t>
                      </a:r>
                      <a:r>
                        <a:rPr sz="1100" spc="70">
                          <a:latin typeface="Arial"/>
                          <a:cs typeface="Arial"/>
                        </a:rPr>
                        <a:t> </a:t>
                      </a:r>
                      <a:r>
                        <a:rPr sz="1100" spc="20">
                          <a:latin typeface="Arial"/>
                          <a:cs typeface="Arial"/>
                        </a:rPr>
                        <a:t>the</a:t>
                      </a:r>
                      <a:r>
                        <a:rPr sz="1100" spc="75">
                          <a:latin typeface="Arial"/>
                          <a:cs typeface="Arial"/>
                        </a:rPr>
                        <a:t> </a:t>
                      </a:r>
                      <a:r>
                        <a:rPr sz="1100" spc="-10">
                          <a:latin typeface="Arial"/>
                          <a:cs typeface="Arial"/>
                        </a:rPr>
                        <a:t>assessment.</a:t>
                      </a:r>
                      <a:endParaRPr sz="1100">
                        <a:latin typeface="Arial"/>
                        <a:cs typeface="Arial"/>
                      </a:endParaRPr>
                    </a:p>
                  </a:txBody>
                  <a:tcPr marL="0" marR="0" marT="44450" marB="0"/>
                </a:tc>
                <a:tc>
                  <a:txBody>
                    <a:bodyPr/>
                    <a:lstStyle/>
                    <a:p>
                      <a:pPr marL="0" marR="137160" algn="l">
                        <a:lnSpc>
                          <a:spcPct val="100000"/>
                        </a:lnSpc>
                        <a:spcBef>
                          <a:spcPts val="600"/>
                        </a:spcBef>
                      </a:pPr>
                      <a:r>
                        <a:rPr sz="1100">
                          <a:latin typeface="Arial"/>
                          <a:cs typeface="Arial"/>
                        </a:rPr>
                        <a:t>Ensures</a:t>
                      </a:r>
                      <a:r>
                        <a:rPr sz="1100" spc="100">
                          <a:latin typeface="Arial"/>
                          <a:cs typeface="Arial"/>
                        </a:rPr>
                        <a:t> </a:t>
                      </a:r>
                      <a:r>
                        <a:rPr sz="1100">
                          <a:latin typeface="Arial"/>
                          <a:cs typeface="Arial"/>
                        </a:rPr>
                        <a:t>that</a:t>
                      </a:r>
                      <a:r>
                        <a:rPr sz="1100" spc="100">
                          <a:latin typeface="Arial"/>
                          <a:cs typeface="Arial"/>
                        </a:rPr>
                        <a:t> </a:t>
                      </a:r>
                      <a:r>
                        <a:rPr sz="1100">
                          <a:latin typeface="Arial"/>
                          <a:cs typeface="Arial"/>
                        </a:rPr>
                        <a:t>the</a:t>
                      </a:r>
                      <a:r>
                        <a:rPr sz="1100" spc="100">
                          <a:latin typeface="Arial"/>
                          <a:cs typeface="Arial"/>
                        </a:rPr>
                        <a:t> </a:t>
                      </a:r>
                      <a:r>
                        <a:rPr sz="1100">
                          <a:latin typeface="Arial"/>
                          <a:cs typeface="Arial"/>
                        </a:rPr>
                        <a:t>assessment</a:t>
                      </a:r>
                      <a:r>
                        <a:rPr sz="1100" spc="100">
                          <a:latin typeface="Arial"/>
                          <a:cs typeface="Arial"/>
                        </a:rPr>
                        <a:t> </a:t>
                      </a:r>
                      <a:r>
                        <a:rPr sz="1100">
                          <a:latin typeface="Arial"/>
                          <a:cs typeface="Arial"/>
                        </a:rPr>
                        <a:t>aligns</a:t>
                      </a:r>
                      <a:r>
                        <a:rPr sz="1100" spc="105">
                          <a:latin typeface="Arial"/>
                          <a:cs typeface="Arial"/>
                        </a:rPr>
                        <a:t> </a:t>
                      </a:r>
                      <a:r>
                        <a:rPr sz="1100" spc="-20">
                          <a:latin typeface="Arial"/>
                          <a:cs typeface="Arial"/>
                        </a:rPr>
                        <a:t>with</a:t>
                      </a:r>
                      <a:r>
                        <a:rPr sz="1100" spc="10">
                          <a:latin typeface="Arial"/>
                          <a:cs typeface="Arial"/>
                        </a:rPr>
                        <a:t> local</a:t>
                      </a:r>
                      <a:r>
                        <a:rPr sz="1100" spc="70">
                          <a:latin typeface="Arial"/>
                          <a:cs typeface="Arial"/>
                        </a:rPr>
                        <a:t> </a:t>
                      </a:r>
                      <a:r>
                        <a:rPr sz="1100" spc="10">
                          <a:latin typeface="Arial"/>
                          <a:cs typeface="Arial"/>
                        </a:rPr>
                        <a:t>legal</a:t>
                      </a:r>
                      <a:r>
                        <a:rPr sz="1100" spc="70">
                          <a:latin typeface="Arial"/>
                          <a:cs typeface="Arial"/>
                        </a:rPr>
                        <a:t> </a:t>
                      </a:r>
                      <a:r>
                        <a:rPr sz="1100" spc="10">
                          <a:latin typeface="Arial"/>
                          <a:cs typeface="Arial"/>
                        </a:rPr>
                        <a:t>and</a:t>
                      </a:r>
                      <a:r>
                        <a:rPr sz="1100" spc="70">
                          <a:latin typeface="Arial"/>
                          <a:cs typeface="Arial"/>
                        </a:rPr>
                        <a:t> </a:t>
                      </a:r>
                      <a:r>
                        <a:rPr sz="1100" spc="10">
                          <a:latin typeface="Arial"/>
                          <a:cs typeface="Arial"/>
                        </a:rPr>
                        <a:t>cultural</a:t>
                      </a:r>
                      <a:r>
                        <a:rPr sz="1100" spc="70">
                          <a:latin typeface="Arial"/>
                          <a:cs typeface="Arial"/>
                        </a:rPr>
                        <a:t> </a:t>
                      </a:r>
                      <a:r>
                        <a:rPr sz="1100" spc="-10">
                          <a:latin typeface="Arial"/>
                          <a:cs typeface="Arial"/>
                        </a:rPr>
                        <a:t>expectations, </a:t>
                      </a:r>
                      <a:r>
                        <a:rPr sz="1100" spc="20">
                          <a:latin typeface="Arial"/>
                          <a:cs typeface="Arial"/>
                        </a:rPr>
                        <a:t>protecting</a:t>
                      </a:r>
                      <a:r>
                        <a:rPr sz="1100" spc="80">
                          <a:latin typeface="Arial"/>
                          <a:cs typeface="Arial"/>
                        </a:rPr>
                        <a:t> </a:t>
                      </a:r>
                      <a:r>
                        <a:rPr sz="1100" spc="20">
                          <a:latin typeface="Arial"/>
                          <a:cs typeface="Arial"/>
                        </a:rPr>
                        <a:t>participants</a:t>
                      </a:r>
                      <a:r>
                        <a:rPr sz="1100" spc="85">
                          <a:latin typeface="Arial"/>
                          <a:cs typeface="Arial"/>
                        </a:rPr>
                        <a:t> </a:t>
                      </a:r>
                      <a:r>
                        <a:rPr sz="1100" spc="20">
                          <a:latin typeface="Arial"/>
                          <a:cs typeface="Arial"/>
                        </a:rPr>
                        <a:t>and</a:t>
                      </a:r>
                      <a:r>
                        <a:rPr sz="1100" spc="80">
                          <a:latin typeface="Arial"/>
                          <a:cs typeface="Arial"/>
                        </a:rPr>
                        <a:t> </a:t>
                      </a:r>
                      <a:r>
                        <a:rPr sz="1100" spc="-10">
                          <a:latin typeface="Arial"/>
                          <a:cs typeface="Arial"/>
                        </a:rPr>
                        <a:t>researchers.</a:t>
                      </a:r>
                      <a:endParaRPr sz="1100">
                        <a:latin typeface="Arial"/>
                        <a:cs typeface="Arial"/>
                      </a:endParaRPr>
                    </a:p>
                  </a:txBody>
                  <a:tcPr marL="0" marR="0" marT="44450" marB="0"/>
                </a:tc>
                <a:extLst>
                  <a:ext uri="{0D108BD9-81ED-4DB2-BD59-A6C34878D82A}">
                    <a16:rowId xmlns:a16="http://schemas.microsoft.com/office/drawing/2014/main" val="10002"/>
                  </a:ext>
                </a:extLst>
              </a:tr>
              <a:tr h="895350">
                <a:tc>
                  <a:txBody>
                    <a:bodyPr/>
                    <a:lstStyle/>
                    <a:p>
                      <a:pPr marL="50800" marR="113664">
                        <a:lnSpc>
                          <a:spcPct val="111100"/>
                        </a:lnSpc>
                        <a:spcBef>
                          <a:spcPts val="350"/>
                        </a:spcBef>
                      </a:pPr>
                      <a:r>
                        <a:rPr sz="1100" spc="-40">
                          <a:latin typeface="Arial Black"/>
                          <a:cs typeface="Arial Black"/>
                        </a:rPr>
                        <a:t>Confidentiality</a:t>
                      </a:r>
                      <a:r>
                        <a:rPr sz="1100" spc="55">
                          <a:latin typeface="Arial Black"/>
                          <a:cs typeface="Arial Black"/>
                        </a:rPr>
                        <a:t> </a:t>
                      </a:r>
                      <a:br>
                        <a:rPr lang="en-US" sz="1100" spc="55">
                          <a:latin typeface="Arial Black"/>
                          <a:cs typeface="Arial Black"/>
                        </a:rPr>
                      </a:br>
                      <a:r>
                        <a:rPr sz="1100" spc="-30">
                          <a:latin typeface="Arial Black"/>
                          <a:cs typeface="Arial Black"/>
                        </a:rPr>
                        <a:t>and </a:t>
                      </a:r>
                      <a:r>
                        <a:rPr sz="1100" spc="-10">
                          <a:latin typeface="Arial Black"/>
                          <a:cs typeface="Arial Black"/>
                        </a:rPr>
                        <a:t>Anonymity</a:t>
                      </a:r>
                      <a:endParaRPr sz="1100">
                        <a:latin typeface="Arial Black"/>
                        <a:cs typeface="Arial Black"/>
                      </a:endParaRPr>
                    </a:p>
                  </a:txBody>
                  <a:tcPr marL="0" marR="0" marT="44450" marB="0">
                    <a:solidFill>
                      <a:srgbClr val="EAEBEC"/>
                    </a:solidFill>
                  </a:tcPr>
                </a:tc>
                <a:tc>
                  <a:txBody>
                    <a:bodyPr/>
                    <a:lstStyle/>
                    <a:p>
                      <a:pPr marL="0" marR="186690" algn="l">
                        <a:lnSpc>
                          <a:spcPct val="100000"/>
                        </a:lnSpc>
                        <a:spcBef>
                          <a:spcPts val="600"/>
                        </a:spcBef>
                      </a:pPr>
                      <a:r>
                        <a:rPr sz="1100">
                          <a:latin typeface="Arial"/>
                          <a:cs typeface="Arial"/>
                        </a:rPr>
                        <a:t>Securely</a:t>
                      </a:r>
                      <a:r>
                        <a:rPr sz="1100" spc="120">
                          <a:latin typeface="Arial"/>
                          <a:cs typeface="Arial"/>
                        </a:rPr>
                        <a:t> </a:t>
                      </a:r>
                      <a:r>
                        <a:rPr sz="1100">
                          <a:latin typeface="Arial"/>
                          <a:cs typeface="Arial"/>
                        </a:rPr>
                        <a:t>store</a:t>
                      </a:r>
                      <a:r>
                        <a:rPr sz="1100" spc="125">
                          <a:latin typeface="Arial"/>
                          <a:cs typeface="Arial"/>
                        </a:rPr>
                        <a:t> </a:t>
                      </a:r>
                      <a:r>
                        <a:rPr sz="1100">
                          <a:latin typeface="Arial"/>
                          <a:cs typeface="Arial"/>
                        </a:rPr>
                        <a:t>all</a:t>
                      </a:r>
                      <a:r>
                        <a:rPr sz="1100" spc="120">
                          <a:latin typeface="Arial"/>
                          <a:cs typeface="Arial"/>
                        </a:rPr>
                        <a:t> </a:t>
                      </a:r>
                      <a:r>
                        <a:rPr sz="1100">
                          <a:latin typeface="Arial"/>
                          <a:cs typeface="Arial"/>
                        </a:rPr>
                        <a:t>participant</a:t>
                      </a:r>
                      <a:r>
                        <a:rPr sz="1100" spc="125">
                          <a:latin typeface="Arial"/>
                          <a:cs typeface="Arial"/>
                        </a:rPr>
                        <a:t> </a:t>
                      </a:r>
                      <a:r>
                        <a:rPr sz="1100">
                          <a:latin typeface="Arial"/>
                          <a:cs typeface="Arial"/>
                        </a:rPr>
                        <a:t>data</a:t>
                      </a:r>
                      <a:r>
                        <a:rPr sz="1100" spc="125">
                          <a:latin typeface="Arial"/>
                          <a:cs typeface="Arial"/>
                        </a:rPr>
                        <a:t> </a:t>
                      </a:r>
                      <a:r>
                        <a:rPr sz="1100">
                          <a:latin typeface="Arial"/>
                          <a:cs typeface="Arial"/>
                        </a:rPr>
                        <a:t>in</a:t>
                      </a:r>
                      <a:r>
                        <a:rPr sz="1100" spc="120">
                          <a:latin typeface="Arial"/>
                          <a:cs typeface="Arial"/>
                        </a:rPr>
                        <a:t> </a:t>
                      </a:r>
                      <a:r>
                        <a:rPr sz="1100">
                          <a:latin typeface="Arial"/>
                          <a:cs typeface="Arial"/>
                        </a:rPr>
                        <a:t>line</a:t>
                      </a:r>
                      <a:r>
                        <a:rPr sz="1100" spc="125">
                          <a:latin typeface="Arial"/>
                          <a:cs typeface="Arial"/>
                        </a:rPr>
                        <a:t> </a:t>
                      </a:r>
                      <a:r>
                        <a:rPr sz="1100">
                          <a:latin typeface="Arial"/>
                          <a:cs typeface="Arial"/>
                        </a:rPr>
                        <a:t>with</a:t>
                      </a:r>
                      <a:r>
                        <a:rPr sz="1100" spc="120">
                          <a:latin typeface="Arial"/>
                          <a:cs typeface="Arial"/>
                        </a:rPr>
                        <a:t> </a:t>
                      </a:r>
                      <a:r>
                        <a:rPr sz="1100" spc="-10">
                          <a:latin typeface="Arial"/>
                          <a:cs typeface="Arial"/>
                        </a:rPr>
                        <a:t>organizational </a:t>
                      </a:r>
                      <a:r>
                        <a:rPr sz="1100" spc="10">
                          <a:latin typeface="Arial"/>
                          <a:cs typeface="Arial"/>
                        </a:rPr>
                        <a:t>and</a:t>
                      </a:r>
                      <a:r>
                        <a:rPr sz="1100" spc="105">
                          <a:latin typeface="Arial"/>
                          <a:cs typeface="Arial"/>
                        </a:rPr>
                        <a:t> </a:t>
                      </a:r>
                      <a:r>
                        <a:rPr sz="1100" spc="10">
                          <a:latin typeface="Arial"/>
                          <a:cs typeface="Arial"/>
                        </a:rPr>
                        <a:t>national</a:t>
                      </a:r>
                      <a:r>
                        <a:rPr sz="1100" spc="110">
                          <a:latin typeface="Arial"/>
                          <a:cs typeface="Arial"/>
                        </a:rPr>
                        <a:t> </a:t>
                      </a:r>
                      <a:r>
                        <a:rPr sz="1100" spc="-10">
                          <a:latin typeface="Arial"/>
                          <a:cs typeface="Arial"/>
                        </a:rPr>
                        <a:t>policies.</a:t>
                      </a:r>
                      <a:endParaRPr sz="1100">
                        <a:latin typeface="Arial"/>
                        <a:cs typeface="Arial"/>
                      </a:endParaRPr>
                    </a:p>
                    <a:p>
                      <a:pPr marL="0" marR="161925" algn="l">
                        <a:lnSpc>
                          <a:spcPct val="100000"/>
                        </a:lnSpc>
                        <a:spcBef>
                          <a:spcPts val="600"/>
                        </a:spcBef>
                      </a:pPr>
                      <a:r>
                        <a:rPr sz="1100" spc="20">
                          <a:latin typeface="Arial"/>
                          <a:cs typeface="Arial"/>
                        </a:rPr>
                        <a:t>Where</a:t>
                      </a:r>
                      <a:r>
                        <a:rPr sz="1100">
                          <a:latin typeface="Arial"/>
                          <a:cs typeface="Arial"/>
                        </a:rPr>
                        <a:t> </a:t>
                      </a:r>
                      <a:r>
                        <a:rPr sz="1100" spc="20">
                          <a:latin typeface="Arial"/>
                          <a:cs typeface="Arial"/>
                        </a:rPr>
                        <a:t>possible,</a:t>
                      </a:r>
                      <a:r>
                        <a:rPr sz="1100" spc="5">
                          <a:latin typeface="Arial"/>
                          <a:cs typeface="Arial"/>
                        </a:rPr>
                        <a:t> </a:t>
                      </a:r>
                      <a:r>
                        <a:rPr sz="1100" spc="30">
                          <a:latin typeface="Arial"/>
                          <a:cs typeface="Arial"/>
                        </a:rPr>
                        <a:t>avoid</a:t>
                      </a:r>
                      <a:r>
                        <a:rPr sz="1100">
                          <a:latin typeface="Arial"/>
                          <a:cs typeface="Arial"/>
                        </a:rPr>
                        <a:t> </a:t>
                      </a:r>
                      <a:r>
                        <a:rPr sz="1100" spc="20">
                          <a:latin typeface="Arial"/>
                          <a:cs typeface="Arial"/>
                        </a:rPr>
                        <a:t>collecting</a:t>
                      </a:r>
                      <a:r>
                        <a:rPr sz="1100" spc="5">
                          <a:latin typeface="Arial"/>
                          <a:cs typeface="Arial"/>
                        </a:rPr>
                        <a:t> </a:t>
                      </a:r>
                      <a:r>
                        <a:rPr sz="1100" spc="30">
                          <a:latin typeface="Arial"/>
                          <a:cs typeface="Arial"/>
                        </a:rPr>
                        <a:t>personal</a:t>
                      </a:r>
                      <a:r>
                        <a:rPr sz="1100" spc="5">
                          <a:latin typeface="Arial"/>
                          <a:cs typeface="Arial"/>
                        </a:rPr>
                        <a:t> </a:t>
                      </a:r>
                      <a:r>
                        <a:rPr sz="1100" spc="30">
                          <a:latin typeface="Arial"/>
                          <a:cs typeface="Arial"/>
                        </a:rPr>
                        <a:t>information</a:t>
                      </a:r>
                      <a:r>
                        <a:rPr sz="1100">
                          <a:latin typeface="Arial"/>
                          <a:cs typeface="Arial"/>
                        </a:rPr>
                        <a:t> </a:t>
                      </a:r>
                      <a:r>
                        <a:rPr sz="1100" spc="-20">
                          <a:latin typeface="Arial"/>
                          <a:cs typeface="Arial"/>
                        </a:rPr>
                        <a:t>such</a:t>
                      </a:r>
                      <a:r>
                        <a:rPr sz="1100">
                          <a:latin typeface="Arial"/>
                          <a:cs typeface="Arial"/>
                        </a:rPr>
                        <a:t> as</a:t>
                      </a:r>
                      <a:r>
                        <a:rPr sz="1100" spc="65">
                          <a:latin typeface="Arial"/>
                          <a:cs typeface="Arial"/>
                        </a:rPr>
                        <a:t> </a:t>
                      </a:r>
                      <a:r>
                        <a:rPr sz="1100">
                          <a:latin typeface="Arial"/>
                          <a:cs typeface="Arial"/>
                        </a:rPr>
                        <a:t>names.</a:t>
                      </a:r>
                      <a:r>
                        <a:rPr sz="1100" spc="65">
                          <a:latin typeface="Arial"/>
                          <a:cs typeface="Arial"/>
                        </a:rPr>
                        <a:t> </a:t>
                      </a:r>
                      <a:r>
                        <a:rPr sz="1100">
                          <a:latin typeface="Arial"/>
                          <a:cs typeface="Arial"/>
                        </a:rPr>
                        <a:t>Where</a:t>
                      </a:r>
                      <a:r>
                        <a:rPr sz="1100" spc="65">
                          <a:latin typeface="Arial"/>
                          <a:cs typeface="Arial"/>
                        </a:rPr>
                        <a:t> </a:t>
                      </a:r>
                      <a:br>
                        <a:rPr lang="en-US" sz="1100" spc="65">
                          <a:latin typeface="Arial"/>
                          <a:cs typeface="Arial"/>
                        </a:rPr>
                      </a:br>
                      <a:r>
                        <a:rPr sz="1100">
                          <a:latin typeface="Arial"/>
                          <a:cs typeface="Arial"/>
                        </a:rPr>
                        <a:t>this</a:t>
                      </a:r>
                      <a:r>
                        <a:rPr sz="1100" spc="65">
                          <a:latin typeface="Arial"/>
                          <a:cs typeface="Arial"/>
                        </a:rPr>
                        <a:t> </a:t>
                      </a:r>
                      <a:r>
                        <a:rPr sz="1100">
                          <a:latin typeface="Arial"/>
                          <a:cs typeface="Arial"/>
                        </a:rPr>
                        <a:t>is</a:t>
                      </a:r>
                      <a:r>
                        <a:rPr sz="1100" spc="65">
                          <a:latin typeface="Arial"/>
                          <a:cs typeface="Arial"/>
                        </a:rPr>
                        <a:t> </a:t>
                      </a:r>
                      <a:r>
                        <a:rPr sz="1100">
                          <a:latin typeface="Arial"/>
                          <a:cs typeface="Arial"/>
                        </a:rPr>
                        <a:t>necessary,</a:t>
                      </a:r>
                      <a:r>
                        <a:rPr sz="1100" spc="65">
                          <a:latin typeface="Arial"/>
                          <a:cs typeface="Arial"/>
                        </a:rPr>
                        <a:t> </a:t>
                      </a:r>
                      <a:r>
                        <a:rPr sz="1100">
                          <a:latin typeface="Arial"/>
                          <a:cs typeface="Arial"/>
                        </a:rPr>
                        <a:t>ensure</a:t>
                      </a:r>
                      <a:r>
                        <a:rPr sz="1100" spc="65">
                          <a:latin typeface="Arial"/>
                          <a:cs typeface="Arial"/>
                        </a:rPr>
                        <a:t> </a:t>
                      </a:r>
                      <a:r>
                        <a:rPr sz="1100">
                          <a:latin typeface="Arial"/>
                          <a:cs typeface="Arial"/>
                        </a:rPr>
                        <a:t>that</a:t>
                      </a:r>
                      <a:r>
                        <a:rPr sz="1100" spc="65">
                          <a:latin typeface="Arial"/>
                          <a:cs typeface="Arial"/>
                        </a:rPr>
                        <a:t> </a:t>
                      </a:r>
                      <a:r>
                        <a:rPr sz="1100" spc="-10">
                          <a:latin typeface="Arial"/>
                          <a:cs typeface="Arial"/>
                        </a:rPr>
                        <a:t>participants </a:t>
                      </a:r>
                      <a:r>
                        <a:rPr sz="1100" spc="10">
                          <a:latin typeface="Arial"/>
                          <a:cs typeface="Arial"/>
                        </a:rPr>
                        <a:t>are</a:t>
                      </a:r>
                      <a:r>
                        <a:rPr sz="1100" spc="60">
                          <a:latin typeface="Arial"/>
                          <a:cs typeface="Arial"/>
                        </a:rPr>
                        <a:t> </a:t>
                      </a:r>
                      <a:r>
                        <a:rPr sz="1100" spc="10">
                          <a:latin typeface="Arial"/>
                          <a:cs typeface="Arial"/>
                        </a:rPr>
                        <a:t>aware</a:t>
                      </a:r>
                      <a:r>
                        <a:rPr sz="1100" spc="65">
                          <a:latin typeface="Arial"/>
                          <a:cs typeface="Arial"/>
                        </a:rPr>
                        <a:t> </a:t>
                      </a:r>
                      <a:r>
                        <a:rPr sz="1100" spc="10">
                          <a:latin typeface="Arial"/>
                          <a:cs typeface="Arial"/>
                        </a:rPr>
                        <a:t>of</a:t>
                      </a:r>
                      <a:r>
                        <a:rPr sz="1100" spc="60">
                          <a:latin typeface="Arial"/>
                          <a:cs typeface="Arial"/>
                        </a:rPr>
                        <a:t> </a:t>
                      </a:r>
                      <a:r>
                        <a:rPr sz="1100" spc="10">
                          <a:latin typeface="Arial"/>
                          <a:cs typeface="Arial"/>
                        </a:rPr>
                        <a:t>how</a:t>
                      </a:r>
                      <a:r>
                        <a:rPr sz="1100" spc="65">
                          <a:latin typeface="Arial"/>
                          <a:cs typeface="Arial"/>
                        </a:rPr>
                        <a:t> </a:t>
                      </a:r>
                      <a:r>
                        <a:rPr sz="1100" spc="10">
                          <a:latin typeface="Arial"/>
                          <a:cs typeface="Arial"/>
                        </a:rPr>
                        <a:t>their</a:t>
                      </a:r>
                      <a:r>
                        <a:rPr sz="1100" spc="60">
                          <a:latin typeface="Arial"/>
                          <a:cs typeface="Arial"/>
                        </a:rPr>
                        <a:t> </a:t>
                      </a:r>
                      <a:r>
                        <a:rPr sz="1100" spc="10">
                          <a:latin typeface="Arial"/>
                          <a:cs typeface="Arial"/>
                        </a:rPr>
                        <a:t>data</a:t>
                      </a:r>
                      <a:r>
                        <a:rPr sz="1100" spc="65">
                          <a:latin typeface="Arial"/>
                          <a:cs typeface="Arial"/>
                        </a:rPr>
                        <a:t> </a:t>
                      </a:r>
                      <a:r>
                        <a:rPr sz="1100" spc="10">
                          <a:latin typeface="Arial"/>
                          <a:cs typeface="Arial"/>
                        </a:rPr>
                        <a:t>will</a:t>
                      </a:r>
                      <a:r>
                        <a:rPr sz="1100" spc="60">
                          <a:latin typeface="Arial"/>
                          <a:cs typeface="Arial"/>
                        </a:rPr>
                        <a:t> </a:t>
                      </a:r>
                      <a:r>
                        <a:rPr sz="1100" spc="10">
                          <a:latin typeface="Arial"/>
                          <a:cs typeface="Arial"/>
                        </a:rPr>
                        <a:t>be</a:t>
                      </a:r>
                      <a:r>
                        <a:rPr sz="1100" spc="65">
                          <a:latin typeface="Arial"/>
                          <a:cs typeface="Arial"/>
                        </a:rPr>
                        <a:t> </a:t>
                      </a:r>
                      <a:br>
                        <a:rPr lang="en-US" sz="1100" spc="65">
                          <a:latin typeface="Arial"/>
                          <a:cs typeface="Arial"/>
                        </a:rPr>
                      </a:br>
                      <a:r>
                        <a:rPr sz="1100" spc="10">
                          <a:latin typeface="Arial"/>
                          <a:cs typeface="Arial"/>
                        </a:rPr>
                        <a:t>used</a:t>
                      </a:r>
                      <a:r>
                        <a:rPr sz="1100" spc="65">
                          <a:latin typeface="Arial"/>
                          <a:cs typeface="Arial"/>
                        </a:rPr>
                        <a:t> </a:t>
                      </a:r>
                      <a:r>
                        <a:rPr sz="1100" spc="10">
                          <a:latin typeface="Arial"/>
                          <a:cs typeface="Arial"/>
                        </a:rPr>
                        <a:t>and</a:t>
                      </a:r>
                      <a:r>
                        <a:rPr sz="1100" spc="60">
                          <a:latin typeface="Arial"/>
                          <a:cs typeface="Arial"/>
                        </a:rPr>
                        <a:t> </a:t>
                      </a:r>
                      <a:r>
                        <a:rPr sz="1100" spc="10">
                          <a:latin typeface="Arial"/>
                          <a:cs typeface="Arial"/>
                        </a:rPr>
                        <a:t>that</a:t>
                      </a:r>
                      <a:r>
                        <a:rPr sz="1100" spc="65">
                          <a:latin typeface="Arial"/>
                          <a:cs typeface="Arial"/>
                        </a:rPr>
                        <a:t> </a:t>
                      </a:r>
                      <a:r>
                        <a:rPr sz="1100" spc="-10">
                          <a:latin typeface="Arial"/>
                          <a:cs typeface="Arial"/>
                        </a:rPr>
                        <a:t>participant </a:t>
                      </a:r>
                      <a:r>
                        <a:rPr sz="1100" spc="10">
                          <a:latin typeface="Arial"/>
                          <a:cs typeface="Arial"/>
                        </a:rPr>
                        <a:t>identities</a:t>
                      </a:r>
                      <a:r>
                        <a:rPr sz="1100" spc="85">
                          <a:latin typeface="Arial"/>
                          <a:cs typeface="Arial"/>
                        </a:rPr>
                        <a:t> </a:t>
                      </a:r>
                      <a:r>
                        <a:rPr sz="1100" spc="10">
                          <a:latin typeface="Arial"/>
                          <a:cs typeface="Arial"/>
                        </a:rPr>
                        <a:t>are</a:t>
                      </a:r>
                      <a:r>
                        <a:rPr sz="1100" spc="90">
                          <a:latin typeface="Arial"/>
                          <a:cs typeface="Arial"/>
                        </a:rPr>
                        <a:t> </a:t>
                      </a:r>
                      <a:r>
                        <a:rPr sz="1100" spc="10">
                          <a:latin typeface="Arial"/>
                          <a:cs typeface="Arial"/>
                        </a:rPr>
                        <a:t>protected</a:t>
                      </a:r>
                      <a:r>
                        <a:rPr sz="1100" spc="90">
                          <a:latin typeface="Arial"/>
                          <a:cs typeface="Arial"/>
                        </a:rPr>
                        <a:t> </a:t>
                      </a:r>
                      <a:r>
                        <a:rPr sz="1100" spc="10">
                          <a:latin typeface="Arial"/>
                          <a:cs typeface="Arial"/>
                        </a:rPr>
                        <a:t>in</a:t>
                      </a:r>
                      <a:r>
                        <a:rPr sz="1100" spc="85">
                          <a:latin typeface="Arial"/>
                          <a:cs typeface="Arial"/>
                        </a:rPr>
                        <a:t> </a:t>
                      </a:r>
                      <a:r>
                        <a:rPr sz="1100" spc="10">
                          <a:latin typeface="Arial"/>
                          <a:cs typeface="Arial"/>
                        </a:rPr>
                        <a:t>all</a:t>
                      </a:r>
                      <a:r>
                        <a:rPr sz="1100" spc="90">
                          <a:latin typeface="Arial"/>
                          <a:cs typeface="Arial"/>
                        </a:rPr>
                        <a:t> </a:t>
                      </a:r>
                      <a:r>
                        <a:rPr sz="1100" spc="-10">
                          <a:latin typeface="Arial"/>
                          <a:cs typeface="Arial"/>
                        </a:rPr>
                        <a:t>documentation.</a:t>
                      </a:r>
                      <a:endParaRPr sz="1100">
                        <a:latin typeface="Arial"/>
                        <a:cs typeface="Arial"/>
                      </a:endParaRPr>
                    </a:p>
                  </a:txBody>
                  <a:tcPr marL="0" marR="0" marT="44450" marB="0">
                    <a:solidFill>
                      <a:srgbClr val="EAEBEC"/>
                    </a:solidFill>
                  </a:tcPr>
                </a:tc>
                <a:tc>
                  <a:txBody>
                    <a:bodyPr/>
                    <a:lstStyle/>
                    <a:p>
                      <a:pPr marL="0" marR="151765" algn="l">
                        <a:lnSpc>
                          <a:spcPct val="100000"/>
                        </a:lnSpc>
                        <a:spcBef>
                          <a:spcPts val="600"/>
                        </a:spcBef>
                      </a:pPr>
                      <a:r>
                        <a:rPr sz="1100" spc="20">
                          <a:latin typeface="Arial"/>
                          <a:cs typeface="Arial"/>
                        </a:rPr>
                        <a:t>Maintains</a:t>
                      </a:r>
                      <a:r>
                        <a:rPr sz="1100" spc="75">
                          <a:latin typeface="Arial"/>
                          <a:cs typeface="Arial"/>
                        </a:rPr>
                        <a:t> </a:t>
                      </a:r>
                      <a:r>
                        <a:rPr sz="1100" spc="20">
                          <a:latin typeface="Arial"/>
                          <a:cs typeface="Arial"/>
                        </a:rPr>
                        <a:t>participant</a:t>
                      </a:r>
                      <a:r>
                        <a:rPr sz="1100" spc="80">
                          <a:latin typeface="Arial"/>
                          <a:cs typeface="Arial"/>
                        </a:rPr>
                        <a:t> </a:t>
                      </a:r>
                      <a:r>
                        <a:rPr sz="1100" spc="20">
                          <a:latin typeface="Arial"/>
                          <a:cs typeface="Arial"/>
                        </a:rPr>
                        <a:t>trust</a:t>
                      </a:r>
                      <a:r>
                        <a:rPr sz="1100" spc="80">
                          <a:latin typeface="Arial"/>
                          <a:cs typeface="Arial"/>
                        </a:rPr>
                        <a:t> </a:t>
                      </a:r>
                      <a:r>
                        <a:rPr sz="1100" spc="20">
                          <a:latin typeface="Arial"/>
                          <a:cs typeface="Arial"/>
                        </a:rPr>
                        <a:t>and</a:t>
                      </a:r>
                      <a:r>
                        <a:rPr sz="1100" spc="80">
                          <a:latin typeface="Arial"/>
                          <a:cs typeface="Arial"/>
                        </a:rPr>
                        <a:t> </a:t>
                      </a:r>
                      <a:r>
                        <a:rPr sz="1100" spc="-10">
                          <a:latin typeface="Arial"/>
                          <a:cs typeface="Arial"/>
                        </a:rPr>
                        <a:t>protects </a:t>
                      </a:r>
                      <a:r>
                        <a:rPr sz="1100" spc="20">
                          <a:latin typeface="Arial"/>
                          <a:cs typeface="Arial"/>
                        </a:rPr>
                        <a:t>them</a:t>
                      </a:r>
                      <a:r>
                        <a:rPr sz="1100" spc="70">
                          <a:latin typeface="Arial"/>
                          <a:cs typeface="Arial"/>
                        </a:rPr>
                        <a:t> </a:t>
                      </a:r>
                      <a:r>
                        <a:rPr sz="1100" spc="50">
                          <a:latin typeface="Arial"/>
                          <a:cs typeface="Arial"/>
                        </a:rPr>
                        <a:t>from</a:t>
                      </a:r>
                      <a:r>
                        <a:rPr sz="1100" spc="70">
                          <a:latin typeface="Arial"/>
                          <a:cs typeface="Arial"/>
                        </a:rPr>
                        <a:t> </a:t>
                      </a:r>
                      <a:r>
                        <a:rPr sz="1100" spc="20">
                          <a:latin typeface="Arial"/>
                          <a:cs typeface="Arial"/>
                        </a:rPr>
                        <a:t>potential</a:t>
                      </a:r>
                      <a:r>
                        <a:rPr sz="1100" spc="70">
                          <a:latin typeface="Arial"/>
                          <a:cs typeface="Arial"/>
                        </a:rPr>
                        <a:t> </a:t>
                      </a:r>
                      <a:r>
                        <a:rPr sz="1100" spc="20">
                          <a:latin typeface="Arial"/>
                          <a:cs typeface="Arial"/>
                        </a:rPr>
                        <a:t>harm</a:t>
                      </a:r>
                      <a:r>
                        <a:rPr sz="1100" spc="70">
                          <a:latin typeface="Arial"/>
                          <a:cs typeface="Arial"/>
                        </a:rPr>
                        <a:t> </a:t>
                      </a:r>
                      <a:r>
                        <a:rPr sz="1100" spc="20">
                          <a:latin typeface="Arial"/>
                          <a:cs typeface="Arial"/>
                        </a:rPr>
                        <a:t>or</a:t>
                      </a:r>
                      <a:r>
                        <a:rPr sz="1100" spc="70">
                          <a:latin typeface="Arial"/>
                          <a:cs typeface="Arial"/>
                        </a:rPr>
                        <a:t> </a:t>
                      </a:r>
                      <a:r>
                        <a:rPr sz="1100" spc="-10">
                          <a:latin typeface="Arial"/>
                          <a:cs typeface="Arial"/>
                        </a:rPr>
                        <a:t>stigma, </a:t>
                      </a:r>
                      <a:r>
                        <a:rPr sz="1100" spc="20">
                          <a:latin typeface="Arial"/>
                          <a:cs typeface="Arial"/>
                        </a:rPr>
                        <a:t>ensuring</a:t>
                      </a:r>
                      <a:r>
                        <a:rPr sz="1100" spc="70">
                          <a:latin typeface="Arial"/>
                          <a:cs typeface="Arial"/>
                        </a:rPr>
                        <a:t> </a:t>
                      </a:r>
                      <a:r>
                        <a:rPr sz="1100" spc="20">
                          <a:latin typeface="Arial"/>
                          <a:cs typeface="Arial"/>
                        </a:rPr>
                        <a:t>the</a:t>
                      </a:r>
                      <a:r>
                        <a:rPr sz="1100" spc="70">
                          <a:latin typeface="Arial"/>
                          <a:cs typeface="Arial"/>
                        </a:rPr>
                        <a:t> </a:t>
                      </a:r>
                      <a:r>
                        <a:rPr sz="1100" spc="20">
                          <a:latin typeface="Arial"/>
                          <a:cs typeface="Arial"/>
                        </a:rPr>
                        <a:t>integrity</a:t>
                      </a:r>
                      <a:r>
                        <a:rPr sz="1100" spc="75">
                          <a:latin typeface="Arial"/>
                          <a:cs typeface="Arial"/>
                        </a:rPr>
                        <a:t> </a:t>
                      </a:r>
                      <a:r>
                        <a:rPr sz="1100" spc="20">
                          <a:latin typeface="Arial"/>
                          <a:cs typeface="Arial"/>
                        </a:rPr>
                        <a:t>of</a:t>
                      </a:r>
                      <a:r>
                        <a:rPr sz="1100" spc="70">
                          <a:latin typeface="Arial"/>
                          <a:cs typeface="Arial"/>
                        </a:rPr>
                        <a:t> </a:t>
                      </a:r>
                      <a:r>
                        <a:rPr sz="1100" spc="20">
                          <a:latin typeface="Arial"/>
                          <a:cs typeface="Arial"/>
                        </a:rPr>
                        <a:t>the</a:t>
                      </a:r>
                      <a:r>
                        <a:rPr sz="1100" spc="70">
                          <a:latin typeface="Arial"/>
                          <a:cs typeface="Arial"/>
                        </a:rPr>
                        <a:t> </a:t>
                      </a:r>
                      <a:r>
                        <a:rPr sz="1100" spc="-10">
                          <a:latin typeface="Arial"/>
                          <a:cs typeface="Arial"/>
                        </a:rPr>
                        <a:t>research.</a:t>
                      </a:r>
                      <a:endParaRPr sz="1100">
                        <a:latin typeface="Arial"/>
                        <a:cs typeface="Arial"/>
                      </a:endParaRPr>
                    </a:p>
                  </a:txBody>
                  <a:tcPr marL="0" marR="0" marT="44450" marB="0">
                    <a:solidFill>
                      <a:srgbClr val="EAEBEC"/>
                    </a:solidFill>
                  </a:tcPr>
                </a:tc>
                <a:extLst>
                  <a:ext uri="{0D108BD9-81ED-4DB2-BD59-A6C34878D82A}">
                    <a16:rowId xmlns:a16="http://schemas.microsoft.com/office/drawing/2014/main" val="10003"/>
                  </a:ext>
                </a:extLst>
              </a:tr>
              <a:tr h="457200">
                <a:tc>
                  <a:txBody>
                    <a:bodyPr/>
                    <a:lstStyle/>
                    <a:p>
                      <a:pPr marL="50800">
                        <a:lnSpc>
                          <a:spcPct val="100000"/>
                        </a:lnSpc>
                        <a:spcBef>
                          <a:spcPts val="450"/>
                        </a:spcBef>
                      </a:pPr>
                      <a:r>
                        <a:rPr sz="1100" spc="-40">
                          <a:latin typeface="Arial Black"/>
                          <a:cs typeface="Arial Black"/>
                        </a:rPr>
                        <a:t>Cultural</a:t>
                      </a:r>
                      <a:r>
                        <a:rPr sz="1100" spc="-10">
                          <a:latin typeface="Arial Black"/>
                          <a:cs typeface="Arial Black"/>
                        </a:rPr>
                        <a:t> </a:t>
                      </a:r>
                      <a:br>
                        <a:rPr lang="en-US" sz="1100" spc="-10">
                          <a:latin typeface="Arial Black"/>
                          <a:cs typeface="Arial Black"/>
                        </a:rPr>
                      </a:br>
                      <a:r>
                        <a:rPr sz="1100" spc="-10">
                          <a:latin typeface="Arial Black"/>
                          <a:cs typeface="Arial Black"/>
                        </a:rPr>
                        <a:t>Sensitivity</a:t>
                      </a:r>
                      <a:endParaRPr sz="1100">
                        <a:latin typeface="Arial Black"/>
                        <a:cs typeface="Arial Black"/>
                      </a:endParaRPr>
                    </a:p>
                  </a:txBody>
                  <a:tcPr marL="0" marR="0" marT="57150" marB="0"/>
                </a:tc>
                <a:tc>
                  <a:txBody>
                    <a:bodyPr/>
                    <a:lstStyle/>
                    <a:p>
                      <a:pPr marL="0" marR="495934" algn="l">
                        <a:lnSpc>
                          <a:spcPct val="100000"/>
                        </a:lnSpc>
                        <a:spcBef>
                          <a:spcPts val="600"/>
                        </a:spcBef>
                      </a:pPr>
                      <a:r>
                        <a:rPr sz="1100" spc="10">
                          <a:latin typeface="Arial"/>
                          <a:cs typeface="Arial"/>
                        </a:rPr>
                        <a:t>Train</a:t>
                      </a:r>
                      <a:r>
                        <a:rPr sz="1100" spc="50">
                          <a:latin typeface="Arial"/>
                          <a:cs typeface="Arial"/>
                        </a:rPr>
                        <a:t> </a:t>
                      </a:r>
                      <a:r>
                        <a:rPr sz="1100" spc="10">
                          <a:latin typeface="Arial"/>
                          <a:cs typeface="Arial"/>
                        </a:rPr>
                        <a:t>the</a:t>
                      </a:r>
                      <a:r>
                        <a:rPr sz="1100" spc="55">
                          <a:latin typeface="Arial"/>
                          <a:cs typeface="Arial"/>
                        </a:rPr>
                        <a:t> </a:t>
                      </a:r>
                      <a:r>
                        <a:rPr sz="1100" spc="10">
                          <a:latin typeface="Arial"/>
                          <a:cs typeface="Arial"/>
                        </a:rPr>
                        <a:t>assessment</a:t>
                      </a:r>
                      <a:r>
                        <a:rPr sz="1100" spc="55">
                          <a:latin typeface="Arial"/>
                          <a:cs typeface="Arial"/>
                        </a:rPr>
                        <a:t> </a:t>
                      </a:r>
                      <a:r>
                        <a:rPr sz="1100" spc="10">
                          <a:latin typeface="Arial"/>
                          <a:cs typeface="Arial"/>
                        </a:rPr>
                        <a:t>team</a:t>
                      </a:r>
                      <a:r>
                        <a:rPr sz="1100" spc="50">
                          <a:latin typeface="Arial"/>
                          <a:cs typeface="Arial"/>
                        </a:rPr>
                        <a:t> </a:t>
                      </a:r>
                      <a:r>
                        <a:rPr sz="1100" spc="10">
                          <a:latin typeface="Arial"/>
                          <a:cs typeface="Arial"/>
                        </a:rPr>
                        <a:t>on</a:t>
                      </a:r>
                      <a:r>
                        <a:rPr sz="1100" spc="55">
                          <a:latin typeface="Arial"/>
                          <a:cs typeface="Arial"/>
                        </a:rPr>
                        <a:t> </a:t>
                      </a:r>
                      <a:r>
                        <a:rPr sz="1100" spc="10">
                          <a:latin typeface="Arial"/>
                          <a:cs typeface="Arial"/>
                        </a:rPr>
                        <a:t>local</a:t>
                      </a:r>
                      <a:r>
                        <a:rPr sz="1100" spc="55">
                          <a:latin typeface="Arial"/>
                          <a:cs typeface="Arial"/>
                        </a:rPr>
                        <a:t> </a:t>
                      </a:r>
                      <a:r>
                        <a:rPr sz="1100" spc="10">
                          <a:latin typeface="Arial"/>
                          <a:cs typeface="Arial"/>
                        </a:rPr>
                        <a:t>cultural</a:t>
                      </a:r>
                      <a:r>
                        <a:rPr sz="1100" spc="50">
                          <a:latin typeface="Arial"/>
                          <a:cs typeface="Arial"/>
                        </a:rPr>
                        <a:t> </a:t>
                      </a:r>
                      <a:r>
                        <a:rPr sz="1100" spc="-10">
                          <a:latin typeface="Arial"/>
                          <a:cs typeface="Arial"/>
                        </a:rPr>
                        <a:t>norms. </a:t>
                      </a:r>
                      <a:r>
                        <a:rPr sz="1100" spc="10">
                          <a:latin typeface="Arial"/>
                          <a:cs typeface="Arial"/>
                        </a:rPr>
                        <a:t>Adapt</a:t>
                      </a:r>
                      <a:r>
                        <a:rPr sz="1100" spc="70">
                          <a:latin typeface="Arial"/>
                          <a:cs typeface="Arial"/>
                        </a:rPr>
                        <a:t> </a:t>
                      </a:r>
                      <a:r>
                        <a:rPr sz="1100" spc="10">
                          <a:latin typeface="Arial"/>
                          <a:cs typeface="Arial"/>
                        </a:rPr>
                        <a:t>research</a:t>
                      </a:r>
                      <a:r>
                        <a:rPr sz="1100" spc="75">
                          <a:latin typeface="Arial"/>
                          <a:cs typeface="Arial"/>
                        </a:rPr>
                        <a:t> </a:t>
                      </a:r>
                      <a:r>
                        <a:rPr sz="1100" spc="10">
                          <a:latin typeface="Arial"/>
                          <a:cs typeface="Arial"/>
                        </a:rPr>
                        <a:t>methods</a:t>
                      </a:r>
                      <a:r>
                        <a:rPr sz="1100" spc="75">
                          <a:latin typeface="Arial"/>
                          <a:cs typeface="Arial"/>
                        </a:rPr>
                        <a:t> </a:t>
                      </a:r>
                      <a:r>
                        <a:rPr sz="1100" spc="10">
                          <a:latin typeface="Arial"/>
                          <a:cs typeface="Arial"/>
                        </a:rPr>
                        <a:t>to</a:t>
                      </a:r>
                      <a:r>
                        <a:rPr sz="1100" spc="70">
                          <a:latin typeface="Arial"/>
                          <a:cs typeface="Arial"/>
                        </a:rPr>
                        <a:t> </a:t>
                      </a:r>
                      <a:r>
                        <a:rPr sz="1100" spc="10">
                          <a:latin typeface="Arial"/>
                          <a:cs typeface="Arial"/>
                        </a:rPr>
                        <a:t>respect</a:t>
                      </a:r>
                      <a:r>
                        <a:rPr sz="1100" spc="75">
                          <a:latin typeface="Arial"/>
                          <a:cs typeface="Arial"/>
                        </a:rPr>
                        <a:t> </a:t>
                      </a:r>
                      <a:r>
                        <a:rPr sz="1100" spc="-10">
                          <a:latin typeface="Arial"/>
                          <a:cs typeface="Arial"/>
                        </a:rPr>
                        <a:t>cultural</a:t>
                      </a:r>
                      <a:r>
                        <a:rPr lang="en-US" sz="1100" spc="500">
                          <a:latin typeface="Arial"/>
                          <a:cs typeface="Arial"/>
                        </a:rPr>
                        <a:t> </a:t>
                      </a:r>
                      <a:r>
                        <a:rPr sz="1100" spc="-10">
                          <a:latin typeface="Arial"/>
                          <a:cs typeface="Arial"/>
                        </a:rPr>
                        <a:t>contexts.</a:t>
                      </a:r>
                      <a:endParaRPr sz="1100">
                        <a:latin typeface="Arial"/>
                        <a:cs typeface="Arial"/>
                      </a:endParaRPr>
                    </a:p>
                  </a:txBody>
                  <a:tcPr marL="0" marR="0" marT="5080" marB="0"/>
                </a:tc>
                <a:tc>
                  <a:txBody>
                    <a:bodyPr/>
                    <a:lstStyle/>
                    <a:p>
                      <a:pPr marL="0" marR="44450" algn="l">
                        <a:lnSpc>
                          <a:spcPct val="100000"/>
                        </a:lnSpc>
                        <a:spcBef>
                          <a:spcPts val="600"/>
                        </a:spcBef>
                      </a:pPr>
                      <a:r>
                        <a:rPr sz="1100" spc="10">
                          <a:latin typeface="Arial"/>
                          <a:cs typeface="Arial"/>
                        </a:rPr>
                        <a:t>Promotes</a:t>
                      </a:r>
                      <a:r>
                        <a:rPr sz="1100" spc="90">
                          <a:latin typeface="Arial"/>
                          <a:cs typeface="Arial"/>
                        </a:rPr>
                        <a:t> </a:t>
                      </a:r>
                      <a:r>
                        <a:rPr sz="1100" spc="10">
                          <a:latin typeface="Arial"/>
                          <a:cs typeface="Arial"/>
                        </a:rPr>
                        <a:t>respectful</a:t>
                      </a:r>
                      <a:r>
                        <a:rPr sz="1100" spc="95">
                          <a:latin typeface="Arial"/>
                          <a:cs typeface="Arial"/>
                        </a:rPr>
                        <a:t> </a:t>
                      </a:r>
                      <a:r>
                        <a:rPr sz="1100" spc="10">
                          <a:latin typeface="Arial"/>
                          <a:cs typeface="Arial"/>
                        </a:rPr>
                        <a:t>and</a:t>
                      </a:r>
                      <a:r>
                        <a:rPr sz="1100" spc="95">
                          <a:latin typeface="Arial"/>
                          <a:cs typeface="Arial"/>
                        </a:rPr>
                        <a:t> </a:t>
                      </a:r>
                      <a:r>
                        <a:rPr sz="1100" spc="-10">
                          <a:latin typeface="Arial"/>
                          <a:cs typeface="Arial"/>
                        </a:rPr>
                        <a:t>relevant</a:t>
                      </a:r>
                      <a:r>
                        <a:rPr lang="en-US" sz="1100" spc="500">
                          <a:latin typeface="Arial"/>
                          <a:cs typeface="Arial"/>
                        </a:rPr>
                        <a:t> </a:t>
                      </a:r>
                      <a:r>
                        <a:rPr sz="1100">
                          <a:latin typeface="Arial"/>
                          <a:cs typeface="Arial"/>
                        </a:rPr>
                        <a:t>research</a:t>
                      </a:r>
                      <a:r>
                        <a:rPr sz="1100" spc="90">
                          <a:latin typeface="Arial"/>
                          <a:cs typeface="Arial"/>
                        </a:rPr>
                        <a:t> </a:t>
                      </a:r>
                      <a:r>
                        <a:rPr sz="1100">
                          <a:latin typeface="Arial"/>
                          <a:cs typeface="Arial"/>
                        </a:rPr>
                        <a:t>that</a:t>
                      </a:r>
                      <a:r>
                        <a:rPr sz="1100" spc="90">
                          <a:latin typeface="Arial"/>
                          <a:cs typeface="Arial"/>
                        </a:rPr>
                        <a:t> </a:t>
                      </a:r>
                      <a:r>
                        <a:rPr sz="1100">
                          <a:latin typeface="Arial"/>
                          <a:cs typeface="Arial"/>
                        </a:rPr>
                        <a:t>is</a:t>
                      </a:r>
                      <a:r>
                        <a:rPr sz="1100" spc="90">
                          <a:latin typeface="Arial"/>
                          <a:cs typeface="Arial"/>
                        </a:rPr>
                        <a:t> </a:t>
                      </a:r>
                      <a:r>
                        <a:rPr sz="1100">
                          <a:latin typeface="Arial"/>
                          <a:cs typeface="Arial"/>
                        </a:rPr>
                        <a:t>more</a:t>
                      </a:r>
                      <a:r>
                        <a:rPr sz="1100" spc="95">
                          <a:latin typeface="Arial"/>
                          <a:cs typeface="Arial"/>
                        </a:rPr>
                        <a:t> </a:t>
                      </a:r>
                      <a:r>
                        <a:rPr sz="1100">
                          <a:latin typeface="Arial"/>
                          <a:cs typeface="Arial"/>
                        </a:rPr>
                        <a:t>likely</a:t>
                      </a:r>
                      <a:r>
                        <a:rPr sz="1100" spc="90">
                          <a:latin typeface="Arial"/>
                          <a:cs typeface="Arial"/>
                        </a:rPr>
                        <a:t> </a:t>
                      </a:r>
                      <a:r>
                        <a:rPr sz="1100">
                          <a:latin typeface="Arial"/>
                          <a:cs typeface="Arial"/>
                        </a:rPr>
                        <a:t>to</a:t>
                      </a:r>
                      <a:r>
                        <a:rPr sz="1100" spc="90">
                          <a:latin typeface="Arial"/>
                          <a:cs typeface="Arial"/>
                        </a:rPr>
                        <a:t> </a:t>
                      </a:r>
                      <a:r>
                        <a:rPr sz="1100">
                          <a:latin typeface="Arial"/>
                          <a:cs typeface="Arial"/>
                        </a:rPr>
                        <a:t>be</a:t>
                      </a:r>
                      <a:r>
                        <a:rPr sz="1100" spc="90">
                          <a:latin typeface="Arial"/>
                          <a:cs typeface="Arial"/>
                        </a:rPr>
                        <a:t> </a:t>
                      </a:r>
                      <a:r>
                        <a:rPr sz="1100" spc="-10">
                          <a:latin typeface="Arial"/>
                          <a:cs typeface="Arial"/>
                        </a:rPr>
                        <a:t>accepted </a:t>
                      </a:r>
                      <a:r>
                        <a:rPr sz="1100" spc="20">
                          <a:latin typeface="Arial"/>
                          <a:cs typeface="Arial"/>
                        </a:rPr>
                        <a:t>and</a:t>
                      </a:r>
                      <a:r>
                        <a:rPr sz="1100" spc="45">
                          <a:latin typeface="Arial"/>
                          <a:cs typeface="Arial"/>
                        </a:rPr>
                        <a:t> </a:t>
                      </a:r>
                      <a:r>
                        <a:rPr sz="1100" spc="20">
                          <a:latin typeface="Arial"/>
                          <a:cs typeface="Arial"/>
                        </a:rPr>
                        <a:t>effective</a:t>
                      </a:r>
                      <a:r>
                        <a:rPr sz="1100" spc="50">
                          <a:latin typeface="Arial"/>
                          <a:cs typeface="Arial"/>
                        </a:rPr>
                        <a:t> </a:t>
                      </a:r>
                      <a:r>
                        <a:rPr sz="1100" spc="20">
                          <a:latin typeface="Arial"/>
                          <a:cs typeface="Arial"/>
                        </a:rPr>
                        <a:t>within</a:t>
                      </a:r>
                      <a:r>
                        <a:rPr sz="1100" spc="50">
                          <a:latin typeface="Arial"/>
                          <a:cs typeface="Arial"/>
                        </a:rPr>
                        <a:t> </a:t>
                      </a:r>
                      <a:r>
                        <a:rPr sz="1100" spc="20">
                          <a:latin typeface="Arial"/>
                          <a:cs typeface="Arial"/>
                        </a:rPr>
                        <a:t>the</a:t>
                      </a:r>
                      <a:r>
                        <a:rPr sz="1100" spc="45">
                          <a:latin typeface="Arial"/>
                          <a:cs typeface="Arial"/>
                        </a:rPr>
                        <a:t> </a:t>
                      </a:r>
                      <a:r>
                        <a:rPr sz="1100" spc="-10">
                          <a:latin typeface="Arial"/>
                          <a:cs typeface="Arial"/>
                        </a:rPr>
                        <a:t>community.</a:t>
                      </a:r>
                      <a:endParaRPr sz="1100">
                        <a:latin typeface="Arial"/>
                        <a:cs typeface="Arial"/>
                      </a:endParaRPr>
                    </a:p>
                  </a:txBody>
                  <a:tcPr marL="0" marR="0" marT="44450" marB="0"/>
                </a:tc>
                <a:extLst>
                  <a:ext uri="{0D108BD9-81ED-4DB2-BD59-A6C34878D82A}">
                    <a16:rowId xmlns:a16="http://schemas.microsoft.com/office/drawing/2014/main" val="10004"/>
                  </a:ext>
                </a:extLst>
              </a:tr>
              <a:tr h="457200">
                <a:tc>
                  <a:txBody>
                    <a:bodyPr/>
                    <a:lstStyle/>
                    <a:p>
                      <a:pPr marL="50800" marR="314325">
                        <a:lnSpc>
                          <a:spcPct val="111100"/>
                        </a:lnSpc>
                        <a:spcBef>
                          <a:spcPts val="350"/>
                        </a:spcBef>
                      </a:pPr>
                      <a:r>
                        <a:rPr sz="1100" spc="-10">
                          <a:latin typeface="Arial Black"/>
                          <a:cs typeface="Arial Black"/>
                        </a:rPr>
                        <a:t>Language </a:t>
                      </a:r>
                      <a:r>
                        <a:rPr sz="1100" spc="-50">
                          <a:latin typeface="Arial Black"/>
                          <a:cs typeface="Arial Black"/>
                        </a:rPr>
                        <a:t>Considerations</a:t>
                      </a:r>
                      <a:endParaRPr sz="1100">
                        <a:latin typeface="Arial Black"/>
                        <a:cs typeface="Arial Black"/>
                      </a:endParaRPr>
                    </a:p>
                  </a:txBody>
                  <a:tcPr marL="0" marR="0" marT="44450" marB="0">
                    <a:solidFill>
                      <a:srgbClr val="EAEBEC"/>
                    </a:solidFill>
                  </a:tcPr>
                </a:tc>
                <a:tc>
                  <a:txBody>
                    <a:bodyPr/>
                    <a:lstStyle/>
                    <a:p>
                      <a:pPr marL="0" marR="646430" algn="l">
                        <a:lnSpc>
                          <a:spcPct val="100000"/>
                        </a:lnSpc>
                        <a:spcBef>
                          <a:spcPts val="600"/>
                        </a:spcBef>
                      </a:pPr>
                      <a:r>
                        <a:rPr sz="1100" spc="10">
                          <a:latin typeface="Arial"/>
                          <a:cs typeface="Arial"/>
                        </a:rPr>
                        <a:t>Use</a:t>
                      </a:r>
                      <a:r>
                        <a:rPr sz="1100" spc="35">
                          <a:latin typeface="Arial"/>
                          <a:cs typeface="Arial"/>
                        </a:rPr>
                        <a:t> </a:t>
                      </a:r>
                      <a:r>
                        <a:rPr sz="1100" spc="10">
                          <a:latin typeface="Arial"/>
                          <a:cs typeface="Arial"/>
                        </a:rPr>
                        <a:t>local</a:t>
                      </a:r>
                      <a:r>
                        <a:rPr sz="1100" spc="35">
                          <a:latin typeface="Arial"/>
                          <a:cs typeface="Arial"/>
                        </a:rPr>
                        <a:t> </a:t>
                      </a:r>
                      <a:r>
                        <a:rPr sz="1100" spc="10">
                          <a:latin typeface="Arial"/>
                          <a:cs typeface="Arial"/>
                        </a:rPr>
                        <a:t>languages</a:t>
                      </a:r>
                      <a:r>
                        <a:rPr sz="1100" spc="35">
                          <a:latin typeface="Arial"/>
                          <a:cs typeface="Arial"/>
                        </a:rPr>
                        <a:t> </a:t>
                      </a:r>
                      <a:r>
                        <a:rPr sz="1100" spc="10">
                          <a:latin typeface="Arial"/>
                          <a:cs typeface="Arial"/>
                        </a:rPr>
                        <a:t>in</a:t>
                      </a:r>
                      <a:r>
                        <a:rPr sz="1100" spc="40">
                          <a:latin typeface="Arial"/>
                          <a:cs typeface="Arial"/>
                        </a:rPr>
                        <a:t> </a:t>
                      </a:r>
                      <a:r>
                        <a:rPr sz="1100" spc="10">
                          <a:latin typeface="Arial"/>
                          <a:cs typeface="Arial"/>
                        </a:rPr>
                        <a:t>all</a:t>
                      </a:r>
                      <a:r>
                        <a:rPr sz="1100" spc="35">
                          <a:latin typeface="Arial"/>
                          <a:cs typeface="Arial"/>
                        </a:rPr>
                        <a:t> </a:t>
                      </a:r>
                      <a:r>
                        <a:rPr sz="1100" spc="-10">
                          <a:latin typeface="Arial"/>
                          <a:cs typeface="Arial"/>
                        </a:rPr>
                        <a:t>communications.</a:t>
                      </a:r>
                      <a:r>
                        <a:rPr lang="en-US" sz="1100" spc="500">
                          <a:latin typeface="Arial"/>
                          <a:cs typeface="Arial"/>
                        </a:rPr>
                        <a:t> </a:t>
                      </a:r>
                      <a:r>
                        <a:rPr sz="1100" spc="20">
                          <a:latin typeface="Arial"/>
                          <a:cs typeface="Arial"/>
                        </a:rPr>
                        <a:t>Employ</a:t>
                      </a:r>
                      <a:r>
                        <a:rPr sz="1100" spc="60">
                          <a:latin typeface="Arial"/>
                          <a:cs typeface="Arial"/>
                        </a:rPr>
                        <a:t> </a:t>
                      </a:r>
                      <a:r>
                        <a:rPr sz="1100" spc="20">
                          <a:latin typeface="Arial"/>
                          <a:cs typeface="Arial"/>
                        </a:rPr>
                        <a:t>translators</a:t>
                      </a:r>
                      <a:r>
                        <a:rPr sz="1100" spc="60">
                          <a:latin typeface="Arial"/>
                          <a:cs typeface="Arial"/>
                        </a:rPr>
                        <a:t> </a:t>
                      </a:r>
                      <a:r>
                        <a:rPr sz="1100" spc="20">
                          <a:latin typeface="Arial"/>
                          <a:cs typeface="Arial"/>
                        </a:rPr>
                        <a:t>familiar</a:t>
                      </a:r>
                      <a:r>
                        <a:rPr sz="1100" spc="60">
                          <a:latin typeface="Arial"/>
                          <a:cs typeface="Arial"/>
                        </a:rPr>
                        <a:t> </a:t>
                      </a:r>
                      <a:r>
                        <a:rPr sz="1100" spc="20">
                          <a:latin typeface="Arial"/>
                          <a:cs typeface="Arial"/>
                        </a:rPr>
                        <a:t>with</a:t>
                      </a:r>
                      <a:r>
                        <a:rPr sz="1100" spc="65">
                          <a:latin typeface="Arial"/>
                          <a:cs typeface="Arial"/>
                        </a:rPr>
                        <a:t> </a:t>
                      </a:r>
                      <a:r>
                        <a:rPr sz="1100" spc="20">
                          <a:latin typeface="Arial"/>
                          <a:cs typeface="Arial"/>
                        </a:rPr>
                        <a:t>cultural</a:t>
                      </a:r>
                      <a:r>
                        <a:rPr sz="1100" spc="60">
                          <a:latin typeface="Arial"/>
                          <a:cs typeface="Arial"/>
                        </a:rPr>
                        <a:t> </a:t>
                      </a:r>
                      <a:r>
                        <a:rPr sz="1100" spc="-10">
                          <a:latin typeface="Arial"/>
                          <a:cs typeface="Arial"/>
                        </a:rPr>
                        <a:t>nuances.</a:t>
                      </a:r>
                      <a:endParaRPr sz="1100">
                        <a:latin typeface="Arial"/>
                        <a:cs typeface="Arial"/>
                      </a:endParaRPr>
                    </a:p>
                  </a:txBody>
                  <a:tcPr marL="0" marR="0" marT="5080" marB="0">
                    <a:solidFill>
                      <a:srgbClr val="EAEBEC"/>
                    </a:solidFill>
                  </a:tcPr>
                </a:tc>
                <a:tc>
                  <a:txBody>
                    <a:bodyPr/>
                    <a:lstStyle/>
                    <a:p>
                      <a:pPr marL="0" marR="277495" algn="l">
                        <a:lnSpc>
                          <a:spcPct val="100000"/>
                        </a:lnSpc>
                        <a:spcBef>
                          <a:spcPts val="600"/>
                        </a:spcBef>
                      </a:pPr>
                      <a:r>
                        <a:rPr sz="1100" spc="10">
                          <a:latin typeface="Arial"/>
                          <a:cs typeface="Arial"/>
                        </a:rPr>
                        <a:t>Ensures</a:t>
                      </a:r>
                      <a:r>
                        <a:rPr sz="1100" spc="55">
                          <a:latin typeface="Arial"/>
                          <a:cs typeface="Arial"/>
                        </a:rPr>
                        <a:t> </a:t>
                      </a:r>
                      <a:r>
                        <a:rPr sz="1100" spc="10">
                          <a:latin typeface="Arial"/>
                          <a:cs typeface="Arial"/>
                        </a:rPr>
                        <a:t>that</a:t>
                      </a:r>
                      <a:r>
                        <a:rPr sz="1100" spc="60">
                          <a:latin typeface="Arial"/>
                          <a:cs typeface="Arial"/>
                        </a:rPr>
                        <a:t> </a:t>
                      </a:r>
                      <a:r>
                        <a:rPr sz="1100" spc="10">
                          <a:latin typeface="Arial"/>
                          <a:cs typeface="Arial"/>
                        </a:rPr>
                        <a:t>participants’</a:t>
                      </a:r>
                      <a:r>
                        <a:rPr sz="1100" spc="60">
                          <a:latin typeface="Arial"/>
                          <a:cs typeface="Arial"/>
                        </a:rPr>
                        <a:t> </a:t>
                      </a:r>
                      <a:r>
                        <a:rPr sz="1100" spc="10">
                          <a:latin typeface="Arial"/>
                          <a:cs typeface="Arial"/>
                        </a:rPr>
                        <a:t>views</a:t>
                      </a:r>
                      <a:r>
                        <a:rPr sz="1100" spc="60">
                          <a:latin typeface="Arial"/>
                          <a:cs typeface="Arial"/>
                        </a:rPr>
                        <a:t> </a:t>
                      </a:r>
                      <a:r>
                        <a:rPr sz="1100" spc="-25">
                          <a:latin typeface="Arial"/>
                          <a:cs typeface="Arial"/>
                        </a:rPr>
                        <a:t>are</a:t>
                      </a:r>
                      <a:r>
                        <a:rPr sz="1100" spc="10">
                          <a:latin typeface="Arial"/>
                          <a:cs typeface="Arial"/>
                        </a:rPr>
                        <a:t> accurately</a:t>
                      </a:r>
                      <a:r>
                        <a:rPr sz="1100" spc="85">
                          <a:latin typeface="Arial"/>
                          <a:cs typeface="Arial"/>
                        </a:rPr>
                        <a:t> </a:t>
                      </a:r>
                      <a:r>
                        <a:rPr sz="1100" spc="10">
                          <a:latin typeface="Arial"/>
                          <a:cs typeface="Arial"/>
                        </a:rPr>
                        <a:t>captured</a:t>
                      </a:r>
                      <a:r>
                        <a:rPr sz="1100" spc="90">
                          <a:latin typeface="Arial"/>
                          <a:cs typeface="Arial"/>
                        </a:rPr>
                        <a:t> </a:t>
                      </a:r>
                      <a:r>
                        <a:rPr sz="1100" spc="10">
                          <a:latin typeface="Arial"/>
                          <a:cs typeface="Arial"/>
                        </a:rPr>
                        <a:t>and</a:t>
                      </a:r>
                      <a:r>
                        <a:rPr sz="1100" spc="85">
                          <a:latin typeface="Arial"/>
                          <a:cs typeface="Arial"/>
                        </a:rPr>
                        <a:t> </a:t>
                      </a:r>
                      <a:r>
                        <a:rPr sz="1100" spc="-10">
                          <a:latin typeface="Arial"/>
                          <a:cs typeface="Arial"/>
                        </a:rPr>
                        <a:t>understood, </a:t>
                      </a:r>
                      <a:r>
                        <a:rPr sz="1100" spc="10">
                          <a:latin typeface="Arial"/>
                          <a:cs typeface="Arial"/>
                        </a:rPr>
                        <a:t>which</a:t>
                      </a:r>
                      <a:r>
                        <a:rPr sz="1100" spc="65">
                          <a:latin typeface="Arial"/>
                          <a:cs typeface="Arial"/>
                        </a:rPr>
                        <a:t> </a:t>
                      </a:r>
                      <a:r>
                        <a:rPr sz="1100" spc="10">
                          <a:latin typeface="Arial"/>
                          <a:cs typeface="Arial"/>
                        </a:rPr>
                        <a:t>is</a:t>
                      </a:r>
                      <a:r>
                        <a:rPr sz="1100" spc="70">
                          <a:latin typeface="Arial"/>
                          <a:cs typeface="Arial"/>
                        </a:rPr>
                        <a:t> </a:t>
                      </a:r>
                      <a:r>
                        <a:rPr sz="1100" spc="10">
                          <a:latin typeface="Arial"/>
                          <a:cs typeface="Arial"/>
                        </a:rPr>
                        <a:t>crucial</a:t>
                      </a:r>
                      <a:r>
                        <a:rPr sz="1100" spc="70">
                          <a:latin typeface="Arial"/>
                          <a:cs typeface="Arial"/>
                        </a:rPr>
                        <a:t> </a:t>
                      </a:r>
                      <a:r>
                        <a:rPr sz="1100" spc="10">
                          <a:latin typeface="Arial"/>
                          <a:cs typeface="Arial"/>
                        </a:rPr>
                        <a:t>for</a:t>
                      </a:r>
                      <a:r>
                        <a:rPr sz="1100" spc="65">
                          <a:latin typeface="Arial"/>
                          <a:cs typeface="Arial"/>
                        </a:rPr>
                        <a:t> </a:t>
                      </a:r>
                      <a:r>
                        <a:rPr sz="1100" spc="10">
                          <a:latin typeface="Arial"/>
                          <a:cs typeface="Arial"/>
                        </a:rPr>
                        <a:t>reliable</a:t>
                      </a:r>
                      <a:r>
                        <a:rPr sz="1100" spc="70">
                          <a:latin typeface="Arial"/>
                          <a:cs typeface="Arial"/>
                        </a:rPr>
                        <a:t> </a:t>
                      </a:r>
                      <a:r>
                        <a:rPr sz="1100" spc="-10">
                          <a:latin typeface="Arial"/>
                          <a:cs typeface="Arial"/>
                        </a:rPr>
                        <a:t>data.</a:t>
                      </a:r>
                      <a:endParaRPr sz="1100">
                        <a:latin typeface="Arial"/>
                        <a:cs typeface="Arial"/>
                      </a:endParaRPr>
                    </a:p>
                  </a:txBody>
                  <a:tcPr marL="0" marR="0" marT="44450" marB="0">
                    <a:solidFill>
                      <a:srgbClr val="EAEBEC"/>
                    </a:solidFill>
                  </a:tcPr>
                </a:tc>
                <a:extLst>
                  <a:ext uri="{0D108BD9-81ED-4DB2-BD59-A6C34878D82A}">
                    <a16:rowId xmlns:a16="http://schemas.microsoft.com/office/drawing/2014/main" val="10005"/>
                  </a:ext>
                </a:extLst>
              </a:tr>
              <a:tr h="514350">
                <a:tc>
                  <a:txBody>
                    <a:bodyPr/>
                    <a:lstStyle/>
                    <a:p>
                      <a:pPr marL="50800" marR="320675">
                        <a:lnSpc>
                          <a:spcPct val="111100"/>
                        </a:lnSpc>
                        <a:spcBef>
                          <a:spcPts val="350"/>
                        </a:spcBef>
                      </a:pPr>
                      <a:r>
                        <a:rPr sz="1100" spc="-50">
                          <a:latin typeface="Arial Black"/>
                          <a:cs typeface="Arial Black"/>
                        </a:rPr>
                        <a:t>Reflexivity</a:t>
                      </a:r>
                      <a:r>
                        <a:rPr sz="1100" spc="35">
                          <a:latin typeface="Arial Black"/>
                          <a:cs typeface="Arial Black"/>
                        </a:rPr>
                        <a:t> </a:t>
                      </a:r>
                      <a:r>
                        <a:rPr sz="1100" spc="-40">
                          <a:latin typeface="Arial Black"/>
                          <a:cs typeface="Arial Black"/>
                        </a:rPr>
                        <a:t>and </a:t>
                      </a:r>
                      <a:r>
                        <a:rPr sz="1100" spc="-10">
                          <a:latin typeface="Arial Black"/>
                          <a:cs typeface="Arial Black"/>
                        </a:rPr>
                        <a:t>Positionality</a:t>
                      </a:r>
                      <a:endParaRPr sz="1100">
                        <a:latin typeface="Arial Black"/>
                        <a:cs typeface="Arial Black"/>
                      </a:endParaRPr>
                    </a:p>
                  </a:txBody>
                  <a:tcPr marL="0" marR="0" marT="44450" marB="0"/>
                </a:tc>
                <a:tc>
                  <a:txBody>
                    <a:bodyPr/>
                    <a:lstStyle/>
                    <a:p>
                      <a:pPr marL="0" marR="392430" algn="l">
                        <a:lnSpc>
                          <a:spcPct val="100000"/>
                        </a:lnSpc>
                        <a:spcBef>
                          <a:spcPts val="600"/>
                        </a:spcBef>
                      </a:pPr>
                      <a:r>
                        <a:rPr sz="1100" spc="10">
                          <a:latin typeface="Arial"/>
                          <a:cs typeface="Arial"/>
                        </a:rPr>
                        <a:t>Encourage</a:t>
                      </a:r>
                      <a:r>
                        <a:rPr sz="1100" spc="80">
                          <a:latin typeface="Arial"/>
                          <a:cs typeface="Arial"/>
                        </a:rPr>
                        <a:t> </a:t>
                      </a:r>
                      <a:r>
                        <a:rPr sz="1100" spc="10">
                          <a:latin typeface="Arial"/>
                          <a:cs typeface="Arial"/>
                        </a:rPr>
                        <a:t>researchers</a:t>
                      </a:r>
                      <a:r>
                        <a:rPr sz="1100" spc="80">
                          <a:latin typeface="Arial"/>
                          <a:cs typeface="Arial"/>
                        </a:rPr>
                        <a:t> </a:t>
                      </a:r>
                      <a:r>
                        <a:rPr sz="1100" spc="10">
                          <a:latin typeface="Arial"/>
                          <a:cs typeface="Arial"/>
                        </a:rPr>
                        <a:t>to</a:t>
                      </a:r>
                      <a:r>
                        <a:rPr sz="1100" spc="85">
                          <a:latin typeface="Arial"/>
                          <a:cs typeface="Arial"/>
                        </a:rPr>
                        <a:t> </a:t>
                      </a:r>
                      <a:r>
                        <a:rPr sz="1100" spc="10">
                          <a:latin typeface="Arial"/>
                          <a:cs typeface="Arial"/>
                        </a:rPr>
                        <a:t>regularly</a:t>
                      </a:r>
                      <a:r>
                        <a:rPr sz="1100" spc="80">
                          <a:latin typeface="Arial"/>
                          <a:cs typeface="Arial"/>
                        </a:rPr>
                        <a:t> </a:t>
                      </a:r>
                      <a:r>
                        <a:rPr sz="1100" spc="10">
                          <a:latin typeface="Arial"/>
                          <a:cs typeface="Arial"/>
                        </a:rPr>
                        <a:t>reflect</a:t>
                      </a:r>
                      <a:r>
                        <a:rPr sz="1100" spc="85">
                          <a:latin typeface="Arial"/>
                          <a:cs typeface="Arial"/>
                        </a:rPr>
                        <a:t> </a:t>
                      </a:r>
                      <a:r>
                        <a:rPr sz="1100" spc="10">
                          <a:latin typeface="Arial"/>
                          <a:cs typeface="Arial"/>
                        </a:rPr>
                        <a:t>on</a:t>
                      </a:r>
                      <a:r>
                        <a:rPr sz="1100" spc="80">
                          <a:latin typeface="Arial"/>
                          <a:cs typeface="Arial"/>
                        </a:rPr>
                        <a:t> </a:t>
                      </a:r>
                      <a:r>
                        <a:rPr sz="1100" spc="10">
                          <a:latin typeface="Arial"/>
                          <a:cs typeface="Arial"/>
                        </a:rPr>
                        <a:t>their</a:t>
                      </a:r>
                      <a:r>
                        <a:rPr sz="1100" spc="80">
                          <a:latin typeface="Arial"/>
                          <a:cs typeface="Arial"/>
                        </a:rPr>
                        <a:t> </a:t>
                      </a:r>
                      <a:r>
                        <a:rPr sz="1100" spc="-25">
                          <a:latin typeface="Arial"/>
                          <a:cs typeface="Arial"/>
                        </a:rPr>
                        <a:t>own</a:t>
                      </a:r>
                      <a:r>
                        <a:rPr sz="1100" spc="10">
                          <a:latin typeface="Arial"/>
                          <a:cs typeface="Arial"/>
                        </a:rPr>
                        <a:t> identities</a:t>
                      </a:r>
                      <a:r>
                        <a:rPr sz="1100" spc="114">
                          <a:latin typeface="Arial"/>
                          <a:cs typeface="Arial"/>
                        </a:rPr>
                        <a:t> </a:t>
                      </a:r>
                      <a:r>
                        <a:rPr sz="1100" spc="10">
                          <a:latin typeface="Arial"/>
                          <a:cs typeface="Arial"/>
                        </a:rPr>
                        <a:t>and</a:t>
                      </a:r>
                      <a:r>
                        <a:rPr sz="1100" spc="114">
                          <a:latin typeface="Arial"/>
                          <a:cs typeface="Arial"/>
                        </a:rPr>
                        <a:t> </a:t>
                      </a:r>
                      <a:r>
                        <a:rPr sz="1100" spc="-10">
                          <a:latin typeface="Arial"/>
                          <a:cs typeface="Arial"/>
                        </a:rPr>
                        <a:t>biases.</a:t>
                      </a:r>
                      <a:endParaRPr sz="1100">
                        <a:latin typeface="Arial"/>
                        <a:cs typeface="Arial"/>
                      </a:endParaRPr>
                    </a:p>
                    <a:p>
                      <a:pPr marL="0" algn="l">
                        <a:lnSpc>
                          <a:spcPct val="100000"/>
                        </a:lnSpc>
                        <a:spcBef>
                          <a:spcPts val="600"/>
                        </a:spcBef>
                      </a:pPr>
                      <a:r>
                        <a:rPr sz="1100" spc="10">
                          <a:latin typeface="Arial"/>
                          <a:cs typeface="Arial"/>
                        </a:rPr>
                        <a:t>Adjust</a:t>
                      </a:r>
                      <a:r>
                        <a:rPr sz="1100" spc="114">
                          <a:latin typeface="Arial"/>
                          <a:cs typeface="Arial"/>
                        </a:rPr>
                        <a:t> </a:t>
                      </a:r>
                      <a:r>
                        <a:rPr sz="1100" spc="10">
                          <a:latin typeface="Arial"/>
                          <a:cs typeface="Arial"/>
                        </a:rPr>
                        <a:t>methods</a:t>
                      </a:r>
                      <a:r>
                        <a:rPr sz="1100" spc="120">
                          <a:latin typeface="Arial"/>
                          <a:cs typeface="Arial"/>
                        </a:rPr>
                        <a:t> </a:t>
                      </a:r>
                      <a:r>
                        <a:rPr sz="1100" spc="10">
                          <a:latin typeface="Arial"/>
                          <a:cs typeface="Arial"/>
                        </a:rPr>
                        <a:t>to</a:t>
                      </a:r>
                      <a:r>
                        <a:rPr sz="1100" spc="114">
                          <a:latin typeface="Arial"/>
                          <a:cs typeface="Arial"/>
                        </a:rPr>
                        <a:t> </a:t>
                      </a:r>
                      <a:r>
                        <a:rPr sz="1100" spc="10">
                          <a:latin typeface="Arial"/>
                          <a:cs typeface="Arial"/>
                        </a:rPr>
                        <a:t>minimize</a:t>
                      </a:r>
                      <a:r>
                        <a:rPr sz="1100" spc="120">
                          <a:latin typeface="Arial"/>
                          <a:cs typeface="Arial"/>
                        </a:rPr>
                        <a:t> </a:t>
                      </a:r>
                      <a:r>
                        <a:rPr sz="1100" spc="-10">
                          <a:latin typeface="Arial"/>
                          <a:cs typeface="Arial"/>
                        </a:rPr>
                        <a:t>bias.</a:t>
                      </a:r>
                      <a:endParaRPr sz="1100">
                        <a:latin typeface="Arial"/>
                        <a:cs typeface="Arial"/>
                      </a:endParaRPr>
                    </a:p>
                  </a:txBody>
                  <a:tcPr marL="0" marR="0" marT="44450" marB="0"/>
                </a:tc>
                <a:tc>
                  <a:txBody>
                    <a:bodyPr/>
                    <a:lstStyle/>
                    <a:p>
                      <a:pPr marL="0" marR="45720" algn="l">
                        <a:lnSpc>
                          <a:spcPct val="100000"/>
                        </a:lnSpc>
                        <a:spcBef>
                          <a:spcPts val="600"/>
                        </a:spcBef>
                      </a:pPr>
                      <a:r>
                        <a:rPr sz="1100">
                          <a:latin typeface="Arial"/>
                          <a:cs typeface="Arial"/>
                        </a:rPr>
                        <a:t>Reduces</a:t>
                      </a:r>
                      <a:r>
                        <a:rPr sz="1100" spc="45">
                          <a:latin typeface="Arial"/>
                          <a:cs typeface="Arial"/>
                        </a:rPr>
                        <a:t> </a:t>
                      </a:r>
                      <a:r>
                        <a:rPr sz="1100" spc="10">
                          <a:latin typeface="Arial"/>
                          <a:cs typeface="Arial"/>
                        </a:rPr>
                        <a:t>researcher</a:t>
                      </a:r>
                      <a:r>
                        <a:rPr sz="1100" spc="45">
                          <a:latin typeface="Arial"/>
                          <a:cs typeface="Arial"/>
                        </a:rPr>
                        <a:t> </a:t>
                      </a:r>
                      <a:r>
                        <a:rPr sz="1100" spc="10">
                          <a:latin typeface="Arial"/>
                          <a:cs typeface="Arial"/>
                        </a:rPr>
                        <a:t>bias,</a:t>
                      </a:r>
                      <a:r>
                        <a:rPr sz="1100" spc="45">
                          <a:latin typeface="Arial"/>
                          <a:cs typeface="Arial"/>
                        </a:rPr>
                        <a:t> </a:t>
                      </a:r>
                      <a:r>
                        <a:rPr sz="1100" spc="10">
                          <a:latin typeface="Arial"/>
                          <a:cs typeface="Arial"/>
                        </a:rPr>
                        <a:t>leading</a:t>
                      </a:r>
                      <a:r>
                        <a:rPr sz="1100" spc="45">
                          <a:latin typeface="Arial"/>
                          <a:cs typeface="Arial"/>
                        </a:rPr>
                        <a:t> </a:t>
                      </a:r>
                      <a:r>
                        <a:rPr sz="1100" spc="10">
                          <a:latin typeface="Arial"/>
                          <a:cs typeface="Arial"/>
                        </a:rPr>
                        <a:t>to</a:t>
                      </a:r>
                      <a:r>
                        <a:rPr sz="1100" spc="45">
                          <a:latin typeface="Arial"/>
                          <a:cs typeface="Arial"/>
                        </a:rPr>
                        <a:t> </a:t>
                      </a:r>
                      <a:r>
                        <a:rPr sz="1100" spc="-20">
                          <a:latin typeface="Arial"/>
                          <a:cs typeface="Arial"/>
                        </a:rPr>
                        <a:t>more</a:t>
                      </a:r>
                      <a:r>
                        <a:rPr sz="1100" spc="10">
                          <a:latin typeface="Arial"/>
                          <a:cs typeface="Arial"/>
                        </a:rPr>
                        <a:t> objective</a:t>
                      </a:r>
                      <a:r>
                        <a:rPr sz="1100" spc="85">
                          <a:latin typeface="Arial"/>
                          <a:cs typeface="Arial"/>
                        </a:rPr>
                        <a:t> </a:t>
                      </a:r>
                      <a:r>
                        <a:rPr sz="1100" spc="10">
                          <a:latin typeface="Arial"/>
                          <a:cs typeface="Arial"/>
                        </a:rPr>
                        <a:t>and</a:t>
                      </a:r>
                      <a:r>
                        <a:rPr sz="1100" spc="90">
                          <a:latin typeface="Arial"/>
                          <a:cs typeface="Arial"/>
                        </a:rPr>
                        <a:t> </a:t>
                      </a:r>
                      <a:r>
                        <a:rPr sz="1100" spc="10">
                          <a:latin typeface="Arial"/>
                          <a:cs typeface="Arial"/>
                        </a:rPr>
                        <a:t>credible</a:t>
                      </a:r>
                      <a:r>
                        <a:rPr sz="1100" spc="90">
                          <a:latin typeface="Arial"/>
                          <a:cs typeface="Arial"/>
                        </a:rPr>
                        <a:t> </a:t>
                      </a:r>
                      <a:r>
                        <a:rPr sz="1100" spc="-10">
                          <a:latin typeface="Arial"/>
                          <a:cs typeface="Arial"/>
                        </a:rPr>
                        <a:t>research</a:t>
                      </a:r>
                      <a:r>
                        <a:rPr lang="en-US" sz="1100" spc="500">
                          <a:latin typeface="Arial"/>
                          <a:cs typeface="Arial"/>
                        </a:rPr>
                        <a:t> </a:t>
                      </a:r>
                      <a:r>
                        <a:rPr sz="1100" spc="-10">
                          <a:latin typeface="Arial"/>
                          <a:cs typeface="Arial"/>
                        </a:rPr>
                        <a:t>outcomes.</a:t>
                      </a:r>
                      <a:endParaRPr sz="1100">
                        <a:latin typeface="Arial"/>
                        <a:cs typeface="Arial"/>
                      </a:endParaRPr>
                    </a:p>
                  </a:txBody>
                  <a:tcPr marL="0" marR="0" marT="44450" marB="0"/>
                </a:tc>
                <a:extLst>
                  <a:ext uri="{0D108BD9-81ED-4DB2-BD59-A6C34878D82A}">
                    <a16:rowId xmlns:a16="http://schemas.microsoft.com/office/drawing/2014/main" val="10006"/>
                  </a:ext>
                </a:extLst>
              </a:tr>
              <a:tr h="514350">
                <a:tc>
                  <a:txBody>
                    <a:bodyPr/>
                    <a:lstStyle/>
                    <a:p>
                      <a:pPr marL="50800">
                        <a:lnSpc>
                          <a:spcPct val="100000"/>
                        </a:lnSpc>
                        <a:spcBef>
                          <a:spcPts val="450"/>
                        </a:spcBef>
                      </a:pPr>
                      <a:r>
                        <a:rPr sz="1100" spc="-60">
                          <a:latin typeface="Arial Black"/>
                          <a:cs typeface="Arial Black"/>
                        </a:rPr>
                        <a:t>Power</a:t>
                      </a:r>
                      <a:r>
                        <a:rPr sz="1100" spc="-20">
                          <a:latin typeface="Arial Black"/>
                          <a:cs typeface="Arial Black"/>
                        </a:rPr>
                        <a:t> </a:t>
                      </a:r>
                      <a:br>
                        <a:rPr lang="en-US" sz="1100" spc="-20">
                          <a:latin typeface="Arial Black"/>
                          <a:cs typeface="Arial Black"/>
                        </a:rPr>
                      </a:br>
                      <a:r>
                        <a:rPr sz="1100" spc="-10">
                          <a:latin typeface="Arial Black"/>
                          <a:cs typeface="Arial Black"/>
                        </a:rPr>
                        <a:t>Dynamics</a:t>
                      </a:r>
                      <a:endParaRPr sz="1100">
                        <a:latin typeface="Arial Black"/>
                        <a:cs typeface="Arial Black"/>
                      </a:endParaRPr>
                    </a:p>
                  </a:txBody>
                  <a:tcPr marL="0" marR="0" marT="57150" marB="0">
                    <a:solidFill>
                      <a:srgbClr val="EAEBEC"/>
                    </a:solidFill>
                  </a:tcPr>
                </a:tc>
                <a:tc>
                  <a:txBody>
                    <a:bodyPr/>
                    <a:lstStyle/>
                    <a:p>
                      <a:pPr marL="0" marR="379730" algn="l">
                        <a:lnSpc>
                          <a:spcPct val="100000"/>
                        </a:lnSpc>
                        <a:spcBef>
                          <a:spcPts val="600"/>
                        </a:spcBef>
                      </a:pPr>
                      <a:r>
                        <a:rPr sz="1100" spc="20">
                          <a:latin typeface="Arial"/>
                          <a:cs typeface="Arial"/>
                        </a:rPr>
                        <a:t>Identify</a:t>
                      </a:r>
                      <a:r>
                        <a:rPr sz="1100" spc="60">
                          <a:latin typeface="Arial"/>
                          <a:cs typeface="Arial"/>
                        </a:rPr>
                        <a:t> </a:t>
                      </a:r>
                      <a:r>
                        <a:rPr sz="1100" spc="20">
                          <a:latin typeface="Arial"/>
                          <a:cs typeface="Arial"/>
                        </a:rPr>
                        <a:t>and</a:t>
                      </a:r>
                      <a:r>
                        <a:rPr sz="1100" spc="60">
                          <a:latin typeface="Arial"/>
                          <a:cs typeface="Arial"/>
                        </a:rPr>
                        <a:t> </a:t>
                      </a:r>
                      <a:r>
                        <a:rPr sz="1100" spc="20">
                          <a:latin typeface="Arial"/>
                          <a:cs typeface="Arial"/>
                        </a:rPr>
                        <a:t>address</a:t>
                      </a:r>
                      <a:r>
                        <a:rPr sz="1100" spc="60">
                          <a:latin typeface="Arial"/>
                          <a:cs typeface="Arial"/>
                        </a:rPr>
                        <a:t> </a:t>
                      </a:r>
                      <a:r>
                        <a:rPr sz="1100" spc="20">
                          <a:latin typeface="Arial"/>
                          <a:cs typeface="Arial"/>
                        </a:rPr>
                        <a:t>potential</a:t>
                      </a:r>
                      <a:r>
                        <a:rPr sz="1100" spc="60">
                          <a:latin typeface="Arial"/>
                          <a:cs typeface="Arial"/>
                        </a:rPr>
                        <a:t> </a:t>
                      </a:r>
                      <a:r>
                        <a:rPr sz="1100" spc="20">
                          <a:latin typeface="Arial"/>
                          <a:cs typeface="Arial"/>
                        </a:rPr>
                        <a:t>power</a:t>
                      </a:r>
                      <a:r>
                        <a:rPr sz="1100" spc="65">
                          <a:latin typeface="Arial"/>
                          <a:cs typeface="Arial"/>
                        </a:rPr>
                        <a:t> </a:t>
                      </a:r>
                      <a:r>
                        <a:rPr sz="1100" spc="20">
                          <a:latin typeface="Arial"/>
                          <a:cs typeface="Arial"/>
                        </a:rPr>
                        <a:t>imbalance</a:t>
                      </a:r>
                      <a:r>
                        <a:rPr sz="1100" spc="60">
                          <a:latin typeface="Arial"/>
                          <a:cs typeface="Arial"/>
                        </a:rPr>
                        <a:t> </a:t>
                      </a:r>
                      <a:r>
                        <a:rPr sz="1100" spc="-10">
                          <a:latin typeface="Arial"/>
                          <a:cs typeface="Arial"/>
                        </a:rPr>
                        <a:t>among participants.</a:t>
                      </a:r>
                      <a:endParaRPr sz="1100">
                        <a:latin typeface="Arial"/>
                        <a:cs typeface="Arial"/>
                      </a:endParaRPr>
                    </a:p>
                    <a:p>
                      <a:pPr marL="0" algn="l">
                        <a:lnSpc>
                          <a:spcPct val="100000"/>
                        </a:lnSpc>
                        <a:spcBef>
                          <a:spcPts val="600"/>
                        </a:spcBef>
                      </a:pPr>
                      <a:r>
                        <a:rPr sz="1100">
                          <a:latin typeface="Arial"/>
                          <a:cs typeface="Arial"/>
                        </a:rPr>
                        <a:t>Ensure</a:t>
                      </a:r>
                      <a:r>
                        <a:rPr sz="1100" spc="100">
                          <a:latin typeface="Arial"/>
                          <a:cs typeface="Arial"/>
                        </a:rPr>
                        <a:t> </a:t>
                      </a:r>
                      <a:r>
                        <a:rPr sz="1100">
                          <a:latin typeface="Arial"/>
                          <a:cs typeface="Arial"/>
                        </a:rPr>
                        <a:t>diverse</a:t>
                      </a:r>
                      <a:r>
                        <a:rPr sz="1100" spc="100">
                          <a:latin typeface="Arial"/>
                          <a:cs typeface="Arial"/>
                        </a:rPr>
                        <a:t> </a:t>
                      </a:r>
                      <a:r>
                        <a:rPr sz="1100">
                          <a:latin typeface="Arial"/>
                          <a:cs typeface="Arial"/>
                        </a:rPr>
                        <a:t>and</a:t>
                      </a:r>
                      <a:r>
                        <a:rPr sz="1100" spc="100">
                          <a:latin typeface="Arial"/>
                          <a:cs typeface="Arial"/>
                        </a:rPr>
                        <a:t> </a:t>
                      </a:r>
                      <a:r>
                        <a:rPr sz="1100">
                          <a:latin typeface="Arial"/>
                          <a:cs typeface="Arial"/>
                        </a:rPr>
                        <a:t>inclusive</a:t>
                      </a:r>
                      <a:r>
                        <a:rPr sz="1100" spc="105">
                          <a:latin typeface="Arial"/>
                          <a:cs typeface="Arial"/>
                        </a:rPr>
                        <a:t> </a:t>
                      </a:r>
                      <a:r>
                        <a:rPr sz="1100" spc="-10">
                          <a:latin typeface="Arial"/>
                          <a:cs typeface="Arial"/>
                        </a:rPr>
                        <a:t>participation.</a:t>
                      </a:r>
                      <a:endParaRPr sz="1100">
                        <a:latin typeface="Arial"/>
                        <a:cs typeface="Arial"/>
                      </a:endParaRPr>
                    </a:p>
                  </a:txBody>
                  <a:tcPr marL="0" marR="0" marT="44450" marB="0">
                    <a:solidFill>
                      <a:srgbClr val="EAEBEC"/>
                    </a:solidFill>
                  </a:tcPr>
                </a:tc>
                <a:tc>
                  <a:txBody>
                    <a:bodyPr/>
                    <a:lstStyle/>
                    <a:p>
                      <a:pPr marL="0" marR="116205" algn="l">
                        <a:lnSpc>
                          <a:spcPct val="100000"/>
                        </a:lnSpc>
                        <a:spcBef>
                          <a:spcPts val="600"/>
                        </a:spcBef>
                      </a:pPr>
                      <a:r>
                        <a:rPr sz="1100">
                          <a:latin typeface="Arial"/>
                          <a:cs typeface="Arial"/>
                        </a:rPr>
                        <a:t>Ensures</a:t>
                      </a:r>
                      <a:r>
                        <a:rPr sz="1100" spc="70">
                          <a:latin typeface="Arial"/>
                          <a:cs typeface="Arial"/>
                        </a:rPr>
                        <a:t> </a:t>
                      </a:r>
                      <a:r>
                        <a:rPr sz="1100">
                          <a:latin typeface="Arial"/>
                          <a:cs typeface="Arial"/>
                        </a:rPr>
                        <a:t>that</a:t>
                      </a:r>
                      <a:r>
                        <a:rPr sz="1100" spc="75">
                          <a:latin typeface="Arial"/>
                          <a:cs typeface="Arial"/>
                        </a:rPr>
                        <a:t> </a:t>
                      </a:r>
                      <a:r>
                        <a:rPr sz="1100">
                          <a:latin typeface="Arial"/>
                          <a:cs typeface="Arial"/>
                        </a:rPr>
                        <a:t>all</a:t>
                      </a:r>
                      <a:r>
                        <a:rPr sz="1100" spc="70">
                          <a:latin typeface="Arial"/>
                          <a:cs typeface="Arial"/>
                        </a:rPr>
                        <a:t> </a:t>
                      </a:r>
                      <a:r>
                        <a:rPr sz="1100">
                          <a:latin typeface="Arial"/>
                          <a:cs typeface="Arial"/>
                        </a:rPr>
                        <a:t>voices</a:t>
                      </a:r>
                      <a:r>
                        <a:rPr sz="1100" spc="75">
                          <a:latin typeface="Arial"/>
                          <a:cs typeface="Arial"/>
                        </a:rPr>
                        <a:t> </a:t>
                      </a:r>
                      <a:r>
                        <a:rPr sz="1100">
                          <a:latin typeface="Arial"/>
                          <a:cs typeface="Arial"/>
                        </a:rPr>
                        <a:t>are</a:t>
                      </a:r>
                      <a:r>
                        <a:rPr sz="1100" spc="75">
                          <a:latin typeface="Arial"/>
                          <a:cs typeface="Arial"/>
                        </a:rPr>
                        <a:t> </a:t>
                      </a:r>
                      <a:r>
                        <a:rPr sz="1100">
                          <a:latin typeface="Arial"/>
                          <a:cs typeface="Arial"/>
                        </a:rPr>
                        <a:t>heard</a:t>
                      </a:r>
                      <a:r>
                        <a:rPr sz="1100" spc="70">
                          <a:latin typeface="Arial"/>
                          <a:cs typeface="Arial"/>
                        </a:rPr>
                        <a:t> </a:t>
                      </a:r>
                      <a:r>
                        <a:rPr sz="1100" spc="-10">
                          <a:latin typeface="Arial"/>
                          <a:cs typeface="Arial"/>
                        </a:rPr>
                        <a:t>equally, </a:t>
                      </a:r>
                      <a:r>
                        <a:rPr sz="1100" spc="10">
                          <a:latin typeface="Arial"/>
                          <a:cs typeface="Arial"/>
                        </a:rPr>
                        <a:t>leading</a:t>
                      </a:r>
                      <a:r>
                        <a:rPr sz="1100" spc="80">
                          <a:latin typeface="Arial"/>
                          <a:cs typeface="Arial"/>
                        </a:rPr>
                        <a:t> </a:t>
                      </a:r>
                      <a:r>
                        <a:rPr sz="1100" spc="10">
                          <a:latin typeface="Arial"/>
                          <a:cs typeface="Arial"/>
                        </a:rPr>
                        <a:t>to</a:t>
                      </a:r>
                      <a:r>
                        <a:rPr sz="1100" spc="85">
                          <a:latin typeface="Arial"/>
                          <a:cs typeface="Arial"/>
                        </a:rPr>
                        <a:t> </a:t>
                      </a:r>
                      <a:r>
                        <a:rPr sz="1100" spc="10">
                          <a:latin typeface="Arial"/>
                          <a:cs typeface="Arial"/>
                        </a:rPr>
                        <a:t>more</a:t>
                      </a:r>
                      <a:r>
                        <a:rPr sz="1100" spc="80">
                          <a:latin typeface="Arial"/>
                          <a:cs typeface="Arial"/>
                        </a:rPr>
                        <a:t> </a:t>
                      </a:r>
                      <a:r>
                        <a:rPr sz="1100" spc="10">
                          <a:latin typeface="Arial"/>
                          <a:cs typeface="Arial"/>
                        </a:rPr>
                        <a:t>inclusive</a:t>
                      </a:r>
                      <a:r>
                        <a:rPr sz="1100" spc="85">
                          <a:latin typeface="Arial"/>
                          <a:cs typeface="Arial"/>
                        </a:rPr>
                        <a:t> </a:t>
                      </a:r>
                      <a:r>
                        <a:rPr sz="1100" spc="10">
                          <a:latin typeface="Arial"/>
                          <a:cs typeface="Arial"/>
                        </a:rPr>
                        <a:t>and</a:t>
                      </a:r>
                      <a:r>
                        <a:rPr sz="1100" spc="80">
                          <a:latin typeface="Arial"/>
                          <a:cs typeface="Arial"/>
                        </a:rPr>
                        <a:t> </a:t>
                      </a:r>
                      <a:r>
                        <a:rPr sz="1100" spc="-10">
                          <a:latin typeface="Arial"/>
                          <a:cs typeface="Arial"/>
                        </a:rPr>
                        <a:t>balanced </a:t>
                      </a:r>
                      <a:r>
                        <a:rPr sz="1100">
                          <a:latin typeface="Arial"/>
                          <a:cs typeface="Arial"/>
                        </a:rPr>
                        <a:t>research</a:t>
                      </a:r>
                      <a:r>
                        <a:rPr sz="1100" spc="95">
                          <a:latin typeface="Arial"/>
                          <a:cs typeface="Arial"/>
                        </a:rPr>
                        <a:t> </a:t>
                      </a:r>
                      <a:r>
                        <a:rPr sz="1100" spc="-10">
                          <a:latin typeface="Arial"/>
                          <a:cs typeface="Arial"/>
                        </a:rPr>
                        <a:t>findings.</a:t>
                      </a:r>
                      <a:endParaRPr sz="1100">
                        <a:latin typeface="Arial"/>
                        <a:cs typeface="Arial"/>
                      </a:endParaRPr>
                    </a:p>
                  </a:txBody>
                  <a:tcPr marL="0" marR="0" marT="44450" marB="0">
                    <a:solidFill>
                      <a:srgbClr val="EAEBEC"/>
                    </a:solidFill>
                  </a:tcPr>
                </a:tc>
                <a:extLst>
                  <a:ext uri="{0D108BD9-81ED-4DB2-BD59-A6C34878D82A}">
                    <a16:rowId xmlns:a16="http://schemas.microsoft.com/office/drawing/2014/main" val="10007"/>
                  </a:ext>
                </a:extLst>
              </a:tr>
              <a:tr h="434340">
                <a:tc>
                  <a:txBody>
                    <a:bodyPr/>
                    <a:lstStyle/>
                    <a:p>
                      <a:pPr marL="50800">
                        <a:lnSpc>
                          <a:spcPct val="100000"/>
                        </a:lnSpc>
                        <a:spcBef>
                          <a:spcPts val="450"/>
                        </a:spcBef>
                      </a:pPr>
                      <a:r>
                        <a:rPr sz="1100" spc="-10">
                          <a:latin typeface="Arial Black"/>
                          <a:cs typeface="Arial Black"/>
                        </a:rPr>
                        <a:t>Privacy</a:t>
                      </a:r>
                      <a:endParaRPr sz="1100">
                        <a:latin typeface="Arial Black"/>
                        <a:cs typeface="Arial Black"/>
                      </a:endParaRPr>
                    </a:p>
                  </a:txBody>
                  <a:tcPr marL="0" marR="0" marT="57150" marB="0"/>
                </a:tc>
                <a:tc>
                  <a:txBody>
                    <a:bodyPr/>
                    <a:lstStyle/>
                    <a:p>
                      <a:pPr marL="0" algn="l">
                        <a:lnSpc>
                          <a:spcPct val="100000"/>
                        </a:lnSpc>
                        <a:spcBef>
                          <a:spcPts val="600"/>
                        </a:spcBef>
                      </a:pPr>
                      <a:r>
                        <a:rPr sz="1100" spc="10">
                          <a:latin typeface="Arial"/>
                          <a:cs typeface="Arial"/>
                        </a:rPr>
                        <a:t>Conduct</a:t>
                      </a:r>
                      <a:r>
                        <a:rPr sz="1100" spc="160">
                          <a:latin typeface="Arial"/>
                          <a:cs typeface="Arial"/>
                        </a:rPr>
                        <a:t> </a:t>
                      </a:r>
                      <a:r>
                        <a:rPr sz="1100" spc="10">
                          <a:latin typeface="Arial"/>
                          <a:cs typeface="Arial"/>
                        </a:rPr>
                        <a:t>interviews</a:t>
                      </a:r>
                      <a:r>
                        <a:rPr sz="1100" spc="160">
                          <a:latin typeface="Arial"/>
                          <a:cs typeface="Arial"/>
                        </a:rPr>
                        <a:t> </a:t>
                      </a:r>
                      <a:r>
                        <a:rPr sz="1100" spc="10">
                          <a:latin typeface="Arial"/>
                          <a:cs typeface="Arial"/>
                        </a:rPr>
                        <a:t>in</a:t>
                      </a:r>
                      <a:r>
                        <a:rPr sz="1100" spc="160">
                          <a:latin typeface="Arial"/>
                          <a:cs typeface="Arial"/>
                        </a:rPr>
                        <a:t> </a:t>
                      </a:r>
                      <a:r>
                        <a:rPr sz="1100" spc="10">
                          <a:latin typeface="Arial"/>
                          <a:cs typeface="Arial"/>
                        </a:rPr>
                        <a:t>private,</a:t>
                      </a:r>
                      <a:r>
                        <a:rPr sz="1100" spc="160">
                          <a:latin typeface="Arial"/>
                          <a:cs typeface="Arial"/>
                        </a:rPr>
                        <a:t> </a:t>
                      </a:r>
                      <a:r>
                        <a:rPr sz="1100" spc="10">
                          <a:latin typeface="Arial"/>
                          <a:cs typeface="Arial"/>
                        </a:rPr>
                        <a:t>interruption-free</a:t>
                      </a:r>
                      <a:r>
                        <a:rPr sz="1100" spc="160">
                          <a:latin typeface="Arial"/>
                          <a:cs typeface="Arial"/>
                        </a:rPr>
                        <a:t> </a:t>
                      </a:r>
                      <a:r>
                        <a:rPr sz="1100" spc="-10">
                          <a:latin typeface="Arial"/>
                          <a:cs typeface="Arial"/>
                        </a:rPr>
                        <a:t>settings.</a:t>
                      </a:r>
                      <a:endParaRPr sz="1100">
                        <a:latin typeface="Arial"/>
                        <a:cs typeface="Arial"/>
                      </a:endParaRPr>
                    </a:p>
                  </a:txBody>
                  <a:tcPr marL="0" marR="0" marT="57150" marB="0"/>
                </a:tc>
                <a:tc>
                  <a:txBody>
                    <a:bodyPr/>
                    <a:lstStyle/>
                    <a:p>
                      <a:pPr marL="0" marR="358775" algn="l">
                        <a:lnSpc>
                          <a:spcPct val="100000"/>
                        </a:lnSpc>
                        <a:spcBef>
                          <a:spcPts val="600"/>
                        </a:spcBef>
                      </a:pPr>
                      <a:r>
                        <a:rPr sz="1100" spc="10">
                          <a:latin typeface="Arial"/>
                          <a:cs typeface="Arial"/>
                        </a:rPr>
                        <a:t>Protects</a:t>
                      </a:r>
                      <a:r>
                        <a:rPr sz="1100" spc="85">
                          <a:latin typeface="Arial"/>
                          <a:cs typeface="Arial"/>
                        </a:rPr>
                        <a:t> </a:t>
                      </a:r>
                      <a:r>
                        <a:rPr sz="1100" spc="20">
                          <a:latin typeface="Arial"/>
                          <a:cs typeface="Arial"/>
                        </a:rPr>
                        <a:t>participant</a:t>
                      </a:r>
                      <a:r>
                        <a:rPr sz="1100" spc="90">
                          <a:latin typeface="Arial"/>
                          <a:cs typeface="Arial"/>
                        </a:rPr>
                        <a:t> </a:t>
                      </a:r>
                      <a:r>
                        <a:rPr sz="1100" spc="20">
                          <a:latin typeface="Arial"/>
                          <a:cs typeface="Arial"/>
                        </a:rPr>
                        <a:t>dignity</a:t>
                      </a:r>
                      <a:r>
                        <a:rPr sz="1100" spc="85">
                          <a:latin typeface="Arial"/>
                          <a:cs typeface="Arial"/>
                        </a:rPr>
                        <a:t> </a:t>
                      </a:r>
                      <a:r>
                        <a:rPr sz="1100" spc="-25">
                          <a:latin typeface="Arial"/>
                          <a:cs typeface="Arial"/>
                        </a:rPr>
                        <a:t>and</a:t>
                      </a:r>
                      <a:r>
                        <a:rPr sz="1100" spc="10">
                          <a:latin typeface="Arial"/>
                          <a:cs typeface="Arial"/>
                        </a:rPr>
                        <a:t> encourages</a:t>
                      </a:r>
                      <a:r>
                        <a:rPr sz="1100" spc="100">
                          <a:latin typeface="Arial"/>
                          <a:cs typeface="Arial"/>
                        </a:rPr>
                        <a:t> </a:t>
                      </a:r>
                      <a:r>
                        <a:rPr sz="1100" spc="10">
                          <a:latin typeface="Arial"/>
                          <a:cs typeface="Arial"/>
                        </a:rPr>
                        <a:t>more</a:t>
                      </a:r>
                      <a:r>
                        <a:rPr sz="1100" spc="105">
                          <a:latin typeface="Arial"/>
                          <a:cs typeface="Arial"/>
                        </a:rPr>
                        <a:t> </a:t>
                      </a:r>
                      <a:r>
                        <a:rPr sz="1100" spc="10">
                          <a:latin typeface="Arial"/>
                          <a:cs typeface="Arial"/>
                        </a:rPr>
                        <a:t>honest</a:t>
                      </a:r>
                      <a:r>
                        <a:rPr sz="1100" spc="105">
                          <a:latin typeface="Arial"/>
                          <a:cs typeface="Arial"/>
                        </a:rPr>
                        <a:t> </a:t>
                      </a:r>
                      <a:r>
                        <a:rPr sz="1100" spc="-25">
                          <a:latin typeface="Arial"/>
                          <a:cs typeface="Arial"/>
                        </a:rPr>
                        <a:t>and</a:t>
                      </a:r>
                      <a:r>
                        <a:rPr lang="en-US" sz="1100" spc="500">
                          <a:latin typeface="Arial"/>
                          <a:cs typeface="Arial"/>
                        </a:rPr>
                        <a:t> </a:t>
                      </a:r>
                      <a:r>
                        <a:rPr sz="1100" spc="10">
                          <a:latin typeface="Arial"/>
                          <a:cs typeface="Arial"/>
                        </a:rPr>
                        <a:t>open</a:t>
                      </a:r>
                      <a:r>
                        <a:rPr sz="1100" spc="130">
                          <a:latin typeface="Arial"/>
                          <a:cs typeface="Arial"/>
                        </a:rPr>
                        <a:t> </a:t>
                      </a:r>
                      <a:r>
                        <a:rPr sz="1100" spc="10">
                          <a:latin typeface="Arial"/>
                          <a:cs typeface="Arial"/>
                        </a:rPr>
                        <a:t>sharing</a:t>
                      </a:r>
                      <a:r>
                        <a:rPr sz="1100" spc="90">
                          <a:latin typeface="Arial"/>
                          <a:cs typeface="Arial"/>
                        </a:rPr>
                        <a:t> </a:t>
                      </a:r>
                      <a:r>
                        <a:rPr sz="1100" spc="10">
                          <a:latin typeface="Arial"/>
                          <a:cs typeface="Arial"/>
                        </a:rPr>
                        <a:t>of</a:t>
                      </a:r>
                      <a:r>
                        <a:rPr sz="1100" spc="85">
                          <a:latin typeface="Arial"/>
                          <a:cs typeface="Arial"/>
                        </a:rPr>
                        <a:t> </a:t>
                      </a:r>
                      <a:r>
                        <a:rPr sz="1100" spc="-10">
                          <a:latin typeface="Arial"/>
                          <a:cs typeface="Arial"/>
                        </a:rPr>
                        <a:t>information.</a:t>
                      </a:r>
                      <a:endParaRPr sz="1100">
                        <a:latin typeface="Arial"/>
                        <a:cs typeface="Arial"/>
                      </a:endParaRPr>
                    </a:p>
                  </a:txBody>
                  <a:tcPr marL="0" marR="0" marT="40640" marB="0"/>
                </a:tc>
                <a:extLst>
                  <a:ext uri="{0D108BD9-81ED-4DB2-BD59-A6C34878D82A}">
                    <a16:rowId xmlns:a16="http://schemas.microsoft.com/office/drawing/2014/main" val="10008"/>
                  </a:ext>
                </a:extLst>
              </a:tr>
            </a:tbl>
          </a:graphicData>
        </a:graphic>
      </p:graphicFrame>
      <p:sp>
        <p:nvSpPr>
          <p:cNvPr id="3" name="object 187">
            <a:extLst>
              <a:ext uri="{FF2B5EF4-FFF2-40B4-BE49-F238E27FC236}">
                <a16:creationId xmlns:a16="http://schemas.microsoft.com/office/drawing/2014/main" id="{98911BF6-6853-5A90-018B-6447C9064842}"/>
              </a:ext>
            </a:extLst>
          </p:cNvPr>
          <p:cNvSpPr/>
          <p:nvPr/>
        </p:nvSpPr>
        <p:spPr>
          <a:xfrm>
            <a:off x="1922712" y="1433211"/>
            <a:ext cx="2129155" cy="4585335"/>
          </a:xfrm>
          <a:custGeom>
            <a:avLst/>
            <a:gdLst/>
            <a:ahLst/>
            <a:cxnLst/>
            <a:rect l="l" t="t" r="r" b="b"/>
            <a:pathLst>
              <a:path w="2129154" h="4585335">
                <a:moveTo>
                  <a:pt x="0" y="4585131"/>
                </a:moveTo>
                <a:lnTo>
                  <a:pt x="0" y="237540"/>
                </a:lnTo>
                <a:lnTo>
                  <a:pt x="4825" y="189667"/>
                </a:lnTo>
                <a:lnTo>
                  <a:pt x="18667" y="145078"/>
                </a:lnTo>
                <a:lnTo>
                  <a:pt x="40568" y="104729"/>
                </a:lnTo>
                <a:lnTo>
                  <a:pt x="69573" y="69573"/>
                </a:lnTo>
                <a:lnTo>
                  <a:pt x="104729" y="40568"/>
                </a:lnTo>
                <a:lnTo>
                  <a:pt x="145078" y="18667"/>
                </a:lnTo>
                <a:lnTo>
                  <a:pt x="189667" y="4825"/>
                </a:lnTo>
                <a:lnTo>
                  <a:pt x="237540" y="0"/>
                </a:lnTo>
                <a:lnTo>
                  <a:pt x="2129028" y="0"/>
                </a:lnTo>
              </a:path>
            </a:pathLst>
          </a:custGeom>
          <a:ln w="25400">
            <a:solidFill>
              <a:srgbClr val="293745"/>
            </a:solidFill>
          </a:ln>
        </p:spPr>
        <p:txBody>
          <a:bodyPr wrap="square" lIns="0" tIns="0" rIns="0" bIns="0" rtlCol="0"/>
          <a:lstStyle/>
          <a:p>
            <a:endParaRPr/>
          </a:p>
        </p:txBody>
      </p:sp>
      <p:sp>
        <p:nvSpPr>
          <p:cNvPr id="4" name="object 188">
            <a:extLst>
              <a:ext uri="{FF2B5EF4-FFF2-40B4-BE49-F238E27FC236}">
                <a16:creationId xmlns:a16="http://schemas.microsoft.com/office/drawing/2014/main" id="{0019E736-8691-6E42-17E1-B7C8AB5EBE2E}"/>
              </a:ext>
            </a:extLst>
          </p:cNvPr>
          <p:cNvSpPr/>
          <p:nvPr/>
        </p:nvSpPr>
        <p:spPr>
          <a:xfrm>
            <a:off x="7260656" y="1407430"/>
            <a:ext cx="1915795" cy="4585335"/>
          </a:xfrm>
          <a:custGeom>
            <a:avLst/>
            <a:gdLst/>
            <a:ahLst/>
            <a:cxnLst/>
            <a:rect l="l" t="t" r="r" b="b"/>
            <a:pathLst>
              <a:path w="1915795" h="4585335">
                <a:moveTo>
                  <a:pt x="0" y="4585131"/>
                </a:moveTo>
                <a:lnTo>
                  <a:pt x="0" y="237540"/>
                </a:lnTo>
                <a:lnTo>
                  <a:pt x="4825" y="189667"/>
                </a:lnTo>
                <a:lnTo>
                  <a:pt x="18667" y="145078"/>
                </a:lnTo>
                <a:lnTo>
                  <a:pt x="40568" y="104729"/>
                </a:lnTo>
                <a:lnTo>
                  <a:pt x="69573" y="69573"/>
                </a:lnTo>
                <a:lnTo>
                  <a:pt x="104729" y="40568"/>
                </a:lnTo>
                <a:lnTo>
                  <a:pt x="145078" y="18667"/>
                </a:lnTo>
                <a:lnTo>
                  <a:pt x="189667" y="4825"/>
                </a:lnTo>
                <a:lnTo>
                  <a:pt x="237540" y="0"/>
                </a:lnTo>
                <a:lnTo>
                  <a:pt x="1915693" y="0"/>
                </a:lnTo>
              </a:path>
            </a:pathLst>
          </a:custGeom>
          <a:ln w="25400">
            <a:solidFill>
              <a:srgbClr val="293745"/>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6" name="Picture 5" descr="A group of people holding a computer and papers&#10;&#10;Description automatically generated">
            <a:extLst>
              <a:ext uri="{FF2B5EF4-FFF2-40B4-BE49-F238E27FC236}">
                <a16:creationId xmlns:a16="http://schemas.microsoft.com/office/drawing/2014/main" id="{BB22E6E4-6999-5E9F-E4C9-F70A079A2701}"/>
              </a:ext>
            </a:extLst>
          </p:cNvPr>
          <p:cNvPicPr>
            <a:picLocks noChangeAspect="1"/>
          </p:cNvPicPr>
          <p:nvPr/>
        </p:nvPicPr>
        <p:blipFill>
          <a:blip r:embed="rId3"/>
          <a:srcRect b="2583"/>
          <a:stretch/>
        </p:blipFill>
        <p:spPr>
          <a:xfrm>
            <a:off x="4612891" y="2541801"/>
            <a:ext cx="7210818" cy="3863473"/>
          </a:xfrm>
          <a:prstGeom prst="roundRect">
            <a:avLst/>
          </a:prstGeom>
          <a:noFill/>
        </p:spPr>
      </p:pic>
      <p:sp>
        <p:nvSpPr>
          <p:cNvPr id="2" name="Title 1">
            <a:extLst>
              <a:ext uri="{FF2B5EF4-FFF2-40B4-BE49-F238E27FC236}">
                <a16:creationId xmlns:a16="http://schemas.microsoft.com/office/drawing/2014/main" id="{FDDCC7C4-F2DE-6D02-6423-A09E7E99C4CE}"/>
              </a:ext>
            </a:extLst>
          </p:cNvPr>
          <p:cNvSpPr>
            <a:spLocks noGrp="1"/>
          </p:cNvSpPr>
          <p:nvPr>
            <p:ph type="title"/>
          </p:nvPr>
        </p:nvSpPr>
        <p:spPr>
          <a:xfrm>
            <a:off x="512736" y="372147"/>
            <a:ext cx="10515600" cy="834283"/>
          </a:xfrm>
        </p:spPr>
        <p:txBody>
          <a:bodyPr anchor="ctr">
            <a:normAutofit/>
          </a:bodyPr>
          <a:lstStyle/>
          <a:p>
            <a:r>
              <a:rPr lang="en-US"/>
              <a:t>Discussion</a:t>
            </a:r>
          </a:p>
        </p:txBody>
      </p:sp>
      <p:sp>
        <p:nvSpPr>
          <p:cNvPr id="3" name="Text Placeholder 2">
            <a:extLst>
              <a:ext uri="{FF2B5EF4-FFF2-40B4-BE49-F238E27FC236}">
                <a16:creationId xmlns:a16="http://schemas.microsoft.com/office/drawing/2014/main" id="{4B29F349-F05C-E015-FDF4-F3E493BEB2ED}"/>
              </a:ext>
            </a:extLst>
          </p:cNvPr>
          <p:cNvSpPr>
            <a:spLocks noGrp="1"/>
          </p:cNvSpPr>
          <p:nvPr>
            <p:ph sz="half" idx="1"/>
          </p:nvPr>
        </p:nvSpPr>
        <p:spPr>
          <a:xfrm>
            <a:off x="512735" y="1752600"/>
            <a:ext cx="4901476" cy="4389120"/>
          </a:xfrm>
        </p:spPr>
        <p:txBody>
          <a:bodyPr>
            <a:normAutofit/>
          </a:bodyPr>
          <a:lstStyle/>
          <a:p>
            <a:r>
              <a:rPr lang="en-US" sz="2400" dirty="0"/>
              <a:t>Participants share challenges they have faced in implementing IYCF-E assessments.</a:t>
            </a:r>
          </a:p>
          <a:p>
            <a:r>
              <a:rPr lang="en-US" sz="2400" dirty="0"/>
              <a:t>Brief group discussion on overcoming these challenges.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9" name="Graphic 8">
            <a:extLst>
              <a:ext uri="{FF2B5EF4-FFF2-40B4-BE49-F238E27FC236}">
                <a16:creationId xmlns:a16="http://schemas.microsoft.com/office/drawing/2014/main" id="{2DA2701B-15B3-C35E-EC70-DB5B84E3A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8166" y="0"/>
            <a:ext cx="6146801" cy="6858001"/>
          </a:xfrm>
          <a:prstGeom prst="rect">
            <a:avLst/>
          </a:prstGeom>
        </p:spPr>
      </p:pic>
      <p:sp>
        <p:nvSpPr>
          <p:cNvPr id="2" name="Rectangle 1">
            <a:extLst>
              <a:ext uri="{FF2B5EF4-FFF2-40B4-BE49-F238E27FC236}">
                <a16:creationId xmlns:a16="http://schemas.microsoft.com/office/drawing/2014/main" id="{8303D312-583C-2B0A-6420-1B2259F5F699}"/>
              </a:ext>
            </a:extLst>
          </p:cNvPr>
          <p:cNvSpPr/>
          <p:nvPr/>
        </p:nvSpPr>
        <p:spPr>
          <a:xfrm>
            <a:off x="0" y="0"/>
            <a:ext cx="4329796"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object 18">
            <a:extLst>
              <a:ext uri="{FF2B5EF4-FFF2-40B4-BE49-F238E27FC236}">
                <a16:creationId xmlns:a16="http://schemas.microsoft.com/office/drawing/2014/main" id="{CDDDFFD5-FFD7-ED4E-EE4A-A9E654ED4647}"/>
              </a:ext>
            </a:extLst>
          </p:cNvPr>
          <p:cNvGrpSpPr/>
          <p:nvPr/>
        </p:nvGrpSpPr>
        <p:grpSpPr>
          <a:xfrm>
            <a:off x="582156" y="553971"/>
            <a:ext cx="1024255" cy="1024255"/>
            <a:chOff x="462031" y="919241"/>
            <a:chExt cx="1024255" cy="1024255"/>
          </a:xfrm>
        </p:grpSpPr>
        <p:sp>
          <p:nvSpPr>
            <p:cNvPr id="20" name="object 19">
              <a:extLst>
                <a:ext uri="{FF2B5EF4-FFF2-40B4-BE49-F238E27FC236}">
                  <a16:creationId xmlns:a16="http://schemas.microsoft.com/office/drawing/2014/main" id="{9EBF445D-39EC-55A5-8439-130C65EE7695}"/>
                </a:ext>
              </a:extLst>
            </p:cNvPr>
            <p:cNvSpPr/>
            <p:nvPr/>
          </p:nvSpPr>
          <p:spPr>
            <a:xfrm>
              <a:off x="493781" y="950991"/>
              <a:ext cx="960755" cy="960755"/>
            </a:xfrm>
            <a:custGeom>
              <a:avLst/>
              <a:gdLst/>
              <a:ahLst/>
              <a:cxnLst/>
              <a:rect l="l" t="t" r="r" b="b"/>
              <a:pathLst>
                <a:path w="960755" h="960755">
                  <a:moveTo>
                    <a:pt x="480187" y="0"/>
                  </a:moveTo>
                  <a:lnTo>
                    <a:pt x="431090" y="2479"/>
                  </a:lnTo>
                  <a:lnTo>
                    <a:pt x="383412" y="9755"/>
                  </a:lnTo>
                  <a:lnTo>
                    <a:pt x="337393" y="21588"/>
                  </a:lnTo>
                  <a:lnTo>
                    <a:pt x="293275" y="37735"/>
                  </a:lnTo>
                  <a:lnTo>
                    <a:pt x="251300" y="57955"/>
                  </a:lnTo>
                  <a:lnTo>
                    <a:pt x="211709" y="82007"/>
                  </a:lnTo>
                  <a:lnTo>
                    <a:pt x="174742" y="109649"/>
                  </a:lnTo>
                  <a:lnTo>
                    <a:pt x="140642" y="140641"/>
                  </a:lnTo>
                  <a:lnTo>
                    <a:pt x="109650" y="174740"/>
                  </a:lnTo>
                  <a:lnTo>
                    <a:pt x="82008" y="211706"/>
                  </a:lnTo>
                  <a:lnTo>
                    <a:pt x="57955" y="251296"/>
                  </a:lnTo>
                  <a:lnTo>
                    <a:pt x="37735" y="293270"/>
                  </a:lnTo>
                  <a:lnTo>
                    <a:pt x="21588" y="337386"/>
                  </a:lnTo>
                  <a:lnTo>
                    <a:pt x="9755" y="383403"/>
                  </a:lnTo>
                  <a:lnTo>
                    <a:pt x="2479" y="431079"/>
                  </a:lnTo>
                  <a:lnTo>
                    <a:pt x="0" y="480174"/>
                  </a:lnTo>
                  <a:lnTo>
                    <a:pt x="2479" y="529270"/>
                  </a:lnTo>
                  <a:lnTo>
                    <a:pt x="9755" y="576949"/>
                  </a:lnTo>
                  <a:lnTo>
                    <a:pt x="21588" y="622967"/>
                  </a:lnTo>
                  <a:lnTo>
                    <a:pt x="37735" y="667085"/>
                  </a:lnTo>
                  <a:lnTo>
                    <a:pt x="57955" y="709060"/>
                  </a:lnTo>
                  <a:lnTo>
                    <a:pt x="82008" y="748652"/>
                  </a:lnTo>
                  <a:lnTo>
                    <a:pt x="109650" y="785618"/>
                  </a:lnTo>
                  <a:lnTo>
                    <a:pt x="140642" y="819718"/>
                  </a:lnTo>
                  <a:lnTo>
                    <a:pt x="174742" y="850710"/>
                  </a:lnTo>
                  <a:lnTo>
                    <a:pt x="211709" y="878353"/>
                  </a:lnTo>
                  <a:lnTo>
                    <a:pt x="251300" y="902405"/>
                  </a:lnTo>
                  <a:lnTo>
                    <a:pt x="293275" y="922626"/>
                  </a:lnTo>
                  <a:lnTo>
                    <a:pt x="337393" y="938773"/>
                  </a:lnTo>
                  <a:lnTo>
                    <a:pt x="383412" y="950605"/>
                  </a:lnTo>
                  <a:lnTo>
                    <a:pt x="431090" y="957882"/>
                  </a:lnTo>
                  <a:lnTo>
                    <a:pt x="480187" y="960361"/>
                  </a:lnTo>
                  <a:lnTo>
                    <a:pt x="529283" y="957882"/>
                  </a:lnTo>
                  <a:lnTo>
                    <a:pt x="576961" y="950605"/>
                  </a:lnTo>
                  <a:lnTo>
                    <a:pt x="622980" y="938773"/>
                  </a:lnTo>
                  <a:lnTo>
                    <a:pt x="667098" y="922626"/>
                  </a:lnTo>
                  <a:lnTo>
                    <a:pt x="709073" y="902405"/>
                  </a:lnTo>
                  <a:lnTo>
                    <a:pt x="748664" y="878353"/>
                  </a:lnTo>
                  <a:lnTo>
                    <a:pt x="785631" y="850710"/>
                  </a:lnTo>
                  <a:lnTo>
                    <a:pt x="819731" y="819718"/>
                  </a:lnTo>
                  <a:lnTo>
                    <a:pt x="850723" y="785618"/>
                  </a:lnTo>
                  <a:lnTo>
                    <a:pt x="878365" y="748652"/>
                  </a:lnTo>
                  <a:lnTo>
                    <a:pt x="902418" y="709060"/>
                  </a:lnTo>
                  <a:lnTo>
                    <a:pt x="922638" y="667085"/>
                  </a:lnTo>
                  <a:lnTo>
                    <a:pt x="938785" y="622967"/>
                  </a:lnTo>
                  <a:lnTo>
                    <a:pt x="950618" y="576949"/>
                  </a:lnTo>
                  <a:lnTo>
                    <a:pt x="957894" y="529270"/>
                  </a:lnTo>
                  <a:lnTo>
                    <a:pt x="960374" y="480174"/>
                  </a:lnTo>
                  <a:lnTo>
                    <a:pt x="957894" y="431079"/>
                  </a:lnTo>
                  <a:lnTo>
                    <a:pt x="950618" y="383403"/>
                  </a:lnTo>
                  <a:lnTo>
                    <a:pt x="938785" y="337386"/>
                  </a:lnTo>
                  <a:lnTo>
                    <a:pt x="922638" y="293270"/>
                  </a:lnTo>
                  <a:lnTo>
                    <a:pt x="902418" y="251296"/>
                  </a:lnTo>
                  <a:lnTo>
                    <a:pt x="878365" y="211706"/>
                  </a:lnTo>
                  <a:lnTo>
                    <a:pt x="850723" y="174740"/>
                  </a:lnTo>
                  <a:lnTo>
                    <a:pt x="819731" y="140641"/>
                  </a:lnTo>
                  <a:lnTo>
                    <a:pt x="785631" y="109649"/>
                  </a:lnTo>
                  <a:lnTo>
                    <a:pt x="748664" y="82007"/>
                  </a:lnTo>
                  <a:lnTo>
                    <a:pt x="709073" y="57955"/>
                  </a:lnTo>
                  <a:lnTo>
                    <a:pt x="667098" y="37735"/>
                  </a:lnTo>
                  <a:lnTo>
                    <a:pt x="622980" y="21588"/>
                  </a:lnTo>
                  <a:lnTo>
                    <a:pt x="576961" y="9755"/>
                  </a:lnTo>
                  <a:lnTo>
                    <a:pt x="529283" y="2479"/>
                  </a:lnTo>
                  <a:lnTo>
                    <a:pt x="480187" y="0"/>
                  </a:lnTo>
                  <a:close/>
                </a:path>
              </a:pathLst>
            </a:custGeom>
            <a:solidFill>
              <a:srgbClr val="293745"/>
            </a:solidFill>
          </p:spPr>
          <p:txBody>
            <a:bodyPr wrap="square" lIns="0" tIns="0" rIns="0" bIns="0" rtlCol="0"/>
            <a:lstStyle/>
            <a:p>
              <a:endParaRPr/>
            </a:p>
          </p:txBody>
        </p:sp>
        <p:sp>
          <p:nvSpPr>
            <p:cNvPr id="21" name="object 20">
              <a:extLst>
                <a:ext uri="{FF2B5EF4-FFF2-40B4-BE49-F238E27FC236}">
                  <a16:creationId xmlns:a16="http://schemas.microsoft.com/office/drawing/2014/main" id="{FA6949C8-2F96-51BB-908A-E219A1EE75AD}"/>
                </a:ext>
              </a:extLst>
            </p:cNvPr>
            <p:cNvSpPr/>
            <p:nvPr/>
          </p:nvSpPr>
          <p:spPr>
            <a:xfrm>
              <a:off x="493781" y="950991"/>
              <a:ext cx="960755" cy="960755"/>
            </a:xfrm>
            <a:custGeom>
              <a:avLst/>
              <a:gdLst/>
              <a:ahLst/>
              <a:cxnLst/>
              <a:rect l="l" t="t" r="r" b="b"/>
              <a:pathLst>
                <a:path w="960755" h="960755">
                  <a:moveTo>
                    <a:pt x="480187" y="960361"/>
                  </a:moveTo>
                  <a:lnTo>
                    <a:pt x="529283" y="957882"/>
                  </a:lnTo>
                  <a:lnTo>
                    <a:pt x="576961" y="950605"/>
                  </a:lnTo>
                  <a:lnTo>
                    <a:pt x="622980" y="938773"/>
                  </a:lnTo>
                  <a:lnTo>
                    <a:pt x="667098" y="922626"/>
                  </a:lnTo>
                  <a:lnTo>
                    <a:pt x="709073" y="902405"/>
                  </a:lnTo>
                  <a:lnTo>
                    <a:pt x="748664" y="878353"/>
                  </a:lnTo>
                  <a:lnTo>
                    <a:pt x="785631" y="850710"/>
                  </a:lnTo>
                  <a:lnTo>
                    <a:pt x="819731" y="819718"/>
                  </a:lnTo>
                  <a:lnTo>
                    <a:pt x="850723" y="785618"/>
                  </a:lnTo>
                  <a:lnTo>
                    <a:pt x="878365" y="748652"/>
                  </a:lnTo>
                  <a:lnTo>
                    <a:pt x="902418" y="709060"/>
                  </a:lnTo>
                  <a:lnTo>
                    <a:pt x="922638" y="667085"/>
                  </a:lnTo>
                  <a:lnTo>
                    <a:pt x="938785" y="622967"/>
                  </a:lnTo>
                  <a:lnTo>
                    <a:pt x="950618" y="576949"/>
                  </a:lnTo>
                  <a:lnTo>
                    <a:pt x="957894" y="529270"/>
                  </a:lnTo>
                  <a:lnTo>
                    <a:pt x="960374" y="480174"/>
                  </a:lnTo>
                  <a:lnTo>
                    <a:pt x="957894" y="431079"/>
                  </a:lnTo>
                  <a:lnTo>
                    <a:pt x="950618" y="383403"/>
                  </a:lnTo>
                  <a:lnTo>
                    <a:pt x="938785" y="337386"/>
                  </a:lnTo>
                  <a:lnTo>
                    <a:pt x="922638" y="293270"/>
                  </a:lnTo>
                  <a:lnTo>
                    <a:pt x="902418" y="251296"/>
                  </a:lnTo>
                  <a:lnTo>
                    <a:pt x="878365" y="211706"/>
                  </a:lnTo>
                  <a:lnTo>
                    <a:pt x="850723" y="174740"/>
                  </a:lnTo>
                  <a:lnTo>
                    <a:pt x="819731" y="140641"/>
                  </a:lnTo>
                  <a:lnTo>
                    <a:pt x="785631" y="109649"/>
                  </a:lnTo>
                  <a:lnTo>
                    <a:pt x="748664" y="82007"/>
                  </a:lnTo>
                  <a:lnTo>
                    <a:pt x="709073" y="57955"/>
                  </a:lnTo>
                  <a:lnTo>
                    <a:pt x="667098" y="37735"/>
                  </a:lnTo>
                  <a:lnTo>
                    <a:pt x="622980" y="21588"/>
                  </a:lnTo>
                  <a:lnTo>
                    <a:pt x="576961" y="9755"/>
                  </a:lnTo>
                  <a:lnTo>
                    <a:pt x="529283" y="2479"/>
                  </a:lnTo>
                  <a:lnTo>
                    <a:pt x="480187" y="0"/>
                  </a:lnTo>
                  <a:lnTo>
                    <a:pt x="431090" y="2479"/>
                  </a:lnTo>
                  <a:lnTo>
                    <a:pt x="383412" y="9755"/>
                  </a:lnTo>
                  <a:lnTo>
                    <a:pt x="337393" y="21588"/>
                  </a:lnTo>
                  <a:lnTo>
                    <a:pt x="293275" y="37735"/>
                  </a:lnTo>
                  <a:lnTo>
                    <a:pt x="251300" y="57955"/>
                  </a:lnTo>
                  <a:lnTo>
                    <a:pt x="211709" y="82007"/>
                  </a:lnTo>
                  <a:lnTo>
                    <a:pt x="174742" y="109649"/>
                  </a:lnTo>
                  <a:lnTo>
                    <a:pt x="140642" y="140641"/>
                  </a:lnTo>
                  <a:lnTo>
                    <a:pt x="109650" y="174740"/>
                  </a:lnTo>
                  <a:lnTo>
                    <a:pt x="82008" y="211706"/>
                  </a:lnTo>
                  <a:lnTo>
                    <a:pt x="57955" y="251296"/>
                  </a:lnTo>
                  <a:lnTo>
                    <a:pt x="37735" y="293270"/>
                  </a:lnTo>
                  <a:lnTo>
                    <a:pt x="21588" y="337386"/>
                  </a:lnTo>
                  <a:lnTo>
                    <a:pt x="9755" y="383403"/>
                  </a:lnTo>
                  <a:lnTo>
                    <a:pt x="2479" y="431079"/>
                  </a:lnTo>
                  <a:lnTo>
                    <a:pt x="0" y="480174"/>
                  </a:lnTo>
                  <a:lnTo>
                    <a:pt x="2479" y="529270"/>
                  </a:lnTo>
                  <a:lnTo>
                    <a:pt x="9755" y="576949"/>
                  </a:lnTo>
                  <a:lnTo>
                    <a:pt x="21588" y="622967"/>
                  </a:lnTo>
                  <a:lnTo>
                    <a:pt x="37735" y="667085"/>
                  </a:lnTo>
                  <a:lnTo>
                    <a:pt x="57955" y="709060"/>
                  </a:lnTo>
                  <a:lnTo>
                    <a:pt x="82008" y="748652"/>
                  </a:lnTo>
                  <a:lnTo>
                    <a:pt x="109650" y="785618"/>
                  </a:lnTo>
                  <a:lnTo>
                    <a:pt x="140642" y="819718"/>
                  </a:lnTo>
                  <a:lnTo>
                    <a:pt x="174742" y="850710"/>
                  </a:lnTo>
                  <a:lnTo>
                    <a:pt x="211709" y="878353"/>
                  </a:lnTo>
                  <a:lnTo>
                    <a:pt x="251300" y="902405"/>
                  </a:lnTo>
                  <a:lnTo>
                    <a:pt x="293275" y="922626"/>
                  </a:lnTo>
                  <a:lnTo>
                    <a:pt x="337393" y="938773"/>
                  </a:lnTo>
                  <a:lnTo>
                    <a:pt x="383412" y="950605"/>
                  </a:lnTo>
                  <a:lnTo>
                    <a:pt x="431090" y="957882"/>
                  </a:lnTo>
                  <a:lnTo>
                    <a:pt x="480187" y="960361"/>
                  </a:lnTo>
                  <a:close/>
                </a:path>
              </a:pathLst>
            </a:custGeom>
            <a:ln w="63500">
              <a:solidFill>
                <a:srgbClr val="D03000"/>
              </a:solidFill>
            </a:ln>
          </p:spPr>
          <p:txBody>
            <a:bodyPr wrap="square" lIns="0" tIns="0" rIns="0" bIns="0" rtlCol="0"/>
            <a:lstStyle/>
            <a:p>
              <a:endParaRPr/>
            </a:p>
          </p:txBody>
        </p:sp>
        <p:sp>
          <p:nvSpPr>
            <p:cNvPr id="22" name="object 21">
              <a:extLst>
                <a:ext uri="{FF2B5EF4-FFF2-40B4-BE49-F238E27FC236}">
                  <a16:creationId xmlns:a16="http://schemas.microsoft.com/office/drawing/2014/main" id="{5DBB5E8A-74D8-072B-B6BB-7C6DD6A2F891}"/>
                </a:ext>
              </a:extLst>
            </p:cNvPr>
            <p:cNvSpPr/>
            <p:nvPr/>
          </p:nvSpPr>
          <p:spPr>
            <a:xfrm>
              <a:off x="771146" y="1409691"/>
              <a:ext cx="399415" cy="77470"/>
            </a:xfrm>
            <a:custGeom>
              <a:avLst/>
              <a:gdLst/>
              <a:ahLst/>
              <a:cxnLst/>
              <a:rect l="l" t="t" r="r" b="b"/>
              <a:pathLst>
                <a:path w="399415" h="77469">
                  <a:moveTo>
                    <a:pt x="398805" y="0"/>
                  </a:moveTo>
                  <a:lnTo>
                    <a:pt x="398805" y="13423"/>
                  </a:lnTo>
                  <a:lnTo>
                    <a:pt x="396471" y="24665"/>
                  </a:lnTo>
                  <a:lnTo>
                    <a:pt x="390107" y="33845"/>
                  </a:lnTo>
                  <a:lnTo>
                    <a:pt x="380669" y="40034"/>
                  </a:lnTo>
                  <a:lnTo>
                    <a:pt x="369112" y="42303"/>
                  </a:lnTo>
                  <a:lnTo>
                    <a:pt x="29692" y="42303"/>
                  </a:lnTo>
                  <a:lnTo>
                    <a:pt x="18136" y="40034"/>
                  </a:lnTo>
                  <a:lnTo>
                    <a:pt x="8697" y="33845"/>
                  </a:lnTo>
                  <a:lnTo>
                    <a:pt x="2333" y="24665"/>
                  </a:lnTo>
                  <a:lnTo>
                    <a:pt x="0" y="13423"/>
                  </a:lnTo>
                  <a:lnTo>
                    <a:pt x="0" y="0"/>
                  </a:lnTo>
                </a:path>
                <a:path w="399415" h="77469">
                  <a:moveTo>
                    <a:pt x="199402" y="0"/>
                  </a:moveTo>
                  <a:lnTo>
                    <a:pt x="199402" y="77355"/>
                  </a:lnTo>
                </a:path>
              </a:pathLst>
            </a:custGeom>
            <a:ln w="21450">
              <a:solidFill>
                <a:srgbClr val="FFFFFF"/>
              </a:solidFill>
            </a:ln>
          </p:spPr>
          <p:txBody>
            <a:bodyPr wrap="square" lIns="0" tIns="0" rIns="0" bIns="0" rtlCol="0"/>
            <a:lstStyle/>
            <a:p>
              <a:endParaRPr/>
            </a:p>
          </p:txBody>
        </p:sp>
        <p:sp>
          <p:nvSpPr>
            <p:cNvPr id="23" name="object 22">
              <a:extLst>
                <a:ext uri="{FF2B5EF4-FFF2-40B4-BE49-F238E27FC236}">
                  <a16:creationId xmlns:a16="http://schemas.microsoft.com/office/drawing/2014/main" id="{CECDB699-9317-1473-DFB1-4AF958AC5D64}"/>
                </a:ext>
              </a:extLst>
            </p:cNvPr>
            <p:cNvSpPr/>
            <p:nvPr/>
          </p:nvSpPr>
          <p:spPr>
            <a:xfrm>
              <a:off x="856433" y="1510387"/>
              <a:ext cx="245745" cy="187960"/>
            </a:xfrm>
            <a:custGeom>
              <a:avLst/>
              <a:gdLst/>
              <a:ahLst/>
              <a:cxnLst/>
              <a:rect l="l" t="t" r="r" b="b"/>
              <a:pathLst>
                <a:path w="245744" h="187960">
                  <a:moveTo>
                    <a:pt x="0" y="187820"/>
                  </a:moveTo>
                  <a:lnTo>
                    <a:pt x="0" y="10337"/>
                  </a:lnTo>
                  <a:lnTo>
                    <a:pt x="0" y="4648"/>
                  </a:lnTo>
                  <a:lnTo>
                    <a:pt x="4648" y="0"/>
                  </a:lnTo>
                  <a:lnTo>
                    <a:pt x="10375" y="0"/>
                  </a:lnTo>
                  <a:lnTo>
                    <a:pt x="185648" y="0"/>
                  </a:lnTo>
                  <a:lnTo>
                    <a:pt x="185648" y="59601"/>
                  </a:lnTo>
                  <a:lnTo>
                    <a:pt x="245478" y="59601"/>
                  </a:lnTo>
                  <a:lnTo>
                    <a:pt x="245478" y="187820"/>
                  </a:lnTo>
                </a:path>
              </a:pathLst>
            </a:custGeom>
            <a:ln w="21450">
              <a:solidFill>
                <a:srgbClr val="FFFFFF"/>
              </a:solidFill>
            </a:ln>
          </p:spPr>
          <p:txBody>
            <a:bodyPr wrap="square" lIns="0" tIns="0" rIns="0" bIns="0" rtlCol="0"/>
            <a:lstStyle/>
            <a:p>
              <a:endParaRPr/>
            </a:p>
          </p:txBody>
        </p:sp>
        <p:sp>
          <p:nvSpPr>
            <p:cNvPr id="24" name="object 23">
              <a:extLst>
                <a:ext uri="{FF2B5EF4-FFF2-40B4-BE49-F238E27FC236}">
                  <a16:creationId xmlns:a16="http://schemas.microsoft.com/office/drawing/2014/main" id="{7B7C97BA-4707-B03F-5175-923619F9ACBD}"/>
                </a:ext>
              </a:extLst>
            </p:cNvPr>
            <p:cNvSpPr/>
            <p:nvPr/>
          </p:nvSpPr>
          <p:spPr>
            <a:xfrm>
              <a:off x="1044166" y="1510387"/>
              <a:ext cx="57785" cy="57785"/>
            </a:xfrm>
            <a:custGeom>
              <a:avLst/>
              <a:gdLst/>
              <a:ahLst/>
              <a:cxnLst/>
              <a:rect l="l" t="t" r="r" b="b"/>
              <a:pathLst>
                <a:path w="57784" h="57784">
                  <a:moveTo>
                    <a:pt x="0" y="0"/>
                  </a:moveTo>
                  <a:lnTo>
                    <a:pt x="0" y="57746"/>
                  </a:lnTo>
                  <a:lnTo>
                    <a:pt x="57746" y="57746"/>
                  </a:lnTo>
                  <a:lnTo>
                    <a:pt x="0" y="0"/>
                  </a:lnTo>
                  <a:close/>
                </a:path>
              </a:pathLst>
            </a:custGeom>
            <a:ln w="21450">
              <a:solidFill>
                <a:srgbClr val="FFFFFF"/>
              </a:solidFill>
            </a:ln>
          </p:spPr>
          <p:txBody>
            <a:bodyPr wrap="square" lIns="0" tIns="0" rIns="0" bIns="0" rtlCol="0"/>
            <a:lstStyle/>
            <a:p>
              <a:endParaRPr/>
            </a:p>
          </p:txBody>
        </p:sp>
        <p:sp>
          <p:nvSpPr>
            <p:cNvPr id="25" name="object 24">
              <a:extLst>
                <a:ext uri="{FF2B5EF4-FFF2-40B4-BE49-F238E27FC236}">
                  <a16:creationId xmlns:a16="http://schemas.microsoft.com/office/drawing/2014/main" id="{64E7C073-E679-43B8-7BC6-4193C4A89825}"/>
                </a:ext>
              </a:extLst>
            </p:cNvPr>
            <p:cNvSpPr/>
            <p:nvPr/>
          </p:nvSpPr>
          <p:spPr>
            <a:xfrm>
              <a:off x="707972" y="1192859"/>
              <a:ext cx="523240" cy="521334"/>
            </a:xfrm>
            <a:custGeom>
              <a:avLst/>
              <a:gdLst/>
              <a:ahLst/>
              <a:cxnLst/>
              <a:rect l="l" t="t" r="r" b="b"/>
              <a:pathLst>
                <a:path w="523240" h="521335">
                  <a:moveTo>
                    <a:pt x="523100" y="66179"/>
                  </a:moveTo>
                  <a:lnTo>
                    <a:pt x="523100" y="0"/>
                  </a:lnTo>
                  <a:lnTo>
                    <a:pt x="395236" y="0"/>
                  </a:lnTo>
                  <a:lnTo>
                    <a:pt x="395236" y="172694"/>
                  </a:lnTo>
                  <a:lnTo>
                    <a:pt x="448221" y="172694"/>
                  </a:lnTo>
                  <a:lnTo>
                    <a:pt x="470115" y="172694"/>
                  </a:lnTo>
                  <a:lnTo>
                    <a:pt x="523100" y="172694"/>
                  </a:lnTo>
                  <a:lnTo>
                    <a:pt x="523100" y="0"/>
                  </a:lnTo>
                  <a:lnTo>
                    <a:pt x="395236" y="0"/>
                  </a:lnTo>
                  <a:lnTo>
                    <a:pt x="395236" y="66179"/>
                  </a:lnTo>
                </a:path>
                <a:path w="523240" h="521335">
                  <a:moveTo>
                    <a:pt x="489623" y="133350"/>
                  </a:moveTo>
                  <a:lnTo>
                    <a:pt x="429539" y="133350"/>
                  </a:lnTo>
                </a:path>
                <a:path w="523240" h="521335">
                  <a:moveTo>
                    <a:pt x="489623" y="101815"/>
                  </a:moveTo>
                  <a:lnTo>
                    <a:pt x="429539" y="101815"/>
                  </a:lnTo>
                </a:path>
                <a:path w="523240" h="521335">
                  <a:moveTo>
                    <a:pt x="489623" y="70294"/>
                  </a:moveTo>
                  <a:lnTo>
                    <a:pt x="429539" y="70294"/>
                  </a:lnTo>
                </a:path>
                <a:path w="523240" h="521335">
                  <a:moveTo>
                    <a:pt x="489623" y="38760"/>
                  </a:moveTo>
                  <a:lnTo>
                    <a:pt x="429539" y="38760"/>
                  </a:lnTo>
                </a:path>
                <a:path w="523240" h="521335">
                  <a:moveTo>
                    <a:pt x="325488" y="66179"/>
                  </a:moveTo>
                  <a:lnTo>
                    <a:pt x="325488" y="0"/>
                  </a:lnTo>
                  <a:lnTo>
                    <a:pt x="197611" y="0"/>
                  </a:lnTo>
                  <a:lnTo>
                    <a:pt x="197611" y="172694"/>
                  </a:lnTo>
                  <a:lnTo>
                    <a:pt x="250609" y="172694"/>
                  </a:lnTo>
                  <a:lnTo>
                    <a:pt x="272491" y="172694"/>
                  </a:lnTo>
                  <a:lnTo>
                    <a:pt x="325488" y="172694"/>
                  </a:lnTo>
                  <a:lnTo>
                    <a:pt x="325488" y="0"/>
                  </a:lnTo>
                  <a:lnTo>
                    <a:pt x="197611" y="0"/>
                  </a:lnTo>
                  <a:lnTo>
                    <a:pt x="197611" y="66179"/>
                  </a:lnTo>
                </a:path>
                <a:path w="523240" h="521335">
                  <a:moveTo>
                    <a:pt x="291998" y="133350"/>
                  </a:moveTo>
                  <a:lnTo>
                    <a:pt x="231927" y="133350"/>
                  </a:lnTo>
                </a:path>
                <a:path w="523240" h="521335">
                  <a:moveTo>
                    <a:pt x="291998" y="101815"/>
                  </a:moveTo>
                  <a:lnTo>
                    <a:pt x="231927" y="101815"/>
                  </a:lnTo>
                </a:path>
                <a:path w="523240" h="521335">
                  <a:moveTo>
                    <a:pt x="291998" y="70294"/>
                  </a:moveTo>
                  <a:lnTo>
                    <a:pt x="231927" y="70294"/>
                  </a:lnTo>
                </a:path>
                <a:path w="523240" h="521335">
                  <a:moveTo>
                    <a:pt x="291998" y="38760"/>
                  </a:moveTo>
                  <a:lnTo>
                    <a:pt x="231927" y="38760"/>
                  </a:lnTo>
                </a:path>
                <a:path w="523240" h="521335">
                  <a:moveTo>
                    <a:pt x="127863" y="66179"/>
                  </a:moveTo>
                  <a:lnTo>
                    <a:pt x="127863" y="0"/>
                  </a:lnTo>
                  <a:lnTo>
                    <a:pt x="0" y="0"/>
                  </a:lnTo>
                  <a:lnTo>
                    <a:pt x="0" y="172694"/>
                  </a:lnTo>
                  <a:lnTo>
                    <a:pt x="52984" y="172694"/>
                  </a:lnTo>
                  <a:lnTo>
                    <a:pt x="74879" y="172694"/>
                  </a:lnTo>
                  <a:lnTo>
                    <a:pt x="127863" y="172694"/>
                  </a:lnTo>
                  <a:lnTo>
                    <a:pt x="127863" y="0"/>
                  </a:lnTo>
                  <a:lnTo>
                    <a:pt x="0" y="0"/>
                  </a:lnTo>
                  <a:lnTo>
                    <a:pt x="0" y="66179"/>
                  </a:lnTo>
                </a:path>
                <a:path w="523240" h="521335">
                  <a:moveTo>
                    <a:pt x="94386" y="133350"/>
                  </a:moveTo>
                  <a:lnTo>
                    <a:pt x="34302" y="133350"/>
                  </a:lnTo>
                </a:path>
                <a:path w="523240" h="521335">
                  <a:moveTo>
                    <a:pt x="94386" y="101815"/>
                  </a:moveTo>
                  <a:lnTo>
                    <a:pt x="34302" y="101815"/>
                  </a:lnTo>
                </a:path>
                <a:path w="523240" h="521335">
                  <a:moveTo>
                    <a:pt x="94386" y="70294"/>
                  </a:moveTo>
                  <a:lnTo>
                    <a:pt x="34302" y="70294"/>
                  </a:lnTo>
                </a:path>
                <a:path w="523240" h="521335">
                  <a:moveTo>
                    <a:pt x="94386" y="38760"/>
                  </a:moveTo>
                  <a:lnTo>
                    <a:pt x="34302" y="38760"/>
                  </a:lnTo>
                </a:path>
                <a:path w="523240" h="521335">
                  <a:moveTo>
                    <a:pt x="325488" y="466750"/>
                  </a:moveTo>
                  <a:lnTo>
                    <a:pt x="321217" y="487900"/>
                  </a:lnTo>
                  <a:lnTo>
                    <a:pt x="309570" y="505169"/>
                  </a:lnTo>
                  <a:lnTo>
                    <a:pt x="292296" y="516812"/>
                  </a:lnTo>
                  <a:lnTo>
                    <a:pt x="271145" y="521081"/>
                  </a:lnTo>
                  <a:lnTo>
                    <a:pt x="249995" y="516812"/>
                  </a:lnTo>
                  <a:lnTo>
                    <a:pt x="232725" y="505169"/>
                  </a:lnTo>
                  <a:lnTo>
                    <a:pt x="221083" y="487900"/>
                  </a:lnTo>
                  <a:lnTo>
                    <a:pt x="216814" y="466750"/>
                  </a:lnTo>
                  <a:lnTo>
                    <a:pt x="221083" y="445600"/>
                  </a:lnTo>
                  <a:lnTo>
                    <a:pt x="232725" y="428331"/>
                  </a:lnTo>
                  <a:lnTo>
                    <a:pt x="249995" y="416688"/>
                  </a:lnTo>
                  <a:lnTo>
                    <a:pt x="271145" y="412419"/>
                  </a:lnTo>
                  <a:lnTo>
                    <a:pt x="292296" y="416688"/>
                  </a:lnTo>
                  <a:lnTo>
                    <a:pt x="309570" y="428331"/>
                  </a:lnTo>
                  <a:lnTo>
                    <a:pt x="321217" y="445600"/>
                  </a:lnTo>
                  <a:lnTo>
                    <a:pt x="325488" y="466750"/>
                  </a:lnTo>
                  <a:close/>
                </a:path>
                <a:path w="523240" h="521335">
                  <a:moveTo>
                    <a:pt x="245630" y="462991"/>
                  </a:moveTo>
                  <a:lnTo>
                    <a:pt x="272973" y="489927"/>
                  </a:lnTo>
                  <a:lnTo>
                    <a:pt x="360311" y="404012"/>
                  </a:lnTo>
                </a:path>
              </a:pathLst>
            </a:custGeom>
            <a:ln w="21450">
              <a:solidFill>
                <a:srgbClr val="FFFFFF"/>
              </a:solidFill>
            </a:ln>
          </p:spPr>
          <p:txBody>
            <a:bodyPr wrap="square" lIns="0" tIns="0" rIns="0" bIns="0" rtlCol="0"/>
            <a:lstStyle/>
            <a:p>
              <a:endParaRPr/>
            </a:p>
          </p:txBody>
        </p:sp>
      </p:grpSp>
      <p:grpSp>
        <p:nvGrpSpPr>
          <p:cNvPr id="4" name="Group 3">
            <a:extLst>
              <a:ext uri="{FF2B5EF4-FFF2-40B4-BE49-F238E27FC236}">
                <a16:creationId xmlns:a16="http://schemas.microsoft.com/office/drawing/2014/main" id="{7D4ACFBA-B585-041B-C31F-BB590CEA26DF}"/>
              </a:ext>
            </a:extLst>
          </p:cNvPr>
          <p:cNvGrpSpPr/>
          <p:nvPr/>
        </p:nvGrpSpPr>
        <p:grpSpPr>
          <a:xfrm>
            <a:off x="2812809" y="1627723"/>
            <a:ext cx="3267724" cy="3267724"/>
            <a:chOff x="3257677" y="1507403"/>
            <a:chExt cx="3267724" cy="3267724"/>
          </a:xfrm>
          <a:noFill/>
        </p:grpSpPr>
        <p:sp>
          <p:nvSpPr>
            <p:cNvPr id="5" name="Oval 4">
              <a:extLst>
                <a:ext uri="{FF2B5EF4-FFF2-40B4-BE49-F238E27FC236}">
                  <a16:creationId xmlns:a16="http://schemas.microsoft.com/office/drawing/2014/main" id="{CF4E5B59-C410-E335-C0D8-0C954C179C35}"/>
                </a:ext>
              </a:extLst>
            </p:cNvPr>
            <p:cNvSpPr/>
            <p:nvPr/>
          </p:nvSpPr>
          <p:spPr>
            <a:xfrm>
              <a:off x="3257677" y="1507403"/>
              <a:ext cx="3267724" cy="3267724"/>
            </a:xfrm>
            <a:prstGeom prst="ellipse">
              <a:avLst/>
            </a:prstGeom>
            <a:grpFill/>
            <a:ln w="31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5D78450-F36A-372C-AAB8-3F78C25F89B5}"/>
                </a:ext>
              </a:extLst>
            </p:cNvPr>
            <p:cNvSpPr/>
            <p:nvPr/>
          </p:nvSpPr>
          <p:spPr>
            <a:xfrm>
              <a:off x="3517081" y="1766807"/>
              <a:ext cx="2728035" cy="2728035"/>
            </a:xfrm>
            <a:prstGeom prst="ellipse">
              <a:avLst/>
            </a:prstGeom>
            <a:grpFill/>
            <a:ln w="31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AFBF400-711F-8495-296B-DDBCCC36E455}"/>
                </a:ext>
              </a:extLst>
            </p:cNvPr>
            <p:cNvSpPr/>
            <p:nvPr/>
          </p:nvSpPr>
          <p:spPr>
            <a:xfrm>
              <a:off x="3756726" y="2022400"/>
              <a:ext cx="2218151" cy="2218151"/>
            </a:xfrm>
            <a:prstGeom prst="ellipse">
              <a:avLst/>
            </a:prstGeom>
            <a:grpFill/>
            <a:ln w="63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61AE3C3-7A3B-D17A-0FCA-431627BFF429}"/>
                </a:ext>
              </a:extLst>
            </p:cNvPr>
            <p:cNvSpPr/>
            <p:nvPr/>
          </p:nvSpPr>
          <p:spPr>
            <a:xfrm>
              <a:off x="4033135" y="2298809"/>
              <a:ext cx="1663264" cy="1663264"/>
            </a:xfrm>
            <a:prstGeom prst="ellipse">
              <a:avLst/>
            </a:prstGeom>
            <a:grpFill/>
            <a:ln w="952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Rounded Corners 9">
            <a:extLst>
              <a:ext uri="{FF2B5EF4-FFF2-40B4-BE49-F238E27FC236}">
                <a16:creationId xmlns:a16="http://schemas.microsoft.com/office/drawing/2014/main" id="{EEC5A43B-152F-49E4-AB9D-E6A7A5D8DEE3}"/>
              </a:ext>
            </a:extLst>
          </p:cNvPr>
          <p:cNvSpPr/>
          <p:nvPr/>
        </p:nvSpPr>
        <p:spPr>
          <a:xfrm>
            <a:off x="2117559" y="2952201"/>
            <a:ext cx="2837312" cy="597119"/>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3">
            <a:extLst>
              <a:ext uri="{FF2B5EF4-FFF2-40B4-BE49-F238E27FC236}">
                <a16:creationId xmlns:a16="http://schemas.microsoft.com/office/drawing/2014/main" id="{FEC034A9-C88C-56BF-B407-78544EA2770D}"/>
              </a:ext>
            </a:extLst>
          </p:cNvPr>
          <p:cNvSpPr txBox="1"/>
          <p:nvPr/>
        </p:nvSpPr>
        <p:spPr>
          <a:xfrm>
            <a:off x="2282700" y="2760906"/>
            <a:ext cx="1602228" cy="73989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800"/>
              <a:buFont typeface="Arial"/>
              <a:buNone/>
            </a:pPr>
            <a:r>
              <a:rPr lang="en-US" sz="2800" b="1" i="0" u="none" strike="noStrike" cap="none" dirty="0">
                <a:solidFill>
                  <a:schemeClr val="bg1"/>
                </a:solidFill>
                <a:latin typeface="+mj-lt"/>
                <a:ea typeface="Noto Sans Blk" panose="020B0A02040504020204" pitchFamily="34" charset="0"/>
                <a:cs typeface="Noto Sans Blk" panose="020B0A02040504020204" pitchFamily="34" charset="0"/>
                <a:sym typeface="Arial"/>
              </a:rPr>
              <a:t>Module</a:t>
            </a:r>
            <a:r>
              <a:rPr lang="en-US" sz="2800" b="1" i="0" u="none" strike="noStrike" cap="none" dirty="0">
                <a:solidFill>
                  <a:srgbClr val="253746"/>
                </a:solidFill>
                <a:latin typeface="Arial"/>
                <a:ea typeface="Arial"/>
                <a:cs typeface="Arial"/>
                <a:sym typeface="Arial"/>
              </a:rPr>
              <a:t> </a:t>
            </a:r>
            <a:endParaRPr lang="en-US" sz="2800" b="0" i="0" u="none" strike="noStrike" cap="none" dirty="0">
              <a:solidFill>
                <a:srgbClr val="000000"/>
              </a:solidFill>
              <a:latin typeface="Arial"/>
              <a:ea typeface="Arial"/>
              <a:cs typeface="Arial"/>
              <a:sym typeface="Arial"/>
            </a:endParaRPr>
          </a:p>
        </p:txBody>
      </p:sp>
      <p:sp>
        <p:nvSpPr>
          <p:cNvPr id="15" name="Oval 14">
            <a:extLst>
              <a:ext uri="{FF2B5EF4-FFF2-40B4-BE49-F238E27FC236}">
                <a16:creationId xmlns:a16="http://schemas.microsoft.com/office/drawing/2014/main" id="{0D4E8667-0086-B7CA-310E-C3936C33B6AE}"/>
              </a:ext>
            </a:extLst>
          </p:cNvPr>
          <p:cNvSpPr/>
          <p:nvPr/>
        </p:nvSpPr>
        <p:spPr>
          <a:xfrm>
            <a:off x="3884928" y="2715790"/>
            <a:ext cx="1069943" cy="1069943"/>
          </a:xfrm>
          <a:prstGeom prst="ellipse">
            <a:avLst/>
          </a:prstGeom>
          <a:solidFill>
            <a:schemeClr val="bg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01DD817-0626-AE5F-1F86-BC82B6F148C4}"/>
              </a:ext>
            </a:extLst>
          </p:cNvPr>
          <p:cNvSpPr txBox="1"/>
          <p:nvPr/>
        </p:nvSpPr>
        <p:spPr>
          <a:xfrm>
            <a:off x="4190208" y="2866039"/>
            <a:ext cx="929804" cy="769441"/>
          </a:xfrm>
          <a:prstGeom prst="rect">
            <a:avLst/>
          </a:prstGeom>
          <a:noFill/>
        </p:spPr>
        <p:txBody>
          <a:bodyPr wrap="square" rtlCol="0">
            <a:spAutoFit/>
          </a:bodyPr>
          <a:lstStyle/>
          <a:p>
            <a:r>
              <a:rPr lang="en-US" sz="4400" dirty="0">
                <a:solidFill>
                  <a:schemeClr val="bg1"/>
                </a:solidFill>
                <a:latin typeface="+mj-lt"/>
                <a:ea typeface="Noto Sans" panose="020B0502040504020204" pitchFamily="34" charset="0"/>
                <a:cs typeface="Noto Sans" panose="020B0502040504020204" pitchFamily="34" charset="0"/>
              </a:rPr>
              <a:t>1</a:t>
            </a:r>
            <a:endParaRPr lang="en-US" dirty="0">
              <a:solidFill>
                <a:schemeClr val="bg1"/>
              </a:solidFill>
              <a:latin typeface="+mj-lt"/>
              <a:ea typeface="Noto Sans" panose="020B0502040504020204" pitchFamily="34" charset="0"/>
              <a:cs typeface="Noto Sans" panose="020B0502040504020204" pitchFamily="34" charset="0"/>
            </a:endParaRPr>
          </a:p>
        </p:txBody>
      </p:sp>
      <p:sp>
        <p:nvSpPr>
          <p:cNvPr id="200" name="Google Shape;200;p15"/>
          <p:cNvSpPr txBox="1"/>
          <p:nvPr/>
        </p:nvSpPr>
        <p:spPr>
          <a:xfrm>
            <a:off x="2117559" y="3532315"/>
            <a:ext cx="6130403" cy="953750"/>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rgbClr val="000000"/>
              </a:buClr>
              <a:buSzPts val="4800"/>
              <a:buFont typeface="Arial"/>
              <a:buNone/>
            </a:pPr>
            <a:r>
              <a:rPr lang="en-US" sz="3600" b="1" i="0" u="none" strike="noStrike" cap="none" dirty="0">
                <a:solidFill>
                  <a:schemeClr val="bg1"/>
                </a:solidFill>
                <a:latin typeface="Arial Black" panose="020B0A04020102020204" pitchFamily="34" charset="0"/>
                <a:ea typeface="Arial"/>
                <a:cs typeface="Arial"/>
                <a:sym typeface="Arial"/>
              </a:rPr>
              <a:t>Secondary Data Analysis</a:t>
            </a:r>
            <a:endParaRPr sz="3600" b="0" i="0" u="none" strike="noStrike" cap="none" dirty="0">
              <a:solidFill>
                <a:schemeClr val="bg1"/>
              </a:solidFill>
              <a:latin typeface="Arial Black" panose="020B0A04020102020204" pitchFamily="34" charset="0"/>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7"/>
          <p:cNvSpPr txBox="1"/>
          <p:nvPr/>
        </p:nvSpPr>
        <p:spPr>
          <a:xfrm>
            <a:off x="499321" y="1766066"/>
            <a:ext cx="8790000" cy="1855200"/>
          </a:xfrm>
          <a:prstGeom prst="rect">
            <a:avLst/>
          </a:prstGeom>
          <a:noFill/>
          <a:ln>
            <a:noFill/>
          </a:ln>
        </p:spPr>
        <p:txBody>
          <a:bodyPr spcFirstLastPara="1" wrap="square" lIns="91425" tIns="45700" rIns="91425" bIns="45700" anchor="t" anchorCtr="0">
            <a:normAutofit/>
          </a:bodyPr>
          <a:lstStyle/>
          <a:p>
            <a:pPr marL="457200" marR="0" lvl="0" indent="0" algn="l" rtl="0">
              <a:lnSpc>
                <a:spcPct val="115000"/>
              </a:lnSpc>
              <a:spcBef>
                <a:spcPts val="140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457200" marR="0" lvl="0" indent="0" algn="l" rtl="0">
              <a:lnSpc>
                <a:spcPct val="115000"/>
              </a:lnSpc>
              <a:spcBef>
                <a:spcPts val="1200"/>
              </a:spcBef>
              <a:spcAft>
                <a:spcPts val="1200"/>
              </a:spcAft>
              <a:buClr>
                <a:srgbClr val="000000"/>
              </a:buClr>
              <a:buSzPts val="1500"/>
              <a:buFont typeface="Arial"/>
              <a:buNone/>
            </a:pPr>
            <a:endParaRPr sz="1500" b="1" i="0" u="none" strike="noStrike" cap="none">
              <a:solidFill>
                <a:schemeClr val="accent1"/>
              </a:solidFill>
              <a:latin typeface="Arial"/>
              <a:ea typeface="Arial"/>
              <a:cs typeface="Arial"/>
              <a:sym typeface="Arial"/>
            </a:endParaRPr>
          </a:p>
        </p:txBody>
      </p:sp>
      <p:sp>
        <p:nvSpPr>
          <p:cNvPr id="2" name="Title 1">
            <a:extLst>
              <a:ext uri="{FF2B5EF4-FFF2-40B4-BE49-F238E27FC236}">
                <a16:creationId xmlns:a16="http://schemas.microsoft.com/office/drawing/2014/main" id="{13EFCBC7-F5EF-0263-BCB2-8A6766D38DD5}"/>
              </a:ext>
            </a:extLst>
          </p:cNvPr>
          <p:cNvSpPr>
            <a:spLocks noGrp="1"/>
          </p:cNvSpPr>
          <p:nvPr>
            <p:ph type="title"/>
          </p:nvPr>
        </p:nvSpPr>
        <p:spPr>
          <a:xfrm>
            <a:off x="694461" y="395709"/>
            <a:ext cx="8432521" cy="1068000"/>
          </a:xfrm>
        </p:spPr>
        <p:txBody>
          <a:bodyPr>
            <a:normAutofit/>
          </a:bodyPr>
          <a:lstStyle/>
          <a:p>
            <a:r>
              <a:rPr lang="en-US"/>
              <a:t>What is secondary data analysis?</a:t>
            </a:r>
          </a:p>
        </p:txBody>
      </p:sp>
      <p:sp>
        <p:nvSpPr>
          <p:cNvPr id="3" name="Text Placeholder 2">
            <a:extLst>
              <a:ext uri="{FF2B5EF4-FFF2-40B4-BE49-F238E27FC236}">
                <a16:creationId xmlns:a16="http://schemas.microsoft.com/office/drawing/2014/main" id="{F4C37A8A-D2AC-805E-5A23-79FC4BF02B8B}"/>
              </a:ext>
            </a:extLst>
          </p:cNvPr>
          <p:cNvSpPr>
            <a:spLocks noGrp="1"/>
          </p:cNvSpPr>
          <p:nvPr>
            <p:ph type="body" idx="1"/>
          </p:nvPr>
        </p:nvSpPr>
        <p:spPr>
          <a:xfrm>
            <a:off x="650061" y="1448735"/>
            <a:ext cx="9711039" cy="4868930"/>
          </a:xfrm>
        </p:spPr>
        <p:txBody>
          <a:bodyPr>
            <a:normAutofit fontScale="92500" lnSpcReduction="10000"/>
          </a:bodyPr>
          <a:lstStyle/>
          <a:p>
            <a:pPr marL="76200" indent="0">
              <a:lnSpc>
                <a:spcPct val="110000"/>
              </a:lnSpc>
              <a:spcAft>
                <a:spcPts val="1200"/>
              </a:spcAft>
              <a:buNone/>
            </a:pPr>
            <a:r>
              <a:rPr lang="en-US" sz="2600" b="1" dirty="0"/>
              <a:t>Definition</a:t>
            </a:r>
            <a:br>
              <a:rPr lang="en-US" sz="2600" dirty="0"/>
            </a:br>
            <a:r>
              <a:rPr lang="en-US" sz="2600" dirty="0"/>
              <a:t>Secondary data analysis involves gathering, reviewing and interpreting information that has been collected by others.</a:t>
            </a:r>
          </a:p>
          <a:p>
            <a:pPr marL="76200" indent="0">
              <a:lnSpc>
                <a:spcPct val="110000"/>
              </a:lnSpc>
              <a:spcAft>
                <a:spcPts val="1200"/>
              </a:spcAft>
              <a:buNone/>
            </a:pPr>
            <a:r>
              <a:rPr lang="en-US" sz="2600" b="1" dirty="0"/>
              <a:t>In the context of IYCF-E, </a:t>
            </a:r>
            <a:r>
              <a:rPr lang="en-US" sz="2600" dirty="0"/>
              <a:t>it means using existing data to understand feeding practices and the environment in which children and their caregivers are situated before conducting primary data collection.</a:t>
            </a:r>
          </a:p>
          <a:p>
            <a:pPr marL="968375" indent="0">
              <a:lnSpc>
                <a:spcPct val="110000"/>
              </a:lnSpc>
              <a:spcAft>
                <a:spcPts val="1200"/>
              </a:spcAft>
              <a:buNone/>
            </a:pPr>
            <a:r>
              <a:rPr lang="en-US" sz="2600" b="1" dirty="0">
                <a:solidFill>
                  <a:srgbClr val="D03000"/>
                </a:solidFill>
              </a:rPr>
              <a:t>Key focus areas: </a:t>
            </a:r>
            <a:r>
              <a:rPr lang="en-US" sz="2600" dirty="0"/>
              <a:t>Feeding practices, child nutrition and </a:t>
            </a:r>
            <a:br>
              <a:rPr lang="en-US" sz="2600" dirty="0"/>
            </a:br>
            <a:r>
              <a:rPr lang="en-US" sz="2600" dirty="0"/>
              <a:t>caregiver environments.</a:t>
            </a:r>
          </a:p>
          <a:p>
            <a:pPr marL="968375" indent="0">
              <a:lnSpc>
                <a:spcPct val="110000"/>
              </a:lnSpc>
              <a:spcAft>
                <a:spcPts val="1200"/>
              </a:spcAft>
              <a:buNone/>
            </a:pPr>
            <a:r>
              <a:rPr lang="en-US" sz="2600" b="1" dirty="0">
                <a:solidFill>
                  <a:srgbClr val="D03000"/>
                </a:solidFill>
              </a:rPr>
              <a:t>Data sources: </a:t>
            </a:r>
            <a:r>
              <a:rPr lang="en-US" sz="2600" dirty="0"/>
              <a:t>Previous studies; surveys; and reports on nutrition, health, and emergencies.</a:t>
            </a:r>
          </a:p>
          <a:p>
            <a:endParaRPr lang="en-US" dirty="0"/>
          </a:p>
        </p:txBody>
      </p:sp>
      <p:grpSp>
        <p:nvGrpSpPr>
          <p:cNvPr id="4" name="Group 3">
            <a:extLst>
              <a:ext uri="{FF2B5EF4-FFF2-40B4-BE49-F238E27FC236}">
                <a16:creationId xmlns:a16="http://schemas.microsoft.com/office/drawing/2014/main" id="{5B6E6A4E-7D97-914A-AD20-9A43BD3F3356}"/>
              </a:ext>
            </a:extLst>
          </p:cNvPr>
          <p:cNvGrpSpPr/>
          <p:nvPr/>
        </p:nvGrpSpPr>
        <p:grpSpPr>
          <a:xfrm>
            <a:off x="889906" y="5040996"/>
            <a:ext cx="614338" cy="614338"/>
            <a:chOff x="-13370" y="4532102"/>
            <a:chExt cx="988142" cy="988142"/>
          </a:xfrm>
        </p:grpSpPr>
        <p:sp>
          <p:nvSpPr>
            <p:cNvPr id="8" name="Oval 7">
              <a:extLst>
                <a:ext uri="{FF2B5EF4-FFF2-40B4-BE49-F238E27FC236}">
                  <a16:creationId xmlns:a16="http://schemas.microsoft.com/office/drawing/2014/main" id="{87B79882-5BD4-10F7-A66D-C7C345A81436}"/>
                </a:ext>
              </a:extLst>
            </p:cNvPr>
            <p:cNvSpPr/>
            <p:nvPr/>
          </p:nvSpPr>
          <p:spPr>
            <a:xfrm>
              <a:off x="-13370" y="4532102"/>
              <a:ext cx="988142" cy="98814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D7527410-A082-B4B9-CECC-A33A5C64F9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984" y="4727141"/>
              <a:ext cx="638175" cy="638175"/>
            </a:xfrm>
            <a:prstGeom prst="rect">
              <a:avLst/>
            </a:prstGeom>
          </p:spPr>
        </p:pic>
      </p:grpSp>
      <p:grpSp>
        <p:nvGrpSpPr>
          <p:cNvPr id="11" name="Group 10">
            <a:extLst>
              <a:ext uri="{FF2B5EF4-FFF2-40B4-BE49-F238E27FC236}">
                <a16:creationId xmlns:a16="http://schemas.microsoft.com/office/drawing/2014/main" id="{F6E7D7BC-59FD-6027-A450-9306952BCFBA}"/>
              </a:ext>
            </a:extLst>
          </p:cNvPr>
          <p:cNvGrpSpPr/>
          <p:nvPr/>
        </p:nvGrpSpPr>
        <p:grpSpPr>
          <a:xfrm>
            <a:off x="889906" y="4083591"/>
            <a:ext cx="614338" cy="614338"/>
            <a:chOff x="223862" y="3804652"/>
            <a:chExt cx="614338" cy="614338"/>
          </a:xfrm>
        </p:grpSpPr>
        <p:sp>
          <p:nvSpPr>
            <p:cNvPr id="12" name="Oval 11">
              <a:extLst>
                <a:ext uri="{FF2B5EF4-FFF2-40B4-BE49-F238E27FC236}">
                  <a16:creationId xmlns:a16="http://schemas.microsoft.com/office/drawing/2014/main" id="{0AAFDB76-49B0-9A26-7027-0E8C20DBC954}"/>
                </a:ext>
              </a:extLst>
            </p:cNvPr>
            <p:cNvSpPr/>
            <p:nvPr/>
          </p:nvSpPr>
          <p:spPr>
            <a:xfrm>
              <a:off x="223862" y="3804652"/>
              <a:ext cx="614338" cy="614338"/>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55761BA9-36C7-8FC3-92DD-4DE2EDEEA2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5200" y="3911706"/>
              <a:ext cx="411663" cy="411663"/>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 name="Title 1">
            <a:extLst>
              <a:ext uri="{FF2B5EF4-FFF2-40B4-BE49-F238E27FC236}">
                <a16:creationId xmlns:a16="http://schemas.microsoft.com/office/drawing/2014/main" id="{3D198F35-2E93-3046-A165-72B01CD98301}"/>
              </a:ext>
            </a:extLst>
          </p:cNvPr>
          <p:cNvSpPr>
            <a:spLocks noGrp="1"/>
          </p:cNvSpPr>
          <p:nvPr>
            <p:ph type="title"/>
          </p:nvPr>
        </p:nvSpPr>
        <p:spPr>
          <a:xfrm>
            <a:off x="498087" y="390467"/>
            <a:ext cx="10373512" cy="1068000"/>
          </a:xfrm>
        </p:spPr>
        <p:txBody>
          <a:bodyPr>
            <a:normAutofit fontScale="90000"/>
          </a:bodyPr>
          <a:lstStyle/>
          <a:p>
            <a:r>
              <a:rPr lang="en-US" sz="3600"/>
              <a:t>Why is conducting a secondary data review critical for IYCF-E assessments?</a:t>
            </a:r>
            <a:br>
              <a:rPr lang="en-US"/>
            </a:br>
            <a:endParaRPr lang="en-US"/>
          </a:p>
        </p:txBody>
      </p:sp>
      <p:sp>
        <p:nvSpPr>
          <p:cNvPr id="3" name="Text Placeholder 2">
            <a:extLst>
              <a:ext uri="{FF2B5EF4-FFF2-40B4-BE49-F238E27FC236}">
                <a16:creationId xmlns:a16="http://schemas.microsoft.com/office/drawing/2014/main" id="{8383A3F9-3BB6-14E1-3974-FF74AEE1529C}"/>
              </a:ext>
            </a:extLst>
          </p:cNvPr>
          <p:cNvSpPr>
            <a:spLocks noGrp="1"/>
          </p:cNvSpPr>
          <p:nvPr>
            <p:ph type="body" idx="1"/>
          </p:nvPr>
        </p:nvSpPr>
        <p:spPr>
          <a:xfrm>
            <a:off x="412845" y="1738972"/>
            <a:ext cx="10788555" cy="4453500"/>
          </a:xfrm>
        </p:spPr>
        <p:txBody>
          <a:bodyPr/>
          <a:lstStyle/>
          <a:p>
            <a:r>
              <a:rPr lang="en-US"/>
              <a:t>It supports informed decision-making, providing a baseline understanding for targeted interventions.</a:t>
            </a:r>
          </a:p>
          <a:p>
            <a:r>
              <a:rPr lang="en-US"/>
              <a:t>It saves time and resources, allowing for rapid assessment when primary data collection is delayed or impractical.</a:t>
            </a:r>
          </a:p>
          <a:p>
            <a:r>
              <a:rPr lang="en-US"/>
              <a:t>It helps identify gaps, guiding more focused primary data collection efforts.</a:t>
            </a:r>
          </a:p>
          <a:p>
            <a:r>
              <a:rPr lang="en-US"/>
              <a:t>It offers contextual understanding of pre-crisis IYCF practices, providing a basis for comparison in emergencies.</a:t>
            </a:r>
          </a:p>
          <a:p>
            <a:endParaRPr lang="en-US"/>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 name="Title 1">
            <a:extLst>
              <a:ext uri="{FF2B5EF4-FFF2-40B4-BE49-F238E27FC236}">
                <a16:creationId xmlns:a16="http://schemas.microsoft.com/office/drawing/2014/main" id="{5EBB903C-2276-217F-8B23-30A235558379}"/>
              </a:ext>
            </a:extLst>
          </p:cNvPr>
          <p:cNvSpPr>
            <a:spLocks noGrp="1"/>
          </p:cNvSpPr>
          <p:nvPr>
            <p:ph type="title"/>
          </p:nvPr>
        </p:nvSpPr>
        <p:spPr>
          <a:xfrm>
            <a:off x="481739" y="397962"/>
            <a:ext cx="10366612" cy="1068000"/>
          </a:xfrm>
        </p:spPr>
        <p:txBody>
          <a:bodyPr>
            <a:normAutofit/>
          </a:bodyPr>
          <a:lstStyle/>
          <a:p>
            <a:r>
              <a:rPr lang="en-US"/>
              <a:t>Pros and Cons of Secondary Data Analysis</a:t>
            </a:r>
          </a:p>
        </p:txBody>
      </p:sp>
      <p:sp>
        <p:nvSpPr>
          <p:cNvPr id="35" name="Rectangle: Rounded Corners 34">
            <a:extLst>
              <a:ext uri="{FF2B5EF4-FFF2-40B4-BE49-F238E27FC236}">
                <a16:creationId xmlns:a16="http://schemas.microsoft.com/office/drawing/2014/main" id="{2CA5FCCE-AFA0-C80D-18E7-76812D0781AE}"/>
              </a:ext>
            </a:extLst>
          </p:cNvPr>
          <p:cNvSpPr/>
          <p:nvPr/>
        </p:nvSpPr>
        <p:spPr>
          <a:xfrm>
            <a:off x="1846980" y="1629582"/>
            <a:ext cx="3936103" cy="3633591"/>
          </a:xfrm>
          <a:prstGeom prst="round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Google Shape;248;p19"/>
          <p:cNvSpPr/>
          <p:nvPr/>
        </p:nvSpPr>
        <p:spPr>
          <a:xfrm>
            <a:off x="4576169" y="1819414"/>
            <a:ext cx="797760" cy="797760"/>
          </a:xfrm>
          <a:custGeom>
            <a:avLst/>
            <a:gdLst/>
            <a:ahLst/>
            <a:cxnLst/>
            <a:rect l="l" t="t" r="r" b="b"/>
            <a:pathLst>
              <a:path w="21600" h="21600" extrusionOk="0">
                <a:moveTo>
                  <a:pt x="0" y="10800"/>
                </a:moveTo>
                <a:close/>
              </a:path>
            </a:pathLst>
          </a:custGeom>
          <a:solidFill>
            <a:srgbClr val="25374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19"/>
          <p:cNvSpPr txBox="1"/>
          <p:nvPr/>
        </p:nvSpPr>
        <p:spPr>
          <a:xfrm>
            <a:off x="2320032" y="1986148"/>
            <a:ext cx="2758521" cy="2845500"/>
          </a:xfrm>
          <a:prstGeom prst="rect">
            <a:avLst/>
          </a:prstGeom>
          <a:noFill/>
          <a:ln>
            <a:noFill/>
          </a:ln>
        </p:spPr>
        <p:txBody>
          <a:bodyPr spcFirstLastPara="1" wrap="square" lIns="91425" tIns="45700" rIns="91425" bIns="45700" anchor="t" anchorCtr="1">
            <a:noAutofit/>
          </a:bodyPr>
          <a:lstStyle/>
          <a:p>
            <a:pPr marL="0" marR="0" lvl="0" indent="0" algn="r" rtl="0">
              <a:lnSpc>
                <a:spcPct val="120000"/>
              </a:lnSpc>
              <a:spcBef>
                <a:spcPts val="0"/>
              </a:spcBef>
              <a:spcAft>
                <a:spcPts val="0"/>
              </a:spcAft>
              <a:buClr>
                <a:srgbClr val="000000"/>
              </a:buClr>
              <a:buSzPct val="100000"/>
              <a:buFont typeface="Arial"/>
              <a:buNone/>
            </a:pPr>
            <a:r>
              <a:rPr lang="en-US" b="0" i="0" u="none" strike="noStrike" cap="none">
                <a:solidFill>
                  <a:srgbClr val="0D0D0D"/>
                </a:solidFill>
                <a:ea typeface="Arial"/>
                <a:cs typeface="Arial"/>
                <a:sym typeface="Arial"/>
              </a:rPr>
              <a:t>Cost-effective</a:t>
            </a:r>
            <a:endParaRPr b="0" i="0" u="none" strike="noStrike" cap="none">
              <a:solidFill>
                <a:srgbClr val="000000"/>
              </a:solidFill>
              <a:ea typeface="Arial"/>
              <a:cs typeface="Arial"/>
              <a:sym typeface="Arial"/>
            </a:endParaRPr>
          </a:p>
          <a:p>
            <a:pPr marL="0" marR="0" lvl="0" indent="0" algn="r" rtl="0">
              <a:lnSpc>
                <a:spcPct val="120000"/>
              </a:lnSpc>
              <a:spcBef>
                <a:spcPts val="2100"/>
              </a:spcBef>
              <a:spcAft>
                <a:spcPts val="0"/>
              </a:spcAft>
              <a:buClr>
                <a:srgbClr val="000000"/>
              </a:buClr>
              <a:buSzPct val="100000"/>
              <a:buFont typeface="Arial"/>
              <a:buNone/>
            </a:pPr>
            <a:r>
              <a:rPr lang="en-US" b="0" i="0" u="none" strike="noStrike" cap="none">
                <a:solidFill>
                  <a:srgbClr val="0D0D0D"/>
                </a:solidFill>
                <a:ea typeface="Arial"/>
                <a:cs typeface="Arial"/>
                <a:sym typeface="Arial"/>
              </a:rPr>
              <a:t>Time-saving</a:t>
            </a:r>
            <a:endParaRPr b="0" i="0" u="none" strike="noStrike" cap="none">
              <a:solidFill>
                <a:srgbClr val="000000"/>
              </a:solidFill>
              <a:ea typeface="Arial"/>
              <a:cs typeface="Arial"/>
              <a:sym typeface="Arial"/>
            </a:endParaRPr>
          </a:p>
          <a:p>
            <a:pPr marL="0" marR="0" lvl="0" indent="0" algn="r" rtl="0">
              <a:lnSpc>
                <a:spcPct val="120000"/>
              </a:lnSpc>
              <a:spcBef>
                <a:spcPts val="2100"/>
              </a:spcBef>
              <a:spcAft>
                <a:spcPts val="0"/>
              </a:spcAft>
              <a:buClr>
                <a:srgbClr val="000000"/>
              </a:buClr>
              <a:buSzPct val="100000"/>
              <a:buFont typeface="Arial"/>
              <a:buNone/>
            </a:pPr>
            <a:r>
              <a:rPr lang="en-US" b="0" i="0" u="none" strike="noStrike" cap="none">
                <a:solidFill>
                  <a:srgbClr val="0D0D0D"/>
                </a:solidFill>
                <a:ea typeface="Arial"/>
                <a:cs typeface="Arial"/>
                <a:sym typeface="Arial"/>
              </a:rPr>
              <a:t>Broad data range</a:t>
            </a:r>
            <a:endParaRPr b="0" i="0" u="none" strike="noStrike" cap="none">
              <a:solidFill>
                <a:srgbClr val="000000"/>
              </a:solidFill>
              <a:ea typeface="Arial"/>
              <a:cs typeface="Arial"/>
              <a:sym typeface="Arial"/>
            </a:endParaRPr>
          </a:p>
          <a:p>
            <a:pPr marL="0" marR="0" lvl="0" indent="0" algn="r" rtl="0">
              <a:lnSpc>
                <a:spcPct val="120000"/>
              </a:lnSpc>
              <a:spcBef>
                <a:spcPts val="2100"/>
              </a:spcBef>
              <a:spcAft>
                <a:spcPts val="0"/>
              </a:spcAft>
              <a:buClr>
                <a:srgbClr val="000000"/>
              </a:buClr>
              <a:buSzPct val="100000"/>
              <a:buFont typeface="Arial"/>
              <a:buNone/>
            </a:pPr>
            <a:r>
              <a:rPr lang="en-US" b="0" i="0" u="none" strike="noStrike" cap="none">
                <a:solidFill>
                  <a:srgbClr val="0D0D0D"/>
                </a:solidFill>
                <a:ea typeface="Arial"/>
                <a:cs typeface="Arial"/>
                <a:sym typeface="Arial"/>
              </a:rPr>
              <a:t>Historical comparison</a:t>
            </a:r>
            <a:endParaRPr/>
          </a:p>
          <a:p>
            <a:pPr marL="0" marR="0" lvl="0" indent="0" algn="r" rtl="0">
              <a:lnSpc>
                <a:spcPct val="120000"/>
              </a:lnSpc>
              <a:spcBef>
                <a:spcPts val="2100"/>
              </a:spcBef>
              <a:spcAft>
                <a:spcPts val="0"/>
              </a:spcAft>
              <a:buClr>
                <a:srgbClr val="000000"/>
              </a:buClr>
              <a:buSzPct val="100000"/>
              <a:buFont typeface="Arial"/>
              <a:buNone/>
            </a:pPr>
            <a:r>
              <a:rPr lang="en-US" b="0" i="0" u="none" strike="noStrike" cap="none">
                <a:solidFill>
                  <a:srgbClr val="0D0D0D"/>
                </a:solidFill>
                <a:ea typeface="Arial"/>
                <a:cs typeface="Arial"/>
                <a:sym typeface="Arial"/>
              </a:rPr>
              <a:t>Does not burden the affected population </a:t>
            </a:r>
            <a:endParaRPr b="0" i="0" u="none" strike="noStrike" cap="none">
              <a:solidFill>
                <a:srgbClr val="000000"/>
              </a:solidFill>
              <a:ea typeface="Arial"/>
              <a:cs typeface="Arial"/>
              <a:sym typeface="Arial"/>
            </a:endParaRPr>
          </a:p>
        </p:txBody>
      </p:sp>
      <p:sp>
        <p:nvSpPr>
          <p:cNvPr id="256" name="Google Shape;256;p19"/>
          <p:cNvSpPr txBox="1"/>
          <p:nvPr/>
        </p:nvSpPr>
        <p:spPr>
          <a:xfrm>
            <a:off x="2220780" y="5407243"/>
            <a:ext cx="7750440" cy="97596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700"/>
              <a:buFont typeface="Arial"/>
              <a:buNone/>
            </a:pPr>
            <a:r>
              <a:rPr lang="en-US" sz="1700" b="1" i="0" u="none" strike="noStrike" cap="none">
                <a:solidFill>
                  <a:srgbClr val="0D0D0D"/>
                </a:solidFill>
                <a:latin typeface="Arial"/>
                <a:ea typeface="Arial"/>
                <a:cs typeface="Arial"/>
                <a:sym typeface="Arial"/>
              </a:rPr>
              <a:t>Ethical Considerations: </a:t>
            </a:r>
            <a:r>
              <a:rPr lang="en-US" sz="1700" b="0" i="0" u="none" strike="noStrike" cap="none">
                <a:solidFill>
                  <a:srgbClr val="0D0D0D"/>
                </a:solidFill>
                <a:latin typeface="Arial"/>
                <a:ea typeface="Arial"/>
                <a:cs typeface="Arial"/>
                <a:sym typeface="Arial"/>
              </a:rPr>
              <a:t> Confidentiality, permission, transparency</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210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sp>
        <p:nvSpPr>
          <p:cNvPr id="258" name="Google Shape;258;p19"/>
          <p:cNvSpPr/>
          <p:nvPr/>
        </p:nvSpPr>
        <p:spPr>
          <a:xfrm>
            <a:off x="6297694" y="1819414"/>
            <a:ext cx="797760" cy="797760"/>
          </a:xfrm>
          <a:custGeom>
            <a:avLst/>
            <a:gdLst/>
            <a:ahLst/>
            <a:cxnLst/>
            <a:rect l="l" t="t" r="r" b="b"/>
            <a:pathLst>
              <a:path w="21600" h="21600" extrusionOk="0">
                <a:moveTo>
                  <a:pt x="0" y="10800"/>
                </a:moveTo>
                <a:close/>
              </a:path>
            </a:pathLst>
          </a:custGeom>
          <a:solidFill>
            <a:srgbClr val="FFA8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19"/>
          <p:cNvSpPr txBox="1"/>
          <p:nvPr/>
        </p:nvSpPr>
        <p:spPr>
          <a:xfrm>
            <a:off x="7152258" y="2065654"/>
            <a:ext cx="3194612" cy="238984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US">
                <a:solidFill>
                  <a:srgbClr val="0D0D0D"/>
                </a:solidFill>
                <a:latin typeface="Arial"/>
                <a:cs typeface="Arial"/>
                <a:sym typeface="Arial"/>
              </a:rPr>
              <a:t>Relevance </a:t>
            </a:r>
            <a:endParaRPr>
              <a:solidFill>
                <a:srgbClr val="0D0D0D"/>
              </a:solidFill>
              <a:latin typeface="Arial"/>
              <a:cs typeface="Arial"/>
              <a:sym typeface="Arial"/>
            </a:endParaRPr>
          </a:p>
          <a:p>
            <a:pPr marL="0" marR="0" lvl="0" indent="0" algn="l" rtl="0">
              <a:lnSpc>
                <a:spcPct val="115000"/>
              </a:lnSpc>
              <a:spcBef>
                <a:spcPts val="2100"/>
              </a:spcBef>
              <a:spcAft>
                <a:spcPts val="0"/>
              </a:spcAft>
              <a:buClr>
                <a:srgbClr val="000000"/>
              </a:buClr>
              <a:buSzPts val="1400"/>
              <a:buFont typeface="Arial"/>
              <a:buNone/>
            </a:pPr>
            <a:r>
              <a:rPr lang="en-US">
                <a:solidFill>
                  <a:srgbClr val="0D0D0D"/>
                </a:solidFill>
                <a:latin typeface="Arial"/>
                <a:cs typeface="Arial"/>
                <a:sym typeface="Arial"/>
              </a:rPr>
              <a:t>Timeliness</a:t>
            </a:r>
            <a:endParaRPr>
              <a:solidFill>
                <a:srgbClr val="0D0D0D"/>
              </a:solidFill>
              <a:latin typeface="Arial"/>
              <a:cs typeface="Arial"/>
              <a:sym typeface="Arial"/>
            </a:endParaRPr>
          </a:p>
          <a:p>
            <a:pPr marL="0" marR="0" lvl="0" indent="0" algn="l" rtl="0">
              <a:lnSpc>
                <a:spcPct val="115000"/>
              </a:lnSpc>
              <a:spcBef>
                <a:spcPts val="2100"/>
              </a:spcBef>
              <a:spcAft>
                <a:spcPts val="0"/>
              </a:spcAft>
              <a:buClr>
                <a:srgbClr val="000000"/>
              </a:buClr>
              <a:buSzPts val="1400"/>
              <a:buFont typeface="Arial"/>
              <a:buNone/>
            </a:pPr>
            <a:r>
              <a:rPr lang="en-US">
                <a:solidFill>
                  <a:srgbClr val="0D0D0D"/>
                </a:solidFill>
                <a:latin typeface="Arial"/>
                <a:cs typeface="Arial"/>
                <a:sym typeface="Arial"/>
              </a:rPr>
              <a:t>Accuracy</a:t>
            </a:r>
            <a:endParaRPr>
              <a:solidFill>
                <a:srgbClr val="0D0D0D"/>
              </a:solidFill>
              <a:latin typeface="Arial"/>
              <a:cs typeface="Arial"/>
              <a:sym typeface="Arial"/>
            </a:endParaRPr>
          </a:p>
          <a:p>
            <a:pPr marL="0" marR="0" lvl="0" indent="0" algn="l" rtl="0">
              <a:lnSpc>
                <a:spcPct val="115000"/>
              </a:lnSpc>
              <a:spcBef>
                <a:spcPts val="2100"/>
              </a:spcBef>
              <a:spcAft>
                <a:spcPts val="0"/>
              </a:spcAft>
              <a:buClr>
                <a:srgbClr val="000000"/>
              </a:buClr>
              <a:buSzPts val="1400"/>
              <a:buFont typeface="Arial"/>
              <a:buNone/>
            </a:pPr>
            <a:r>
              <a:rPr lang="en-US">
                <a:solidFill>
                  <a:srgbClr val="0D0D0D"/>
                </a:solidFill>
                <a:latin typeface="Arial"/>
                <a:cs typeface="Arial"/>
                <a:sym typeface="Arial"/>
              </a:rPr>
              <a:t>Accessibility</a:t>
            </a:r>
            <a:endParaRPr>
              <a:solidFill>
                <a:srgbClr val="0D0D0D"/>
              </a:solidFill>
              <a:latin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0" name="Group 9">
            <a:extLst>
              <a:ext uri="{FF2B5EF4-FFF2-40B4-BE49-F238E27FC236}">
                <a16:creationId xmlns:a16="http://schemas.microsoft.com/office/drawing/2014/main" id="{9D453A8A-52C2-6DB6-2C5D-CE28F19ECD90}"/>
              </a:ext>
            </a:extLst>
          </p:cNvPr>
          <p:cNvGrpSpPr/>
          <p:nvPr/>
        </p:nvGrpSpPr>
        <p:grpSpPr>
          <a:xfrm>
            <a:off x="5045852" y="2019242"/>
            <a:ext cx="468795" cy="468795"/>
            <a:chOff x="10606337" y="1041300"/>
            <a:chExt cx="665820" cy="665820"/>
          </a:xfrm>
        </p:grpSpPr>
        <p:sp>
          <p:nvSpPr>
            <p:cNvPr id="8" name="Oval 7">
              <a:extLst>
                <a:ext uri="{FF2B5EF4-FFF2-40B4-BE49-F238E27FC236}">
                  <a16:creationId xmlns:a16="http://schemas.microsoft.com/office/drawing/2014/main" id="{C727B824-BC5D-CB02-ED85-FD7E3BAB66C0}"/>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Thumbs up sign with solid fill">
              <a:extLst>
                <a:ext uri="{FF2B5EF4-FFF2-40B4-BE49-F238E27FC236}">
                  <a16:creationId xmlns:a16="http://schemas.microsoft.com/office/drawing/2014/main" id="{159A7DC2-0AC1-0229-4FBE-79293E1B64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9617" y="1054948"/>
              <a:ext cx="548640" cy="548640"/>
            </a:xfrm>
            <a:prstGeom prst="rect">
              <a:avLst/>
            </a:prstGeom>
          </p:spPr>
        </p:pic>
      </p:grpSp>
      <p:grpSp>
        <p:nvGrpSpPr>
          <p:cNvPr id="11" name="Group 10">
            <a:extLst>
              <a:ext uri="{FF2B5EF4-FFF2-40B4-BE49-F238E27FC236}">
                <a16:creationId xmlns:a16="http://schemas.microsoft.com/office/drawing/2014/main" id="{96870559-990A-780B-FB6E-87C8DADE6A7C}"/>
              </a:ext>
            </a:extLst>
          </p:cNvPr>
          <p:cNvGrpSpPr/>
          <p:nvPr/>
        </p:nvGrpSpPr>
        <p:grpSpPr>
          <a:xfrm>
            <a:off x="5045852" y="2607091"/>
            <a:ext cx="468795" cy="468795"/>
            <a:chOff x="10606337" y="1041300"/>
            <a:chExt cx="665820" cy="665820"/>
          </a:xfrm>
        </p:grpSpPr>
        <p:sp>
          <p:nvSpPr>
            <p:cNvPr id="12" name="Oval 11">
              <a:extLst>
                <a:ext uri="{FF2B5EF4-FFF2-40B4-BE49-F238E27FC236}">
                  <a16:creationId xmlns:a16="http://schemas.microsoft.com/office/drawing/2014/main" id="{D80100E3-A2D0-6A39-C545-F76D339F1889}"/>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Thumbs up sign with solid fill">
              <a:extLst>
                <a:ext uri="{FF2B5EF4-FFF2-40B4-BE49-F238E27FC236}">
                  <a16:creationId xmlns:a16="http://schemas.microsoft.com/office/drawing/2014/main" id="{3F4103FC-EDBF-C7B2-B8AD-D412405264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9617" y="1054948"/>
              <a:ext cx="548640" cy="548640"/>
            </a:xfrm>
            <a:prstGeom prst="rect">
              <a:avLst/>
            </a:prstGeom>
          </p:spPr>
        </p:pic>
      </p:grpSp>
      <p:grpSp>
        <p:nvGrpSpPr>
          <p:cNvPr id="14" name="Group 13">
            <a:extLst>
              <a:ext uri="{FF2B5EF4-FFF2-40B4-BE49-F238E27FC236}">
                <a16:creationId xmlns:a16="http://schemas.microsoft.com/office/drawing/2014/main" id="{BB1BE056-315B-5707-4145-9410FF23F113}"/>
              </a:ext>
            </a:extLst>
          </p:cNvPr>
          <p:cNvGrpSpPr/>
          <p:nvPr/>
        </p:nvGrpSpPr>
        <p:grpSpPr>
          <a:xfrm>
            <a:off x="5045852" y="3194940"/>
            <a:ext cx="468795" cy="468795"/>
            <a:chOff x="10606337" y="1041300"/>
            <a:chExt cx="665820" cy="665820"/>
          </a:xfrm>
        </p:grpSpPr>
        <p:sp>
          <p:nvSpPr>
            <p:cNvPr id="15" name="Oval 14">
              <a:extLst>
                <a:ext uri="{FF2B5EF4-FFF2-40B4-BE49-F238E27FC236}">
                  <a16:creationId xmlns:a16="http://schemas.microsoft.com/office/drawing/2014/main" id="{BC042CF0-54F5-4360-B142-EAE06E8308D8}"/>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Thumbs up sign with solid fill">
              <a:extLst>
                <a:ext uri="{FF2B5EF4-FFF2-40B4-BE49-F238E27FC236}">
                  <a16:creationId xmlns:a16="http://schemas.microsoft.com/office/drawing/2014/main" id="{4EA7131D-44D0-B5C6-4205-74F85E839A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9617" y="1054948"/>
              <a:ext cx="548640" cy="548640"/>
            </a:xfrm>
            <a:prstGeom prst="rect">
              <a:avLst/>
            </a:prstGeom>
          </p:spPr>
        </p:pic>
      </p:grpSp>
      <p:grpSp>
        <p:nvGrpSpPr>
          <p:cNvPr id="17" name="Group 16">
            <a:extLst>
              <a:ext uri="{FF2B5EF4-FFF2-40B4-BE49-F238E27FC236}">
                <a16:creationId xmlns:a16="http://schemas.microsoft.com/office/drawing/2014/main" id="{C251CEBA-3975-9DD7-F808-04280359AB8D}"/>
              </a:ext>
            </a:extLst>
          </p:cNvPr>
          <p:cNvGrpSpPr/>
          <p:nvPr/>
        </p:nvGrpSpPr>
        <p:grpSpPr>
          <a:xfrm>
            <a:off x="5045852" y="3782789"/>
            <a:ext cx="468795" cy="468795"/>
            <a:chOff x="10606337" y="1041300"/>
            <a:chExt cx="665820" cy="665820"/>
          </a:xfrm>
        </p:grpSpPr>
        <p:sp>
          <p:nvSpPr>
            <p:cNvPr id="18" name="Oval 17">
              <a:extLst>
                <a:ext uri="{FF2B5EF4-FFF2-40B4-BE49-F238E27FC236}">
                  <a16:creationId xmlns:a16="http://schemas.microsoft.com/office/drawing/2014/main" id="{2BD13916-95A5-BF1F-FF03-28956EA31127}"/>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Thumbs up sign with solid fill">
              <a:extLst>
                <a:ext uri="{FF2B5EF4-FFF2-40B4-BE49-F238E27FC236}">
                  <a16:creationId xmlns:a16="http://schemas.microsoft.com/office/drawing/2014/main" id="{7674C1A2-1E0B-9DFC-9E7F-B195F23005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9617" y="1054948"/>
              <a:ext cx="548640" cy="548640"/>
            </a:xfrm>
            <a:prstGeom prst="rect">
              <a:avLst/>
            </a:prstGeom>
          </p:spPr>
        </p:pic>
      </p:grpSp>
      <p:grpSp>
        <p:nvGrpSpPr>
          <p:cNvPr id="20" name="Group 19">
            <a:extLst>
              <a:ext uri="{FF2B5EF4-FFF2-40B4-BE49-F238E27FC236}">
                <a16:creationId xmlns:a16="http://schemas.microsoft.com/office/drawing/2014/main" id="{49C70EAC-9B20-2CEC-E3CB-07FACCC5E77A}"/>
              </a:ext>
            </a:extLst>
          </p:cNvPr>
          <p:cNvGrpSpPr/>
          <p:nvPr/>
        </p:nvGrpSpPr>
        <p:grpSpPr>
          <a:xfrm>
            <a:off x="5045852" y="4370640"/>
            <a:ext cx="468795" cy="468795"/>
            <a:chOff x="10606337" y="1041300"/>
            <a:chExt cx="665820" cy="665820"/>
          </a:xfrm>
        </p:grpSpPr>
        <p:sp>
          <p:nvSpPr>
            <p:cNvPr id="21" name="Oval 20">
              <a:extLst>
                <a:ext uri="{FF2B5EF4-FFF2-40B4-BE49-F238E27FC236}">
                  <a16:creationId xmlns:a16="http://schemas.microsoft.com/office/drawing/2014/main" id="{06EE7A63-C294-DE5C-4C27-457001A15D6D}"/>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Thumbs up sign with solid fill">
              <a:extLst>
                <a:ext uri="{FF2B5EF4-FFF2-40B4-BE49-F238E27FC236}">
                  <a16:creationId xmlns:a16="http://schemas.microsoft.com/office/drawing/2014/main" id="{023FE319-11F8-F00D-B812-B951A59824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9617" y="1054948"/>
              <a:ext cx="548640" cy="548640"/>
            </a:xfrm>
            <a:prstGeom prst="rect">
              <a:avLst/>
            </a:prstGeom>
          </p:spPr>
        </p:pic>
      </p:grpSp>
      <p:grpSp>
        <p:nvGrpSpPr>
          <p:cNvPr id="23" name="Group 22">
            <a:extLst>
              <a:ext uri="{FF2B5EF4-FFF2-40B4-BE49-F238E27FC236}">
                <a16:creationId xmlns:a16="http://schemas.microsoft.com/office/drawing/2014/main" id="{32CA402C-67D0-A47B-2866-A7C5B7CB5386}"/>
              </a:ext>
            </a:extLst>
          </p:cNvPr>
          <p:cNvGrpSpPr/>
          <p:nvPr/>
        </p:nvGrpSpPr>
        <p:grpSpPr>
          <a:xfrm rot="10800000">
            <a:off x="6591719" y="2034088"/>
            <a:ext cx="468795" cy="468795"/>
            <a:chOff x="10606337" y="1041300"/>
            <a:chExt cx="665820" cy="665820"/>
          </a:xfrm>
        </p:grpSpPr>
        <p:sp>
          <p:nvSpPr>
            <p:cNvPr id="24" name="Oval 23">
              <a:extLst>
                <a:ext uri="{FF2B5EF4-FFF2-40B4-BE49-F238E27FC236}">
                  <a16:creationId xmlns:a16="http://schemas.microsoft.com/office/drawing/2014/main" id="{96D5846D-0660-F614-C560-37451EAE0BCC}"/>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Thumbs up sign with solid fill">
              <a:extLst>
                <a:ext uri="{FF2B5EF4-FFF2-40B4-BE49-F238E27FC236}">
                  <a16:creationId xmlns:a16="http://schemas.microsoft.com/office/drawing/2014/main" id="{E88FDFB1-F25E-9BF7-44EE-5178380F23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9617" y="1054948"/>
              <a:ext cx="548640" cy="548640"/>
            </a:xfrm>
            <a:prstGeom prst="rect">
              <a:avLst/>
            </a:prstGeom>
          </p:spPr>
        </p:pic>
      </p:grpSp>
      <p:grpSp>
        <p:nvGrpSpPr>
          <p:cNvPr id="26" name="Group 25">
            <a:extLst>
              <a:ext uri="{FF2B5EF4-FFF2-40B4-BE49-F238E27FC236}">
                <a16:creationId xmlns:a16="http://schemas.microsoft.com/office/drawing/2014/main" id="{D33936B3-3D10-A081-D6A1-A2A2B63ED409}"/>
              </a:ext>
            </a:extLst>
          </p:cNvPr>
          <p:cNvGrpSpPr/>
          <p:nvPr/>
        </p:nvGrpSpPr>
        <p:grpSpPr>
          <a:xfrm rot="10800000">
            <a:off x="6591719" y="2621937"/>
            <a:ext cx="468795" cy="468795"/>
            <a:chOff x="10606337" y="1041300"/>
            <a:chExt cx="665820" cy="665820"/>
          </a:xfrm>
        </p:grpSpPr>
        <p:sp>
          <p:nvSpPr>
            <p:cNvPr id="27" name="Oval 26">
              <a:extLst>
                <a:ext uri="{FF2B5EF4-FFF2-40B4-BE49-F238E27FC236}">
                  <a16:creationId xmlns:a16="http://schemas.microsoft.com/office/drawing/2014/main" id="{1BB520E5-D906-F312-B756-F319BD310DB0}"/>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Thumbs up sign with solid fill">
              <a:extLst>
                <a:ext uri="{FF2B5EF4-FFF2-40B4-BE49-F238E27FC236}">
                  <a16:creationId xmlns:a16="http://schemas.microsoft.com/office/drawing/2014/main" id="{84BC5C17-95C3-132B-92C4-842DB536C4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9617" y="1054948"/>
              <a:ext cx="548640" cy="548640"/>
            </a:xfrm>
            <a:prstGeom prst="rect">
              <a:avLst/>
            </a:prstGeom>
          </p:spPr>
        </p:pic>
      </p:grpSp>
      <p:grpSp>
        <p:nvGrpSpPr>
          <p:cNvPr id="29" name="Group 28">
            <a:extLst>
              <a:ext uri="{FF2B5EF4-FFF2-40B4-BE49-F238E27FC236}">
                <a16:creationId xmlns:a16="http://schemas.microsoft.com/office/drawing/2014/main" id="{193B9D72-B407-AAB3-D60C-823979F44FAD}"/>
              </a:ext>
            </a:extLst>
          </p:cNvPr>
          <p:cNvGrpSpPr/>
          <p:nvPr/>
        </p:nvGrpSpPr>
        <p:grpSpPr>
          <a:xfrm rot="10800000">
            <a:off x="6591719" y="3209786"/>
            <a:ext cx="468795" cy="468795"/>
            <a:chOff x="10606337" y="1041300"/>
            <a:chExt cx="665820" cy="665820"/>
          </a:xfrm>
        </p:grpSpPr>
        <p:sp>
          <p:nvSpPr>
            <p:cNvPr id="30" name="Oval 29">
              <a:extLst>
                <a:ext uri="{FF2B5EF4-FFF2-40B4-BE49-F238E27FC236}">
                  <a16:creationId xmlns:a16="http://schemas.microsoft.com/office/drawing/2014/main" id="{59C20559-54E1-3B77-D495-7CC9C631B1FE}"/>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Thumbs up sign with solid fill">
              <a:extLst>
                <a:ext uri="{FF2B5EF4-FFF2-40B4-BE49-F238E27FC236}">
                  <a16:creationId xmlns:a16="http://schemas.microsoft.com/office/drawing/2014/main" id="{AE65BBE5-F193-2684-59A9-369CD9E367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9617" y="1054948"/>
              <a:ext cx="548640" cy="548640"/>
            </a:xfrm>
            <a:prstGeom prst="rect">
              <a:avLst/>
            </a:prstGeom>
          </p:spPr>
        </p:pic>
      </p:grpSp>
      <p:grpSp>
        <p:nvGrpSpPr>
          <p:cNvPr id="32" name="Group 31">
            <a:extLst>
              <a:ext uri="{FF2B5EF4-FFF2-40B4-BE49-F238E27FC236}">
                <a16:creationId xmlns:a16="http://schemas.microsoft.com/office/drawing/2014/main" id="{97B22F46-71C1-41DF-2A33-E45CB28E5411}"/>
              </a:ext>
            </a:extLst>
          </p:cNvPr>
          <p:cNvGrpSpPr/>
          <p:nvPr/>
        </p:nvGrpSpPr>
        <p:grpSpPr>
          <a:xfrm rot="10800000">
            <a:off x="6591719" y="3797637"/>
            <a:ext cx="468795" cy="468795"/>
            <a:chOff x="10606337" y="1041300"/>
            <a:chExt cx="665820" cy="665820"/>
          </a:xfrm>
        </p:grpSpPr>
        <p:sp>
          <p:nvSpPr>
            <p:cNvPr id="33" name="Oval 32">
              <a:extLst>
                <a:ext uri="{FF2B5EF4-FFF2-40B4-BE49-F238E27FC236}">
                  <a16:creationId xmlns:a16="http://schemas.microsoft.com/office/drawing/2014/main" id="{D1F5D7AF-A030-69B0-3344-C9DBB295537D}"/>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Thumbs up sign with solid fill">
              <a:extLst>
                <a:ext uri="{FF2B5EF4-FFF2-40B4-BE49-F238E27FC236}">
                  <a16:creationId xmlns:a16="http://schemas.microsoft.com/office/drawing/2014/main" id="{E838B276-FF07-91FA-9C7C-FF2497232A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9617" y="1054948"/>
              <a:ext cx="548640" cy="548640"/>
            </a:xfrm>
            <a:prstGeom prst="rect">
              <a:avLst/>
            </a:prstGeom>
          </p:spPr>
        </p:pic>
      </p:grpSp>
      <p:grpSp>
        <p:nvGrpSpPr>
          <p:cNvPr id="37" name="Group 36">
            <a:extLst>
              <a:ext uri="{FF2B5EF4-FFF2-40B4-BE49-F238E27FC236}">
                <a16:creationId xmlns:a16="http://schemas.microsoft.com/office/drawing/2014/main" id="{4A4079F5-9114-AA94-E28D-BB791E68ACC2}"/>
              </a:ext>
            </a:extLst>
          </p:cNvPr>
          <p:cNvGrpSpPr/>
          <p:nvPr/>
        </p:nvGrpSpPr>
        <p:grpSpPr>
          <a:xfrm>
            <a:off x="3074505" y="1369663"/>
            <a:ext cx="1405937" cy="519837"/>
            <a:chOff x="2715949" y="1335037"/>
            <a:chExt cx="1436950" cy="519837"/>
          </a:xfrm>
        </p:grpSpPr>
        <p:sp>
          <p:nvSpPr>
            <p:cNvPr id="36" name="Rectangle: Rounded Corners 35">
              <a:extLst>
                <a:ext uri="{FF2B5EF4-FFF2-40B4-BE49-F238E27FC236}">
                  <a16:creationId xmlns:a16="http://schemas.microsoft.com/office/drawing/2014/main" id="{6930F011-F64D-F631-B61F-F7B6F451A4CB}"/>
                </a:ext>
              </a:extLst>
            </p:cNvPr>
            <p:cNvSpPr/>
            <p:nvPr/>
          </p:nvSpPr>
          <p:spPr>
            <a:xfrm>
              <a:off x="2715950" y="1393858"/>
              <a:ext cx="1436949" cy="461016"/>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Google Shape;257;p19"/>
            <p:cNvSpPr txBox="1"/>
            <p:nvPr/>
          </p:nvSpPr>
          <p:spPr>
            <a:xfrm>
              <a:off x="2715949" y="1335037"/>
              <a:ext cx="1436948" cy="391107"/>
            </a:xfrm>
            <a:prstGeom prst="flowChartAlternateProcess">
              <a:avLst/>
            </a:prstGeom>
            <a:noFill/>
            <a:ln>
              <a:noFill/>
            </a:ln>
          </p:spPr>
          <p:txBody>
            <a:bodyPr spcFirstLastPara="1" wrap="square" lIns="91425" tIns="91425" rIns="91425" bIns="91425" anchor="t" anchorCtr="1">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bg1"/>
                  </a:solidFill>
                  <a:latin typeface="Arial"/>
                  <a:ea typeface="Arial"/>
                  <a:cs typeface="Arial"/>
                  <a:sym typeface="Arial"/>
                </a:rPr>
                <a:t>Pros</a:t>
              </a:r>
              <a:endParaRPr sz="2000" b="0" i="0" u="none" strike="noStrike" cap="none">
                <a:solidFill>
                  <a:schemeClr val="bg1"/>
                </a:solidFill>
                <a:latin typeface="Arial"/>
                <a:ea typeface="Arial"/>
                <a:cs typeface="Arial"/>
                <a:sym typeface="Arial"/>
              </a:endParaRPr>
            </a:p>
          </p:txBody>
        </p:sp>
      </p:grpSp>
      <p:sp>
        <p:nvSpPr>
          <p:cNvPr id="38" name="Rectangle: Rounded Corners 37">
            <a:extLst>
              <a:ext uri="{FF2B5EF4-FFF2-40B4-BE49-F238E27FC236}">
                <a16:creationId xmlns:a16="http://schemas.microsoft.com/office/drawing/2014/main" id="{CEE49EB1-46C7-A6AC-A887-B6DB7D43930C}"/>
              </a:ext>
            </a:extLst>
          </p:cNvPr>
          <p:cNvSpPr/>
          <p:nvPr/>
        </p:nvSpPr>
        <p:spPr>
          <a:xfrm>
            <a:off x="6382539" y="1629582"/>
            <a:ext cx="3936103" cy="3633591"/>
          </a:xfrm>
          <a:prstGeom prst="round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7B09398-B3F1-A41B-1631-DD6DB98E94D9}"/>
              </a:ext>
            </a:extLst>
          </p:cNvPr>
          <p:cNvGrpSpPr/>
          <p:nvPr/>
        </p:nvGrpSpPr>
        <p:grpSpPr>
          <a:xfrm>
            <a:off x="7579049" y="1369663"/>
            <a:ext cx="1436952" cy="519837"/>
            <a:chOff x="2715947" y="1335037"/>
            <a:chExt cx="1436952" cy="519837"/>
          </a:xfrm>
          <a:solidFill>
            <a:schemeClr val="accent6"/>
          </a:solidFill>
        </p:grpSpPr>
        <p:sp>
          <p:nvSpPr>
            <p:cNvPr id="40" name="Rectangle: Rounded Corners 39">
              <a:extLst>
                <a:ext uri="{FF2B5EF4-FFF2-40B4-BE49-F238E27FC236}">
                  <a16:creationId xmlns:a16="http://schemas.microsoft.com/office/drawing/2014/main" id="{51D72E6B-BF25-CED6-2FEA-0D15929FF4B1}"/>
                </a:ext>
              </a:extLst>
            </p:cNvPr>
            <p:cNvSpPr/>
            <p:nvPr/>
          </p:nvSpPr>
          <p:spPr>
            <a:xfrm>
              <a:off x="2715950" y="1393858"/>
              <a:ext cx="1436949" cy="46101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Google Shape;257;p19">
              <a:extLst>
                <a:ext uri="{FF2B5EF4-FFF2-40B4-BE49-F238E27FC236}">
                  <a16:creationId xmlns:a16="http://schemas.microsoft.com/office/drawing/2014/main" id="{BB6E62B9-C1E6-A812-B159-406F3E2149C6}"/>
                </a:ext>
              </a:extLst>
            </p:cNvPr>
            <p:cNvSpPr txBox="1"/>
            <p:nvPr/>
          </p:nvSpPr>
          <p:spPr>
            <a:xfrm>
              <a:off x="2715947" y="1335037"/>
              <a:ext cx="1436949" cy="391107"/>
            </a:xfrm>
            <a:prstGeom prst="flowChartAlternateProcess">
              <a:avLst/>
            </a:prstGeom>
            <a:noFill/>
            <a:ln>
              <a:noFill/>
            </a:ln>
          </p:spPr>
          <p:txBody>
            <a:bodyPr spcFirstLastPara="1" wrap="square" lIns="91425" tIns="91425" rIns="91425" bIns="91425" anchor="t" anchorCtr="1">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bg1"/>
                  </a:solidFill>
                  <a:latin typeface="Arial"/>
                  <a:ea typeface="Arial"/>
                  <a:cs typeface="Arial"/>
                  <a:sym typeface="Arial"/>
                </a:rPr>
                <a:t>Cons</a:t>
              </a:r>
              <a:endParaRPr sz="2000" b="0" i="0" u="none" strike="noStrike" cap="none">
                <a:solidFill>
                  <a:schemeClr val="bg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A7FF5C65-2BBF-7DE3-E053-F941D1F5BBA4}"/>
              </a:ext>
            </a:extLst>
          </p:cNvPr>
          <p:cNvGraphicFramePr>
            <a:graphicFrameLocks noGrp="1"/>
          </p:cNvGraphicFramePr>
          <p:nvPr>
            <p:extLst>
              <p:ext uri="{D42A27DB-BD31-4B8C-83A1-F6EECF244321}">
                <p14:modId xmlns:p14="http://schemas.microsoft.com/office/powerpoint/2010/main" val="600371062"/>
              </p:ext>
            </p:extLst>
          </p:nvPr>
        </p:nvGraphicFramePr>
        <p:xfrm>
          <a:off x="1339442" y="1742093"/>
          <a:ext cx="9491795" cy="4458020"/>
        </p:xfrm>
        <a:graphic>
          <a:graphicData uri="http://schemas.openxmlformats.org/drawingml/2006/table">
            <a:tbl>
              <a:tblPr firstRow="1" bandRow="1">
                <a:tableStyleId>{2D5ABB26-0587-4C30-8999-92F81FD0307C}</a:tableStyleId>
              </a:tblPr>
              <a:tblGrid>
                <a:gridCol w="1761369">
                  <a:extLst>
                    <a:ext uri="{9D8B030D-6E8A-4147-A177-3AD203B41FA5}">
                      <a16:colId xmlns:a16="http://schemas.microsoft.com/office/drawing/2014/main" val="20000"/>
                    </a:ext>
                  </a:extLst>
                </a:gridCol>
                <a:gridCol w="7730426">
                  <a:extLst>
                    <a:ext uri="{9D8B030D-6E8A-4147-A177-3AD203B41FA5}">
                      <a16:colId xmlns:a16="http://schemas.microsoft.com/office/drawing/2014/main" val="20001"/>
                    </a:ext>
                  </a:extLst>
                </a:gridCol>
              </a:tblGrid>
              <a:tr h="184785">
                <a:tc>
                  <a:txBody>
                    <a:bodyPr/>
                    <a:lstStyle/>
                    <a:p>
                      <a:pPr marL="78105">
                        <a:lnSpc>
                          <a:spcPct val="100000"/>
                        </a:lnSpc>
                        <a:spcBef>
                          <a:spcPts val="55"/>
                        </a:spcBef>
                      </a:pPr>
                      <a:r>
                        <a:rPr lang="en-US" sz="1400" b="1" spc="-10">
                          <a:solidFill>
                            <a:srgbClr val="293745"/>
                          </a:solidFill>
                          <a:latin typeface="+mn-lt"/>
                          <a:cs typeface="Noto Sans Blk"/>
                        </a:rPr>
                        <a:t>CONTEXT</a:t>
                      </a:r>
                      <a:endParaRPr lang="en-US" sz="1400">
                        <a:latin typeface="+mn-lt"/>
                        <a:cs typeface="Noto Sans Blk"/>
                      </a:endParaRPr>
                    </a:p>
                  </a:txBody>
                  <a:tcPr marL="0" marR="0"/>
                </a:tc>
                <a:tc>
                  <a:txBody>
                    <a:bodyPr/>
                    <a:lstStyle/>
                    <a:p>
                      <a:pPr marL="157480">
                        <a:lnSpc>
                          <a:spcPct val="100000"/>
                        </a:lnSpc>
                        <a:spcBef>
                          <a:spcPts val="55"/>
                        </a:spcBef>
                      </a:pPr>
                      <a:r>
                        <a:rPr lang="en-US" sz="1400" b="1" spc="-20">
                          <a:solidFill>
                            <a:srgbClr val="293745"/>
                          </a:solidFill>
                          <a:latin typeface="+mn-lt"/>
                          <a:cs typeface="Noto Sans Blk"/>
                        </a:rPr>
                        <a:t>USES</a:t>
                      </a:r>
                      <a:endParaRPr lang="en-US" sz="1400">
                        <a:latin typeface="+mn-lt"/>
                        <a:cs typeface="Noto Sans Blk"/>
                      </a:endParaRPr>
                    </a:p>
                  </a:txBody>
                  <a:tcPr marL="0" marR="0"/>
                </a:tc>
                <a:extLst>
                  <a:ext uri="{0D108BD9-81ED-4DB2-BD59-A6C34878D82A}">
                    <a16:rowId xmlns:a16="http://schemas.microsoft.com/office/drawing/2014/main" val="10000"/>
                  </a:ext>
                </a:extLst>
              </a:tr>
              <a:tr h="635000">
                <a:tc>
                  <a:txBody>
                    <a:bodyPr/>
                    <a:lstStyle/>
                    <a:p>
                      <a:pPr marL="78105">
                        <a:lnSpc>
                          <a:spcPct val="100000"/>
                        </a:lnSpc>
                        <a:spcBef>
                          <a:spcPts val="650"/>
                        </a:spcBef>
                      </a:pPr>
                      <a:r>
                        <a:rPr sz="1400">
                          <a:latin typeface="+mn-lt"/>
                          <a:cs typeface="Arial"/>
                        </a:rPr>
                        <a:t>General</a:t>
                      </a:r>
                      <a:r>
                        <a:rPr sz="1400" spc="85">
                          <a:latin typeface="+mn-lt"/>
                          <a:cs typeface="Arial"/>
                        </a:rPr>
                        <a:t> </a:t>
                      </a:r>
                      <a:r>
                        <a:rPr sz="1400" spc="-10">
                          <a:latin typeface="+mn-lt"/>
                          <a:cs typeface="Arial"/>
                        </a:rPr>
                        <a:t>context</a:t>
                      </a:r>
                      <a:endParaRPr sz="1400">
                        <a:latin typeface="+mn-lt"/>
                        <a:cs typeface="Arial"/>
                      </a:endParaRPr>
                    </a:p>
                  </a:txBody>
                  <a:tcPr marL="0" marR="0">
                    <a:solidFill>
                      <a:srgbClr val="EAEBEC"/>
                    </a:solidFill>
                  </a:tcPr>
                </a:tc>
                <a:tc>
                  <a:txBody>
                    <a:bodyPr/>
                    <a:lstStyle/>
                    <a:p>
                      <a:pPr marL="157480" marR="118745">
                        <a:lnSpc>
                          <a:spcPct val="111100"/>
                        </a:lnSpc>
                        <a:spcBef>
                          <a:spcPts val="550"/>
                        </a:spcBef>
                      </a:pPr>
                      <a:r>
                        <a:rPr sz="1400">
                          <a:latin typeface="+mn-lt"/>
                          <a:cs typeface="Arial"/>
                        </a:rPr>
                        <a:t>Use</a:t>
                      </a:r>
                      <a:r>
                        <a:rPr sz="1400" spc="120">
                          <a:latin typeface="+mn-lt"/>
                          <a:cs typeface="Arial"/>
                        </a:rPr>
                        <a:t> </a:t>
                      </a:r>
                      <a:r>
                        <a:rPr sz="1400">
                          <a:latin typeface="+mn-lt"/>
                          <a:cs typeface="Arial"/>
                        </a:rPr>
                        <a:t>existing</a:t>
                      </a:r>
                      <a:r>
                        <a:rPr sz="1400" spc="125">
                          <a:latin typeface="+mn-lt"/>
                          <a:cs typeface="Arial"/>
                        </a:rPr>
                        <a:t> </a:t>
                      </a:r>
                      <a:r>
                        <a:rPr sz="1400">
                          <a:latin typeface="+mn-lt"/>
                          <a:cs typeface="Arial"/>
                        </a:rPr>
                        <a:t>census</a:t>
                      </a:r>
                      <a:r>
                        <a:rPr sz="1400" spc="120">
                          <a:latin typeface="+mn-lt"/>
                          <a:cs typeface="Arial"/>
                        </a:rPr>
                        <a:t> </a:t>
                      </a:r>
                      <a:r>
                        <a:rPr sz="1400">
                          <a:latin typeface="+mn-lt"/>
                          <a:cs typeface="Arial"/>
                        </a:rPr>
                        <a:t>and</a:t>
                      </a:r>
                      <a:r>
                        <a:rPr sz="1400" spc="125">
                          <a:latin typeface="+mn-lt"/>
                          <a:cs typeface="Arial"/>
                        </a:rPr>
                        <a:t> </a:t>
                      </a:r>
                      <a:r>
                        <a:rPr sz="1400">
                          <a:latin typeface="+mn-lt"/>
                          <a:cs typeface="Arial"/>
                        </a:rPr>
                        <a:t>health</a:t>
                      </a:r>
                      <a:r>
                        <a:rPr sz="1400" spc="120">
                          <a:latin typeface="+mn-lt"/>
                          <a:cs typeface="Arial"/>
                        </a:rPr>
                        <a:t> </a:t>
                      </a:r>
                      <a:r>
                        <a:rPr sz="1400">
                          <a:latin typeface="+mn-lt"/>
                          <a:cs typeface="Arial"/>
                        </a:rPr>
                        <a:t>survey</a:t>
                      </a:r>
                      <a:r>
                        <a:rPr sz="1400" spc="125">
                          <a:latin typeface="+mn-lt"/>
                          <a:cs typeface="Arial"/>
                        </a:rPr>
                        <a:t> </a:t>
                      </a:r>
                      <a:r>
                        <a:rPr sz="1400">
                          <a:latin typeface="+mn-lt"/>
                          <a:cs typeface="Arial"/>
                        </a:rPr>
                        <a:t>data</a:t>
                      </a:r>
                      <a:r>
                        <a:rPr sz="1400" spc="120">
                          <a:latin typeface="+mn-lt"/>
                          <a:cs typeface="Arial"/>
                        </a:rPr>
                        <a:t> </a:t>
                      </a:r>
                      <a:r>
                        <a:rPr sz="1400">
                          <a:latin typeface="+mn-lt"/>
                          <a:cs typeface="Arial"/>
                        </a:rPr>
                        <a:t>to</a:t>
                      </a:r>
                      <a:r>
                        <a:rPr sz="1400" spc="125">
                          <a:latin typeface="+mn-lt"/>
                          <a:cs typeface="Arial"/>
                        </a:rPr>
                        <a:t> </a:t>
                      </a:r>
                      <a:r>
                        <a:rPr sz="1400">
                          <a:latin typeface="+mn-lt"/>
                          <a:cs typeface="Arial"/>
                        </a:rPr>
                        <a:t>understand</a:t>
                      </a:r>
                      <a:r>
                        <a:rPr sz="1400" spc="120">
                          <a:latin typeface="+mn-lt"/>
                          <a:cs typeface="Arial"/>
                        </a:rPr>
                        <a:t> </a:t>
                      </a:r>
                      <a:r>
                        <a:rPr sz="1400">
                          <a:latin typeface="+mn-lt"/>
                          <a:cs typeface="Arial"/>
                        </a:rPr>
                        <a:t>the</a:t>
                      </a:r>
                      <a:r>
                        <a:rPr sz="1400" spc="125">
                          <a:latin typeface="+mn-lt"/>
                          <a:cs typeface="Arial"/>
                        </a:rPr>
                        <a:t> </a:t>
                      </a:r>
                      <a:r>
                        <a:rPr sz="1400">
                          <a:latin typeface="+mn-lt"/>
                          <a:cs typeface="Arial"/>
                        </a:rPr>
                        <a:t>household</a:t>
                      </a:r>
                      <a:r>
                        <a:rPr sz="1400" spc="120">
                          <a:latin typeface="+mn-lt"/>
                          <a:cs typeface="Arial"/>
                        </a:rPr>
                        <a:t> </a:t>
                      </a:r>
                      <a:r>
                        <a:rPr sz="1400">
                          <a:latin typeface="+mn-lt"/>
                          <a:cs typeface="Arial"/>
                        </a:rPr>
                        <a:t>size</a:t>
                      </a:r>
                      <a:r>
                        <a:rPr sz="1400" spc="125">
                          <a:latin typeface="+mn-lt"/>
                          <a:cs typeface="Arial"/>
                        </a:rPr>
                        <a:t> </a:t>
                      </a:r>
                      <a:r>
                        <a:rPr sz="1400">
                          <a:latin typeface="+mn-lt"/>
                          <a:cs typeface="Arial"/>
                        </a:rPr>
                        <a:t>and</a:t>
                      </a:r>
                      <a:r>
                        <a:rPr sz="1400" spc="120">
                          <a:latin typeface="+mn-lt"/>
                          <a:cs typeface="Arial"/>
                        </a:rPr>
                        <a:t> </a:t>
                      </a:r>
                      <a:r>
                        <a:rPr sz="1400">
                          <a:latin typeface="+mn-lt"/>
                          <a:cs typeface="Arial"/>
                        </a:rPr>
                        <a:t>percentage</a:t>
                      </a:r>
                      <a:r>
                        <a:rPr sz="1400" spc="125">
                          <a:latin typeface="+mn-lt"/>
                          <a:cs typeface="Arial"/>
                        </a:rPr>
                        <a:t> </a:t>
                      </a:r>
                      <a:r>
                        <a:rPr sz="1400">
                          <a:latin typeface="+mn-lt"/>
                          <a:cs typeface="Arial"/>
                        </a:rPr>
                        <a:t>of</a:t>
                      </a:r>
                      <a:r>
                        <a:rPr sz="1400" spc="125">
                          <a:latin typeface="+mn-lt"/>
                          <a:cs typeface="Arial"/>
                        </a:rPr>
                        <a:t> </a:t>
                      </a:r>
                      <a:r>
                        <a:rPr sz="1400" spc="-10">
                          <a:latin typeface="+mn-lt"/>
                          <a:cs typeface="Arial"/>
                        </a:rPr>
                        <a:t>children </a:t>
                      </a:r>
                      <a:r>
                        <a:rPr sz="1400" spc="20">
                          <a:latin typeface="+mn-lt"/>
                          <a:cs typeface="Arial"/>
                        </a:rPr>
                        <a:t>under</a:t>
                      </a:r>
                      <a:r>
                        <a:rPr sz="1400" spc="15">
                          <a:latin typeface="+mn-lt"/>
                          <a:cs typeface="Arial"/>
                        </a:rPr>
                        <a:t> </a:t>
                      </a:r>
                      <a:r>
                        <a:rPr sz="1400" spc="50">
                          <a:latin typeface="+mn-lt"/>
                          <a:cs typeface="Arial"/>
                        </a:rPr>
                        <a:t>two</a:t>
                      </a:r>
                      <a:r>
                        <a:rPr sz="1400" spc="30">
                          <a:latin typeface="+mn-lt"/>
                          <a:cs typeface="Arial"/>
                        </a:rPr>
                        <a:t> </a:t>
                      </a:r>
                      <a:r>
                        <a:rPr sz="1400" spc="10">
                          <a:latin typeface="+mn-lt"/>
                          <a:cs typeface="Arial"/>
                        </a:rPr>
                        <a:t>years</a:t>
                      </a:r>
                      <a:r>
                        <a:rPr sz="1400" spc="30">
                          <a:latin typeface="+mn-lt"/>
                          <a:cs typeface="Arial"/>
                        </a:rPr>
                        <a:t> </a:t>
                      </a:r>
                      <a:r>
                        <a:rPr sz="1400" spc="20">
                          <a:latin typeface="+mn-lt"/>
                          <a:cs typeface="Arial"/>
                        </a:rPr>
                        <a:t>of</a:t>
                      </a:r>
                      <a:r>
                        <a:rPr sz="1400" spc="30">
                          <a:latin typeface="+mn-lt"/>
                          <a:cs typeface="Arial"/>
                        </a:rPr>
                        <a:t> </a:t>
                      </a:r>
                      <a:r>
                        <a:rPr sz="1400" spc="20">
                          <a:latin typeface="+mn-lt"/>
                          <a:cs typeface="Arial"/>
                        </a:rPr>
                        <a:t>age.</a:t>
                      </a:r>
                      <a:r>
                        <a:rPr sz="1400" spc="25">
                          <a:latin typeface="+mn-lt"/>
                          <a:cs typeface="Arial"/>
                        </a:rPr>
                        <a:t> </a:t>
                      </a:r>
                      <a:r>
                        <a:rPr sz="1400" spc="10">
                          <a:latin typeface="+mn-lt"/>
                          <a:cs typeface="Arial"/>
                        </a:rPr>
                        <a:t>Use</a:t>
                      </a:r>
                      <a:r>
                        <a:rPr sz="1400" spc="30">
                          <a:latin typeface="+mn-lt"/>
                          <a:cs typeface="Arial"/>
                        </a:rPr>
                        <a:t> </a:t>
                      </a:r>
                      <a:r>
                        <a:rPr sz="1400" spc="20">
                          <a:latin typeface="+mn-lt"/>
                          <a:cs typeface="Arial"/>
                        </a:rPr>
                        <a:t>situation</a:t>
                      </a:r>
                      <a:r>
                        <a:rPr sz="1400" spc="30">
                          <a:latin typeface="+mn-lt"/>
                          <a:cs typeface="Arial"/>
                        </a:rPr>
                        <a:t> </a:t>
                      </a:r>
                      <a:r>
                        <a:rPr sz="1400" spc="20">
                          <a:latin typeface="+mn-lt"/>
                          <a:cs typeface="Arial"/>
                        </a:rPr>
                        <a:t>reports</a:t>
                      </a:r>
                      <a:r>
                        <a:rPr sz="1400" spc="30">
                          <a:latin typeface="+mn-lt"/>
                          <a:cs typeface="Arial"/>
                        </a:rPr>
                        <a:t> </a:t>
                      </a:r>
                      <a:r>
                        <a:rPr sz="1400" spc="20">
                          <a:latin typeface="+mn-lt"/>
                          <a:cs typeface="Arial"/>
                        </a:rPr>
                        <a:t>and</a:t>
                      </a:r>
                      <a:r>
                        <a:rPr sz="1400" spc="30">
                          <a:latin typeface="+mn-lt"/>
                          <a:cs typeface="Arial"/>
                        </a:rPr>
                        <a:t> </a:t>
                      </a:r>
                      <a:r>
                        <a:rPr sz="1400" spc="20">
                          <a:latin typeface="+mn-lt"/>
                          <a:cs typeface="Arial"/>
                        </a:rPr>
                        <a:t>displacement</a:t>
                      </a:r>
                      <a:r>
                        <a:rPr sz="1400" spc="25">
                          <a:latin typeface="+mn-lt"/>
                          <a:cs typeface="Arial"/>
                        </a:rPr>
                        <a:t> </a:t>
                      </a:r>
                      <a:r>
                        <a:rPr sz="1400" spc="10">
                          <a:latin typeface="+mn-lt"/>
                          <a:cs typeface="Arial"/>
                        </a:rPr>
                        <a:t>databases</a:t>
                      </a:r>
                      <a:r>
                        <a:rPr sz="1400" spc="30">
                          <a:latin typeface="+mn-lt"/>
                          <a:cs typeface="Arial"/>
                        </a:rPr>
                        <a:t> </a:t>
                      </a:r>
                      <a:r>
                        <a:rPr sz="1400" spc="20">
                          <a:latin typeface="+mn-lt"/>
                          <a:cs typeface="Arial"/>
                        </a:rPr>
                        <a:t>and</a:t>
                      </a:r>
                      <a:r>
                        <a:rPr sz="1400" spc="30">
                          <a:latin typeface="+mn-lt"/>
                          <a:cs typeface="Arial"/>
                        </a:rPr>
                        <a:t> </a:t>
                      </a:r>
                      <a:r>
                        <a:rPr sz="1400" spc="20">
                          <a:latin typeface="+mn-lt"/>
                          <a:cs typeface="Arial"/>
                        </a:rPr>
                        <a:t>dashboards</a:t>
                      </a:r>
                      <a:r>
                        <a:rPr sz="1400" spc="30">
                          <a:latin typeface="+mn-lt"/>
                          <a:cs typeface="Arial"/>
                        </a:rPr>
                        <a:t> </a:t>
                      </a:r>
                      <a:r>
                        <a:rPr sz="1400" spc="20">
                          <a:latin typeface="+mn-lt"/>
                          <a:cs typeface="Arial"/>
                        </a:rPr>
                        <a:t>to</a:t>
                      </a:r>
                      <a:r>
                        <a:rPr sz="1400" spc="30">
                          <a:latin typeface="+mn-lt"/>
                          <a:cs typeface="Arial"/>
                        </a:rPr>
                        <a:t> </a:t>
                      </a:r>
                      <a:r>
                        <a:rPr sz="1400" spc="-10">
                          <a:latin typeface="+mn-lt"/>
                          <a:cs typeface="Arial"/>
                        </a:rPr>
                        <a:t>understand </a:t>
                      </a:r>
                      <a:r>
                        <a:rPr sz="1400" spc="20">
                          <a:latin typeface="+mn-lt"/>
                          <a:cs typeface="Arial"/>
                        </a:rPr>
                        <a:t>the</a:t>
                      </a:r>
                      <a:r>
                        <a:rPr sz="1400" spc="55">
                          <a:latin typeface="+mn-lt"/>
                          <a:cs typeface="Arial"/>
                        </a:rPr>
                        <a:t> </a:t>
                      </a:r>
                      <a:r>
                        <a:rPr sz="1400" spc="20">
                          <a:latin typeface="+mn-lt"/>
                          <a:cs typeface="Arial"/>
                        </a:rPr>
                        <a:t>overall</a:t>
                      </a:r>
                      <a:r>
                        <a:rPr sz="1400" spc="60">
                          <a:latin typeface="+mn-lt"/>
                          <a:cs typeface="Arial"/>
                        </a:rPr>
                        <a:t> </a:t>
                      </a:r>
                      <a:r>
                        <a:rPr sz="1400" spc="20">
                          <a:latin typeface="+mn-lt"/>
                          <a:cs typeface="Arial"/>
                        </a:rPr>
                        <a:t>emergency</a:t>
                      </a:r>
                      <a:r>
                        <a:rPr sz="1400" spc="60">
                          <a:latin typeface="+mn-lt"/>
                          <a:cs typeface="Arial"/>
                        </a:rPr>
                        <a:t> </a:t>
                      </a:r>
                      <a:r>
                        <a:rPr sz="1400" spc="20">
                          <a:latin typeface="+mn-lt"/>
                          <a:cs typeface="Arial"/>
                        </a:rPr>
                        <a:t>context,</a:t>
                      </a:r>
                      <a:r>
                        <a:rPr sz="1400" spc="60">
                          <a:latin typeface="+mn-lt"/>
                          <a:cs typeface="Arial"/>
                        </a:rPr>
                        <a:t> </a:t>
                      </a:r>
                      <a:r>
                        <a:rPr sz="1400" spc="20">
                          <a:latin typeface="+mn-lt"/>
                          <a:cs typeface="Arial"/>
                        </a:rPr>
                        <a:t>including</a:t>
                      </a:r>
                      <a:r>
                        <a:rPr sz="1400" spc="60">
                          <a:latin typeface="+mn-lt"/>
                          <a:cs typeface="Arial"/>
                        </a:rPr>
                        <a:t> </a:t>
                      </a:r>
                      <a:r>
                        <a:rPr sz="1400" spc="20">
                          <a:latin typeface="+mn-lt"/>
                          <a:cs typeface="Arial"/>
                        </a:rPr>
                        <a:t>population</a:t>
                      </a:r>
                      <a:r>
                        <a:rPr sz="1400" spc="60">
                          <a:latin typeface="+mn-lt"/>
                          <a:cs typeface="Arial"/>
                        </a:rPr>
                        <a:t> </a:t>
                      </a:r>
                      <a:r>
                        <a:rPr sz="1400" spc="20">
                          <a:latin typeface="+mn-lt"/>
                          <a:cs typeface="Arial"/>
                        </a:rPr>
                        <a:t>displacement,</a:t>
                      </a:r>
                      <a:r>
                        <a:rPr sz="1400" spc="55">
                          <a:latin typeface="+mn-lt"/>
                          <a:cs typeface="Arial"/>
                        </a:rPr>
                        <a:t> </a:t>
                      </a:r>
                      <a:r>
                        <a:rPr sz="1400" spc="20">
                          <a:latin typeface="+mn-lt"/>
                          <a:cs typeface="Arial"/>
                        </a:rPr>
                        <a:t>living</a:t>
                      </a:r>
                      <a:r>
                        <a:rPr sz="1400" spc="60">
                          <a:latin typeface="+mn-lt"/>
                          <a:cs typeface="Arial"/>
                        </a:rPr>
                        <a:t> </a:t>
                      </a:r>
                      <a:r>
                        <a:rPr sz="1400" spc="20">
                          <a:latin typeface="+mn-lt"/>
                          <a:cs typeface="Arial"/>
                        </a:rPr>
                        <a:t>conditions</a:t>
                      </a:r>
                      <a:r>
                        <a:rPr sz="1400" spc="60">
                          <a:latin typeface="+mn-lt"/>
                          <a:cs typeface="Arial"/>
                        </a:rPr>
                        <a:t> </a:t>
                      </a:r>
                      <a:r>
                        <a:rPr sz="1400" spc="20">
                          <a:latin typeface="+mn-lt"/>
                          <a:cs typeface="Arial"/>
                        </a:rPr>
                        <a:t>and</a:t>
                      </a:r>
                      <a:r>
                        <a:rPr sz="1400" spc="60">
                          <a:latin typeface="+mn-lt"/>
                          <a:cs typeface="Arial"/>
                        </a:rPr>
                        <a:t> </a:t>
                      </a:r>
                      <a:r>
                        <a:rPr sz="1400" spc="20">
                          <a:latin typeface="+mn-lt"/>
                          <a:cs typeface="Arial"/>
                        </a:rPr>
                        <a:t>public</a:t>
                      </a:r>
                      <a:r>
                        <a:rPr sz="1400" spc="60">
                          <a:latin typeface="+mn-lt"/>
                          <a:cs typeface="Arial"/>
                        </a:rPr>
                        <a:t> </a:t>
                      </a:r>
                      <a:r>
                        <a:rPr sz="1400" spc="-10">
                          <a:latin typeface="+mn-lt"/>
                          <a:cs typeface="Arial"/>
                        </a:rPr>
                        <a:t>health </a:t>
                      </a:r>
                      <a:r>
                        <a:rPr sz="1400">
                          <a:latin typeface="+mn-lt"/>
                          <a:cs typeface="Arial"/>
                        </a:rPr>
                        <a:t>concerns.</a:t>
                      </a:r>
                      <a:r>
                        <a:rPr sz="1400" spc="75">
                          <a:latin typeface="+mn-lt"/>
                          <a:cs typeface="Arial"/>
                        </a:rPr>
                        <a:t> </a:t>
                      </a:r>
                      <a:r>
                        <a:rPr sz="1400">
                          <a:latin typeface="+mn-lt"/>
                          <a:cs typeface="Arial"/>
                        </a:rPr>
                        <a:t>This</a:t>
                      </a:r>
                      <a:r>
                        <a:rPr sz="1400" spc="80">
                          <a:latin typeface="+mn-lt"/>
                          <a:cs typeface="Arial"/>
                        </a:rPr>
                        <a:t> </a:t>
                      </a:r>
                      <a:r>
                        <a:rPr sz="1400">
                          <a:latin typeface="+mn-lt"/>
                          <a:cs typeface="Arial"/>
                        </a:rPr>
                        <a:t>helps</a:t>
                      </a:r>
                      <a:r>
                        <a:rPr sz="1400" spc="75">
                          <a:latin typeface="+mn-lt"/>
                          <a:cs typeface="Arial"/>
                        </a:rPr>
                        <a:t> </a:t>
                      </a:r>
                      <a:r>
                        <a:rPr sz="1400">
                          <a:latin typeface="+mn-lt"/>
                          <a:cs typeface="Arial"/>
                        </a:rPr>
                        <a:t>to</a:t>
                      </a:r>
                      <a:r>
                        <a:rPr sz="1400" spc="80">
                          <a:latin typeface="+mn-lt"/>
                          <a:cs typeface="Arial"/>
                        </a:rPr>
                        <a:t> </a:t>
                      </a:r>
                      <a:r>
                        <a:rPr sz="1400">
                          <a:latin typeface="+mn-lt"/>
                          <a:cs typeface="Arial"/>
                        </a:rPr>
                        <a:t>plan</a:t>
                      </a:r>
                      <a:r>
                        <a:rPr sz="1400" spc="80">
                          <a:latin typeface="+mn-lt"/>
                          <a:cs typeface="Arial"/>
                        </a:rPr>
                        <a:t> </a:t>
                      </a:r>
                      <a:br>
                        <a:rPr lang="en-US" sz="1400" spc="80">
                          <a:latin typeface="+mn-lt"/>
                          <a:cs typeface="Arial"/>
                        </a:rPr>
                      </a:br>
                      <a:r>
                        <a:rPr sz="1400">
                          <a:latin typeface="+mn-lt"/>
                          <a:cs typeface="Arial"/>
                        </a:rPr>
                        <a:t>the</a:t>
                      </a:r>
                      <a:r>
                        <a:rPr sz="1400" spc="75">
                          <a:latin typeface="+mn-lt"/>
                          <a:cs typeface="Arial"/>
                        </a:rPr>
                        <a:t> </a:t>
                      </a:r>
                      <a:r>
                        <a:rPr sz="1400" spc="-55">
                          <a:latin typeface="+mn-lt"/>
                          <a:cs typeface="Arial"/>
                        </a:rPr>
                        <a:t>IYCF-</a:t>
                      </a:r>
                      <a:r>
                        <a:rPr sz="1400" spc="-70">
                          <a:latin typeface="+mn-lt"/>
                          <a:cs typeface="Arial"/>
                        </a:rPr>
                        <a:t>E</a:t>
                      </a:r>
                      <a:r>
                        <a:rPr sz="1400" spc="80">
                          <a:latin typeface="+mn-lt"/>
                          <a:cs typeface="Arial"/>
                        </a:rPr>
                        <a:t> </a:t>
                      </a:r>
                      <a:r>
                        <a:rPr sz="1400" spc="-10">
                          <a:latin typeface="+mn-lt"/>
                          <a:cs typeface="Arial"/>
                        </a:rPr>
                        <a:t>response.</a:t>
                      </a:r>
                      <a:endParaRPr sz="1400">
                        <a:latin typeface="+mn-lt"/>
                        <a:cs typeface="Arial"/>
                      </a:endParaRPr>
                    </a:p>
                  </a:txBody>
                  <a:tcPr marL="0" marR="0">
                    <a:solidFill>
                      <a:srgbClr val="EAEBEC"/>
                    </a:solidFill>
                  </a:tcPr>
                </a:tc>
                <a:extLst>
                  <a:ext uri="{0D108BD9-81ED-4DB2-BD59-A6C34878D82A}">
                    <a16:rowId xmlns:a16="http://schemas.microsoft.com/office/drawing/2014/main" val="10001"/>
                  </a:ext>
                </a:extLst>
              </a:tr>
              <a:tr h="473075">
                <a:tc>
                  <a:txBody>
                    <a:bodyPr/>
                    <a:lstStyle/>
                    <a:p>
                      <a:pPr marL="78105" marR="263525">
                        <a:lnSpc>
                          <a:spcPct val="111100"/>
                        </a:lnSpc>
                        <a:spcBef>
                          <a:spcPts val="550"/>
                        </a:spcBef>
                      </a:pPr>
                      <a:r>
                        <a:rPr sz="1400" spc="-55">
                          <a:latin typeface="+mn-lt"/>
                          <a:cs typeface="Arial"/>
                        </a:rPr>
                        <a:t>IYCF</a:t>
                      </a:r>
                      <a:r>
                        <a:rPr sz="1400" spc="10">
                          <a:latin typeface="+mn-lt"/>
                          <a:cs typeface="Arial"/>
                        </a:rPr>
                        <a:t> </a:t>
                      </a:r>
                      <a:r>
                        <a:rPr sz="1400" spc="-10">
                          <a:latin typeface="+mn-lt"/>
                          <a:cs typeface="Arial"/>
                        </a:rPr>
                        <a:t>status </a:t>
                      </a:r>
                      <a:r>
                        <a:rPr sz="1400">
                          <a:latin typeface="+mn-lt"/>
                          <a:cs typeface="Arial"/>
                        </a:rPr>
                        <a:t>and</a:t>
                      </a:r>
                      <a:r>
                        <a:rPr sz="1400" spc="80">
                          <a:latin typeface="+mn-lt"/>
                          <a:cs typeface="Arial"/>
                        </a:rPr>
                        <a:t> </a:t>
                      </a:r>
                      <a:r>
                        <a:rPr sz="1400" spc="-10">
                          <a:latin typeface="+mn-lt"/>
                          <a:cs typeface="Arial"/>
                        </a:rPr>
                        <a:t>practices</a:t>
                      </a:r>
                      <a:endParaRPr sz="1400">
                        <a:latin typeface="+mn-lt"/>
                        <a:cs typeface="Arial"/>
                      </a:endParaRPr>
                    </a:p>
                  </a:txBody>
                  <a:tcPr marL="0" marR="0">
                    <a:solidFill>
                      <a:srgbClr val="FFFFFF"/>
                    </a:solidFill>
                  </a:tcPr>
                </a:tc>
                <a:tc>
                  <a:txBody>
                    <a:bodyPr/>
                    <a:lstStyle/>
                    <a:p>
                      <a:pPr marL="157480" marR="361315">
                        <a:lnSpc>
                          <a:spcPct val="111100"/>
                        </a:lnSpc>
                      </a:pPr>
                      <a:r>
                        <a:rPr sz="1400">
                          <a:latin typeface="+mn-lt"/>
                          <a:cs typeface="Arial"/>
                        </a:rPr>
                        <a:t>Analyze</a:t>
                      </a:r>
                      <a:r>
                        <a:rPr sz="1400" spc="170">
                          <a:latin typeface="+mn-lt"/>
                          <a:cs typeface="Arial"/>
                        </a:rPr>
                        <a:t> </a:t>
                      </a:r>
                      <a:r>
                        <a:rPr sz="1400">
                          <a:latin typeface="+mn-lt"/>
                          <a:cs typeface="Arial"/>
                        </a:rPr>
                        <a:t>pre-crisis</a:t>
                      </a:r>
                      <a:r>
                        <a:rPr sz="1400" spc="175">
                          <a:latin typeface="+mn-lt"/>
                          <a:cs typeface="Arial"/>
                        </a:rPr>
                        <a:t> </a:t>
                      </a:r>
                      <a:r>
                        <a:rPr sz="1400">
                          <a:latin typeface="+mn-lt"/>
                          <a:cs typeface="Arial"/>
                        </a:rPr>
                        <a:t>indicators</a:t>
                      </a:r>
                      <a:r>
                        <a:rPr sz="1400" spc="175">
                          <a:latin typeface="+mn-lt"/>
                          <a:cs typeface="Arial"/>
                        </a:rPr>
                        <a:t> </a:t>
                      </a:r>
                      <a:r>
                        <a:rPr sz="1400">
                          <a:latin typeface="+mn-lt"/>
                          <a:cs typeface="Arial"/>
                        </a:rPr>
                        <a:t>on</a:t>
                      </a:r>
                      <a:r>
                        <a:rPr sz="1400" spc="175">
                          <a:latin typeface="+mn-lt"/>
                          <a:cs typeface="Arial"/>
                        </a:rPr>
                        <a:t> </a:t>
                      </a:r>
                      <a:r>
                        <a:rPr sz="1400">
                          <a:latin typeface="+mn-lt"/>
                          <a:cs typeface="Arial"/>
                        </a:rPr>
                        <a:t>breastfeeding</a:t>
                      </a:r>
                      <a:r>
                        <a:rPr sz="1400" spc="175">
                          <a:latin typeface="+mn-lt"/>
                          <a:cs typeface="Arial"/>
                        </a:rPr>
                        <a:t> </a:t>
                      </a:r>
                      <a:r>
                        <a:rPr sz="1400">
                          <a:latin typeface="+mn-lt"/>
                          <a:cs typeface="Arial"/>
                        </a:rPr>
                        <a:t>and</a:t>
                      </a:r>
                      <a:r>
                        <a:rPr sz="1400" spc="175">
                          <a:latin typeface="+mn-lt"/>
                          <a:cs typeface="Arial"/>
                        </a:rPr>
                        <a:t> </a:t>
                      </a:r>
                      <a:r>
                        <a:rPr sz="1400">
                          <a:latin typeface="+mn-lt"/>
                          <a:cs typeface="Arial"/>
                        </a:rPr>
                        <a:t>complementary</a:t>
                      </a:r>
                      <a:r>
                        <a:rPr sz="1400" spc="175">
                          <a:latin typeface="+mn-lt"/>
                          <a:cs typeface="Arial"/>
                        </a:rPr>
                        <a:t> </a:t>
                      </a:r>
                      <a:r>
                        <a:rPr sz="1400">
                          <a:latin typeface="+mn-lt"/>
                          <a:cs typeface="Arial"/>
                        </a:rPr>
                        <a:t>feeding</a:t>
                      </a:r>
                      <a:r>
                        <a:rPr sz="1400" spc="170">
                          <a:latin typeface="+mn-lt"/>
                          <a:cs typeface="Arial"/>
                        </a:rPr>
                        <a:t> </a:t>
                      </a:r>
                      <a:r>
                        <a:rPr sz="1400">
                          <a:latin typeface="+mn-lt"/>
                          <a:cs typeface="Arial"/>
                        </a:rPr>
                        <a:t>practices</a:t>
                      </a:r>
                      <a:r>
                        <a:rPr sz="1400" spc="175">
                          <a:latin typeface="+mn-lt"/>
                          <a:cs typeface="Arial"/>
                        </a:rPr>
                        <a:t> </a:t>
                      </a:r>
                      <a:r>
                        <a:rPr sz="1400" spc="50">
                          <a:latin typeface="+mn-lt"/>
                          <a:cs typeface="Arial"/>
                        </a:rPr>
                        <a:t>from</a:t>
                      </a:r>
                      <a:r>
                        <a:rPr sz="1400" spc="175">
                          <a:latin typeface="+mn-lt"/>
                          <a:cs typeface="Arial"/>
                        </a:rPr>
                        <a:t> </a:t>
                      </a:r>
                      <a:r>
                        <a:rPr sz="1400" spc="-10">
                          <a:latin typeface="+mn-lt"/>
                          <a:cs typeface="Arial"/>
                        </a:rPr>
                        <a:t>household </a:t>
                      </a:r>
                      <a:r>
                        <a:rPr sz="1400" spc="10">
                          <a:latin typeface="+mn-lt"/>
                          <a:cs typeface="Arial"/>
                        </a:rPr>
                        <a:t>surveys</a:t>
                      </a:r>
                      <a:r>
                        <a:rPr sz="1400" spc="30">
                          <a:latin typeface="+mn-lt"/>
                          <a:cs typeface="Arial"/>
                        </a:rPr>
                        <a:t> </a:t>
                      </a:r>
                      <a:r>
                        <a:rPr sz="1400" spc="20">
                          <a:latin typeface="+mn-lt"/>
                          <a:cs typeface="Arial"/>
                        </a:rPr>
                        <a:t>to</a:t>
                      </a:r>
                      <a:r>
                        <a:rPr sz="1400" spc="35">
                          <a:latin typeface="+mn-lt"/>
                          <a:cs typeface="Arial"/>
                        </a:rPr>
                        <a:t> </a:t>
                      </a:r>
                      <a:r>
                        <a:rPr sz="1400" spc="20">
                          <a:latin typeface="+mn-lt"/>
                          <a:cs typeface="Arial"/>
                        </a:rPr>
                        <a:t>establish</a:t>
                      </a:r>
                      <a:r>
                        <a:rPr sz="1400" spc="35">
                          <a:latin typeface="+mn-lt"/>
                          <a:cs typeface="Arial"/>
                        </a:rPr>
                        <a:t> </a:t>
                      </a:r>
                      <a:r>
                        <a:rPr sz="1400" spc="20">
                          <a:latin typeface="+mn-lt"/>
                          <a:cs typeface="Arial"/>
                        </a:rPr>
                        <a:t>a</a:t>
                      </a:r>
                      <a:r>
                        <a:rPr sz="1400" spc="35">
                          <a:latin typeface="+mn-lt"/>
                          <a:cs typeface="Arial"/>
                        </a:rPr>
                        <a:t> </a:t>
                      </a:r>
                      <a:r>
                        <a:rPr sz="1400" spc="20">
                          <a:latin typeface="+mn-lt"/>
                          <a:cs typeface="Arial"/>
                        </a:rPr>
                        <a:t>baseline</a:t>
                      </a:r>
                      <a:r>
                        <a:rPr sz="1400" spc="35">
                          <a:latin typeface="+mn-lt"/>
                          <a:cs typeface="Arial"/>
                        </a:rPr>
                        <a:t> </a:t>
                      </a:r>
                      <a:r>
                        <a:rPr sz="1400" spc="20">
                          <a:latin typeface="+mn-lt"/>
                          <a:cs typeface="Arial"/>
                        </a:rPr>
                        <a:t>and</a:t>
                      </a:r>
                      <a:r>
                        <a:rPr sz="1400" spc="35">
                          <a:latin typeface="+mn-lt"/>
                          <a:cs typeface="Arial"/>
                        </a:rPr>
                        <a:t> </a:t>
                      </a:r>
                      <a:r>
                        <a:rPr sz="1400" spc="20">
                          <a:latin typeface="+mn-lt"/>
                          <a:cs typeface="Arial"/>
                        </a:rPr>
                        <a:t>identify</a:t>
                      </a:r>
                      <a:r>
                        <a:rPr sz="1400" spc="35">
                          <a:latin typeface="+mn-lt"/>
                          <a:cs typeface="Arial"/>
                        </a:rPr>
                        <a:t> </a:t>
                      </a:r>
                      <a:r>
                        <a:rPr sz="1400" spc="20">
                          <a:latin typeface="+mn-lt"/>
                          <a:cs typeface="Arial"/>
                        </a:rPr>
                        <a:t>trends</a:t>
                      </a:r>
                      <a:r>
                        <a:rPr sz="1400" spc="35">
                          <a:latin typeface="+mn-lt"/>
                          <a:cs typeface="Arial"/>
                        </a:rPr>
                        <a:t> </a:t>
                      </a:r>
                      <a:r>
                        <a:rPr sz="1400" spc="20">
                          <a:latin typeface="+mn-lt"/>
                          <a:cs typeface="Arial"/>
                        </a:rPr>
                        <a:t>or</a:t>
                      </a:r>
                      <a:r>
                        <a:rPr sz="1400" spc="35">
                          <a:latin typeface="+mn-lt"/>
                          <a:cs typeface="Arial"/>
                        </a:rPr>
                        <a:t> </a:t>
                      </a:r>
                      <a:r>
                        <a:rPr sz="1400" spc="20">
                          <a:latin typeface="+mn-lt"/>
                          <a:cs typeface="Arial"/>
                        </a:rPr>
                        <a:t>shifts</a:t>
                      </a:r>
                      <a:r>
                        <a:rPr sz="1400" spc="35">
                          <a:latin typeface="+mn-lt"/>
                          <a:cs typeface="Arial"/>
                        </a:rPr>
                        <a:t> </a:t>
                      </a:r>
                      <a:r>
                        <a:rPr sz="1400" spc="20">
                          <a:latin typeface="+mn-lt"/>
                          <a:cs typeface="Arial"/>
                        </a:rPr>
                        <a:t>in</a:t>
                      </a:r>
                      <a:r>
                        <a:rPr sz="1400" spc="35">
                          <a:latin typeface="+mn-lt"/>
                          <a:cs typeface="Arial"/>
                        </a:rPr>
                        <a:t> </a:t>
                      </a:r>
                      <a:r>
                        <a:rPr sz="1400" spc="10">
                          <a:latin typeface="+mn-lt"/>
                          <a:cs typeface="Arial"/>
                        </a:rPr>
                        <a:t>practices</a:t>
                      </a:r>
                      <a:r>
                        <a:rPr sz="1400" spc="35">
                          <a:latin typeface="+mn-lt"/>
                          <a:cs typeface="Arial"/>
                        </a:rPr>
                        <a:t> </a:t>
                      </a:r>
                      <a:r>
                        <a:rPr sz="1400" spc="20">
                          <a:latin typeface="+mn-lt"/>
                          <a:cs typeface="Arial"/>
                        </a:rPr>
                        <a:t>during</a:t>
                      </a:r>
                      <a:r>
                        <a:rPr sz="1400" spc="35">
                          <a:latin typeface="+mn-lt"/>
                          <a:cs typeface="Arial"/>
                        </a:rPr>
                        <a:t> </a:t>
                      </a:r>
                      <a:r>
                        <a:rPr sz="1400" spc="20">
                          <a:latin typeface="+mn-lt"/>
                          <a:cs typeface="Arial"/>
                        </a:rPr>
                        <a:t>the</a:t>
                      </a:r>
                      <a:r>
                        <a:rPr sz="1400" spc="35">
                          <a:latin typeface="+mn-lt"/>
                          <a:cs typeface="Arial"/>
                        </a:rPr>
                        <a:t> </a:t>
                      </a:r>
                      <a:r>
                        <a:rPr sz="1400" spc="-10">
                          <a:latin typeface="+mn-lt"/>
                          <a:cs typeface="Arial"/>
                        </a:rPr>
                        <a:t>emergency.</a:t>
                      </a:r>
                      <a:endParaRPr sz="1400">
                        <a:latin typeface="+mn-lt"/>
                        <a:cs typeface="Arial"/>
                      </a:endParaRPr>
                    </a:p>
                  </a:txBody>
                  <a:tcPr marL="0" marR="0">
                    <a:lnB w="12700">
                      <a:solidFill>
                        <a:srgbClr val="FFFFFF"/>
                      </a:solidFill>
                      <a:prstDash val="solid"/>
                    </a:lnB>
                    <a:solidFill>
                      <a:srgbClr val="FFFFFF"/>
                    </a:solidFill>
                  </a:tcPr>
                </a:tc>
                <a:extLst>
                  <a:ext uri="{0D108BD9-81ED-4DB2-BD59-A6C34878D82A}">
                    <a16:rowId xmlns:a16="http://schemas.microsoft.com/office/drawing/2014/main" val="10002"/>
                  </a:ext>
                </a:extLst>
              </a:tr>
              <a:tr h="381000">
                <a:tc>
                  <a:txBody>
                    <a:bodyPr/>
                    <a:lstStyle/>
                    <a:p>
                      <a:pPr marL="78105" marR="283210">
                        <a:lnSpc>
                          <a:spcPct val="111100"/>
                        </a:lnSpc>
                        <a:spcBef>
                          <a:spcPts val="550"/>
                        </a:spcBef>
                      </a:pPr>
                      <a:r>
                        <a:rPr sz="1400" spc="-10">
                          <a:latin typeface="+mn-lt"/>
                          <a:cs typeface="Arial"/>
                        </a:rPr>
                        <a:t>Policy environment</a:t>
                      </a:r>
                      <a:endParaRPr sz="1400">
                        <a:latin typeface="+mn-lt"/>
                        <a:cs typeface="Arial"/>
                      </a:endParaRPr>
                    </a:p>
                  </a:txBody>
                  <a:tcPr marL="0" marR="0">
                    <a:solidFill>
                      <a:srgbClr val="EAEBEC"/>
                    </a:solidFill>
                  </a:tcPr>
                </a:tc>
                <a:tc>
                  <a:txBody>
                    <a:bodyPr/>
                    <a:lstStyle/>
                    <a:p>
                      <a:pPr marL="157480">
                        <a:lnSpc>
                          <a:spcPct val="100000"/>
                        </a:lnSpc>
                        <a:spcBef>
                          <a:spcPts val="650"/>
                        </a:spcBef>
                      </a:pPr>
                      <a:r>
                        <a:rPr sz="1400">
                          <a:latin typeface="+mn-lt"/>
                          <a:cs typeface="Arial"/>
                        </a:rPr>
                        <a:t>Review</a:t>
                      </a:r>
                      <a:r>
                        <a:rPr sz="1400" spc="135">
                          <a:latin typeface="+mn-lt"/>
                          <a:cs typeface="Arial"/>
                        </a:rPr>
                        <a:t> </a:t>
                      </a:r>
                      <a:r>
                        <a:rPr sz="1400">
                          <a:latin typeface="+mn-lt"/>
                          <a:cs typeface="Arial"/>
                        </a:rPr>
                        <a:t>existing</a:t>
                      </a:r>
                      <a:r>
                        <a:rPr sz="1400" spc="135">
                          <a:latin typeface="+mn-lt"/>
                          <a:cs typeface="Arial"/>
                        </a:rPr>
                        <a:t> </a:t>
                      </a:r>
                      <a:r>
                        <a:rPr sz="1400" spc="-35">
                          <a:latin typeface="+mn-lt"/>
                          <a:cs typeface="Arial"/>
                        </a:rPr>
                        <a:t>IYCF-</a:t>
                      </a:r>
                      <a:r>
                        <a:rPr sz="1400">
                          <a:latin typeface="+mn-lt"/>
                          <a:cs typeface="Arial"/>
                        </a:rPr>
                        <a:t>related</a:t>
                      </a:r>
                      <a:r>
                        <a:rPr sz="1400" spc="140">
                          <a:latin typeface="+mn-lt"/>
                          <a:cs typeface="Arial"/>
                        </a:rPr>
                        <a:t> </a:t>
                      </a:r>
                      <a:r>
                        <a:rPr sz="1400">
                          <a:latin typeface="+mn-lt"/>
                          <a:cs typeface="Arial"/>
                        </a:rPr>
                        <a:t>policies</a:t>
                      </a:r>
                      <a:r>
                        <a:rPr sz="1400" spc="135">
                          <a:latin typeface="+mn-lt"/>
                          <a:cs typeface="Arial"/>
                        </a:rPr>
                        <a:t> </a:t>
                      </a:r>
                      <a:r>
                        <a:rPr sz="1400">
                          <a:latin typeface="+mn-lt"/>
                          <a:cs typeface="Arial"/>
                        </a:rPr>
                        <a:t>and</a:t>
                      </a:r>
                      <a:r>
                        <a:rPr sz="1400" spc="135">
                          <a:latin typeface="+mn-lt"/>
                          <a:cs typeface="Arial"/>
                        </a:rPr>
                        <a:t> </a:t>
                      </a:r>
                      <a:r>
                        <a:rPr sz="1400">
                          <a:latin typeface="+mn-lt"/>
                          <a:cs typeface="Arial"/>
                        </a:rPr>
                        <a:t>guidelines,</a:t>
                      </a:r>
                      <a:r>
                        <a:rPr sz="1400" spc="140">
                          <a:latin typeface="+mn-lt"/>
                          <a:cs typeface="Arial"/>
                        </a:rPr>
                        <a:t> </a:t>
                      </a:r>
                      <a:r>
                        <a:rPr sz="1400">
                          <a:latin typeface="+mn-lt"/>
                          <a:cs typeface="Arial"/>
                        </a:rPr>
                        <a:t>both</a:t>
                      </a:r>
                      <a:r>
                        <a:rPr sz="1400" spc="135">
                          <a:latin typeface="+mn-lt"/>
                          <a:cs typeface="Arial"/>
                        </a:rPr>
                        <a:t> </a:t>
                      </a:r>
                      <a:r>
                        <a:rPr sz="1400">
                          <a:latin typeface="+mn-lt"/>
                          <a:cs typeface="Arial"/>
                        </a:rPr>
                        <a:t>pre-crisis</a:t>
                      </a:r>
                      <a:r>
                        <a:rPr sz="1400" spc="135">
                          <a:latin typeface="+mn-lt"/>
                          <a:cs typeface="Arial"/>
                        </a:rPr>
                        <a:t> </a:t>
                      </a:r>
                      <a:r>
                        <a:rPr sz="1400">
                          <a:latin typeface="+mn-lt"/>
                          <a:cs typeface="Arial"/>
                        </a:rPr>
                        <a:t>and</a:t>
                      </a:r>
                      <a:r>
                        <a:rPr sz="1400" spc="140">
                          <a:latin typeface="+mn-lt"/>
                          <a:cs typeface="Arial"/>
                        </a:rPr>
                        <a:t> </a:t>
                      </a:r>
                      <a:r>
                        <a:rPr sz="1400" spc="-10">
                          <a:latin typeface="+mn-lt"/>
                          <a:cs typeface="Arial"/>
                        </a:rPr>
                        <a:t>during</a:t>
                      </a:r>
                      <a:r>
                        <a:rPr lang="en-US" sz="1400" spc="-10">
                          <a:latin typeface="+mn-lt"/>
                          <a:cs typeface="Arial"/>
                        </a:rPr>
                        <a:t> </a:t>
                      </a:r>
                      <a:r>
                        <a:rPr sz="1400">
                          <a:latin typeface="+mn-lt"/>
                          <a:cs typeface="Arial"/>
                        </a:rPr>
                        <a:t>past</a:t>
                      </a:r>
                      <a:r>
                        <a:rPr sz="1400" spc="140">
                          <a:latin typeface="+mn-lt"/>
                          <a:cs typeface="Arial"/>
                        </a:rPr>
                        <a:t> </a:t>
                      </a:r>
                      <a:r>
                        <a:rPr sz="1400">
                          <a:latin typeface="+mn-lt"/>
                          <a:cs typeface="Arial"/>
                        </a:rPr>
                        <a:t>emergencies,</a:t>
                      </a:r>
                      <a:r>
                        <a:rPr sz="1400" spc="140">
                          <a:latin typeface="+mn-lt"/>
                          <a:cs typeface="Arial"/>
                        </a:rPr>
                        <a:t> </a:t>
                      </a:r>
                      <a:r>
                        <a:rPr sz="1400">
                          <a:latin typeface="+mn-lt"/>
                          <a:cs typeface="Arial"/>
                        </a:rPr>
                        <a:t>to</a:t>
                      </a:r>
                      <a:r>
                        <a:rPr sz="1400" spc="140">
                          <a:latin typeface="+mn-lt"/>
                          <a:cs typeface="Arial"/>
                        </a:rPr>
                        <a:t> </a:t>
                      </a:r>
                      <a:r>
                        <a:rPr sz="1400">
                          <a:latin typeface="+mn-lt"/>
                          <a:cs typeface="Arial"/>
                        </a:rPr>
                        <a:t>understand</a:t>
                      </a:r>
                      <a:r>
                        <a:rPr sz="1400" spc="145">
                          <a:latin typeface="+mn-lt"/>
                          <a:cs typeface="Arial"/>
                        </a:rPr>
                        <a:t> </a:t>
                      </a:r>
                      <a:r>
                        <a:rPr sz="1400">
                          <a:latin typeface="+mn-lt"/>
                          <a:cs typeface="Arial"/>
                        </a:rPr>
                        <a:t>how</a:t>
                      </a:r>
                      <a:r>
                        <a:rPr sz="1400" spc="140">
                          <a:latin typeface="+mn-lt"/>
                          <a:cs typeface="Arial"/>
                        </a:rPr>
                        <a:t> </a:t>
                      </a:r>
                      <a:r>
                        <a:rPr sz="1400">
                          <a:latin typeface="+mn-lt"/>
                          <a:cs typeface="Arial"/>
                        </a:rPr>
                        <a:t>these</a:t>
                      </a:r>
                      <a:r>
                        <a:rPr sz="1400" spc="140">
                          <a:latin typeface="+mn-lt"/>
                          <a:cs typeface="Arial"/>
                        </a:rPr>
                        <a:t> </a:t>
                      </a:r>
                      <a:r>
                        <a:rPr sz="1400" spc="50">
                          <a:latin typeface="+mn-lt"/>
                          <a:cs typeface="Arial"/>
                        </a:rPr>
                        <a:t>might</a:t>
                      </a:r>
                      <a:r>
                        <a:rPr sz="1400" spc="140">
                          <a:latin typeface="+mn-lt"/>
                          <a:cs typeface="Arial"/>
                        </a:rPr>
                        <a:t> </a:t>
                      </a:r>
                      <a:r>
                        <a:rPr sz="1400">
                          <a:latin typeface="+mn-lt"/>
                          <a:cs typeface="Arial"/>
                        </a:rPr>
                        <a:t>support</a:t>
                      </a:r>
                      <a:r>
                        <a:rPr sz="1400" spc="140">
                          <a:latin typeface="+mn-lt"/>
                          <a:cs typeface="Arial"/>
                        </a:rPr>
                        <a:t> </a:t>
                      </a:r>
                      <a:r>
                        <a:rPr sz="1400">
                          <a:latin typeface="+mn-lt"/>
                          <a:cs typeface="Arial"/>
                        </a:rPr>
                        <a:t>or</a:t>
                      </a:r>
                      <a:r>
                        <a:rPr sz="1400" spc="145">
                          <a:latin typeface="+mn-lt"/>
                          <a:cs typeface="Arial"/>
                        </a:rPr>
                        <a:t> </a:t>
                      </a:r>
                      <a:r>
                        <a:rPr sz="1400">
                          <a:latin typeface="+mn-lt"/>
                          <a:cs typeface="Arial"/>
                        </a:rPr>
                        <a:t>present</a:t>
                      </a:r>
                      <a:r>
                        <a:rPr sz="1400" spc="140">
                          <a:latin typeface="+mn-lt"/>
                          <a:cs typeface="Arial"/>
                        </a:rPr>
                        <a:t> </a:t>
                      </a:r>
                      <a:r>
                        <a:rPr sz="1400">
                          <a:latin typeface="+mn-lt"/>
                          <a:cs typeface="Arial"/>
                        </a:rPr>
                        <a:t>challenges</a:t>
                      </a:r>
                      <a:r>
                        <a:rPr sz="1400" spc="140">
                          <a:latin typeface="+mn-lt"/>
                          <a:cs typeface="Arial"/>
                        </a:rPr>
                        <a:t> </a:t>
                      </a:r>
                      <a:r>
                        <a:rPr sz="1400">
                          <a:latin typeface="+mn-lt"/>
                          <a:cs typeface="Arial"/>
                        </a:rPr>
                        <a:t>to</a:t>
                      </a:r>
                      <a:r>
                        <a:rPr sz="1400" spc="140">
                          <a:latin typeface="+mn-lt"/>
                          <a:cs typeface="Arial"/>
                        </a:rPr>
                        <a:t> </a:t>
                      </a:r>
                      <a:r>
                        <a:rPr sz="1400" spc="-50">
                          <a:latin typeface="+mn-lt"/>
                          <a:cs typeface="Arial"/>
                        </a:rPr>
                        <a:t>IYCF-</a:t>
                      </a:r>
                      <a:r>
                        <a:rPr sz="1400" spc="-25">
                          <a:latin typeface="+mn-lt"/>
                          <a:cs typeface="Arial"/>
                        </a:rPr>
                        <a:t>E.</a:t>
                      </a:r>
                      <a:endParaRPr sz="1400">
                        <a:latin typeface="+mn-lt"/>
                        <a:cs typeface="Arial"/>
                      </a:endParaRPr>
                    </a:p>
                  </a:txBody>
                  <a:tcPr marL="0" marR="0">
                    <a:lnT w="12700">
                      <a:solidFill>
                        <a:srgbClr val="FFFFFF"/>
                      </a:solidFill>
                      <a:prstDash val="solid"/>
                    </a:lnT>
                    <a:solidFill>
                      <a:srgbClr val="EAEBEC"/>
                    </a:solidFill>
                  </a:tcPr>
                </a:tc>
                <a:extLst>
                  <a:ext uri="{0D108BD9-81ED-4DB2-BD59-A6C34878D82A}">
                    <a16:rowId xmlns:a16="http://schemas.microsoft.com/office/drawing/2014/main" val="10003"/>
                  </a:ext>
                </a:extLst>
              </a:tr>
              <a:tr h="381000">
                <a:tc>
                  <a:txBody>
                    <a:bodyPr/>
                    <a:lstStyle/>
                    <a:p>
                      <a:pPr marL="78105" marR="283210">
                        <a:lnSpc>
                          <a:spcPct val="111100"/>
                        </a:lnSpc>
                        <a:spcBef>
                          <a:spcPts val="550"/>
                        </a:spcBef>
                      </a:pPr>
                      <a:r>
                        <a:rPr sz="1400" spc="-55">
                          <a:latin typeface="+mn-lt"/>
                          <a:cs typeface="Arial"/>
                        </a:rPr>
                        <a:t>IYCF</a:t>
                      </a:r>
                      <a:r>
                        <a:rPr sz="1400" spc="10">
                          <a:latin typeface="+mn-lt"/>
                          <a:cs typeface="Arial"/>
                        </a:rPr>
                        <a:t> </a:t>
                      </a:r>
                      <a:r>
                        <a:rPr sz="1400" spc="-10">
                          <a:latin typeface="+mn-lt"/>
                          <a:cs typeface="Arial"/>
                        </a:rPr>
                        <a:t>services </a:t>
                      </a:r>
                      <a:br>
                        <a:rPr lang="en-US" sz="1400" spc="-10">
                          <a:latin typeface="+mn-lt"/>
                          <a:cs typeface="Arial"/>
                        </a:rPr>
                      </a:br>
                      <a:r>
                        <a:rPr sz="1400">
                          <a:latin typeface="+mn-lt"/>
                          <a:cs typeface="Arial"/>
                        </a:rPr>
                        <a:t>and</a:t>
                      </a:r>
                      <a:r>
                        <a:rPr sz="1400" spc="80">
                          <a:latin typeface="+mn-lt"/>
                          <a:cs typeface="Arial"/>
                        </a:rPr>
                        <a:t> </a:t>
                      </a:r>
                      <a:r>
                        <a:rPr sz="1400" spc="-10">
                          <a:latin typeface="+mn-lt"/>
                          <a:cs typeface="Arial"/>
                        </a:rPr>
                        <a:t>capacity</a:t>
                      </a:r>
                      <a:endParaRPr sz="1400">
                        <a:latin typeface="+mn-lt"/>
                        <a:cs typeface="Arial"/>
                      </a:endParaRPr>
                    </a:p>
                  </a:txBody>
                  <a:tcPr marL="0" marR="0">
                    <a:solidFill>
                      <a:srgbClr val="FFFFFF"/>
                    </a:solidFill>
                  </a:tcPr>
                </a:tc>
                <a:tc>
                  <a:txBody>
                    <a:bodyPr/>
                    <a:lstStyle/>
                    <a:p>
                      <a:pPr marL="157480" marR="320040">
                        <a:lnSpc>
                          <a:spcPct val="111100"/>
                        </a:lnSpc>
                        <a:spcBef>
                          <a:spcPts val="550"/>
                        </a:spcBef>
                      </a:pPr>
                      <a:r>
                        <a:rPr sz="1400" spc="-20">
                          <a:latin typeface="+mn-lt"/>
                          <a:cs typeface="Arial"/>
                        </a:rPr>
                        <a:t>Assess</a:t>
                      </a:r>
                      <a:r>
                        <a:rPr sz="1400" spc="105">
                          <a:latin typeface="+mn-lt"/>
                          <a:cs typeface="Arial"/>
                        </a:rPr>
                        <a:t> </a:t>
                      </a:r>
                      <a:r>
                        <a:rPr sz="1400">
                          <a:latin typeface="+mn-lt"/>
                          <a:cs typeface="Arial"/>
                        </a:rPr>
                        <a:t>the</a:t>
                      </a:r>
                      <a:r>
                        <a:rPr sz="1400" spc="110">
                          <a:latin typeface="+mn-lt"/>
                          <a:cs typeface="Arial"/>
                        </a:rPr>
                        <a:t> </a:t>
                      </a:r>
                      <a:r>
                        <a:rPr sz="1400">
                          <a:latin typeface="+mn-lt"/>
                          <a:cs typeface="Arial"/>
                        </a:rPr>
                        <a:t>availability</a:t>
                      </a:r>
                      <a:r>
                        <a:rPr sz="1400" spc="110">
                          <a:latin typeface="+mn-lt"/>
                          <a:cs typeface="Arial"/>
                        </a:rPr>
                        <a:t> </a:t>
                      </a:r>
                      <a:r>
                        <a:rPr sz="1400">
                          <a:latin typeface="+mn-lt"/>
                          <a:cs typeface="Arial"/>
                        </a:rPr>
                        <a:t>and</a:t>
                      </a:r>
                      <a:r>
                        <a:rPr sz="1400" spc="110">
                          <a:latin typeface="+mn-lt"/>
                          <a:cs typeface="Arial"/>
                        </a:rPr>
                        <a:t> </a:t>
                      </a:r>
                      <a:r>
                        <a:rPr sz="1400">
                          <a:latin typeface="+mn-lt"/>
                          <a:cs typeface="Arial"/>
                        </a:rPr>
                        <a:t>effectiveness</a:t>
                      </a:r>
                      <a:r>
                        <a:rPr sz="1400" spc="110">
                          <a:latin typeface="+mn-lt"/>
                          <a:cs typeface="Arial"/>
                        </a:rPr>
                        <a:t> </a:t>
                      </a:r>
                      <a:r>
                        <a:rPr sz="1400">
                          <a:latin typeface="+mn-lt"/>
                          <a:cs typeface="Arial"/>
                        </a:rPr>
                        <a:t>of</a:t>
                      </a:r>
                      <a:r>
                        <a:rPr sz="1400" spc="110">
                          <a:latin typeface="+mn-lt"/>
                          <a:cs typeface="Arial"/>
                        </a:rPr>
                        <a:t> </a:t>
                      </a:r>
                      <a:r>
                        <a:rPr sz="1400">
                          <a:latin typeface="+mn-lt"/>
                          <a:cs typeface="Arial"/>
                        </a:rPr>
                        <a:t>previous</a:t>
                      </a:r>
                      <a:r>
                        <a:rPr sz="1400" spc="110">
                          <a:latin typeface="+mn-lt"/>
                          <a:cs typeface="Arial"/>
                        </a:rPr>
                        <a:t> </a:t>
                      </a:r>
                      <a:r>
                        <a:rPr sz="1400" spc="-55">
                          <a:latin typeface="+mn-lt"/>
                          <a:cs typeface="Arial"/>
                        </a:rPr>
                        <a:t>IYCF</a:t>
                      </a:r>
                      <a:r>
                        <a:rPr sz="1400" spc="105">
                          <a:latin typeface="+mn-lt"/>
                          <a:cs typeface="Arial"/>
                        </a:rPr>
                        <a:t> </a:t>
                      </a:r>
                      <a:r>
                        <a:rPr sz="1400">
                          <a:latin typeface="+mn-lt"/>
                          <a:cs typeface="Arial"/>
                        </a:rPr>
                        <a:t>services</a:t>
                      </a:r>
                      <a:r>
                        <a:rPr sz="1400" spc="110">
                          <a:latin typeface="+mn-lt"/>
                          <a:cs typeface="Arial"/>
                        </a:rPr>
                        <a:t> </a:t>
                      </a:r>
                      <a:r>
                        <a:rPr sz="1400">
                          <a:latin typeface="+mn-lt"/>
                          <a:cs typeface="Arial"/>
                        </a:rPr>
                        <a:t>and</a:t>
                      </a:r>
                      <a:r>
                        <a:rPr sz="1400" spc="110">
                          <a:latin typeface="+mn-lt"/>
                          <a:cs typeface="Arial"/>
                        </a:rPr>
                        <a:t> </a:t>
                      </a:r>
                      <a:r>
                        <a:rPr sz="1400">
                          <a:latin typeface="+mn-lt"/>
                          <a:cs typeface="Arial"/>
                        </a:rPr>
                        <a:t>the</a:t>
                      </a:r>
                      <a:r>
                        <a:rPr sz="1400" spc="110">
                          <a:latin typeface="+mn-lt"/>
                          <a:cs typeface="Arial"/>
                        </a:rPr>
                        <a:t> </a:t>
                      </a:r>
                      <a:r>
                        <a:rPr sz="1400">
                          <a:latin typeface="+mn-lt"/>
                          <a:cs typeface="Arial"/>
                        </a:rPr>
                        <a:t>capacity</a:t>
                      </a:r>
                      <a:r>
                        <a:rPr sz="1400" spc="110">
                          <a:latin typeface="+mn-lt"/>
                          <a:cs typeface="Arial"/>
                        </a:rPr>
                        <a:t> </a:t>
                      </a:r>
                      <a:r>
                        <a:rPr sz="1400">
                          <a:latin typeface="+mn-lt"/>
                          <a:cs typeface="Arial"/>
                        </a:rPr>
                        <a:t>of</a:t>
                      </a:r>
                      <a:r>
                        <a:rPr sz="1400" spc="110">
                          <a:latin typeface="+mn-lt"/>
                          <a:cs typeface="Arial"/>
                        </a:rPr>
                        <a:t> </a:t>
                      </a:r>
                      <a:r>
                        <a:rPr sz="1400">
                          <a:latin typeface="+mn-lt"/>
                          <a:cs typeface="Arial"/>
                        </a:rPr>
                        <a:t>current</a:t>
                      </a:r>
                      <a:r>
                        <a:rPr sz="1400" spc="110">
                          <a:latin typeface="+mn-lt"/>
                          <a:cs typeface="Arial"/>
                        </a:rPr>
                        <a:t> </a:t>
                      </a:r>
                      <a:r>
                        <a:rPr sz="1400" spc="-10">
                          <a:latin typeface="+mn-lt"/>
                          <a:cs typeface="Arial"/>
                        </a:rPr>
                        <a:t>systems. </a:t>
                      </a:r>
                      <a:r>
                        <a:rPr sz="1400">
                          <a:latin typeface="+mn-lt"/>
                          <a:cs typeface="Arial"/>
                        </a:rPr>
                        <a:t>This</a:t>
                      </a:r>
                      <a:r>
                        <a:rPr sz="1400" spc="110">
                          <a:latin typeface="+mn-lt"/>
                          <a:cs typeface="Arial"/>
                        </a:rPr>
                        <a:t> </a:t>
                      </a:r>
                      <a:r>
                        <a:rPr sz="1400">
                          <a:latin typeface="+mn-lt"/>
                          <a:cs typeface="Arial"/>
                        </a:rPr>
                        <a:t>includes</a:t>
                      </a:r>
                      <a:r>
                        <a:rPr sz="1400" spc="114">
                          <a:latin typeface="+mn-lt"/>
                          <a:cs typeface="Arial"/>
                        </a:rPr>
                        <a:t> </a:t>
                      </a:r>
                      <a:r>
                        <a:rPr sz="1400">
                          <a:latin typeface="+mn-lt"/>
                          <a:cs typeface="Arial"/>
                        </a:rPr>
                        <a:t>understanding</a:t>
                      </a:r>
                      <a:r>
                        <a:rPr sz="1400" spc="114">
                          <a:latin typeface="+mn-lt"/>
                          <a:cs typeface="Arial"/>
                        </a:rPr>
                        <a:t> </a:t>
                      </a:r>
                      <a:r>
                        <a:rPr sz="1400">
                          <a:latin typeface="+mn-lt"/>
                          <a:cs typeface="Arial"/>
                        </a:rPr>
                        <a:t>gaps</a:t>
                      </a:r>
                      <a:r>
                        <a:rPr sz="1400" spc="114">
                          <a:latin typeface="+mn-lt"/>
                          <a:cs typeface="Arial"/>
                        </a:rPr>
                        <a:t> </a:t>
                      </a:r>
                      <a:r>
                        <a:rPr sz="1400">
                          <a:latin typeface="+mn-lt"/>
                          <a:cs typeface="Arial"/>
                        </a:rPr>
                        <a:t>in</a:t>
                      </a:r>
                      <a:r>
                        <a:rPr sz="1400" spc="114">
                          <a:latin typeface="+mn-lt"/>
                          <a:cs typeface="Arial"/>
                        </a:rPr>
                        <a:t> </a:t>
                      </a:r>
                      <a:r>
                        <a:rPr sz="1400">
                          <a:latin typeface="+mn-lt"/>
                          <a:cs typeface="Arial"/>
                        </a:rPr>
                        <a:t>service</a:t>
                      </a:r>
                      <a:r>
                        <a:rPr sz="1400" spc="114">
                          <a:latin typeface="+mn-lt"/>
                          <a:cs typeface="Arial"/>
                        </a:rPr>
                        <a:t> </a:t>
                      </a:r>
                      <a:r>
                        <a:rPr sz="1400">
                          <a:latin typeface="+mn-lt"/>
                          <a:cs typeface="Arial"/>
                        </a:rPr>
                        <a:t>delivery</a:t>
                      </a:r>
                      <a:r>
                        <a:rPr sz="1400" spc="110">
                          <a:latin typeface="+mn-lt"/>
                          <a:cs typeface="Arial"/>
                        </a:rPr>
                        <a:t> </a:t>
                      </a:r>
                      <a:r>
                        <a:rPr sz="1400">
                          <a:latin typeface="+mn-lt"/>
                          <a:cs typeface="Arial"/>
                        </a:rPr>
                        <a:t>and</a:t>
                      </a:r>
                      <a:r>
                        <a:rPr sz="1400" spc="114">
                          <a:latin typeface="+mn-lt"/>
                          <a:cs typeface="Arial"/>
                        </a:rPr>
                        <a:t> </a:t>
                      </a:r>
                      <a:r>
                        <a:rPr sz="1400">
                          <a:latin typeface="+mn-lt"/>
                          <a:cs typeface="Arial"/>
                        </a:rPr>
                        <a:t>staff</a:t>
                      </a:r>
                      <a:r>
                        <a:rPr sz="1400" spc="114">
                          <a:latin typeface="+mn-lt"/>
                          <a:cs typeface="Arial"/>
                        </a:rPr>
                        <a:t> </a:t>
                      </a:r>
                      <a:r>
                        <a:rPr sz="1400">
                          <a:latin typeface="+mn-lt"/>
                          <a:cs typeface="Arial"/>
                        </a:rPr>
                        <a:t>capacity</a:t>
                      </a:r>
                      <a:r>
                        <a:rPr sz="1400" spc="114">
                          <a:latin typeface="+mn-lt"/>
                          <a:cs typeface="Arial"/>
                        </a:rPr>
                        <a:t> </a:t>
                      </a:r>
                      <a:r>
                        <a:rPr sz="1400" spc="50">
                          <a:latin typeface="+mn-lt"/>
                          <a:cs typeface="Arial"/>
                        </a:rPr>
                        <a:t>from</a:t>
                      </a:r>
                      <a:r>
                        <a:rPr sz="1400" spc="114">
                          <a:latin typeface="+mn-lt"/>
                          <a:cs typeface="Arial"/>
                        </a:rPr>
                        <a:t> </a:t>
                      </a:r>
                      <a:r>
                        <a:rPr sz="1400">
                          <a:latin typeface="+mn-lt"/>
                          <a:cs typeface="Arial"/>
                        </a:rPr>
                        <a:t>past</a:t>
                      </a:r>
                      <a:r>
                        <a:rPr sz="1400" spc="114">
                          <a:latin typeface="+mn-lt"/>
                          <a:cs typeface="Arial"/>
                        </a:rPr>
                        <a:t> </a:t>
                      </a:r>
                      <a:r>
                        <a:rPr sz="1400" spc="-10">
                          <a:latin typeface="+mn-lt"/>
                          <a:cs typeface="Arial"/>
                        </a:rPr>
                        <a:t>data.</a:t>
                      </a:r>
                      <a:endParaRPr sz="1400">
                        <a:latin typeface="+mn-lt"/>
                        <a:cs typeface="Arial"/>
                      </a:endParaRPr>
                    </a:p>
                  </a:txBody>
                  <a:tcPr marL="0" marR="0">
                    <a:solidFill>
                      <a:srgbClr val="FFFFFF"/>
                    </a:solidFill>
                  </a:tcPr>
                </a:tc>
                <a:extLst>
                  <a:ext uri="{0D108BD9-81ED-4DB2-BD59-A6C34878D82A}">
                    <a16:rowId xmlns:a16="http://schemas.microsoft.com/office/drawing/2014/main" val="10004"/>
                  </a:ext>
                </a:extLst>
              </a:tr>
              <a:tr h="508000">
                <a:tc>
                  <a:txBody>
                    <a:bodyPr/>
                    <a:lstStyle/>
                    <a:p>
                      <a:pPr marL="78105">
                        <a:lnSpc>
                          <a:spcPct val="100000"/>
                        </a:lnSpc>
                        <a:spcBef>
                          <a:spcPts val="650"/>
                        </a:spcBef>
                      </a:pPr>
                      <a:r>
                        <a:rPr sz="1400" spc="-10">
                          <a:latin typeface="+mn-lt"/>
                          <a:cs typeface="Arial"/>
                        </a:rPr>
                        <a:t>Coordination</a:t>
                      </a:r>
                      <a:endParaRPr sz="1400">
                        <a:latin typeface="+mn-lt"/>
                        <a:cs typeface="Arial"/>
                      </a:endParaRPr>
                    </a:p>
                  </a:txBody>
                  <a:tcPr marL="0" marR="0">
                    <a:solidFill>
                      <a:srgbClr val="EAEBEC"/>
                    </a:solidFill>
                  </a:tcPr>
                </a:tc>
                <a:tc>
                  <a:txBody>
                    <a:bodyPr/>
                    <a:lstStyle/>
                    <a:p>
                      <a:pPr marL="157480" marR="266065">
                        <a:lnSpc>
                          <a:spcPct val="111100"/>
                        </a:lnSpc>
                        <a:spcBef>
                          <a:spcPts val="550"/>
                        </a:spcBef>
                      </a:pPr>
                      <a:r>
                        <a:rPr sz="1400" spc="10">
                          <a:latin typeface="+mn-lt"/>
                          <a:cs typeface="Arial"/>
                        </a:rPr>
                        <a:t>Examine</a:t>
                      </a:r>
                      <a:r>
                        <a:rPr sz="1400" spc="40">
                          <a:latin typeface="+mn-lt"/>
                          <a:cs typeface="Arial"/>
                        </a:rPr>
                        <a:t> </a:t>
                      </a:r>
                      <a:r>
                        <a:rPr sz="1400" spc="20">
                          <a:latin typeface="+mn-lt"/>
                          <a:cs typeface="Arial"/>
                        </a:rPr>
                        <a:t>past</a:t>
                      </a:r>
                      <a:r>
                        <a:rPr sz="1400" spc="45">
                          <a:latin typeface="+mn-lt"/>
                          <a:cs typeface="Arial"/>
                        </a:rPr>
                        <a:t> </a:t>
                      </a:r>
                      <a:r>
                        <a:rPr sz="1400" spc="20">
                          <a:latin typeface="+mn-lt"/>
                          <a:cs typeface="Arial"/>
                        </a:rPr>
                        <a:t>coordination</a:t>
                      </a:r>
                      <a:r>
                        <a:rPr sz="1400" spc="45">
                          <a:latin typeface="+mn-lt"/>
                          <a:cs typeface="Arial"/>
                        </a:rPr>
                        <a:t> </a:t>
                      </a:r>
                      <a:r>
                        <a:rPr sz="1400" spc="20">
                          <a:latin typeface="+mn-lt"/>
                          <a:cs typeface="Arial"/>
                        </a:rPr>
                        <a:t>efforts</a:t>
                      </a:r>
                      <a:r>
                        <a:rPr sz="1400" spc="45">
                          <a:latin typeface="+mn-lt"/>
                          <a:cs typeface="Arial"/>
                        </a:rPr>
                        <a:t> </a:t>
                      </a:r>
                      <a:r>
                        <a:rPr sz="1400" spc="20">
                          <a:latin typeface="+mn-lt"/>
                          <a:cs typeface="Arial"/>
                        </a:rPr>
                        <a:t>in</a:t>
                      </a:r>
                      <a:r>
                        <a:rPr sz="1400" spc="45">
                          <a:latin typeface="+mn-lt"/>
                          <a:cs typeface="Arial"/>
                        </a:rPr>
                        <a:t> </a:t>
                      </a:r>
                      <a:r>
                        <a:rPr sz="1400" spc="20">
                          <a:latin typeface="+mn-lt"/>
                          <a:cs typeface="Arial"/>
                        </a:rPr>
                        <a:t>similar</a:t>
                      </a:r>
                      <a:r>
                        <a:rPr sz="1400" spc="45">
                          <a:latin typeface="+mn-lt"/>
                          <a:cs typeface="Arial"/>
                        </a:rPr>
                        <a:t> </a:t>
                      </a:r>
                      <a:r>
                        <a:rPr sz="1400" spc="20">
                          <a:latin typeface="+mn-lt"/>
                          <a:cs typeface="Arial"/>
                        </a:rPr>
                        <a:t>emergencies</a:t>
                      </a:r>
                      <a:r>
                        <a:rPr sz="1400" spc="40">
                          <a:latin typeface="+mn-lt"/>
                          <a:cs typeface="Arial"/>
                        </a:rPr>
                        <a:t> </a:t>
                      </a:r>
                      <a:r>
                        <a:rPr sz="1400" spc="20">
                          <a:latin typeface="+mn-lt"/>
                          <a:cs typeface="Arial"/>
                        </a:rPr>
                        <a:t>to</a:t>
                      </a:r>
                      <a:r>
                        <a:rPr sz="1400" spc="45">
                          <a:latin typeface="+mn-lt"/>
                          <a:cs typeface="Arial"/>
                        </a:rPr>
                        <a:t> </a:t>
                      </a:r>
                      <a:r>
                        <a:rPr sz="1400" spc="20">
                          <a:latin typeface="+mn-lt"/>
                          <a:cs typeface="Arial"/>
                        </a:rPr>
                        <a:t>identify</a:t>
                      </a:r>
                      <a:r>
                        <a:rPr sz="1400" spc="45">
                          <a:latin typeface="+mn-lt"/>
                          <a:cs typeface="Arial"/>
                        </a:rPr>
                        <a:t> </a:t>
                      </a:r>
                      <a:r>
                        <a:rPr sz="1400" spc="10">
                          <a:latin typeface="+mn-lt"/>
                          <a:cs typeface="Arial"/>
                        </a:rPr>
                        <a:t>successful</a:t>
                      </a:r>
                      <a:r>
                        <a:rPr sz="1400" spc="45">
                          <a:latin typeface="+mn-lt"/>
                          <a:cs typeface="Arial"/>
                        </a:rPr>
                        <a:t> </a:t>
                      </a:r>
                      <a:r>
                        <a:rPr sz="1400" spc="20">
                          <a:latin typeface="+mn-lt"/>
                          <a:cs typeface="Arial"/>
                        </a:rPr>
                        <a:t>strategies</a:t>
                      </a:r>
                      <a:r>
                        <a:rPr sz="1400" spc="45">
                          <a:latin typeface="+mn-lt"/>
                          <a:cs typeface="Arial"/>
                        </a:rPr>
                        <a:t> </a:t>
                      </a:r>
                      <a:r>
                        <a:rPr sz="1400" spc="-25">
                          <a:latin typeface="+mn-lt"/>
                          <a:cs typeface="Arial"/>
                        </a:rPr>
                        <a:t>and</a:t>
                      </a:r>
                      <a:r>
                        <a:rPr lang="en-US" sz="1400" spc="500">
                          <a:latin typeface="+mn-lt"/>
                          <a:cs typeface="Arial"/>
                        </a:rPr>
                        <a:t> </a:t>
                      </a:r>
                      <a:r>
                        <a:rPr sz="1400" spc="20">
                          <a:latin typeface="+mn-lt"/>
                          <a:cs typeface="Arial"/>
                        </a:rPr>
                        <a:t>potential</a:t>
                      </a:r>
                      <a:r>
                        <a:rPr sz="1400" spc="65">
                          <a:latin typeface="+mn-lt"/>
                          <a:cs typeface="Arial"/>
                        </a:rPr>
                        <a:t> </a:t>
                      </a:r>
                      <a:r>
                        <a:rPr sz="1400" spc="20">
                          <a:latin typeface="+mn-lt"/>
                          <a:cs typeface="Arial"/>
                        </a:rPr>
                        <a:t>challenges.</a:t>
                      </a:r>
                      <a:r>
                        <a:rPr sz="1400" spc="65">
                          <a:latin typeface="+mn-lt"/>
                          <a:cs typeface="Arial"/>
                        </a:rPr>
                        <a:t> </a:t>
                      </a:r>
                      <a:r>
                        <a:rPr sz="1400" spc="10">
                          <a:latin typeface="+mn-lt"/>
                          <a:cs typeface="Arial"/>
                        </a:rPr>
                        <a:t>Use</a:t>
                      </a:r>
                      <a:r>
                        <a:rPr sz="1400" spc="65">
                          <a:latin typeface="+mn-lt"/>
                          <a:cs typeface="Arial"/>
                        </a:rPr>
                        <a:t> </a:t>
                      </a:r>
                      <a:r>
                        <a:rPr sz="1400" spc="20">
                          <a:latin typeface="+mn-lt"/>
                          <a:cs typeface="Arial"/>
                        </a:rPr>
                        <a:t>this</a:t>
                      </a:r>
                      <a:r>
                        <a:rPr sz="1400" spc="65">
                          <a:latin typeface="+mn-lt"/>
                          <a:cs typeface="Arial"/>
                        </a:rPr>
                        <a:t> </a:t>
                      </a:r>
                      <a:r>
                        <a:rPr sz="1400" spc="20">
                          <a:latin typeface="+mn-lt"/>
                          <a:cs typeface="Arial"/>
                        </a:rPr>
                        <a:t>to</a:t>
                      </a:r>
                      <a:r>
                        <a:rPr sz="1400" spc="65">
                          <a:latin typeface="+mn-lt"/>
                          <a:cs typeface="Arial"/>
                        </a:rPr>
                        <a:t> </a:t>
                      </a:r>
                      <a:r>
                        <a:rPr sz="1400" spc="20">
                          <a:latin typeface="+mn-lt"/>
                          <a:cs typeface="Arial"/>
                        </a:rPr>
                        <a:t>strengthen</a:t>
                      </a:r>
                      <a:r>
                        <a:rPr sz="1400" spc="65">
                          <a:latin typeface="+mn-lt"/>
                          <a:cs typeface="Arial"/>
                        </a:rPr>
                        <a:t> </a:t>
                      </a:r>
                      <a:r>
                        <a:rPr sz="1400" spc="20">
                          <a:latin typeface="+mn-lt"/>
                          <a:cs typeface="Arial"/>
                        </a:rPr>
                        <a:t>current</a:t>
                      </a:r>
                      <a:r>
                        <a:rPr sz="1400" spc="70">
                          <a:latin typeface="+mn-lt"/>
                          <a:cs typeface="Arial"/>
                        </a:rPr>
                        <a:t> </a:t>
                      </a:r>
                      <a:r>
                        <a:rPr sz="1400" spc="20">
                          <a:latin typeface="+mn-lt"/>
                          <a:cs typeface="Arial"/>
                        </a:rPr>
                        <a:t>coordination</a:t>
                      </a:r>
                      <a:r>
                        <a:rPr sz="1400" spc="65">
                          <a:latin typeface="+mn-lt"/>
                          <a:cs typeface="Arial"/>
                        </a:rPr>
                        <a:t> </a:t>
                      </a:r>
                      <a:r>
                        <a:rPr sz="1400" spc="20">
                          <a:latin typeface="+mn-lt"/>
                          <a:cs typeface="Arial"/>
                        </a:rPr>
                        <a:t>mechanisms,</a:t>
                      </a:r>
                      <a:r>
                        <a:rPr sz="1400" spc="65">
                          <a:latin typeface="+mn-lt"/>
                          <a:cs typeface="Arial"/>
                        </a:rPr>
                        <a:t> </a:t>
                      </a:r>
                      <a:r>
                        <a:rPr sz="1400" spc="20">
                          <a:latin typeface="+mn-lt"/>
                          <a:cs typeface="Arial"/>
                        </a:rPr>
                        <a:t>including</a:t>
                      </a:r>
                      <a:r>
                        <a:rPr sz="1400" spc="65">
                          <a:latin typeface="+mn-lt"/>
                          <a:cs typeface="Arial"/>
                        </a:rPr>
                        <a:t> </a:t>
                      </a:r>
                      <a:r>
                        <a:rPr sz="1400" spc="20">
                          <a:latin typeface="+mn-lt"/>
                          <a:cs typeface="Arial"/>
                        </a:rPr>
                        <a:t>multi-</a:t>
                      </a:r>
                      <a:r>
                        <a:rPr sz="1400" spc="-10">
                          <a:latin typeface="+mn-lt"/>
                          <a:cs typeface="Arial"/>
                        </a:rPr>
                        <a:t>sectoral collaboration.</a:t>
                      </a:r>
                      <a:endParaRPr sz="1400">
                        <a:latin typeface="+mn-lt"/>
                        <a:cs typeface="Arial"/>
                      </a:endParaRPr>
                    </a:p>
                  </a:txBody>
                  <a:tcPr marL="0" marR="0">
                    <a:solidFill>
                      <a:srgbClr val="EAEBEC"/>
                    </a:solidFill>
                  </a:tcPr>
                </a:tc>
                <a:extLst>
                  <a:ext uri="{0D108BD9-81ED-4DB2-BD59-A6C34878D82A}">
                    <a16:rowId xmlns:a16="http://schemas.microsoft.com/office/drawing/2014/main" val="10005"/>
                  </a:ext>
                </a:extLst>
              </a:tr>
            </a:tbl>
          </a:graphicData>
        </a:graphic>
      </p:graphicFrame>
      <p:sp>
        <p:nvSpPr>
          <p:cNvPr id="3" name="object 4">
            <a:extLst>
              <a:ext uri="{FF2B5EF4-FFF2-40B4-BE49-F238E27FC236}">
                <a16:creationId xmlns:a16="http://schemas.microsoft.com/office/drawing/2014/main" id="{371E93F0-2E6F-4F79-DA9A-5CBABAE48911}"/>
              </a:ext>
            </a:extLst>
          </p:cNvPr>
          <p:cNvSpPr/>
          <p:nvPr/>
        </p:nvSpPr>
        <p:spPr>
          <a:xfrm>
            <a:off x="3071105" y="1657868"/>
            <a:ext cx="6244151" cy="4634648"/>
          </a:xfrm>
          <a:custGeom>
            <a:avLst/>
            <a:gdLst/>
            <a:ahLst/>
            <a:cxnLst/>
            <a:rect l="l" t="t" r="r" b="b"/>
            <a:pathLst>
              <a:path w="4136390" h="2806700">
                <a:moveTo>
                  <a:pt x="0" y="2806700"/>
                </a:moveTo>
                <a:lnTo>
                  <a:pt x="0" y="237528"/>
                </a:lnTo>
                <a:lnTo>
                  <a:pt x="4825" y="189659"/>
                </a:lnTo>
                <a:lnTo>
                  <a:pt x="18667" y="145073"/>
                </a:lnTo>
                <a:lnTo>
                  <a:pt x="40568" y="104726"/>
                </a:lnTo>
                <a:lnTo>
                  <a:pt x="69573" y="69572"/>
                </a:lnTo>
                <a:lnTo>
                  <a:pt x="104729" y="40567"/>
                </a:lnTo>
                <a:lnTo>
                  <a:pt x="145078" y="18666"/>
                </a:lnTo>
                <a:lnTo>
                  <a:pt x="189667" y="4825"/>
                </a:lnTo>
                <a:lnTo>
                  <a:pt x="237540" y="0"/>
                </a:lnTo>
                <a:lnTo>
                  <a:pt x="4136136" y="0"/>
                </a:lnTo>
              </a:path>
            </a:pathLst>
          </a:custGeom>
          <a:ln w="25400">
            <a:solidFill>
              <a:srgbClr val="293745"/>
            </a:solidFill>
          </a:ln>
        </p:spPr>
        <p:txBody>
          <a:bodyPr wrap="square" lIns="0" tIns="0" rIns="0" bIns="0" rtlCol="0"/>
          <a:lstStyle/>
          <a:p>
            <a:endParaRPr/>
          </a:p>
        </p:txBody>
      </p:sp>
      <p:sp>
        <p:nvSpPr>
          <p:cNvPr id="4" name="Title 3">
            <a:extLst>
              <a:ext uri="{FF2B5EF4-FFF2-40B4-BE49-F238E27FC236}">
                <a16:creationId xmlns:a16="http://schemas.microsoft.com/office/drawing/2014/main" id="{0FEC31A6-2BDD-5D8F-008C-4F90058B6083}"/>
              </a:ext>
            </a:extLst>
          </p:cNvPr>
          <p:cNvSpPr>
            <a:spLocks noGrp="1"/>
          </p:cNvSpPr>
          <p:nvPr>
            <p:ph type="title"/>
          </p:nvPr>
        </p:nvSpPr>
        <p:spPr>
          <a:xfrm>
            <a:off x="498087" y="390467"/>
            <a:ext cx="10061289" cy="1068000"/>
          </a:xfrm>
        </p:spPr>
        <p:txBody>
          <a:bodyPr>
            <a:normAutofit fontScale="90000"/>
          </a:bodyPr>
          <a:lstStyle/>
          <a:p>
            <a:r>
              <a:rPr lang="en-US" sz="3600"/>
              <a:t>What sort of information might we look for in secondary data analysis?</a:t>
            </a:r>
            <a:br>
              <a:rPr lang="en-US"/>
            </a:b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5" name="Title 4">
            <a:extLst>
              <a:ext uri="{FF2B5EF4-FFF2-40B4-BE49-F238E27FC236}">
                <a16:creationId xmlns:a16="http://schemas.microsoft.com/office/drawing/2014/main" id="{B844F7EE-317B-6DD5-5F0F-9E7759A1E0AD}"/>
              </a:ext>
            </a:extLst>
          </p:cNvPr>
          <p:cNvSpPr>
            <a:spLocks noGrp="1"/>
          </p:cNvSpPr>
          <p:nvPr>
            <p:ph type="title"/>
          </p:nvPr>
        </p:nvSpPr>
        <p:spPr>
          <a:xfrm>
            <a:off x="499731" y="390467"/>
            <a:ext cx="10705080" cy="1068000"/>
          </a:xfrm>
        </p:spPr>
        <p:txBody>
          <a:bodyPr>
            <a:normAutofit fontScale="90000"/>
          </a:bodyPr>
          <a:lstStyle/>
          <a:p>
            <a:r>
              <a:rPr lang="en-US" sz="3600" dirty="0"/>
              <a:t>What are the main sources of secondary data in </a:t>
            </a:r>
            <a:br>
              <a:rPr lang="en-US" sz="3600" dirty="0"/>
            </a:br>
            <a:r>
              <a:rPr lang="en-US" sz="3600" dirty="0"/>
              <a:t>IYCF-E assessments?</a:t>
            </a:r>
            <a:br>
              <a:rPr lang="en-US" dirty="0"/>
            </a:br>
            <a:endParaRPr lang="en-US" dirty="0"/>
          </a:p>
        </p:txBody>
      </p:sp>
      <p:sp>
        <p:nvSpPr>
          <p:cNvPr id="6" name="Text Placeholder 5">
            <a:extLst>
              <a:ext uri="{FF2B5EF4-FFF2-40B4-BE49-F238E27FC236}">
                <a16:creationId xmlns:a16="http://schemas.microsoft.com/office/drawing/2014/main" id="{A0CDE375-C66D-24B3-84F9-E05EF77681BD}"/>
              </a:ext>
            </a:extLst>
          </p:cNvPr>
          <p:cNvSpPr>
            <a:spLocks noGrp="1"/>
          </p:cNvSpPr>
          <p:nvPr>
            <p:ph type="body" idx="1"/>
          </p:nvPr>
        </p:nvSpPr>
        <p:spPr>
          <a:xfrm>
            <a:off x="425302" y="1638233"/>
            <a:ext cx="10438316" cy="4453500"/>
          </a:xfrm>
        </p:spPr>
        <p:txBody>
          <a:bodyPr>
            <a:normAutofit fontScale="92500" lnSpcReduction="10000"/>
          </a:bodyPr>
          <a:lstStyle/>
          <a:p>
            <a:r>
              <a:rPr lang="en-US" sz="2600"/>
              <a:t>National surveys: Sources include Demographic and Health Surveys (DHS), Multiple Indicator Cluster Surveys (MICS)</a:t>
            </a:r>
          </a:p>
          <a:p>
            <a:r>
              <a:rPr lang="en-US" sz="2600"/>
              <a:t>Program reports: Reports from UNICEF, WFP, NGOs, and gov agencies programs and services</a:t>
            </a:r>
          </a:p>
          <a:p>
            <a:r>
              <a:rPr lang="en-US" sz="2600"/>
              <a:t>Health Management Information Systems (HMIS): Data from DHIS2 or similar systems </a:t>
            </a:r>
          </a:p>
          <a:p>
            <a:r>
              <a:rPr lang="en-US" sz="2600"/>
              <a:t>Humanitarian situation reports: Reports from OCHA and other humanitarian agencies </a:t>
            </a:r>
          </a:p>
          <a:p>
            <a:r>
              <a:rPr lang="en-US" sz="2600"/>
              <a:t>News and media reports: Local and international news provide timely information on the ground realities- useful for real-time updates</a:t>
            </a:r>
          </a:p>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7" name="Google Shape;297;p22"/>
          <p:cNvSpPr txBox="1"/>
          <p:nvPr/>
        </p:nvSpPr>
        <p:spPr>
          <a:xfrm>
            <a:off x="5447880" y="2358720"/>
            <a:ext cx="648360" cy="5540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3.</a:t>
            </a:r>
            <a:endParaRPr sz="2400" b="0" i="0" u="none" strike="noStrike" cap="none">
              <a:solidFill>
                <a:srgbClr val="000000"/>
              </a:solidFill>
              <a:latin typeface="Arial"/>
              <a:ea typeface="Arial"/>
              <a:cs typeface="Arial"/>
              <a:sym typeface="Arial"/>
            </a:endParaRPr>
          </a:p>
        </p:txBody>
      </p:sp>
      <p:sp>
        <p:nvSpPr>
          <p:cNvPr id="298" name="Google Shape;298;p22"/>
          <p:cNvSpPr txBox="1"/>
          <p:nvPr/>
        </p:nvSpPr>
        <p:spPr>
          <a:xfrm>
            <a:off x="7493400" y="2358720"/>
            <a:ext cx="648360" cy="5540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4.</a:t>
            </a:r>
            <a:endParaRPr sz="2400" b="0" i="0" u="none" strike="noStrike" cap="none">
              <a:solidFill>
                <a:srgbClr val="000000"/>
              </a:solidFill>
              <a:latin typeface="Arial"/>
              <a:ea typeface="Arial"/>
              <a:cs typeface="Arial"/>
              <a:sym typeface="Arial"/>
            </a:endParaRPr>
          </a:p>
        </p:txBody>
      </p:sp>
      <p:sp>
        <p:nvSpPr>
          <p:cNvPr id="299" name="Google Shape;299;p22"/>
          <p:cNvSpPr txBox="1"/>
          <p:nvPr/>
        </p:nvSpPr>
        <p:spPr>
          <a:xfrm>
            <a:off x="9714960" y="2358720"/>
            <a:ext cx="648360" cy="5540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5.</a:t>
            </a:r>
            <a:endParaRPr sz="2400" b="0" i="0" u="none" strike="noStrike" cap="none">
              <a:solidFill>
                <a:srgbClr val="000000"/>
              </a:solidFill>
              <a:latin typeface="Arial"/>
              <a:ea typeface="Arial"/>
              <a:cs typeface="Arial"/>
              <a:sym typeface="Arial"/>
            </a:endParaRPr>
          </a:p>
        </p:txBody>
      </p:sp>
      <p:sp>
        <p:nvSpPr>
          <p:cNvPr id="300" name="Google Shape;300;p22"/>
          <p:cNvSpPr txBox="1"/>
          <p:nvPr/>
        </p:nvSpPr>
        <p:spPr>
          <a:xfrm>
            <a:off x="1580969" y="1860660"/>
            <a:ext cx="3688035" cy="4985950"/>
          </a:xfrm>
          <a:prstGeom prst="rect">
            <a:avLst/>
          </a:prstGeom>
          <a:noFill/>
          <a:ln>
            <a:noFill/>
          </a:ln>
        </p:spPr>
        <p:txBody>
          <a:bodyPr spcFirstLastPara="1" wrap="square" lIns="91425" tIns="91425" rIns="91425" bIns="91425" anchor="t" anchorCtr="0">
            <a:spAutoFit/>
          </a:bodyPr>
          <a:lstStyle/>
          <a:p>
            <a:pPr marL="76200">
              <a:spcAft>
                <a:spcPts val="3000"/>
              </a:spcAft>
              <a:buClr>
                <a:srgbClr val="000000"/>
              </a:buClr>
              <a:buSzPts val="2400"/>
            </a:pPr>
            <a:r>
              <a:rPr lang="en-US" sz="2400">
                <a:solidFill>
                  <a:srgbClr val="000000"/>
                </a:solidFill>
                <a:latin typeface="Arial"/>
                <a:cs typeface="Arial"/>
                <a:sym typeface="Arial"/>
              </a:rPr>
              <a:t>Determine information needs</a:t>
            </a:r>
            <a:endParaRPr sz="2400">
              <a:solidFill>
                <a:srgbClr val="000000"/>
              </a:solidFill>
              <a:latin typeface="Arial"/>
              <a:cs typeface="Arial"/>
              <a:sym typeface="Arial"/>
            </a:endParaRPr>
          </a:p>
          <a:p>
            <a:pPr marL="76200">
              <a:spcAft>
                <a:spcPts val="3000"/>
              </a:spcAft>
              <a:buClr>
                <a:srgbClr val="000000"/>
              </a:buClr>
              <a:buSzPts val="2400"/>
            </a:pPr>
            <a:r>
              <a:rPr lang="en-US" sz="2400">
                <a:solidFill>
                  <a:srgbClr val="000000"/>
                </a:solidFill>
                <a:latin typeface="Arial"/>
                <a:cs typeface="Arial"/>
                <a:sym typeface="Arial"/>
              </a:rPr>
              <a:t>Create an information worksheet</a:t>
            </a:r>
          </a:p>
          <a:p>
            <a:pPr marL="76200">
              <a:spcAft>
                <a:spcPts val="3000"/>
              </a:spcAft>
              <a:buClr>
                <a:srgbClr val="000000"/>
              </a:buClr>
              <a:buSzPts val="2400"/>
            </a:pPr>
            <a:r>
              <a:rPr lang="en-US" sz="2400">
                <a:solidFill>
                  <a:srgbClr val="000000"/>
                </a:solidFill>
                <a:latin typeface="Arial"/>
                <a:cs typeface="Arial"/>
                <a:sym typeface="Arial"/>
              </a:rPr>
              <a:t>Identify relevant data sources</a:t>
            </a:r>
          </a:p>
          <a:p>
            <a:pPr marL="76200">
              <a:spcAft>
                <a:spcPts val="1800"/>
              </a:spcAft>
              <a:buClr>
                <a:srgbClr val="000000"/>
              </a:buClr>
              <a:buSzPts val="2400"/>
            </a:pPr>
            <a:r>
              <a:rPr lang="en-US" sz="2400" b="0" i="0" u="none" strike="noStrike" cap="none">
                <a:solidFill>
                  <a:srgbClr val="000000"/>
                </a:solidFill>
                <a:latin typeface="Arial"/>
                <a:ea typeface="Arial"/>
                <a:cs typeface="Arial"/>
                <a:sym typeface="Arial"/>
              </a:rPr>
              <a:t>Enter and organize data into the worksheet</a:t>
            </a:r>
            <a:br>
              <a:rPr lang="en-US" sz="2400" b="0" i="0" u="none" strike="noStrike" cap="none">
                <a:solidFill>
                  <a:srgbClr val="000000"/>
                </a:solidFill>
                <a:latin typeface="Arial"/>
                <a:ea typeface="Arial"/>
                <a:cs typeface="Arial"/>
                <a:sym typeface="Arial"/>
              </a:rPr>
            </a:br>
            <a:endParaRPr lang="en-US" sz="3000" b="0" i="0" u="none" strike="noStrike" cap="none">
              <a:solidFill>
                <a:schemeClr val="accent1"/>
              </a:solidFill>
              <a:latin typeface="Arial"/>
              <a:ea typeface="Arial"/>
              <a:cs typeface="Arial"/>
              <a:sym typeface="Arial"/>
            </a:endParaRPr>
          </a:p>
        </p:txBody>
      </p:sp>
      <p:sp>
        <p:nvSpPr>
          <p:cNvPr id="2" name="Title 1">
            <a:extLst>
              <a:ext uri="{FF2B5EF4-FFF2-40B4-BE49-F238E27FC236}">
                <a16:creationId xmlns:a16="http://schemas.microsoft.com/office/drawing/2014/main" id="{37EBC14B-2A7E-4BBD-DD18-8B4F49FF5686}"/>
              </a:ext>
            </a:extLst>
          </p:cNvPr>
          <p:cNvSpPr>
            <a:spLocks noGrp="1"/>
          </p:cNvSpPr>
          <p:nvPr>
            <p:ph type="title"/>
          </p:nvPr>
        </p:nvSpPr>
        <p:spPr>
          <a:xfrm>
            <a:off x="510363" y="390467"/>
            <a:ext cx="10694449" cy="1068000"/>
          </a:xfrm>
        </p:spPr>
        <p:txBody>
          <a:bodyPr>
            <a:normAutofit fontScale="90000"/>
          </a:bodyPr>
          <a:lstStyle/>
          <a:p>
            <a:r>
              <a:rPr lang="en-US" sz="3600"/>
              <a:t>What are the steps in conducting secondary </a:t>
            </a:r>
            <a:br>
              <a:rPr lang="en-US" sz="3600"/>
            </a:br>
            <a:r>
              <a:rPr lang="en-US" sz="3600"/>
              <a:t>data analysis?</a:t>
            </a:r>
            <a:br>
              <a:rPr lang="en-US"/>
            </a:br>
            <a:endParaRPr lang="en-US"/>
          </a:p>
        </p:txBody>
      </p:sp>
      <p:sp>
        <p:nvSpPr>
          <p:cNvPr id="22" name="Google Shape;300;p22">
            <a:extLst>
              <a:ext uri="{FF2B5EF4-FFF2-40B4-BE49-F238E27FC236}">
                <a16:creationId xmlns:a16="http://schemas.microsoft.com/office/drawing/2014/main" id="{74A1C44A-57E6-C5CE-70B7-F35D9E777412}"/>
              </a:ext>
            </a:extLst>
          </p:cNvPr>
          <p:cNvSpPr txBox="1"/>
          <p:nvPr/>
        </p:nvSpPr>
        <p:spPr>
          <a:xfrm>
            <a:off x="6744352" y="1791411"/>
            <a:ext cx="4025965" cy="4324230"/>
          </a:xfrm>
          <a:prstGeom prst="rect">
            <a:avLst/>
          </a:prstGeom>
          <a:noFill/>
          <a:ln>
            <a:noFill/>
          </a:ln>
        </p:spPr>
        <p:txBody>
          <a:bodyPr spcFirstLastPara="1" wrap="square" lIns="91425" tIns="91425" rIns="91425" bIns="91425" anchor="t" anchorCtr="0">
            <a:spAutoFit/>
          </a:bodyPr>
          <a:lstStyle/>
          <a:p>
            <a:pPr marL="76200" marR="0" lvl="0" algn="l" rtl="0">
              <a:lnSpc>
                <a:spcPct val="100000"/>
              </a:lnSpc>
              <a:spcBef>
                <a:spcPts val="0"/>
              </a:spcBef>
              <a:spcAft>
                <a:spcPts val="4200"/>
              </a:spcAft>
              <a:buClr>
                <a:srgbClr val="000000"/>
              </a:buClr>
              <a:buSzPts val="2400"/>
            </a:pPr>
            <a:r>
              <a:rPr lang="en-US" sz="2400" b="0" i="0" u="none" strike="noStrike" cap="none">
                <a:solidFill>
                  <a:srgbClr val="000000"/>
                </a:solidFill>
                <a:latin typeface="Arial"/>
                <a:ea typeface="Arial"/>
                <a:cs typeface="Arial"/>
                <a:sym typeface="Arial"/>
              </a:rPr>
              <a:t>Assess data quality and relevance.</a:t>
            </a:r>
          </a:p>
          <a:p>
            <a:pPr marL="76200" marR="0" lvl="0" algn="l" rtl="0">
              <a:lnSpc>
                <a:spcPct val="100000"/>
              </a:lnSpc>
              <a:spcBef>
                <a:spcPts val="0"/>
              </a:spcBef>
              <a:spcAft>
                <a:spcPts val="6000"/>
              </a:spcAft>
              <a:buClr>
                <a:srgbClr val="000000"/>
              </a:buClr>
              <a:buSzPts val="2400"/>
            </a:pPr>
            <a:r>
              <a:rPr lang="en-US" sz="2400" b="0" i="0" u="none" strike="noStrike" cap="none">
                <a:solidFill>
                  <a:srgbClr val="000000"/>
                </a:solidFill>
                <a:latin typeface="Arial"/>
                <a:ea typeface="Arial"/>
                <a:cs typeface="Arial"/>
                <a:sym typeface="Arial"/>
              </a:rPr>
              <a:t>Identify information gaps. </a:t>
            </a:r>
          </a:p>
          <a:p>
            <a:pPr marL="76200" marR="0" lvl="0" algn="l" rtl="0">
              <a:lnSpc>
                <a:spcPct val="100000"/>
              </a:lnSpc>
              <a:spcBef>
                <a:spcPts val="0"/>
              </a:spcBef>
              <a:spcAft>
                <a:spcPts val="4200"/>
              </a:spcAft>
              <a:buClr>
                <a:srgbClr val="000000"/>
              </a:buClr>
              <a:buSzPts val="2400"/>
            </a:pPr>
            <a:r>
              <a:rPr lang="en-US" sz="2400" b="0" i="0" u="none" strike="noStrike" cap="none">
                <a:solidFill>
                  <a:srgbClr val="000000"/>
                </a:solidFill>
                <a:latin typeface="Arial"/>
                <a:ea typeface="Arial"/>
                <a:cs typeface="Arial"/>
                <a:sym typeface="Arial"/>
              </a:rPr>
              <a:t>Plan on next steps</a:t>
            </a:r>
          </a:p>
          <a:p>
            <a:pPr marL="76200" marR="0" lvl="0" algn="l" rtl="0">
              <a:lnSpc>
                <a:spcPct val="100000"/>
              </a:lnSpc>
              <a:spcBef>
                <a:spcPts val="0"/>
              </a:spcBef>
              <a:spcAft>
                <a:spcPts val="600"/>
              </a:spcAft>
              <a:buClr>
                <a:srgbClr val="000000"/>
              </a:buClr>
              <a:buSzPts val="2400"/>
            </a:pPr>
            <a:r>
              <a:rPr lang="en-US" sz="2400" b="0" i="0" u="none" strike="noStrike" cap="none">
                <a:solidFill>
                  <a:srgbClr val="000000"/>
                </a:solidFill>
                <a:latin typeface="Arial"/>
                <a:ea typeface="Arial"/>
                <a:cs typeface="Arial"/>
                <a:sym typeface="Arial"/>
              </a:rPr>
              <a:t>Develop a plan for further assessment</a:t>
            </a:r>
            <a:endParaRPr lang="en-US" sz="3000" b="0" i="0" u="none" strike="noStrike" cap="none">
              <a:solidFill>
                <a:schemeClr val="accent1"/>
              </a:solidFill>
              <a:latin typeface="Arial"/>
              <a:ea typeface="Arial"/>
              <a:cs typeface="Arial"/>
              <a:sym typeface="Arial"/>
            </a:endParaRPr>
          </a:p>
        </p:txBody>
      </p:sp>
      <p:grpSp>
        <p:nvGrpSpPr>
          <p:cNvPr id="28" name="Group 27">
            <a:extLst>
              <a:ext uri="{FF2B5EF4-FFF2-40B4-BE49-F238E27FC236}">
                <a16:creationId xmlns:a16="http://schemas.microsoft.com/office/drawing/2014/main" id="{AE6A846A-CA1F-2C17-EA65-A0A42A2D48B9}"/>
              </a:ext>
            </a:extLst>
          </p:cNvPr>
          <p:cNvGrpSpPr>
            <a:grpSpLocks noChangeAspect="1"/>
          </p:cNvGrpSpPr>
          <p:nvPr/>
        </p:nvGrpSpPr>
        <p:grpSpPr>
          <a:xfrm>
            <a:off x="6066107" y="2912826"/>
            <a:ext cx="373364" cy="648292"/>
            <a:chOff x="1034886" y="1838341"/>
            <a:chExt cx="273685" cy="475213"/>
          </a:xfrm>
        </p:grpSpPr>
        <p:sp>
          <p:nvSpPr>
            <p:cNvPr id="30" name="object 6">
              <a:extLst>
                <a:ext uri="{FF2B5EF4-FFF2-40B4-BE49-F238E27FC236}">
                  <a16:creationId xmlns:a16="http://schemas.microsoft.com/office/drawing/2014/main" id="{147DF071-A32F-DBA2-9D12-D0ED03560BF2}"/>
                </a:ext>
              </a:extLst>
            </p:cNvPr>
            <p:cNvSpPr txBox="1"/>
            <p:nvPr/>
          </p:nvSpPr>
          <p:spPr>
            <a:xfrm>
              <a:off x="1034886" y="1838341"/>
              <a:ext cx="273685" cy="133485"/>
            </a:xfrm>
            <a:prstGeom prst="rect">
              <a:avLst/>
            </a:prstGeom>
          </p:spPr>
          <p:txBody>
            <a:bodyPr vert="horz" wrap="square" lIns="0" tIns="12700" rIns="0" bIns="0" rtlCol="0">
              <a:spAutoFit/>
            </a:bodyPr>
            <a:lstStyle/>
            <a:p>
              <a:pPr marL="12700">
                <a:lnSpc>
                  <a:spcPct val="100000"/>
                </a:lnSpc>
                <a:spcBef>
                  <a:spcPts val="100"/>
                </a:spcBef>
              </a:pPr>
              <a:r>
                <a:rPr sz="1100" b="1" spc="-20">
                  <a:solidFill>
                    <a:srgbClr val="FFFFFF"/>
                  </a:solidFill>
                  <a:cs typeface="Noto Sans Blk"/>
                </a:rPr>
                <a:t>Step</a:t>
              </a:r>
              <a:endParaRPr sz="850">
                <a:cs typeface="Noto Sans Blk"/>
              </a:endParaRPr>
            </a:p>
          </p:txBody>
        </p:sp>
        <p:sp>
          <p:nvSpPr>
            <p:cNvPr id="31" name="object 7">
              <a:extLst>
                <a:ext uri="{FF2B5EF4-FFF2-40B4-BE49-F238E27FC236}">
                  <a16:creationId xmlns:a16="http://schemas.microsoft.com/office/drawing/2014/main" id="{1E94A8E3-FF79-5BA6-042B-21D0FAD60F96}"/>
                </a:ext>
              </a:extLst>
            </p:cNvPr>
            <p:cNvSpPr txBox="1"/>
            <p:nvPr/>
          </p:nvSpPr>
          <p:spPr>
            <a:xfrm>
              <a:off x="1060000" y="1943181"/>
              <a:ext cx="198120" cy="370373"/>
            </a:xfrm>
            <a:prstGeom prst="rect">
              <a:avLst/>
            </a:prstGeom>
          </p:spPr>
          <p:txBody>
            <a:bodyPr vert="horz" wrap="square" lIns="0" tIns="12700" rIns="0" bIns="0" rtlCol="0">
              <a:spAutoFit/>
            </a:bodyPr>
            <a:lstStyle/>
            <a:p>
              <a:pPr marL="12700">
                <a:lnSpc>
                  <a:spcPct val="100000"/>
                </a:lnSpc>
                <a:spcBef>
                  <a:spcPts val="100"/>
                </a:spcBef>
              </a:pPr>
              <a:r>
                <a:rPr lang="en-US" sz="3200" b="1" spc="-60">
                  <a:solidFill>
                    <a:srgbClr val="FFFFFF"/>
                  </a:solidFill>
                  <a:latin typeface="Arial Black" panose="020B0A04020102020204" pitchFamily="34" charset="0"/>
                  <a:cs typeface="Noto Sans Blk"/>
                </a:rPr>
                <a:t>6</a:t>
              </a:r>
              <a:endParaRPr sz="2500">
                <a:latin typeface="Arial Black" panose="020B0A04020102020204" pitchFamily="34" charset="0"/>
                <a:cs typeface="Noto Sans Blk"/>
              </a:endParaRPr>
            </a:p>
          </p:txBody>
        </p:sp>
      </p:grpSp>
      <p:grpSp>
        <p:nvGrpSpPr>
          <p:cNvPr id="36" name="Group 35">
            <a:extLst>
              <a:ext uri="{FF2B5EF4-FFF2-40B4-BE49-F238E27FC236}">
                <a16:creationId xmlns:a16="http://schemas.microsoft.com/office/drawing/2014/main" id="{DA0E0DB9-DCC4-8840-D10F-58D549C8EEBB}"/>
              </a:ext>
            </a:extLst>
          </p:cNvPr>
          <p:cNvGrpSpPr>
            <a:grpSpLocks noChangeAspect="1"/>
          </p:cNvGrpSpPr>
          <p:nvPr/>
        </p:nvGrpSpPr>
        <p:grpSpPr>
          <a:xfrm>
            <a:off x="6096397" y="4856908"/>
            <a:ext cx="373364" cy="648292"/>
            <a:chOff x="1034886" y="1838341"/>
            <a:chExt cx="273685" cy="475213"/>
          </a:xfrm>
        </p:grpSpPr>
        <p:sp>
          <p:nvSpPr>
            <p:cNvPr id="38" name="object 6">
              <a:extLst>
                <a:ext uri="{FF2B5EF4-FFF2-40B4-BE49-F238E27FC236}">
                  <a16:creationId xmlns:a16="http://schemas.microsoft.com/office/drawing/2014/main" id="{E5B2AE9B-7B91-43A2-21C3-A1EA01368581}"/>
                </a:ext>
              </a:extLst>
            </p:cNvPr>
            <p:cNvSpPr txBox="1"/>
            <p:nvPr/>
          </p:nvSpPr>
          <p:spPr>
            <a:xfrm>
              <a:off x="1034886" y="1838341"/>
              <a:ext cx="273685" cy="133485"/>
            </a:xfrm>
            <a:prstGeom prst="rect">
              <a:avLst/>
            </a:prstGeom>
          </p:spPr>
          <p:txBody>
            <a:bodyPr vert="horz" wrap="square" lIns="0" tIns="12700" rIns="0" bIns="0" rtlCol="0">
              <a:spAutoFit/>
            </a:bodyPr>
            <a:lstStyle/>
            <a:p>
              <a:pPr marL="12700">
                <a:lnSpc>
                  <a:spcPct val="100000"/>
                </a:lnSpc>
                <a:spcBef>
                  <a:spcPts val="100"/>
                </a:spcBef>
              </a:pPr>
              <a:r>
                <a:rPr sz="1100" b="1" spc="-20">
                  <a:solidFill>
                    <a:srgbClr val="FFFFFF"/>
                  </a:solidFill>
                  <a:cs typeface="Noto Sans Blk"/>
                </a:rPr>
                <a:t>Step</a:t>
              </a:r>
              <a:endParaRPr sz="850">
                <a:cs typeface="Noto Sans Blk"/>
              </a:endParaRPr>
            </a:p>
          </p:txBody>
        </p:sp>
        <p:sp>
          <p:nvSpPr>
            <p:cNvPr id="39" name="object 7">
              <a:extLst>
                <a:ext uri="{FF2B5EF4-FFF2-40B4-BE49-F238E27FC236}">
                  <a16:creationId xmlns:a16="http://schemas.microsoft.com/office/drawing/2014/main" id="{C8201687-0C43-CDC6-AF30-E9669E932593}"/>
                </a:ext>
              </a:extLst>
            </p:cNvPr>
            <p:cNvSpPr txBox="1"/>
            <p:nvPr/>
          </p:nvSpPr>
          <p:spPr>
            <a:xfrm>
              <a:off x="1060000" y="1943181"/>
              <a:ext cx="198120" cy="370373"/>
            </a:xfrm>
            <a:prstGeom prst="rect">
              <a:avLst/>
            </a:prstGeom>
          </p:spPr>
          <p:txBody>
            <a:bodyPr vert="horz" wrap="square" lIns="0" tIns="12700" rIns="0" bIns="0" rtlCol="0">
              <a:spAutoFit/>
            </a:bodyPr>
            <a:lstStyle/>
            <a:p>
              <a:pPr marL="12700">
                <a:lnSpc>
                  <a:spcPct val="100000"/>
                </a:lnSpc>
                <a:spcBef>
                  <a:spcPts val="100"/>
                </a:spcBef>
              </a:pPr>
              <a:r>
                <a:rPr lang="en-US" sz="3200" b="1" spc="-60">
                  <a:solidFill>
                    <a:srgbClr val="FFFFFF"/>
                  </a:solidFill>
                  <a:latin typeface="Arial Black" panose="020B0A04020102020204" pitchFamily="34" charset="0"/>
                  <a:cs typeface="Noto Sans Blk"/>
                </a:rPr>
                <a:t>8</a:t>
              </a:r>
              <a:endParaRPr sz="2500">
                <a:latin typeface="Arial Black" panose="020B0A04020102020204" pitchFamily="34" charset="0"/>
                <a:cs typeface="Noto Sans Blk"/>
              </a:endParaRPr>
            </a:p>
          </p:txBody>
        </p:sp>
      </p:grpSp>
      <p:pic>
        <p:nvPicPr>
          <p:cNvPr id="4" name="Graphic 3">
            <a:extLst>
              <a:ext uri="{FF2B5EF4-FFF2-40B4-BE49-F238E27FC236}">
                <a16:creationId xmlns:a16="http://schemas.microsoft.com/office/drawing/2014/main" id="{E26A2DED-2BBE-B76B-DAAD-3CBA993079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5769" y="1763536"/>
            <a:ext cx="869691" cy="892578"/>
          </a:xfrm>
          <a:prstGeom prst="rect">
            <a:avLst/>
          </a:prstGeom>
        </p:spPr>
      </p:pic>
      <p:pic>
        <p:nvPicPr>
          <p:cNvPr id="10" name="Graphic 9">
            <a:extLst>
              <a:ext uri="{FF2B5EF4-FFF2-40B4-BE49-F238E27FC236}">
                <a16:creationId xmlns:a16="http://schemas.microsoft.com/office/drawing/2014/main" id="{9CEE111E-69DA-656B-C1D1-96225CABA2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088" y="2897160"/>
            <a:ext cx="869691" cy="892578"/>
          </a:xfrm>
          <a:prstGeom prst="rect">
            <a:avLst/>
          </a:prstGeom>
        </p:spPr>
      </p:pic>
      <p:pic>
        <p:nvPicPr>
          <p:cNvPr id="41" name="Graphic 40">
            <a:extLst>
              <a:ext uri="{FF2B5EF4-FFF2-40B4-BE49-F238E27FC236}">
                <a16:creationId xmlns:a16="http://schemas.microsoft.com/office/drawing/2014/main" id="{145536F6-523C-7DC2-5E0F-96C8CDFFA6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2452" y="4016088"/>
            <a:ext cx="869691" cy="892578"/>
          </a:xfrm>
          <a:prstGeom prst="rect">
            <a:avLst/>
          </a:prstGeom>
        </p:spPr>
      </p:pic>
      <p:pic>
        <p:nvPicPr>
          <p:cNvPr id="43" name="Graphic 42">
            <a:extLst>
              <a:ext uri="{FF2B5EF4-FFF2-40B4-BE49-F238E27FC236}">
                <a16:creationId xmlns:a16="http://schemas.microsoft.com/office/drawing/2014/main" id="{65808B4E-C060-71F3-A4C2-F2A1E07C67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2452" y="5121204"/>
            <a:ext cx="869691" cy="892578"/>
          </a:xfrm>
          <a:prstGeom prst="rect">
            <a:avLst/>
          </a:prstGeom>
        </p:spPr>
      </p:pic>
      <p:pic>
        <p:nvPicPr>
          <p:cNvPr id="3" name="Graphic 2">
            <a:extLst>
              <a:ext uri="{FF2B5EF4-FFF2-40B4-BE49-F238E27FC236}">
                <a16:creationId xmlns:a16="http://schemas.microsoft.com/office/drawing/2014/main" id="{077ECCA6-EB42-9FB4-A0E1-D1AE6726E67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869657" y="1763536"/>
            <a:ext cx="869691" cy="892577"/>
          </a:xfrm>
          <a:prstGeom prst="rect">
            <a:avLst/>
          </a:prstGeom>
        </p:spPr>
      </p:pic>
      <p:pic>
        <p:nvPicPr>
          <p:cNvPr id="5" name="Graphic 4">
            <a:extLst>
              <a:ext uri="{FF2B5EF4-FFF2-40B4-BE49-F238E27FC236}">
                <a16:creationId xmlns:a16="http://schemas.microsoft.com/office/drawing/2014/main" id="{811D22F1-3CB5-7C7A-63CF-5CA3B2D80A61}"/>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5876976" y="2897160"/>
            <a:ext cx="869691" cy="892577"/>
          </a:xfrm>
          <a:prstGeom prst="rect">
            <a:avLst/>
          </a:prstGeom>
        </p:spPr>
      </p:pic>
      <p:pic>
        <p:nvPicPr>
          <p:cNvPr id="6" name="Graphic 5">
            <a:extLst>
              <a:ext uri="{FF2B5EF4-FFF2-40B4-BE49-F238E27FC236}">
                <a16:creationId xmlns:a16="http://schemas.microsoft.com/office/drawing/2014/main" id="{7F263982-D794-68B6-DD80-B81BBFEFF03D}"/>
              </a:ext>
            </a:extLst>
          </p:cNvPr>
          <p:cNvPicPr>
            <a:picLocks noChangeAspect="1"/>
          </p:cNvPicPr>
          <p:nvPr/>
        </p:nvPicPr>
        <p:blipFill>
          <a:blip r:embed="rId15"/>
          <a:srcRect/>
          <a:stretch/>
        </p:blipFill>
        <p:spPr>
          <a:xfrm>
            <a:off x="5896340" y="4019005"/>
            <a:ext cx="869691" cy="886743"/>
          </a:xfrm>
          <a:prstGeom prst="rect">
            <a:avLst/>
          </a:prstGeom>
        </p:spPr>
      </p:pic>
      <p:pic>
        <p:nvPicPr>
          <p:cNvPr id="7" name="Graphic 6">
            <a:extLst>
              <a:ext uri="{FF2B5EF4-FFF2-40B4-BE49-F238E27FC236}">
                <a16:creationId xmlns:a16="http://schemas.microsoft.com/office/drawing/2014/main" id="{E5652961-65EE-424D-2451-9139057E448B}"/>
              </a:ext>
            </a:extLst>
          </p:cNvPr>
          <p:cNvPicPr>
            <a:picLocks noChangeAspect="1"/>
          </p:cNvPicPr>
          <p:nvPr/>
        </p:nvPicPr>
        <p:blipFill>
          <a:blip r:embed="rId16"/>
          <a:srcRect/>
          <a:stretch/>
        </p:blipFill>
        <p:spPr>
          <a:xfrm>
            <a:off x="5896340" y="5124121"/>
            <a:ext cx="869691" cy="88674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aphicFrame>
        <p:nvGraphicFramePr>
          <p:cNvPr id="307" name="Google Shape;307;p23"/>
          <p:cNvGraphicFramePr/>
          <p:nvPr>
            <p:extLst>
              <p:ext uri="{D42A27DB-BD31-4B8C-83A1-F6EECF244321}">
                <p14:modId xmlns:p14="http://schemas.microsoft.com/office/powerpoint/2010/main" val="3109374601"/>
              </p:ext>
            </p:extLst>
          </p:nvPr>
        </p:nvGraphicFramePr>
        <p:xfrm>
          <a:off x="415604" y="1277497"/>
          <a:ext cx="11360696" cy="4748884"/>
        </p:xfrm>
        <a:graphic>
          <a:graphicData uri="http://schemas.openxmlformats.org/drawingml/2006/table">
            <a:tbl>
              <a:tblPr>
                <a:noFill/>
              </a:tblPr>
              <a:tblGrid>
                <a:gridCol w="862275">
                  <a:extLst>
                    <a:ext uri="{9D8B030D-6E8A-4147-A177-3AD203B41FA5}">
                      <a16:colId xmlns:a16="http://schemas.microsoft.com/office/drawing/2014/main" val="20000"/>
                    </a:ext>
                  </a:extLst>
                </a:gridCol>
                <a:gridCol w="1431468">
                  <a:extLst>
                    <a:ext uri="{9D8B030D-6E8A-4147-A177-3AD203B41FA5}">
                      <a16:colId xmlns:a16="http://schemas.microsoft.com/office/drawing/2014/main" val="20001"/>
                    </a:ext>
                  </a:extLst>
                </a:gridCol>
                <a:gridCol w="2668772">
                  <a:extLst>
                    <a:ext uri="{9D8B030D-6E8A-4147-A177-3AD203B41FA5}">
                      <a16:colId xmlns:a16="http://schemas.microsoft.com/office/drawing/2014/main" val="20002"/>
                    </a:ext>
                  </a:extLst>
                </a:gridCol>
                <a:gridCol w="829340">
                  <a:extLst>
                    <a:ext uri="{9D8B030D-6E8A-4147-A177-3AD203B41FA5}">
                      <a16:colId xmlns:a16="http://schemas.microsoft.com/office/drawing/2014/main" val="20003"/>
                    </a:ext>
                  </a:extLst>
                </a:gridCol>
                <a:gridCol w="871869">
                  <a:extLst>
                    <a:ext uri="{9D8B030D-6E8A-4147-A177-3AD203B41FA5}">
                      <a16:colId xmlns:a16="http://schemas.microsoft.com/office/drawing/2014/main" val="20004"/>
                    </a:ext>
                  </a:extLst>
                </a:gridCol>
                <a:gridCol w="1403498">
                  <a:extLst>
                    <a:ext uri="{9D8B030D-6E8A-4147-A177-3AD203B41FA5}">
                      <a16:colId xmlns:a16="http://schemas.microsoft.com/office/drawing/2014/main" val="20005"/>
                    </a:ext>
                  </a:extLst>
                </a:gridCol>
                <a:gridCol w="706649">
                  <a:extLst>
                    <a:ext uri="{9D8B030D-6E8A-4147-A177-3AD203B41FA5}">
                      <a16:colId xmlns:a16="http://schemas.microsoft.com/office/drawing/2014/main" val="20006"/>
                    </a:ext>
                  </a:extLst>
                </a:gridCol>
                <a:gridCol w="862275">
                  <a:extLst>
                    <a:ext uri="{9D8B030D-6E8A-4147-A177-3AD203B41FA5}">
                      <a16:colId xmlns:a16="http://schemas.microsoft.com/office/drawing/2014/main" val="20007"/>
                    </a:ext>
                  </a:extLst>
                </a:gridCol>
                <a:gridCol w="862275">
                  <a:extLst>
                    <a:ext uri="{9D8B030D-6E8A-4147-A177-3AD203B41FA5}">
                      <a16:colId xmlns:a16="http://schemas.microsoft.com/office/drawing/2014/main" val="20008"/>
                    </a:ext>
                  </a:extLst>
                </a:gridCol>
                <a:gridCol w="862275">
                  <a:extLst>
                    <a:ext uri="{9D8B030D-6E8A-4147-A177-3AD203B41FA5}">
                      <a16:colId xmlns:a16="http://schemas.microsoft.com/office/drawing/2014/main" val="20009"/>
                    </a:ext>
                  </a:extLst>
                </a:gridCol>
              </a:tblGrid>
              <a:tr h="200025">
                <a:tc rowSpan="2">
                  <a:txBody>
                    <a:bodyPr/>
                    <a:lstStyle/>
                    <a:p>
                      <a:pPr marL="0" marR="0" lvl="0" indent="0" algn="l" rtl="0">
                        <a:lnSpc>
                          <a:spcPct val="115000"/>
                        </a:lnSpc>
                        <a:spcBef>
                          <a:spcPts val="0"/>
                        </a:spcBef>
                        <a:spcAft>
                          <a:spcPts val="0"/>
                        </a:spcAft>
                        <a:buClr>
                          <a:srgbClr val="000000"/>
                        </a:buClr>
                        <a:buSzPts val="1000"/>
                        <a:buFont typeface="Arial"/>
                        <a:buNone/>
                      </a:pPr>
                      <a:r>
                        <a:rPr lang="en-US" sz="900" b="1" u="none" strike="noStrike" cap="none" dirty="0">
                          <a:solidFill>
                            <a:srgbClr val="293745"/>
                          </a:solidFill>
                        </a:rPr>
                        <a:t>Category</a:t>
                      </a:r>
                      <a:endParaRPr sz="900" b="1" u="none" strike="noStrike" cap="none" dirty="0">
                        <a:solidFill>
                          <a:srgbClr val="293745"/>
                        </a:solidFill>
                      </a:endParaRPr>
                    </a:p>
                  </a:txBody>
                  <a:tcPr marL="73152" marR="28575" marT="19050" marB="19050" anchor="b">
                    <a:lnL w="12700" cap="flat" cmpd="sng" algn="ctr">
                      <a:no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rowSpan="2">
                  <a:txBody>
                    <a:bodyPr/>
                    <a:lstStyle/>
                    <a:p>
                      <a:pPr marL="0" marR="0" lvl="0" indent="0" algn="l" rtl="0">
                        <a:lnSpc>
                          <a:spcPct val="115000"/>
                        </a:lnSpc>
                        <a:spcBef>
                          <a:spcPts val="0"/>
                        </a:spcBef>
                        <a:spcAft>
                          <a:spcPts val="0"/>
                        </a:spcAft>
                        <a:buClr>
                          <a:srgbClr val="000000"/>
                        </a:buClr>
                        <a:buSzPts val="1000"/>
                        <a:buFont typeface="Arial"/>
                        <a:buNone/>
                      </a:pPr>
                      <a:r>
                        <a:rPr lang="en-US" sz="900" b="1" u="none" strike="noStrike" cap="none" dirty="0">
                          <a:solidFill>
                            <a:srgbClr val="293745"/>
                          </a:solidFill>
                        </a:rPr>
                        <a:t>Sub-theme</a:t>
                      </a:r>
                      <a:endParaRPr sz="900" b="1" u="none" strike="noStrike" cap="none" dirty="0">
                        <a:solidFill>
                          <a:srgbClr val="293745"/>
                        </a:solidFill>
                      </a:endParaRPr>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gridSpan="3">
                  <a:txBody>
                    <a:bodyPr/>
                    <a:lstStyle/>
                    <a:p>
                      <a:pPr marL="0" marR="0" lvl="0" indent="0" algn="ctr" rtl="0">
                        <a:lnSpc>
                          <a:spcPct val="115000"/>
                        </a:lnSpc>
                        <a:spcBef>
                          <a:spcPts val="0"/>
                        </a:spcBef>
                        <a:spcAft>
                          <a:spcPts val="0"/>
                        </a:spcAft>
                        <a:buClr>
                          <a:srgbClr val="000000"/>
                        </a:buClr>
                        <a:buSzPts val="1000"/>
                        <a:buFont typeface="Arial"/>
                        <a:buNone/>
                      </a:pPr>
                      <a:r>
                        <a:rPr lang="en-US" sz="900" b="1" u="none" strike="noStrike" cap="none">
                          <a:solidFill>
                            <a:schemeClr val="bg1"/>
                          </a:solidFill>
                        </a:rPr>
                        <a:t>Quantitative sources/most recent survey</a:t>
                      </a:r>
                      <a:endParaRPr sz="900" b="1" u="none" strike="noStrike" cap="none">
                        <a:solidFill>
                          <a:schemeClr val="bg1"/>
                        </a:solidFill>
                      </a:endParaRPr>
                    </a:p>
                  </a:txBody>
                  <a:tcPr marL="28575" marR="28575" marT="19050" marB="19050" anchor="b">
                    <a:lnL w="127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solidFill>
                      <a:srgbClr val="293745"/>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Clr>
                          <a:srgbClr val="000000"/>
                        </a:buClr>
                        <a:buSzPts val="1000"/>
                        <a:buFont typeface="Arial"/>
                        <a:buNone/>
                      </a:pPr>
                      <a:r>
                        <a:rPr lang="en-US" sz="900" b="1" u="none" strike="noStrike" cap="none">
                          <a:solidFill>
                            <a:schemeClr val="bg1"/>
                          </a:solidFill>
                        </a:rPr>
                        <a:t>Other data sources</a:t>
                      </a:r>
                      <a:endParaRPr sz="900" b="1" u="none" strike="noStrike" cap="none">
                        <a:solidFill>
                          <a:schemeClr val="bg1"/>
                        </a:solidFill>
                      </a:endParaRPr>
                    </a:p>
                  </a:txBody>
                  <a:tcPr marL="28575" marR="28575" marT="19050" marB="19050" anchor="b">
                    <a:lnL w="31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solidFill>
                      <a:srgbClr val="293745"/>
                    </a:solidFill>
                  </a:tcPr>
                </a:tc>
                <a:tc hMerge="1">
                  <a:txBody>
                    <a:bodyPr/>
                    <a:lstStyle/>
                    <a:p>
                      <a:endParaRPr lang="en-US"/>
                    </a:p>
                  </a:txBody>
                  <a:tcPr/>
                </a:tc>
                <a:tc hMerge="1">
                  <a:txBody>
                    <a:bodyPr/>
                    <a:lstStyle/>
                    <a:p>
                      <a:endParaRPr lang="en-US"/>
                    </a:p>
                  </a:txBody>
                  <a:tcPr/>
                </a:tc>
                <a:tc rowSpan="2">
                  <a:txBody>
                    <a:bodyPr/>
                    <a:lstStyle/>
                    <a:p>
                      <a:pPr marL="0" marR="0" lvl="0" indent="0" algn="ctr" rtl="0">
                        <a:lnSpc>
                          <a:spcPct val="115000"/>
                        </a:lnSpc>
                        <a:spcBef>
                          <a:spcPts val="0"/>
                        </a:spcBef>
                        <a:spcAft>
                          <a:spcPts val="0"/>
                        </a:spcAft>
                        <a:buClr>
                          <a:srgbClr val="000000"/>
                        </a:buClr>
                        <a:buSzPts val="1000"/>
                        <a:buFont typeface="Arial"/>
                        <a:buNone/>
                      </a:pPr>
                      <a:r>
                        <a:rPr lang="en-US" sz="900" b="1" u="none" strike="noStrike" cap="none">
                          <a:solidFill>
                            <a:srgbClr val="293745"/>
                          </a:solidFill>
                        </a:rPr>
                        <a:t>Challenges /</a:t>
                      </a:r>
                    </a:p>
                    <a:p>
                      <a:pPr marL="0" marR="0" lvl="0" indent="0" algn="ctr" rtl="0">
                        <a:lnSpc>
                          <a:spcPct val="115000"/>
                        </a:lnSpc>
                        <a:spcBef>
                          <a:spcPts val="0"/>
                        </a:spcBef>
                        <a:spcAft>
                          <a:spcPts val="0"/>
                        </a:spcAft>
                        <a:buClr>
                          <a:srgbClr val="000000"/>
                        </a:buClr>
                        <a:buSzPts val="1000"/>
                        <a:buFont typeface="Arial"/>
                        <a:buNone/>
                      </a:pPr>
                      <a:r>
                        <a:rPr lang="en-US" sz="900" b="1" u="none" strike="noStrike" cap="none">
                          <a:solidFill>
                            <a:srgbClr val="293745"/>
                          </a:solidFill>
                        </a:rPr>
                        <a:t>barriers to good practice</a:t>
                      </a:r>
                      <a:endParaRPr sz="900" b="1" u="none" strike="noStrike" cap="none">
                        <a:solidFill>
                          <a:srgbClr val="293745"/>
                        </a:solidFill>
                      </a:endParaRPr>
                    </a:p>
                  </a:txBody>
                  <a:tcPr marL="28575" marR="28575" marT="19050" marB="19050" anchor="b">
                    <a:lnL w="12700" cap="flat" cmpd="sng" algn="ctr">
                      <a:no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rowSpan="2">
                  <a:txBody>
                    <a:bodyPr/>
                    <a:lstStyle/>
                    <a:p>
                      <a:pPr marL="0" marR="0" lvl="0" indent="0" algn="ctr" rtl="0">
                        <a:lnSpc>
                          <a:spcPct val="115000"/>
                        </a:lnSpc>
                        <a:spcBef>
                          <a:spcPts val="0"/>
                        </a:spcBef>
                        <a:spcAft>
                          <a:spcPts val="0"/>
                        </a:spcAft>
                        <a:buClr>
                          <a:srgbClr val="000000"/>
                        </a:buClr>
                        <a:buSzPts val="1000"/>
                        <a:buFont typeface="Arial"/>
                        <a:buNone/>
                      </a:pPr>
                      <a:r>
                        <a:rPr lang="en-US" sz="900" b="1" u="none" strike="noStrike" cap="none" dirty="0">
                          <a:solidFill>
                            <a:srgbClr val="293745"/>
                          </a:solidFill>
                        </a:rPr>
                        <a:t>Enablers / opportunities</a:t>
                      </a:r>
                      <a:endParaRPr sz="900" b="1" u="none" strike="noStrike" cap="none" dirty="0">
                        <a:solidFill>
                          <a:srgbClr val="293745"/>
                        </a:solidFill>
                      </a:endParaRPr>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7409">
                <a:tc vMerge="1">
                  <a:txBody>
                    <a:bodyPr/>
                    <a:lstStyle/>
                    <a:p>
                      <a:endParaRPr lang="en-US"/>
                    </a:p>
                  </a:txBody>
                  <a:tcPr/>
                </a:tc>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900" b="1" u="none" strike="noStrike" cap="none" dirty="0">
                          <a:solidFill>
                            <a:srgbClr val="293745"/>
                          </a:solidFill>
                        </a:rPr>
                        <a:t>Finding / Current Situation</a:t>
                      </a:r>
                      <a:endParaRPr sz="900" b="1" u="none" strike="noStrike" cap="none" dirty="0">
                        <a:solidFill>
                          <a:srgbClr val="293745"/>
                        </a:solidFill>
                      </a:endParaRPr>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900" b="1" u="none" strike="noStrike" cap="none" dirty="0">
                          <a:solidFill>
                            <a:srgbClr val="293745"/>
                          </a:solidFill>
                        </a:rPr>
                        <a:t>Source and date</a:t>
                      </a:r>
                      <a:endParaRPr sz="900" b="1" u="none" strike="noStrike" cap="none" dirty="0">
                        <a:solidFill>
                          <a:srgbClr val="293745"/>
                        </a:solidFill>
                      </a:endParaRPr>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900" b="1" u="none" strike="noStrike" cap="none" dirty="0">
                          <a:solidFill>
                            <a:srgbClr val="293745"/>
                          </a:solidFill>
                        </a:rPr>
                        <a:t>Location</a:t>
                      </a:r>
                      <a:endParaRPr sz="900" b="1" u="none" strike="noStrike" cap="none" dirty="0">
                        <a:solidFill>
                          <a:srgbClr val="293745"/>
                        </a:solidFill>
                      </a:endParaRPr>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900" b="1" u="none" strike="noStrike" cap="none" dirty="0">
                          <a:solidFill>
                            <a:srgbClr val="293745"/>
                          </a:solidFill>
                        </a:rPr>
                        <a:t>Finding / current </a:t>
                      </a:r>
                      <a:br>
                        <a:rPr lang="en-US" sz="900" b="1" u="none" strike="noStrike" cap="none" dirty="0">
                          <a:solidFill>
                            <a:srgbClr val="293745"/>
                          </a:solidFill>
                        </a:rPr>
                      </a:br>
                      <a:r>
                        <a:rPr lang="en-US" sz="900" b="1" u="none" strike="noStrike" cap="none" dirty="0">
                          <a:solidFill>
                            <a:srgbClr val="293745"/>
                          </a:solidFill>
                        </a:rPr>
                        <a:t>situation </a:t>
                      </a:r>
                      <a:br>
                        <a:rPr lang="en-US" sz="900" b="1" u="none" strike="noStrike" cap="none" dirty="0">
                          <a:solidFill>
                            <a:srgbClr val="293745"/>
                          </a:solidFill>
                        </a:rPr>
                      </a:br>
                      <a:r>
                        <a:rPr lang="en-US" sz="900" b="1" u="none" strike="noStrike" cap="none" dirty="0">
                          <a:solidFill>
                            <a:srgbClr val="293745"/>
                          </a:solidFill>
                        </a:rPr>
                        <a:t>(source and date)</a:t>
                      </a:r>
                      <a:endParaRPr sz="900" b="1" u="none" strike="noStrike" cap="none" dirty="0">
                        <a:solidFill>
                          <a:srgbClr val="293745"/>
                        </a:solidFill>
                      </a:endParaRPr>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900" b="1" u="none" strike="noStrike" cap="none" dirty="0">
                          <a:solidFill>
                            <a:srgbClr val="293745"/>
                          </a:solidFill>
                        </a:rPr>
                        <a:t>Source </a:t>
                      </a:r>
                      <a:br>
                        <a:rPr lang="en-US" sz="900" b="1" u="none" strike="noStrike" cap="none" dirty="0">
                          <a:solidFill>
                            <a:srgbClr val="293745"/>
                          </a:solidFill>
                        </a:rPr>
                      </a:br>
                      <a:r>
                        <a:rPr lang="en-US" sz="900" b="1" u="none" strike="noStrike" cap="none" dirty="0">
                          <a:solidFill>
                            <a:srgbClr val="293745"/>
                          </a:solidFill>
                        </a:rPr>
                        <a:t>and date</a:t>
                      </a:r>
                      <a:endParaRPr sz="900" b="1" u="none" strike="noStrike" cap="none" dirty="0">
                        <a:solidFill>
                          <a:srgbClr val="293745"/>
                        </a:solidFill>
                      </a:endParaRPr>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900" b="1" u="none" strike="noStrike" cap="none" dirty="0">
                          <a:solidFill>
                            <a:srgbClr val="293745"/>
                          </a:solidFill>
                        </a:rPr>
                        <a:t>Location</a:t>
                      </a:r>
                      <a:endParaRPr sz="900" b="1" u="none" strike="noStrike" cap="none" dirty="0">
                        <a:solidFill>
                          <a:srgbClr val="293745"/>
                        </a:solidFill>
                      </a:endParaRPr>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endParaRPr/>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chemeClr val="bg1"/>
                    </a:solidFill>
                  </a:tcPr>
                </a:tc>
                <a:tc vMerge="1">
                  <a:txBody>
                    <a:bodyPr/>
                    <a:lstStyle/>
                    <a:p>
                      <a:endParaRPr/>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9550">
                <a:tc rowSpan="4">
                  <a:txBody>
                    <a:bodyPr/>
                    <a:lstStyle/>
                    <a:p>
                      <a:pPr marL="0" marR="0" lvl="0" indent="0" algn="l" rtl="0">
                        <a:lnSpc>
                          <a:spcPct val="115000"/>
                        </a:lnSpc>
                        <a:spcBef>
                          <a:spcPts val="0"/>
                        </a:spcBef>
                        <a:spcAft>
                          <a:spcPts val="0"/>
                        </a:spcAft>
                        <a:buClr>
                          <a:srgbClr val="000000"/>
                        </a:buClr>
                        <a:buSzPts val="1000"/>
                        <a:buFont typeface="Arial"/>
                        <a:buNone/>
                      </a:pPr>
                      <a:r>
                        <a:rPr lang="en-US" sz="900" b="1" u="none" strike="noStrike" cap="none">
                          <a:solidFill>
                            <a:srgbClr val="293745"/>
                          </a:solidFill>
                        </a:rPr>
                        <a:t>General Context</a:t>
                      </a:r>
                      <a:endParaRPr sz="900" b="1" u="none" strike="noStrike" cap="none">
                        <a:solidFill>
                          <a:srgbClr val="293745"/>
                        </a:solidFill>
                      </a:endParaRPr>
                    </a:p>
                  </a:txBody>
                  <a:tcPr marL="73152" marR="28575" marT="19050" marB="19050" anchor="ctr">
                    <a:lnL w="12700" cap="flat" cmpd="sng" algn="ctr">
                      <a:no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extLst>
                  <a:ext uri="{0D108BD9-81ED-4DB2-BD59-A6C34878D82A}">
                    <a16:rowId xmlns:a16="http://schemas.microsoft.com/office/drawing/2014/main" val="10003"/>
                  </a:ext>
                </a:extLst>
              </a:tr>
              <a:tr h="2095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extLst>
                  <a:ext uri="{0D108BD9-81ED-4DB2-BD59-A6C34878D82A}">
                    <a16:rowId xmlns:a16="http://schemas.microsoft.com/office/drawing/2014/main" val="10004"/>
                  </a:ext>
                </a:extLst>
              </a:tr>
              <a:tr h="2095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extLst>
                  <a:ext uri="{0D108BD9-81ED-4DB2-BD59-A6C34878D82A}">
                    <a16:rowId xmlns:a16="http://schemas.microsoft.com/office/drawing/2014/main" val="10005"/>
                  </a:ext>
                </a:extLst>
              </a:tr>
              <a:tr h="2095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extLst>
                  <a:ext uri="{0D108BD9-81ED-4DB2-BD59-A6C34878D82A}">
                    <a16:rowId xmlns:a16="http://schemas.microsoft.com/office/drawing/2014/main" val="10006"/>
                  </a:ext>
                </a:extLst>
              </a:tr>
              <a:tr h="209550">
                <a:tc rowSpan="3">
                  <a:txBody>
                    <a:bodyPr/>
                    <a:lstStyle/>
                    <a:p>
                      <a:pPr marL="0" marR="0" lvl="0" indent="0" algn="l" rtl="0">
                        <a:lnSpc>
                          <a:spcPct val="115000"/>
                        </a:lnSpc>
                        <a:spcBef>
                          <a:spcPts val="0"/>
                        </a:spcBef>
                        <a:spcAft>
                          <a:spcPts val="0"/>
                        </a:spcAft>
                        <a:buClr>
                          <a:srgbClr val="000000"/>
                        </a:buClr>
                        <a:buSzPts val="1000"/>
                        <a:buFont typeface="Arial"/>
                        <a:buNone/>
                      </a:pPr>
                      <a:r>
                        <a:rPr lang="en-US" sz="900" b="1" u="none" strike="noStrike" cap="none">
                          <a:solidFill>
                            <a:srgbClr val="293745"/>
                          </a:solidFill>
                        </a:rPr>
                        <a:t>IYCF Status and Practices</a:t>
                      </a:r>
                      <a:endParaRPr sz="900" b="1" u="none" strike="noStrike" cap="none">
                        <a:solidFill>
                          <a:srgbClr val="293745"/>
                        </a:solidFill>
                      </a:endParaRPr>
                    </a:p>
                  </a:txBody>
                  <a:tcPr marL="73152" marR="28575" marT="19050" marB="19050" anchor="ctr">
                    <a:lnL w="12700" cap="flat" cmpd="sng" algn="ctr">
                      <a:no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extLst>
                  <a:ext uri="{0D108BD9-81ED-4DB2-BD59-A6C34878D82A}">
                    <a16:rowId xmlns:a16="http://schemas.microsoft.com/office/drawing/2014/main" val="10007"/>
                  </a:ext>
                </a:extLst>
              </a:tr>
              <a:tr h="2095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extLst>
                  <a:ext uri="{0D108BD9-81ED-4DB2-BD59-A6C34878D82A}">
                    <a16:rowId xmlns:a16="http://schemas.microsoft.com/office/drawing/2014/main" val="10008"/>
                  </a:ext>
                </a:extLst>
              </a:tr>
              <a:tr h="2095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extLst>
                  <a:ext uri="{0D108BD9-81ED-4DB2-BD59-A6C34878D82A}">
                    <a16:rowId xmlns:a16="http://schemas.microsoft.com/office/drawing/2014/main" val="10009"/>
                  </a:ext>
                </a:extLst>
              </a:tr>
              <a:tr h="209550">
                <a:tc rowSpan="4">
                  <a:txBody>
                    <a:bodyPr/>
                    <a:lstStyle/>
                    <a:p>
                      <a:pPr marL="0" marR="0" lvl="0" indent="0" algn="l" rtl="0">
                        <a:lnSpc>
                          <a:spcPct val="115000"/>
                        </a:lnSpc>
                        <a:spcBef>
                          <a:spcPts val="0"/>
                        </a:spcBef>
                        <a:spcAft>
                          <a:spcPts val="0"/>
                        </a:spcAft>
                        <a:buClr>
                          <a:srgbClr val="000000"/>
                        </a:buClr>
                        <a:buSzPts val="1000"/>
                        <a:buFont typeface="Arial"/>
                        <a:buNone/>
                      </a:pPr>
                      <a:r>
                        <a:rPr lang="en-US" sz="900" b="1" u="none" strike="noStrike" cap="none">
                          <a:solidFill>
                            <a:srgbClr val="293745"/>
                          </a:solidFill>
                        </a:rPr>
                        <a:t>Policy Environment</a:t>
                      </a:r>
                      <a:endParaRPr sz="900" b="1" u="none" strike="noStrike" cap="none">
                        <a:solidFill>
                          <a:srgbClr val="293745"/>
                        </a:solidFill>
                      </a:endParaRPr>
                    </a:p>
                  </a:txBody>
                  <a:tcPr marL="73152" marR="28575" marT="19050" marB="19050" anchor="ctr">
                    <a:lnL w="12700" cap="flat" cmpd="sng" algn="ctr">
                      <a:no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extLst>
                  <a:ext uri="{0D108BD9-81ED-4DB2-BD59-A6C34878D82A}">
                    <a16:rowId xmlns:a16="http://schemas.microsoft.com/office/drawing/2014/main" val="10010"/>
                  </a:ext>
                </a:extLst>
              </a:tr>
              <a:tr h="2095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extLst>
                  <a:ext uri="{0D108BD9-81ED-4DB2-BD59-A6C34878D82A}">
                    <a16:rowId xmlns:a16="http://schemas.microsoft.com/office/drawing/2014/main" val="10011"/>
                  </a:ext>
                </a:extLst>
              </a:tr>
              <a:tr h="2095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extLst>
                  <a:ext uri="{0D108BD9-81ED-4DB2-BD59-A6C34878D82A}">
                    <a16:rowId xmlns:a16="http://schemas.microsoft.com/office/drawing/2014/main" val="10012"/>
                  </a:ext>
                </a:extLst>
              </a:tr>
              <a:tr h="2095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extLst>
                  <a:ext uri="{0D108BD9-81ED-4DB2-BD59-A6C34878D82A}">
                    <a16:rowId xmlns:a16="http://schemas.microsoft.com/office/drawing/2014/main" val="10013"/>
                  </a:ext>
                </a:extLst>
              </a:tr>
              <a:tr h="209550">
                <a:tc rowSpan="4">
                  <a:txBody>
                    <a:bodyPr/>
                    <a:lstStyle/>
                    <a:p>
                      <a:pPr marL="0" marR="0" lvl="0" indent="0" algn="l" rtl="0">
                        <a:lnSpc>
                          <a:spcPct val="115000"/>
                        </a:lnSpc>
                        <a:spcBef>
                          <a:spcPts val="0"/>
                        </a:spcBef>
                        <a:spcAft>
                          <a:spcPts val="0"/>
                        </a:spcAft>
                        <a:buClr>
                          <a:srgbClr val="000000"/>
                        </a:buClr>
                        <a:buSzPts val="1000"/>
                        <a:buFont typeface="Arial"/>
                        <a:buNone/>
                      </a:pPr>
                      <a:r>
                        <a:rPr lang="en-US" sz="900" b="1" u="none" strike="noStrike" cap="none">
                          <a:solidFill>
                            <a:srgbClr val="293745"/>
                          </a:solidFill>
                        </a:rPr>
                        <a:t>IYCF Services and Capacity</a:t>
                      </a:r>
                      <a:endParaRPr sz="900" b="1" u="none" strike="noStrike" cap="none">
                        <a:solidFill>
                          <a:srgbClr val="293745"/>
                        </a:solidFill>
                      </a:endParaRPr>
                    </a:p>
                  </a:txBody>
                  <a:tcPr marL="73152" marR="28575" marT="19050" marB="19050" anchor="ctr">
                    <a:lnL w="12700" cap="flat" cmpd="sng" algn="ctr">
                      <a:no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extLst>
                  <a:ext uri="{0D108BD9-81ED-4DB2-BD59-A6C34878D82A}">
                    <a16:rowId xmlns:a16="http://schemas.microsoft.com/office/drawing/2014/main" val="10014"/>
                  </a:ext>
                </a:extLst>
              </a:tr>
              <a:tr h="2095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extLst>
                  <a:ext uri="{0D108BD9-81ED-4DB2-BD59-A6C34878D82A}">
                    <a16:rowId xmlns:a16="http://schemas.microsoft.com/office/drawing/2014/main" val="10015"/>
                  </a:ext>
                </a:extLst>
              </a:tr>
              <a:tr h="2095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extLst>
                  <a:ext uri="{0D108BD9-81ED-4DB2-BD59-A6C34878D82A}">
                    <a16:rowId xmlns:a16="http://schemas.microsoft.com/office/drawing/2014/main" val="10016"/>
                  </a:ext>
                </a:extLst>
              </a:tr>
              <a:tr h="2095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tcPr>
                </a:tc>
                <a:extLst>
                  <a:ext uri="{0D108BD9-81ED-4DB2-BD59-A6C34878D82A}">
                    <a16:rowId xmlns:a16="http://schemas.microsoft.com/office/drawing/2014/main" val="10017"/>
                  </a:ext>
                </a:extLst>
              </a:tr>
              <a:tr h="209550">
                <a:tc rowSpan="4">
                  <a:txBody>
                    <a:bodyPr/>
                    <a:lstStyle/>
                    <a:p>
                      <a:pPr marL="0" marR="0" lvl="0" indent="0" algn="l" rtl="0">
                        <a:lnSpc>
                          <a:spcPct val="115000"/>
                        </a:lnSpc>
                        <a:spcBef>
                          <a:spcPts val="0"/>
                        </a:spcBef>
                        <a:spcAft>
                          <a:spcPts val="0"/>
                        </a:spcAft>
                        <a:buClr>
                          <a:srgbClr val="000000"/>
                        </a:buClr>
                        <a:buSzPts val="1000"/>
                        <a:buFont typeface="Arial"/>
                        <a:buNone/>
                      </a:pPr>
                      <a:r>
                        <a:rPr lang="en-US" sz="900" b="1" u="none" strike="noStrike" cap="none">
                          <a:solidFill>
                            <a:srgbClr val="293745"/>
                          </a:solidFill>
                        </a:rPr>
                        <a:t>Coordination</a:t>
                      </a:r>
                      <a:endParaRPr sz="900" b="1" u="none" strike="noStrike" cap="none">
                        <a:solidFill>
                          <a:srgbClr val="293745"/>
                        </a:solidFill>
                      </a:endParaRPr>
                    </a:p>
                  </a:txBody>
                  <a:tcPr marL="73152" marR="28575" marT="19050" marB="19050" anchor="ctr">
                    <a:lnL w="12700" cap="flat" cmpd="sng" algn="ctr">
                      <a:no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extLst>
                  <a:ext uri="{0D108BD9-81ED-4DB2-BD59-A6C34878D82A}">
                    <a16:rowId xmlns:a16="http://schemas.microsoft.com/office/drawing/2014/main" val="10018"/>
                  </a:ext>
                </a:extLst>
              </a:tr>
              <a:tr h="2095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extLst>
                  <a:ext uri="{0D108BD9-81ED-4DB2-BD59-A6C34878D82A}">
                    <a16:rowId xmlns:a16="http://schemas.microsoft.com/office/drawing/2014/main" val="10019"/>
                  </a:ext>
                </a:extLst>
              </a:tr>
              <a:tr h="2095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solidFill>
                      <a:srgbClr val="E2E4E7"/>
                    </a:solidFill>
                  </a:tcPr>
                </a:tc>
                <a:extLst>
                  <a:ext uri="{0D108BD9-81ED-4DB2-BD59-A6C34878D82A}">
                    <a16:rowId xmlns:a16="http://schemas.microsoft.com/office/drawing/2014/main" val="10020"/>
                  </a:ext>
                </a:extLst>
              </a:tr>
              <a:tr h="2095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a:p>
                  </a:txBody>
                  <a:tcPr marL="28575" marR="28575" marT="19050" marB="19050" anchor="b">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solidFill>
                      <a:srgbClr val="E2E4E7"/>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dirty="0"/>
                    </a:p>
                  </a:txBody>
                  <a:tcPr marL="28575" marR="28575" marT="19050" marB="19050" anchor="b">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solidFill>
                      <a:srgbClr val="E2E4E7"/>
                    </a:solidFill>
                  </a:tcPr>
                </a:tc>
                <a:extLst>
                  <a:ext uri="{0D108BD9-81ED-4DB2-BD59-A6C34878D82A}">
                    <a16:rowId xmlns:a16="http://schemas.microsoft.com/office/drawing/2014/main" val="10021"/>
                  </a:ext>
                </a:extLst>
              </a:tr>
            </a:tbl>
          </a:graphicData>
        </a:graphic>
      </p:graphicFrame>
      <p:sp>
        <p:nvSpPr>
          <p:cNvPr id="2" name="Title 1">
            <a:extLst>
              <a:ext uri="{FF2B5EF4-FFF2-40B4-BE49-F238E27FC236}">
                <a16:creationId xmlns:a16="http://schemas.microsoft.com/office/drawing/2014/main" id="{7961C694-331F-02A1-B542-81F6C4A006D0}"/>
              </a:ext>
            </a:extLst>
          </p:cNvPr>
          <p:cNvSpPr>
            <a:spLocks noGrp="1"/>
          </p:cNvSpPr>
          <p:nvPr>
            <p:ph type="title"/>
          </p:nvPr>
        </p:nvSpPr>
        <p:spPr/>
        <p:txBody>
          <a:bodyPr>
            <a:normAutofit/>
          </a:bodyPr>
          <a:lstStyle/>
          <a:p>
            <a:r>
              <a:rPr lang="en-US"/>
              <a:t>IYCF Secondary Data Worksheet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17" name="Graphic 16">
            <a:extLst>
              <a:ext uri="{FF2B5EF4-FFF2-40B4-BE49-F238E27FC236}">
                <a16:creationId xmlns:a16="http://schemas.microsoft.com/office/drawing/2014/main" id="{ACC2987D-54B9-BEBB-C7D1-B2B905381A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8166" y="0"/>
            <a:ext cx="6146801" cy="6858001"/>
          </a:xfrm>
          <a:prstGeom prst="rect">
            <a:avLst/>
          </a:prstGeom>
        </p:spPr>
      </p:pic>
      <p:sp>
        <p:nvSpPr>
          <p:cNvPr id="9" name="Rectangle 8">
            <a:extLst>
              <a:ext uri="{FF2B5EF4-FFF2-40B4-BE49-F238E27FC236}">
                <a16:creationId xmlns:a16="http://schemas.microsoft.com/office/drawing/2014/main" id="{DF26C24A-61BF-91FF-FE01-4C0646823AE6}"/>
              </a:ext>
            </a:extLst>
          </p:cNvPr>
          <p:cNvSpPr/>
          <p:nvPr/>
        </p:nvSpPr>
        <p:spPr>
          <a:xfrm>
            <a:off x="0" y="0"/>
            <a:ext cx="580024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9460D06-F040-5B00-61A7-48907ADAAF9A}"/>
              </a:ext>
            </a:extLst>
          </p:cNvPr>
          <p:cNvGrpSpPr/>
          <p:nvPr/>
        </p:nvGrpSpPr>
        <p:grpSpPr>
          <a:xfrm>
            <a:off x="2812809" y="1627723"/>
            <a:ext cx="3267724" cy="3267724"/>
            <a:chOff x="3257677" y="1507403"/>
            <a:chExt cx="3267724" cy="3267724"/>
          </a:xfrm>
          <a:noFill/>
        </p:grpSpPr>
        <p:sp>
          <p:nvSpPr>
            <p:cNvPr id="2" name="Oval 1">
              <a:extLst>
                <a:ext uri="{FF2B5EF4-FFF2-40B4-BE49-F238E27FC236}">
                  <a16:creationId xmlns:a16="http://schemas.microsoft.com/office/drawing/2014/main" id="{4C45D797-7D08-194A-F6DC-B4EA1E3882D5}"/>
                </a:ext>
              </a:extLst>
            </p:cNvPr>
            <p:cNvSpPr/>
            <p:nvPr/>
          </p:nvSpPr>
          <p:spPr>
            <a:xfrm>
              <a:off x="3257677" y="1507403"/>
              <a:ext cx="3267724" cy="3267724"/>
            </a:xfrm>
            <a:prstGeom prst="ellipse">
              <a:avLst/>
            </a:prstGeom>
            <a:grpFill/>
            <a:ln w="31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2606D52-3C37-9CA4-C02F-E3579A0D4DB9}"/>
                </a:ext>
              </a:extLst>
            </p:cNvPr>
            <p:cNvSpPr/>
            <p:nvPr/>
          </p:nvSpPr>
          <p:spPr>
            <a:xfrm>
              <a:off x="3517081" y="1766807"/>
              <a:ext cx="2728035" cy="2728035"/>
            </a:xfrm>
            <a:prstGeom prst="ellipse">
              <a:avLst/>
            </a:prstGeom>
            <a:grpFill/>
            <a:ln w="31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71C5A56-D6C2-F7F6-A6F6-1E92C6E11C94}"/>
                </a:ext>
              </a:extLst>
            </p:cNvPr>
            <p:cNvSpPr/>
            <p:nvPr/>
          </p:nvSpPr>
          <p:spPr>
            <a:xfrm>
              <a:off x="3756726" y="2022400"/>
              <a:ext cx="2218151" cy="2218151"/>
            </a:xfrm>
            <a:prstGeom prst="ellipse">
              <a:avLst/>
            </a:prstGeom>
            <a:grpFill/>
            <a:ln w="63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F40927D-2425-4E9F-0002-8D1C564A0949}"/>
                </a:ext>
              </a:extLst>
            </p:cNvPr>
            <p:cNvSpPr/>
            <p:nvPr/>
          </p:nvSpPr>
          <p:spPr>
            <a:xfrm>
              <a:off x="4033135" y="2298809"/>
              <a:ext cx="1663264" cy="1663264"/>
            </a:xfrm>
            <a:prstGeom prst="ellipse">
              <a:avLst/>
            </a:prstGeom>
            <a:grpFill/>
            <a:ln w="952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2B04779-D207-4D4F-9CF1-FF5A319218B3}"/>
                </a:ext>
              </a:extLst>
            </p:cNvPr>
            <p:cNvSpPr/>
            <p:nvPr/>
          </p:nvSpPr>
          <p:spPr>
            <a:xfrm>
              <a:off x="4329796" y="2595470"/>
              <a:ext cx="1069943" cy="1069943"/>
            </a:xfrm>
            <a:prstGeom prst="ellipse">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Rounded Corners 5">
            <a:extLst>
              <a:ext uri="{FF2B5EF4-FFF2-40B4-BE49-F238E27FC236}">
                <a16:creationId xmlns:a16="http://schemas.microsoft.com/office/drawing/2014/main" id="{AB655A1E-4712-B1FF-09B2-607B2B1A460E}"/>
              </a:ext>
            </a:extLst>
          </p:cNvPr>
          <p:cNvSpPr/>
          <p:nvPr/>
        </p:nvSpPr>
        <p:spPr>
          <a:xfrm>
            <a:off x="2127033" y="2952201"/>
            <a:ext cx="2827838" cy="597119"/>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Google Shape;90;p3"/>
          <p:cNvSpPr txBox="1"/>
          <p:nvPr/>
        </p:nvSpPr>
        <p:spPr>
          <a:xfrm>
            <a:off x="2328117" y="2752323"/>
            <a:ext cx="3472131" cy="73989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800"/>
              <a:buFont typeface="Arial"/>
              <a:buNone/>
            </a:pPr>
            <a:r>
              <a:rPr lang="en-US" sz="2800" b="1" i="0" u="none" strike="noStrike" cap="none" spc="150" dirty="0">
                <a:solidFill>
                  <a:schemeClr val="bg1"/>
                </a:solidFill>
                <a:latin typeface="+mj-lt"/>
                <a:ea typeface="Noto Sans Blk" panose="020B0A02040504020204" pitchFamily="34" charset="0"/>
                <a:cs typeface="Noto Sans Blk" panose="020B0A02040504020204" pitchFamily="34" charset="0"/>
                <a:sym typeface="Arial"/>
              </a:rPr>
              <a:t>Introduction</a:t>
            </a:r>
            <a:r>
              <a:rPr lang="en-US" sz="2800" b="1" i="0" u="none" strike="noStrike" cap="none" dirty="0">
                <a:solidFill>
                  <a:srgbClr val="253746"/>
                </a:solidFill>
                <a:latin typeface="Arial"/>
                <a:ea typeface="Arial"/>
                <a:cs typeface="Arial"/>
                <a:sym typeface="Arial"/>
              </a:rPr>
              <a:t> </a:t>
            </a:r>
            <a:endParaRPr lang="en-US" sz="2800" b="0" i="0" u="none" strike="noStrike" cap="none" dirty="0">
              <a:solidFill>
                <a:srgbClr val="000000"/>
              </a:solidFill>
              <a:latin typeface="Arial"/>
              <a:ea typeface="Arial"/>
              <a:cs typeface="Arial"/>
              <a:sym typeface="Arial"/>
            </a:endParaRPr>
          </a:p>
        </p:txBody>
      </p:sp>
      <p:grpSp>
        <p:nvGrpSpPr>
          <p:cNvPr id="15" name="Group 14">
            <a:extLst>
              <a:ext uri="{FF2B5EF4-FFF2-40B4-BE49-F238E27FC236}">
                <a16:creationId xmlns:a16="http://schemas.microsoft.com/office/drawing/2014/main" id="{A4E416BE-E7F3-9B6D-891E-8BFE9145ACF4}"/>
              </a:ext>
            </a:extLst>
          </p:cNvPr>
          <p:cNvGrpSpPr/>
          <p:nvPr/>
        </p:nvGrpSpPr>
        <p:grpSpPr>
          <a:xfrm>
            <a:off x="4641546" y="2952201"/>
            <a:ext cx="270585" cy="597119"/>
            <a:chOff x="4641546" y="2952201"/>
            <a:chExt cx="270585" cy="597119"/>
          </a:xfrm>
        </p:grpSpPr>
        <p:sp>
          <p:nvSpPr>
            <p:cNvPr id="12" name="object 8">
              <a:extLst>
                <a:ext uri="{FF2B5EF4-FFF2-40B4-BE49-F238E27FC236}">
                  <a16:creationId xmlns:a16="http://schemas.microsoft.com/office/drawing/2014/main" id="{79E32D41-492A-D519-4C0C-F3F810455C90}"/>
                </a:ext>
              </a:extLst>
            </p:cNvPr>
            <p:cNvSpPr/>
            <p:nvPr/>
          </p:nvSpPr>
          <p:spPr>
            <a:xfrm rot="10800000">
              <a:off x="4818584" y="2964716"/>
              <a:ext cx="93547" cy="584604"/>
            </a:xfrm>
            <a:custGeom>
              <a:avLst/>
              <a:gdLst/>
              <a:ahLst/>
              <a:cxnLst/>
              <a:rect l="l" t="t" r="r" b="b"/>
              <a:pathLst>
                <a:path w="106044" h="481965">
                  <a:moveTo>
                    <a:pt x="105819" y="0"/>
                  </a:moveTo>
                  <a:lnTo>
                    <a:pt x="52901" y="61910"/>
                  </a:lnTo>
                  <a:lnTo>
                    <a:pt x="30519" y="102277"/>
                  </a:lnTo>
                  <a:lnTo>
                    <a:pt x="13902" y="145870"/>
                  </a:lnTo>
                  <a:lnTo>
                    <a:pt x="3560" y="192181"/>
                  </a:lnTo>
                  <a:lnTo>
                    <a:pt x="0" y="240703"/>
                  </a:lnTo>
                  <a:lnTo>
                    <a:pt x="3560" y="289224"/>
                  </a:lnTo>
                  <a:lnTo>
                    <a:pt x="13902" y="335534"/>
                  </a:lnTo>
                  <a:lnTo>
                    <a:pt x="30519" y="379126"/>
                  </a:lnTo>
                  <a:lnTo>
                    <a:pt x="52901" y="419492"/>
                  </a:lnTo>
                  <a:lnTo>
                    <a:pt x="80542" y="456123"/>
                  </a:lnTo>
                  <a:lnTo>
                    <a:pt x="105813" y="481393"/>
                  </a:lnTo>
                </a:path>
              </a:pathLst>
            </a:custGeom>
            <a:ln w="76200">
              <a:solidFill>
                <a:schemeClr val="accent6"/>
              </a:solidFill>
            </a:ln>
          </p:spPr>
          <p:txBody>
            <a:bodyPr wrap="square" lIns="0" tIns="0" rIns="0" bIns="0" rtlCol="0"/>
            <a:lstStyle/>
            <a:p>
              <a:endParaRPr/>
            </a:p>
          </p:txBody>
        </p:sp>
        <p:sp>
          <p:nvSpPr>
            <p:cNvPr id="13" name="Rectangle 12">
              <a:extLst>
                <a:ext uri="{FF2B5EF4-FFF2-40B4-BE49-F238E27FC236}">
                  <a16:creationId xmlns:a16="http://schemas.microsoft.com/office/drawing/2014/main" id="{87568CD5-441A-5848-E2F0-E223941A543F}"/>
                </a:ext>
              </a:extLst>
            </p:cNvPr>
            <p:cNvSpPr/>
            <p:nvPr/>
          </p:nvSpPr>
          <p:spPr>
            <a:xfrm>
              <a:off x="4641546" y="2952201"/>
              <a:ext cx="211213" cy="6403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9FFE2B-9405-296C-EBF0-671E9F155EE6}"/>
                </a:ext>
              </a:extLst>
            </p:cNvPr>
            <p:cNvSpPr/>
            <p:nvPr/>
          </p:nvSpPr>
          <p:spPr>
            <a:xfrm>
              <a:off x="4670237" y="3484420"/>
              <a:ext cx="211213" cy="6403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2" name="Title 1">
            <a:extLst>
              <a:ext uri="{FF2B5EF4-FFF2-40B4-BE49-F238E27FC236}">
                <a16:creationId xmlns:a16="http://schemas.microsoft.com/office/drawing/2014/main" id="{B325F636-056A-149F-B268-17B02FCFEC52}"/>
              </a:ext>
            </a:extLst>
          </p:cNvPr>
          <p:cNvSpPr>
            <a:spLocks noGrp="1"/>
          </p:cNvSpPr>
          <p:nvPr>
            <p:ph type="title"/>
          </p:nvPr>
        </p:nvSpPr>
        <p:spPr/>
        <p:txBody>
          <a:bodyPr>
            <a:normAutofit/>
          </a:bodyPr>
          <a:lstStyle/>
          <a:p>
            <a:r>
              <a:rPr lang="en-US"/>
              <a:t>Group work</a:t>
            </a:r>
          </a:p>
        </p:txBody>
      </p:sp>
      <p:sp>
        <p:nvSpPr>
          <p:cNvPr id="313" name="Google Shape;313;p24"/>
          <p:cNvSpPr txBox="1">
            <a:spLocks noGrp="1"/>
          </p:cNvSpPr>
          <p:nvPr>
            <p:ph type="body" idx="1"/>
          </p:nvPr>
        </p:nvSpPr>
        <p:spPr>
          <a:xfrm>
            <a:off x="651667" y="1638300"/>
            <a:ext cx="10373512" cy="4176018"/>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1200"/>
              </a:spcAft>
              <a:buSzPts val="2400"/>
              <a:buNone/>
            </a:pPr>
            <a:r>
              <a:rPr lang="en-US" sz="2000" dirty="0">
                <a:solidFill>
                  <a:srgbClr val="000000"/>
                </a:solidFill>
                <a:latin typeface="Arial"/>
                <a:ea typeface="Arial"/>
                <a:cs typeface="Arial"/>
                <a:sym typeface="Arial"/>
              </a:rPr>
              <a:t>On 14 May 2023, Tropical Cyclone Mocha struck Myanmar, also affecting parts of Bangladesh. At one point during its path, it became one of the most powerful cyclones ever recorded in the Bay of Bengal. In response, large-scale evacuations were carried out in advance of its arrival, and many people stayed in makeshift shelters for many weeks. </a:t>
            </a:r>
            <a:endParaRPr sz="2000" dirty="0">
              <a:solidFill>
                <a:srgbClr val="000000"/>
              </a:solidFill>
              <a:latin typeface="Arial"/>
              <a:ea typeface="Arial"/>
              <a:cs typeface="Arial"/>
              <a:sym typeface="Arial"/>
            </a:endParaRPr>
          </a:p>
          <a:p>
            <a:pPr marL="0" lvl="0" indent="0" algn="l" rtl="0">
              <a:lnSpc>
                <a:spcPct val="115000"/>
              </a:lnSpc>
              <a:spcBef>
                <a:spcPts val="0"/>
              </a:spcBef>
              <a:spcAft>
                <a:spcPts val="0"/>
              </a:spcAft>
              <a:buSzPts val="2400"/>
              <a:buNone/>
            </a:pPr>
            <a:r>
              <a:rPr lang="en-US" sz="2000" dirty="0">
                <a:solidFill>
                  <a:srgbClr val="000000"/>
                </a:solidFill>
                <a:latin typeface="Arial"/>
                <a:ea typeface="Arial"/>
                <a:cs typeface="Arial"/>
                <a:sym typeface="Arial"/>
              </a:rPr>
              <a:t>You have been asked to conduct a secondary data analysis on the </a:t>
            </a:r>
            <a:br>
              <a:rPr lang="en-US" sz="2000" dirty="0">
                <a:solidFill>
                  <a:srgbClr val="000000"/>
                </a:solidFill>
                <a:latin typeface="Arial"/>
                <a:ea typeface="Arial"/>
                <a:cs typeface="Arial"/>
                <a:sym typeface="Arial"/>
              </a:rPr>
            </a:br>
            <a:r>
              <a:rPr lang="en-US" sz="2000" dirty="0">
                <a:solidFill>
                  <a:srgbClr val="000000"/>
                </a:solidFill>
                <a:latin typeface="Arial"/>
                <a:ea typeface="Arial"/>
                <a:cs typeface="Arial"/>
                <a:sym typeface="Arial"/>
              </a:rPr>
              <a:t>general context and feeding of children under 6 months. Conduct a </a:t>
            </a:r>
            <a:br>
              <a:rPr lang="en-US" sz="2000" dirty="0">
                <a:solidFill>
                  <a:srgbClr val="000000"/>
                </a:solidFill>
                <a:latin typeface="Arial"/>
                <a:ea typeface="Arial"/>
                <a:cs typeface="Arial"/>
                <a:sym typeface="Arial"/>
              </a:rPr>
            </a:br>
            <a:r>
              <a:rPr lang="en-US" sz="2000" dirty="0">
                <a:solidFill>
                  <a:srgbClr val="000000"/>
                </a:solidFill>
                <a:latin typeface="Arial"/>
                <a:ea typeface="Arial"/>
                <a:cs typeface="Arial"/>
                <a:sym typeface="Arial"/>
              </a:rPr>
              <a:t>Google search to find information for the analysis. Some </a:t>
            </a:r>
            <a:br>
              <a:rPr lang="en-US" sz="2000" dirty="0">
                <a:solidFill>
                  <a:srgbClr val="000000"/>
                </a:solidFill>
                <a:latin typeface="Arial"/>
                <a:ea typeface="Arial"/>
                <a:cs typeface="Arial"/>
                <a:sym typeface="Arial"/>
              </a:rPr>
            </a:br>
            <a:r>
              <a:rPr lang="en-US" sz="2000" dirty="0">
                <a:solidFill>
                  <a:srgbClr val="000000"/>
                </a:solidFill>
                <a:latin typeface="Arial"/>
                <a:ea typeface="Arial"/>
                <a:cs typeface="Arial"/>
                <a:sym typeface="Arial"/>
              </a:rPr>
              <a:t>suggested sources of data are: DHS survey, </a:t>
            </a:r>
            <a:br>
              <a:rPr lang="en-US" sz="2000" dirty="0">
                <a:solidFill>
                  <a:srgbClr val="000000"/>
                </a:solidFill>
                <a:latin typeface="Arial"/>
                <a:ea typeface="Arial"/>
                <a:cs typeface="Arial"/>
                <a:sym typeface="Arial"/>
              </a:rPr>
            </a:br>
            <a:r>
              <a:rPr lang="en-US" sz="2000" dirty="0">
                <a:solidFill>
                  <a:srgbClr val="000000"/>
                </a:solidFill>
                <a:latin typeface="Arial"/>
                <a:ea typeface="Arial"/>
                <a:cs typeface="Arial"/>
                <a:sym typeface="Arial"/>
              </a:rPr>
              <a:t>Global Nutrition Report Country Profile Myanmar, </a:t>
            </a:r>
            <a:br>
              <a:rPr lang="en-US" sz="2000" dirty="0">
                <a:solidFill>
                  <a:srgbClr val="000000"/>
                </a:solidFill>
                <a:latin typeface="Arial"/>
                <a:ea typeface="Arial"/>
                <a:cs typeface="Arial"/>
                <a:sym typeface="Arial"/>
              </a:rPr>
            </a:br>
            <a:r>
              <a:rPr lang="en-US" sz="2000" dirty="0">
                <a:solidFill>
                  <a:srgbClr val="000000"/>
                </a:solidFill>
                <a:latin typeface="Arial"/>
                <a:ea typeface="Arial"/>
                <a:cs typeface="Arial"/>
                <a:sym typeface="Arial"/>
              </a:rPr>
              <a:t>UNICEF and WFP Sitreps, news reports and photos.</a:t>
            </a:r>
            <a:endParaRPr sz="2000" dirty="0">
              <a:solidFill>
                <a:srgbClr val="000000"/>
              </a:solidFill>
              <a:latin typeface="Arial"/>
              <a:ea typeface="Arial"/>
              <a:cs typeface="Arial"/>
              <a:sym typeface="Arial"/>
            </a:endParaRPr>
          </a:p>
          <a:p>
            <a:pPr marL="0" lvl="0" indent="0" algn="l" rtl="0">
              <a:lnSpc>
                <a:spcPct val="115000"/>
              </a:lnSpc>
              <a:spcBef>
                <a:spcPts val="0"/>
              </a:spcBef>
              <a:spcAft>
                <a:spcPts val="0"/>
              </a:spcAft>
              <a:buSzPts val="2400"/>
              <a:buNone/>
            </a:pPr>
            <a:endParaRPr sz="2000" dirty="0">
              <a:solidFill>
                <a:srgbClr val="000000"/>
              </a:solidFill>
              <a:latin typeface="Arial"/>
              <a:ea typeface="Arial"/>
              <a:cs typeface="Arial"/>
              <a:sym typeface="Arial"/>
            </a:endParaRPr>
          </a:p>
          <a:p>
            <a:pPr marL="0" lvl="0" indent="0" algn="l" rtl="0">
              <a:lnSpc>
                <a:spcPct val="115000"/>
              </a:lnSpc>
              <a:spcBef>
                <a:spcPts val="0"/>
              </a:spcBef>
              <a:spcAft>
                <a:spcPts val="0"/>
              </a:spcAft>
              <a:buSzPts val="2400"/>
              <a:buNone/>
            </a:pPr>
            <a:endParaRPr sz="2000" dirty="0">
              <a:solidFill>
                <a:srgbClr val="000000"/>
              </a:solidFill>
              <a:latin typeface="Arial"/>
              <a:ea typeface="Arial"/>
              <a:cs typeface="Arial"/>
              <a:sym typeface="Arial"/>
            </a:endParaRPr>
          </a:p>
          <a:p>
            <a:pPr marL="0" lvl="0" indent="0" algn="l" rtl="0">
              <a:lnSpc>
                <a:spcPct val="115000"/>
              </a:lnSpc>
              <a:spcBef>
                <a:spcPts val="0"/>
              </a:spcBef>
              <a:spcAft>
                <a:spcPts val="0"/>
              </a:spcAft>
              <a:buSzPts val="2400"/>
              <a:buNone/>
            </a:pPr>
            <a:endParaRPr sz="2000" dirty="0">
              <a:solidFill>
                <a:srgbClr val="000000"/>
              </a:solidFill>
              <a:latin typeface="Arial"/>
              <a:ea typeface="Arial"/>
              <a:cs typeface="Arial"/>
              <a:sym typeface="Arial"/>
            </a:endParaRPr>
          </a:p>
          <a:p>
            <a:pPr marL="0" lvl="0" indent="0" algn="l" rtl="0">
              <a:lnSpc>
                <a:spcPct val="115000"/>
              </a:lnSpc>
              <a:spcBef>
                <a:spcPts val="0"/>
              </a:spcBef>
              <a:spcAft>
                <a:spcPts val="1600"/>
              </a:spcAft>
              <a:buSzPts val="2400"/>
              <a:buNone/>
            </a:pPr>
            <a:endParaRPr sz="2000" dirty="0"/>
          </a:p>
        </p:txBody>
      </p:sp>
      <p:grpSp>
        <p:nvGrpSpPr>
          <p:cNvPr id="3" name="object 7">
            <a:extLst>
              <a:ext uri="{FF2B5EF4-FFF2-40B4-BE49-F238E27FC236}">
                <a16:creationId xmlns:a16="http://schemas.microsoft.com/office/drawing/2014/main" id="{E4AD2645-466F-DA7F-8911-18599B761428}"/>
              </a:ext>
            </a:extLst>
          </p:cNvPr>
          <p:cNvGrpSpPr/>
          <p:nvPr/>
        </p:nvGrpSpPr>
        <p:grpSpPr>
          <a:xfrm>
            <a:off x="7386458" y="3205040"/>
            <a:ext cx="4434840" cy="3598545"/>
            <a:chOff x="3125250" y="7093837"/>
            <a:chExt cx="4434840" cy="3598545"/>
          </a:xfrm>
        </p:grpSpPr>
        <p:pic>
          <p:nvPicPr>
            <p:cNvPr id="4" name="object 8">
              <a:extLst>
                <a:ext uri="{FF2B5EF4-FFF2-40B4-BE49-F238E27FC236}">
                  <a16:creationId xmlns:a16="http://schemas.microsoft.com/office/drawing/2014/main" id="{C238937A-E52E-430A-14EE-06272E7C2ACE}"/>
                </a:ext>
              </a:extLst>
            </p:cNvPr>
            <p:cNvPicPr/>
            <p:nvPr/>
          </p:nvPicPr>
          <p:blipFill>
            <a:blip r:embed="rId3" cstate="print"/>
            <a:stretch>
              <a:fillRect/>
            </a:stretch>
          </p:blipFill>
          <p:spPr>
            <a:xfrm>
              <a:off x="3125250" y="7093837"/>
              <a:ext cx="3925900" cy="2850534"/>
            </a:xfrm>
            <a:prstGeom prst="rect">
              <a:avLst/>
            </a:prstGeom>
          </p:spPr>
        </p:pic>
        <p:sp>
          <p:nvSpPr>
            <p:cNvPr id="5" name="object 9">
              <a:extLst>
                <a:ext uri="{FF2B5EF4-FFF2-40B4-BE49-F238E27FC236}">
                  <a16:creationId xmlns:a16="http://schemas.microsoft.com/office/drawing/2014/main" id="{71B88498-956E-8207-D67A-D4E1438D384E}"/>
                </a:ext>
              </a:extLst>
            </p:cNvPr>
            <p:cNvSpPr/>
            <p:nvPr/>
          </p:nvSpPr>
          <p:spPr>
            <a:xfrm>
              <a:off x="6517507" y="9649473"/>
              <a:ext cx="1042669" cy="1042669"/>
            </a:xfrm>
            <a:custGeom>
              <a:avLst/>
              <a:gdLst/>
              <a:ahLst/>
              <a:cxnLst/>
              <a:rect l="l" t="t" r="r" b="b"/>
              <a:pathLst>
                <a:path w="1042670" h="1042670">
                  <a:moveTo>
                    <a:pt x="1042497" y="0"/>
                  </a:moveTo>
                  <a:lnTo>
                    <a:pt x="1037007" y="39507"/>
                  </a:lnTo>
                  <a:lnTo>
                    <a:pt x="1028721" y="85736"/>
                  </a:lnTo>
                  <a:lnTo>
                    <a:pt x="1018693" y="131337"/>
                  </a:lnTo>
                  <a:lnTo>
                    <a:pt x="1006958" y="176273"/>
                  </a:lnTo>
                  <a:lnTo>
                    <a:pt x="993551" y="220509"/>
                  </a:lnTo>
                  <a:lnTo>
                    <a:pt x="978510" y="264008"/>
                  </a:lnTo>
                  <a:lnTo>
                    <a:pt x="961870" y="306734"/>
                  </a:lnTo>
                  <a:lnTo>
                    <a:pt x="943667" y="348652"/>
                  </a:lnTo>
                  <a:lnTo>
                    <a:pt x="923937" y="389726"/>
                  </a:lnTo>
                  <a:lnTo>
                    <a:pt x="902715" y="429920"/>
                  </a:lnTo>
                  <a:lnTo>
                    <a:pt x="880038" y="469197"/>
                  </a:lnTo>
                  <a:lnTo>
                    <a:pt x="855942" y="507522"/>
                  </a:lnTo>
                  <a:lnTo>
                    <a:pt x="830462" y="544859"/>
                  </a:lnTo>
                  <a:lnTo>
                    <a:pt x="803635" y="581172"/>
                  </a:lnTo>
                  <a:lnTo>
                    <a:pt x="775497" y="616425"/>
                  </a:lnTo>
                  <a:lnTo>
                    <a:pt x="746083" y="650583"/>
                  </a:lnTo>
                  <a:lnTo>
                    <a:pt x="715429" y="683608"/>
                  </a:lnTo>
                  <a:lnTo>
                    <a:pt x="683571" y="715465"/>
                  </a:lnTo>
                  <a:lnTo>
                    <a:pt x="650546" y="746119"/>
                  </a:lnTo>
                  <a:lnTo>
                    <a:pt x="616389" y="775533"/>
                  </a:lnTo>
                  <a:lnTo>
                    <a:pt x="581136" y="803672"/>
                  </a:lnTo>
                  <a:lnTo>
                    <a:pt x="544823" y="830499"/>
                  </a:lnTo>
                  <a:lnTo>
                    <a:pt x="507486" y="855979"/>
                  </a:lnTo>
                  <a:lnTo>
                    <a:pt x="469160" y="880075"/>
                  </a:lnTo>
                  <a:lnTo>
                    <a:pt x="429883" y="902752"/>
                  </a:lnTo>
                  <a:lnTo>
                    <a:pt x="389690" y="923973"/>
                  </a:lnTo>
                  <a:lnTo>
                    <a:pt x="348616" y="943704"/>
                  </a:lnTo>
                  <a:lnTo>
                    <a:pt x="306698" y="961907"/>
                  </a:lnTo>
                  <a:lnTo>
                    <a:pt x="263971" y="978547"/>
                  </a:lnTo>
                  <a:lnTo>
                    <a:pt x="220472" y="993588"/>
                  </a:lnTo>
                  <a:lnTo>
                    <a:pt x="176236" y="1006994"/>
                  </a:lnTo>
                  <a:lnTo>
                    <a:pt x="131300" y="1018730"/>
                  </a:lnTo>
                  <a:lnTo>
                    <a:pt x="85699" y="1028758"/>
                  </a:lnTo>
                  <a:lnTo>
                    <a:pt x="39470" y="1037044"/>
                  </a:lnTo>
                  <a:lnTo>
                    <a:pt x="0" y="1042529"/>
                  </a:lnTo>
                  <a:lnTo>
                    <a:pt x="1042497" y="1042529"/>
                  </a:lnTo>
                  <a:lnTo>
                    <a:pt x="1042497" y="0"/>
                  </a:lnTo>
                  <a:close/>
                </a:path>
              </a:pathLst>
            </a:custGeom>
            <a:solidFill>
              <a:srgbClr val="293745"/>
            </a:solidFill>
          </p:spPr>
          <p:txBody>
            <a:bodyPr wrap="square" lIns="0" tIns="0" rIns="0" bIns="0" rtlCol="0"/>
            <a:lstStyle/>
            <a:p>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 name="object 24">
            <a:extLst>
              <a:ext uri="{FF2B5EF4-FFF2-40B4-BE49-F238E27FC236}">
                <a16:creationId xmlns:a16="http://schemas.microsoft.com/office/drawing/2014/main" id="{C6F8F729-21FE-6010-C250-1DEB01159B77}"/>
              </a:ext>
            </a:extLst>
          </p:cNvPr>
          <p:cNvPicPr/>
          <p:nvPr/>
        </p:nvPicPr>
        <p:blipFill>
          <a:blip r:embed="rId3" cstate="print"/>
          <a:stretch>
            <a:fillRect/>
          </a:stretch>
        </p:blipFill>
        <p:spPr>
          <a:xfrm>
            <a:off x="582537" y="554365"/>
            <a:ext cx="1023874" cy="1023861"/>
          </a:xfrm>
          <a:prstGeom prst="rect">
            <a:avLst/>
          </a:prstGeom>
        </p:spPr>
      </p:pic>
      <p:sp>
        <p:nvSpPr>
          <p:cNvPr id="325" name="Google Shape;325;p25"/>
          <p:cNvSpPr txBox="1"/>
          <p:nvPr/>
        </p:nvSpPr>
        <p:spPr>
          <a:xfrm>
            <a:off x="831960" y="3909240"/>
            <a:ext cx="9601200" cy="67392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18" name="TextBox 17">
            <a:extLst>
              <a:ext uri="{FF2B5EF4-FFF2-40B4-BE49-F238E27FC236}">
                <a16:creationId xmlns:a16="http://schemas.microsoft.com/office/drawing/2014/main" id="{B45AB614-5AC2-FF1C-F17F-9C06A6D59920}"/>
              </a:ext>
            </a:extLst>
          </p:cNvPr>
          <p:cNvSpPr txBox="1"/>
          <p:nvPr/>
        </p:nvSpPr>
        <p:spPr>
          <a:xfrm>
            <a:off x="4190208" y="2866039"/>
            <a:ext cx="929804" cy="769441"/>
          </a:xfrm>
          <a:prstGeom prst="rect">
            <a:avLst/>
          </a:prstGeom>
          <a:noFill/>
        </p:spPr>
        <p:txBody>
          <a:bodyPr wrap="square" rtlCol="0">
            <a:spAutoFit/>
          </a:bodyPr>
          <a:lstStyle/>
          <a:p>
            <a:r>
              <a:rPr lang="en-US" sz="4400" dirty="0">
                <a:solidFill>
                  <a:schemeClr val="bg1"/>
                </a:solidFill>
                <a:latin typeface="+mj-lt"/>
                <a:ea typeface="Noto Sans" panose="020B0502040504020204" pitchFamily="34" charset="0"/>
                <a:cs typeface="Noto Sans" panose="020B0502040504020204" pitchFamily="34" charset="0"/>
              </a:rPr>
              <a:t>2</a:t>
            </a:r>
            <a:endParaRPr lang="en-US" dirty="0">
              <a:solidFill>
                <a:schemeClr val="bg1"/>
              </a:solidFill>
              <a:latin typeface="+mj-lt"/>
              <a:ea typeface="Noto Sans" panose="020B0502040504020204" pitchFamily="34" charset="0"/>
              <a:cs typeface="Noto Sans" panose="020B0502040504020204" pitchFamily="34" charset="0"/>
            </a:endParaRPr>
          </a:p>
        </p:txBody>
      </p:sp>
      <p:sp>
        <p:nvSpPr>
          <p:cNvPr id="19" name="Google Shape;200;p15">
            <a:extLst>
              <a:ext uri="{FF2B5EF4-FFF2-40B4-BE49-F238E27FC236}">
                <a16:creationId xmlns:a16="http://schemas.microsoft.com/office/drawing/2014/main" id="{2046D7F6-38B8-677E-D562-15813A0609B9}"/>
              </a:ext>
            </a:extLst>
          </p:cNvPr>
          <p:cNvSpPr txBox="1"/>
          <p:nvPr/>
        </p:nvSpPr>
        <p:spPr>
          <a:xfrm>
            <a:off x="2117559" y="3532315"/>
            <a:ext cx="5744647" cy="95375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800"/>
              <a:buFont typeface="Arial"/>
              <a:buNone/>
            </a:pPr>
            <a:r>
              <a:rPr lang="en-US" sz="3600" b="1" i="0" u="none" strike="noStrike" cap="none" dirty="0">
                <a:solidFill>
                  <a:schemeClr val="bg1"/>
                </a:solidFill>
                <a:latin typeface="Arial Black" panose="020B0A04020102020204" pitchFamily="34" charset="0"/>
                <a:ea typeface="Arial"/>
                <a:cs typeface="Arial"/>
                <a:sym typeface="Arial"/>
              </a:rPr>
              <a:t>Rapid Assessments </a:t>
            </a:r>
            <a:endParaRPr sz="3600" b="0" i="0" u="none" strike="noStrike" cap="none" dirty="0">
              <a:solidFill>
                <a:schemeClr val="bg1"/>
              </a:solidFill>
              <a:latin typeface="Arial Black" panose="020B0A04020102020204" pitchFamily="34" charset="0"/>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3" name="Google Shape;353;p27"/>
          <p:cNvSpPr txBox="1"/>
          <p:nvPr/>
        </p:nvSpPr>
        <p:spPr>
          <a:xfrm>
            <a:off x="6591600" y="2003400"/>
            <a:ext cx="42624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A14D1AC2-E6A8-321E-941C-959658B65E75}"/>
              </a:ext>
            </a:extLst>
          </p:cNvPr>
          <p:cNvSpPr>
            <a:spLocks noGrp="1"/>
          </p:cNvSpPr>
          <p:nvPr>
            <p:ph type="title"/>
          </p:nvPr>
        </p:nvSpPr>
        <p:spPr>
          <a:xfrm>
            <a:off x="510364" y="390467"/>
            <a:ext cx="8279676" cy="1068000"/>
          </a:xfrm>
        </p:spPr>
        <p:txBody>
          <a:bodyPr>
            <a:normAutofit/>
          </a:bodyPr>
          <a:lstStyle/>
          <a:p>
            <a:r>
              <a:rPr lang="en-US"/>
              <a:t>What are Rapid Assessments?</a:t>
            </a:r>
          </a:p>
        </p:txBody>
      </p:sp>
      <p:sp>
        <p:nvSpPr>
          <p:cNvPr id="3" name="Text Placeholder 2">
            <a:extLst>
              <a:ext uri="{FF2B5EF4-FFF2-40B4-BE49-F238E27FC236}">
                <a16:creationId xmlns:a16="http://schemas.microsoft.com/office/drawing/2014/main" id="{1A44325A-0D8A-5783-C03E-ADF84C45FBF4}"/>
              </a:ext>
            </a:extLst>
          </p:cNvPr>
          <p:cNvSpPr>
            <a:spLocks noGrp="1"/>
          </p:cNvSpPr>
          <p:nvPr>
            <p:ph type="body" idx="1"/>
          </p:nvPr>
        </p:nvSpPr>
        <p:spPr>
          <a:xfrm>
            <a:off x="421451" y="1202250"/>
            <a:ext cx="10294102" cy="4453500"/>
          </a:xfrm>
        </p:spPr>
        <p:txBody>
          <a:bodyPr>
            <a:normAutofit/>
          </a:bodyPr>
          <a:lstStyle/>
          <a:p>
            <a:pPr marL="76200" indent="0">
              <a:lnSpc>
                <a:spcPct val="100000"/>
              </a:lnSpc>
              <a:spcAft>
                <a:spcPts val="1200"/>
              </a:spcAft>
              <a:buNone/>
            </a:pPr>
            <a:r>
              <a:rPr lang="en-US"/>
              <a:t>Rapid assessments are quick, focused assessments conducted in emergency settings to gather essential information on IYCF-E practices and the overall situation. These assessments are designed to provide a snapshot of the current context, enabling emergency responders to make immediate, informed decisions.</a:t>
            </a:r>
          </a:p>
          <a:p>
            <a:pPr marL="968375" indent="0">
              <a:lnSpc>
                <a:spcPct val="100000"/>
              </a:lnSpc>
              <a:spcAft>
                <a:spcPts val="1200"/>
              </a:spcAft>
              <a:buNone/>
            </a:pPr>
            <a:r>
              <a:rPr lang="en-US" b="1">
                <a:solidFill>
                  <a:srgbClr val="D03000"/>
                </a:solidFill>
              </a:rPr>
              <a:t>Key focus areas: </a:t>
            </a:r>
            <a:r>
              <a:rPr lang="en-US"/>
              <a:t>Feeding practices, child nutrition, caregiver conditions and the overall emergency context</a:t>
            </a:r>
          </a:p>
          <a:p>
            <a:pPr marL="968375" indent="0">
              <a:lnSpc>
                <a:spcPct val="100000"/>
              </a:lnSpc>
              <a:spcAft>
                <a:spcPts val="1200"/>
              </a:spcAft>
              <a:buNone/>
            </a:pPr>
            <a:r>
              <a:rPr lang="en-US" b="1">
                <a:solidFill>
                  <a:srgbClr val="D03000"/>
                </a:solidFill>
              </a:rPr>
              <a:t>Data sources: </a:t>
            </a:r>
            <a:r>
              <a:rPr lang="en-US"/>
              <a:t>Field observations, interviews with caregivers, brief surveys, health and nutrition reports and situational assessments from emergency responders</a:t>
            </a:r>
          </a:p>
          <a:p>
            <a:pPr>
              <a:lnSpc>
                <a:spcPct val="100000"/>
              </a:lnSpc>
              <a:spcAft>
                <a:spcPts val="1200"/>
              </a:spcAft>
            </a:pPr>
            <a:endParaRPr lang="en-US"/>
          </a:p>
        </p:txBody>
      </p:sp>
      <p:grpSp>
        <p:nvGrpSpPr>
          <p:cNvPr id="10" name="Group 9">
            <a:extLst>
              <a:ext uri="{FF2B5EF4-FFF2-40B4-BE49-F238E27FC236}">
                <a16:creationId xmlns:a16="http://schemas.microsoft.com/office/drawing/2014/main" id="{0A0645EB-EB33-A7A6-C089-A01FDB694DEC}"/>
              </a:ext>
            </a:extLst>
          </p:cNvPr>
          <p:cNvGrpSpPr/>
          <p:nvPr/>
        </p:nvGrpSpPr>
        <p:grpSpPr>
          <a:xfrm>
            <a:off x="634533" y="4200036"/>
            <a:ext cx="614338" cy="614338"/>
            <a:chOff x="-13370" y="4532102"/>
            <a:chExt cx="988142" cy="988142"/>
          </a:xfrm>
        </p:grpSpPr>
        <p:sp>
          <p:nvSpPr>
            <p:cNvPr id="11" name="Oval 10">
              <a:extLst>
                <a:ext uri="{FF2B5EF4-FFF2-40B4-BE49-F238E27FC236}">
                  <a16:creationId xmlns:a16="http://schemas.microsoft.com/office/drawing/2014/main" id="{E22F1C16-78C8-DB0D-3601-089494E5BA27}"/>
                </a:ext>
              </a:extLst>
            </p:cNvPr>
            <p:cNvSpPr/>
            <p:nvPr/>
          </p:nvSpPr>
          <p:spPr>
            <a:xfrm>
              <a:off x="-13370" y="4532102"/>
              <a:ext cx="988142" cy="98814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A7D5731-BA35-D995-CA35-2180C58D2E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984" y="4727141"/>
              <a:ext cx="638175" cy="638175"/>
            </a:xfrm>
            <a:prstGeom prst="rect">
              <a:avLst/>
            </a:prstGeom>
          </p:spPr>
        </p:pic>
      </p:grpSp>
      <p:grpSp>
        <p:nvGrpSpPr>
          <p:cNvPr id="13" name="Group 12">
            <a:extLst>
              <a:ext uri="{FF2B5EF4-FFF2-40B4-BE49-F238E27FC236}">
                <a16:creationId xmlns:a16="http://schemas.microsoft.com/office/drawing/2014/main" id="{3972A256-E5F4-00D7-8F76-BEC9C37309CE}"/>
              </a:ext>
            </a:extLst>
          </p:cNvPr>
          <p:cNvGrpSpPr/>
          <p:nvPr/>
        </p:nvGrpSpPr>
        <p:grpSpPr>
          <a:xfrm>
            <a:off x="634533" y="3358661"/>
            <a:ext cx="614338" cy="614338"/>
            <a:chOff x="223862" y="3804652"/>
            <a:chExt cx="614338" cy="614338"/>
          </a:xfrm>
        </p:grpSpPr>
        <p:sp>
          <p:nvSpPr>
            <p:cNvPr id="14" name="Oval 13">
              <a:extLst>
                <a:ext uri="{FF2B5EF4-FFF2-40B4-BE49-F238E27FC236}">
                  <a16:creationId xmlns:a16="http://schemas.microsoft.com/office/drawing/2014/main" id="{35FB8D2C-5C53-FEFA-CB62-18664485E075}"/>
                </a:ext>
              </a:extLst>
            </p:cNvPr>
            <p:cNvSpPr/>
            <p:nvPr/>
          </p:nvSpPr>
          <p:spPr>
            <a:xfrm>
              <a:off x="223862" y="3804652"/>
              <a:ext cx="614338" cy="614338"/>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124DF7B8-5DDF-90D7-A247-F303E10A13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5200" y="3911706"/>
              <a:ext cx="411663" cy="411663"/>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7" name="Google Shape;367;p28"/>
          <p:cNvSpPr txBox="1"/>
          <p:nvPr/>
        </p:nvSpPr>
        <p:spPr>
          <a:xfrm>
            <a:off x="588960" y="1676520"/>
            <a:ext cx="9940680" cy="461520"/>
          </a:xfrm>
          <a:prstGeom prst="rect">
            <a:avLst/>
          </a:prstGeom>
          <a:noFill/>
          <a:ln>
            <a:noFill/>
          </a:ln>
        </p:spPr>
        <p:txBody>
          <a:bodyPr spcFirstLastPara="1" wrap="square" lIns="91425" tIns="91425" rIns="91425" bIns="91425" anchor="t" anchorCtr="1">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rgbClr val="FFFFFF"/>
                </a:solidFill>
                <a:latin typeface="Arial"/>
                <a:ea typeface="Arial"/>
                <a:cs typeface="Arial"/>
                <a:sym typeface="Arial"/>
              </a:rPr>
              <a:t>Why do a rapid assessment?</a:t>
            </a:r>
            <a:endParaRPr sz="2000" b="0" i="0" u="none" strike="noStrike" cap="none">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B5E878E3-1923-9511-B995-D1D1DE112C81}"/>
              </a:ext>
            </a:extLst>
          </p:cNvPr>
          <p:cNvSpPr>
            <a:spLocks noGrp="1"/>
          </p:cNvSpPr>
          <p:nvPr>
            <p:ph type="title"/>
          </p:nvPr>
        </p:nvSpPr>
        <p:spPr>
          <a:xfrm>
            <a:off x="510364" y="390467"/>
            <a:ext cx="10776336" cy="1068000"/>
          </a:xfrm>
        </p:spPr>
        <p:txBody>
          <a:bodyPr>
            <a:normAutofit/>
          </a:bodyPr>
          <a:lstStyle/>
          <a:p>
            <a:r>
              <a:rPr lang="en-US"/>
              <a:t>Why are they used?</a:t>
            </a:r>
          </a:p>
        </p:txBody>
      </p:sp>
      <p:sp>
        <p:nvSpPr>
          <p:cNvPr id="3" name="Text Placeholder 2">
            <a:extLst>
              <a:ext uri="{FF2B5EF4-FFF2-40B4-BE49-F238E27FC236}">
                <a16:creationId xmlns:a16="http://schemas.microsoft.com/office/drawing/2014/main" id="{3ED9AF9A-6AFA-ECFF-FC6A-4A0F6D4CDCE6}"/>
              </a:ext>
            </a:extLst>
          </p:cNvPr>
          <p:cNvSpPr>
            <a:spLocks noGrp="1"/>
          </p:cNvSpPr>
          <p:nvPr>
            <p:ph type="body" idx="1"/>
          </p:nvPr>
        </p:nvSpPr>
        <p:spPr>
          <a:xfrm>
            <a:off x="424247" y="1638233"/>
            <a:ext cx="10333903" cy="3773927"/>
          </a:xfrm>
        </p:spPr>
        <p:txBody>
          <a:bodyPr numCol="2">
            <a:normAutofit fontScale="85000" lnSpcReduction="20000"/>
          </a:bodyPr>
          <a:lstStyle/>
          <a:p>
            <a:pPr>
              <a:lnSpc>
                <a:spcPct val="120000"/>
              </a:lnSpc>
              <a:buFont typeface="Arial" panose="020B0604020202020204" pitchFamily="34" charset="0"/>
              <a:buChar char="•"/>
            </a:pPr>
            <a:r>
              <a:rPr lang="en-US" sz="2800" dirty="0"/>
              <a:t>To get an </a:t>
            </a:r>
            <a:r>
              <a:rPr lang="en-US" sz="2800" b="1" dirty="0"/>
              <a:t>initial understanding</a:t>
            </a:r>
            <a:r>
              <a:rPr lang="en-US" sz="2800" dirty="0"/>
              <a:t> of the situation to inform urgent response actions</a:t>
            </a:r>
          </a:p>
          <a:p>
            <a:pPr>
              <a:lnSpc>
                <a:spcPct val="120000"/>
              </a:lnSpc>
              <a:buFont typeface="Arial" panose="020B0604020202020204" pitchFamily="34" charset="0"/>
              <a:buChar char="•"/>
            </a:pPr>
            <a:r>
              <a:rPr lang="en-US" sz="2800" dirty="0"/>
              <a:t>To </a:t>
            </a:r>
            <a:r>
              <a:rPr lang="en-US" sz="2800" b="1" dirty="0"/>
              <a:t>identify and prioritize </a:t>
            </a:r>
            <a:r>
              <a:rPr lang="en-US" sz="2800" dirty="0"/>
              <a:t>resource needs and distribution</a:t>
            </a:r>
          </a:p>
          <a:p>
            <a:pPr>
              <a:lnSpc>
                <a:spcPct val="120000"/>
              </a:lnSpc>
              <a:buFont typeface="Arial" panose="020B0604020202020204" pitchFamily="34" charset="0"/>
              <a:buChar char="•"/>
            </a:pPr>
            <a:r>
              <a:rPr lang="en-US" sz="2800" b="1" dirty="0"/>
              <a:t>Identifying</a:t>
            </a:r>
            <a:r>
              <a:rPr lang="en-US" sz="2800" dirty="0"/>
              <a:t> vulnerable populations</a:t>
            </a:r>
            <a:br>
              <a:rPr lang="en-US" sz="2800" dirty="0"/>
            </a:br>
            <a:endParaRPr lang="en-US" sz="2800" dirty="0"/>
          </a:p>
          <a:p>
            <a:pPr>
              <a:lnSpc>
                <a:spcPct val="120000"/>
              </a:lnSpc>
              <a:buFont typeface="Arial" panose="020B0604020202020204" pitchFamily="34" charset="0"/>
              <a:buChar char="•"/>
            </a:pPr>
            <a:r>
              <a:rPr lang="en-US" sz="2800" dirty="0"/>
              <a:t>To </a:t>
            </a:r>
            <a:r>
              <a:rPr lang="en-US" sz="2800" b="1" dirty="0"/>
              <a:t>provide data </a:t>
            </a:r>
            <a:r>
              <a:rPr lang="en-US" sz="2800" dirty="0"/>
              <a:t>that supports the need for emergency funding</a:t>
            </a:r>
          </a:p>
          <a:p>
            <a:pPr>
              <a:lnSpc>
                <a:spcPct val="120000"/>
              </a:lnSpc>
              <a:buFont typeface="Arial" panose="020B0604020202020204" pitchFamily="34" charset="0"/>
              <a:buChar char="•"/>
            </a:pPr>
            <a:r>
              <a:rPr lang="en-US" sz="2800" dirty="0"/>
              <a:t>To engage with affected communities and </a:t>
            </a:r>
            <a:r>
              <a:rPr lang="en-US" sz="2800" b="1" dirty="0"/>
              <a:t>understand their specific needs </a:t>
            </a:r>
            <a:r>
              <a:rPr lang="en-US" sz="2800" dirty="0"/>
              <a:t>and preferences</a:t>
            </a:r>
          </a:p>
          <a:p>
            <a:endParaRPr lang="en-U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2" name="Title 1">
            <a:extLst>
              <a:ext uri="{FF2B5EF4-FFF2-40B4-BE49-F238E27FC236}">
                <a16:creationId xmlns:a16="http://schemas.microsoft.com/office/drawing/2014/main" id="{6395BA76-BEB5-0221-C36B-D1964F0C71C0}"/>
              </a:ext>
            </a:extLst>
          </p:cNvPr>
          <p:cNvSpPr>
            <a:spLocks noGrp="1"/>
          </p:cNvSpPr>
          <p:nvPr>
            <p:ph type="title"/>
          </p:nvPr>
        </p:nvSpPr>
        <p:spPr>
          <a:xfrm>
            <a:off x="478465" y="390467"/>
            <a:ext cx="10733486" cy="1068000"/>
          </a:xfrm>
        </p:spPr>
        <p:txBody>
          <a:bodyPr>
            <a:normAutofit/>
          </a:bodyPr>
          <a:lstStyle/>
          <a:p>
            <a:r>
              <a:rPr lang="en-US" dirty="0"/>
              <a:t>Pros and cons of rapid assessments</a:t>
            </a:r>
          </a:p>
        </p:txBody>
      </p:sp>
      <p:sp>
        <p:nvSpPr>
          <p:cNvPr id="41" name="Rectangle: Rounded Corners 40">
            <a:extLst>
              <a:ext uri="{FF2B5EF4-FFF2-40B4-BE49-F238E27FC236}">
                <a16:creationId xmlns:a16="http://schemas.microsoft.com/office/drawing/2014/main" id="{8A235F56-48C9-60C9-DE1B-E80A6D3BC6AE}"/>
              </a:ext>
            </a:extLst>
          </p:cNvPr>
          <p:cNvSpPr/>
          <p:nvPr/>
        </p:nvSpPr>
        <p:spPr>
          <a:xfrm>
            <a:off x="1713479" y="1820968"/>
            <a:ext cx="4165298" cy="3633591"/>
          </a:xfrm>
          <a:prstGeom prst="round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Google Shape;248;p19">
            <a:extLst>
              <a:ext uri="{FF2B5EF4-FFF2-40B4-BE49-F238E27FC236}">
                <a16:creationId xmlns:a16="http://schemas.microsoft.com/office/drawing/2014/main" id="{7E879B10-BF72-1AB6-6C32-2AEA32A51C29}"/>
              </a:ext>
            </a:extLst>
          </p:cNvPr>
          <p:cNvSpPr/>
          <p:nvPr/>
        </p:nvSpPr>
        <p:spPr>
          <a:xfrm>
            <a:off x="4671862" y="2010800"/>
            <a:ext cx="797760" cy="797760"/>
          </a:xfrm>
          <a:custGeom>
            <a:avLst/>
            <a:gdLst/>
            <a:ahLst/>
            <a:cxnLst/>
            <a:rect l="l" t="t" r="r" b="b"/>
            <a:pathLst>
              <a:path w="21600" h="21600" extrusionOk="0">
                <a:moveTo>
                  <a:pt x="0" y="10800"/>
                </a:moveTo>
                <a:close/>
              </a:path>
            </a:pathLst>
          </a:custGeom>
          <a:solidFill>
            <a:srgbClr val="25374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250;p19">
            <a:extLst>
              <a:ext uri="{FF2B5EF4-FFF2-40B4-BE49-F238E27FC236}">
                <a16:creationId xmlns:a16="http://schemas.microsoft.com/office/drawing/2014/main" id="{96977A36-C152-BB06-E376-2B0A50C5C8AB}"/>
              </a:ext>
            </a:extLst>
          </p:cNvPr>
          <p:cNvSpPr txBox="1"/>
          <p:nvPr/>
        </p:nvSpPr>
        <p:spPr>
          <a:xfrm>
            <a:off x="1765853" y="2177534"/>
            <a:ext cx="3323318" cy="2845500"/>
          </a:xfrm>
          <a:prstGeom prst="rect">
            <a:avLst/>
          </a:prstGeom>
          <a:noFill/>
          <a:ln>
            <a:noFill/>
          </a:ln>
        </p:spPr>
        <p:txBody>
          <a:bodyPr spcFirstLastPara="1" wrap="square" lIns="91425" tIns="45700" rIns="91425" bIns="45700" anchor="t" anchorCtr="1">
            <a:noAutofit/>
          </a:bodyPr>
          <a:lstStyle/>
          <a:p>
            <a:pPr marL="0" marR="0" lvl="0" indent="0" algn="r" rtl="0">
              <a:spcBef>
                <a:spcPts val="0"/>
              </a:spcBef>
              <a:spcAft>
                <a:spcPts val="1200"/>
              </a:spcAft>
              <a:buClr>
                <a:srgbClr val="000000"/>
              </a:buClr>
              <a:buSzPct val="100000"/>
              <a:buFont typeface="Arial"/>
              <a:buNone/>
            </a:pPr>
            <a:r>
              <a:rPr lang="en-US" b="0" i="0" u="none" strike="noStrike" cap="none">
                <a:solidFill>
                  <a:srgbClr val="0D0D0D"/>
                </a:solidFill>
                <a:ea typeface="Arial"/>
                <a:cs typeface="Arial"/>
                <a:sym typeface="Arial"/>
              </a:rPr>
              <a:t>Quick and timely</a:t>
            </a:r>
          </a:p>
          <a:p>
            <a:pPr marL="0" marR="0" lvl="0" indent="0" algn="r" rtl="0">
              <a:spcBef>
                <a:spcPts val="0"/>
              </a:spcBef>
              <a:spcAft>
                <a:spcPts val="1200"/>
              </a:spcAft>
              <a:buClr>
                <a:srgbClr val="000000"/>
              </a:buClr>
              <a:buSzPct val="100000"/>
              <a:buFont typeface="Arial"/>
              <a:buNone/>
            </a:pPr>
            <a:r>
              <a:rPr lang="en-US" b="0" i="0" u="none" strike="noStrike" cap="none">
                <a:solidFill>
                  <a:srgbClr val="0D0D0D"/>
                </a:solidFill>
                <a:ea typeface="Arial"/>
                <a:cs typeface="Arial"/>
                <a:sym typeface="Arial"/>
              </a:rPr>
              <a:t>Identifies and prioritizes the most urgent needs, guiding the allocation of resources</a:t>
            </a:r>
          </a:p>
          <a:p>
            <a:pPr marL="0" marR="0" lvl="0" indent="0" algn="r" rtl="0">
              <a:spcBef>
                <a:spcPts val="0"/>
              </a:spcBef>
              <a:spcAft>
                <a:spcPts val="1200"/>
              </a:spcAft>
              <a:buClr>
                <a:srgbClr val="000000"/>
              </a:buClr>
              <a:buSzPct val="100000"/>
              <a:buFont typeface="Arial"/>
              <a:buNone/>
            </a:pPr>
            <a:r>
              <a:rPr lang="en-US" b="0" i="0" u="none" strike="noStrike" cap="none">
                <a:solidFill>
                  <a:srgbClr val="0D0D0D"/>
                </a:solidFill>
                <a:ea typeface="Arial"/>
                <a:cs typeface="Arial"/>
                <a:sym typeface="Arial"/>
              </a:rPr>
              <a:t>Provides data that can be used to justify the need for emergency funding</a:t>
            </a:r>
          </a:p>
          <a:p>
            <a:pPr marL="0" marR="0" lvl="0" indent="0" algn="r" rtl="0">
              <a:spcBef>
                <a:spcPts val="0"/>
              </a:spcBef>
              <a:spcAft>
                <a:spcPts val="1200"/>
              </a:spcAft>
              <a:buClr>
                <a:srgbClr val="000000"/>
              </a:buClr>
              <a:buSzPct val="100000"/>
              <a:buFont typeface="Arial"/>
              <a:buNone/>
            </a:pPr>
            <a:r>
              <a:rPr lang="en-US" b="0" i="0" u="none" strike="noStrike" cap="none">
                <a:solidFill>
                  <a:srgbClr val="0D0D0D"/>
                </a:solidFill>
                <a:ea typeface="Arial"/>
                <a:cs typeface="Arial"/>
                <a:sym typeface="Arial"/>
              </a:rPr>
              <a:t>Community engagement at the early stage of the response</a:t>
            </a:r>
          </a:p>
        </p:txBody>
      </p:sp>
      <p:sp>
        <p:nvSpPr>
          <p:cNvPr id="44" name="Google Shape;258;p19">
            <a:extLst>
              <a:ext uri="{FF2B5EF4-FFF2-40B4-BE49-F238E27FC236}">
                <a16:creationId xmlns:a16="http://schemas.microsoft.com/office/drawing/2014/main" id="{C9D50D60-427D-4EED-5694-801C6583800A}"/>
              </a:ext>
            </a:extLst>
          </p:cNvPr>
          <p:cNvSpPr/>
          <p:nvPr/>
        </p:nvSpPr>
        <p:spPr>
          <a:xfrm>
            <a:off x="6393387" y="2010800"/>
            <a:ext cx="797760" cy="797760"/>
          </a:xfrm>
          <a:custGeom>
            <a:avLst/>
            <a:gdLst/>
            <a:ahLst/>
            <a:cxnLst/>
            <a:rect l="l" t="t" r="r" b="b"/>
            <a:pathLst>
              <a:path w="21600" h="21600" extrusionOk="0">
                <a:moveTo>
                  <a:pt x="0" y="10800"/>
                </a:moveTo>
                <a:close/>
              </a:path>
            </a:pathLst>
          </a:custGeom>
          <a:solidFill>
            <a:srgbClr val="FFA8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 name="Google Shape;263;p19">
            <a:extLst>
              <a:ext uri="{FF2B5EF4-FFF2-40B4-BE49-F238E27FC236}">
                <a16:creationId xmlns:a16="http://schemas.microsoft.com/office/drawing/2014/main" id="{6125DEF4-C702-09C5-AD7E-155B15B209C3}"/>
              </a:ext>
            </a:extLst>
          </p:cNvPr>
          <p:cNvSpPr txBox="1"/>
          <p:nvPr/>
        </p:nvSpPr>
        <p:spPr>
          <a:xfrm>
            <a:off x="7247951" y="2257040"/>
            <a:ext cx="3194612"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1200"/>
              </a:spcAft>
              <a:buClr>
                <a:srgbClr val="000000"/>
              </a:buClr>
              <a:buSzPts val="1400"/>
              <a:buFont typeface="Arial"/>
              <a:buNone/>
            </a:pPr>
            <a:r>
              <a:rPr lang="en-US">
                <a:solidFill>
                  <a:srgbClr val="0D0D0D"/>
                </a:solidFill>
                <a:latin typeface="Arial"/>
                <a:cs typeface="Arial"/>
                <a:sym typeface="Arial"/>
              </a:rPr>
              <a:t>Limited scope and detail</a:t>
            </a:r>
          </a:p>
          <a:p>
            <a:pPr marL="0" marR="0" lvl="0" indent="0" algn="l" rtl="0">
              <a:spcBef>
                <a:spcPts val="0"/>
              </a:spcBef>
              <a:spcAft>
                <a:spcPts val="1200"/>
              </a:spcAft>
              <a:buClr>
                <a:srgbClr val="000000"/>
              </a:buClr>
              <a:buSzPts val="1400"/>
              <a:buFont typeface="Arial"/>
              <a:buNone/>
            </a:pPr>
            <a:r>
              <a:rPr lang="en-US">
                <a:solidFill>
                  <a:srgbClr val="0D0D0D"/>
                </a:solidFill>
                <a:latin typeface="Arial"/>
                <a:cs typeface="Arial"/>
                <a:sym typeface="Arial"/>
              </a:rPr>
              <a:t>Findings not generalizable/</a:t>
            </a:r>
            <a:br>
              <a:rPr lang="en-US">
                <a:solidFill>
                  <a:srgbClr val="0D0D0D"/>
                </a:solidFill>
                <a:latin typeface="Arial"/>
                <a:cs typeface="Arial"/>
                <a:sym typeface="Arial"/>
              </a:rPr>
            </a:br>
            <a:r>
              <a:rPr lang="en-US">
                <a:solidFill>
                  <a:srgbClr val="0D0D0D"/>
                </a:solidFill>
                <a:latin typeface="Arial"/>
                <a:cs typeface="Arial"/>
                <a:sym typeface="Arial"/>
              </a:rPr>
              <a:t>statistically representative</a:t>
            </a:r>
          </a:p>
          <a:p>
            <a:pPr marL="0" marR="0" lvl="0" indent="0" algn="l" rtl="0">
              <a:spcBef>
                <a:spcPts val="0"/>
              </a:spcBef>
              <a:spcAft>
                <a:spcPts val="1200"/>
              </a:spcAft>
              <a:buClr>
                <a:srgbClr val="000000"/>
              </a:buClr>
              <a:buSzPts val="1400"/>
              <a:buFont typeface="Arial"/>
              <a:buNone/>
            </a:pPr>
            <a:r>
              <a:rPr lang="en-US">
                <a:solidFill>
                  <a:srgbClr val="0D0D0D"/>
                </a:solidFill>
                <a:latin typeface="Arial"/>
                <a:cs typeface="Arial"/>
                <a:sym typeface="Arial"/>
              </a:rPr>
              <a:t>Potential for inaccuracy</a:t>
            </a:r>
          </a:p>
          <a:p>
            <a:pPr marL="0" marR="0" lvl="0" indent="0" algn="l" rtl="0">
              <a:spcBef>
                <a:spcPts val="0"/>
              </a:spcBef>
              <a:spcAft>
                <a:spcPts val="1200"/>
              </a:spcAft>
              <a:buClr>
                <a:srgbClr val="000000"/>
              </a:buClr>
              <a:buSzPts val="1400"/>
              <a:buFont typeface="Arial"/>
              <a:buNone/>
            </a:pPr>
            <a:r>
              <a:rPr lang="en-US">
                <a:solidFill>
                  <a:srgbClr val="0D0D0D"/>
                </a:solidFill>
                <a:latin typeface="Arial"/>
                <a:cs typeface="Arial"/>
                <a:sym typeface="Arial"/>
              </a:rPr>
              <a:t>Risk of overlooking vulnerable groups</a:t>
            </a:r>
          </a:p>
          <a:p>
            <a:pPr marL="0" marR="0" lvl="0" indent="0" algn="l" rtl="0">
              <a:spcBef>
                <a:spcPts val="0"/>
              </a:spcBef>
              <a:spcAft>
                <a:spcPts val="1200"/>
              </a:spcAft>
              <a:buClr>
                <a:srgbClr val="000000"/>
              </a:buClr>
              <a:buSzPts val="1400"/>
              <a:buFont typeface="Arial"/>
              <a:buNone/>
            </a:pPr>
            <a:r>
              <a:rPr lang="en-US">
                <a:solidFill>
                  <a:srgbClr val="0D0D0D"/>
                </a:solidFill>
                <a:latin typeface="Arial"/>
                <a:cs typeface="Arial"/>
                <a:sym typeface="Arial"/>
              </a:rPr>
              <a:t>Short-term focus</a:t>
            </a:r>
          </a:p>
        </p:txBody>
      </p:sp>
      <p:grpSp>
        <p:nvGrpSpPr>
          <p:cNvPr id="46" name="Group 45">
            <a:extLst>
              <a:ext uri="{FF2B5EF4-FFF2-40B4-BE49-F238E27FC236}">
                <a16:creationId xmlns:a16="http://schemas.microsoft.com/office/drawing/2014/main" id="{C3B816AB-B3A9-B1D4-87C9-181D38CAF68F}"/>
              </a:ext>
            </a:extLst>
          </p:cNvPr>
          <p:cNvGrpSpPr/>
          <p:nvPr/>
        </p:nvGrpSpPr>
        <p:grpSpPr>
          <a:xfrm>
            <a:off x="5141545" y="2210628"/>
            <a:ext cx="468795" cy="468795"/>
            <a:chOff x="10606337" y="1041300"/>
            <a:chExt cx="665820" cy="665820"/>
          </a:xfrm>
        </p:grpSpPr>
        <p:sp>
          <p:nvSpPr>
            <p:cNvPr id="47" name="Oval 46">
              <a:extLst>
                <a:ext uri="{FF2B5EF4-FFF2-40B4-BE49-F238E27FC236}">
                  <a16:creationId xmlns:a16="http://schemas.microsoft.com/office/drawing/2014/main" id="{D53F92C5-77B6-633F-3A7E-DC243CA36CD2}"/>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Thumbs up sign with solid fill">
              <a:extLst>
                <a:ext uri="{FF2B5EF4-FFF2-40B4-BE49-F238E27FC236}">
                  <a16:creationId xmlns:a16="http://schemas.microsoft.com/office/drawing/2014/main" id="{6796CE3D-3A70-6669-E6E1-92E36B0E00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9617" y="1054948"/>
              <a:ext cx="548640" cy="548640"/>
            </a:xfrm>
            <a:prstGeom prst="rect">
              <a:avLst/>
            </a:prstGeom>
          </p:spPr>
        </p:pic>
      </p:grpSp>
      <p:grpSp>
        <p:nvGrpSpPr>
          <p:cNvPr id="49" name="Group 48">
            <a:extLst>
              <a:ext uri="{FF2B5EF4-FFF2-40B4-BE49-F238E27FC236}">
                <a16:creationId xmlns:a16="http://schemas.microsoft.com/office/drawing/2014/main" id="{96C975F3-91FB-7971-6F98-DAD113480229}"/>
              </a:ext>
            </a:extLst>
          </p:cNvPr>
          <p:cNvGrpSpPr/>
          <p:nvPr/>
        </p:nvGrpSpPr>
        <p:grpSpPr>
          <a:xfrm>
            <a:off x="5141545" y="2798477"/>
            <a:ext cx="468795" cy="468795"/>
            <a:chOff x="10606337" y="1041300"/>
            <a:chExt cx="665820" cy="665820"/>
          </a:xfrm>
        </p:grpSpPr>
        <p:sp>
          <p:nvSpPr>
            <p:cNvPr id="50" name="Oval 49">
              <a:extLst>
                <a:ext uri="{FF2B5EF4-FFF2-40B4-BE49-F238E27FC236}">
                  <a16:creationId xmlns:a16="http://schemas.microsoft.com/office/drawing/2014/main" id="{BA147497-5538-DB93-18DA-B778EF93CE0A}"/>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descr="Thumbs up sign with solid fill">
              <a:extLst>
                <a:ext uri="{FF2B5EF4-FFF2-40B4-BE49-F238E27FC236}">
                  <a16:creationId xmlns:a16="http://schemas.microsoft.com/office/drawing/2014/main" id="{F662BF42-E0C5-068F-6C23-51ADA4631E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9617" y="1054948"/>
              <a:ext cx="548640" cy="548640"/>
            </a:xfrm>
            <a:prstGeom prst="rect">
              <a:avLst/>
            </a:prstGeom>
          </p:spPr>
        </p:pic>
      </p:grpSp>
      <p:grpSp>
        <p:nvGrpSpPr>
          <p:cNvPr id="55" name="Group 54">
            <a:extLst>
              <a:ext uri="{FF2B5EF4-FFF2-40B4-BE49-F238E27FC236}">
                <a16:creationId xmlns:a16="http://schemas.microsoft.com/office/drawing/2014/main" id="{A8C19A65-7573-EEDD-5B2D-606835933198}"/>
              </a:ext>
            </a:extLst>
          </p:cNvPr>
          <p:cNvGrpSpPr/>
          <p:nvPr/>
        </p:nvGrpSpPr>
        <p:grpSpPr>
          <a:xfrm>
            <a:off x="5141545" y="3820119"/>
            <a:ext cx="468795" cy="468795"/>
            <a:chOff x="10606337" y="1041300"/>
            <a:chExt cx="665820" cy="665820"/>
          </a:xfrm>
        </p:grpSpPr>
        <p:sp>
          <p:nvSpPr>
            <p:cNvPr id="56" name="Oval 55">
              <a:extLst>
                <a:ext uri="{FF2B5EF4-FFF2-40B4-BE49-F238E27FC236}">
                  <a16:creationId xmlns:a16="http://schemas.microsoft.com/office/drawing/2014/main" id="{B7677F00-4268-B367-E062-5E4D0EF86DFC}"/>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Thumbs up sign with solid fill">
              <a:extLst>
                <a:ext uri="{FF2B5EF4-FFF2-40B4-BE49-F238E27FC236}">
                  <a16:creationId xmlns:a16="http://schemas.microsoft.com/office/drawing/2014/main" id="{2D1AF4B9-BE8B-2129-5C44-164F30D7DD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9617" y="1054948"/>
              <a:ext cx="548640" cy="548640"/>
            </a:xfrm>
            <a:prstGeom prst="rect">
              <a:avLst/>
            </a:prstGeom>
          </p:spPr>
        </p:pic>
      </p:grpSp>
      <p:grpSp>
        <p:nvGrpSpPr>
          <p:cNvPr id="58" name="Group 57">
            <a:extLst>
              <a:ext uri="{FF2B5EF4-FFF2-40B4-BE49-F238E27FC236}">
                <a16:creationId xmlns:a16="http://schemas.microsoft.com/office/drawing/2014/main" id="{F2B1C968-2726-8869-D820-E3C5C47F8343}"/>
              </a:ext>
            </a:extLst>
          </p:cNvPr>
          <p:cNvGrpSpPr/>
          <p:nvPr/>
        </p:nvGrpSpPr>
        <p:grpSpPr>
          <a:xfrm>
            <a:off x="5141545" y="4562026"/>
            <a:ext cx="468795" cy="468795"/>
            <a:chOff x="10606337" y="1041300"/>
            <a:chExt cx="665820" cy="665820"/>
          </a:xfrm>
          <a:noFill/>
        </p:grpSpPr>
        <p:sp>
          <p:nvSpPr>
            <p:cNvPr id="59" name="Oval 58">
              <a:extLst>
                <a:ext uri="{FF2B5EF4-FFF2-40B4-BE49-F238E27FC236}">
                  <a16:creationId xmlns:a16="http://schemas.microsoft.com/office/drawing/2014/main" id="{4F7BC35A-4132-4960-91B0-CEE21B152612}"/>
                </a:ext>
              </a:extLst>
            </p:cNvPr>
            <p:cNvSpPr/>
            <p:nvPr/>
          </p:nvSpPr>
          <p:spPr>
            <a:xfrm>
              <a:off x="10606337" y="1041300"/>
              <a:ext cx="665820" cy="665820"/>
            </a:xfrm>
            <a:prstGeom prst="ellipse">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descr="Thumbs up sign with solid fill">
              <a:extLst>
                <a:ext uri="{FF2B5EF4-FFF2-40B4-BE49-F238E27FC236}">
                  <a16:creationId xmlns:a16="http://schemas.microsoft.com/office/drawing/2014/main" id="{4EAC80EC-CD6B-BB47-7EDD-81E8368308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9617" y="1054948"/>
              <a:ext cx="548640" cy="548640"/>
            </a:xfrm>
            <a:prstGeom prst="rect">
              <a:avLst/>
            </a:prstGeom>
          </p:spPr>
        </p:pic>
      </p:grpSp>
      <p:grpSp>
        <p:nvGrpSpPr>
          <p:cNvPr id="61" name="Group 60">
            <a:extLst>
              <a:ext uri="{FF2B5EF4-FFF2-40B4-BE49-F238E27FC236}">
                <a16:creationId xmlns:a16="http://schemas.microsoft.com/office/drawing/2014/main" id="{C3146178-BD0D-ABA2-83C8-8D56F54CCBD9}"/>
              </a:ext>
            </a:extLst>
          </p:cNvPr>
          <p:cNvGrpSpPr/>
          <p:nvPr/>
        </p:nvGrpSpPr>
        <p:grpSpPr>
          <a:xfrm rot="10800000">
            <a:off x="6687412" y="2225474"/>
            <a:ext cx="468795" cy="468795"/>
            <a:chOff x="10606337" y="1041300"/>
            <a:chExt cx="665820" cy="665820"/>
          </a:xfrm>
        </p:grpSpPr>
        <p:sp>
          <p:nvSpPr>
            <p:cNvPr id="62" name="Oval 61">
              <a:extLst>
                <a:ext uri="{FF2B5EF4-FFF2-40B4-BE49-F238E27FC236}">
                  <a16:creationId xmlns:a16="http://schemas.microsoft.com/office/drawing/2014/main" id="{DDA1699E-A140-84E7-949D-316EAAE9A5BD}"/>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descr="Thumbs up sign with solid fill">
              <a:extLst>
                <a:ext uri="{FF2B5EF4-FFF2-40B4-BE49-F238E27FC236}">
                  <a16:creationId xmlns:a16="http://schemas.microsoft.com/office/drawing/2014/main" id="{6B56FCBD-E42F-0E96-A3F8-D88E27DA59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9617" y="1054948"/>
              <a:ext cx="548640" cy="548640"/>
            </a:xfrm>
            <a:prstGeom prst="rect">
              <a:avLst/>
            </a:prstGeom>
          </p:spPr>
        </p:pic>
      </p:grpSp>
      <p:grpSp>
        <p:nvGrpSpPr>
          <p:cNvPr id="320" name="Group 319">
            <a:extLst>
              <a:ext uri="{FF2B5EF4-FFF2-40B4-BE49-F238E27FC236}">
                <a16:creationId xmlns:a16="http://schemas.microsoft.com/office/drawing/2014/main" id="{60E24B18-B27F-273B-8904-8440DCEA499B}"/>
              </a:ext>
            </a:extLst>
          </p:cNvPr>
          <p:cNvGrpSpPr/>
          <p:nvPr/>
        </p:nvGrpSpPr>
        <p:grpSpPr>
          <a:xfrm rot="10800000">
            <a:off x="6687412" y="2813323"/>
            <a:ext cx="468795" cy="468795"/>
            <a:chOff x="10606337" y="1041300"/>
            <a:chExt cx="665820" cy="665820"/>
          </a:xfrm>
        </p:grpSpPr>
        <p:sp>
          <p:nvSpPr>
            <p:cNvPr id="321" name="Oval 320">
              <a:extLst>
                <a:ext uri="{FF2B5EF4-FFF2-40B4-BE49-F238E27FC236}">
                  <a16:creationId xmlns:a16="http://schemas.microsoft.com/office/drawing/2014/main" id="{F56DFABD-DED9-6987-DFC7-E9F2C92FEC9A}"/>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2" name="Graphic 321" descr="Thumbs up sign with solid fill">
              <a:extLst>
                <a:ext uri="{FF2B5EF4-FFF2-40B4-BE49-F238E27FC236}">
                  <a16:creationId xmlns:a16="http://schemas.microsoft.com/office/drawing/2014/main" id="{8AB5CEFB-5371-8D79-6CBB-12B56FDA38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9617" y="1054948"/>
              <a:ext cx="548640" cy="548640"/>
            </a:xfrm>
            <a:prstGeom prst="rect">
              <a:avLst/>
            </a:prstGeom>
          </p:spPr>
        </p:pic>
      </p:grpSp>
      <p:grpSp>
        <p:nvGrpSpPr>
          <p:cNvPr id="323" name="Group 322">
            <a:extLst>
              <a:ext uri="{FF2B5EF4-FFF2-40B4-BE49-F238E27FC236}">
                <a16:creationId xmlns:a16="http://schemas.microsoft.com/office/drawing/2014/main" id="{9489F682-C8FF-EB18-FFE4-55198E7BD70C}"/>
              </a:ext>
            </a:extLst>
          </p:cNvPr>
          <p:cNvGrpSpPr/>
          <p:nvPr/>
        </p:nvGrpSpPr>
        <p:grpSpPr>
          <a:xfrm rot="10800000">
            <a:off x="6687412" y="3344900"/>
            <a:ext cx="468795" cy="468795"/>
            <a:chOff x="10606337" y="1041300"/>
            <a:chExt cx="665820" cy="665820"/>
          </a:xfrm>
        </p:grpSpPr>
        <p:sp>
          <p:nvSpPr>
            <p:cNvPr id="324" name="Oval 323">
              <a:extLst>
                <a:ext uri="{FF2B5EF4-FFF2-40B4-BE49-F238E27FC236}">
                  <a16:creationId xmlns:a16="http://schemas.microsoft.com/office/drawing/2014/main" id="{8ABE6C29-E29E-F4DC-BEE1-0BA7B53F95AC}"/>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5" name="Graphic 324" descr="Thumbs up sign with solid fill">
              <a:extLst>
                <a:ext uri="{FF2B5EF4-FFF2-40B4-BE49-F238E27FC236}">
                  <a16:creationId xmlns:a16="http://schemas.microsoft.com/office/drawing/2014/main" id="{1D509BD0-FFFE-00AF-E44C-FDD1CF70AD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9617" y="1054948"/>
              <a:ext cx="548640" cy="548640"/>
            </a:xfrm>
            <a:prstGeom prst="rect">
              <a:avLst/>
            </a:prstGeom>
          </p:spPr>
        </p:pic>
      </p:grpSp>
      <p:grpSp>
        <p:nvGrpSpPr>
          <p:cNvPr id="326" name="Group 325">
            <a:extLst>
              <a:ext uri="{FF2B5EF4-FFF2-40B4-BE49-F238E27FC236}">
                <a16:creationId xmlns:a16="http://schemas.microsoft.com/office/drawing/2014/main" id="{EF66216A-E076-3078-C79A-E0CA32ED12A2}"/>
              </a:ext>
            </a:extLst>
          </p:cNvPr>
          <p:cNvGrpSpPr/>
          <p:nvPr/>
        </p:nvGrpSpPr>
        <p:grpSpPr>
          <a:xfrm rot="10800000">
            <a:off x="6687412" y="3932751"/>
            <a:ext cx="468795" cy="468795"/>
            <a:chOff x="10606337" y="1041300"/>
            <a:chExt cx="665820" cy="665820"/>
          </a:xfrm>
        </p:grpSpPr>
        <p:sp>
          <p:nvSpPr>
            <p:cNvPr id="327" name="Oval 326">
              <a:extLst>
                <a:ext uri="{FF2B5EF4-FFF2-40B4-BE49-F238E27FC236}">
                  <a16:creationId xmlns:a16="http://schemas.microsoft.com/office/drawing/2014/main" id="{167B8F55-DEAC-6C15-3780-498945EB406E}"/>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8" name="Graphic 327" descr="Thumbs up sign with solid fill">
              <a:extLst>
                <a:ext uri="{FF2B5EF4-FFF2-40B4-BE49-F238E27FC236}">
                  <a16:creationId xmlns:a16="http://schemas.microsoft.com/office/drawing/2014/main" id="{DFCEEE7C-3C74-70EA-2D7A-C841179EB4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9617" y="1054948"/>
              <a:ext cx="548640" cy="548640"/>
            </a:xfrm>
            <a:prstGeom prst="rect">
              <a:avLst/>
            </a:prstGeom>
          </p:spPr>
        </p:pic>
      </p:grpSp>
      <p:grpSp>
        <p:nvGrpSpPr>
          <p:cNvPr id="329" name="Group 328">
            <a:extLst>
              <a:ext uri="{FF2B5EF4-FFF2-40B4-BE49-F238E27FC236}">
                <a16:creationId xmlns:a16="http://schemas.microsoft.com/office/drawing/2014/main" id="{D07AEF18-A983-4C0E-BCFC-C26DF8FDE656}"/>
              </a:ext>
            </a:extLst>
          </p:cNvPr>
          <p:cNvGrpSpPr/>
          <p:nvPr/>
        </p:nvGrpSpPr>
        <p:grpSpPr>
          <a:xfrm>
            <a:off x="3170199" y="1561049"/>
            <a:ext cx="1405936" cy="519837"/>
            <a:chOff x="2715950" y="1335037"/>
            <a:chExt cx="1436949" cy="519837"/>
          </a:xfrm>
        </p:grpSpPr>
        <p:sp>
          <p:nvSpPr>
            <p:cNvPr id="330" name="Rectangle: Rounded Corners 329">
              <a:extLst>
                <a:ext uri="{FF2B5EF4-FFF2-40B4-BE49-F238E27FC236}">
                  <a16:creationId xmlns:a16="http://schemas.microsoft.com/office/drawing/2014/main" id="{7B423A2B-61BE-2CAB-0264-11286748C8F6}"/>
                </a:ext>
              </a:extLst>
            </p:cNvPr>
            <p:cNvSpPr/>
            <p:nvPr/>
          </p:nvSpPr>
          <p:spPr>
            <a:xfrm>
              <a:off x="2715950" y="1393858"/>
              <a:ext cx="1436949" cy="461016"/>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Google Shape;257;p19">
              <a:extLst>
                <a:ext uri="{FF2B5EF4-FFF2-40B4-BE49-F238E27FC236}">
                  <a16:creationId xmlns:a16="http://schemas.microsoft.com/office/drawing/2014/main" id="{E4DEAC5F-1684-AED2-8C9D-01D35AC02AA8}"/>
                </a:ext>
              </a:extLst>
            </p:cNvPr>
            <p:cNvSpPr txBox="1"/>
            <p:nvPr/>
          </p:nvSpPr>
          <p:spPr>
            <a:xfrm>
              <a:off x="2715950" y="1335037"/>
              <a:ext cx="1436949" cy="391107"/>
            </a:xfrm>
            <a:prstGeom prst="flowChartAlternateProcess">
              <a:avLst/>
            </a:prstGeom>
            <a:noFill/>
            <a:ln>
              <a:noFill/>
            </a:ln>
          </p:spPr>
          <p:txBody>
            <a:bodyPr spcFirstLastPara="1" wrap="square" lIns="91425" tIns="91425" rIns="91425" bIns="91425" anchor="t" anchorCtr="1">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bg1"/>
                  </a:solidFill>
                  <a:latin typeface="Arial"/>
                  <a:ea typeface="Arial"/>
                  <a:cs typeface="Arial"/>
                  <a:sym typeface="Arial"/>
                </a:rPr>
                <a:t>Pros</a:t>
              </a:r>
              <a:endParaRPr sz="2000" b="0" i="0" u="none" strike="noStrike" cap="none">
                <a:solidFill>
                  <a:schemeClr val="bg1"/>
                </a:solidFill>
                <a:latin typeface="Arial"/>
                <a:ea typeface="Arial"/>
                <a:cs typeface="Arial"/>
                <a:sym typeface="Arial"/>
              </a:endParaRPr>
            </a:p>
          </p:txBody>
        </p:sp>
      </p:grpSp>
      <p:sp>
        <p:nvSpPr>
          <p:cNvPr id="332" name="Rectangle: Rounded Corners 331">
            <a:extLst>
              <a:ext uri="{FF2B5EF4-FFF2-40B4-BE49-F238E27FC236}">
                <a16:creationId xmlns:a16="http://schemas.microsoft.com/office/drawing/2014/main" id="{2005CE4C-0CF7-4F45-FEE6-E1F585A3203F}"/>
              </a:ext>
            </a:extLst>
          </p:cNvPr>
          <p:cNvSpPr/>
          <p:nvPr/>
        </p:nvSpPr>
        <p:spPr>
          <a:xfrm>
            <a:off x="6478232" y="1820968"/>
            <a:ext cx="3936103" cy="3633591"/>
          </a:xfrm>
          <a:prstGeom prst="round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3" name="Group 332">
            <a:extLst>
              <a:ext uri="{FF2B5EF4-FFF2-40B4-BE49-F238E27FC236}">
                <a16:creationId xmlns:a16="http://schemas.microsoft.com/office/drawing/2014/main" id="{0B7992D8-3B4A-A250-DAA0-E5C7EAE4207C}"/>
              </a:ext>
            </a:extLst>
          </p:cNvPr>
          <p:cNvGrpSpPr/>
          <p:nvPr/>
        </p:nvGrpSpPr>
        <p:grpSpPr>
          <a:xfrm>
            <a:off x="7674745" y="1561049"/>
            <a:ext cx="1436949" cy="519837"/>
            <a:chOff x="2715950" y="1335037"/>
            <a:chExt cx="1436949" cy="519837"/>
          </a:xfrm>
          <a:solidFill>
            <a:schemeClr val="accent6"/>
          </a:solidFill>
        </p:grpSpPr>
        <p:sp>
          <p:nvSpPr>
            <p:cNvPr id="334" name="Rectangle: Rounded Corners 333">
              <a:extLst>
                <a:ext uri="{FF2B5EF4-FFF2-40B4-BE49-F238E27FC236}">
                  <a16:creationId xmlns:a16="http://schemas.microsoft.com/office/drawing/2014/main" id="{2C87E87C-C450-5228-B651-06D74AA045D1}"/>
                </a:ext>
              </a:extLst>
            </p:cNvPr>
            <p:cNvSpPr/>
            <p:nvPr/>
          </p:nvSpPr>
          <p:spPr>
            <a:xfrm>
              <a:off x="2715950" y="1393858"/>
              <a:ext cx="1436949" cy="46101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Google Shape;257;p19">
              <a:extLst>
                <a:ext uri="{FF2B5EF4-FFF2-40B4-BE49-F238E27FC236}">
                  <a16:creationId xmlns:a16="http://schemas.microsoft.com/office/drawing/2014/main" id="{E2C2502D-FFF4-21A0-1D1C-5E9F09EC767C}"/>
                </a:ext>
              </a:extLst>
            </p:cNvPr>
            <p:cNvSpPr txBox="1"/>
            <p:nvPr/>
          </p:nvSpPr>
          <p:spPr>
            <a:xfrm>
              <a:off x="2715950" y="1335037"/>
              <a:ext cx="1436948" cy="391107"/>
            </a:xfrm>
            <a:prstGeom prst="flowChartAlternateProcess">
              <a:avLst/>
            </a:prstGeom>
            <a:noFill/>
            <a:ln>
              <a:noFill/>
            </a:ln>
          </p:spPr>
          <p:txBody>
            <a:bodyPr spcFirstLastPara="1" wrap="square" lIns="91425" tIns="91425" rIns="91425" bIns="91425" anchor="t" anchorCtr="1">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bg1"/>
                  </a:solidFill>
                  <a:latin typeface="Arial"/>
                  <a:ea typeface="Arial"/>
                  <a:cs typeface="Arial"/>
                  <a:sym typeface="Arial"/>
                </a:rPr>
                <a:t>Cons</a:t>
              </a:r>
              <a:endParaRPr sz="2000" b="0" i="0" u="none" strike="noStrike" cap="none">
                <a:solidFill>
                  <a:schemeClr val="bg1"/>
                </a:solidFill>
                <a:latin typeface="Arial"/>
                <a:ea typeface="Arial"/>
                <a:cs typeface="Arial"/>
                <a:sym typeface="Arial"/>
              </a:endParaRPr>
            </a:p>
          </p:txBody>
        </p:sp>
      </p:grpSp>
      <p:grpSp>
        <p:nvGrpSpPr>
          <p:cNvPr id="3" name="Group 2">
            <a:extLst>
              <a:ext uri="{FF2B5EF4-FFF2-40B4-BE49-F238E27FC236}">
                <a16:creationId xmlns:a16="http://schemas.microsoft.com/office/drawing/2014/main" id="{8441B52E-24F6-1CAC-57A1-1959F50684C4}"/>
              </a:ext>
            </a:extLst>
          </p:cNvPr>
          <p:cNvGrpSpPr/>
          <p:nvPr/>
        </p:nvGrpSpPr>
        <p:grpSpPr>
          <a:xfrm rot="10800000">
            <a:off x="6701798" y="4503781"/>
            <a:ext cx="468795" cy="468795"/>
            <a:chOff x="10606337" y="1041300"/>
            <a:chExt cx="665820" cy="665820"/>
          </a:xfrm>
        </p:grpSpPr>
        <p:sp>
          <p:nvSpPr>
            <p:cNvPr id="4" name="Oval 3">
              <a:extLst>
                <a:ext uri="{FF2B5EF4-FFF2-40B4-BE49-F238E27FC236}">
                  <a16:creationId xmlns:a16="http://schemas.microsoft.com/office/drawing/2014/main" id="{53217427-5245-8E4E-97F4-EAE153A3FFA2}"/>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Thumbs up sign with solid fill">
              <a:extLst>
                <a:ext uri="{FF2B5EF4-FFF2-40B4-BE49-F238E27FC236}">
                  <a16:creationId xmlns:a16="http://schemas.microsoft.com/office/drawing/2014/main" id="{85DBE25E-CBE4-C9E8-E904-26B24744BE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9617" y="1054948"/>
              <a:ext cx="548640" cy="548640"/>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0"/>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990"/>
              <a:buNone/>
            </a:pPr>
            <a:r>
              <a:rPr lang="en-US">
                <a:latin typeface="Arial"/>
                <a:ea typeface="Arial"/>
                <a:cs typeface="Arial"/>
                <a:sym typeface="Arial"/>
              </a:rPr>
              <a:t>What techniques are used for rapid assessments?</a:t>
            </a:r>
            <a:endParaRPr>
              <a:latin typeface="Arial"/>
              <a:ea typeface="Arial"/>
              <a:cs typeface="Arial"/>
              <a:sym typeface="Arial"/>
            </a:endParaRPr>
          </a:p>
        </p:txBody>
      </p:sp>
      <p:sp>
        <p:nvSpPr>
          <p:cNvPr id="401" name="Google Shape;401;p30"/>
          <p:cNvSpPr txBox="1">
            <a:spLocks noGrp="1"/>
          </p:cNvSpPr>
          <p:nvPr>
            <p:ph type="body" idx="1"/>
          </p:nvPr>
        </p:nvSpPr>
        <p:spPr>
          <a:xfrm>
            <a:off x="955586" y="1638233"/>
            <a:ext cx="10017211" cy="44535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1200"/>
              </a:spcBef>
              <a:spcAft>
                <a:spcPts val="0"/>
              </a:spcAft>
              <a:buSzPts val="2400"/>
              <a:buNone/>
            </a:pPr>
            <a:r>
              <a:rPr lang="en-US" b="1" dirty="0">
                <a:solidFill>
                  <a:srgbClr val="000000"/>
                </a:solidFill>
                <a:latin typeface="Arial"/>
                <a:ea typeface="Arial"/>
                <a:cs typeface="Arial"/>
                <a:sym typeface="Arial"/>
              </a:rPr>
              <a:t>Household questionnaire</a:t>
            </a:r>
            <a:r>
              <a:rPr lang="en-US" dirty="0">
                <a:solidFill>
                  <a:srgbClr val="000000"/>
                </a:solidFill>
                <a:latin typeface="Arial"/>
                <a:ea typeface="Arial"/>
                <a:cs typeface="Arial"/>
                <a:sym typeface="Arial"/>
              </a:rPr>
              <a:t>: Used to collect essential info from accessible, willing households for quick planning.</a:t>
            </a:r>
            <a:endParaRPr dirty="0">
              <a:solidFill>
                <a:srgbClr val="000000"/>
              </a:solidFill>
              <a:latin typeface="Arial"/>
              <a:ea typeface="Arial"/>
              <a:cs typeface="Arial"/>
              <a:sym typeface="Arial"/>
            </a:endParaRPr>
          </a:p>
          <a:p>
            <a:pPr marL="0" lvl="0" indent="0" algn="l" rtl="0">
              <a:lnSpc>
                <a:spcPct val="115000"/>
              </a:lnSpc>
              <a:spcBef>
                <a:spcPts val="1200"/>
              </a:spcBef>
              <a:spcAft>
                <a:spcPts val="0"/>
              </a:spcAft>
              <a:buSzPts val="2400"/>
              <a:buNone/>
            </a:pPr>
            <a:r>
              <a:rPr lang="en-US" b="1" dirty="0">
                <a:solidFill>
                  <a:srgbClr val="000000"/>
                </a:solidFill>
                <a:latin typeface="Arial"/>
                <a:ea typeface="Arial"/>
                <a:cs typeface="Arial"/>
                <a:sym typeface="Arial"/>
              </a:rPr>
              <a:t>Observational methods</a:t>
            </a:r>
            <a:r>
              <a:rPr lang="en-US" dirty="0">
                <a:solidFill>
                  <a:srgbClr val="000000"/>
                </a:solidFill>
                <a:latin typeface="Arial"/>
                <a:ea typeface="Arial"/>
                <a:cs typeface="Arial"/>
                <a:sym typeface="Arial"/>
              </a:rPr>
              <a:t>: Teams observe and document key community issues directly.</a:t>
            </a:r>
            <a:endParaRPr dirty="0">
              <a:solidFill>
                <a:srgbClr val="000000"/>
              </a:solidFill>
              <a:latin typeface="Arial"/>
              <a:ea typeface="Arial"/>
              <a:cs typeface="Arial"/>
              <a:sym typeface="Arial"/>
            </a:endParaRPr>
          </a:p>
          <a:p>
            <a:pPr marL="0" lvl="0" indent="0" algn="l" rtl="0">
              <a:lnSpc>
                <a:spcPct val="115000"/>
              </a:lnSpc>
              <a:spcBef>
                <a:spcPts val="1200"/>
              </a:spcBef>
              <a:spcAft>
                <a:spcPts val="0"/>
              </a:spcAft>
              <a:buSzPts val="2400"/>
              <a:buNone/>
            </a:pPr>
            <a:r>
              <a:rPr lang="en-US" b="1" dirty="0">
                <a:solidFill>
                  <a:srgbClr val="000000"/>
                </a:solidFill>
                <a:latin typeface="Arial"/>
                <a:ea typeface="Arial"/>
                <a:cs typeface="Arial"/>
                <a:sym typeface="Arial"/>
              </a:rPr>
              <a:t>Key informant interviews</a:t>
            </a:r>
            <a:r>
              <a:rPr lang="en-US" dirty="0">
                <a:solidFill>
                  <a:srgbClr val="000000"/>
                </a:solidFill>
                <a:latin typeface="Arial"/>
                <a:ea typeface="Arial"/>
                <a:cs typeface="Arial"/>
                <a:sym typeface="Arial"/>
              </a:rPr>
              <a:t>: Short interviews with community leaders for critical insights.</a:t>
            </a:r>
            <a:endParaRPr dirty="0">
              <a:solidFill>
                <a:srgbClr val="000000"/>
              </a:solidFill>
              <a:latin typeface="Arial"/>
              <a:ea typeface="Arial"/>
              <a:cs typeface="Arial"/>
              <a:sym typeface="Arial"/>
            </a:endParaRPr>
          </a:p>
          <a:p>
            <a:pPr marL="0" lvl="0" indent="0" algn="l" rtl="0">
              <a:lnSpc>
                <a:spcPct val="115000"/>
              </a:lnSpc>
              <a:spcBef>
                <a:spcPts val="1200"/>
              </a:spcBef>
              <a:spcAft>
                <a:spcPts val="0"/>
              </a:spcAft>
              <a:buSzPts val="2400"/>
              <a:buNone/>
            </a:pPr>
            <a:r>
              <a:rPr lang="en-US" b="1" dirty="0">
                <a:solidFill>
                  <a:srgbClr val="000000"/>
                </a:solidFill>
                <a:latin typeface="Arial"/>
                <a:ea typeface="Arial"/>
                <a:cs typeface="Arial"/>
                <a:sym typeface="Arial"/>
              </a:rPr>
              <a:t>Focus group discussions</a:t>
            </a:r>
            <a:r>
              <a:rPr lang="en-US" dirty="0">
                <a:solidFill>
                  <a:srgbClr val="000000"/>
                </a:solidFill>
                <a:latin typeface="Arial"/>
                <a:ea typeface="Arial"/>
                <a:cs typeface="Arial"/>
                <a:sym typeface="Arial"/>
              </a:rPr>
              <a:t>: Small group talks to gather collective views on urgent concerns.</a:t>
            </a:r>
            <a:endParaRPr dirty="0">
              <a:solidFill>
                <a:srgbClr val="000000"/>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600" dirty="0">
              <a:solidFill>
                <a:schemeClr val="dk1"/>
              </a:solidFill>
              <a:highlight>
                <a:srgbClr val="FFFF00"/>
              </a:highlight>
              <a:latin typeface="Calibri"/>
              <a:ea typeface="Calibri"/>
              <a:cs typeface="Calibri"/>
              <a:sym typeface="Calibri"/>
            </a:endParaRPr>
          </a:p>
          <a:p>
            <a:pPr marL="0" lvl="0" indent="0" algn="l" rtl="0">
              <a:lnSpc>
                <a:spcPct val="115000"/>
              </a:lnSpc>
              <a:spcBef>
                <a:spcPts val="1200"/>
              </a:spcBef>
              <a:spcAft>
                <a:spcPts val="1600"/>
              </a:spcAft>
              <a:buSzPts val="2400"/>
              <a:buNone/>
            </a:pPr>
            <a:endParaRPr dirty="0"/>
          </a:p>
        </p:txBody>
      </p:sp>
      <p:grpSp>
        <p:nvGrpSpPr>
          <p:cNvPr id="2" name="object 2">
            <a:extLst>
              <a:ext uri="{FF2B5EF4-FFF2-40B4-BE49-F238E27FC236}">
                <a16:creationId xmlns:a16="http://schemas.microsoft.com/office/drawing/2014/main" id="{D6897B98-24ED-E8E6-DB9E-873DB7016A1B}"/>
              </a:ext>
            </a:extLst>
          </p:cNvPr>
          <p:cNvGrpSpPr/>
          <p:nvPr/>
        </p:nvGrpSpPr>
        <p:grpSpPr>
          <a:xfrm>
            <a:off x="515960" y="1837503"/>
            <a:ext cx="292735" cy="292735"/>
            <a:chOff x="806450" y="1485836"/>
            <a:chExt cx="292735" cy="292735"/>
          </a:xfrm>
        </p:grpSpPr>
        <p:pic>
          <p:nvPicPr>
            <p:cNvPr id="3" name="object 3">
              <a:extLst>
                <a:ext uri="{FF2B5EF4-FFF2-40B4-BE49-F238E27FC236}">
                  <a16:creationId xmlns:a16="http://schemas.microsoft.com/office/drawing/2014/main" id="{9A727203-E07F-1455-F57B-572EC27188BB}"/>
                </a:ext>
              </a:extLst>
            </p:cNvPr>
            <p:cNvPicPr/>
            <p:nvPr/>
          </p:nvPicPr>
          <p:blipFill>
            <a:blip r:embed="rId3" cstate="print"/>
            <a:stretch>
              <a:fillRect/>
            </a:stretch>
          </p:blipFill>
          <p:spPr>
            <a:xfrm>
              <a:off x="856128" y="1532504"/>
              <a:ext cx="193256" cy="172876"/>
            </a:xfrm>
            <a:prstGeom prst="rect">
              <a:avLst/>
            </a:prstGeom>
          </p:spPr>
        </p:pic>
        <p:sp>
          <p:nvSpPr>
            <p:cNvPr id="4" name="object 4">
              <a:extLst>
                <a:ext uri="{FF2B5EF4-FFF2-40B4-BE49-F238E27FC236}">
                  <a16:creationId xmlns:a16="http://schemas.microsoft.com/office/drawing/2014/main" id="{4114A6E4-A1C6-24CD-A653-A40FCD74CF21}"/>
                </a:ext>
              </a:extLst>
            </p:cNvPr>
            <p:cNvSpPr/>
            <p:nvPr/>
          </p:nvSpPr>
          <p:spPr>
            <a:xfrm>
              <a:off x="806450" y="1485836"/>
              <a:ext cx="292735" cy="292735"/>
            </a:xfrm>
            <a:custGeom>
              <a:avLst/>
              <a:gdLst/>
              <a:ahLst/>
              <a:cxnLst/>
              <a:rect l="l" t="t" r="r" b="b"/>
              <a:pathLst>
                <a:path w="292734" h="292735">
                  <a:moveTo>
                    <a:pt x="146303" y="292607"/>
                  </a:moveTo>
                  <a:lnTo>
                    <a:pt x="192545" y="285148"/>
                  </a:lnTo>
                  <a:lnTo>
                    <a:pt x="232707" y="264378"/>
                  </a:lnTo>
                  <a:lnTo>
                    <a:pt x="264378" y="232707"/>
                  </a:lnTo>
                  <a:lnTo>
                    <a:pt x="285148" y="192545"/>
                  </a:lnTo>
                  <a:lnTo>
                    <a:pt x="292607" y="146303"/>
                  </a:lnTo>
                  <a:lnTo>
                    <a:pt x="285148" y="100062"/>
                  </a:lnTo>
                  <a:lnTo>
                    <a:pt x="264378" y="59900"/>
                  </a:lnTo>
                  <a:lnTo>
                    <a:pt x="232707" y="28229"/>
                  </a:lnTo>
                  <a:lnTo>
                    <a:pt x="192545" y="7459"/>
                  </a:lnTo>
                  <a:lnTo>
                    <a:pt x="146303" y="0"/>
                  </a:lnTo>
                  <a:lnTo>
                    <a:pt x="100062" y="7459"/>
                  </a:lnTo>
                  <a:lnTo>
                    <a:pt x="59900" y="28229"/>
                  </a:lnTo>
                  <a:lnTo>
                    <a:pt x="28229" y="59900"/>
                  </a:lnTo>
                  <a:lnTo>
                    <a:pt x="7459" y="100062"/>
                  </a:lnTo>
                  <a:lnTo>
                    <a:pt x="0" y="146303"/>
                  </a:lnTo>
                  <a:lnTo>
                    <a:pt x="7459" y="192545"/>
                  </a:lnTo>
                  <a:lnTo>
                    <a:pt x="28229" y="232707"/>
                  </a:lnTo>
                  <a:lnTo>
                    <a:pt x="59900" y="264378"/>
                  </a:lnTo>
                  <a:lnTo>
                    <a:pt x="100062" y="285148"/>
                  </a:lnTo>
                  <a:lnTo>
                    <a:pt x="146303" y="292607"/>
                  </a:lnTo>
                  <a:close/>
                </a:path>
              </a:pathLst>
            </a:custGeom>
            <a:ln w="12700">
              <a:solidFill>
                <a:srgbClr val="D03000"/>
              </a:solidFill>
            </a:ln>
          </p:spPr>
          <p:txBody>
            <a:bodyPr wrap="square" lIns="0" tIns="0" rIns="0" bIns="0" rtlCol="0"/>
            <a:lstStyle/>
            <a:p>
              <a:endParaRPr/>
            </a:p>
          </p:txBody>
        </p:sp>
      </p:grpSp>
      <p:grpSp>
        <p:nvGrpSpPr>
          <p:cNvPr id="6" name="object 5">
            <a:extLst>
              <a:ext uri="{FF2B5EF4-FFF2-40B4-BE49-F238E27FC236}">
                <a16:creationId xmlns:a16="http://schemas.microsoft.com/office/drawing/2014/main" id="{799517DC-DB17-3898-8B29-CCB96835380B}"/>
              </a:ext>
            </a:extLst>
          </p:cNvPr>
          <p:cNvGrpSpPr/>
          <p:nvPr/>
        </p:nvGrpSpPr>
        <p:grpSpPr>
          <a:xfrm>
            <a:off x="515960" y="2840730"/>
            <a:ext cx="292735" cy="292735"/>
            <a:chOff x="806450" y="6806172"/>
            <a:chExt cx="292735" cy="292735"/>
          </a:xfrm>
        </p:grpSpPr>
        <p:pic>
          <p:nvPicPr>
            <p:cNvPr id="7" name="object 6">
              <a:extLst>
                <a:ext uri="{FF2B5EF4-FFF2-40B4-BE49-F238E27FC236}">
                  <a16:creationId xmlns:a16="http://schemas.microsoft.com/office/drawing/2014/main" id="{86AA90BC-6AA7-D7CE-17DE-0C99EB4A67DB}"/>
                </a:ext>
              </a:extLst>
            </p:cNvPr>
            <p:cNvPicPr/>
            <p:nvPr/>
          </p:nvPicPr>
          <p:blipFill>
            <a:blip r:embed="rId4" cstate="print"/>
            <a:stretch>
              <a:fillRect/>
            </a:stretch>
          </p:blipFill>
          <p:spPr>
            <a:xfrm>
              <a:off x="873328" y="6865162"/>
              <a:ext cx="161329" cy="161325"/>
            </a:xfrm>
            <a:prstGeom prst="rect">
              <a:avLst/>
            </a:prstGeom>
          </p:spPr>
        </p:pic>
        <p:sp>
          <p:nvSpPr>
            <p:cNvPr id="8" name="object 7">
              <a:extLst>
                <a:ext uri="{FF2B5EF4-FFF2-40B4-BE49-F238E27FC236}">
                  <a16:creationId xmlns:a16="http://schemas.microsoft.com/office/drawing/2014/main" id="{244B2EBB-6426-B617-FB1E-37CF3E43C7CC}"/>
                </a:ext>
              </a:extLst>
            </p:cNvPr>
            <p:cNvSpPr/>
            <p:nvPr/>
          </p:nvSpPr>
          <p:spPr>
            <a:xfrm>
              <a:off x="806450" y="6806172"/>
              <a:ext cx="292735" cy="292735"/>
            </a:xfrm>
            <a:custGeom>
              <a:avLst/>
              <a:gdLst/>
              <a:ahLst/>
              <a:cxnLst/>
              <a:rect l="l" t="t" r="r" b="b"/>
              <a:pathLst>
                <a:path w="292734" h="292734">
                  <a:moveTo>
                    <a:pt x="146303" y="292608"/>
                  </a:moveTo>
                  <a:lnTo>
                    <a:pt x="192545" y="285148"/>
                  </a:lnTo>
                  <a:lnTo>
                    <a:pt x="232707" y="264378"/>
                  </a:lnTo>
                  <a:lnTo>
                    <a:pt x="264378" y="232707"/>
                  </a:lnTo>
                  <a:lnTo>
                    <a:pt x="285148" y="192545"/>
                  </a:lnTo>
                  <a:lnTo>
                    <a:pt x="292607" y="146304"/>
                  </a:lnTo>
                  <a:lnTo>
                    <a:pt x="285148" y="100062"/>
                  </a:lnTo>
                  <a:lnTo>
                    <a:pt x="264378" y="59900"/>
                  </a:lnTo>
                  <a:lnTo>
                    <a:pt x="232707" y="28229"/>
                  </a:lnTo>
                  <a:lnTo>
                    <a:pt x="192545" y="7459"/>
                  </a:lnTo>
                  <a:lnTo>
                    <a:pt x="146303" y="0"/>
                  </a:lnTo>
                  <a:lnTo>
                    <a:pt x="100062" y="7459"/>
                  </a:lnTo>
                  <a:lnTo>
                    <a:pt x="59900" y="28229"/>
                  </a:lnTo>
                  <a:lnTo>
                    <a:pt x="28229" y="59900"/>
                  </a:lnTo>
                  <a:lnTo>
                    <a:pt x="7459" y="100062"/>
                  </a:lnTo>
                  <a:lnTo>
                    <a:pt x="0" y="146304"/>
                  </a:lnTo>
                  <a:lnTo>
                    <a:pt x="7459" y="192545"/>
                  </a:lnTo>
                  <a:lnTo>
                    <a:pt x="28229" y="232707"/>
                  </a:lnTo>
                  <a:lnTo>
                    <a:pt x="59900" y="264378"/>
                  </a:lnTo>
                  <a:lnTo>
                    <a:pt x="100062" y="285148"/>
                  </a:lnTo>
                  <a:lnTo>
                    <a:pt x="146303" y="292608"/>
                  </a:lnTo>
                  <a:close/>
                </a:path>
              </a:pathLst>
            </a:custGeom>
            <a:ln w="12700">
              <a:solidFill>
                <a:srgbClr val="D03000"/>
              </a:solidFill>
            </a:ln>
          </p:spPr>
          <p:txBody>
            <a:bodyPr wrap="square" lIns="0" tIns="0" rIns="0" bIns="0" rtlCol="0"/>
            <a:lstStyle/>
            <a:p>
              <a:endParaRPr/>
            </a:p>
          </p:txBody>
        </p:sp>
      </p:grpSp>
      <p:grpSp>
        <p:nvGrpSpPr>
          <p:cNvPr id="10" name="object 9">
            <a:extLst>
              <a:ext uri="{FF2B5EF4-FFF2-40B4-BE49-F238E27FC236}">
                <a16:creationId xmlns:a16="http://schemas.microsoft.com/office/drawing/2014/main" id="{D48D51C4-05E3-D38A-A7E4-0C9D354159F7}"/>
              </a:ext>
            </a:extLst>
          </p:cNvPr>
          <p:cNvGrpSpPr/>
          <p:nvPr/>
        </p:nvGrpSpPr>
        <p:grpSpPr>
          <a:xfrm>
            <a:off x="515960" y="3850307"/>
            <a:ext cx="292735" cy="292735"/>
            <a:chOff x="3862549" y="6946886"/>
            <a:chExt cx="292735" cy="292735"/>
          </a:xfrm>
        </p:grpSpPr>
        <p:pic>
          <p:nvPicPr>
            <p:cNvPr id="11" name="object 10">
              <a:extLst>
                <a:ext uri="{FF2B5EF4-FFF2-40B4-BE49-F238E27FC236}">
                  <a16:creationId xmlns:a16="http://schemas.microsoft.com/office/drawing/2014/main" id="{2B188777-026C-0E1F-FB0A-04C45BD94063}"/>
                </a:ext>
              </a:extLst>
            </p:cNvPr>
            <p:cNvPicPr/>
            <p:nvPr/>
          </p:nvPicPr>
          <p:blipFill>
            <a:blip r:embed="rId5" cstate="print"/>
            <a:stretch>
              <a:fillRect/>
            </a:stretch>
          </p:blipFill>
          <p:spPr>
            <a:xfrm>
              <a:off x="3922159" y="7009675"/>
              <a:ext cx="173380" cy="167032"/>
            </a:xfrm>
            <a:prstGeom prst="rect">
              <a:avLst/>
            </a:prstGeom>
          </p:spPr>
        </p:pic>
        <p:sp>
          <p:nvSpPr>
            <p:cNvPr id="12" name="object 11">
              <a:extLst>
                <a:ext uri="{FF2B5EF4-FFF2-40B4-BE49-F238E27FC236}">
                  <a16:creationId xmlns:a16="http://schemas.microsoft.com/office/drawing/2014/main" id="{CA19B880-043D-81BE-B4C4-94EE580837C0}"/>
                </a:ext>
              </a:extLst>
            </p:cNvPr>
            <p:cNvSpPr/>
            <p:nvPr/>
          </p:nvSpPr>
          <p:spPr>
            <a:xfrm>
              <a:off x="3862549" y="6946886"/>
              <a:ext cx="292735" cy="292735"/>
            </a:xfrm>
            <a:custGeom>
              <a:avLst/>
              <a:gdLst/>
              <a:ahLst/>
              <a:cxnLst/>
              <a:rect l="l" t="t" r="r" b="b"/>
              <a:pathLst>
                <a:path w="292735" h="292734">
                  <a:moveTo>
                    <a:pt x="146303" y="292608"/>
                  </a:moveTo>
                  <a:lnTo>
                    <a:pt x="192545" y="285148"/>
                  </a:lnTo>
                  <a:lnTo>
                    <a:pt x="232707" y="264378"/>
                  </a:lnTo>
                  <a:lnTo>
                    <a:pt x="264378" y="232707"/>
                  </a:lnTo>
                  <a:lnTo>
                    <a:pt x="285148" y="192545"/>
                  </a:lnTo>
                  <a:lnTo>
                    <a:pt x="292607" y="146304"/>
                  </a:lnTo>
                  <a:lnTo>
                    <a:pt x="285148" y="100062"/>
                  </a:lnTo>
                  <a:lnTo>
                    <a:pt x="264378" y="59900"/>
                  </a:lnTo>
                  <a:lnTo>
                    <a:pt x="232707" y="28229"/>
                  </a:lnTo>
                  <a:lnTo>
                    <a:pt x="192545" y="7459"/>
                  </a:lnTo>
                  <a:lnTo>
                    <a:pt x="146303" y="0"/>
                  </a:lnTo>
                  <a:lnTo>
                    <a:pt x="100062" y="7459"/>
                  </a:lnTo>
                  <a:lnTo>
                    <a:pt x="59900" y="28229"/>
                  </a:lnTo>
                  <a:lnTo>
                    <a:pt x="28229" y="59900"/>
                  </a:lnTo>
                  <a:lnTo>
                    <a:pt x="7459" y="100062"/>
                  </a:lnTo>
                  <a:lnTo>
                    <a:pt x="0" y="146304"/>
                  </a:lnTo>
                  <a:lnTo>
                    <a:pt x="7459" y="192545"/>
                  </a:lnTo>
                  <a:lnTo>
                    <a:pt x="28229" y="232707"/>
                  </a:lnTo>
                  <a:lnTo>
                    <a:pt x="59900" y="264378"/>
                  </a:lnTo>
                  <a:lnTo>
                    <a:pt x="100062" y="285148"/>
                  </a:lnTo>
                  <a:lnTo>
                    <a:pt x="146303" y="292608"/>
                  </a:lnTo>
                  <a:close/>
                </a:path>
              </a:pathLst>
            </a:custGeom>
            <a:ln w="12700">
              <a:solidFill>
                <a:srgbClr val="D03000"/>
              </a:solidFill>
            </a:ln>
          </p:spPr>
          <p:txBody>
            <a:bodyPr wrap="square" lIns="0" tIns="0" rIns="0" bIns="0" rtlCol="0"/>
            <a:lstStyle/>
            <a:p>
              <a:endParaRPr/>
            </a:p>
          </p:txBody>
        </p:sp>
      </p:grpSp>
      <p:grpSp>
        <p:nvGrpSpPr>
          <p:cNvPr id="14" name="object 47">
            <a:extLst>
              <a:ext uri="{FF2B5EF4-FFF2-40B4-BE49-F238E27FC236}">
                <a16:creationId xmlns:a16="http://schemas.microsoft.com/office/drawing/2014/main" id="{8123A967-9E0E-2918-196F-F8790B94C8DC}"/>
              </a:ext>
            </a:extLst>
          </p:cNvPr>
          <p:cNvGrpSpPr/>
          <p:nvPr/>
        </p:nvGrpSpPr>
        <p:grpSpPr>
          <a:xfrm>
            <a:off x="515960" y="4850772"/>
            <a:ext cx="292735" cy="292735"/>
            <a:chOff x="3862549" y="2478405"/>
            <a:chExt cx="292735" cy="292735"/>
          </a:xfrm>
        </p:grpSpPr>
        <p:pic>
          <p:nvPicPr>
            <p:cNvPr id="15" name="object 48">
              <a:extLst>
                <a:ext uri="{FF2B5EF4-FFF2-40B4-BE49-F238E27FC236}">
                  <a16:creationId xmlns:a16="http://schemas.microsoft.com/office/drawing/2014/main" id="{7FD17737-13CB-0278-5F0B-31F9494DEFC3}"/>
                </a:ext>
              </a:extLst>
            </p:cNvPr>
            <p:cNvPicPr/>
            <p:nvPr/>
          </p:nvPicPr>
          <p:blipFill>
            <a:blip r:embed="rId6" cstate="print"/>
            <a:stretch>
              <a:fillRect/>
            </a:stretch>
          </p:blipFill>
          <p:spPr>
            <a:xfrm>
              <a:off x="3924473" y="2532442"/>
              <a:ext cx="168761" cy="159133"/>
            </a:xfrm>
            <a:prstGeom prst="rect">
              <a:avLst/>
            </a:prstGeom>
          </p:spPr>
        </p:pic>
        <p:sp>
          <p:nvSpPr>
            <p:cNvPr id="16" name="object 49">
              <a:extLst>
                <a:ext uri="{FF2B5EF4-FFF2-40B4-BE49-F238E27FC236}">
                  <a16:creationId xmlns:a16="http://schemas.microsoft.com/office/drawing/2014/main" id="{18F520B3-BDC4-4918-3967-A54E2CA93755}"/>
                </a:ext>
              </a:extLst>
            </p:cNvPr>
            <p:cNvSpPr/>
            <p:nvPr/>
          </p:nvSpPr>
          <p:spPr>
            <a:xfrm>
              <a:off x="3862549" y="2478405"/>
              <a:ext cx="292735" cy="292735"/>
            </a:xfrm>
            <a:custGeom>
              <a:avLst/>
              <a:gdLst/>
              <a:ahLst/>
              <a:cxnLst/>
              <a:rect l="l" t="t" r="r" b="b"/>
              <a:pathLst>
                <a:path w="292735" h="292735">
                  <a:moveTo>
                    <a:pt x="146303" y="292607"/>
                  </a:moveTo>
                  <a:lnTo>
                    <a:pt x="192545" y="285148"/>
                  </a:lnTo>
                  <a:lnTo>
                    <a:pt x="232707" y="264378"/>
                  </a:lnTo>
                  <a:lnTo>
                    <a:pt x="264378" y="232707"/>
                  </a:lnTo>
                  <a:lnTo>
                    <a:pt x="285148" y="192545"/>
                  </a:lnTo>
                  <a:lnTo>
                    <a:pt x="292607" y="146303"/>
                  </a:lnTo>
                  <a:lnTo>
                    <a:pt x="285148" y="100062"/>
                  </a:lnTo>
                  <a:lnTo>
                    <a:pt x="264378" y="59900"/>
                  </a:lnTo>
                  <a:lnTo>
                    <a:pt x="232707" y="28229"/>
                  </a:lnTo>
                  <a:lnTo>
                    <a:pt x="192545" y="7459"/>
                  </a:lnTo>
                  <a:lnTo>
                    <a:pt x="146303" y="0"/>
                  </a:lnTo>
                  <a:lnTo>
                    <a:pt x="100062" y="7459"/>
                  </a:lnTo>
                  <a:lnTo>
                    <a:pt x="59900" y="28229"/>
                  </a:lnTo>
                  <a:lnTo>
                    <a:pt x="28229" y="59900"/>
                  </a:lnTo>
                  <a:lnTo>
                    <a:pt x="7459" y="100062"/>
                  </a:lnTo>
                  <a:lnTo>
                    <a:pt x="0" y="146303"/>
                  </a:lnTo>
                  <a:lnTo>
                    <a:pt x="7459" y="192545"/>
                  </a:lnTo>
                  <a:lnTo>
                    <a:pt x="28229" y="232707"/>
                  </a:lnTo>
                  <a:lnTo>
                    <a:pt x="59900" y="264378"/>
                  </a:lnTo>
                  <a:lnTo>
                    <a:pt x="100062" y="285148"/>
                  </a:lnTo>
                  <a:lnTo>
                    <a:pt x="146303" y="292607"/>
                  </a:lnTo>
                  <a:close/>
                </a:path>
              </a:pathLst>
            </a:custGeom>
            <a:ln w="12700">
              <a:solidFill>
                <a:srgbClr val="D03000"/>
              </a:solidFill>
            </a:ln>
          </p:spPr>
          <p:txBody>
            <a:bodyPr wrap="square" lIns="0" tIns="0" rIns="0" bIns="0" rtlCol="0"/>
            <a:lstStyle/>
            <a:p>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5C82AD8F-E481-4F1F-A85D-63A3559B53EA}"/>
              </a:ext>
            </a:extLst>
          </p:cNvPr>
          <p:cNvSpPr/>
          <p:nvPr/>
        </p:nvSpPr>
        <p:spPr>
          <a:xfrm>
            <a:off x="6314552" y="4262444"/>
            <a:ext cx="2353198" cy="691977"/>
          </a:xfrm>
          <a:prstGeom prst="roundRect">
            <a:avLst>
              <a:gd name="adj" fmla="val 4644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059AE19A-6198-3AD7-884C-D43702A8B101}"/>
              </a:ext>
            </a:extLst>
          </p:cNvPr>
          <p:cNvSpPr/>
          <p:nvPr/>
        </p:nvSpPr>
        <p:spPr>
          <a:xfrm>
            <a:off x="5263749" y="3468567"/>
            <a:ext cx="2118126" cy="691977"/>
          </a:xfrm>
          <a:prstGeom prst="roundRect">
            <a:avLst>
              <a:gd name="adj" fmla="val 4644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02CB949C-8CFD-40CB-02CD-6A2EE0C041A8}"/>
              </a:ext>
            </a:extLst>
          </p:cNvPr>
          <p:cNvSpPr/>
          <p:nvPr/>
        </p:nvSpPr>
        <p:spPr>
          <a:xfrm>
            <a:off x="2279030" y="2078900"/>
            <a:ext cx="1602917" cy="491345"/>
          </a:xfrm>
          <a:prstGeom prst="roundRect">
            <a:avLst>
              <a:gd name="adj" fmla="val 4644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364">
            <a:extLst>
              <a:ext uri="{FF2B5EF4-FFF2-40B4-BE49-F238E27FC236}">
                <a16:creationId xmlns:a16="http://schemas.microsoft.com/office/drawing/2014/main" id="{D9A53E9F-4342-68DB-9A77-37E814B76213}"/>
              </a:ext>
            </a:extLst>
          </p:cNvPr>
          <p:cNvSpPr txBox="1"/>
          <p:nvPr/>
        </p:nvSpPr>
        <p:spPr>
          <a:xfrm>
            <a:off x="2271397" y="2108711"/>
            <a:ext cx="1602917" cy="389209"/>
          </a:xfrm>
          <a:prstGeom prst="rect">
            <a:avLst/>
          </a:prstGeom>
          <a:noFill/>
        </p:spPr>
        <p:txBody>
          <a:bodyPr vert="horz" wrap="square" lIns="0" tIns="19685" rIns="0" bIns="0" rtlCol="0">
            <a:spAutoFit/>
          </a:bodyPr>
          <a:lstStyle/>
          <a:p>
            <a:pPr marL="127000" marR="72390" indent="-46355" algn="ctr">
              <a:lnSpc>
                <a:spcPct val="100000"/>
              </a:lnSpc>
            </a:pPr>
            <a:r>
              <a:rPr sz="1200">
                <a:solidFill>
                  <a:srgbClr val="FFFFFF"/>
                </a:solidFill>
                <a:latin typeface="Arial"/>
                <a:cs typeface="Arial"/>
              </a:rPr>
              <a:t>Multi-sectoral</a:t>
            </a:r>
            <a:r>
              <a:rPr lang="en-US" sz="1200">
                <a:solidFill>
                  <a:srgbClr val="FFFFFF"/>
                </a:solidFill>
                <a:latin typeface="Arial"/>
                <a:cs typeface="Arial"/>
              </a:rPr>
              <a:t> </a:t>
            </a:r>
            <a:r>
              <a:rPr sz="1200">
                <a:solidFill>
                  <a:srgbClr val="FFFFFF"/>
                </a:solidFill>
                <a:latin typeface="Arial"/>
                <a:cs typeface="Arial"/>
              </a:rPr>
              <a:t>Initial rapid assessment</a:t>
            </a:r>
            <a:endParaRPr sz="1200">
              <a:latin typeface="Arial"/>
              <a:cs typeface="Arial"/>
            </a:endParaRPr>
          </a:p>
        </p:txBody>
      </p:sp>
      <p:sp>
        <p:nvSpPr>
          <p:cNvPr id="4" name="object 366">
            <a:extLst>
              <a:ext uri="{FF2B5EF4-FFF2-40B4-BE49-F238E27FC236}">
                <a16:creationId xmlns:a16="http://schemas.microsoft.com/office/drawing/2014/main" id="{A9D47C72-368E-F65D-9C52-3FE8A26A5C00}"/>
              </a:ext>
            </a:extLst>
          </p:cNvPr>
          <p:cNvSpPr/>
          <p:nvPr/>
        </p:nvSpPr>
        <p:spPr>
          <a:xfrm>
            <a:off x="1691616" y="2109653"/>
            <a:ext cx="407904" cy="2918086"/>
          </a:xfrm>
          <a:custGeom>
            <a:avLst/>
            <a:gdLst/>
            <a:ahLst/>
            <a:cxnLst/>
            <a:rect l="l" t="t" r="r" b="b"/>
            <a:pathLst>
              <a:path w="184150" h="1657984">
                <a:moveTo>
                  <a:pt x="137807" y="0"/>
                </a:moveTo>
                <a:lnTo>
                  <a:pt x="45935" y="0"/>
                </a:lnTo>
                <a:lnTo>
                  <a:pt x="45935" y="1565935"/>
                </a:lnTo>
                <a:lnTo>
                  <a:pt x="0" y="1565935"/>
                </a:lnTo>
                <a:lnTo>
                  <a:pt x="91871" y="1657807"/>
                </a:lnTo>
                <a:lnTo>
                  <a:pt x="183743" y="1565935"/>
                </a:lnTo>
                <a:lnTo>
                  <a:pt x="137807" y="1565935"/>
                </a:lnTo>
                <a:lnTo>
                  <a:pt x="137807" y="0"/>
                </a:lnTo>
                <a:close/>
              </a:path>
            </a:pathLst>
          </a:custGeom>
          <a:solidFill>
            <a:srgbClr val="253746"/>
          </a:solidFill>
          <a:ln>
            <a:solidFill>
              <a:schemeClr val="bg2"/>
            </a:solidFill>
          </a:ln>
        </p:spPr>
        <p:txBody>
          <a:bodyPr wrap="square" lIns="0" tIns="0" rIns="0" bIns="0" rtlCol="0"/>
          <a:lstStyle/>
          <a:p>
            <a:endParaRPr/>
          </a:p>
        </p:txBody>
      </p:sp>
      <p:sp>
        <p:nvSpPr>
          <p:cNvPr id="6" name="object 368">
            <a:extLst>
              <a:ext uri="{FF2B5EF4-FFF2-40B4-BE49-F238E27FC236}">
                <a16:creationId xmlns:a16="http://schemas.microsoft.com/office/drawing/2014/main" id="{A037B44E-FF6F-2787-9136-D3F2522F92E8}"/>
              </a:ext>
            </a:extLst>
          </p:cNvPr>
          <p:cNvSpPr txBox="1"/>
          <p:nvPr/>
        </p:nvSpPr>
        <p:spPr>
          <a:xfrm>
            <a:off x="5292324" y="3511061"/>
            <a:ext cx="2034133" cy="573233"/>
          </a:xfrm>
          <a:prstGeom prst="rect">
            <a:avLst/>
          </a:prstGeom>
          <a:noFill/>
        </p:spPr>
        <p:txBody>
          <a:bodyPr vert="horz" wrap="square" lIns="0" tIns="19050" rIns="0" bIns="0" rtlCol="0">
            <a:spAutoFit/>
          </a:bodyPr>
          <a:lstStyle/>
          <a:p>
            <a:pPr marL="127000" marR="72390" indent="-46355" algn="ctr">
              <a:lnSpc>
                <a:spcPct val="100000"/>
              </a:lnSpc>
              <a:spcBef>
                <a:spcPts val="155"/>
              </a:spcBef>
            </a:pPr>
            <a:r>
              <a:rPr sz="1200">
                <a:solidFill>
                  <a:srgbClr val="FFFFFF"/>
                </a:solidFill>
                <a:latin typeface="Arial"/>
                <a:cs typeface="Arial"/>
              </a:rPr>
              <a:t>Population-based surveys </a:t>
            </a:r>
            <a:br>
              <a:rPr lang="en-US" sz="1200">
                <a:solidFill>
                  <a:srgbClr val="FFFFFF"/>
                </a:solidFill>
                <a:latin typeface="Arial"/>
                <a:cs typeface="Arial"/>
              </a:rPr>
            </a:br>
            <a:r>
              <a:rPr sz="1200">
                <a:solidFill>
                  <a:srgbClr val="FFFFFF"/>
                </a:solidFill>
                <a:latin typeface="Arial"/>
                <a:cs typeface="Arial"/>
              </a:rPr>
              <a:t>ỳ sometimes with added qualitative component</a:t>
            </a:r>
          </a:p>
        </p:txBody>
      </p:sp>
      <p:sp>
        <p:nvSpPr>
          <p:cNvPr id="8" name="object 370">
            <a:extLst>
              <a:ext uri="{FF2B5EF4-FFF2-40B4-BE49-F238E27FC236}">
                <a16:creationId xmlns:a16="http://schemas.microsoft.com/office/drawing/2014/main" id="{5A5CF421-5E10-EC22-4D4B-10B12DF210C8}"/>
              </a:ext>
            </a:extLst>
          </p:cNvPr>
          <p:cNvSpPr txBox="1"/>
          <p:nvPr/>
        </p:nvSpPr>
        <p:spPr>
          <a:xfrm>
            <a:off x="6428494" y="4315276"/>
            <a:ext cx="2118126" cy="573233"/>
          </a:xfrm>
          <a:prstGeom prst="rect">
            <a:avLst/>
          </a:prstGeom>
          <a:noFill/>
        </p:spPr>
        <p:txBody>
          <a:bodyPr vert="horz" wrap="square" lIns="0" tIns="19050" rIns="0" bIns="0" rtlCol="0">
            <a:spAutoFit/>
          </a:bodyPr>
          <a:lstStyle/>
          <a:p>
            <a:pPr marL="127000" marR="72390" indent="-46355" algn="ctr">
              <a:spcBef>
                <a:spcPts val="155"/>
              </a:spcBef>
            </a:pPr>
            <a:r>
              <a:rPr sz="1200">
                <a:solidFill>
                  <a:srgbClr val="FFFFFF"/>
                </a:solidFill>
                <a:latin typeface="Arial"/>
                <a:cs typeface="Arial"/>
              </a:rPr>
              <a:t>Qualitative IYCF assessment as a sequel to a </a:t>
            </a:r>
            <a:br>
              <a:rPr lang="en-US" sz="1200">
                <a:solidFill>
                  <a:srgbClr val="FFFFFF"/>
                </a:solidFill>
                <a:latin typeface="Arial"/>
                <a:cs typeface="Arial"/>
              </a:rPr>
            </a:br>
            <a:r>
              <a:rPr sz="1200">
                <a:solidFill>
                  <a:srgbClr val="FFFFFF"/>
                </a:solidFill>
                <a:latin typeface="Arial"/>
                <a:cs typeface="Arial"/>
              </a:rPr>
              <a:t>population-based survey</a:t>
            </a:r>
          </a:p>
        </p:txBody>
      </p:sp>
      <p:sp>
        <p:nvSpPr>
          <p:cNvPr id="9" name="object 371">
            <a:extLst>
              <a:ext uri="{FF2B5EF4-FFF2-40B4-BE49-F238E27FC236}">
                <a16:creationId xmlns:a16="http://schemas.microsoft.com/office/drawing/2014/main" id="{A3B7A3DE-0953-1343-D4EC-5063B7A305C3}"/>
              </a:ext>
            </a:extLst>
          </p:cNvPr>
          <p:cNvSpPr/>
          <p:nvPr/>
        </p:nvSpPr>
        <p:spPr>
          <a:xfrm>
            <a:off x="8865245" y="4455613"/>
            <a:ext cx="1227235" cy="308461"/>
          </a:xfrm>
          <a:custGeom>
            <a:avLst/>
            <a:gdLst/>
            <a:ahLst/>
            <a:cxnLst/>
            <a:rect l="l" t="t" r="r" b="b"/>
            <a:pathLst>
              <a:path w="715645" h="175259">
                <a:moveTo>
                  <a:pt x="627862" y="0"/>
                </a:moveTo>
                <a:lnTo>
                  <a:pt x="627862" y="43675"/>
                </a:lnTo>
                <a:lnTo>
                  <a:pt x="0" y="43675"/>
                </a:lnTo>
                <a:lnTo>
                  <a:pt x="0" y="131013"/>
                </a:lnTo>
                <a:lnTo>
                  <a:pt x="627862" y="131013"/>
                </a:lnTo>
                <a:lnTo>
                  <a:pt x="627862" y="174688"/>
                </a:lnTo>
                <a:lnTo>
                  <a:pt x="715200" y="87350"/>
                </a:lnTo>
                <a:lnTo>
                  <a:pt x="627862" y="0"/>
                </a:lnTo>
                <a:close/>
              </a:path>
            </a:pathLst>
          </a:custGeom>
          <a:solidFill>
            <a:schemeClr val="accent6"/>
          </a:solidFill>
        </p:spPr>
        <p:txBody>
          <a:bodyPr wrap="square" lIns="0" tIns="0" rIns="0" bIns="0" rtlCol="0"/>
          <a:lstStyle/>
          <a:p>
            <a:endParaRPr/>
          </a:p>
        </p:txBody>
      </p:sp>
      <p:grpSp>
        <p:nvGrpSpPr>
          <p:cNvPr id="10" name="object 372">
            <a:extLst>
              <a:ext uri="{FF2B5EF4-FFF2-40B4-BE49-F238E27FC236}">
                <a16:creationId xmlns:a16="http://schemas.microsoft.com/office/drawing/2014/main" id="{4024EE85-212B-219F-F75B-262EFD4B66DD}"/>
              </a:ext>
            </a:extLst>
          </p:cNvPr>
          <p:cNvGrpSpPr/>
          <p:nvPr/>
        </p:nvGrpSpPr>
        <p:grpSpPr>
          <a:xfrm>
            <a:off x="2281534" y="1669523"/>
            <a:ext cx="2220348" cy="368825"/>
            <a:chOff x="1499377" y="7738622"/>
            <a:chExt cx="1294765" cy="209557"/>
          </a:xfrm>
        </p:grpSpPr>
        <p:sp>
          <p:nvSpPr>
            <p:cNvPr id="11" name="object 373">
              <a:extLst>
                <a:ext uri="{FF2B5EF4-FFF2-40B4-BE49-F238E27FC236}">
                  <a16:creationId xmlns:a16="http://schemas.microsoft.com/office/drawing/2014/main" id="{955F96B8-93F6-609F-290B-E1E9E2A8E306}"/>
                </a:ext>
              </a:extLst>
            </p:cNvPr>
            <p:cNvSpPr/>
            <p:nvPr/>
          </p:nvSpPr>
          <p:spPr>
            <a:xfrm>
              <a:off x="1499377" y="7738629"/>
              <a:ext cx="1294765" cy="209550"/>
            </a:xfrm>
            <a:custGeom>
              <a:avLst/>
              <a:gdLst/>
              <a:ahLst/>
              <a:cxnLst/>
              <a:rect l="l" t="t" r="r" b="b"/>
              <a:pathLst>
                <a:path w="1294764" h="209550">
                  <a:moveTo>
                    <a:pt x="1189799" y="0"/>
                  </a:moveTo>
                  <a:lnTo>
                    <a:pt x="1189799" y="52323"/>
                  </a:lnTo>
                  <a:lnTo>
                    <a:pt x="0" y="52323"/>
                  </a:lnTo>
                  <a:lnTo>
                    <a:pt x="0" y="156971"/>
                  </a:lnTo>
                  <a:lnTo>
                    <a:pt x="1189799" y="156971"/>
                  </a:lnTo>
                  <a:lnTo>
                    <a:pt x="1189799" y="209283"/>
                  </a:lnTo>
                  <a:lnTo>
                    <a:pt x="1294434" y="104647"/>
                  </a:lnTo>
                  <a:lnTo>
                    <a:pt x="1189799" y="0"/>
                  </a:lnTo>
                  <a:close/>
                </a:path>
              </a:pathLst>
            </a:custGeom>
            <a:solidFill>
              <a:srgbClr val="253746"/>
            </a:solidFill>
          </p:spPr>
          <p:txBody>
            <a:bodyPr wrap="square" lIns="0" tIns="0" rIns="0" bIns="0" rtlCol="0"/>
            <a:lstStyle/>
            <a:p>
              <a:endParaRPr/>
            </a:p>
          </p:txBody>
        </p:sp>
        <p:sp>
          <p:nvSpPr>
            <p:cNvPr id="12" name="object 374">
              <a:extLst>
                <a:ext uri="{FF2B5EF4-FFF2-40B4-BE49-F238E27FC236}">
                  <a16:creationId xmlns:a16="http://schemas.microsoft.com/office/drawing/2014/main" id="{E431BF0D-C66C-86CF-A2D4-01449C862F56}"/>
                </a:ext>
              </a:extLst>
            </p:cNvPr>
            <p:cNvSpPr/>
            <p:nvPr/>
          </p:nvSpPr>
          <p:spPr>
            <a:xfrm>
              <a:off x="1499377" y="7738622"/>
              <a:ext cx="1294765" cy="209550"/>
            </a:xfrm>
            <a:custGeom>
              <a:avLst/>
              <a:gdLst/>
              <a:ahLst/>
              <a:cxnLst/>
              <a:rect l="l" t="t" r="r" b="b"/>
              <a:pathLst>
                <a:path w="1294764" h="209550">
                  <a:moveTo>
                    <a:pt x="0" y="52324"/>
                  </a:moveTo>
                  <a:lnTo>
                    <a:pt x="1189799" y="52324"/>
                  </a:lnTo>
                  <a:lnTo>
                    <a:pt x="1189799" y="0"/>
                  </a:lnTo>
                  <a:lnTo>
                    <a:pt x="1294434" y="104648"/>
                  </a:lnTo>
                  <a:lnTo>
                    <a:pt x="1189799" y="209283"/>
                  </a:lnTo>
                  <a:lnTo>
                    <a:pt x="1189799" y="156972"/>
                  </a:lnTo>
                  <a:lnTo>
                    <a:pt x="0" y="156972"/>
                  </a:lnTo>
                  <a:lnTo>
                    <a:pt x="0" y="52324"/>
                  </a:lnTo>
                  <a:close/>
                </a:path>
              </a:pathLst>
            </a:custGeom>
            <a:ln w="41198">
              <a:solidFill>
                <a:srgbClr val="253746"/>
              </a:solidFill>
            </a:ln>
          </p:spPr>
          <p:txBody>
            <a:bodyPr wrap="square" lIns="0" tIns="0" rIns="0" bIns="0" rtlCol="0"/>
            <a:lstStyle/>
            <a:p>
              <a:endParaRPr/>
            </a:p>
          </p:txBody>
        </p:sp>
      </p:grpSp>
      <p:sp>
        <p:nvSpPr>
          <p:cNvPr id="13" name="object 375">
            <a:extLst>
              <a:ext uri="{FF2B5EF4-FFF2-40B4-BE49-F238E27FC236}">
                <a16:creationId xmlns:a16="http://schemas.microsoft.com/office/drawing/2014/main" id="{9F58E113-4E7A-061D-017E-1369E54EA4F2}"/>
              </a:ext>
            </a:extLst>
          </p:cNvPr>
          <p:cNvSpPr txBox="1"/>
          <p:nvPr/>
        </p:nvSpPr>
        <p:spPr>
          <a:xfrm>
            <a:off x="2741049" y="1738338"/>
            <a:ext cx="1417516" cy="196849"/>
          </a:xfrm>
          <a:prstGeom prst="rect">
            <a:avLst/>
          </a:prstGeom>
        </p:spPr>
        <p:txBody>
          <a:bodyPr vert="horz" wrap="square" lIns="0" tIns="12065" rIns="0" bIns="0" rtlCol="0">
            <a:spAutoFit/>
          </a:bodyPr>
          <a:lstStyle/>
          <a:p>
            <a:pPr marL="12700">
              <a:lnSpc>
                <a:spcPct val="100000"/>
              </a:lnSpc>
              <a:spcBef>
                <a:spcPts val="95"/>
              </a:spcBef>
            </a:pPr>
            <a:r>
              <a:rPr sz="1200">
                <a:solidFill>
                  <a:srgbClr val="FFFFFF"/>
                </a:solidFill>
                <a:latin typeface="Arial"/>
                <a:cs typeface="Arial"/>
              </a:rPr>
              <a:t>Situation</a:t>
            </a:r>
            <a:r>
              <a:rPr sz="1200" spc="140">
                <a:solidFill>
                  <a:srgbClr val="FFFFFF"/>
                </a:solidFill>
                <a:latin typeface="Arial"/>
                <a:cs typeface="Arial"/>
              </a:rPr>
              <a:t> </a:t>
            </a:r>
            <a:r>
              <a:rPr sz="1200" spc="-10">
                <a:solidFill>
                  <a:srgbClr val="FFFFFF"/>
                </a:solidFill>
                <a:latin typeface="Arial"/>
                <a:cs typeface="Arial"/>
              </a:rPr>
              <a:t>Analysis</a:t>
            </a:r>
            <a:endParaRPr sz="1200">
              <a:latin typeface="Arial"/>
              <a:cs typeface="Arial"/>
            </a:endParaRPr>
          </a:p>
        </p:txBody>
      </p:sp>
      <p:grpSp>
        <p:nvGrpSpPr>
          <p:cNvPr id="14" name="object 376">
            <a:extLst>
              <a:ext uri="{FF2B5EF4-FFF2-40B4-BE49-F238E27FC236}">
                <a16:creationId xmlns:a16="http://schemas.microsoft.com/office/drawing/2014/main" id="{F7651D1D-654A-E6B7-A888-CCE5E75B2919}"/>
              </a:ext>
            </a:extLst>
          </p:cNvPr>
          <p:cNvGrpSpPr/>
          <p:nvPr/>
        </p:nvGrpSpPr>
        <p:grpSpPr>
          <a:xfrm>
            <a:off x="4644033" y="1669519"/>
            <a:ext cx="5449034" cy="368814"/>
            <a:chOff x="2877036" y="7738623"/>
            <a:chExt cx="3177529" cy="209551"/>
          </a:xfrm>
        </p:grpSpPr>
        <p:sp>
          <p:nvSpPr>
            <p:cNvPr id="15" name="object 377">
              <a:extLst>
                <a:ext uri="{FF2B5EF4-FFF2-40B4-BE49-F238E27FC236}">
                  <a16:creationId xmlns:a16="http://schemas.microsoft.com/office/drawing/2014/main" id="{423CEDAE-4A87-4D6C-1CFD-1AD243388894}"/>
                </a:ext>
              </a:extLst>
            </p:cNvPr>
            <p:cNvSpPr/>
            <p:nvPr/>
          </p:nvSpPr>
          <p:spPr>
            <a:xfrm>
              <a:off x="2877036" y="7738624"/>
              <a:ext cx="1722120" cy="209550"/>
            </a:xfrm>
            <a:custGeom>
              <a:avLst/>
              <a:gdLst/>
              <a:ahLst/>
              <a:cxnLst/>
              <a:rect l="l" t="t" r="r" b="b"/>
              <a:pathLst>
                <a:path w="1722120" h="209550">
                  <a:moveTo>
                    <a:pt x="1617433" y="0"/>
                  </a:moveTo>
                  <a:lnTo>
                    <a:pt x="1617433" y="52323"/>
                  </a:lnTo>
                  <a:lnTo>
                    <a:pt x="0" y="52323"/>
                  </a:lnTo>
                  <a:lnTo>
                    <a:pt x="0" y="156971"/>
                  </a:lnTo>
                  <a:lnTo>
                    <a:pt x="1617433" y="156971"/>
                  </a:lnTo>
                  <a:lnTo>
                    <a:pt x="1617433" y="209283"/>
                  </a:lnTo>
                  <a:lnTo>
                    <a:pt x="1722069" y="104647"/>
                  </a:lnTo>
                  <a:lnTo>
                    <a:pt x="1617433" y="0"/>
                  </a:lnTo>
                  <a:close/>
                </a:path>
              </a:pathLst>
            </a:custGeom>
            <a:solidFill>
              <a:srgbClr val="253746"/>
            </a:solidFill>
          </p:spPr>
          <p:txBody>
            <a:bodyPr wrap="square" lIns="0" tIns="0" rIns="0" bIns="0" rtlCol="0"/>
            <a:lstStyle/>
            <a:p>
              <a:endParaRPr/>
            </a:p>
          </p:txBody>
        </p:sp>
        <p:sp>
          <p:nvSpPr>
            <p:cNvPr id="16" name="object 378">
              <a:extLst>
                <a:ext uri="{FF2B5EF4-FFF2-40B4-BE49-F238E27FC236}">
                  <a16:creationId xmlns:a16="http://schemas.microsoft.com/office/drawing/2014/main" id="{CD2C1C47-9A65-8892-4530-2273D6E724CD}"/>
                </a:ext>
              </a:extLst>
            </p:cNvPr>
            <p:cNvSpPr/>
            <p:nvPr/>
          </p:nvSpPr>
          <p:spPr>
            <a:xfrm>
              <a:off x="2877036" y="7738623"/>
              <a:ext cx="1722120" cy="209550"/>
            </a:xfrm>
            <a:custGeom>
              <a:avLst/>
              <a:gdLst/>
              <a:ahLst/>
              <a:cxnLst/>
              <a:rect l="l" t="t" r="r" b="b"/>
              <a:pathLst>
                <a:path w="1722120" h="209550">
                  <a:moveTo>
                    <a:pt x="0" y="52324"/>
                  </a:moveTo>
                  <a:lnTo>
                    <a:pt x="1617433" y="52324"/>
                  </a:lnTo>
                  <a:lnTo>
                    <a:pt x="1617433" y="0"/>
                  </a:lnTo>
                  <a:lnTo>
                    <a:pt x="1722069" y="104648"/>
                  </a:lnTo>
                  <a:lnTo>
                    <a:pt x="1617433" y="209283"/>
                  </a:lnTo>
                  <a:lnTo>
                    <a:pt x="1617433" y="156972"/>
                  </a:lnTo>
                  <a:lnTo>
                    <a:pt x="0" y="156972"/>
                  </a:lnTo>
                  <a:lnTo>
                    <a:pt x="0" y="52324"/>
                  </a:lnTo>
                  <a:close/>
                </a:path>
              </a:pathLst>
            </a:custGeom>
            <a:ln w="41198">
              <a:solidFill>
                <a:srgbClr val="253746"/>
              </a:solidFill>
            </a:ln>
          </p:spPr>
          <p:txBody>
            <a:bodyPr wrap="square" lIns="0" tIns="0" rIns="0" bIns="0" rtlCol="0"/>
            <a:lstStyle/>
            <a:p>
              <a:endParaRPr/>
            </a:p>
          </p:txBody>
        </p:sp>
        <p:sp>
          <p:nvSpPr>
            <p:cNvPr id="17" name="object 379">
              <a:extLst>
                <a:ext uri="{FF2B5EF4-FFF2-40B4-BE49-F238E27FC236}">
                  <a16:creationId xmlns:a16="http://schemas.microsoft.com/office/drawing/2014/main" id="{BE12C48D-BD96-9671-38ED-C345281FE48C}"/>
                </a:ext>
              </a:extLst>
            </p:cNvPr>
            <p:cNvSpPr/>
            <p:nvPr/>
          </p:nvSpPr>
          <p:spPr>
            <a:xfrm>
              <a:off x="4682330" y="7738624"/>
              <a:ext cx="1372235" cy="209550"/>
            </a:xfrm>
            <a:custGeom>
              <a:avLst/>
              <a:gdLst/>
              <a:ahLst/>
              <a:cxnLst/>
              <a:rect l="l" t="t" r="r" b="b"/>
              <a:pathLst>
                <a:path w="1372235" h="209550">
                  <a:moveTo>
                    <a:pt x="1267244" y="0"/>
                  </a:moveTo>
                  <a:lnTo>
                    <a:pt x="1267244" y="52323"/>
                  </a:lnTo>
                  <a:lnTo>
                    <a:pt x="0" y="52323"/>
                  </a:lnTo>
                  <a:lnTo>
                    <a:pt x="0" y="156971"/>
                  </a:lnTo>
                  <a:lnTo>
                    <a:pt x="1267244" y="156971"/>
                  </a:lnTo>
                  <a:lnTo>
                    <a:pt x="1267244" y="209283"/>
                  </a:lnTo>
                  <a:lnTo>
                    <a:pt x="1371892" y="104647"/>
                  </a:lnTo>
                  <a:lnTo>
                    <a:pt x="1267244" y="0"/>
                  </a:lnTo>
                  <a:close/>
                </a:path>
              </a:pathLst>
            </a:custGeom>
            <a:solidFill>
              <a:srgbClr val="253746"/>
            </a:solidFill>
          </p:spPr>
          <p:txBody>
            <a:bodyPr wrap="square" lIns="0" tIns="0" rIns="0" bIns="0" rtlCol="0"/>
            <a:lstStyle/>
            <a:p>
              <a:endParaRPr/>
            </a:p>
          </p:txBody>
        </p:sp>
        <p:sp>
          <p:nvSpPr>
            <p:cNvPr id="18" name="object 380">
              <a:extLst>
                <a:ext uri="{FF2B5EF4-FFF2-40B4-BE49-F238E27FC236}">
                  <a16:creationId xmlns:a16="http://schemas.microsoft.com/office/drawing/2014/main" id="{1F61ACEC-F556-7498-7C2E-CAB1677411BB}"/>
                </a:ext>
              </a:extLst>
            </p:cNvPr>
            <p:cNvSpPr/>
            <p:nvPr/>
          </p:nvSpPr>
          <p:spPr>
            <a:xfrm>
              <a:off x="4682330" y="7738623"/>
              <a:ext cx="1372235" cy="209550"/>
            </a:xfrm>
            <a:custGeom>
              <a:avLst/>
              <a:gdLst/>
              <a:ahLst/>
              <a:cxnLst/>
              <a:rect l="l" t="t" r="r" b="b"/>
              <a:pathLst>
                <a:path w="1372235" h="209550">
                  <a:moveTo>
                    <a:pt x="0" y="52324"/>
                  </a:moveTo>
                  <a:lnTo>
                    <a:pt x="1267244" y="52324"/>
                  </a:lnTo>
                  <a:lnTo>
                    <a:pt x="1267244" y="0"/>
                  </a:lnTo>
                  <a:lnTo>
                    <a:pt x="1371892" y="104648"/>
                  </a:lnTo>
                  <a:lnTo>
                    <a:pt x="1267244" y="209283"/>
                  </a:lnTo>
                  <a:lnTo>
                    <a:pt x="1267244" y="156972"/>
                  </a:lnTo>
                  <a:lnTo>
                    <a:pt x="0" y="156972"/>
                  </a:lnTo>
                  <a:lnTo>
                    <a:pt x="0" y="52324"/>
                  </a:lnTo>
                  <a:close/>
                </a:path>
              </a:pathLst>
            </a:custGeom>
            <a:ln w="41198">
              <a:solidFill>
                <a:srgbClr val="253746"/>
              </a:solidFill>
            </a:ln>
          </p:spPr>
          <p:txBody>
            <a:bodyPr wrap="square" lIns="0" tIns="0" rIns="0" bIns="0" rtlCol="0"/>
            <a:lstStyle/>
            <a:p>
              <a:endParaRPr/>
            </a:p>
          </p:txBody>
        </p:sp>
      </p:grpSp>
      <p:sp>
        <p:nvSpPr>
          <p:cNvPr id="19" name="object 381">
            <a:extLst>
              <a:ext uri="{FF2B5EF4-FFF2-40B4-BE49-F238E27FC236}">
                <a16:creationId xmlns:a16="http://schemas.microsoft.com/office/drawing/2014/main" id="{011B2B84-33FB-6BC6-ACFF-FCC4BC9DC6D3}"/>
              </a:ext>
            </a:extLst>
          </p:cNvPr>
          <p:cNvSpPr txBox="1"/>
          <p:nvPr/>
        </p:nvSpPr>
        <p:spPr>
          <a:xfrm>
            <a:off x="8376390" y="1740837"/>
            <a:ext cx="1074560" cy="196849"/>
          </a:xfrm>
          <a:prstGeom prst="rect">
            <a:avLst/>
          </a:prstGeom>
        </p:spPr>
        <p:txBody>
          <a:bodyPr vert="horz" wrap="square" lIns="0" tIns="12065" rIns="0" bIns="0" rtlCol="0">
            <a:spAutoFit/>
          </a:bodyPr>
          <a:lstStyle/>
          <a:p>
            <a:pPr marL="12700">
              <a:lnSpc>
                <a:spcPct val="100000"/>
              </a:lnSpc>
              <a:spcBef>
                <a:spcPts val="95"/>
              </a:spcBef>
            </a:pPr>
            <a:r>
              <a:rPr sz="1200" spc="-10">
                <a:solidFill>
                  <a:srgbClr val="FFFFFF"/>
                </a:solidFill>
                <a:latin typeface="Arial"/>
                <a:cs typeface="Arial"/>
              </a:rPr>
              <a:t>(Re)Evaluation</a:t>
            </a:r>
            <a:endParaRPr sz="1200">
              <a:latin typeface="Arial"/>
              <a:cs typeface="Arial"/>
            </a:endParaRPr>
          </a:p>
        </p:txBody>
      </p:sp>
      <p:sp>
        <p:nvSpPr>
          <p:cNvPr id="20" name="object 382">
            <a:extLst>
              <a:ext uri="{FF2B5EF4-FFF2-40B4-BE49-F238E27FC236}">
                <a16:creationId xmlns:a16="http://schemas.microsoft.com/office/drawing/2014/main" id="{FC60B7E4-864A-1DF5-2DC5-2FD98B796C1B}"/>
              </a:ext>
            </a:extLst>
          </p:cNvPr>
          <p:cNvSpPr txBox="1"/>
          <p:nvPr/>
        </p:nvSpPr>
        <p:spPr>
          <a:xfrm>
            <a:off x="4822330" y="1416567"/>
            <a:ext cx="2412001" cy="197490"/>
          </a:xfrm>
          <a:prstGeom prst="rect">
            <a:avLst/>
          </a:prstGeom>
        </p:spPr>
        <p:txBody>
          <a:bodyPr vert="horz" wrap="square" lIns="0" tIns="12700" rIns="0" bIns="0" rtlCol="0">
            <a:spAutoFit/>
          </a:bodyPr>
          <a:lstStyle/>
          <a:p>
            <a:pPr algn="ctr">
              <a:lnSpc>
                <a:spcPct val="100000"/>
              </a:lnSpc>
              <a:spcBef>
                <a:spcPts val="100"/>
              </a:spcBef>
            </a:pPr>
            <a:r>
              <a:rPr sz="1200" spc="-35">
                <a:solidFill>
                  <a:schemeClr val="bg2"/>
                </a:solidFill>
                <a:latin typeface="Arial Black" panose="020B0A04020102020204" pitchFamily="34" charset="0"/>
                <a:cs typeface="Arial Black"/>
              </a:rPr>
              <a:t>Humanitarian</a:t>
            </a:r>
            <a:r>
              <a:rPr sz="1200" spc="5">
                <a:solidFill>
                  <a:schemeClr val="bg2"/>
                </a:solidFill>
                <a:latin typeface="Arial Black" panose="020B0A04020102020204" pitchFamily="34" charset="0"/>
                <a:cs typeface="Arial Black"/>
              </a:rPr>
              <a:t> </a:t>
            </a:r>
            <a:r>
              <a:rPr sz="1200" spc="-40">
                <a:solidFill>
                  <a:schemeClr val="bg2"/>
                </a:solidFill>
                <a:latin typeface="Arial Black" panose="020B0A04020102020204" pitchFamily="34" charset="0"/>
                <a:cs typeface="Arial Black"/>
              </a:rPr>
              <a:t>Program</a:t>
            </a:r>
            <a:r>
              <a:rPr sz="1200" spc="10">
                <a:solidFill>
                  <a:schemeClr val="bg2"/>
                </a:solidFill>
                <a:latin typeface="Arial Black" panose="020B0A04020102020204" pitchFamily="34" charset="0"/>
                <a:cs typeface="Arial Black"/>
              </a:rPr>
              <a:t> </a:t>
            </a:r>
            <a:r>
              <a:rPr sz="1200" spc="-30">
                <a:solidFill>
                  <a:schemeClr val="bg2"/>
                </a:solidFill>
                <a:latin typeface="Arial Black" panose="020B0A04020102020204" pitchFamily="34" charset="0"/>
                <a:cs typeface="Arial Black"/>
              </a:rPr>
              <a:t>Cycle</a:t>
            </a:r>
            <a:endParaRPr lang="en-US" sz="1200" spc="-30">
              <a:solidFill>
                <a:schemeClr val="bg2"/>
              </a:solidFill>
              <a:latin typeface="Arial Black" panose="020B0A04020102020204" pitchFamily="34" charset="0"/>
              <a:cs typeface="Arial Black"/>
            </a:endParaRPr>
          </a:p>
        </p:txBody>
      </p:sp>
      <p:sp>
        <p:nvSpPr>
          <p:cNvPr id="21" name="object 383">
            <a:extLst>
              <a:ext uri="{FF2B5EF4-FFF2-40B4-BE49-F238E27FC236}">
                <a16:creationId xmlns:a16="http://schemas.microsoft.com/office/drawing/2014/main" id="{62B35604-5B69-26B0-EA7A-56F5A2CE4C1A}"/>
              </a:ext>
            </a:extLst>
          </p:cNvPr>
          <p:cNvSpPr txBox="1"/>
          <p:nvPr/>
        </p:nvSpPr>
        <p:spPr>
          <a:xfrm>
            <a:off x="1585353" y="5398802"/>
            <a:ext cx="1073694" cy="568104"/>
          </a:xfrm>
          <a:prstGeom prst="rect">
            <a:avLst/>
          </a:prstGeom>
        </p:spPr>
        <p:txBody>
          <a:bodyPr vert="horz" wrap="square" lIns="0" tIns="13970" rIns="0" bIns="0" rtlCol="0">
            <a:spAutoFit/>
          </a:bodyPr>
          <a:lstStyle/>
          <a:p>
            <a:pPr marL="12700" marR="5080" algn="ctr">
              <a:lnSpc>
                <a:spcPct val="100000"/>
              </a:lnSpc>
              <a:spcBef>
                <a:spcPts val="110"/>
              </a:spcBef>
            </a:pPr>
            <a:r>
              <a:rPr sz="1200" b="1" i="1" spc="-10">
                <a:solidFill>
                  <a:srgbClr val="253746"/>
                </a:solidFill>
                <a:latin typeface="Arial"/>
                <a:cs typeface="Arial"/>
              </a:rPr>
              <a:t>Onset</a:t>
            </a:r>
            <a:r>
              <a:rPr sz="1200" b="1" i="1" spc="-5">
                <a:solidFill>
                  <a:srgbClr val="253746"/>
                </a:solidFill>
                <a:latin typeface="Arial"/>
                <a:cs typeface="Arial"/>
              </a:rPr>
              <a:t> </a:t>
            </a:r>
            <a:r>
              <a:rPr sz="1200" b="1" i="1" spc="-25">
                <a:solidFill>
                  <a:srgbClr val="253746"/>
                </a:solidFill>
                <a:latin typeface="Arial"/>
                <a:cs typeface="Arial"/>
              </a:rPr>
              <a:t>or</a:t>
            </a:r>
            <a:r>
              <a:rPr sz="1200" b="1" i="1" spc="-10">
                <a:solidFill>
                  <a:srgbClr val="253746"/>
                </a:solidFill>
                <a:latin typeface="Arial"/>
                <a:cs typeface="Arial"/>
              </a:rPr>
              <a:t> exacerbation </a:t>
            </a:r>
            <a:r>
              <a:rPr sz="1200" b="1" i="1">
                <a:solidFill>
                  <a:srgbClr val="253746"/>
                </a:solidFill>
                <a:latin typeface="Arial"/>
                <a:cs typeface="Arial"/>
              </a:rPr>
              <a:t>of </a:t>
            </a:r>
            <a:r>
              <a:rPr sz="1200" b="1" i="1" spc="-10">
                <a:solidFill>
                  <a:srgbClr val="253746"/>
                </a:solidFill>
                <a:latin typeface="Arial"/>
                <a:cs typeface="Arial"/>
              </a:rPr>
              <a:t>crisis</a:t>
            </a:r>
            <a:endParaRPr sz="1200">
              <a:latin typeface="Arial"/>
              <a:cs typeface="Arial"/>
            </a:endParaRPr>
          </a:p>
        </p:txBody>
      </p:sp>
      <p:grpSp>
        <p:nvGrpSpPr>
          <p:cNvPr id="22" name="object 384">
            <a:extLst>
              <a:ext uri="{FF2B5EF4-FFF2-40B4-BE49-F238E27FC236}">
                <a16:creationId xmlns:a16="http://schemas.microsoft.com/office/drawing/2014/main" id="{53E5F4D1-6A7F-C2A9-B9D7-44AD7389DE68}"/>
              </a:ext>
            </a:extLst>
          </p:cNvPr>
          <p:cNvGrpSpPr/>
          <p:nvPr/>
        </p:nvGrpSpPr>
        <p:grpSpPr>
          <a:xfrm>
            <a:off x="2287237" y="5183812"/>
            <a:ext cx="7403873" cy="163171"/>
            <a:chOff x="1524920" y="9740770"/>
            <a:chExt cx="4317466" cy="92710"/>
          </a:xfrm>
        </p:grpSpPr>
        <p:sp>
          <p:nvSpPr>
            <p:cNvPr id="23" name="object 385">
              <a:extLst>
                <a:ext uri="{FF2B5EF4-FFF2-40B4-BE49-F238E27FC236}">
                  <a16:creationId xmlns:a16="http://schemas.microsoft.com/office/drawing/2014/main" id="{A224F86B-B8FD-6383-1B08-370D72870053}"/>
                </a:ext>
              </a:extLst>
            </p:cNvPr>
            <p:cNvSpPr/>
            <p:nvPr/>
          </p:nvSpPr>
          <p:spPr>
            <a:xfrm>
              <a:off x="1524920" y="9784516"/>
              <a:ext cx="4239895" cy="3175"/>
            </a:xfrm>
            <a:custGeom>
              <a:avLst/>
              <a:gdLst/>
              <a:ahLst/>
              <a:cxnLst/>
              <a:rect l="l" t="t" r="r" b="b"/>
              <a:pathLst>
                <a:path w="4239895" h="3175">
                  <a:moveTo>
                    <a:pt x="0" y="0"/>
                  </a:moveTo>
                  <a:lnTo>
                    <a:pt x="4239602" y="2616"/>
                  </a:lnTo>
                </a:path>
              </a:pathLst>
            </a:custGeom>
            <a:ln w="30899">
              <a:solidFill>
                <a:srgbClr val="BFBFBF"/>
              </a:solidFill>
            </a:ln>
          </p:spPr>
          <p:txBody>
            <a:bodyPr wrap="square" lIns="0" tIns="0" rIns="0" bIns="0" rtlCol="0"/>
            <a:lstStyle/>
            <a:p>
              <a:endParaRPr/>
            </a:p>
          </p:txBody>
        </p:sp>
        <p:sp>
          <p:nvSpPr>
            <p:cNvPr id="24" name="object 386">
              <a:extLst>
                <a:ext uri="{FF2B5EF4-FFF2-40B4-BE49-F238E27FC236}">
                  <a16:creationId xmlns:a16="http://schemas.microsoft.com/office/drawing/2014/main" id="{BEE8B69A-639A-2867-0D44-5AA5C2840590}"/>
                </a:ext>
              </a:extLst>
            </p:cNvPr>
            <p:cNvSpPr/>
            <p:nvPr/>
          </p:nvSpPr>
          <p:spPr>
            <a:xfrm>
              <a:off x="5749041" y="9740770"/>
              <a:ext cx="93345" cy="92710"/>
            </a:xfrm>
            <a:custGeom>
              <a:avLst/>
              <a:gdLst/>
              <a:ahLst/>
              <a:cxnLst/>
              <a:rect l="l" t="t" r="r" b="b"/>
              <a:pathLst>
                <a:path w="93345" h="92709">
                  <a:moveTo>
                    <a:pt x="63" y="0"/>
                  </a:moveTo>
                  <a:lnTo>
                    <a:pt x="0" y="92697"/>
                  </a:lnTo>
                  <a:lnTo>
                    <a:pt x="92722" y="46405"/>
                  </a:lnTo>
                  <a:lnTo>
                    <a:pt x="63" y="0"/>
                  </a:lnTo>
                  <a:close/>
                </a:path>
              </a:pathLst>
            </a:custGeom>
            <a:solidFill>
              <a:srgbClr val="BFBFBF"/>
            </a:solidFill>
          </p:spPr>
          <p:txBody>
            <a:bodyPr wrap="square" lIns="0" tIns="0" rIns="0" bIns="0" rtlCol="0"/>
            <a:lstStyle/>
            <a:p>
              <a:endParaRPr/>
            </a:p>
          </p:txBody>
        </p:sp>
      </p:grpSp>
      <p:sp>
        <p:nvSpPr>
          <p:cNvPr id="25" name="object 387">
            <a:extLst>
              <a:ext uri="{FF2B5EF4-FFF2-40B4-BE49-F238E27FC236}">
                <a16:creationId xmlns:a16="http://schemas.microsoft.com/office/drawing/2014/main" id="{67F0AFF3-EC27-F1B9-E043-9FF1A3612D0F}"/>
              </a:ext>
            </a:extLst>
          </p:cNvPr>
          <p:cNvSpPr txBox="1"/>
          <p:nvPr/>
        </p:nvSpPr>
        <p:spPr>
          <a:xfrm>
            <a:off x="9729210" y="5140348"/>
            <a:ext cx="422507" cy="198771"/>
          </a:xfrm>
          <a:prstGeom prst="rect">
            <a:avLst/>
          </a:prstGeom>
        </p:spPr>
        <p:txBody>
          <a:bodyPr vert="horz" wrap="square" lIns="0" tIns="13970" rIns="0" bIns="0" rtlCol="0">
            <a:spAutoFit/>
          </a:bodyPr>
          <a:lstStyle/>
          <a:p>
            <a:pPr marL="12700">
              <a:lnSpc>
                <a:spcPct val="100000"/>
              </a:lnSpc>
              <a:spcBef>
                <a:spcPts val="110"/>
              </a:spcBef>
            </a:pPr>
            <a:r>
              <a:rPr sz="1200" b="1" i="1" spc="-20">
                <a:solidFill>
                  <a:srgbClr val="253746"/>
                </a:solidFill>
                <a:latin typeface="Arial"/>
                <a:cs typeface="Arial"/>
              </a:rPr>
              <a:t>Time</a:t>
            </a:r>
            <a:endParaRPr sz="1200">
              <a:latin typeface="Arial"/>
              <a:cs typeface="Arial"/>
            </a:endParaRPr>
          </a:p>
        </p:txBody>
      </p:sp>
      <p:sp>
        <p:nvSpPr>
          <p:cNvPr id="26" name="object 388">
            <a:extLst>
              <a:ext uri="{FF2B5EF4-FFF2-40B4-BE49-F238E27FC236}">
                <a16:creationId xmlns:a16="http://schemas.microsoft.com/office/drawing/2014/main" id="{2F79BCF9-A310-F3B9-848B-AFA625DE34C0}"/>
              </a:ext>
            </a:extLst>
          </p:cNvPr>
          <p:cNvSpPr txBox="1"/>
          <p:nvPr/>
        </p:nvSpPr>
        <p:spPr>
          <a:xfrm>
            <a:off x="2065589" y="5140348"/>
            <a:ext cx="205808" cy="212237"/>
          </a:xfrm>
          <a:prstGeom prst="rect">
            <a:avLst/>
          </a:prstGeom>
        </p:spPr>
        <p:txBody>
          <a:bodyPr vert="horz" wrap="square" lIns="0" tIns="12065" rIns="0" bIns="0" rtlCol="0">
            <a:spAutoFit/>
          </a:bodyPr>
          <a:lstStyle/>
          <a:p>
            <a:pPr marL="12700">
              <a:lnSpc>
                <a:spcPct val="100000"/>
              </a:lnSpc>
              <a:spcBef>
                <a:spcPts val="95"/>
              </a:spcBef>
            </a:pPr>
            <a:r>
              <a:rPr sz="1300" spc="-50">
                <a:solidFill>
                  <a:srgbClr val="1C2935"/>
                </a:solidFill>
                <a:cs typeface="Tahoma"/>
              </a:rPr>
              <a:t>X</a:t>
            </a:r>
            <a:endParaRPr sz="1300">
              <a:cs typeface="Tahoma"/>
            </a:endParaRPr>
          </a:p>
        </p:txBody>
      </p:sp>
      <p:sp>
        <p:nvSpPr>
          <p:cNvPr id="27" name="object 389">
            <a:extLst>
              <a:ext uri="{FF2B5EF4-FFF2-40B4-BE49-F238E27FC236}">
                <a16:creationId xmlns:a16="http://schemas.microsoft.com/office/drawing/2014/main" id="{92E1415D-0C16-6AD6-9597-69BF3666AF47}"/>
              </a:ext>
            </a:extLst>
          </p:cNvPr>
          <p:cNvSpPr txBox="1"/>
          <p:nvPr/>
        </p:nvSpPr>
        <p:spPr>
          <a:xfrm>
            <a:off x="1281949" y="2633112"/>
            <a:ext cx="369332" cy="1591045"/>
          </a:xfrm>
          <a:prstGeom prst="rect">
            <a:avLst/>
          </a:prstGeom>
        </p:spPr>
        <p:txBody>
          <a:bodyPr vert="vert" wrap="square" lIns="0" tIns="17780" rIns="0" bIns="0" rtlCol="0">
            <a:spAutoFit/>
          </a:bodyPr>
          <a:lstStyle/>
          <a:p>
            <a:pPr marL="62865" marR="5080" indent="-50800" algn="ctr">
              <a:lnSpc>
                <a:spcPct val="100000"/>
              </a:lnSpc>
              <a:spcBef>
                <a:spcPts val="140"/>
              </a:spcBef>
            </a:pPr>
            <a:r>
              <a:rPr sz="1200">
                <a:solidFill>
                  <a:srgbClr val="253746"/>
                </a:solidFill>
                <a:latin typeface="Arial Black"/>
                <a:cs typeface="Arial Black"/>
              </a:rPr>
              <a:t>Increasing depth of information</a:t>
            </a:r>
            <a:endParaRPr sz="1200">
              <a:latin typeface="Arial Black"/>
              <a:cs typeface="Arial Black"/>
            </a:endParaRPr>
          </a:p>
        </p:txBody>
      </p:sp>
      <p:sp>
        <p:nvSpPr>
          <p:cNvPr id="29" name="Title 28">
            <a:extLst>
              <a:ext uri="{FF2B5EF4-FFF2-40B4-BE49-F238E27FC236}">
                <a16:creationId xmlns:a16="http://schemas.microsoft.com/office/drawing/2014/main" id="{255C4E6A-D55B-9CF5-1D3D-1FDB36C533EC}"/>
              </a:ext>
            </a:extLst>
          </p:cNvPr>
          <p:cNvSpPr>
            <a:spLocks noGrp="1"/>
          </p:cNvSpPr>
          <p:nvPr>
            <p:ph type="title"/>
          </p:nvPr>
        </p:nvSpPr>
        <p:spPr>
          <a:xfrm>
            <a:off x="495286" y="390467"/>
            <a:ext cx="10082035" cy="1068000"/>
          </a:xfrm>
        </p:spPr>
        <p:txBody>
          <a:bodyPr>
            <a:normAutofit/>
          </a:bodyPr>
          <a:lstStyle/>
          <a:p>
            <a:r>
              <a:rPr lang="en-US" kern="0" dirty="0">
                <a:ea typeface="Aptos" panose="020B0004020202020204" pitchFamily="34" charset="0"/>
                <a:cs typeface="Aptos" panose="020B0004020202020204" pitchFamily="34" charset="0"/>
              </a:rPr>
              <a:t>E</a:t>
            </a:r>
            <a:r>
              <a:rPr lang="en-US" kern="0" dirty="0">
                <a:effectLst/>
                <a:ea typeface="Aptos" panose="020B0004020202020204" pitchFamily="34" charset="0"/>
                <a:cs typeface="Aptos" panose="020B0004020202020204" pitchFamily="34" charset="0"/>
              </a:rPr>
              <a:t>xample sequence of </a:t>
            </a:r>
            <a:r>
              <a:rPr lang="en-US" kern="0">
                <a:effectLst/>
                <a:ea typeface="Aptos" panose="020B0004020202020204" pitchFamily="34" charset="0"/>
                <a:cs typeface="Aptos" panose="020B0004020202020204" pitchFamily="34" charset="0"/>
              </a:rPr>
              <a:t>rapid assessments</a:t>
            </a:r>
            <a:endParaRPr lang="en-US" dirty="0"/>
          </a:p>
        </p:txBody>
      </p:sp>
      <p:sp>
        <p:nvSpPr>
          <p:cNvPr id="30" name="TextBox 29">
            <a:extLst>
              <a:ext uri="{FF2B5EF4-FFF2-40B4-BE49-F238E27FC236}">
                <a16:creationId xmlns:a16="http://schemas.microsoft.com/office/drawing/2014/main" id="{33F4E57A-7F1A-1563-4EDD-64F0044D5D05}"/>
              </a:ext>
            </a:extLst>
          </p:cNvPr>
          <p:cNvSpPr txBox="1"/>
          <p:nvPr/>
        </p:nvSpPr>
        <p:spPr>
          <a:xfrm>
            <a:off x="5263749" y="1705873"/>
            <a:ext cx="2384720" cy="276999"/>
          </a:xfrm>
          <a:prstGeom prst="rect">
            <a:avLst/>
          </a:prstGeom>
          <a:noFill/>
        </p:spPr>
        <p:txBody>
          <a:bodyPr wrap="square" rtlCol="0">
            <a:spAutoFit/>
          </a:bodyPr>
          <a:lstStyle/>
          <a:p>
            <a:pPr marL="12700">
              <a:spcBef>
                <a:spcPts val="95"/>
              </a:spcBef>
            </a:pPr>
            <a:r>
              <a:rPr lang="en-US" sz="1200">
                <a:solidFill>
                  <a:srgbClr val="FFFFFF"/>
                </a:solidFill>
                <a:latin typeface="Arial"/>
                <a:cs typeface="Arial"/>
              </a:rPr>
              <a:t>Monitoring Phase</a:t>
            </a:r>
          </a:p>
        </p:txBody>
      </p:sp>
      <p:sp>
        <p:nvSpPr>
          <p:cNvPr id="35" name="Rectangle: Rounded Corners 34">
            <a:extLst>
              <a:ext uri="{FF2B5EF4-FFF2-40B4-BE49-F238E27FC236}">
                <a16:creationId xmlns:a16="http://schemas.microsoft.com/office/drawing/2014/main" id="{F8912DD3-1D18-9DF9-F6F2-6E0E0AF993EE}"/>
              </a:ext>
            </a:extLst>
          </p:cNvPr>
          <p:cNvSpPr/>
          <p:nvPr/>
        </p:nvSpPr>
        <p:spPr>
          <a:xfrm>
            <a:off x="2935743" y="2674079"/>
            <a:ext cx="3227928" cy="691977"/>
          </a:xfrm>
          <a:prstGeom prst="roundRect">
            <a:avLst>
              <a:gd name="adj" fmla="val 4644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369">
            <a:extLst>
              <a:ext uri="{FF2B5EF4-FFF2-40B4-BE49-F238E27FC236}">
                <a16:creationId xmlns:a16="http://schemas.microsoft.com/office/drawing/2014/main" id="{1A4E5A0C-728B-D98E-A06D-02D95B112AA8}"/>
              </a:ext>
            </a:extLst>
          </p:cNvPr>
          <p:cNvSpPr txBox="1"/>
          <p:nvPr/>
        </p:nvSpPr>
        <p:spPr>
          <a:xfrm>
            <a:off x="2993887" y="2715633"/>
            <a:ext cx="3092588" cy="573874"/>
          </a:xfrm>
          <a:prstGeom prst="rect">
            <a:avLst/>
          </a:prstGeom>
          <a:noFill/>
        </p:spPr>
        <p:txBody>
          <a:bodyPr vert="horz" wrap="square" lIns="0" tIns="19685" rIns="0" bIns="0" rtlCol="0">
            <a:spAutoFit/>
          </a:bodyPr>
          <a:lstStyle/>
          <a:p>
            <a:pPr marL="127000" marR="72390" indent="-46355" algn="ctr">
              <a:spcBef>
                <a:spcPts val="155"/>
              </a:spcBef>
            </a:pPr>
            <a:r>
              <a:rPr sz="1200">
                <a:solidFill>
                  <a:srgbClr val="FFFFFF"/>
                </a:solidFill>
                <a:latin typeface="Arial"/>
                <a:cs typeface="Arial"/>
              </a:rPr>
              <a:t>Dedicated qualitative rapid assessment </a:t>
            </a:r>
            <a:br>
              <a:rPr lang="en-US" sz="1200">
                <a:solidFill>
                  <a:srgbClr val="FFFFFF"/>
                </a:solidFill>
                <a:latin typeface="Arial"/>
                <a:cs typeface="Arial"/>
              </a:rPr>
            </a:br>
            <a:r>
              <a:rPr sz="1200">
                <a:solidFill>
                  <a:srgbClr val="FFFFFF"/>
                </a:solidFill>
                <a:latin typeface="Arial"/>
                <a:cs typeface="Arial"/>
              </a:rPr>
              <a:t>on IYCF-E, qualitative assessment as a precursor to a population-based survey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5" name="object 15">
            <a:extLst>
              <a:ext uri="{FF2B5EF4-FFF2-40B4-BE49-F238E27FC236}">
                <a16:creationId xmlns:a16="http://schemas.microsoft.com/office/drawing/2014/main" id="{3CDC75ED-7508-CF9B-B619-B1F45B068216}"/>
              </a:ext>
            </a:extLst>
          </p:cNvPr>
          <p:cNvPicPr/>
          <p:nvPr/>
        </p:nvPicPr>
        <p:blipFill>
          <a:blip r:embed="rId3" cstate="print"/>
          <a:stretch>
            <a:fillRect/>
          </a:stretch>
        </p:blipFill>
        <p:spPr>
          <a:xfrm>
            <a:off x="602934" y="554365"/>
            <a:ext cx="1003477" cy="1003477"/>
          </a:xfrm>
          <a:prstGeom prst="rect">
            <a:avLst/>
          </a:prstGeom>
        </p:spPr>
      </p:pic>
      <p:sp>
        <p:nvSpPr>
          <p:cNvPr id="2" name="TextBox 1">
            <a:extLst>
              <a:ext uri="{FF2B5EF4-FFF2-40B4-BE49-F238E27FC236}">
                <a16:creationId xmlns:a16="http://schemas.microsoft.com/office/drawing/2014/main" id="{79E29C4D-CA57-ED74-6009-EFBE7251667B}"/>
              </a:ext>
            </a:extLst>
          </p:cNvPr>
          <p:cNvSpPr txBox="1"/>
          <p:nvPr/>
        </p:nvSpPr>
        <p:spPr>
          <a:xfrm>
            <a:off x="4190208" y="2866039"/>
            <a:ext cx="929804" cy="769441"/>
          </a:xfrm>
          <a:prstGeom prst="rect">
            <a:avLst/>
          </a:prstGeom>
          <a:noFill/>
        </p:spPr>
        <p:txBody>
          <a:bodyPr wrap="square" rtlCol="0">
            <a:spAutoFit/>
          </a:bodyPr>
          <a:lstStyle/>
          <a:p>
            <a:r>
              <a:rPr lang="en-US" sz="4400" dirty="0">
                <a:solidFill>
                  <a:schemeClr val="bg1"/>
                </a:solidFill>
                <a:latin typeface="+mj-lt"/>
                <a:ea typeface="Noto Sans" panose="020B0502040504020204" pitchFamily="34" charset="0"/>
                <a:cs typeface="Noto Sans" panose="020B0502040504020204" pitchFamily="34" charset="0"/>
              </a:rPr>
              <a:t>3</a:t>
            </a:r>
            <a:endParaRPr lang="en-US" dirty="0">
              <a:solidFill>
                <a:schemeClr val="bg1"/>
              </a:solidFill>
              <a:latin typeface="+mj-lt"/>
              <a:ea typeface="Noto Sans" panose="020B0502040504020204" pitchFamily="34" charset="0"/>
              <a:cs typeface="Noto Sans" panose="020B0502040504020204" pitchFamily="34" charset="0"/>
            </a:endParaRPr>
          </a:p>
        </p:txBody>
      </p:sp>
      <p:sp>
        <p:nvSpPr>
          <p:cNvPr id="3" name="Google Shape;200;p15">
            <a:extLst>
              <a:ext uri="{FF2B5EF4-FFF2-40B4-BE49-F238E27FC236}">
                <a16:creationId xmlns:a16="http://schemas.microsoft.com/office/drawing/2014/main" id="{9EA4128C-3A3A-3F90-8423-44275646F82F}"/>
              </a:ext>
            </a:extLst>
          </p:cNvPr>
          <p:cNvSpPr txBox="1"/>
          <p:nvPr/>
        </p:nvSpPr>
        <p:spPr>
          <a:xfrm>
            <a:off x="2129590" y="3814590"/>
            <a:ext cx="7170820" cy="1051717"/>
          </a:xfrm>
          <a:prstGeom prst="rect">
            <a:avLst/>
          </a:prstGeom>
          <a:noFill/>
          <a:ln>
            <a:noFill/>
          </a:ln>
        </p:spPr>
        <p:txBody>
          <a:bodyPr spcFirstLastPara="1" wrap="square" lIns="91425" tIns="45700" rIns="91425" bIns="45700" anchor="b" anchorCtr="0">
            <a:normAutofit lnSpcReduction="10000"/>
          </a:bodyPr>
          <a:lstStyle/>
          <a:p>
            <a:pPr marL="0" marR="0" lvl="0" indent="0" algn="l" rtl="0">
              <a:lnSpc>
                <a:spcPct val="90000"/>
              </a:lnSpc>
              <a:spcBef>
                <a:spcPts val="0"/>
              </a:spcBef>
              <a:spcAft>
                <a:spcPts val="0"/>
              </a:spcAft>
              <a:buClr>
                <a:srgbClr val="000000"/>
              </a:buClr>
              <a:buSzPts val="4800"/>
              <a:buFont typeface="Arial"/>
              <a:buNone/>
            </a:pPr>
            <a:r>
              <a:rPr lang="en-US" sz="3600" b="1" i="0" u="none" strike="noStrike" cap="none" dirty="0">
                <a:solidFill>
                  <a:schemeClr val="bg1"/>
                </a:solidFill>
                <a:latin typeface="Arial Black" panose="020B0A04020102020204" pitchFamily="34" charset="0"/>
                <a:ea typeface="Arial"/>
                <a:cs typeface="Arial"/>
                <a:sym typeface="Arial"/>
              </a:rPr>
              <a:t>In-depth Qualitative Assessments</a:t>
            </a:r>
            <a:endParaRPr sz="3600" b="0" i="0" u="none" strike="noStrike" cap="none" dirty="0">
              <a:solidFill>
                <a:schemeClr val="bg1"/>
              </a:solidFill>
              <a:latin typeface="Arial Black" panose="020B0A04020102020204" pitchFamily="34" charset="0"/>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2" name="Title 1">
            <a:extLst>
              <a:ext uri="{FF2B5EF4-FFF2-40B4-BE49-F238E27FC236}">
                <a16:creationId xmlns:a16="http://schemas.microsoft.com/office/drawing/2014/main" id="{4DD79434-982D-27A6-72F4-9540F5B4286E}"/>
              </a:ext>
            </a:extLst>
          </p:cNvPr>
          <p:cNvSpPr>
            <a:spLocks noGrp="1"/>
          </p:cNvSpPr>
          <p:nvPr>
            <p:ph type="title"/>
          </p:nvPr>
        </p:nvSpPr>
        <p:spPr>
          <a:xfrm>
            <a:off x="510522" y="390467"/>
            <a:ext cx="10345002" cy="1068000"/>
          </a:xfrm>
        </p:spPr>
        <p:txBody>
          <a:bodyPr>
            <a:normAutofit/>
          </a:bodyPr>
          <a:lstStyle/>
          <a:p>
            <a:r>
              <a:rPr lang="en-US"/>
              <a:t>What are qualitative assessments?</a:t>
            </a:r>
          </a:p>
        </p:txBody>
      </p:sp>
      <p:sp>
        <p:nvSpPr>
          <p:cNvPr id="3" name="Text Placeholder 2">
            <a:extLst>
              <a:ext uri="{FF2B5EF4-FFF2-40B4-BE49-F238E27FC236}">
                <a16:creationId xmlns:a16="http://schemas.microsoft.com/office/drawing/2014/main" id="{ECBBC9B7-2D89-C766-6876-5A4CD3466B06}"/>
              </a:ext>
            </a:extLst>
          </p:cNvPr>
          <p:cNvSpPr>
            <a:spLocks noGrp="1"/>
          </p:cNvSpPr>
          <p:nvPr>
            <p:ph type="body" idx="1"/>
          </p:nvPr>
        </p:nvSpPr>
        <p:spPr>
          <a:xfrm>
            <a:off x="414828" y="1419868"/>
            <a:ext cx="10233225" cy="4453500"/>
          </a:xfrm>
        </p:spPr>
        <p:txBody>
          <a:bodyPr>
            <a:normAutofit fontScale="92500"/>
          </a:bodyPr>
          <a:lstStyle/>
          <a:p>
            <a:pPr marL="76200" indent="0">
              <a:lnSpc>
                <a:spcPct val="100000"/>
              </a:lnSpc>
              <a:spcAft>
                <a:spcPts val="1200"/>
              </a:spcAft>
              <a:buNone/>
            </a:pPr>
            <a:r>
              <a:rPr lang="en-US" dirty="0"/>
              <a:t>The term “qualitative methods” is used to describe a number of techniques including focus group discussions, key informant interviews and observational studies, among others. </a:t>
            </a:r>
          </a:p>
          <a:p>
            <a:pPr marL="76200" indent="0">
              <a:lnSpc>
                <a:spcPct val="100000"/>
              </a:lnSpc>
              <a:spcAft>
                <a:spcPts val="1200"/>
              </a:spcAft>
              <a:buNone/>
            </a:pPr>
            <a:r>
              <a:rPr lang="en-US" dirty="0"/>
              <a:t>They are usually </a:t>
            </a:r>
            <a:r>
              <a:rPr lang="en-US" b="1" dirty="0"/>
              <a:t>text-based</a:t>
            </a:r>
            <a:r>
              <a:rPr lang="en-US" dirty="0"/>
              <a:t> rather than numbers-based.</a:t>
            </a:r>
          </a:p>
          <a:p>
            <a:pPr marL="76200" indent="0">
              <a:lnSpc>
                <a:spcPct val="100000"/>
              </a:lnSpc>
              <a:spcAft>
                <a:spcPts val="1200"/>
              </a:spcAft>
              <a:buNone/>
            </a:pPr>
            <a:r>
              <a:rPr lang="en-US" dirty="0"/>
              <a:t>They collect </a:t>
            </a:r>
            <a:r>
              <a:rPr lang="en-US" b="1" dirty="0"/>
              <a:t>information on people’s lived experience</a:t>
            </a:r>
            <a:r>
              <a:rPr lang="en-US" dirty="0"/>
              <a:t>, rather than measure coverage of practices, knowledge or services in the general population.</a:t>
            </a:r>
          </a:p>
          <a:p>
            <a:pPr marL="914400" indent="0">
              <a:lnSpc>
                <a:spcPct val="100000"/>
              </a:lnSpc>
              <a:spcAft>
                <a:spcPts val="1200"/>
              </a:spcAft>
              <a:buNone/>
            </a:pPr>
            <a:r>
              <a:rPr lang="en-US" b="1" dirty="0">
                <a:solidFill>
                  <a:srgbClr val="D03000"/>
                </a:solidFill>
              </a:rPr>
              <a:t>Key focus areas: </a:t>
            </a:r>
            <a:r>
              <a:rPr lang="en-US" dirty="0"/>
              <a:t>Lived experiences, beliefs, behaviors and </a:t>
            </a:r>
            <a:br>
              <a:rPr lang="en-US" dirty="0"/>
            </a:br>
            <a:r>
              <a:rPr lang="en-US" dirty="0"/>
              <a:t>social dynamics</a:t>
            </a:r>
          </a:p>
          <a:p>
            <a:pPr marL="914400" indent="0">
              <a:lnSpc>
                <a:spcPct val="100000"/>
              </a:lnSpc>
              <a:spcAft>
                <a:spcPts val="1200"/>
              </a:spcAft>
              <a:buNone/>
            </a:pPr>
            <a:r>
              <a:rPr lang="en-US" b="1" dirty="0">
                <a:solidFill>
                  <a:srgbClr val="D03000"/>
                </a:solidFill>
              </a:rPr>
              <a:t>Data sources: </a:t>
            </a:r>
            <a:r>
              <a:rPr lang="en-US" dirty="0"/>
              <a:t>Focus group discussions, key informant interviews, observational studies and other qualitative techniques</a:t>
            </a:r>
          </a:p>
        </p:txBody>
      </p:sp>
      <p:grpSp>
        <p:nvGrpSpPr>
          <p:cNvPr id="4" name="Group 3">
            <a:extLst>
              <a:ext uri="{FF2B5EF4-FFF2-40B4-BE49-F238E27FC236}">
                <a16:creationId xmlns:a16="http://schemas.microsoft.com/office/drawing/2014/main" id="{4AD55488-8443-085C-DF02-708B3711A64A}"/>
              </a:ext>
            </a:extLst>
          </p:cNvPr>
          <p:cNvGrpSpPr/>
          <p:nvPr/>
        </p:nvGrpSpPr>
        <p:grpSpPr>
          <a:xfrm>
            <a:off x="634533" y="4881513"/>
            <a:ext cx="614338" cy="614338"/>
            <a:chOff x="-13370" y="4532102"/>
            <a:chExt cx="988142" cy="988142"/>
          </a:xfrm>
        </p:grpSpPr>
        <p:sp>
          <p:nvSpPr>
            <p:cNvPr id="5" name="Oval 4">
              <a:extLst>
                <a:ext uri="{FF2B5EF4-FFF2-40B4-BE49-F238E27FC236}">
                  <a16:creationId xmlns:a16="http://schemas.microsoft.com/office/drawing/2014/main" id="{5AA37F73-10D9-6E0F-8DA8-A93524452B98}"/>
                </a:ext>
              </a:extLst>
            </p:cNvPr>
            <p:cNvSpPr/>
            <p:nvPr/>
          </p:nvSpPr>
          <p:spPr>
            <a:xfrm>
              <a:off x="-13370" y="4532102"/>
              <a:ext cx="988142" cy="98814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5B6C500C-615F-879E-9419-0116A270A4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984" y="4727141"/>
              <a:ext cx="638175" cy="638175"/>
            </a:xfrm>
            <a:prstGeom prst="rect">
              <a:avLst/>
            </a:prstGeom>
          </p:spPr>
        </p:pic>
      </p:grpSp>
      <p:grpSp>
        <p:nvGrpSpPr>
          <p:cNvPr id="7" name="Group 6">
            <a:extLst>
              <a:ext uri="{FF2B5EF4-FFF2-40B4-BE49-F238E27FC236}">
                <a16:creationId xmlns:a16="http://schemas.microsoft.com/office/drawing/2014/main" id="{C7595018-7459-2F54-C226-CDC7A6DB1EDC}"/>
              </a:ext>
            </a:extLst>
          </p:cNvPr>
          <p:cNvGrpSpPr/>
          <p:nvPr/>
        </p:nvGrpSpPr>
        <p:grpSpPr>
          <a:xfrm>
            <a:off x="634533" y="4058877"/>
            <a:ext cx="614338" cy="614338"/>
            <a:chOff x="223862" y="3804652"/>
            <a:chExt cx="614338" cy="614338"/>
          </a:xfrm>
        </p:grpSpPr>
        <p:sp>
          <p:nvSpPr>
            <p:cNvPr id="8" name="Oval 7">
              <a:extLst>
                <a:ext uri="{FF2B5EF4-FFF2-40B4-BE49-F238E27FC236}">
                  <a16:creationId xmlns:a16="http://schemas.microsoft.com/office/drawing/2014/main" id="{E6201ED8-0840-57F5-FCB2-E6B3E382C673}"/>
                </a:ext>
              </a:extLst>
            </p:cNvPr>
            <p:cNvSpPr/>
            <p:nvPr/>
          </p:nvSpPr>
          <p:spPr>
            <a:xfrm>
              <a:off x="223862" y="3804652"/>
              <a:ext cx="614338" cy="614338"/>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2F523304-05B6-D049-478E-09B9723DD9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5200" y="3911706"/>
              <a:ext cx="411663" cy="411663"/>
            </a:xfrm>
            <a:prstGeom prst="rect">
              <a:avLst/>
            </a:prstGeom>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7" name="Google Shape;487;p36"/>
          <p:cNvSpPr txBox="1"/>
          <p:nvPr/>
        </p:nvSpPr>
        <p:spPr>
          <a:xfrm>
            <a:off x="1098300" y="3928173"/>
            <a:ext cx="10376400" cy="378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C0DBE0A1-4A09-E78A-DA46-98A608C997DB}"/>
              </a:ext>
            </a:extLst>
          </p:cNvPr>
          <p:cNvSpPr>
            <a:spLocks noGrp="1"/>
          </p:cNvSpPr>
          <p:nvPr>
            <p:ph type="title"/>
          </p:nvPr>
        </p:nvSpPr>
        <p:spPr>
          <a:xfrm>
            <a:off x="489257" y="390467"/>
            <a:ext cx="10345003" cy="1068000"/>
          </a:xfrm>
        </p:spPr>
        <p:txBody>
          <a:bodyPr>
            <a:normAutofit/>
          </a:bodyPr>
          <a:lstStyle/>
          <a:p>
            <a:r>
              <a:rPr lang="en-US"/>
              <a:t>Open questions </a:t>
            </a:r>
          </a:p>
        </p:txBody>
      </p:sp>
      <p:sp>
        <p:nvSpPr>
          <p:cNvPr id="3" name="Text Placeholder 2">
            <a:extLst>
              <a:ext uri="{FF2B5EF4-FFF2-40B4-BE49-F238E27FC236}">
                <a16:creationId xmlns:a16="http://schemas.microsoft.com/office/drawing/2014/main" id="{755AE7D9-A4AA-8321-F4EE-937E3FD85E76}"/>
              </a:ext>
            </a:extLst>
          </p:cNvPr>
          <p:cNvSpPr>
            <a:spLocks noGrp="1"/>
          </p:cNvSpPr>
          <p:nvPr>
            <p:ph type="body" idx="1"/>
          </p:nvPr>
        </p:nvSpPr>
        <p:spPr>
          <a:xfrm>
            <a:off x="418304" y="1424347"/>
            <a:ext cx="6785091" cy="4453500"/>
          </a:xfrm>
        </p:spPr>
        <p:txBody>
          <a:bodyPr/>
          <a:lstStyle/>
          <a:p>
            <a:r>
              <a:rPr lang="en-US" dirty="0"/>
              <a:t>What are the differences between quantitative and qualitative methods?</a:t>
            </a:r>
          </a:p>
          <a:p>
            <a:r>
              <a:rPr lang="en-US" dirty="0"/>
              <a:t>Can you think of an issue that you would use qualitative assessments to explore?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p:nvPr/>
        </p:nvSpPr>
        <p:spPr>
          <a:xfrm>
            <a:off x="2192165" y="1530186"/>
            <a:ext cx="4136224" cy="4389120"/>
          </a:xfrm>
          <a:prstGeom prst="rect">
            <a:avLst/>
          </a:prstGeom>
          <a:noFill/>
          <a:ln>
            <a:noFill/>
          </a:ln>
        </p:spPr>
        <p:txBody>
          <a:bodyPr spcFirstLastPara="1" wrap="square" lIns="91425" tIns="45700" rIns="91425" bIns="45700" anchor="t" anchorCtr="0">
            <a:noAutofit/>
          </a:bodyPr>
          <a:lstStyle/>
          <a:p>
            <a:pPr marL="323910" marR="0" lvl="0" indent="-285750" algn="l" rtl="0">
              <a:lnSpc>
                <a:spcPts val="2840"/>
              </a:lnSpc>
              <a:spcBef>
                <a:spcPts val="0"/>
              </a:spcBef>
              <a:spcAft>
                <a:spcPts val="600"/>
              </a:spcAft>
              <a:buClr>
                <a:srgbClr val="FF4619"/>
              </a:buClr>
              <a:buSzPct val="100000"/>
              <a:buFont typeface="Arial"/>
              <a:buChar char="•"/>
            </a:pPr>
            <a:r>
              <a:rPr lang="en-US" sz="2200" b="1" i="0" u="none" strike="noStrike" cap="none" dirty="0">
                <a:solidFill>
                  <a:srgbClr val="000000"/>
                </a:solidFill>
                <a:latin typeface="Arial"/>
                <a:ea typeface="Arial"/>
                <a:cs typeface="Arial"/>
                <a:sym typeface="Arial"/>
              </a:rPr>
              <a:t>Need for recognized thresholds</a:t>
            </a:r>
            <a:r>
              <a:rPr lang="en-US" sz="2200" b="0" i="0" u="none" strike="noStrike" cap="none" dirty="0">
                <a:solidFill>
                  <a:srgbClr val="000000"/>
                </a:solidFill>
                <a:latin typeface="Arial"/>
                <a:ea typeface="Arial"/>
                <a:cs typeface="Arial"/>
                <a:sym typeface="Arial"/>
              </a:rPr>
              <a:t> for IYCF indicators or standard IYCF-E indicators</a:t>
            </a:r>
            <a:endParaRPr sz="2200" b="0" i="0" u="none" strike="noStrike" cap="none" dirty="0">
              <a:solidFill>
                <a:srgbClr val="000000"/>
              </a:solidFill>
              <a:latin typeface="Arial"/>
              <a:ea typeface="Arial"/>
              <a:cs typeface="Arial"/>
              <a:sym typeface="Arial"/>
            </a:endParaRPr>
          </a:p>
          <a:p>
            <a:pPr marL="323910" marR="0" lvl="0" indent="-285750" algn="l" rtl="0">
              <a:lnSpc>
                <a:spcPts val="2840"/>
              </a:lnSpc>
              <a:spcBef>
                <a:spcPts val="1199"/>
              </a:spcBef>
              <a:spcAft>
                <a:spcPts val="600"/>
              </a:spcAft>
              <a:buClr>
                <a:srgbClr val="FF4619"/>
              </a:buClr>
              <a:buSzPct val="100000"/>
              <a:buFont typeface="Arial"/>
              <a:buChar char="•"/>
            </a:pPr>
            <a:r>
              <a:rPr lang="en-US" sz="2200" b="1" i="0" u="none" strike="noStrike" cap="none" dirty="0">
                <a:solidFill>
                  <a:srgbClr val="000000"/>
                </a:solidFill>
                <a:latin typeface="Arial"/>
                <a:ea typeface="Arial"/>
                <a:cs typeface="Arial"/>
                <a:sym typeface="Arial"/>
              </a:rPr>
              <a:t>No standard methodology</a:t>
            </a:r>
            <a:r>
              <a:rPr lang="en-US" sz="2200" b="0" i="0" u="none" strike="noStrike" cap="none" dirty="0">
                <a:solidFill>
                  <a:srgbClr val="000000"/>
                </a:solidFill>
                <a:latin typeface="Arial"/>
                <a:ea typeface="Arial"/>
                <a:cs typeface="Arial"/>
                <a:sym typeface="Arial"/>
              </a:rPr>
              <a:t> of IYCF-E assessment such as SMART, SQUEAC, etc. that can be followed easily</a:t>
            </a:r>
            <a:endParaRPr sz="2200" b="0" i="0" u="none" strike="noStrike" cap="none" dirty="0">
              <a:solidFill>
                <a:srgbClr val="000000"/>
              </a:solidFill>
              <a:latin typeface="Arial"/>
              <a:ea typeface="Arial"/>
              <a:cs typeface="Arial"/>
              <a:sym typeface="Arial"/>
            </a:endParaRPr>
          </a:p>
          <a:p>
            <a:pPr marL="323910" marR="0" lvl="0" indent="-285750" algn="l" rtl="0">
              <a:lnSpc>
                <a:spcPts val="2840"/>
              </a:lnSpc>
              <a:spcBef>
                <a:spcPts val="1199"/>
              </a:spcBef>
              <a:spcAft>
                <a:spcPts val="600"/>
              </a:spcAft>
              <a:buClr>
                <a:srgbClr val="FF4619"/>
              </a:buClr>
              <a:buSzPct val="100000"/>
              <a:buFont typeface="Arial"/>
              <a:buChar char="•"/>
            </a:pPr>
            <a:r>
              <a:rPr lang="en-US" sz="2200" b="1" i="0" u="none" strike="noStrike" cap="none" dirty="0">
                <a:solidFill>
                  <a:srgbClr val="000000"/>
                </a:solidFill>
                <a:latin typeface="Arial"/>
                <a:ea typeface="Arial"/>
                <a:cs typeface="Arial"/>
                <a:sym typeface="Arial"/>
              </a:rPr>
              <a:t>No harmonized sampling </a:t>
            </a:r>
            <a:r>
              <a:rPr lang="en-US" sz="2200" b="0" i="0" u="none" strike="noStrike" cap="none" dirty="0">
                <a:solidFill>
                  <a:srgbClr val="000000"/>
                </a:solidFill>
                <a:latin typeface="Arial"/>
                <a:ea typeface="Arial"/>
                <a:cs typeface="Arial"/>
                <a:sym typeface="Arial"/>
              </a:rPr>
              <a:t>methodology for IYCF–E assessments</a:t>
            </a:r>
            <a:endParaRPr sz="2200" b="0" i="0" u="none" strike="noStrike" cap="none" dirty="0">
              <a:solidFill>
                <a:srgbClr val="000000"/>
              </a:solidFill>
              <a:latin typeface="Arial"/>
              <a:ea typeface="Arial"/>
              <a:cs typeface="Arial"/>
              <a:sym typeface="Arial"/>
            </a:endParaRPr>
          </a:p>
          <a:p>
            <a:pPr marL="228600" marR="0" lvl="0" indent="0" algn="l" rtl="0">
              <a:lnSpc>
                <a:spcPts val="2840"/>
              </a:lnSpc>
              <a:spcBef>
                <a:spcPts val="1199"/>
              </a:spcBef>
              <a:spcAft>
                <a:spcPts val="0"/>
              </a:spcAft>
              <a:buClr>
                <a:srgbClr val="000000"/>
              </a:buClr>
              <a:buSzPts val="1800"/>
              <a:buFont typeface="Arial"/>
              <a:buNone/>
            </a:pPr>
            <a:r>
              <a:rPr lang="en-US" sz="2200" b="0" i="0" u="none" strike="noStrike" cap="none" dirty="0">
                <a:solidFill>
                  <a:srgbClr val="000000"/>
                </a:solidFill>
                <a:latin typeface="Arial"/>
                <a:ea typeface="Arial"/>
                <a:cs typeface="Arial"/>
                <a:sym typeface="Arial"/>
              </a:rPr>
              <a:t> </a:t>
            </a:r>
            <a:endParaRPr sz="2200" b="0" i="0" u="none" strike="noStrike" cap="none" dirty="0">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7EA73D73-5D5C-B12A-CFE9-597D89E770FF}"/>
              </a:ext>
            </a:extLst>
          </p:cNvPr>
          <p:cNvSpPr>
            <a:spLocks noGrp="1"/>
          </p:cNvSpPr>
          <p:nvPr>
            <p:ph type="title"/>
          </p:nvPr>
        </p:nvSpPr>
        <p:spPr>
          <a:xfrm>
            <a:off x="500833" y="398216"/>
            <a:ext cx="10883582" cy="1068000"/>
          </a:xfrm>
        </p:spPr>
        <p:txBody>
          <a:bodyPr>
            <a:normAutofit/>
          </a:bodyPr>
          <a:lstStyle/>
          <a:p>
            <a:r>
              <a:rPr lang="en-US" dirty="0"/>
              <a:t>Why was this guidance created?</a:t>
            </a:r>
          </a:p>
        </p:txBody>
      </p:sp>
      <p:sp>
        <p:nvSpPr>
          <p:cNvPr id="98" name="Google Shape;98;p4"/>
          <p:cNvSpPr txBox="1"/>
          <p:nvPr/>
        </p:nvSpPr>
        <p:spPr>
          <a:xfrm>
            <a:off x="6753959" y="1471279"/>
            <a:ext cx="4165877" cy="4907934"/>
          </a:xfrm>
          <a:prstGeom prst="rect">
            <a:avLst/>
          </a:prstGeom>
          <a:noFill/>
          <a:ln>
            <a:noFill/>
          </a:ln>
        </p:spPr>
        <p:txBody>
          <a:bodyPr spcFirstLastPara="1" wrap="square" lIns="91425" tIns="91425" rIns="91425" bIns="91425" anchor="t" anchorCtr="0">
            <a:noAutofit/>
          </a:bodyPr>
          <a:lstStyle/>
          <a:p>
            <a:pPr marL="320040" marR="0" lvl="0" indent="-283464" algn="l" rtl="0">
              <a:lnSpc>
                <a:spcPts val="2880"/>
              </a:lnSpc>
              <a:spcBef>
                <a:spcPts val="0"/>
              </a:spcBef>
              <a:spcAft>
                <a:spcPts val="600"/>
              </a:spcAft>
              <a:buClr>
                <a:srgbClr val="FF4619"/>
              </a:buClr>
              <a:buSzPct val="100000"/>
              <a:buFont typeface="Arial"/>
              <a:buChar char="•"/>
            </a:pPr>
            <a:r>
              <a:rPr lang="en-US" sz="2200" b="1" i="0" u="none" strike="noStrike" cap="none" dirty="0">
                <a:solidFill>
                  <a:srgbClr val="000000"/>
                </a:solidFill>
                <a:latin typeface="Arial"/>
                <a:ea typeface="Arial"/>
                <a:cs typeface="Arial"/>
                <a:sym typeface="Arial"/>
              </a:rPr>
              <a:t>Challenges around SMART including IYCF-E indicators </a:t>
            </a:r>
            <a:r>
              <a:rPr lang="en-US" sz="2200" b="0" i="0" u="none" strike="noStrike" cap="none" dirty="0">
                <a:solidFill>
                  <a:srgbClr val="000000"/>
                </a:solidFill>
                <a:latin typeface="Arial"/>
                <a:ea typeface="Arial"/>
                <a:cs typeface="Arial"/>
                <a:sym typeface="Arial"/>
              </a:rPr>
              <a:t>in standard surveys due to sample size</a:t>
            </a:r>
            <a:endParaRPr sz="2200" b="0" i="0" u="none" strike="noStrike" cap="none" dirty="0">
              <a:solidFill>
                <a:srgbClr val="000000"/>
              </a:solidFill>
              <a:latin typeface="Arial"/>
              <a:ea typeface="Arial"/>
              <a:cs typeface="Arial"/>
              <a:sym typeface="Arial"/>
            </a:endParaRPr>
          </a:p>
          <a:p>
            <a:pPr marL="320040" marR="0" lvl="0" indent="-283464" algn="l" rtl="0">
              <a:lnSpc>
                <a:spcPts val="2880"/>
              </a:lnSpc>
              <a:spcBef>
                <a:spcPts val="1199"/>
              </a:spcBef>
              <a:spcAft>
                <a:spcPts val="600"/>
              </a:spcAft>
              <a:buClr>
                <a:srgbClr val="FF4619"/>
              </a:buClr>
              <a:buSzPct val="100000"/>
              <a:buFont typeface="Arial"/>
              <a:buChar char="•"/>
            </a:pPr>
            <a:r>
              <a:rPr lang="en-US" sz="2200" b="1" i="0" u="none" strike="noStrike" cap="none" dirty="0">
                <a:solidFill>
                  <a:srgbClr val="000000"/>
                </a:solidFill>
                <a:latin typeface="Arial"/>
                <a:ea typeface="Arial"/>
                <a:cs typeface="Arial"/>
                <a:sym typeface="Arial"/>
              </a:rPr>
              <a:t>Need for guidance</a:t>
            </a:r>
            <a:r>
              <a:rPr lang="en-US" sz="2200" b="0" i="0" u="none" strike="noStrike" cap="none" dirty="0">
                <a:solidFill>
                  <a:srgbClr val="000000"/>
                </a:solidFill>
                <a:latin typeface="Arial"/>
                <a:ea typeface="Arial"/>
                <a:cs typeface="Arial"/>
                <a:sym typeface="Arial"/>
              </a:rPr>
              <a:t> around adapting surveys based on households</a:t>
            </a:r>
            <a:endParaRPr sz="2200" b="0" i="0" u="none" strike="noStrike" cap="none" dirty="0">
              <a:solidFill>
                <a:srgbClr val="000000"/>
              </a:solidFill>
              <a:latin typeface="Arial"/>
              <a:ea typeface="Arial"/>
              <a:cs typeface="Arial"/>
              <a:sym typeface="Arial"/>
            </a:endParaRPr>
          </a:p>
          <a:p>
            <a:pPr marL="320040" marR="0" lvl="0" indent="-283464" algn="l" rtl="0">
              <a:lnSpc>
                <a:spcPts val="2880"/>
              </a:lnSpc>
              <a:spcBef>
                <a:spcPts val="1199"/>
              </a:spcBef>
              <a:spcAft>
                <a:spcPts val="600"/>
              </a:spcAft>
              <a:buClr>
                <a:srgbClr val="FF4619"/>
              </a:buClr>
              <a:buSzPct val="100000"/>
              <a:buFont typeface="Arial"/>
              <a:buChar char="•"/>
            </a:pPr>
            <a:r>
              <a:rPr lang="en-US" sz="2200" b="1" i="0" u="none" strike="noStrike" cap="none" dirty="0">
                <a:solidFill>
                  <a:srgbClr val="000000"/>
                </a:solidFill>
                <a:latin typeface="Arial"/>
                <a:ea typeface="Arial"/>
                <a:cs typeface="Arial"/>
                <a:sym typeface="Arial"/>
              </a:rPr>
              <a:t>Need for guidelines which consider population movement </a:t>
            </a:r>
            <a:r>
              <a:rPr lang="en-US" sz="2200" b="0" i="0" u="none" strike="noStrike" cap="none" dirty="0">
                <a:solidFill>
                  <a:srgbClr val="000000"/>
                </a:solidFill>
                <a:latin typeface="Arial"/>
                <a:ea typeface="Arial"/>
                <a:cs typeface="Arial"/>
                <a:sym typeface="Arial"/>
              </a:rPr>
              <a:t>and instability </a:t>
            </a:r>
            <a:br>
              <a:rPr lang="en-US" sz="2200" b="0" i="0" u="none" strike="noStrike" cap="none" dirty="0">
                <a:solidFill>
                  <a:srgbClr val="000000"/>
                </a:solidFill>
                <a:latin typeface="Arial"/>
                <a:ea typeface="Arial"/>
                <a:cs typeface="Arial"/>
                <a:sym typeface="Arial"/>
              </a:rPr>
            </a:br>
            <a:r>
              <a:rPr lang="en-US" sz="2200" b="0" i="0" u="none" strike="noStrike" cap="none" dirty="0">
                <a:solidFill>
                  <a:srgbClr val="000000"/>
                </a:solidFill>
                <a:latin typeface="Arial"/>
                <a:ea typeface="Arial"/>
                <a:cs typeface="Arial"/>
                <a:sym typeface="Arial"/>
              </a:rPr>
              <a:t>in the areas</a:t>
            </a:r>
            <a:endParaRPr sz="2200" b="0" i="0" u="none" strike="noStrike" cap="none" dirty="0">
              <a:solidFill>
                <a:srgbClr val="000000"/>
              </a:solidFill>
              <a:latin typeface="Arial"/>
              <a:ea typeface="Arial"/>
              <a:cs typeface="Arial"/>
              <a:sym typeface="Arial"/>
            </a:endParaRPr>
          </a:p>
        </p:txBody>
      </p:sp>
      <p:grpSp>
        <p:nvGrpSpPr>
          <p:cNvPr id="8" name="Group 7">
            <a:extLst>
              <a:ext uri="{FF2B5EF4-FFF2-40B4-BE49-F238E27FC236}">
                <a16:creationId xmlns:a16="http://schemas.microsoft.com/office/drawing/2014/main" id="{482DC858-6DEE-B2D6-FF01-37FA8A4151F3}"/>
              </a:ext>
            </a:extLst>
          </p:cNvPr>
          <p:cNvGrpSpPr/>
          <p:nvPr/>
        </p:nvGrpSpPr>
        <p:grpSpPr>
          <a:xfrm>
            <a:off x="595282" y="1413642"/>
            <a:ext cx="1132305" cy="1132305"/>
            <a:chOff x="927534" y="3360395"/>
            <a:chExt cx="1346337" cy="1346337"/>
          </a:xfrm>
        </p:grpSpPr>
        <p:sp>
          <p:nvSpPr>
            <p:cNvPr id="5" name="Oval 4">
              <a:extLst>
                <a:ext uri="{FF2B5EF4-FFF2-40B4-BE49-F238E27FC236}">
                  <a16:creationId xmlns:a16="http://schemas.microsoft.com/office/drawing/2014/main" id="{5091B323-7670-96E3-F76B-AF2082C5843C}"/>
                </a:ext>
              </a:extLst>
            </p:cNvPr>
            <p:cNvSpPr/>
            <p:nvPr/>
          </p:nvSpPr>
          <p:spPr>
            <a:xfrm>
              <a:off x="927534" y="3360395"/>
              <a:ext cx="1346337" cy="134633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56D8DA63-D714-7FA5-85FA-56A4FDC729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6966" y="3568732"/>
              <a:ext cx="818402" cy="896879"/>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2" name="Title 1">
            <a:extLst>
              <a:ext uri="{FF2B5EF4-FFF2-40B4-BE49-F238E27FC236}">
                <a16:creationId xmlns:a16="http://schemas.microsoft.com/office/drawing/2014/main" id="{22B3E8D2-3187-18A5-5773-AC921F9358DD}"/>
              </a:ext>
            </a:extLst>
          </p:cNvPr>
          <p:cNvSpPr>
            <a:spLocks noGrp="1"/>
          </p:cNvSpPr>
          <p:nvPr>
            <p:ph type="title"/>
          </p:nvPr>
        </p:nvSpPr>
        <p:spPr>
          <a:xfrm>
            <a:off x="510522" y="390467"/>
            <a:ext cx="10386734" cy="1068000"/>
          </a:xfrm>
        </p:spPr>
        <p:txBody>
          <a:bodyPr>
            <a:normAutofit/>
          </a:bodyPr>
          <a:lstStyle/>
          <a:p>
            <a:r>
              <a:rPr lang="en-US"/>
              <a:t>Why are qualitative methods used?</a:t>
            </a:r>
          </a:p>
        </p:txBody>
      </p:sp>
      <p:sp>
        <p:nvSpPr>
          <p:cNvPr id="3" name="Text Placeholder 2">
            <a:extLst>
              <a:ext uri="{FF2B5EF4-FFF2-40B4-BE49-F238E27FC236}">
                <a16:creationId xmlns:a16="http://schemas.microsoft.com/office/drawing/2014/main" id="{08641D2C-E6DC-F630-C905-3E7395363E93}"/>
              </a:ext>
            </a:extLst>
          </p:cNvPr>
          <p:cNvSpPr>
            <a:spLocks noGrp="1"/>
          </p:cNvSpPr>
          <p:nvPr>
            <p:ph type="body" idx="1"/>
          </p:nvPr>
        </p:nvSpPr>
        <p:spPr>
          <a:xfrm>
            <a:off x="408165" y="1419869"/>
            <a:ext cx="8884692" cy="4453500"/>
          </a:xfrm>
        </p:spPr>
        <p:txBody>
          <a:bodyPr/>
          <a:lstStyle/>
          <a:p>
            <a:r>
              <a:rPr lang="en-US"/>
              <a:t>To get a </a:t>
            </a:r>
            <a:r>
              <a:rPr lang="en-US" b="1"/>
              <a:t>deeper understanding</a:t>
            </a:r>
            <a:r>
              <a:rPr lang="en-US"/>
              <a:t> about social, cultural </a:t>
            </a:r>
            <a:br>
              <a:rPr lang="en-US"/>
            </a:br>
            <a:r>
              <a:rPr lang="en-US"/>
              <a:t>and environmental factors that influence ICYF</a:t>
            </a:r>
          </a:p>
          <a:p>
            <a:r>
              <a:rPr lang="en-US"/>
              <a:t>To explore issues related to </a:t>
            </a:r>
            <a:r>
              <a:rPr lang="en-US" b="1"/>
              <a:t>perspectives, behaviors </a:t>
            </a:r>
            <a:br>
              <a:rPr lang="en-US" b="1"/>
            </a:br>
            <a:r>
              <a:rPr lang="en-US" b="1"/>
              <a:t>and motivations</a:t>
            </a:r>
          </a:p>
          <a:p>
            <a:r>
              <a:rPr lang="en-US"/>
              <a:t>To explore questions related to </a:t>
            </a:r>
            <a:r>
              <a:rPr lang="en-US" b="1"/>
              <a:t>“why” </a:t>
            </a:r>
            <a:r>
              <a:rPr lang="en-US"/>
              <a:t>rather than “what”</a:t>
            </a:r>
          </a:p>
          <a:p>
            <a:r>
              <a:rPr lang="en-US"/>
              <a:t>To have the flexibility to explore issues that may not have been considered by the assessment team</a:t>
            </a:r>
          </a:p>
          <a:p>
            <a:pPr marL="76200" indent="0">
              <a:buNone/>
            </a:pPr>
            <a:endParaRPr lang="en-US"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8" name="Google Shape;508;p38"/>
          <p:cNvSpPr txBox="1"/>
          <p:nvPr/>
        </p:nvSpPr>
        <p:spPr>
          <a:xfrm>
            <a:off x="4502930" y="2317572"/>
            <a:ext cx="3000000" cy="664800"/>
          </a:xfrm>
          <a:prstGeom prst="rect">
            <a:avLst/>
          </a:prstGeom>
          <a:noFill/>
          <a:ln>
            <a:noFill/>
          </a:ln>
        </p:spPr>
        <p:txBody>
          <a:bodyPr spcFirstLastPara="1" wrap="square" lIns="91425" tIns="91425" rIns="91425" bIns="91425" anchor="t" anchorCtr="0">
            <a:noAutofit/>
          </a:bodyPr>
          <a:lstStyle/>
          <a:p>
            <a:pPr marL="0" marR="0" lvl="0" indent="0" algn="l" rtl="0">
              <a:lnSpc>
                <a:spcPct val="95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a:p>
            <a:pPr marL="0" marR="0" lvl="0" indent="0" algn="l" rtl="0">
              <a:lnSpc>
                <a:spcPct val="95000"/>
              </a:lnSpc>
              <a:spcBef>
                <a:spcPts val="120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512" name="Google Shape;512;p38"/>
          <p:cNvSpPr txBox="1"/>
          <p:nvPr/>
        </p:nvSpPr>
        <p:spPr>
          <a:xfrm>
            <a:off x="588240" y="2046600"/>
            <a:ext cx="5660100" cy="3698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15" name="Google Shape;515;p38"/>
          <p:cNvSpPr/>
          <p:nvPr/>
        </p:nvSpPr>
        <p:spPr>
          <a:xfrm>
            <a:off x="4760330" y="2317572"/>
            <a:ext cx="797742" cy="797742"/>
          </a:xfrm>
          <a:custGeom>
            <a:avLst/>
            <a:gdLst/>
            <a:ahLst/>
            <a:cxnLst/>
            <a:rect l="l" t="t" r="r" b="b"/>
            <a:pathLst>
              <a:path w="21600" h="21600" extrusionOk="0">
                <a:moveTo>
                  <a:pt x="0" y="10800"/>
                </a:moveTo>
                <a:close/>
              </a:path>
            </a:pathLst>
          </a:custGeom>
          <a:solidFill>
            <a:srgbClr val="25374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18" name="Google Shape;518;p38"/>
          <p:cNvSpPr/>
          <p:nvPr/>
        </p:nvSpPr>
        <p:spPr>
          <a:xfrm>
            <a:off x="6161810" y="2317572"/>
            <a:ext cx="797742" cy="797742"/>
          </a:xfrm>
          <a:custGeom>
            <a:avLst/>
            <a:gdLst/>
            <a:ahLst/>
            <a:cxnLst/>
            <a:rect l="l" t="t" r="r" b="b"/>
            <a:pathLst>
              <a:path w="21600" h="21600" extrusionOk="0">
                <a:moveTo>
                  <a:pt x="0" y="10800"/>
                </a:moveTo>
                <a:close/>
              </a:path>
            </a:pathLst>
          </a:custGeom>
          <a:solidFill>
            <a:srgbClr val="6E81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E10E7987-F5FA-D0F8-5F73-4FCBE8F9BA15}"/>
              </a:ext>
            </a:extLst>
          </p:cNvPr>
          <p:cNvSpPr>
            <a:spLocks noGrp="1"/>
          </p:cNvSpPr>
          <p:nvPr>
            <p:ph type="title"/>
          </p:nvPr>
        </p:nvSpPr>
        <p:spPr>
          <a:xfrm>
            <a:off x="489257" y="390467"/>
            <a:ext cx="10276763" cy="800380"/>
          </a:xfrm>
        </p:spPr>
        <p:txBody>
          <a:bodyPr>
            <a:normAutofit/>
          </a:bodyPr>
          <a:lstStyle/>
          <a:p>
            <a:r>
              <a:rPr lang="en-US"/>
              <a:t>Pros and cons of qualitative assessments</a:t>
            </a:r>
          </a:p>
        </p:txBody>
      </p:sp>
      <p:sp>
        <p:nvSpPr>
          <p:cNvPr id="42" name="Rectangle: Rounded Corners 41">
            <a:extLst>
              <a:ext uri="{FF2B5EF4-FFF2-40B4-BE49-F238E27FC236}">
                <a16:creationId xmlns:a16="http://schemas.microsoft.com/office/drawing/2014/main" id="{E827C888-BDFF-85E3-7FA5-466CD785C210}"/>
              </a:ext>
            </a:extLst>
          </p:cNvPr>
          <p:cNvSpPr/>
          <p:nvPr/>
        </p:nvSpPr>
        <p:spPr>
          <a:xfrm>
            <a:off x="1660316" y="1842234"/>
            <a:ext cx="4165298" cy="3633591"/>
          </a:xfrm>
          <a:prstGeom prst="round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Google Shape;248;p19">
            <a:extLst>
              <a:ext uri="{FF2B5EF4-FFF2-40B4-BE49-F238E27FC236}">
                <a16:creationId xmlns:a16="http://schemas.microsoft.com/office/drawing/2014/main" id="{A36CF017-5769-E8F2-69CD-71CF013E74BF}"/>
              </a:ext>
            </a:extLst>
          </p:cNvPr>
          <p:cNvSpPr/>
          <p:nvPr/>
        </p:nvSpPr>
        <p:spPr>
          <a:xfrm>
            <a:off x="4618699" y="2032066"/>
            <a:ext cx="797760" cy="797760"/>
          </a:xfrm>
          <a:custGeom>
            <a:avLst/>
            <a:gdLst/>
            <a:ahLst/>
            <a:cxnLst/>
            <a:rect l="l" t="t" r="r" b="b"/>
            <a:pathLst>
              <a:path w="21600" h="21600" extrusionOk="0">
                <a:moveTo>
                  <a:pt x="0" y="10800"/>
                </a:moveTo>
                <a:close/>
              </a:path>
            </a:pathLst>
          </a:custGeom>
          <a:solidFill>
            <a:srgbClr val="25374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250;p19">
            <a:extLst>
              <a:ext uri="{FF2B5EF4-FFF2-40B4-BE49-F238E27FC236}">
                <a16:creationId xmlns:a16="http://schemas.microsoft.com/office/drawing/2014/main" id="{1B84A0B4-2783-E3E5-8BD0-F0F0F19FDB36}"/>
              </a:ext>
            </a:extLst>
          </p:cNvPr>
          <p:cNvSpPr txBox="1"/>
          <p:nvPr/>
        </p:nvSpPr>
        <p:spPr>
          <a:xfrm>
            <a:off x="1831778" y="2198800"/>
            <a:ext cx="3204230" cy="2845500"/>
          </a:xfrm>
          <a:prstGeom prst="rect">
            <a:avLst/>
          </a:prstGeom>
          <a:noFill/>
          <a:ln>
            <a:noFill/>
          </a:ln>
        </p:spPr>
        <p:txBody>
          <a:bodyPr spcFirstLastPara="1" wrap="square" lIns="91425" tIns="45700" rIns="91425" bIns="45700" anchor="t" anchorCtr="1">
            <a:noAutofit/>
          </a:bodyPr>
          <a:lstStyle/>
          <a:p>
            <a:pPr marL="0" marR="0" lvl="0" indent="0" algn="r" rtl="0">
              <a:spcBef>
                <a:spcPts val="0"/>
              </a:spcBef>
              <a:spcAft>
                <a:spcPts val="1200"/>
              </a:spcAft>
              <a:buClr>
                <a:srgbClr val="000000"/>
              </a:buClr>
              <a:buSzPct val="100000"/>
              <a:buFont typeface="Arial"/>
              <a:buNone/>
            </a:pPr>
            <a:r>
              <a:rPr lang="en-US" b="0" i="0" u="none" strike="noStrike" cap="none">
                <a:solidFill>
                  <a:srgbClr val="0D0D0D"/>
                </a:solidFill>
                <a:ea typeface="Arial"/>
                <a:cs typeface="Arial"/>
                <a:sym typeface="Arial"/>
              </a:rPr>
              <a:t>Explores issues that cannot be understood using quantitative approaches </a:t>
            </a:r>
          </a:p>
          <a:p>
            <a:pPr marL="0" marR="0" lvl="0" indent="0" algn="r" rtl="0">
              <a:spcBef>
                <a:spcPts val="0"/>
              </a:spcBef>
              <a:spcAft>
                <a:spcPts val="1200"/>
              </a:spcAft>
              <a:buClr>
                <a:srgbClr val="000000"/>
              </a:buClr>
              <a:buSzPct val="100000"/>
              <a:buFont typeface="Arial"/>
              <a:buNone/>
            </a:pPr>
            <a:r>
              <a:rPr lang="en-US" b="0" i="0" u="none" strike="noStrike" cap="none">
                <a:solidFill>
                  <a:srgbClr val="0D0D0D"/>
                </a:solidFill>
                <a:ea typeface="Arial"/>
                <a:cs typeface="Arial"/>
                <a:sym typeface="Arial"/>
              </a:rPr>
              <a:t>Can be used to explore a breadth and depth of topics</a:t>
            </a:r>
          </a:p>
          <a:p>
            <a:pPr marL="0" marR="0" lvl="0" indent="0" algn="r" rtl="0">
              <a:spcBef>
                <a:spcPts val="0"/>
              </a:spcBef>
              <a:spcAft>
                <a:spcPts val="1200"/>
              </a:spcAft>
              <a:buClr>
                <a:srgbClr val="000000"/>
              </a:buClr>
              <a:buSzPct val="100000"/>
              <a:buFont typeface="Arial"/>
              <a:buNone/>
            </a:pPr>
            <a:r>
              <a:rPr lang="en-US" b="0" i="0" u="none" strike="noStrike" cap="none">
                <a:solidFill>
                  <a:srgbClr val="0D0D0D"/>
                </a:solidFill>
                <a:ea typeface="Arial"/>
                <a:cs typeface="Arial"/>
                <a:sym typeface="Arial"/>
              </a:rPr>
              <a:t>Are flexible in their approach and can be used to explore unexpected issues </a:t>
            </a:r>
          </a:p>
          <a:p>
            <a:pPr marL="0" marR="0" lvl="0" indent="0" algn="r" rtl="0">
              <a:spcBef>
                <a:spcPts val="0"/>
              </a:spcBef>
              <a:spcAft>
                <a:spcPts val="1200"/>
              </a:spcAft>
              <a:buClr>
                <a:srgbClr val="000000"/>
              </a:buClr>
              <a:buSzPct val="100000"/>
              <a:buFont typeface="Arial"/>
              <a:buNone/>
            </a:pPr>
            <a:endParaRPr lang="en-US" b="0" i="0" u="none" strike="noStrike" cap="none">
              <a:solidFill>
                <a:srgbClr val="0D0D0D"/>
              </a:solidFill>
              <a:ea typeface="Arial"/>
              <a:cs typeface="Arial"/>
              <a:sym typeface="Arial"/>
            </a:endParaRPr>
          </a:p>
          <a:p>
            <a:pPr marL="0" marR="0" lvl="0" indent="0" algn="r" rtl="0">
              <a:spcBef>
                <a:spcPts val="0"/>
              </a:spcBef>
              <a:spcAft>
                <a:spcPts val="1200"/>
              </a:spcAft>
              <a:buClr>
                <a:srgbClr val="000000"/>
              </a:buClr>
              <a:buSzPct val="100000"/>
              <a:buFont typeface="Arial"/>
              <a:buNone/>
            </a:pPr>
            <a:endParaRPr lang="en-US" b="0" i="0" u="none" strike="noStrike" cap="none">
              <a:solidFill>
                <a:srgbClr val="0D0D0D"/>
              </a:solidFill>
              <a:ea typeface="Arial"/>
              <a:cs typeface="Arial"/>
              <a:sym typeface="Arial"/>
            </a:endParaRPr>
          </a:p>
        </p:txBody>
      </p:sp>
      <p:sp>
        <p:nvSpPr>
          <p:cNvPr id="45" name="Google Shape;258;p19">
            <a:extLst>
              <a:ext uri="{FF2B5EF4-FFF2-40B4-BE49-F238E27FC236}">
                <a16:creationId xmlns:a16="http://schemas.microsoft.com/office/drawing/2014/main" id="{5CC3C1AF-3A84-2727-F82C-5F0845725F50}"/>
              </a:ext>
            </a:extLst>
          </p:cNvPr>
          <p:cNvSpPr/>
          <p:nvPr/>
        </p:nvSpPr>
        <p:spPr>
          <a:xfrm>
            <a:off x="6340224" y="2032066"/>
            <a:ext cx="797760" cy="797760"/>
          </a:xfrm>
          <a:custGeom>
            <a:avLst/>
            <a:gdLst/>
            <a:ahLst/>
            <a:cxnLst/>
            <a:rect l="l" t="t" r="r" b="b"/>
            <a:pathLst>
              <a:path w="21600" h="21600" extrusionOk="0">
                <a:moveTo>
                  <a:pt x="0" y="10800"/>
                </a:moveTo>
                <a:close/>
              </a:path>
            </a:pathLst>
          </a:custGeom>
          <a:solidFill>
            <a:srgbClr val="FFA8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 name="Google Shape;263;p19">
            <a:extLst>
              <a:ext uri="{FF2B5EF4-FFF2-40B4-BE49-F238E27FC236}">
                <a16:creationId xmlns:a16="http://schemas.microsoft.com/office/drawing/2014/main" id="{75315D3B-9B95-FA6C-FE23-B44C072FEE37}"/>
              </a:ext>
            </a:extLst>
          </p:cNvPr>
          <p:cNvSpPr txBox="1"/>
          <p:nvPr/>
        </p:nvSpPr>
        <p:spPr>
          <a:xfrm>
            <a:off x="7194788" y="2278306"/>
            <a:ext cx="2979294" cy="22928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1800"/>
              </a:spcAft>
              <a:buClr>
                <a:srgbClr val="000000"/>
              </a:buClr>
              <a:buSzPts val="1400"/>
              <a:buFont typeface="Arial"/>
              <a:buNone/>
            </a:pPr>
            <a:r>
              <a:rPr lang="en-US">
                <a:solidFill>
                  <a:srgbClr val="0D0D0D"/>
                </a:solidFill>
                <a:latin typeface="Arial"/>
                <a:cs typeface="Arial"/>
                <a:sym typeface="Arial"/>
              </a:rPr>
              <a:t>Can be time consuming</a:t>
            </a:r>
          </a:p>
          <a:p>
            <a:pPr marL="0" marR="0" lvl="0" indent="0" algn="l" rtl="0">
              <a:spcBef>
                <a:spcPts val="0"/>
              </a:spcBef>
              <a:spcAft>
                <a:spcPts val="1200"/>
              </a:spcAft>
              <a:buClr>
                <a:srgbClr val="000000"/>
              </a:buClr>
              <a:buSzPts val="1400"/>
              <a:buFont typeface="Arial"/>
              <a:buNone/>
            </a:pPr>
            <a:r>
              <a:rPr lang="en-US">
                <a:solidFill>
                  <a:srgbClr val="0D0D0D"/>
                </a:solidFill>
                <a:latin typeface="Arial"/>
                <a:cs typeface="Arial"/>
                <a:sym typeface="Arial"/>
              </a:rPr>
              <a:t>Findings not generalizable to the wider population</a:t>
            </a:r>
          </a:p>
          <a:p>
            <a:pPr marL="0" marR="0" lvl="0" indent="0" algn="l" rtl="0">
              <a:spcBef>
                <a:spcPts val="0"/>
              </a:spcBef>
              <a:spcAft>
                <a:spcPts val="1200"/>
              </a:spcAft>
              <a:buClr>
                <a:srgbClr val="000000"/>
              </a:buClr>
              <a:buSzPts val="1400"/>
              <a:buFont typeface="Arial"/>
              <a:buNone/>
            </a:pPr>
            <a:r>
              <a:rPr lang="en-US">
                <a:solidFill>
                  <a:srgbClr val="0D0D0D"/>
                </a:solidFill>
                <a:latin typeface="Arial"/>
                <a:cs typeface="Arial"/>
                <a:sym typeface="Arial"/>
              </a:rPr>
              <a:t>Quality information is dependent on skills of the data collector(s)</a:t>
            </a:r>
          </a:p>
        </p:txBody>
      </p:sp>
      <p:grpSp>
        <p:nvGrpSpPr>
          <p:cNvPr id="47" name="Group 46">
            <a:extLst>
              <a:ext uri="{FF2B5EF4-FFF2-40B4-BE49-F238E27FC236}">
                <a16:creationId xmlns:a16="http://schemas.microsoft.com/office/drawing/2014/main" id="{4BDF0130-47C3-B80A-AB32-DE4A7E102260}"/>
              </a:ext>
            </a:extLst>
          </p:cNvPr>
          <p:cNvGrpSpPr/>
          <p:nvPr/>
        </p:nvGrpSpPr>
        <p:grpSpPr>
          <a:xfrm>
            <a:off x="5088382" y="2231894"/>
            <a:ext cx="468795" cy="468795"/>
            <a:chOff x="10606337" y="1041300"/>
            <a:chExt cx="665820" cy="665820"/>
          </a:xfrm>
        </p:grpSpPr>
        <p:sp>
          <p:nvSpPr>
            <p:cNvPr id="48" name="Oval 47">
              <a:extLst>
                <a:ext uri="{FF2B5EF4-FFF2-40B4-BE49-F238E27FC236}">
                  <a16:creationId xmlns:a16="http://schemas.microsoft.com/office/drawing/2014/main" id="{CEDEF83F-9AB1-A61E-06CB-7EF9E9920A27}"/>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Thumbs up sign with solid fill">
              <a:extLst>
                <a:ext uri="{FF2B5EF4-FFF2-40B4-BE49-F238E27FC236}">
                  <a16:creationId xmlns:a16="http://schemas.microsoft.com/office/drawing/2014/main" id="{884100AF-9E59-EE66-CBDB-B73747E3AC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9617" y="1054948"/>
              <a:ext cx="548640" cy="548640"/>
            </a:xfrm>
            <a:prstGeom prst="rect">
              <a:avLst/>
            </a:prstGeom>
          </p:spPr>
        </p:pic>
      </p:grpSp>
      <p:grpSp>
        <p:nvGrpSpPr>
          <p:cNvPr id="50" name="Group 49">
            <a:extLst>
              <a:ext uri="{FF2B5EF4-FFF2-40B4-BE49-F238E27FC236}">
                <a16:creationId xmlns:a16="http://schemas.microsoft.com/office/drawing/2014/main" id="{A94EC5CD-8A5C-DDF5-D452-7EC8B7C03812}"/>
              </a:ext>
            </a:extLst>
          </p:cNvPr>
          <p:cNvGrpSpPr/>
          <p:nvPr/>
        </p:nvGrpSpPr>
        <p:grpSpPr>
          <a:xfrm>
            <a:off x="5088382" y="3258977"/>
            <a:ext cx="468795" cy="468795"/>
            <a:chOff x="10606337" y="1041300"/>
            <a:chExt cx="665820" cy="665820"/>
          </a:xfrm>
        </p:grpSpPr>
        <p:sp>
          <p:nvSpPr>
            <p:cNvPr id="51" name="Oval 50">
              <a:extLst>
                <a:ext uri="{FF2B5EF4-FFF2-40B4-BE49-F238E27FC236}">
                  <a16:creationId xmlns:a16="http://schemas.microsoft.com/office/drawing/2014/main" id="{25C0D7E3-D5AD-E11F-2D37-C727EA820630}"/>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descr="Thumbs up sign with solid fill">
              <a:extLst>
                <a:ext uri="{FF2B5EF4-FFF2-40B4-BE49-F238E27FC236}">
                  <a16:creationId xmlns:a16="http://schemas.microsoft.com/office/drawing/2014/main" id="{9F8DC9E8-18DF-F9B9-F537-644982EC4B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9617" y="1054948"/>
              <a:ext cx="548640" cy="548640"/>
            </a:xfrm>
            <a:prstGeom prst="rect">
              <a:avLst/>
            </a:prstGeom>
          </p:spPr>
        </p:pic>
      </p:grpSp>
      <p:grpSp>
        <p:nvGrpSpPr>
          <p:cNvPr id="53" name="Group 52">
            <a:extLst>
              <a:ext uri="{FF2B5EF4-FFF2-40B4-BE49-F238E27FC236}">
                <a16:creationId xmlns:a16="http://schemas.microsoft.com/office/drawing/2014/main" id="{95AB3E8A-1721-E181-8723-EF5ED3B65E29}"/>
              </a:ext>
            </a:extLst>
          </p:cNvPr>
          <p:cNvGrpSpPr/>
          <p:nvPr/>
        </p:nvGrpSpPr>
        <p:grpSpPr>
          <a:xfrm>
            <a:off x="5088382" y="3980896"/>
            <a:ext cx="468795" cy="468795"/>
            <a:chOff x="10606337" y="1041300"/>
            <a:chExt cx="665820" cy="665820"/>
          </a:xfrm>
        </p:grpSpPr>
        <p:sp>
          <p:nvSpPr>
            <p:cNvPr id="54" name="Oval 53">
              <a:extLst>
                <a:ext uri="{FF2B5EF4-FFF2-40B4-BE49-F238E27FC236}">
                  <a16:creationId xmlns:a16="http://schemas.microsoft.com/office/drawing/2014/main" id="{BF2E0CC2-2FB7-00C5-E08F-B7F6A2377F53}"/>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descr="Thumbs up sign with solid fill">
              <a:extLst>
                <a:ext uri="{FF2B5EF4-FFF2-40B4-BE49-F238E27FC236}">
                  <a16:creationId xmlns:a16="http://schemas.microsoft.com/office/drawing/2014/main" id="{DEE51BF9-218C-8C75-ACDF-880C620FC0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9617" y="1054948"/>
              <a:ext cx="548640" cy="548640"/>
            </a:xfrm>
            <a:prstGeom prst="rect">
              <a:avLst/>
            </a:prstGeom>
          </p:spPr>
        </p:pic>
      </p:grpSp>
      <p:grpSp>
        <p:nvGrpSpPr>
          <p:cNvPr id="59" name="Group 58">
            <a:extLst>
              <a:ext uri="{FF2B5EF4-FFF2-40B4-BE49-F238E27FC236}">
                <a16:creationId xmlns:a16="http://schemas.microsoft.com/office/drawing/2014/main" id="{34849CCD-2D95-19A5-FADE-DF338048351A}"/>
              </a:ext>
            </a:extLst>
          </p:cNvPr>
          <p:cNvGrpSpPr/>
          <p:nvPr/>
        </p:nvGrpSpPr>
        <p:grpSpPr>
          <a:xfrm rot="10800000">
            <a:off x="6634249" y="2246740"/>
            <a:ext cx="468795" cy="468795"/>
            <a:chOff x="10606337" y="1041300"/>
            <a:chExt cx="665820" cy="665820"/>
          </a:xfrm>
        </p:grpSpPr>
        <p:sp>
          <p:nvSpPr>
            <p:cNvPr id="60" name="Oval 59">
              <a:extLst>
                <a:ext uri="{FF2B5EF4-FFF2-40B4-BE49-F238E27FC236}">
                  <a16:creationId xmlns:a16="http://schemas.microsoft.com/office/drawing/2014/main" id="{EC524908-74E0-4518-D234-EC2E6989BFF2}"/>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descr="Thumbs up sign with solid fill">
              <a:extLst>
                <a:ext uri="{FF2B5EF4-FFF2-40B4-BE49-F238E27FC236}">
                  <a16:creationId xmlns:a16="http://schemas.microsoft.com/office/drawing/2014/main" id="{6A7B952D-0030-D170-46B2-6346D8417B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9617" y="1054948"/>
              <a:ext cx="548640" cy="548640"/>
            </a:xfrm>
            <a:prstGeom prst="rect">
              <a:avLst/>
            </a:prstGeom>
          </p:spPr>
        </p:pic>
      </p:grpSp>
      <p:grpSp>
        <p:nvGrpSpPr>
          <p:cNvPr id="62" name="Group 61">
            <a:extLst>
              <a:ext uri="{FF2B5EF4-FFF2-40B4-BE49-F238E27FC236}">
                <a16:creationId xmlns:a16="http://schemas.microsoft.com/office/drawing/2014/main" id="{C0FCCAFB-EDEE-740D-4616-1A4944D87E63}"/>
              </a:ext>
            </a:extLst>
          </p:cNvPr>
          <p:cNvGrpSpPr/>
          <p:nvPr/>
        </p:nvGrpSpPr>
        <p:grpSpPr>
          <a:xfrm rot="10800000">
            <a:off x="6634249" y="2834589"/>
            <a:ext cx="468795" cy="468795"/>
            <a:chOff x="10606337" y="1041300"/>
            <a:chExt cx="665820" cy="665820"/>
          </a:xfrm>
        </p:grpSpPr>
        <p:sp>
          <p:nvSpPr>
            <p:cNvPr id="63" name="Oval 62">
              <a:extLst>
                <a:ext uri="{FF2B5EF4-FFF2-40B4-BE49-F238E27FC236}">
                  <a16:creationId xmlns:a16="http://schemas.microsoft.com/office/drawing/2014/main" id="{0B4C8894-D001-4126-48C0-788E71ED242E}"/>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8" name="Graphic 447" descr="Thumbs up sign with solid fill">
              <a:extLst>
                <a:ext uri="{FF2B5EF4-FFF2-40B4-BE49-F238E27FC236}">
                  <a16:creationId xmlns:a16="http://schemas.microsoft.com/office/drawing/2014/main" id="{6831C81C-6997-6473-A6FF-B672175A73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9617" y="1054948"/>
              <a:ext cx="548640" cy="548640"/>
            </a:xfrm>
            <a:prstGeom prst="rect">
              <a:avLst/>
            </a:prstGeom>
          </p:spPr>
        </p:pic>
      </p:grpSp>
      <p:grpSp>
        <p:nvGrpSpPr>
          <p:cNvPr id="449" name="Group 448">
            <a:extLst>
              <a:ext uri="{FF2B5EF4-FFF2-40B4-BE49-F238E27FC236}">
                <a16:creationId xmlns:a16="http://schemas.microsoft.com/office/drawing/2014/main" id="{10FA9D70-E1C3-F5BC-44D5-7A8F21E55865}"/>
              </a:ext>
            </a:extLst>
          </p:cNvPr>
          <p:cNvGrpSpPr/>
          <p:nvPr/>
        </p:nvGrpSpPr>
        <p:grpSpPr>
          <a:xfrm rot="10800000">
            <a:off x="6634249" y="3512101"/>
            <a:ext cx="468795" cy="468795"/>
            <a:chOff x="10606337" y="1041300"/>
            <a:chExt cx="665820" cy="665820"/>
          </a:xfrm>
        </p:grpSpPr>
        <p:sp>
          <p:nvSpPr>
            <p:cNvPr id="450" name="Oval 449">
              <a:extLst>
                <a:ext uri="{FF2B5EF4-FFF2-40B4-BE49-F238E27FC236}">
                  <a16:creationId xmlns:a16="http://schemas.microsoft.com/office/drawing/2014/main" id="{22C1C28C-491F-A196-2074-DFE8D050975A}"/>
                </a:ext>
              </a:extLst>
            </p:cNvPr>
            <p:cNvSpPr/>
            <p:nvPr/>
          </p:nvSpPr>
          <p:spPr>
            <a:xfrm>
              <a:off x="10606337" y="1041300"/>
              <a:ext cx="665820" cy="6658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1" name="Graphic 450" descr="Thumbs up sign with solid fill">
              <a:extLst>
                <a:ext uri="{FF2B5EF4-FFF2-40B4-BE49-F238E27FC236}">
                  <a16:creationId xmlns:a16="http://schemas.microsoft.com/office/drawing/2014/main" id="{E122F127-FA66-453C-9FD0-EDB17B5274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9617" y="1054948"/>
              <a:ext cx="548640" cy="548640"/>
            </a:xfrm>
            <a:prstGeom prst="rect">
              <a:avLst/>
            </a:prstGeom>
          </p:spPr>
        </p:pic>
      </p:grpSp>
      <p:grpSp>
        <p:nvGrpSpPr>
          <p:cNvPr id="455" name="Group 454">
            <a:extLst>
              <a:ext uri="{FF2B5EF4-FFF2-40B4-BE49-F238E27FC236}">
                <a16:creationId xmlns:a16="http://schemas.microsoft.com/office/drawing/2014/main" id="{A4403249-D6F1-A66D-DAE7-5A80EFD36E51}"/>
              </a:ext>
            </a:extLst>
          </p:cNvPr>
          <p:cNvGrpSpPr/>
          <p:nvPr/>
        </p:nvGrpSpPr>
        <p:grpSpPr>
          <a:xfrm>
            <a:off x="3117036" y="1582315"/>
            <a:ext cx="1405936" cy="519837"/>
            <a:chOff x="2715950" y="1335037"/>
            <a:chExt cx="1436949" cy="519837"/>
          </a:xfrm>
        </p:grpSpPr>
        <p:sp>
          <p:nvSpPr>
            <p:cNvPr id="456" name="Rectangle: Rounded Corners 455">
              <a:extLst>
                <a:ext uri="{FF2B5EF4-FFF2-40B4-BE49-F238E27FC236}">
                  <a16:creationId xmlns:a16="http://schemas.microsoft.com/office/drawing/2014/main" id="{5701EFB9-BED8-2389-0002-27356120AF59}"/>
                </a:ext>
              </a:extLst>
            </p:cNvPr>
            <p:cNvSpPr/>
            <p:nvPr/>
          </p:nvSpPr>
          <p:spPr>
            <a:xfrm>
              <a:off x="2715950" y="1393858"/>
              <a:ext cx="1436949" cy="461016"/>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Google Shape;257;p19">
              <a:extLst>
                <a:ext uri="{FF2B5EF4-FFF2-40B4-BE49-F238E27FC236}">
                  <a16:creationId xmlns:a16="http://schemas.microsoft.com/office/drawing/2014/main" id="{3FD8EB57-E17E-26A8-8ED3-A898D10F4B2A}"/>
                </a:ext>
              </a:extLst>
            </p:cNvPr>
            <p:cNvSpPr txBox="1"/>
            <p:nvPr/>
          </p:nvSpPr>
          <p:spPr>
            <a:xfrm>
              <a:off x="2715950" y="1335037"/>
              <a:ext cx="1436949" cy="391107"/>
            </a:xfrm>
            <a:prstGeom prst="flowChartAlternateProcess">
              <a:avLst/>
            </a:prstGeom>
            <a:noFill/>
            <a:ln>
              <a:noFill/>
            </a:ln>
          </p:spPr>
          <p:txBody>
            <a:bodyPr spcFirstLastPara="1" wrap="square" lIns="91425" tIns="91425" rIns="91425" bIns="91425" anchor="t" anchorCtr="1">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bg1"/>
                  </a:solidFill>
                  <a:latin typeface="Arial"/>
                  <a:ea typeface="Arial"/>
                  <a:cs typeface="Arial"/>
                  <a:sym typeface="Arial"/>
                </a:rPr>
                <a:t>Pros</a:t>
              </a:r>
              <a:endParaRPr sz="2000" b="0" i="0" u="none" strike="noStrike" cap="none">
                <a:solidFill>
                  <a:schemeClr val="bg1"/>
                </a:solidFill>
                <a:latin typeface="Arial"/>
                <a:ea typeface="Arial"/>
                <a:cs typeface="Arial"/>
                <a:sym typeface="Arial"/>
              </a:endParaRPr>
            </a:p>
          </p:txBody>
        </p:sp>
      </p:grpSp>
      <p:sp>
        <p:nvSpPr>
          <p:cNvPr id="458" name="Rectangle: Rounded Corners 457">
            <a:extLst>
              <a:ext uri="{FF2B5EF4-FFF2-40B4-BE49-F238E27FC236}">
                <a16:creationId xmlns:a16="http://schemas.microsoft.com/office/drawing/2014/main" id="{094F6B64-7963-4D9B-FB36-9B2EBA957584}"/>
              </a:ext>
            </a:extLst>
          </p:cNvPr>
          <p:cNvSpPr/>
          <p:nvPr/>
        </p:nvSpPr>
        <p:spPr>
          <a:xfrm>
            <a:off x="6425069" y="1842234"/>
            <a:ext cx="3936103" cy="3633591"/>
          </a:xfrm>
          <a:prstGeom prst="round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9" name="Group 458">
            <a:extLst>
              <a:ext uri="{FF2B5EF4-FFF2-40B4-BE49-F238E27FC236}">
                <a16:creationId xmlns:a16="http://schemas.microsoft.com/office/drawing/2014/main" id="{CF3AA76E-88BF-A4F6-09C9-727C104D743D}"/>
              </a:ext>
            </a:extLst>
          </p:cNvPr>
          <p:cNvGrpSpPr/>
          <p:nvPr/>
        </p:nvGrpSpPr>
        <p:grpSpPr>
          <a:xfrm>
            <a:off x="7621582" y="1582315"/>
            <a:ext cx="1436949" cy="519837"/>
            <a:chOff x="2715950" y="1335037"/>
            <a:chExt cx="1436949" cy="519837"/>
          </a:xfrm>
          <a:solidFill>
            <a:schemeClr val="accent6"/>
          </a:solidFill>
        </p:grpSpPr>
        <p:sp>
          <p:nvSpPr>
            <p:cNvPr id="460" name="Rectangle: Rounded Corners 459">
              <a:extLst>
                <a:ext uri="{FF2B5EF4-FFF2-40B4-BE49-F238E27FC236}">
                  <a16:creationId xmlns:a16="http://schemas.microsoft.com/office/drawing/2014/main" id="{306DA13B-BB91-5321-041C-D42C56D552C0}"/>
                </a:ext>
              </a:extLst>
            </p:cNvPr>
            <p:cNvSpPr/>
            <p:nvPr/>
          </p:nvSpPr>
          <p:spPr>
            <a:xfrm>
              <a:off x="2715950" y="1393858"/>
              <a:ext cx="1436949" cy="46101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Google Shape;257;p19">
              <a:extLst>
                <a:ext uri="{FF2B5EF4-FFF2-40B4-BE49-F238E27FC236}">
                  <a16:creationId xmlns:a16="http://schemas.microsoft.com/office/drawing/2014/main" id="{3D835219-6C38-73A1-6138-6BF8E4D29CCC}"/>
                </a:ext>
              </a:extLst>
            </p:cNvPr>
            <p:cNvSpPr txBox="1"/>
            <p:nvPr/>
          </p:nvSpPr>
          <p:spPr>
            <a:xfrm>
              <a:off x="2715950" y="1335037"/>
              <a:ext cx="1436948" cy="391107"/>
            </a:xfrm>
            <a:prstGeom prst="flowChartAlternateProcess">
              <a:avLst/>
            </a:prstGeom>
            <a:noFill/>
            <a:ln>
              <a:noFill/>
            </a:ln>
          </p:spPr>
          <p:txBody>
            <a:bodyPr spcFirstLastPara="1" wrap="square" lIns="91425" tIns="91425" rIns="91425" bIns="91425" anchor="t" anchorCtr="1">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bg1"/>
                  </a:solidFill>
                  <a:latin typeface="Arial"/>
                  <a:ea typeface="Arial"/>
                  <a:cs typeface="Arial"/>
                  <a:sym typeface="Arial"/>
                </a:rPr>
                <a:t>Cons</a:t>
              </a:r>
              <a:endParaRPr sz="2000" b="0" i="0" u="none" strike="noStrike" cap="none">
                <a:solidFill>
                  <a:schemeClr val="bg1"/>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2" name="Title 1">
            <a:extLst>
              <a:ext uri="{FF2B5EF4-FFF2-40B4-BE49-F238E27FC236}">
                <a16:creationId xmlns:a16="http://schemas.microsoft.com/office/drawing/2014/main" id="{BB23B684-DF46-75B6-8191-3BA405899D2E}"/>
              </a:ext>
            </a:extLst>
          </p:cNvPr>
          <p:cNvSpPr>
            <a:spLocks noGrp="1"/>
          </p:cNvSpPr>
          <p:nvPr>
            <p:ph type="title"/>
          </p:nvPr>
        </p:nvSpPr>
        <p:spPr>
          <a:xfrm>
            <a:off x="489258" y="390467"/>
            <a:ext cx="10345002" cy="1068000"/>
          </a:xfrm>
        </p:spPr>
        <p:txBody>
          <a:bodyPr>
            <a:normAutofit/>
          </a:bodyPr>
          <a:lstStyle/>
          <a:p>
            <a:r>
              <a:rPr lang="en-US"/>
              <a:t>Define Aims and Objectives</a:t>
            </a:r>
          </a:p>
        </p:txBody>
      </p:sp>
      <p:sp>
        <p:nvSpPr>
          <p:cNvPr id="3" name="Text Placeholder 2">
            <a:extLst>
              <a:ext uri="{FF2B5EF4-FFF2-40B4-BE49-F238E27FC236}">
                <a16:creationId xmlns:a16="http://schemas.microsoft.com/office/drawing/2014/main" id="{A4957112-69BF-8C40-4F4B-AE400F9F636A}"/>
              </a:ext>
            </a:extLst>
          </p:cNvPr>
          <p:cNvSpPr>
            <a:spLocks noGrp="1"/>
          </p:cNvSpPr>
          <p:nvPr>
            <p:ph type="body" idx="1"/>
          </p:nvPr>
        </p:nvSpPr>
        <p:spPr>
          <a:xfrm>
            <a:off x="423082" y="1463024"/>
            <a:ext cx="10153934" cy="1604839"/>
          </a:xfrm>
        </p:spPr>
        <p:txBody>
          <a:bodyPr>
            <a:normAutofit lnSpcReduction="10000"/>
          </a:bodyPr>
          <a:lstStyle/>
          <a:p>
            <a:pPr marL="76200" indent="0">
              <a:buNone/>
            </a:pPr>
            <a:r>
              <a:rPr lang="en-US" b="1"/>
              <a:t>Aims </a:t>
            </a:r>
            <a:r>
              <a:rPr lang="en-US"/>
              <a:t>outline the broader goals or desired outcomes of the assessment.</a:t>
            </a:r>
          </a:p>
          <a:p>
            <a:pPr marL="76200" indent="0">
              <a:buNone/>
            </a:pPr>
            <a:r>
              <a:rPr lang="en-US" b="1"/>
              <a:t>Objectives</a:t>
            </a:r>
            <a:r>
              <a:rPr lang="en-US"/>
              <a:t> are specific, measurable steps that help you accomplish these aims. </a:t>
            </a:r>
          </a:p>
          <a:p>
            <a:pPr marL="76200" indent="0">
              <a:buNone/>
            </a:pPr>
            <a:endParaRPr lang="en-US"/>
          </a:p>
        </p:txBody>
      </p:sp>
      <p:sp>
        <p:nvSpPr>
          <p:cNvPr id="4" name="Rectangle: Rounded Corners 3">
            <a:extLst>
              <a:ext uri="{FF2B5EF4-FFF2-40B4-BE49-F238E27FC236}">
                <a16:creationId xmlns:a16="http://schemas.microsoft.com/office/drawing/2014/main" id="{99E007CB-58EF-F94D-C31E-59DE0460B3CC}"/>
              </a:ext>
            </a:extLst>
          </p:cNvPr>
          <p:cNvSpPr/>
          <p:nvPr/>
        </p:nvSpPr>
        <p:spPr>
          <a:xfrm>
            <a:off x="3218688" y="3488732"/>
            <a:ext cx="4803648" cy="2359334"/>
          </a:xfrm>
          <a:prstGeom prst="roundRect">
            <a:avLst>
              <a:gd name="adj" fmla="val 1026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9412E1-5AB2-5A77-8017-6CAD7EAACB17}"/>
              </a:ext>
            </a:extLst>
          </p:cNvPr>
          <p:cNvSpPr txBox="1"/>
          <p:nvPr/>
        </p:nvSpPr>
        <p:spPr>
          <a:xfrm>
            <a:off x="3585029" y="4093615"/>
            <a:ext cx="4273296" cy="1477328"/>
          </a:xfrm>
          <a:prstGeom prst="rect">
            <a:avLst/>
          </a:prstGeom>
          <a:noFill/>
        </p:spPr>
        <p:txBody>
          <a:bodyPr wrap="square" rtlCol="0">
            <a:spAutoFit/>
          </a:bodyPr>
          <a:lstStyle/>
          <a:p>
            <a:r>
              <a:rPr lang="en-US" sz="2400"/>
              <a:t>Can you define one </a:t>
            </a:r>
            <a:r>
              <a:rPr lang="en-US" sz="2400" i="1"/>
              <a:t>aim</a:t>
            </a:r>
            <a:r>
              <a:rPr lang="en-US" sz="2400"/>
              <a:t> and </a:t>
            </a:r>
            <a:r>
              <a:rPr lang="en-US" sz="2400" i="1"/>
              <a:t>objectives</a:t>
            </a:r>
            <a:r>
              <a:rPr lang="en-US" sz="2400"/>
              <a:t> for an assessment related to IYCF practices?</a:t>
            </a:r>
          </a:p>
          <a:p>
            <a:endParaRPr lang="en-US"/>
          </a:p>
        </p:txBody>
      </p:sp>
      <p:pic>
        <p:nvPicPr>
          <p:cNvPr id="9" name="Graphic 8">
            <a:extLst>
              <a:ext uri="{FF2B5EF4-FFF2-40B4-BE49-F238E27FC236}">
                <a16:creationId xmlns:a16="http://schemas.microsoft.com/office/drawing/2014/main" id="{076BBD5A-0C6D-44BD-56BF-5EE7773EB9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493821" y="5382400"/>
            <a:ext cx="552450" cy="485775"/>
          </a:xfrm>
          <a:prstGeom prst="rect">
            <a:avLst/>
          </a:prstGeom>
        </p:spPr>
      </p:pic>
      <p:sp>
        <p:nvSpPr>
          <p:cNvPr id="7" name="Rounded Rectangle 6">
            <a:extLst>
              <a:ext uri="{FF2B5EF4-FFF2-40B4-BE49-F238E27FC236}">
                <a16:creationId xmlns:a16="http://schemas.microsoft.com/office/drawing/2014/main" id="{2345643F-E0BE-C90F-90C2-DABF97956999}"/>
              </a:ext>
            </a:extLst>
          </p:cNvPr>
          <p:cNvSpPr/>
          <p:nvPr/>
        </p:nvSpPr>
        <p:spPr>
          <a:xfrm>
            <a:off x="3428008" y="3308966"/>
            <a:ext cx="2133455" cy="452596"/>
          </a:xfrm>
          <a:prstGeom prst="roundRect">
            <a:avLst>
              <a:gd name="adj" fmla="val 50000"/>
            </a:avLst>
          </a:prstGeom>
          <a:solidFill>
            <a:srgbClr val="2937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917662B-42F6-AC01-AADC-C82229B4C5BC}"/>
              </a:ext>
            </a:extLst>
          </p:cNvPr>
          <p:cNvSpPr/>
          <p:nvPr/>
        </p:nvSpPr>
        <p:spPr>
          <a:xfrm>
            <a:off x="2976139" y="3115047"/>
            <a:ext cx="801688" cy="801688"/>
          </a:xfrm>
          <a:prstGeom prst="ellipse">
            <a:avLst/>
          </a:prstGeom>
          <a:solidFill>
            <a:srgbClr val="29374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73B2A83-ED80-16FA-BA1E-95C41A03EADC}"/>
              </a:ext>
            </a:extLst>
          </p:cNvPr>
          <p:cNvSpPr txBox="1"/>
          <p:nvPr/>
        </p:nvSpPr>
        <p:spPr>
          <a:xfrm>
            <a:off x="3858626" y="3350598"/>
            <a:ext cx="1593655" cy="369332"/>
          </a:xfrm>
          <a:prstGeom prst="rect">
            <a:avLst/>
          </a:prstGeom>
          <a:noFill/>
        </p:spPr>
        <p:txBody>
          <a:bodyPr wrap="square" rtlCol="0">
            <a:spAutoFit/>
          </a:bodyPr>
          <a:lstStyle/>
          <a:p>
            <a:r>
              <a:rPr lang="en-US" sz="1800" b="1" spc="100">
                <a:solidFill>
                  <a:schemeClr val="bg1"/>
                </a:solidFill>
              </a:rPr>
              <a:t>EXERCISE</a:t>
            </a:r>
          </a:p>
        </p:txBody>
      </p:sp>
      <p:pic>
        <p:nvPicPr>
          <p:cNvPr id="14" name="Graphic 13">
            <a:extLst>
              <a:ext uri="{FF2B5EF4-FFF2-40B4-BE49-F238E27FC236}">
                <a16:creationId xmlns:a16="http://schemas.microsoft.com/office/drawing/2014/main" id="{B451F388-69A6-22C8-38EB-0C23AFAFE8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41117" y="3230842"/>
            <a:ext cx="463814" cy="50273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6A1F11CB-68FE-1A19-7076-CD5B4C271BA5}"/>
              </a:ext>
            </a:extLst>
          </p:cNvPr>
          <p:cNvSpPr/>
          <p:nvPr/>
        </p:nvSpPr>
        <p:spPr>
          <a:xfrm>
            <a:off x="8715375" y="2114702"/>
            <a:ext cx="2226924" cy="667512"/>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3AB25F-0B2D-6E4E-85BB-B766AA1521A5}"/>
              </a:ext>
            </a:extLst>
          </p:cNvPr>
          <p:cNvSpPr/>
          <p:nvPr/>
        </p:nvSpPr>
        <p:spPr>
          <a:xfrm>
            <a:off x="4679576" y="2114702"/>
            <a:ext cx="2895600" cy="668482"/>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B73116C-BF99-5862-355A-C0B9D9C427B3}"/>
              </a:ext>
            </a:extLst>
          </p:cNvPr>
          <p:cNvSpPr/>
          <p:nvPr/>
        </p:nvSpPr>
        <p:spPr>
          <a:xfrm>
            <a:off x="1123337" y="2114702"/>
            <a:ext cx="2516334" cy="668483"/>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391BFB-3210-AA2E-203A-5A35C00756A4}"/>
              </a:ext>
            </a:extLst>
          </p:cNvPr>
          <p:cNvSpPr>
            <a:spLocks noGrp="1"/>
          </p:cNvSpPr>
          <p:nvPr>
            <p:ph type="title"/>
          </p:nvPr>
        </p:nvSpPr>
        <p:spPr>
          <a:xfrm>
            <a:off x="478624" y="390467"/>
            <a:ext cx="10345003" cy="1068000"/>
          </a:xfrm>
        </p:spPr>
        <p:txBody>
          <a:bodyPr>
            <a:normAutofit/>
          </a:bodyPr>
          <a:lstStyle/>
          <a:p>
            <a:r>
              <a:rPr lang="en-US" dirty="0"/>
              <a:t>Data collection methods</a:t>
            </a:r>
          </a:p>
        </p:txBody>
      </p:sp>
      <p:grpSp>
        <p:nvGrpSpPr>
          <p:cNvPr id="52" name="Group 51">
            <a:extLst>
              <a:ext uri="{FF2B5EF4-FFF2-40B4-BE49-F238E27FC236}">
                <a16:creationId xmlns:a16="http://schemas.microsoft.com/office/drawing/2014/main" id="{CC18D28F-3008-C3B1-9F8B-15039F4BEE88}"/>
              </a:ext>
            </a:extLst>
          </p:cNvPr>
          <p:cNvGrpSpPr/>
          <p:nvPr/>
        </p:nvGrpSpPr>
        <p:grpSpPr>
          <a:xfrm>
            <a:off x="1975782" y="1247851"/>
            <a:ext cx="689983" cy="689983"/>
            <a:chOff x="1975782" y="1247851"/>
            <a:chExt cx="689983" cy="689983"/>
          </a:xfrm>
        </p:grpSpPr>
        <p:sp>
          <p:nvSpPr>
            <p:cNvPr id="10" name="Oval 9">
              <a:extLst>
                <a:ext uri="{FF2B5EF4-FFF2-40B4-BE49-F238E27FC236}">
                  <a16:creationId xmlns:a16="http://schemas.microsoft.com/office/drawing/2014/main" id="{3045863E-E558-50B9-925F-9A06865261AA}"/>
                </a:ext>
              </a:extLst>
            </p:cNvPr>
            <p:cNvSpPr/>
            <p:nvPr/>
          </p:nvSpPr>
          <p:spPr>
            <a:xfrm>
              <a:off x="1975782" y="1247851"/>
              <a:ext cx="689983" cy="689983"/>
            </a:xfrm>
            <a:prstGeom prst="ellipse">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30FBA194-3902-2BFA-AA30-59CFC6528892}"/>
                </a:ext>
              </a:extLst>
            </p:cNvPr>
            <p:cNvGrpSpPr/>
            <p:nvPr/>
          </p:nvGrpSpPr>
          <p:grpSpPr>
            <a:xfrm>
              <a:off x="2125369" y="1354639"/>
              <a:ext cx="459232" cy="425015"/>
              <a:chOff x="2125369" y="1354639"/>
              <a:chExt cx="459232" cy="425015"/>
            </a:xfrm>
          </p:grpSpPr>
          <p:sp>
            <p:nvSpPr>
              <p:cNvPr id="17" name="Freeform: Shape 16">
                <a:extLst>
                  <a:ext uri="{FF2B5EF4-FFF2-40B4-BE49-F238E27FC236}">
                    <a16:creationId xmlns:a16="http://schemas.microsoft.com/office/drawing/2014/main" id="{2A7DA595-7D18-882E-8F18-508ED1F875C2}"/>
                  </a:ext>
                </a:extLst>
              </p:cNvPr>
              <p:cNvSpPr/>
              <p:nvPr/>
            </p:nvSpPr>
            <p:spPr>
              <a:xfrm>
                <a:off x="2186030" y="1354639"/>
                <a:ext cx="194803" cy="153107"/>
              </a:xfrm>
              <a:custGeom>
                <a:avLst/>
                <a:gdLst>
                  <a:gd name="connsiteX0" fmla="*/ 97390 w 194803"/>
                  <a:gd name="connsiteY0" fmla="*/ 130626 h 153107"/>
                  <a:gd name="connsiteX1" fmla="*/ 134265 w 194803"/>
                  <a:gd name="connsiteY1" fmla="*/ 125766 h 153107"/>
                  <a:gd name="connsiteX2" fmla="*/ 183765 w 194803"/>
                  <a:gd name="connsiteY2" fmla="*/ 152678 h 153107"/>
                  <a:gd name="connsiteX3" fmla="*/ 189065 w 194803"/>
                  <a:gd name="connsiteY3" fmla="*/ 146109 h 153107"/>
                  <a:gd name="connsiteX4" fmla="*/ 169504 w 194803"/>
                  <a:gd name="connsiteY4" fmla="*/ 109209 h 153107"/>
                  <a:gd name="connsiteX5" fmla="*/ 194803 w 194803"/>
                  <a:gd name="connsiteY5" fmla="*/ 65301 h 153107"/>
                  <a:gd name="connsiteX6" fmla="*/ 97414 w 194803"/>
                  <a:gd name="connsiteY6" fmla="*/ 0 h 153107"/>
                  <a:gd name="connsiteX7" fmla="*/ 0 w 194803"/>
                  <a:gd name="connsiteY7" fmla="*/ 65301 h 153107"/>
                  <a:gd name="connsiteX8" fmla="*/ 97390 w 194803"/>
                  <a:gd name="connsiteY8" fmla="*/ 130602 h 153107"/>
                  <a:gd name="connsiteX9" fmla="*/ 143471 w 194803"/>
                  <a:gd name="connsiteY9" fmla="*/ 51576 h 153107"/>
                  <a:gd name="connsiteX10" fmla="*/ 157196 w 194803"/>
                  <a:gd name="connsiteY10" fmla="*/ 65301 h 153107"/>
                  <a:gd name="connsiteX11" fmla="*/ 143471 w 194803"/>
                  <a:gd name="connsiteY11" fmla="*/ 79025 h 153107"/>
                  <a:gd name="connsiteX12" fmla="*/ 129747 w 194803"/>
                  <a:gd name="connsiteY12" fmla="*/ 65301 h 153107"/>
                  <a:gd name="connsiteX13" fmla="*/ 143471 w 194803"/>
                  <a:gd name="connsiteY13" fmla="*/ 51576 h 153107"/>
                  <a:gd name="connsiteX14" fmla="*/ 97390 w 194803"/>
                  <a:gd name="connsiteY14" fmla="*/ 51576 h 153107"/>
                  <a:gd name="connsiteX15" fmla="*/ 111114 w 194803"/>
                  <a:gd name="connsiteY15" fmla="*/ 65301 h 153107"/>
                  <a:gd name="connsiteX16" fmla="*/ 97390 w 194803"/>
                  <a:gd name="connsiteY16" fmla="*/ 79025 h 153107"/>
                  <a:gd name="connsiteX17" fmla="*/ 83665 w 194803"/>
                  <a:gd name="connsiteY17" fmla="*/ 65301 h 153107"/>
                  <a:gd name="connsiteX18" fmla="*/ 97390 w 194803"/>
                  <a:gd name="connsiteY18" fmla="*/ 51576 h 153107"/>
                  <a:gd name="connsiteX19" fmla="*/ 51308 w 194803"/>
                  <a:gd name="connsiteY19" fmla="*/ 51576 h 153107"/>
                  <a:gd name="connsiteX20" fmla="*/ 65032 w 194803"/>
                  <a:gd name="connsiteY20" fmla="*/ 65301 h 153107"/>
                  <a:gd name="connsiteX21" fmla="*/ 51308 w 194803"/>
                  <a:gd name="connsiteY21" fmla="*/ 79025 h 153107"/>
                  <a:gd name="connsiteX22" fmla="*/ 37583 w 194803"/>
                  <a:gd name="connsiteY22" fmla="*/ 65301 h 153107"/>
                  <a:gd name="connsiteX23" fmla="*/ 51308 w 194803"/>
                  <a:gd name="connsiteY23" fmla="*/ 51576 h 1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4803" h="153107">
                    <a:moveTo>
                      <a:pt x="97390" y="130626"/>
                    </a:moveTo>
                    <a:cubicBezTo>
                      <a:pt x="110455" y="130626"/>
                      <a:pt x="122885" y="128892"/>
                      <a:pt x="134265" y="125766"/>
                    </a:cubicBezTo>
                    <a:cubicBezTo>
                      <a:pt x="151237" y="136487"/>
                      <a:pt x="167013" y="144912"/>
                      <a:pt x="183765" y="152678"/>
                    </a:cubicBezTo>
                    <a:cubicBezTo>
                      <a:pt x="187868" y="154583"/>
                      <a:pt x="191751" y="149747"/>
                      <a:pt x="189065" y="146109"/>
                    </a:cubicBezTo>
                    <a:cubicBezTo>
                      <a:pt x="179516" y="133263"/>
                      <a:pt x="174119" y="122714"/>
                      <a:pt x="169504" y="109209"/>
                    </a:cubicBezTo>
                    <a:cubicBezTo>
                      <a:pt x="185206" y="97609"/>
                      <a:pt x="194803" y="82200"/>
                      <a:pt x="194803" y="65301"/>
                    </a:cubicBezTo>
                    <a:cubicBezTo>
                      <a:pt x="194803" y="29231"/>
                      <a:pt x="151188" y="0"/>
                      <a:pt x="97414" y="0"/>
                    </a:cubicBezTo>
                    <a:cubicBezTo>
                      <a:pt x="43640" y="0"/>
                      <a:pt x="0" y="29231"/>
                      <a:pt x="0" y="65301"/>
                    </a:cubicBezTo>
                    <a:cubicBezTo>
                      <a:pt x="0" y="101370"/>
                      <a:pt x="43615" y="130602"/>
                      <a:pt x="97390" y="130602"/>
                    </a:cubicBezTo>
                    <a:close/>
                    <a:moveTo>
                      <a:pt x="143471" y="51576"/>
                    </a:moveTo>
                    <a:cubicBezTo>
                      <a:pt x="151066" y="51576"/>
                      <a:pt x="157196" y="57730"/>
                      <a:pt x="157196" y="65301"/>
                    </a:cubicBezTo>
                    <a:cubicBezTo>
                      <a:pt x="157196" y="72871"/>
                      <a:pt x="151042" y="79025"/>
                      <a:pt x="143471" y="79025"/>
                    </a:cubicBezTo>
                    <a:cubicBezTo>
                      <a:pt x="135901" y="79025"/>
                      <a:pt x="129747" y="72871"/>
                      <a:pt x="129747" y="65301"/>
                    </a:cubicBezTo>
                    <a:cubicBezTo>
                      <a:pt x="129747" y="57730"/>
                      <a:pt x="135901" y="51576"/>
                      <a:pt x="143471" y="51576"/>
                    </a:cubicBezTo>
                    <a:close/>
                    <a:moveTo>
                      <a:pt x="97390" y="51576"/>
                    </a:moveTo>
                    <a:cubicBezTo>
                      <a:pt x="104984" y="51576"/>
                      <a:pt x="111114" y="57730"/>
                      <a:pt x="111114" y="65301"/>
                    </a:cubicBezTo>
                    <a:cubicBezTo>
                      <a:pt x="111114" y="72871"/>
                      <a:pt x="104960" y="79025"/>
                      <a:pt x="97390" y="79025"/>
                    </a:cubicBezTo>
                    <a:cubicBezTo>
                      <a:pt x="89819" y="79025"/>
                      <a:pt x="83665" y="72871"/>
                      <a:pt x="83665" y="65301"/>
                    </a:cubicBezTo>
                    <a:cubicBezTo>
                      <a:pt x="83665" y="57730"/>
                      <a:pt x="89819" y="51576"/>
                      <a:pt x="97390" y="51576"/>
                    </a:cubicBezTo>
                    <a:close/>
                    <a:moveTo>
                      <a:pt x="51308" y="51576"/>
                    </a:moveTo>
                    <a:cubicBezTo>
                      <a:pt x="58903" y="51576"/>
                      <a:pt x="65032" y="57730"/>
                      <a:pt x="65032" y="65301"/>
                    </a:cubicBezTo>
                    <a:cubicBezTo>
                      <a:pt x="65032" y="72871"/>
                      <a:pt x="58878" y="79025"/>
                      <a:pt x="51308" y="79025"/>
                    </a:cubicBezTo>
                    <a:cubicBezTo>
                      <a:pt x="43737" y="79025"/>
                      <a:pt x="37583" y="72871"/>
                      <a:pt x="37583" y="65301"/>
                    </a:cubicBezTo>
                    <a:cubicBezTo>
                      <a:pt x="37583" y="57730"/>
                      <a:pt x="43737" y="51576"/>
                      <a:pt x="51308" y="51576"/>
                    </a:cubicBezTo>
                    <a:close/>
                  </a:path>
                </a:pathLst>
              </a:custGeom>
              <a:solidFill>
                <a:schemeClr val="bg1"/>
              </a:solidFill>
              <a:ln w="243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9C084CE-D8C9-F2BB-9B04-5BCC1274BA6E}"/>
                  </a:ext>
                </a:extLst>
              </p:cNvPr>
              <p:cNvSpPr/>
              <p:nvPr/>
            </p:nvSpPr>
            <p:spPr>
              <a:xfrm>
                <a:off x="2300782" y="1669933"/>
                <a:ext cx="283819" cy="86619"/>
              </a:xfrm>
              <a:custGeom>
                <a:avLst/>
                <a:gdLst>
                  <a:gd name="connsiteX0" fmla="*/ 0 w 283819"/>
                  <a:gd name="connsiteY0" fmla="*/ 0 h 86619"/>
                  <a:gd name="connsiteX1" fmla="*/ 55581 w 283819"/>
                  <a:gd name="connsiteY1" fmla="*/ 81834 h 86619"/>
                  <a:gd name="connsiteX2" fmla="*/ 55581 w 283819"/>
                  <a:gd name="connsiteY2" fmla="*/ 86620 h 86619"/>
                  <a:gd name="connsiteX3" fmla="*/ 228870 w 283819"/>
                  <a:gd name="connsiteY3" fmla="*/ 86620 h 86619"/>
                  <a:gd name="connsiteX4" fmla="*/ 235830 w 283819"/>
                  <a:gd name="connsiteY4" fmla="*/ 82786 h 86619"/>
                  <a:gd name="connsiteX5" fmla="*/ 282962 w 283819"/>
                  <a:gd name="connsiteY5" fmla="*/ 8425 h 86619"/>
                  <a:gd name="connsiteX6" fmla="*/ 283133 w 283819"/>
                  <a:gd name="connsiteY6" fmla="*/ 2833 h 86619"/>
                  <a:gd name="connsiteX7" fmla="*/ 278322 w 283819"/>
                  <a:gd name="connsiteY7" fmla="*/ 0 h 86619"/>
                  <a:gd name="connsiteX8" fmla="*/ 0 w 283819"/>
                  <a:gd name="connsiteY8" fmla="*/ 0 h 8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19" h="86619">
                    <a:moveTo>
                      <a:pt x="0" y="0"/>
                    </a:moveTo>
                    <a:cubicBezTo>
                      <a:pt x="33188" y="13138"/>
                      <a:pt x="55581" y="45422"/>
                      <a:pt x="55581" y="81834"/>
                    </a:cubicBezTo>
                    <a:lnTo>
                      <a:pt x="55581" y="86620"/>
                    </a:lnTo>
                    <a:lnTo>
                      <a:pt x="228870" y="86620"/>
                    </a:lnTo>
                    <a:cubicBezTo>
                      <a:pt x="231679" y="86620"/>
                      <a:pt x="234316" y="85179"/>
                      <a:pt x="235830" y="82786"/>
                    </a:cubicBezTo>
                    <a:lnTo>
                      <a:pt x="282962" y="8425"/>
                    </a:lnTo>
                    <a:cubicBezTo>
                      <a:pt x="284036" y="6740"/>
                      <a:pt x="284110" y="4591"/>
                      <a:pt x="283133" y="2833"/>
                    </a:cubicBezTo>
                    <a:cubicBezTo>
                      <a:pt x="282156" y="1075"/>
                      <a:pt x="280325" y="0"/>
                      <a:pt x="278322" y="0"/>
                    </a:cubicBezTo>
                    <a:lnTo>
                      <a:pt x="0" y="0"/>
                    </a:lnTo>
                    <a:close/>
                  </a:path>
                </a:pathLst>
              </a:custGeom>
              <a:solidFill>
                <a:schemeClr val="bg1"/>
              </a:solidFill>
              <a:ln w="2432" cap="flat">
                <a:noFill/>
                <a:prstDash val="solid"/>
                <a:miter/>
              </a:ln>
            </p:spPr>
            <p:txBody>
              <a:bodyPr rtlCol="0" anchor="ctr"/>
              <a:lstStyle/>
              <a:p>
                <a:endParaRPr lang="en-US"/>
              </a:p>
            </p:txBody>
          </p:sp>
          <p:grpSp>
            <p:nvGrpSpPr>
              <p:cNvPr id="21" name="Graphic 8">
                <a:extLst>
                  <a:ext uri="{FF2B5EF4-FFF2-40B4-BE49-F238E27FC236}">
                    <a16:creationId xmlns:a16="http://schemas.microsoft.com/office/drawing/2014/main" id="{6FE4F651-62AF-3E20-64FC-0707E333ECC3}"/>
                  </a:ext>
                </a:extLst>
              </p:cNvPr>
              <p:cNvGrpSpPr/>
              <p:nvPr/>
            </p:nvGrpSpPr>
            <p:grpSpPr>
              <a:xfrm>
                <a:off x="2125369" y="1559454"/>
                <a:ext cx="210701" cy="220200"/>
                <a:chOff x="2125369" y="1559454"/>
                <a:chExt cx="210701" cy="220200"/>
              </a:xfrm>
              <a:solidFill>
                <a:schemeClr val="accent6"/>
              </a:solidFill>
            </p:grpSpPr>
            <p:sp>
              <p:nvSpPr>
                <p:cNvPr id="22" name="Freeform: Shape 21">
                  <a:extLst>
                    <a:ext uri="{FF2B5EF4-FFF2-40B4-BE49-F238E27FC236}">
                      <a16:creationId xmlns:a16="http://schemas.microsoft.com/office/drawing/2014/main" id="{2F612A67-D44B-0E55-2DB3-3B7B901C36AF}"/>
                    </a:ext>
                  </a:extLst>
                </p:cNvPr>
                <p:cNvSpPr/>
                <p:nvPr/>
              </p:nvSpPr>
              <p:spPr>
                <a:xfrm>
                  <a:off x="2125369" y="1682021"/>
                  <a:ext cx="210701" cy="97633"/>
                </a:xfrm>
                <a:custGeom>
                  <a:avLst/>
                  <a:gdLst>
                    <a:gd name="connsiteX0" fmla="*/ 159271 w 210701"/>
                    <a:gd name="connsiteY0" fmla="*/ 2882 h 97633"/>
                    <a:gd name="connsiteX1" fmla="*/ 159149 w 210701"/>
                    <a:gd name="connsiteY1" fmla="*/ 2857 h 97633"/>
                    <a:gd name="connsiteX2" fmla="*/ 136487 w 210701"/>
                    <a:gd name="connsiteY2" fmla="*/ 0 h 97633"/>
                    <a:gd name="connsiteX3" fmla="*/ 74239 w 210701"/>
                    <a:gd name="connsiteY3" fmla="*/ 0 h 97633"/>
                    <a:gd name="connsiteX4" fmla="*/ 51576 w 210701"/>
                    <a:gd name="connsiteY4" fmla="*/ 2857 h 97633"/>
                    <a:gd name="connsiteX5" fmla="*/ 51454 w 210701"/>
                    <a:gd name="connsiteY5" fmla="*/ 2882 h 97633"/>
                    <a:gd name="connsiteX6" fmla="*/ 0 w 210701"/>
                    <a:gd name="connsiteY6" fmla="*/ 69745 h 97633"/>
                    <a:gd name="connsiteX7" fmla="*/ 0 w 210701"/>
                    <a:gd name="connsiteY7" fmla="*/ 90771 h 97633"/>
                    <a:gd name="connsiteX8" fmla="*/ 6862 w 210701"/>
                    <a:gd name="connsiteY8" fmla="*/ 97634 h 97633"/>
                    <a:gd name="connsiteX9" fmla="*/ 203839 w 210701"/>
                    <a:gd name="connsiteY9" fmla="*/ 97634 h 97633"/>
                    <a:gd name="connsiteX10" fmla="*/ 210701 w 210701"/>
                    <a:gd name="connsiteY10" fmla="*/ 90771 h 97633"/>
                    <a:gd name="connsiteX11" fmla="*/ 210701 w 210701"/>
                    <a:gd name="connsiteY11" fmla="*/ 69745 h 97633"/>
                    <a:gd name="connsiteX12" fmla="*/ 159247 w 210701"/>
                    <a:gd name="connsiteY12" fmla="*/ 2882 h 9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701" h="97633">
                      <a:moveTo>
                        <a:pt x="159271" y="2882"/>
                      </a:moveTo>
                      <a:cubicBezTo>
                        <a:pt x="159271" y="2882"/>
                        <a:pt x="159198" y="2882"/>
                        <a:pt x="159149" y="2857"/>
                      </a:cubicBezTo>
                      <a:cubicBezTo>
                        <a:pt x="151750" y="904"/>
                        <a:pt x="144131" y="0"/>
                        <a:pt x="136487" y="0"/>
                      </a:cubicBezTo>
                      <a:lnTo>
                        <a:pt x="74239" y="0"/>
                      </a:lnTo>
                      <a:cubicBezTo>
                        <a:pt x="66595" y="0"/>
                        <a:pt x="58976" y="904"/>
                        <a:pt x="51576" y="2857"/>
                      </a:cubicBezTo>
                      <a:cubicBezTo>
                        <a:pt x="51528" y="2857"/>
                        <a:pt x="51503" y="2857"/>
                        <a:pt x="51454" y="2882"/>
                      </a:cubicBezTo>
                      <a:cubicBezTo>
                        <a:pt x="21075" y="10892"/>
                        <a:pt x="0" y="38316"/>
                        <a:pt x="0" y="69745"/>
                      </a:cubicBezTo>
                      <a:lnTo>
                        <a:pt x="0" y="90771"/>
                      </a:lnTo>
                      <a:cubicBezTo>
                        <a:pt x="0" y="94557"/>
                        <a:pt x="3077" y="97634"/>
                        <a:pt x="6862" y="97634"/>
                      </a:cubicBezTo>
                      <a:lnTo>
                        <a:pt x="203839" y="97634"/>
                      </a:lnTo>
                      <a:cubicBezTo>
                        <a:pt x="207624" y="97634"/>
                        <a:pt x="210701" y="94557"/>
                        <a:pt x="210701" y="90771"/>
                      </a:cubicBezTo>
                      <a:lnTo>
                        <a:pt x="210701" y="69745"/>
                      </a:lnTo>
                      <a:cubicBezTo>
                        <a:pt x="210701" y="38340"/>
                        <a:pt x="189626" y="10916"/>
                        <a:pt x="159247" y="2882"/>
                      </a:cubicBezTo>
                      <a:close/>
                    </a:path>
                  </a:pathLst>
                </a:custGeom>
                <a:grpFill/>
                <a:ln w="2432"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BE06258-BB3D-2320-B31B-361DFD3C241C}"/>
                    </a:ext>
                  </a:extLst>
                </p:cNvPr>
                <p:cNvSpPr/>
                <p:nvPr/>
              </p:nvSpPr>
              <p:spPr>
                <a:xfrm>
                  <a:off x="2178484" y="1559454"/>
                  <a:ext cx="104569" cy="104569"/>
                </a:xfrm>
                <a:custGeom>
                  <a:avLst/>
                  <a:gdLst>
                    <a:gd name="connsiteX0" fmla="*/ 37046 w 104569"/>
                    <a:gd name="connsiteY0" fmla="*/ 102298 h 104569"/>
                    <a:gd name="connsiteX1" fmla="*/ 52285 w 104569"/>
                    <a:gd name="connsiteY1" fmla="*/ 104569 h 104569"/>
                    <a:gd name="connsiteX2" fmla="*/ 67523 w 104569"/>
                    <a:gd name="connsiteY2" fmla="*/ 102298 h 104569"/>
                    <a:gd name="connsiteX3" fmla="*/ 104569 w 104569"/>
                    <a:gd name="connsiteY3" fmla="*/ 52285 h 104569"/>
                    <a:gd name="connsiteX4" fmla="*/ 52285 w 104569"/>
                    <a:gd name="connsiteY4" fmla="*/ 0 h 104569"/>
                    <a:gd name="connsiteX5" fmla="*/ 0 w 104569"/>
                    <a:gd name="connsiteY5" fmla="*/ 52285 h 104569"/>
                    <a:gd name="connsiteX6" fmla="*/ 37046 w 104569"/>
                    <a:gd name="connsiteY6" fmla="*/ 102298 h 10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569" h="104569">
                      <a:moveTo>
                        <a:pt x="37046" y="102298"/>
                      </a:moveTo>
                      <a:cubicBezTo>
                        <a:pt x="41881" y="103763"/>
                        <a:pt x="46985" y="104569"/>
                        <a:pt x="52285" y="104569"/>
                      </a:cubicBezTo>
                      <a:cubicBezTo>
                        <a:pt x="57584" y="104569"/>
                        <a:pt x="62712" y="103763"/>
                        <a:pt x="67523" y="102298"/>
                      </a:cubicBezTo>
                      <a:cubicBezTo>
                        <a:pt x="88964" y="95778"/>
                        <a:pt x="104569" y="75850"/>
                        <a:pt x="104569" y="52285"/>
                      </a:cubicBezTo>
                      <a:cubicBezTo>
                        <a:pt x="104569" y="23419"/>
                        <a:pt x="81150" y="0"/>
                        <a:pt x="52285" y="0"/>
                      </a:cubicBezTo>
                      <a:cubicBezTo>
                        <a:pt x="23419" y="0"/>
                        <a:pt x="0" y="23419"/>
                        <a:pt x="0" y="52285"/>
                      </a:cubicBezTo>
                      <a:cubicBezTo>
                        <a:pt x="0" y="75850"/>
                        <a:pt x="15605" y="95778"/>
                        <a:pt x="37046" y="102298"/>
                      </a:cubicBezTo>
                      <a:close/>
                    </a:path>
                  </a:pathLst>
                </a:custGeom>
                <a:grpFill/>
                <a:ln w="2432" cap="flat">
                  <a:noFill/>
                  <a:prstDash val="solid"/>
                  <a:miter/>
                </a:ln>
              </p:spPr>
              <p:txBody>
                <a:bodyPr rtlCol="0" anchor="ctr"/>
                <a:lstStyle/>
                <a:p>
                  <a:endParaRPr lang="en-US"/>
                </a:p>
              </p:txBody>
            </p:sp>
          </p:grpSp>
          <p:grpSp>
            <p:nvGrpSpPr>
              <p:cNvPr id="24" name="Graphic 8">
                <a:extLst>
                  <a:ext uri="{FF2B5EF4-FFF2-40B4-BE49-F238E27FC236}">
                    <a16:creationId xmlns:a16="http://schemas.microsoft.com/office/drawing/2014/main" id="{472EF9DA-B993-EBF6-16EF-73D2ABF0A509}"/>
                  </a:ext>
                </a:extLst>
              </p:cNvPr>
              <p:cNvGrpSpPr/>
              <p:nvPr/>
            </p:nvGrpSpPr>
            <p:grpSpPr>
              <a:xfrm>
                <a:off x="2350771" y="1431099"/>
                <a:ext cx="210701" cy="216830"/>
                <a:chOff x="2350771" y="1431099"/>
                <a:chExt cx="210701" cy="216830"/>
              </a:xfrm>
              <a:solidFill>
                <a:schemeClr val="accent6"/>
              </a:solidFill>
            </p:grpSpPr>
            <p:sp>
              <p:nvSpPr>
                <p:cNvPr id="25" name="Freeform: Shape 24">
                  <a:extLst>
                    <a:ext uri="{FF2B5EF4-FFF2-40B4-BE49-F238E27FC236}">
                      <a16:creationId xmlns:a16="http://schemas.microsoft.com/office/drawing/2014/main" id="{81525070-BCD3-EEC6-76DD-FF1E6936A52B}"/>
                    </a:ext>
                  </a:extLst>
                </p:cNvPr>
                <p:cNvSpPr/>
                <p:nvPr/>
              </p:nvSpPr>
              <p:spPr>
                <a:xfrm>
                  <a:off x="2403153" y="1431099"/>
                  <a:ext cx="105936" cy="105936"/>
                </a:xfrm>
                <a:custGeom>
                  <a:avLst/>
                  <a:gdLst>
                    <a:gd name="connsiteX0" fmla="*/ 52968 w 105936"/>
                    <a:gd name="connsiteY0" fmla="*/ 105937 h 105936"/>
                    <a:gd name="connsiteX1" fmla="*/ 105937 w 105936"/>
                    <a:gd name="connsiteY1" fmla="*/ 52968 h 105936"/>
                    <a:gd name="connsiteX2" fmla="*/ 52968 w 105936"/>
                    <a:gd name="connsiteY2" fmla="*/ 0 h 105936"/>
                    <a:gd name="connsiteX3" fmla="*/ 0 w 105936"/>
                    <a:gd name="connsiteY3" fmla="*/ 52968 h 105936"/>
                    <a:gd name="connsiteX4" fmla="*/ 52968 w 105936"/>
                    <a:gd name="connsiteY4" fmla="*/ 105937 h 10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36" h="105936">
                      <a:moveTo>
                        <a:pt x="52968" y="105937"/>
                      </a:moveTo>
                      <a:cubicBezTo>
                        <a:pt x="82224" y="105937"/>
                        <a:pt x="105937" y="82224"/>
                        <a:pt x="105937" y="52968"/>
                      </a:cubicBezTo>
                      <a:cubicBezTo>
                        <a:pt x="105937" y="23712"/>
                        <a:pt x="82224" y="0"/>
                        <a:pt x="52968" y="0"/>
                      </a:cubicBezTo>
                      <a:cubicBezTo>
                        <a:pt x="23712" y="0"/>
                        <a:pt x="0" y="23712"/>
                        <a:pt x="0" y="52968"/>
                      </a:cubicBezTo>
                      <a:cubicBezTo>
                        <a:pt x="0" y="82224"/>
                        <a:pt x="23712" y="105937"/>
                        <a:pt x="52968" y="105937"/>
                      </a:cubicBezTo>
                      <a:close/>
                    </a:path>
                  </a:pathLst>
                </a:custGeom>
                <a:grpFill/>
                <a:ln w="2432"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1501D28-C28E-BBA5-50C9-264BCA4A92F8}"/>
                    </a:ext>
                  </a:extLst>
                </p:cNvPr>
                <p:cNvSpPr/>
                <p:nvPr/>
              </p:nvSpPr>
              <p:spPr>
                <a:xfrm>
                  <a:off x="2350771" y="1550297"/>
                  <a:ext cx="210701" cy="97633"/>
                </a:xfrm>
                <a:custGeom>
                  <a:avLst/>
                  <a:gdLst>
                    <a:gd name="connsiteX0" fmla="*/ 89453 w 210701"/>
                    <a:gd name="connsiteY0" fmla="*/ 61003 h 97633"/>
                    <a:gd name="connsiteX1" fmla="*/ 64129 w 210701"/>
                    <a:gd name="connsiteY1" fmla="*/ 0 h 97633"/>
                    <a:gd name="connsiteX2" fmla="*/ 51454 w 210701"/>
                    <a:gd name="connsiteY2" fmla="*/ 2882 h 97633"/>
                    <a:gd name="connsiteX3" fmla="*/ 0 w 210701"/>
                    <a:gd name="connsiteY3" fmla="*/ 69745 h 97633"/>
                    <a:gd name="connsiteX4" fmla="*/ 0 w 210701"/>
                    <a:gd name="connsiteY4" fmla="*/ 90771 h 97633"/>
                    <a:gd name="connsiteX5" fmla="*/ 6862 w 210701"/>
                    <a:gd name="connsiteY5" fmla="*/ 97634 h 97633"/>
                    <a:gd name="connsiteX6" fmla="*/ 203839 w 210701"/>
                    <a:gd name="connsiteY6" fmla="*/ 97634 h 97633"/>
                    <a:gd name="connsiteX7" fmla="*/ 210701 w 210701"/>
                    <a:gd name="connsiteY7" fmla="*/ 90771 h 97633"/>
                    <a:gd name="connsiteX8" fmla="*/ 210701 w 210701"/>
                    <a:gd name="connsiteY8" fmla="*/ 69745 h 97633"/>
                    <a:gd name="connsiteX9" fmla="*/ 159247 w 210701"/>
                    <a:gd name="connsiteY9" fmla="*/ 2882 h 97633"/>
                    <a:gd name="connsiteX10" fmla="*/ 146573 w 210701"/>
                    <a:gd name="connsiteY10" fmla="*/ 0 h 97633"/>
                    <a:gd name="connsiteX11" fmla="*/ 121273 w 210701"/>
                    <a:gd name="connsiteY11" fmla="*/ 60978 h 9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701" h="97633">
                      <a:moveTo>
                        <a:pt x="89453" y="61003"/>
                      </a:moveTo>
                      <a:lnTo>
                        <a:pt x="64129" y="0"/>
                      </a:lnTo>
                      <a:cubicBezTo>
                        <a:pt x="59562" y="904"/>
                        <a:pt x="55337" y="1856"/>
                        <a:pt x="51454" y="2882"/>
                      </a:cubicBezTo>
                      <a:cubicBezTo>
                        <a:pt x="21075" y="10892"/>
                        <a:pt x="0" y="38316"/>
                        <a:pt x="0" y="69745"/>
                      </a:cubicBezTo>
                      <a:lnTo>
                        <a:pt x="0" y="90771"/>
                      </a:lnTo>
                      <a:cubicBezTo>
                        <a:pt x="0" y="94557"/>
                        <a:pt x="3077" y="97634"/>
                        <a:pt x="6862" y="97634"/>
                      </a:cubicBezTo>
                      <a:lnTo>
                        <a:pt x="203839" y="97634"/>
                      </a:lnTo>
                      <a:cubicBezTo>
                        <a:pt x="207624" y="97634"/>
                        <a:pt x="210701" y="94557"/>
                        <a:pt x="210701" y="90771"/>
                      </a:cubicBezTo>
                      <a:lnTo>
                        <a:pt x="210701" y="69745"/>
                      </a:lnTo>
                      <a:cubicBezTo>
                        <a:pt x="210701" y="38340"/>
                        <a:pt x="189626" y="10916"/>
                        <a:pt x="159247" y="2882"/>
                      </a:cubicBezTo>
                      <a:cubicBezTo>
                        <a:pt x="155340" y="1856"/>
                        <a:pt x="151139" y="904"/>
                        <a:pt x="146573" y="0"/>
                      </a:cubicBezTo>
                      <a:lnTo>
                        <a:pt x="121273" y="60978"/>
                      </a:lnTo>
                    </a:path>
                  </a:pathLst>
                </a:custGeom>
                <a:grpFill/>
                <a:ln w="2432"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B4754CE-CB6E-9816-C2CA-2372B1791DA3}"/>
                    </a:ext>
                  </a:extLst>
                </p:cNvPr>
                <p:cNvSpPr/>
                <p:nvPr/>
              </p:nvSpPr>
              <p:spPr>
                <a:xfrm>
                  <a:off x="2439198" y="1550297"/>
                  <a:ext cx="33847" cy="93921"/>
                </a:xfrm>
                <a:custGeom>
                  <a:avLst/>
                  <a:gdLst>
                    <a:gd name="connsiteX0" fmla="*/ 30526 w 33847"/>
                    <a:gd name="connsiteY0" fmla="*/ 9426 h 93921"/>
                    <a:gd name="connsiteX1" fmla="*/ 23444 w 33847"/>
                    <a:gd name="connsiteY1" fmla="*/ 20074 h 93921"/>
                    <a:gd name="connsiteX2" fmla="*/ 33847 w 33847"/>
                    <a:gd name="connsiteY2" fmla="*/ 93922 h 93921"/>
                    <a:gd name="connsiteX3" fmla="*/ 0 w 33847"/>
                    <a:gd name="connsiteY3" fmla="*/ 93922 h 93921"/>
                    <a:gd name="connsiteX4" fmla="*/ 10428 w 33847"/>
                    <a:gd name="connsiteY4" fmla="*/ 20074 h 93921"/>
                    <a:gd name="connsiteX5" fmla="*/ 3346 w 33847"/>
                    <a:gd name="connsiteY5" fmla="*/ 9426 h 93921"/>
                    <a:gd name="connsiteX6" fmla="*/ 3028 w 33847"/>
                    <a:gd name="connsiteY6" fmla="*/ 7082 h 93921"/>
                    <a:gd name="connsiteX7" fmla="*/ 4689 w 33847"/>
                    <a:gd name="connsiteY7" fmla="*/ 1905 h 93921"/>
                    <a:gd name="connsiteX8" fmla="*/ 7302 w 33847"/>
                    <a:gd name="connsiteY8" fmla="*/ 0 h 93921"/>
                    <a:gd name="connsiteX9" fmla="*/ 26618 w 33847"/>
                    <a:gd name="connsiteY9" fmla="*/ 0 h 93921"/>
                    <a:gd name="connsiteX10" fmla="*/ 29232 w 33847"/>
                    <a:gd name="connsiteY10" fmla="*/ 1905 h 93921"/>
                    <a:gd name="connsiteX11" fmla="*/ 30868 w 33847"/>
                    <a:gd name="connsiteY11" fmla="*/ 7082 h 93921"/>
                    <a:gd name="connsiteX12" fmla="*/ 30550 w 33847"/>
                    <a:gd name="connsiteY12" fmla="*/ 9426 h 9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47" h="93921">
                      <a:moveTo>
                        <a:pt x="30526" y="9426"/>
                      </a:moveTo>
                      <a:lnTo>
                        <a:pt x="23444" y="20074"/>
                      </a:lnTo>
                      <a:cubicBezTo>
                        <a:pt x="24201" y="28572"/>
                        <a:pt x="32333" y="70356"/>
                        <a:pt x="33847" y="93922"/>
                      </a:cubicBezTo>
                      <a:lnTo>
                        <a:pt x="0" y="93922"/>
                      </a:lnTo>
                      <a:cubicBezTo>
                        <a:pt x="1538" y="70356"/>
                        <a:pt x="9646" y="28572"/>
                        <a:pt x="10428" y="20074"/>
                      </a:cubicBezTo>
                      <a:lnTo>
                        <a:pt x="3346" y="9426"/>
                      </a:lnTo>
                      <a:cubicBezTo>
                        <a:pt x="2882" y="8743"/>
                        <a:pt x="2760" y="7863"/>
                        <a:pt x="3028" y="7082"/>
                      </a:cubicBezTo>
                      <a:cubicBezTo>
                        <a:pt x="3810" y="4591"/>
                        <a:pt x="4347" y="2955"/>
                        <a:pt x="4689" y="1905"/>
                      </a:cubicBezTo>
                      <a:cubicBezTo>
                        <a:pt x="5055" y="781"/>
                        <a:pt x="6105" y="0"/>
                        <a:pt x="7302" y="0"/>
                      </a:cubicBezTo>
                      <a:lnTo>
                        <a:pt x="26618" y="0"/>
                      </a:lnTo>
                      <a:cubicBezTo>
                        <a:pt x="27815" y="0"/>
                        <a:pt x="28865" y="757"/>
                        <a:pt x="29232" y="1905"/>
                      </a:cubicBezTo>
                      <a:cubicBezTo>
                        <a:pt x="29573" y="2955"/>
                        <a:pt x="30086" y="4591"/>
                        <a:pt x="30868" y="7082"/>
                      </a:cubicBezTo>
                      <a:cubicBezTo>
                        <a:pt x="31112" y="7863"/>
                        <a:pt x="30990" y="8743"/>
                        <a:pt x="30550" y="9426"/>
                      </a:cubicBezTo>
                      <a:close/>
                    </a:path>
                  </a:pathLst>
                </a:custGeom>
                <a:grpFill/>
                <a:ln w="2432" cap="flat">
                  <a:noFill/>
                  <a:prstDash val="solid"/>
                  <a:miter/>
                </a:ln>
              </p:spPr>
              <p:txBody>
                <a:bodyPr rtlCol="0" anchor="ctr"/>
                <a:lstStyle/>
                <a:p>
                  <a:endParaRPr lang="en-US"/>
                </a:p>
              </p:txBody>
            </p:sp>
          </p:grpSp>
        </p:grpSp>
      </p:grpSp>
      <p:sp>
        <p:nvSpPr>
          <p:cNvPr id="3" name="Text Placeholder 2">
            <a:extLst>
              <a:ext uri="{FF2B5EF4-FFF2-40B4-BE49-F238E27FC236}">
                <a16:creationId xmlns:a16="http://schemas.microsoft.com/office/drawing/2014/main" id="{20C42C67-22EB-85D1-ACDD-9277F860D01F}"/>
              </a:ext>
            </a:extLst>
          </p:cNvPr>
          <p:cNvSpPr>
            <a:spLocks noGrp="1"/>
          </p:cNvSpPr>
          <p:nvPr>
            <p:ph type="body" idx="1"/>
          </p:nvPr>
        </p:nvSpPr>
        <p:spPr>
          <a:xfrm>
            <a:off x="478624" y="2089024"/>
            <a:ext cx="11204039" cy="4119271"/>
          </a:xfrm>
        </p:spPr>
        <p:txBody>
          <a:bodyPr numCol="3" spcCol="182880">
            <a:normAutofit/>
          </a:bodyPr>
          <a:lstStyle/>
          <a:p>
            <a:pPr marL="76200" indent="0" algn="ctr">
              <a:buNone/>
            </a:pPr>
            <a:r>
              <a:rPr lang="en-US" sz="1600" b="1" spc="100" dirty="0">
                <a:solidFill>
                  <a:schemeClr val="bg1"/>
                </a:solidFill>
              </a:rPr>
              <a:t>KEY INFORMANT</a:t>
            </a:r>
            <a:br>
              <a:rPr lang="en-US" sz="1600" b="1" spc="100" dirty="0">
                <a:solidFill>
                  <a:schemeClr val="bg1"/>
                </a:solidFill>
              </a:rPr>
            </a:br>
            <a:r>
              <a:rPr lang="en-US" sz="1600" b="1" spc="100" dirty="0">
                <a:solidFill>
                  <a:schemeClr val="bg1"/>
                </a:solidFill>
              </a:rPr>
              <a:t>INTERVIEWS (KIIs)</a:t>
            </a:r>
          </a:p>
          <a:p>
            <a:pPr marL="231775" indent="-231775" algn="ctr">
              <a:spcAft>
                <a:spcPts val="600"/>
              </a:spcAft>
              <a:buSzPct val="100000"/>
            </a:pPr>
            <a:r>
              <a:rPr lang="en-US" sz="1600" dirty="0"/>
              <a:t>Usually 1:1 interviews </a:t>
            </a:r>
          </a:p>
          <a:p>
            <a:pPr marL="231775" indent="-231775" algn="ctr">
              <a:spcAft>
                <a:spcPts val="600"/>
              </a:spcAft>
              <a:buSzPct val="100000"/>
            </a:pPr>
            <a:r>
              <a:rPr lang="en-US" sz="1600" dirty="0"/>
              <a:t>Informants are chosen based </a:t>
            </a:r>
            <a:br>
              <a:rPr lang="en-US" sz="1600" dirty="0"/>
            </a:br>
            <a:r>
              <a:rPr lang="en-US" sz="1600" dirty="0"/>
              <a:t>on their expertise, position </a:t>
            </a:r>
            <a:br>
              <a:rPr lang="en-US" sz="1600" dirty="0"/>
            </a:br>
            <a:r>
              <a:rPr lang="en-US" sz="1600" dirty="0"/>
              <a:t>or experience related to </a:t>
            </a:r>
            <a:br>
              <a:rPr lang="en-US" sz="1600" dirty="0"/>
            </a:br>
            <a:r>
              <a:rPr lang="en-US" sz="1600" dirty="0"/>
              <a:t>the research topic.</a:t>
            </a:r>
          </a:p>
          <a:p>
            <a:pPr marL="231775" indent="-231775" algn="ctr">
              <a:spcAft>
                <a:spcPts val="600"/>
              </a:spcAft>
              <a:buSzPct val="100000"/>
            </a:pPr>
            <a:r>
              <a:rPr lang="en-US" sz="1600" dirty="0"/>
              <a:t>May include community leaders, professionals, policy-makers </a:t>
            </a:r>
            <a:br>
              <a:rPr lang="en-US" sz="1600" dirty="0"/>
            </a:br>
            <a:r>
              <a:rPr lang="en-US" sz="1600" dirty="0"/>
              <a:t>or other individuals with </a:t>
            </a:r>
            <a:br>
              <a:rPr lang="en-US" sz="1600" dirty="0"/>
            </a:br>
            <a:r>
              <a:rPr lang="en-US" sz="1600" dirty="0"/>
              <a:t>relevant knowledge.</a:t>
            </a:r>
          </a:p>
          <a:p>
            <a:pPr marL="231775" indent="-231775" algn="ctr">
              <a:spcAft>
                <a:spcPts val="600"/>
              </a:spcAft>
              <a:buSzPct val="100000"/>
            </a:pPr>
            <a:r>
              <a:rPr lang="en-US" sz="1600" dirty="0"/>
              <a:t>Key informant interviews </a:t>
            </a:r>
            <a:br>
              <a:rPr lang="en-US" sz="1600" dirty="0"/>
            </a:br>
            <a:r>
              <a:rPr lang="en-US" sz="1600" dirty="0"/>
              <a:t>can be used for sensitive or confidential topics. </a:t>
            </a:r>
          </a:p>
          <a:p>
            <a:pPr marL="76200" indent="0" algn="ctr">
              <a:buNone/>
            </a:pPr>
            <a:r>
              <a:rPr lang="en-US" sz="1600" b="1" spc="100" dirty="0">
                <a:solidFill>
                  <a:schemeClr val="bg1"/>
                </a:solidFill>
                <a:sym typeface="Arial"/>
              </a:rPr>
              <a:t>FOCUS GROUP</a:t>
            </a:r>
            <a:br>
              <a:rPr lang="en-US" sz="1600" b="1" spc="100" dirty="0">
                <a:solidFill>
                  <a:schemeClr val="bg1"/>
                </a:solidFill>
                <a:sym typeface="Arial"/>
              </a:rPr>
            </a:br>
            <a:r>
              <a:rPr lang="en-US" sz="1600" b="1" spc="100" dirty="0">
                <a:solidFill>
                  <a:schemeClr val="bg1"/>
                </a:solidFill>
                <a:sym typeface="Arial"/>
              </a:rPr>
              <a:t>DISCUSSIONS (FGDs)</a:t>
            </a:r>
          </a:p>
          <a:p>
            <a:pPr marL="231775" marR="0" lvl="0" indent="-231775" algn="ctr">
              <a:spcAft>
                <a:spcPts val="600"/>
              </a:spcAft>
              <a:buSzPct val="100000"/>
            </a:pPr>
            <a:r>
              <a:rPr lang="en-US" sz="1600" dirty="0">
                <a:sym typeface="Arial"/>
              </a:rPr>
              <a:t>Typically involve 6–12 participants.</a:t>
            </a:r>
          </a:p>
          <a:p>
            <a:pPr marL="231775" marR="0" lvl="0" indent="-231775" algn="ctr">
              <a:spcAft>
                <a:spcPts val="600"/>
              </a:spcAft>
              <a:buSzPct val="100000"/>
            </a:pPr>
            <a:r>
              <a:rPr lang="en-US" sz="1600" dirty="0">
                <a:sym typeface="Arial"/>
              </a:rPr>
              <a:t>Participants are selected based </a:t>
            </a:r>
            <a:br>
              <a:rPr lang="en-US" sz="1600" dirty="0">
                <a:sym typeface="Arial"/>
              </a:rPr>
            </a:br>
            <a:r>
              <a:rPr lang="en-US" sz="1600" dirty="0">
                <a:sym typeface="Arial"/>
              </a:rPr>
              <a:t>on specific criteria relevant </a:t>
            </a:r>
            <a:br>
              <a:rPr lang="en-US" sz="1600" dirty="0">
                <a:sym typeface="Arial"/>
              </a:rPr>
            </a:br>
            <a:r>
              <a:rPr lang="en-US" sz="1600" dirty="0">
                <a:sym typeface="Arial"/>
              </a:rPr>
              <a:t>to the research topic.</a:t>
            </a:r>
          </a:p>
          <a:p>
            <a:pPr marL="231775" marR="0" lvl="0" indent="-231775" algn="ctr">
              <a:spcAft>
                <a:spcPts val="600"/>
              </a:spcAft>
              <a:buSzPct val="100000"/>
            </a:pPr>
            <a:r>
              <a:rPr lang="en-US" sz="1600" dirty="0">
                <a:sym typeface="Arial"/>
              </a:rPr>
              <a:t>Aim to represent a range </a:t>
            </a:r>
            <a:br>
              <a:rPr lang="en-US" sz="1600" dirty="0">
                <a:sym typeface="Arial"/>
              </a:rPr>
            </a:br>
            <a:r>
              <a:rPr lang="en-US" sz="1600" dirty="0">
                <a:sym typeface="Arial"/>
              </a:rPr>
              <a:t>of perspectives.</a:t>
            </a:r>
          </a:p>
          <a:p>
            <a:pPr marL="231775" marR="0" lvl="0" indent="-231775" algn="ctr">
              <a:spcAft>
                <a:spcPts val="600"/>
              </a:spcAft>
              <a:buSzPct val="100000"/>
            </a:pPr>
            <a:r>
              <a:rPr lang="en-US" sz="1600" dirty="0">
                <a:sym typeface="Arial"/>
              </a:rPr>
              <a:t>Used for homogenous groups </a:t>
            </a:r>
            <a:br>
              <a:rPr lang="en-US" sz="1600" dirty="0">
                <a:sym typeface="Arial"/>
              </a:rPr>
            </a:br>
            <a:r>
              <a:rPr lang="en-US" sz="1600" dirty="0">
                <a:sym typeface="Arial"/>
              </a:rPr>
              <a:t>with different characteristics.</a:t>
            </a:r>
          </a:p>
          <a:p>
            <a:pPr marL="76200" indent="0">
              <a:buNone/>
            </a:pPr>
            <a:endParaRPr lang="en-US" sz="1600" b="1" dirty="0">
              <a:sym typeface="Arial"/>
            </a:endParaRPr>
          </a:p>
          <a:p>
            <a:pPr marL="76200" indent="0">
              <a:buNone/>
            </a:pPr>
            <a:endParaRPr lang="en-US" sz="1600" b="1" dirty="0">
              <a:sym typeface="Arial"/>
            </a:endParaRPr>
          </a:p>
          <a:p>
            <a:pPr marL="76200" indent="0" algn="ctr">
              <a:buNone/>
            </a:pPr>
            <a:r>
              <a:rPr lang="en-US" sz="1600" b="1" spc="100" dirty="0">
                <a:solidFill>
                  <a:schemeClr val="bg1"/>
                </a:solidFill>
              </a:rPr>
              <a:t>PARTICIPANT</a:t>
            </a:r>
            <a:br>
              <a:rPr lang="en-US" sz="1600" b="1" spc="100" dirty="0">
                <a:solidFill>
                  <a:schemeClr val="bg1"/>
                </a:solidFill>
              </a:rPr>
            </a:br>
            <a:r>
              <a:rPr lang="en-US" sz="1600" b="1" spc="100" dirty="0">
                <a:solidFill>
                  <a:schemeClr val="bg1"/>
                </a:solidFill>
              </a:rPr>
              <a:t>OBSERVATION</a:t>
            </a:r>
          </a:p>
          <a:p>
            <a:pPr marL="231775" indent="-231775" algn="ctr">
              <a:spcAft>
                <a:spcPts val="600"/>
              </a:spcAft>
              <a:buSzPct val="100000"/>
            </a:pPr>
            <a:r>
              <a:rPr lang="en-US" sz="1600" dirty="0"/>
              <a:t>Based on observing people </a:t>
            </a:r>
            <a:br>
              <a:rPr lang="en-US" sz="1600" dirty="0"/>
            </a:br>
            <a:r>
              <a:rPr lang="en-US" sz="1600" dirty="0"/>
              <a:t>in a natural environment. </a:t>
            </a:r>
          </a:p>
          <a:p>
            <a:pPr marL="231775" indent="-231775" algn="ctr">
              <a:spcAft>
                <a:spcPts val="600"/>
              </a:spcAft>
              <a:buSzPct val="100000"/>
            </a:pPr>
            <a:r>
              <a:rPr lang="en-US" sz="1600" dirty="0"/>
              <a:t>Based on observations, </a:t>
            </a:r>
            <a:br>
              <a:rPr lang="en-US" sz="1600" dirty="0"/>
            </a:br>
            <a:r>
              <a:rPr lang="en-US" sz="1600" dirty="0"/>
              <a:t>rather than dialogue.</a:t>
            </a:r>
          </a:p>
          <a:p>
            <a:pPr marL="231775" indent="-231775" algn="ctr">
              <a:spcAft>
                <a:spcPts val="600"/>
              </a:spcAft>
              <a:buSzPct val="100000"/>
            </a:pPr>
            <a:r>
              <a:rPr lang="en-US" sz="1600" dirty="0"/>
              <a:t>Good for observing, </a:t>
            </a:r>
            <a:br>
              <a:rPr lang="en-US" sz="1600" dirty="0"/>
            </a:br>
            <a:r>
              <a:rPr lang="en-US" sz="1600" dirty="0"/>
              <a:t>e.g., how a caregiver </a:t>
            </a:r>
            <a:br>
              <a:rPr lang="en-US" sz="1600" dirty="0"/>
            </a:br>
            <a:r>
              <a:rPr lang="en-US" sz="1600" dirty="0"/>
              <a:t>prepares food for a child. </a:t>
            </a:r>
          </a:p>
        </p:txBody>
      </p:sp>
      <p:grpSp>
        <p:nvGrpSpPr>
          <p:cNvPr id="51" name="Group 50">
            <a:extLst>
              <a:ext uri="{FF2B5EF4-FFF2-40B4-BE49-F238E27FC236}">
                <a16:creationId xmlns:a16="http://schemas.microsoft.com/office/drawing/2014/main" id="{9DCFF90D-9FCD-186C-9522-19C2E51CE187}"/>
              </a:ext>
            </a:extLst>
          </p:cNvPr>
          <p:cNvGrpSpPr/>
          <p:nvPr/>
        </p:nvGrpSpPr>
        <p:grpSpPr>
          <a:xfrm>
            <a:off x="5751008" y="1247851"/>
            <a:ext cx="689983" cy="689983"/>
            <a:chOff x="5751008" y="1264664"/>
            <a:chExt cx="689983" cy="689983"/>
          </a:xfrm>
        </p:grpSpPr>
        <p:sp>
          <p:nvSpPr>
            <p:cNvPr id="12" name="Oval 11">
              <a:extLst>
                <a:ext uri="{FF2B5EF4-FFF2-40B4-BE49-F238E27FC236}">
                  <a16:creationId xmlns:a16="http://schemas.microsoft.com/office/drawing/2014/main" id="{C9A90EC3-A1BC-1D42-9DE3-FDC199C3E008}"/>
                </a:ext>
              </a:extLst>
            </p:cNvPr>
            <p:cNvSpPr/>
            <p:nvPr/>
          </p:nvSpPr>
          <p:spPr>
            <a:xfrm>
              <a:off x="5751008" y="1264664"/>
              <a:ext cx="689983" cy="689983"/>
            </a:xfrm>
            <a:prstGeom prst="ellipse">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a:extLst>
                <a:ext uri="{FF2B5EF4-FFF2-40B4-BE49-F238E27FC236}">
                  <a16:creationId xmlns:a16="http://schemas.microsoft.com/office/drawing/2014/main" id="{BCA6BCF3-FA30-6258-E64B-EB4398425F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1352" y="1354639"/>
              <a:ext cx="464131" cy="459086"/>
            </a:xfrm>
            <a:prstGeom prst="rect">
              <a:avLst/>
            </a:prstGeom>
          </p:spPr>
        </p:pic>
      </p:grpSp>
      <p:grpSp>
        <p:nvGrpSpPr>
          <p:cNvPr id="50" name="Group 49">
            <a:extLst>
              <a:ext uri="{FF2B5EF4-FFF2-40B4-BE49-F238E27FC236}">
                <a16:creationId xmlns:a16="http://schemas.microsoft.com/office/drawing/2014/main" id="{AA3147B9-5CBB-251A-0A2A-C629BD44F725}"/>
              </a:ext>
            </a:extLst>
          </p:cNvPr>
          <p:cNvGrpSpPr/>
          <p:nvPr/>
        </p:nvGrpSpPr>
        <p:grpSpPr>
          <a:xfrm>
            <a:off x="9483845" y="1247851"/>
            <a:ext cx="689983" cy="689983"/>
            <a:chOff x="8411150" y="1192043"/>
            <a:chExt cx="689983" cy="689983"/>
          </a:xfrm>
        </p:grpSpPr>
        <p:sp>
          <p:nvSpPr>
            <p:cNvPr id="46" name="Oval 45">
              <a:extLst>
                <a:ext uri="{FF2B5EF4-FFF2-40B4-BE49-F238E27FC236}">
                  <a16:creationId xmlns:a16="http://schemas.microsoft.com/office/drawing/2014/main" id="{5AFF6720-8383-A4F0-A71A-5A71823B6B1A}"/>
                </a:ext>
              </a:extLst>
            </p:cNvPr>
            <p:cNvSpPr/>
            <p:nvPr/>
          </p:nvSpPr>
          <p:spPr>
            <a:xfrm>
              <a:off x="8411150" y="1192043"/>
              <a:ext cx="689983" cy="689983"/>
            </a:xfrm>
            <a:prstGeom prst="ellipse">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a:extLst>
                <a:ext uri="{FF2B5EF4-FFF2-40B4-BE49-F238E27FC236}">
                  <a16:creationId xmlns:a16="http://schemas.microsoft.com/office/drawing/2014/main" id="{8FCA0FED-72F8-02D6-201D-BF4FD8E06E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49856" y="1330572"/>
              <a:ext cx="412926" cy="412926"/>
            </a:xfrm>
            <a:prstGeom prst="rect">
              <a:avLst/>
            </a:prstGeom>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3" name="Title 2">
            <a:extLst>
              <a:ext uri="{FF2B5EF4-FFF2-40B4-BE49-F238E27FC236}">
                <a16:creationId xmlns:a16="http://schemas.microsoft.com/office/drawing/2014/main" id="{05B5A279-5417-3A4A-5554-093787331C5D}"/>
              </a:ext>
            </a:extLst>
          </p:cNvPr>
          <p:cNvSpPr>
            <a:spLocks noGrp="1"/>
          </p:cNvSpPr>
          <p:nvPr>
            <p:ph type="title"/>
          </p:nvPr>
        </p:nvSpPr>
        <p:spPr>
          <a:xfrm>
            <a:off x="361666" y="390467"/>
            <a:ext cx="10345003" cy="1068000"/>
          </a:xfrm>
        </p:spPr>
        <p:txBody>
          <a:bodyPr>
            <a:normAutofit/>
          </a:bodyPr>
          <a:lstStyle/>
          <a:p>
            <a:r>
              <a:rPr lang="en-US"/>
              <a:t> Determining participant groups</a:t>
            </a:r>
          </a:p>
        </p:txBody>
      </p:sp>
      <p:sp>
        <p:nvSpPr>
          <p:cNvPr id="2" name="Rectangle: Rounded Corners 1">
            <a:extLst>
              <a:ext uri="{FF2B5EF4-FFF2-40B4-BE49-F238E27FC236}">
                <a16:creationId xmlns:a16="http://schemas.microsoft.com/office/drawing/2014/main" id="{4A964291-2F4D-9DEC-0E59-BCA502E086E0}"/>
              </a:ext>
            </a:extLst>
          </p:cNvPr>
          <p:cNvSpPr/>
          <p:nvPr/>
        </p:nvSpPr>
        <p:spPr>
          <a:xfrm>
            <a:off x="1737905" y="2085640"/>
            <a:ext cx="8211311" cy="2957207"/>
          </a:xfrm>
          <a:prstGeom prst="roundRect">
            <a:avLst>
              <a:gd name="adj" fmla="val 1026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824239-4D20-97DC-E414-1530112E2FF6}"/>
              </a:ext>
            </a:extLst>
          </p:cNvPr>
          <p:cNvSpPr txBox="1"/>
          <p:nvPr/>
        </p:nvSpPr>
        <p:spPr>
          <a:xfrm>
            <a:off x="2104246" y="2693409"/>
            <a:ext cx="7476481" cy="2246769"/>
          </a:xfrm>
          <a:prstGeom prst="rect">
            <a:avLst/>
          </a:prstGeom>
          <a:noFill/>
        </p:spPr>
        <p:txBody>
          <a:bodyPr wrap="square" rtlCol="0">
            <a:spAutoFit/>
          </a:bodyPr>
          <a:lstStyle/>
          <a:p>
            <a:pPr lvl="0" algn="l" rtl="0">
              <a:spcAft>
                <a:spcPts val="1200"/>
              </a:spcAft>
              <a:buSzPts val="2400"/>
              <a:buNone/>
            </a:pPr>
            <a:r>
              <a:rPr lang="en-US" sz="2400">
                <a:solidFill>
                  <a:srgbClr val="171717"/>
                </a:solidFill>
                <a:ea typeface="Arial"/>
                <a:cs typeface="Arial"/>
                <a:sym typeface="Arial"/>
              </a:rPr>
              <a:t>Which data collection methods and participant groups would you select for the following aim and objectives:</a:t>
            </a:r>
            <a:endParaRPr lang="en-US" sz="2400"/>
          </a:p>
          <a:p>
            <a:pPr lvl="0" algn="l" rtl="0">
              <a:spcAft>
                <a:spcPts val="1200"/>
              </a:spcAft>
              <a:buSzPts val="2400"/>
              <a:buNone/>
            </a:pPr>
            <a:r>
              <a:rPr lang="en-US" sz="2400"/>
              <a:t>To understand current practices, perceptions, and barriers related to IYCF practices.</a:t>
            </a:r>
            <a:endParaRPr lang="en-US" sz="2400" b="0" strike="noStrike">
              <a:solidFill>
                <a:srgbClr val="171717"/>
              </a:solidFill>
              <a:ea typeface="Arial"/>
              <a:cs typeface="Arial"/>
              <a:sym typeface="Arial"/>
            </a:endParaRPr>
          </a:p>
          <a:p>
            <a:endParaRPr lang="en-US" sz="2400"/>
          </a:p>
        </p:txBody>
      </p:sp>
      <p:pic>
        <p:nvPicPr>
          <p:cNvPr id="6" name="Graphic 5">
            <a:extLst>
              <a:ext uri="{FF2B5EF4-FFF2-40B4-BE49-F238E27FC236}">
                <a16:creationId xmlns:a16="http://schemas.microsoft.com/office/drawing/2014/main" id="{304991FD-4343-8DC3-A455-7BE509DE61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9401441" y="4557072"/>
            <a:ext cx="552450" cy="485775"/>
          </a:xfrm>
          <a:prstGeom prst="rect">
            <a:avLst/>
          </a:prstGeom>
        </p:spPr>
      </p:pic>
      <p:sp>
        <p:nvSpPr>
          <p:cNvPr id="7" name="Rounded Rectangle 6">
            <a:extLst>
              <a:ext uri="{FF2B5EF4-FFF2-40B4-BE49-F238E27FC236}">
                <a16:creationId xmlns:a16="http://schemas.microsoft.com/office/drawing/2014/main" id="{490A69C3-DC29-6DE3-704E-A5E5A659E368}"/>
              </a:ext>
            </a:extLst>
          </p:cNvPr>
          <p:cNvSpPr/>
          <p:nvPr/>
        </p:nvSpPr>
        <p:spPr>
          <a:xfrm>
            <a:off x="2015465" y="1859341"/>
            <a:ext cx="2133455" cy="452596"/>
          </a:xfrm>
          <a:prstGeom prst="roundRect">
            <a:avLst>
              <a:gd name="adj" fmla="val 50000"/>
            </a:avLst>
          </a:prstGeom>
          <a:solidFill>
            <a:srgbClr val="2937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A5CCD7E-E203-DF98-DA8B-6D6C71BD1581}"/>
              </a:ext>
            </a:extLst>
          </p:cNvPr>
          <p:cNvSpPr/>
          <p:nvPr/>
        </p:nvSpPr>
        <p:spPr>
          <a:xfrm>
            <a:off x="1563596" y="1665422"/>
            <a:ext cx="801688" cy="801688"/>
          </a:xfrm>
          <a:prstGeom prst="ellipse">
            <a:avLst/>
          </a:prstGeom>
          <a:solidFill>
            <a:srgbClr val="29374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12B04B2-4285-14D6-4039-B488244E4346}"/>
              </a:ext>
            </a:extLst>
          </p:cNvPr>
          <p:cNvSpPr txBox="1"/>
          <p:nvPr/>
        </p:nvSpPr>
        <p:spPr>
          <a:xfrm>
            <a:off x="2446083" y="1900973"/>
            <a:ext cx="1593655" cy="369332"/>
          </a:xfrm>
          <a:prstGeom prst="rect">
            <a:avLst/>
          </a:prstGeom>
          <a:noFill/>
        </p:spPr>
        <p:txBody>
          <a:bodyPr wrap="square" rtlCol="0">
            <a:spAutoFit/>
          </a:bodyPr>
          <a:lstStyle/>
          <a:p>
            <a:r>
              <a:rPr lang="en-US" sz="1800" b="1" spc="100">
                <a:solidFill>
                  <a:schemeClr val="bg1"/>
                </a:solidFill>
              </a:rPr>
              <a:t>EXERCISE</a:t>
            </a:r>
          </a:p>
        </p:txBody>
      </p:sp>
      <p:pic>
        <p:nvPicPr>
          <p:cNvPr id="10" name="Picture 9">
            <a:extLst>
              <a:ext uri="{FF2B5EF4-FFF2-40B4-BE49-F238E27FC236}">
                <a16:creationId xmlns:a16="http://schemas.microsoft.com/office/drawing/2014/main" id="{CAAE7319-D5EB-43E1-1924-61849A128268}"/>
              </a:ext>
            </a:extLst>
          </p:cNvPr>
          <p:cNvPicPr>
            <a:picLocks noChangeAspect="1"/>
          </p:cNvPicPr>
          <p:nvPr/>
        </p:nvPicPr>
        <p:blipFill>
          <a:blip r:embed="rId5"/>
          <a:srcRect/>
          <a:stretch/>
        </p:blipFill>
        <p:spPr>
          <a:xfrm>
            <a:off x="1715950" y="1772191"/>
            <a:ext cx="496566" cy="53974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7" name="Google Shape;597;p43"/>
          <p:cNvSpPr txBox="1"/>
          <p:nvPr/>
        </p:nvSpPr>
        <p:spPr>
          <a:xfrm>
            <a:off x="1889099" y="3514098"/>
            <a:ext cx="7929722" cy="2530458"/>
          </a:xfrm>
          <a:prstGeom prst="rect">
            <a:avLst/>
          </a:prstGeom>
          <a:noFill/>
          <a:ln>
            <a:noFill/>
          </a:ln>
        </p:spPr>
        <p:txBody>
          <a:bodyPr spcFirstLastPara="1" wrap="square" lIns="91425" tIns="91425" rIns="91425" bIns="91425" numCol="2" anchor="t" anchorCtr="0">
            <a:noAutofit/>
          </a:bodyPr>
          <a:lstStyle/>
          <a:p>
            <a:pPr marL="457200" marR="0" lvl="0" indent="-323850" algn="l" rtl="0">
              <a:lnSpc>
                <a:spcPct val="100000"/>
              </a:lnSpc>
              <a:spcAft>
                <a:spcPts val="1200"/>
              </a:spcAft>
              <a:buClr>
                <a:schemeClr val="accent6"/>
              </a:buClr>
              <a:buSzPts val="1700"/>
              <a:buFont typeface="Arial"/>
              <a:buChar char="●"/>
            </a:pPr>
            <a:r>
              <a:rPr lang="en-US" sz="1700" i="0" u="none" strike="noStrike" cap="none">
                <a:solidFill>
                  <a:srgbClr val="000000"/>
                </a:solidFill>
                <a:latin typeface="Arial"/>
                <a:ea typeface="Arial"/>
                <a:cs typeface="Arial"/>
                <a:sym typeface="Arial"/>
              </a:rPr>
              <a:t>Increase chances of reaching saturation with smaller sample </a:t>
            </a:r>
            <a:br>
              <a:rPr lang="en-US" sz="1700" i="0" u="none" strike="noStrike" cap="none">
                <a:solidFill>
                  <a:srgbClr val="000000"/>
                </a:solidFill>
                <a:latin typeface="Arial"/>
                <a:ea typeface="Arial"/>
                <a:cs typeface="Arial"/>
                <a:sym typeface="Arial"/>
              </a:rPr>
            </a:br>
            <a:r>
              <a:rPr lang="en-US" sz="1700" i="0" u="none" strike="noStrike" cap="none">
                <a:solidFill>
                  <a:srgbClr val="000000"/>
                </a:solidFill>
                <a:latin typeface="Arial"/>
                <a:ea typeface="Arial"/>
                <a:cs typeface="Arial"/>
                <a:sym typeface="Arial"/>
              </a:rPr>
              <a:t>by observing a directive data collection, homogenous sample, focused study, straightforward </a:t>
            </a:r>
            <a:br>
              <a:rPr lang="en-US" sz="1700" i="0" u="none" strike="noStrike" cap="none">
                <a:solidFill>
                  <a:srgbClr val="000000"/>
                </a:solidFill>
                <a:latin typeface="Arial"/>
                <a:ea typeface="Arial"/>
                <a:cs typeface="Arial"/>
                <a:sym typeface="Arial"/>
              </a:rPr>
            </a:br>
            <a:r>
              <a:rPr lang="en-US" sz="1700" i="0" u="none" strike="noStrike" cap="none">
                <a:solidFill>
                  <a:srgbClr val="000000"/>
                </a:solidFill>
                <a:latin typeface="Arial"/>
                <a:ea typeface="Arial"/>
                <a:cs typeface="Arial"/>
                <a:sym typeface="Arial"/>
              </a:rPr>
              <a:t>aim, and less varied focus</a:t>
            </a:r>
            <a:endParaRPr sz="1700" i="0" u="none" strike="noStrike" cap="none">
              <a:solidFill>
                <a:srgbClr val="000000"/>
              </a:solidFill>
              <a:latin typeface="Arial"/>
              <a:ea typeface="Arial"/>
              <a:cs typeface="Arial"/>
              <a:sym typeface="Arial"/>
            </a:endParaRPr>
          </a:p>
          <a:p>
            <a:pPr marL="457200" marR="0" lvl="0" indent="-323850" algn="l" rtl="0">
              <a:lnSpc>
                <a:spcPct val="100000"/>
              </a:lnSpc>
              <a:spcAft>
                <a:spcPts val="1200"/>
              </a:spcAft>
              <a:buClr>
                <a:schemeClr val="accent6"/>
              </a:buClr>
              <a:buSzPts val="1700"/>
              <a:buFont typeface="Arial"/>
              <a:buChar char="●"/>
            </a:pPr>
            <a:r>
              <a:rPr lang="en-US" sz="1700" i="0" u="none" strike="noStrike" cap="none">
                <a:solidFill>
                  <a:srgbClr val="000000"/>
                </a:solidFill>
                <a:latin typeface="Arial"/>
                <a:ea typeface="Arial"/>
                <a:cs typeface="Arial"/>
                <a:sym typeface="Arial"/>
              </a:rPr>
              <a:t>In some cases, it is not possible to reach saturation point. Incomplete data can be updated later. </a:t>
            </a:r>
            <a:endParaRPr sz="1700" i="0" u="none" strike="noStrike" cap="none">
              <a:solidFill>
                <a:srgbClr val="000000"/>
              </a:solidFill>
              <a:latin typeface="Arial"/>
              <a:ea typeface="Arial"/>
              <a:cs typeface="Arial"/>
              <a:sym typeface="Arial"/>
            </a:endParaRPr>
          </a:p>
          <a:p>
            <a:pPr marL="457200" marR="0" lvl="0" indent="-323850" algn="l" rtl="0">
              <a:lnSpc>
                <a:spcPct val="100000"/>
              </a:lnSpc>
              <a:spcAft>
                <a:spcPts val="1200"/>
              </a:spcAft>
              <a:buClr>
                <a:schemeClr val="accent6"/>
              </a:buClr>
              <a:buSzPts val="1700"/>
              <a:buFont typeface="Arial"/>
              <a:buChar char="●"/>
            </a:pPr>
            <a:r>
              <a:rPr lang="en-US" sz="1700" i="0" u="none" strike="noStrike" cap="none">
                <a:solidFill>
                  <a:srgbClr val="000000"/>
                </a:solidFill>
                <a:latin typeface="Arial"/>
                <a:ea typeface="Arial"/>
                <a:cs typeface="Arial"/>
                <a:sym typeface="Arial"/>
              </a:rPr>
              <a:t>If FGDs with the general population are not possible, conduct KIIs with technical experts to. Does not substitute for FGDs with the general population but still gives important results.</a:t>
            </a:r>
            <a:endParaRPr sz="1700" i="0" u="none" strike="noStrike" cap="none">
              <a:solidFill>
                <a:srgbClr val="000000"/>
              </a:solidFill>
              <a:latin typeface="Arial"/>
              <a:ea typeface="Arial"/>
              <a:cs typeface="Arial"/>
              <a:sym typeface="Arial"/>
            </a:endParaRPr>
          </a:p>
          <a:p>
            <a:pPr marL="457200" marR="0" lvl="0" indent="-323850" algn="l" rtl="0">
              <a:lnSpc>
                <a:spcPct val="100000"/>
              </a:lnSpc>
              <a:spcAft>
                <a:spcPts val="1200"/>
              </a:spcAft>
              <a:buClr>
                <a:schemeClr val="accent6"/>
              </a:buClr>
              <a:buSzPts val="1700"/>
              <a:buFont typeface="Arial"/>
              <a:buChar char="●"/>
            </a:pPr>
            <a:r>
              <a:rPr lang="en-US" sz="1700" i="0" u="none" strike="noStrike" cap="none">
                <a:solidFill>
                  <a:srgbClr val="000000"/>
                </a:solidFill>
                <a:latin typeface="Arial"/>
                <a:ea typeface="Arial"/>
                <a:cs typeface="Arial"/>
                <a:sym typeface="Arial"/>
              </a:rPr>
              <a:t>When situation stabilizes, samples should be larger.</a:t>
            </a:r>
            <a:endParaRPr sz="1700" i="0" u="none" strike="noStrike" cap="none">
              <a:solidFill>
                <a:srgbClr val="000000"/>
              </a:solidFill>
              <a:latin typeface="Arial"/>
              <a:ea typeface="Arial"/>
              <a:cs typeface="Arial"/>
              <a:sym typeface="Arial"/>
            </a:endParaRPr>
          </a:p>
        </p:txBody>
      </p:sp>
      <p:sp>
        <p:nvSpPr>
          <p:cNvPr id="598" name="Google Shape;598;p43"/>
          <p:cNvSpPr txBox="1"/>
          <p:nvPr/>
        </p:nvSpPr>
        <p:spPr>
          <a:xfrm>
            <a:off x="1492099" y="1278496"/>
            <a:ext cx="3148137" cy="160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200"/>
              </a:spcAft>
              <a:buClr>
                <a:srgbClr val="000000"/>
              </a:buClr>
              <a:buSzPts val="2100"/>
              <a:buFont typeface="Arial"/>
              <a:buNone/>
            </a:pPr>
            <a:r>
              <a:rPr lang="en-US" sz="1700" b="0" i="0" u="none" strike="noStrike" cap="none">
                <a:solidFill>
                  <a:srgbClr val="000000"/>
                </a:solidFill>
                <a:ea typeface="Franklin Gothic"/>
                <a:cs typeface="Franklin Gothic"/>
                <a:sym typeface="Franklin Gothic"/>
              </a:rPr>
              <a:t>More urgency</a:t>
            </a:r>
            <a:br>
              <a:rPr lang="en-US" sz="1700" b="0" i="0" u="none" strike="noStrike" cap="none">
                <a:solidFill>
                  <a:srgbClr val="000000"/>
                </a:solidFill>
                <a:ea typeface="Franklin Gothic"/>
                <a:cs typeface="Franklin Gothic"/>
                <a:sym typeface="Franklin Gothic"/>
              </a:rPr>
            </a:br>
            <a:r>
              <a:rPr lang="en-US" sz="1700" b="0" i="0" u="none" strike="noStrike" cap="none">
                <a:solidFill>
                  <a:srgbClr val="000000"/>
                </a:solidFill>
                <a:ea typeface="Franklin Gothic"/>
                <a:cs typeface="Franklin Gothic"/>
                <a:sym typeface="Franklin Gothic"/>
              </a:rPr>
              <a:t>fewer resources</a:t>
            </a:r>
            <a:br>
              <a:rPr lang="en-US" sz="1700" b="0" i="0" u="none" strike="noStrike" cap="none">
                <a:solidFill>
                  <a:srgbClr val="000000"/>
                </a:solidFill>
                <a:ea typeface="Franklin Gothic"/>
                <a:cs typeface="Franklin Gothic"/>
                <a:sym typeface="Franklin Gothic"/>
              </a:rPr>
            </a:br>
            <a:r>
              <a:rPr lang="en-US" sz="1700" b="0" i="0" u="none" strike="noStrike" cap="none">
                <a:solidFill>
                  <a:srgbClr val="000000"/>
                </a:solidFill>
                <a:ea typeface="Franklin Gothic"/>
                <a:cs typeface="Franklin Gothic"/>
                <a:sym typeface="Franklin Gothic"/>
              </a:rPr>
              <a:t>lower access</a:t>
            </a:r>
            <a:br>
              <a:rPr lang="en-US" sz="1700" b="0" i="0" u="none" strike="noStrike" cap="none">
                <a:solidFill>
                  <a:srgbClr val="000000"/>
                </a:solidFill>
                <a:ea typeface="Franklin Gothic"/>
                <a:cs typeface="Franklin Gothic"/>
                <a:sym typeface="Franklin Gothic"/>
              </a:rPr>
            </a:br>
            <a:r>
              <a:rPr lang="en-US" sz="1700" b="0" i="0" u="none" strike="noStrike" cap="none">
                <a:solidFill>
                  <a:srgbClr val="000000"/>
                </a:solidFill>
                <a:ea typeface="Franklin Gothic"/>
                <a:cs typeface="Franklin Gothic"/>
                <a:sym typeface="Franklin Gothic"/>
              </a:rPr>
              <a:t>lower level of expertise</a:t>
            </a:r>
          </a:p>
          <a:p>
            <a:pPr marL="0" marR="0" lvl="0" indent="0" algn="l" rtl="0">
              <a:lnSpc>
                <a:spcPct val="100000"/>
              </a:lnSpc>
              <a:spcBef>
                <a:spcPts val="0"/>
              </a:spcBef>
              <a:spcAft>
                <a:spcPts val="0"/>
              </a:spcAft>
              <a:buClr>
                <a:srgbClr val="000000"/>
              </a:buClr>
              <a:buSzPts val="2100"/>
              <a:buFont typeface="Arial"/>
              <a:buNone/>
            </a:pPr>
            <a:r>
              <a:rPr lang="en-US" sz="1700" b="1" i="1" u="none" strike="noStrike" cap="none">
                <a:solidFill>
                  <a:schemeClr val="accent6"/>
                </a:solidFill>
                <a:ea typeface="Franklin Gothic"/>
                <a:cs typeface="Franklin Gothic"/>
                <a:sym typeface="Franklin Gothic"/>
              </a:rPr>
              <a:t>More limitations on methods</a:t>
            </a:r>
          </a:p>
        </p:txBody>
      </p:sp>
      <p:sp>
        <p:nvSpPr>
          <p:cNvPr id="599" name="Google Shape;599;p43"/>
          <p:cNvSpPr txBox="1"/>
          <p:nvPr/>
        </p:nvSpPr>
        <p:spPr>
          <a:xfrm>
            <a:off x="7211956" y="1264848"/>
            <a:ext cx="3008831" cy="1601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1200"/>
              </a:spcAft>
              <a:buClr>
                <a:srgbClr val="000000"/>
              </a:buClr>
              <a:buSzPts val="2000"/>
              <a:buFont typeface="Arial"/>
              <a:buNone/>
            </a:pPr>
            <a:r>
              <a:rPr lang="en-US" sz="1700" b="0" i="0" u="none" strike="noStrike" cap="none">
                <a:solidFill>
                  <a:srgbClr val="000000"/>
                </a:solidFill>
                <a:ea typeface="Franklin Gothic"/>
                <a:cs typeface="Franklin Gothic"/>
                <a:sym typeface="Franklin Gothic"/>
              </a:rPr>
              <a:t>Less urgency</a:t>
            </a:r>
            <a:br>
              <a:rPr lang="en-US" sz="1700" b="0" i="0" u="none" strike="noStrike" cap="none">
                <a:solidFill>
                  <a:srgbClr val="000000"/>
                </a:solidFill>
                <a:ea typeface="Franklin Gothic"/>
                <a:cs typeface="Franklin Gothic"/>
                <a:sym typeface="Franklin Gothic"/>
              </a:rPr>
            </a:br>
            <a:r>
              <a:rPr lang="en-US" sz="1700" b="0" i="0" u="none" strike="noStrike" cap="none">
                <a:solidFill>
                  <a:srgbClr val="000000"/>
                </a:solidFill>
                <a:ea typeface="Franklin Gothic"/>
                <a:cs typeface="Franklin Gothic"/>
                <a:sym typeface="Franklin Gothic"/>
              </a:rPr>
              <a:t>more resources</a:t>
            </a:r>
            <a:br>
              <a:rPr lang="en-US" sz="1700" b="0" i="0" u="none" strike="noStrike" cap="none">
                <a:solidFill>
                  <a:srgbClr val="000000"/>
                </a:solidFill>
                <a:ea typeface="Franklin Gothic"/>
                <a:cs typeface="Franklin Gothic"/>
                <a:sym typeface="Franklin Gothic"/>
              </a:rPr>
            </a:br>
            <a:r>
              <a:rPr lang="en-US" sz="1700" b="0" i="0" u="none" strike="noStrike" cap="none">
                <a:solidFill>
                  <a:srgbClr val="000000"/>
                </a:solidFill>
                <a:ea typeface="Franklin Gothic"/>
                <a:cs typeface="Franklin Gothic"/>
                <a:sym typeface="Franklin Gothic"/>
              </a:rPr>
              <a:t>more access</a:t>
            </a:r>
            <a:br>
              <a:rPr lang="en-US" sz="1700" b="0" i="0" u="none" strike="noStrike" cap="none">
                <a:solidFill>
                  <a:srgbClr val="000000"/>
                </a:solidFill>
                <a:ea typeface="Franklin Gothic"/>
                <a:cs typeface="Franklin Gothic"/>
                <a:sym typeface="Franklin Gothic"/>
              </a:rPr>
            </a:br>
            <a:r>
              <a:rPr lang="en-US" sz="1700" b="0" i="0" u="none" strike="noStrike" cap="none">
                <a:solidFill>
                  <a:srgbClr val="000000"/>
                </a:solidFill>
                <a:ea typeface="Franklin Gothic"/>
                <a:cs typeface="Franklin Gothic"/>
                <a:sym typeface="Franklin Gothic"/>
              </a:rPr>
              <a:t>more expertise</a:t>
            </a:r>
          </a:p>
          <a:p>
            <a:pPr marL="0" marR="0" lvl="0" indent="0" algn="r" rtl="0">
              <a:lnSpc>
                <a:spcPct val="100000"/>
              </a:lnSpc>
              <a:spcBef>
                <a:spcPts val="0"/>
              </a:spcBef>
              <a:spcAft>
                <a:spcPts val="0"/>
              </a:spcAft>
              <a:buClr>
                <a:srgbClr val="000000"/>
              </a:buClr>
              <a:buSzPts val="2000"/>
              <a:buFont typeface="Arial"/>
              <a:buNone/>
            </a:pPr>
            <a:r>
              <a:rPr lang="en-US" sz="1700" b="1" i="1" u="none" strike="noStrike" cap="none">
                <a:solidFill>
                  <a:schemeClr val="accent6"/>
                </a:solidFill>
                <a:ea typeface="Franklin Gothic"/>
                <a:cs typeface="Franklin Gothic"/>
                <a:sym typeface="Franklin Gothic"/>
              </a:rPr>
              <a:t>Less limitation on methods</a:t>
            </a:r>
            <a:r>
              <a:rPr lang="en-US" sz="1700" b="1" i="1" u="none" strike="noStrike" cap="none">
                <a:solidFill>
                  <a:schemeClr val="accent6"/>
                </a:solidFill>
                <a:ea typeface="Source Code Pro"/>
                <a:cs typeface="Source Code Pro"/>
                <a:sym typeface="Source Code Pro"/>
              </a:rPr>
              <a:t> </a:t>
            </a:r>
          </a:p>
        </p:txBody>
      </p:sp>
      <p:sp>
        <p:nvSpPr>
          <p:cNvPr id="600" name="Google Shape;600;p43"/>
          <p:cNvSpPr/>
          <p:nvPr/>
        </p:nvSpPr>
        <p:spPr>
          <a:xfrm>
            <a:off x="978960" y="2693449"/>
            <a:ext cx="9750000" cy="979800"/>
          </a:xfrm>
          <a:prstGeom prst="leftRightArrow">
            <a:avLst>
              <a:gd name="adj1" fmla="val 50000"/>
              <a:gd name="adj2" fmla="val 50000"/>
            </a:avLst>
          </a:prstGeom>
          <a:solidFill>
            <a:schemeClr val="accent6"/>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2400" b="1" i="0" u="none" strike="noStrike" cap="none" spc="100">
                <a:solidFill>
                  <a:schemeClr val="lt1"/>
                </a:solidFill>
                <a:ea typeface="Franklin Gothic"/>
                <a:cs typeface="Franklin Gothic"/>
                <a:sym typeface="Franklin Gothic"/>
              </a:rPr>
              <a:t>METHODS CONTINUUM</a:t>
            </a:r>
          </a:p>
        </p:txBody>
      </p:sp>
      <p:sp>
        <p:nvSpPr>
          <p:cNvPr id="2" name="Title 1">
            <a:extLst>
              <a:ext uri="{FF2B5EF4-FFF2-40B4-BE49-F238E27FC236}">
                <a16:creationId xmlns:a16="http://schemas.microsoft.com/office/drawing/2014/main" id="{9B266897-9B39-EA0E-F522-7A567554FB7F}"/>
              </a:ext>
            </a:extLst>
          </p:cNvPr>
          <p:cNvSpPr>
            <a:spLocks noGrp="1"/>
          </p:cNvSpPr>
          <p:nvPr>
            <p:ph type="title"/>
          </p:nvPr>
        </p:nvSpPr>
        <p:spPr>
          <a:xfrm>
            <a:off x="478624" y="390467"/>
            <a:ext cx="10345003" cy="1068000"/>
          </a:xfrm>
        </p:spPr>
        <p:txBody>
          <a:bodyPr/>
          <a:lstStyle/>
          <a:p>
            <a:r>
              <a:rPr lang="en-US"/>
              <a:t>Determining the sampling strategy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0497FE0-E288-0478-DA7F-EBCAB33A57A9}"/>
              </a:ext>
            </a:extLst>
          </p:cNvPr>
          <p:cNvSpPr/>
          <p:nvPr/>
        </p:nvSpPr>
        <p:spPr>
          <a:xfrm>
            <a:off x="5626710" y="3827732"/>
            <a:ext cx="4080681" cy="1946050"/>
          </a:xfrm>
          <a:prstGeom prst="roundRect">
            <a:avLst/>
          </a:prstGeom>
          <a:solidFill>
            <a:srgbClr val="FFF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1D1673D-4791-FEA5-2F9E-75458359D5CC}"/>
              </a:ext>
            </a:extLst>
          </p:cNvPr>
          <p:cNvSpPr/>
          <p:nvPr/>
        </p:nvSpPr>
        <p:spPr>
          <a:xfrm>
            <a:off x="1043217" y="3798357"/>
            <a:ext cx="4080681" cy="1946050"/>
          </a:xfrm>
          <a:prstGeom prst="roundRect">
            <a:avLst/>
          </a:prstGeom>
          <a:solidFill>
            <a:srgbClr val="FFF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Google Shape;583;p42"/>
          <p:cNvSpPr txBox="1"/>
          <p:nvPr/>
        </p:nvSpPr>
        <p:spPr>
          <a:xfrm>
            <a:off x="2126118" y="4002949"/>
            <a:ext cx="2850613" cy="1887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US" sz="1600" b="1" i="0" u="none" strike="noStrike" cap="none" dirty="0">
                <a:solidFill>
                  <a:srgbClr val="253746"/>
                </a:solidFill>
                <a:latin typeface="Arial"/>
                <a:ea typeface="Arial"/>
                <a:cs typeface="Arial"/>
                <a:sym typeface="Arial"/>
              </a:rPr>
              <a:t>2-3 FGDs </a:t>
            </a:r>
            <a:r>
              <a:rPr lang="en-US" sz="1600" b="0" i="0" u="none" strike="noStrike" cap="none" dirty="0">
                <a:solidFill>
                  <a:srgbClr val="253746"/>
                </a:solidFill>
                <a:latin typeface="Arial"/>
                <a:ea typeface="Arial"/>
                <a:cs typeface="Arial"/>
                <a:sym typeface="Arial"/>
              </a:rPr>
              <a:t>will already give a lot of valuable information; </a:t>
            </a:r>
            <a:endParaRPr sz="1600" b="0" i="0" u="none" strike="noStrike" cap="none" dirty="0">
              <a:solidFill>
                <a:srgbClr val="000000"/>
              </a:solidFill>
              <a:latin typeface="Arial"/>
              <a:ea typeface="Arial"/>
              <a:cs typeface="Arial"/>
              <a:sym typeface="Arial"/>
            </a:endParaRPr>
          </a:p>
          <a:p>
            <a:pPr marL="0" marR="0" lvl="0" indent="0" algn="l" rtl="0">
              <a:lnSpc>
                <a:spcPct val="115000"/>
              </a:lnSpc>
              <a:spcBef>
                <a:spcPts val="1100"/>
              </a:spcBef>
              <a:spcAft>
                <a:spcPts val="0"/>
              </a:spcAft>
              <a:buClr>
                <a:srgbClr val="000000"/>
              </a:buClr>
              <a:buSzPts val="1900"/>
              <a:buFont typeface="Arial"/>
              <a:buNone/>
            </a:pPr>
            <a:r>
              <a:rPr lang="en-US" sz="1600" b="0" i="0" u="none" strike="noStrike" cap="none" dirty="0">
                <a:solidFill>
                  <a:srgbClr val="253746"/>
                </a:solidFill>
                <a:latin typeface="Arial"/>
                <a:ea typeface="Arial"/>
                <a:cs typeface="Arial"/>
                <a:sym typeface="Arial"/>
              </a:rPr>
              <a:t>by </a:t>
            </a:r>
            <a:r>
              <a:rPr lang="en-US" sz="1600" b="1" i="0" u="none" strike="noStrike" cap="none" dirty="0">
                <a:solidFill>
                  <a:srgbClr val="253746"/>
                </a:solidFill>
                <a:latin typeface="Arial"/>
                <a:ea typeface="Arial"/>
                <a:cs typeface="Arial"/>
                <a:sym typeface="Arial"/>
              </a:rPr>
              <a:t>5-6 FGDs,</a:t>
            </a:r>
            <a:r>
              <a:rPr lang="en-US" sz="1600" b="0" i="0" u="none" strike="noStrike" cap="none" dirty="0">
                <a:solidFill>
                  <a:srgbClr val="253746"/>
                </a:solidFill>
                <a:latin typeface="Arial"/>
                <a:ea typeface="Arial"/>
                <a:cs typeface="Arial"/>
                <a:sym typeface="Arial"/>
              </a:rPr>
              <a:t> it is possible to reach saturation point.</a:t>
            </a:r>
            <a:endParaRPr sz="1600" b="0" i="0" u="none" strike="noStrike" cap="none" dirty="0">
              <a:solidFill>
                <a:srgbClr val="000000"/>
              </a:solidFill>
              <a:latin typeface="Arial"/>
              <a:ea typeface="Arial"/>
              <a:cs typeface="Arial"/>
              <a:sym typeface="Arial"/>
            </a:endParaRPr>
          </a:p>
        </p:txBody>
      </p:sp>
      <p:sp>
        <p:nvSpPr>
          <p:cNvPr id="584" name="Google Shape;584;p42"/>
          <p:cNvSpPr txBox="1"/>
          <p:nvPr/>
        </p:nvSpPr>
        <p:spPr>
          <a:xfrm>
            <a:off x="6700409" y="3989607"/>
            <a:ext cx="2742780" cy="1887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US" sz="1600" b="1" i="0" u="none" strike="noStrike" cap="none">
                <a:solidFill>
                  <a:srgbClr val="253746"/>
                </a:solidFill>
                <a:latin typeface="Arial"/>
                <a:ea typeface="Arial"/>
                <a:cs typeface="Arial"/>
                <a:sym typeface="Arial"/>
              </a:rPr>
              <a:t>6 KIIs</a:t>
            </a:r>
            <a:r>
              <a:rPr lang="en-US" sz="1600" b="0" i="0" u="none" strike="noStrike" cap="none">
                <a:solidFill>
                  <a:srgbClr val="253746"/>
                </a:solidFill>
                <a:latin typeface="Arial"/>
                <a:ea typeface="Arial"/>
                <a:cs typeface="Arial"/>
                <a:sym typeface="Arial"/>
              </a:rPr>
              <a:t> will already give a lot of valuable information; </a:t>
            </a: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1100"/>
              </a:spcBef>
              <a:spcAft>
                <a:spcPts val="0"/>
              </a:spcAft>
              <a:buClr>
                <a:srgbClr val="000000"/>
              </a:buClr>
              <a:buSzPts val="1900"/>
              <a:buFont typeface="Arial"/>
              <a:buNone/>
            </a:pPr>
            <a:r>
              <a:rPr lang="en-US" sz="1600" b="0" i="0" u="none" strike="noStrike" cap="none">
                <a:solidFill>
                  <a:srgbClr val="253746"/>
                </a:solidFill>
                <a:latin typeface="Arial"/>
                <a:ea typeface="Arial"/>
                <a:cs typeface="Arial"/>
                <a:sym typeface="Arial"/>
              </a:rPr>
              <a:t>by </a:t>
            </a:r>
            <a:r>
              <a:rPr lang="en-US" sz="1600" b="1" i="0" u="none" strike="noStrike" cap="none">
                <a:solidFill>
                  <a:srgbClr val="253746"/>
                </a:solidFill>
                <a:latin typeface="Arial"/>
                <a:ea typeface="Arial"/>
                <a:cs typeface="Arial"/>
                <a:sym typeface="Arial"/>
              </a:rPr>
              <a:t>12 KIIs</a:t>
            </a:r>
            <a:r>
              <a:rPr lang="en-US" sz="1600" b="0" i="0" u="none" strike="noStrike" cap="none">
                <a:solidFill>
                  <a:srgbClr val="253746"/>
                </a:solidFill>
                <a:latin typeface="Arial"/>
                <a:ea typeface="Arial"/>
                <a:cs typeface="Arial"/>
                <a:sym typeface="Arial"/>
              </a:rPr>
              <a:t> it is possible to reach saturation point.</a:t>
            </a:r>
            <a:endParaRPr sz="1600" b="0" i="0" u="none" strike="noStrike" cap="none">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1A21AB4C-EF15-A024-4A97-011F33DC357F}"/>
              </a:ext>
            </a:extLst>
          </p:cNvPr>
          <p:cNvSpPr>
            <a:spLocks noGrp="1"/>
          </p:cNvSpPr>
          <p:nvPr>
            <p:ph type="title"/>
          </p:nvPr>
        </p:nvSpPr>
        <p:spPr>
          <a:xfrm>
            <a:off x="486693" y="390467"/>
            <a:ext cx="10345003" cy="1068000"/>
          </a:xfrm>
        </p:spPr>
        <p:txBody>
          <a:bodyPr>
            <a:normAutofit/>
          </a:bodyPr>
          <a:lstStyle/>
          <a:p>
            <a:r>
              <a:rPr lang="en-US"/>
              <a:t>Sampling</a:t>
            </a:r>
          </a:p>
        </p:txBody>
      </p:sp>
      <p:sp>
        <p:nvSpPr>
          <p:cNvPr id="3" name="Text Placeholder 2">
            <a:extLst>
              <a:ext uri="{FF2B5EF4-FFF2-40B4-BE49-F238E27FC236}">
                <a16:creationId xmlns:a16="http://schemas.microsoft.com/office/drawing/2014/main" id="{60CA2A35-5BF5-CB06-3552-B3ED9E1D0C98}"/>
              </a:ext>
            </a:extLst>
          </p:cNvPr>
          <p:cNvSpPr>
            <a:spLocks noGrp="1"/>
          </p:cNvSpPr>
          <p:nvPr>
            <p:ph type="body" idx="1"/>
          </p:nvPr>
        </p:nvSpPr>
        <p:spPr>
          <a:xfrm>
            <a:off x="495300" y="1470555"/>
            <a:ext cx="10345003" cy="2471228"/>
          </a:xfrm>
        </p:spPr>
        <p:txBody>
          <a:bodyPr>
            <a:normAutofit fontScale="85000" lnSpcReduction="10000"/>
          </a:bodyPr>
          <a:lstStyle/>
          <a:p>
            <a:pPr>
              <a:lnSpc>
                <a:spcPct val="120000"/>
              </a:lnSpc>
            </a:pPr>
            <a:r>
              <a:rPr lang="en-US" sz="1900" b="1" dirty="0"/>
              <a:t>Purposive sampling </a:t>
            </a:r>
            <a:r>
              <a:rPr lang="en-US" sz="1900" dirty="0"/>
              <a:t>is usually used for qualitative assessments. Participants are selected because </a:t>
            </a:r>
            <a:br>
              <a:rPr lang="en-US" sz="1900" dirty="0"/>
            </a:br>
            <a:r>
              <a:rPr lang="en-US" sz="1900" dirty="0"/>
              <a:t>they are most likely to provide the information we want to collect.</a:t>
            </a:r>
          </a:p>
          <a:p>
            <a:pPr>
              <a:lnSpc>
                <a:spcPct val="120000"/>
              </a:lnSpc>
            </a:pPr>
            <a:r>
              <a:rPr lang="en-US" sz="1900" b="1" dirty="0"/>
              <a:t>Convenience sampling </a:t>
            </a:r>
            <a:r>
              <a:rPr lang="en-US" sz="1900" dirty="0"/>
              <a:t>is used in contexts with fewer resources and access challenges. Participants </a:t>
            </a:r>
            <a:br>
              <a:rPr lang="en-US" sz="1900" dirty="0"/>
            </a:br>
            <a:r>
              <a:rPr lang="en-US" sz="1900" dirty="0"/>
              <a:t>are selected based on their availability and accessibility.</a:t>
            </a:r>
          </a:p>
          <a:p>
            <a:pPr marL="76200" indent="0">
              <a:lnSpc>
                <a:spcPct val="120000"/>
              </a:lnSpc>
              <a:buNone/>
            </a:pPr>
            <a:r>
              <a:rPr lang="en-US" sz="1900" b="0" i="1" u="none" strike="noStrike" cap="none" dirty="0">
                <a:solidFill>
                  <a:srgbClr val="000000"/>
                </a:solidFill>
                <a:ea typeface="Arial"/>
                <a:cs typeface="Arial"/>
                <a:sym typeface="Arial"/>
              </a:rPr>
              <a:t>For qualitative samples, </a:t>
            </a:r>
            <a:r>
              <a:rPr lang="en-US" sz="1900" b="1" i="1" u="none" strike="noStrike" cap="none" dirty="0">
                <a:solidFill>
                  <a:srgbClr val="000000"/>
                </a:solidFill>
                <a:ea typeface="Arial"/>
                <a:cs typeface="Arial"/>
                <a:sym typeface="Arial"/>
              </a:rPr>
              <a:t>it is not possible to give a sample size formula</a:t>
            </a:r>
            <a:r>
              <a:rPr lang="en-US" sz="1900" b="0" i="1" u="none" strike="noStrike" cap="none" dirty="0">
                <a:solidFill>
                  <a:srgbClr val="000000"/>
                </a:solidFill>
                <a:ea typeface="Arial"/>
                <a:cs typeface="Arial"/>
                <a:sym typeface="Arial"/>
              </a:rPr>
              <a:t> as with quantitative data. </a:t>
            </a:r>
            <a:br>
              <a:rPr lang="en-US" sz="1900" b="0" i="1" u="none" strike="noStrike" cap="none" dirty="0">
                <a:solidFill>
                  <a:srgbClr val="000000"/>
                </a:solidFill>
                <a:ea typeface="Arial"/>
                <a:cs typeface="Arial"/>
                <a:sym typeface="Arial"/>
              </a:rPr>
            </a:br>
            <a:r>
              <a:rPr lang="en-US" sz="1900" b="0" i="1" u="none" strike="noStrike" cap="none" dirty="0">
                <a:solidFill>
                  <a:srgbClr val="000000"/>
                </a:solidFill>
                <a:ea typeface="Arial"/>
                <a:cs typeface="Arial"/>
                <a:sym typeface="Arial"/>
              </a:rPr>
              <a:t>Data saturation happens where no new information is coming from your interviews. As a guide:  </a:t>
            </a:r>
            <a:endParaRPr lang="en-US" sz="2000" dirty="0"/>
          </a:p>
          <a:p>
            <a:endParaRPr lang="en-US" sz="2000" dirty="0"/>
          </a:p>
        </p:txBody>
      </p:sp>
      <p:grpSp>
        <p:nvGrpSpPr>
          <p:cNvPr id="4" name="Group 3">
            <a:extLst>
              <a:ext uri="{FF2B5EF4-FFF2-40B4-BE49-F238E27FC236}">
                <a16:creationId xmlns:a16="http://schemas.microsoft.com/office/drawing/2014/main" id="{429C84B0-2723-A7AB-E440-E03360228004}"/>
              </a:ext>
            </a:extLst>
          </p:cNvPr>
          <p:cNvGrpSpPr/>
          <p:nvPr/>
        </p:nvGrpSpPr>
        <p:grpSpPr>
          <a:xfrm>
            <a:off x="1305894" y="4002949"/>
            <a:ext cx="689983" cy="689983"/>
            <a:chOff x="5751008" y="1264664"/>
            <a:chExt cx="689983" cy="689983"/>
          </a:xfrm>
        </p:grpSpPr>
        <p:sp>
          <p:nvSpPr>
            <p:cNvPr id="5" name="Oval 4">
              <a:extLst>
                <a:ext uri="{FF2B5EF4-FFF2-40B4-BE49-F238E27FC236}">
                  <a16:creationId xmlns:a16="http://schemas.microsoft.com/office/drawing/2014/main" id="{396BC292-3FD5-2061-DBAE-575E62FA8F31}"/>
                </a:ext>
              </a:extLst>
            </p:cNvPr>
            <p:cNvSpPr/>
            <p:nvPr/>
          </p:nvSpPr>
          <p:spPr>
            <a:xfrm>
              <a:off x="5751008" y="1264664"/>
              <a:ext cx="689983" cy="689983"/>
            </a:xfrm>
            <a:prstGeom prst="ellipse">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F6901247-8A61-A20C-577D-FF7E935120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1352" y="1354639"/>
              <a:ext cx="464131" cy="459086"/>
            </a:xfrm>
            <a:prstGeom prst="rect">
              <a:avLst/>
            </a:prstGeom>
          </p:spPr>
        </p:pic>
      </p:grpSp>
      <p:grpSp>
        <p:nvGrpSpPr>
          <p:cNvPr id="8" name="Group 7">
            <a:extLst>
              <a:ext uri="{FF2B5EF4-FFF2-40B4-BE49-F238E27FC236}">
                <a16:creationId xmlns:a16="http://schemas.microsoft.com/office/drawing/2014/main" id="{BBAC9964-8C2C-ED23-81FD-1368EBE19DE2}"/>
              </a:ext>
            </a:extLst>
          </p:cNvPr>
          <p:cNvGrpSpPr/>
          <p:nvPr/>
        </p:nvGrpSpPr>
        <p:grpSpPr>
          <a:xfrm>
            <a:off x="5859225" y="4002949"/>
            <a:ext cx="689983" cy="689983"/>
            <a:chOff x="1975782" y="1247851"/>
            <a:chExt cx="689983" cy="689983"/>
          </a:xfrm>
        </p:grpSpPr>
        <p:sp>
          <p:nvSpPr>
            <p:cNvPr id="11" name="Oval 10">
              <a:extLst>
                <a:ext uri="{FF2B5EF4-FFF2-40B4-BE49-F238E27FC236}">
                  <a16:creationId xmlns:a16="http://schemas.microsoft.com/office/drawing/2014/main" id="{32502705-F05C-9748-A6D2-D576CA98C172}"/>
                </a:ext>
              </a:extLst>
            </p:cNvPr>
            <p:cNvSpPr/>
            <p:nvPr/>
          </p:nvSpPr>
          <p:spPr>
            <a:xfrm>
              <a:off x="1975782" y="1247851"/>
              <a:ext cx="689983" cy="689983"/>
            </a:xfrm>
            <a:prstGeom prst="ellipse">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0302287-76C3-E3B1-D665-88951915035C}"/>
                </a:ext>
              </a:extLst>
            </p:cNvPr>
            <p:cNvGrpSpPr/>
            <p:nvPr/>
          </p:nvGrpSpPr>
          <p:grpSpPr>
            <a:xfrm>
              <a:off x="2125369" y="1354639"/>
              <a:ext cx="459232" cy="425015"/>
              <a:chOff x="2125369" y="1354639"/>
              <a:chExt cx="459232" cy="425015"/>
            </a:xfrm>
          </p:grpSpPr>
          <p:sp>
            <p:nvSpPr>
              <p:cNvPr id="13" name="Freeform: Shape 12">
                <a:extLst>
                  <a:ext uri="{FF2B5EF4-FFF2-40B4-BE49-F238E27FC236}">
                    <a16:creationId xmlns:a16="http://schemas.microsoft.com/office/drawing/2014/main" id="{93D1AAC0-F568-A07A-A1A0-CCE342A8369A}"/>
                  </a:ext>
                </a:extLst>
              </p:cNvPr>
              <p:cNvSpPr/>
              <p:nvPr/>
            </p:nvSpPr>
            <p:spPr>
              <a:xfrm>
                <a:off x="2186030" y="1354639"/>
                <a:ext cx="194803" cy="153107"/>
              </a:xfrm>
              <a:custGeom>
                <a:avLst/>
                <a:gdLst>
                  <a:gd name="connsiteX0" fmla="*/ 97390 w 194803"/>
                  <a:gd name="connsiteY0" fmla="*/ 130626 h 153107"/>
                  <a:gd name="connsiteX1" fmla="*/ 134265 w 194803"/>
                  <a:gd name="connsiteY1" fmla="*/ 125766 h 153107"/>
                  <a:gd name="connsiteX2" fmla="*/ 183765 w 194803"/>
                  <a:gd name="connsiteY2" fmla="*/ 152678 h 153107"/>
                  <a:gd name="connsiteX3" fmla="*/ 189065 w 194803"/>
                  <a:gd name="connsiteY3" fmla="*/ 146109 h 153107"/>
                  <a:gd name="connsiteX4" fmla="*/ 169504 w 194803"/>
                  <a:gd name="connsiteY4" fmla="*/ 109209 h 153107"/>
                  <a:gd name="connsiteX5" fmla="*/ 194803 w 194803"/>
                  <a:gd name="connsiteY5" fmla="*/ 65301 h 153107"/>
                  <a:gd name="connsiteX6" fmla="*/ 97414 w 194803"/>
                  <a:gd name="connsiteY6" fmla="*/ 0 h 153107"/>
                  <a:gd name="connsiteX7" fmla="*/ 0 w 194803"/>
                  <a:gd name="connsiteY7" fmla="*/ 65301 h 153107"/>
                  <a:gd name="connsiteX8" fmla="*/ 97390 w 194803"/>
                  <a:gd name="connsiteY8" fmla="*/ 130602 h 153107"/>
                  <a:gd name="connsiteX9" fmla="*/ 143471 w 194803"/>
                  <a:gd name="connsiteY9" fmla="*/ 51576 h 153107"/>
                  <a:gd name="connsiteX10" fmla="*/ 157196 w 194803"/>
                  <a:gd name="connsiteY10" fmla="*/ 65301 h 153107"/>
                  <a:gd name="connsiteX11" fmla="*/ 143471 w 194803"/>
                  <a:gd name="connsiteY11" fmla="*/ 79025 h 153107"/>
                  <a:gd name="connsiteX12" fmla="*/ 129747 w 194803"/>
                  <a:gd name="connsiteY12" fmla="*/ 65301 h 153107"/>
                  <a:gd name="connsiteX13" fmla="*/ 143471 w 194803"/>
                  <a:gd name="connsiteY13" fmla="*/ 51576 h 153107"/>
                  <a:gd name="connsiteX14" fmla="*/ 97390 w 194803"/>
                  <a:gd name="connsiteY14" fmla="*/ 51576 h 153107"/>
                  <a:gd name="connsiteX15" fmla="*/ 111114 w 194803"/>
                  <a:gd name="connsiteY15" fmla="*/ 65301 h 153107"/>
                  <a:gd name="connsiteX16" fmla="*/ 97390 w 194803"/>
                  <a:gd name="connsiteY16" fmla="*/ 79025 h 153107"/>
                  <a:gd name="connsiteX17" fmla="*/ 83665 w 194803"/>
                  <a:gd name="connsiteY17" fmla="*/ 65301 h 153107"/>
                  <a:gd name="connsiteX18" fmla="*/ 97390 w 194803"/>
                  <a:gd name="connsiteY18" fmla="*/ 51576 h 153107"/>
                  <a:gd name="connsiteX19" fmla="*/ 51308 w 194803"/>
                  <a:gd name="connsiteY19" fmla="*/ 51576 h 153107"/>
                  <a:gd name="connsiteX20" fmla="*/ 65032 w 194803"/>
                  <a:gd name="connsiteY20" fmla="*/ 65301 h 153107"/>
                  <a:gd name="connsiteX21" fmla="*/ 51308 w 194803"/>
                  <a:gd name="connsiteY21" fmla="*/ 79025 h 153107"/>
                  <a:gd name="connsiteX22" fmla="*/ 37583 w 194803"/>
                  <a:gd name="connsiteY22" fmla="*/ 65301 h 153107"/>
                  <a:gd name="connsiteX23" fmla="*/ 51308 w 194803"/>
                  <a:gd name="connsiteY23" fmla="*/ 51576 h 1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4803" h="153107">
                    <a:moveTo>
                      <a:pt x="97390" y="130626"/>
                    </a:moveTo>
                    <a:cubicBezTo>
                      <a:pt x="110455" y="130626"/>
                      <a:pt x="122885" y="128892"/>
                      <a:pt x="134265" y="125766"/>
                    </a:cubicBezTo>
                    <a:cubicBezTo>
                      <a:pt x="151237" y="136487"/>
                      <a:pt x="167013" y="144912"/>
                      <a:pt x="183765" y="152678"/>
                    </a:cubicBezTo>
                    <a:cubicBezTo>
                      <a:pt x="187868" y="154583"/>
                      <a:pt x="191751" y="149747"/>
                      <a:pt x="189065" y="146109"/>
                    </a:cubicBezTo>
                    <a:cubicBezTo>
                      <a:pt x="179516" y="133263"/>
                      <a:pt x="174119" y="122714"/>
                      <a:pt x="169504" y="109209"/>
                    </a:cubicBezTo>
                    <a:cubicBezTo>
                      <a:pt x="185206" y="97609"/>
                      <a:pt x="194803" y="82200"/>
                      <a:pt x="194803" y="65301"/>
                    </a:cubicBezTo>
                    <a:cubicBezTo>
                      <a:pt x="194803" y="29231"/>
                      <a:pt x="151188" y="0"/>
                      <a:pt x="97414" y="0"/>
                    </a:cubicBezTo>
                    <a:cubicBezTo>
                      <a:pt x="43640" y="0"/>
                      <a:pt x="0" y="29231"/>
                      <a:pt x="0" y="65301"/>
                    </a:cubicBezTo>
                    <a:cubicBezTo>
                      <a:pt x="0" y="101370"/>
                      <a:pt x="43615" y="130602"/>
                      <a:pt x="97390" y="130602"/>
                    </a:cubicBezTo>
                    <a:close/>
                    <a:moveTo>
                      <a:pt x="143471" y="51576"/>
                    </a:moveTo>
                    <a:cubicBezTo>
                      <a:pt x="151066" y="51576"/>
                      <a:pt x="157196" y="57730"/>
                      <a:pt x="157196" y="65301"/>
                    </a:cubicBezTo>
                    <a:cubicBezTo>
                      <a:pt x="157196" y="72871"/>
                      <a:pt x="151042" y="79025"/>
                      <a:pt x="143471" y="79025"/>
                    </a:cubicBezTo>
                    <a:cubicBezTo>
                      <a:pt x="135901" y="79025"/>
                      <a:pt x="129747" y="72871"/>
                      <a:pt x="129747" y="65301"/>
                    </a:cubicBezTo>
                    <a:cubicBezTo>
                      <a:pt x="129747" y="57730"/>
                      <a:pt x="135901" y="51576"/>
                      <a:pt x="143471" y="51576"/>
                    </a:cubicBezTo>
                    <a:close/>
                    <a:moveTo>
                      <a:pt x="97390" y="51576"/>
                    </a:moveTo>
                    <a:cubicBezTo>
                      <a:pt x="104984" y="51576"/>
                      <a:pt x="111114" y="57730"/>
                      <a:pt x="111114" y="65301"/>
                    </a:cubicBezTo>
                    <a:cubicBezTo>
                      <a:pt x="111114" y="72871"/>
                      <a:pt x="104960" y="79025"/>
                      <a:pt x="97390" y="79025"/>
                    </a:cubicBezTo>
                    <a:cubicBezTo>
                      <a:pt x="89819" y="79025"/>
                      <a:pt x="83665" y="72871"/>
                      <a:pt x="83665" y="65301"/>
                    </a:cubicBezTo>
                    <a:cubicBezTo>
                      <a:pt x="83665" y="57730"/>
                      <a:pt x="89819" y="51576"/>
                      <a:pt x="97390" y="51576"/>
                    </a:cubicBezTo>
                    <a:close/>
                    <a:moveTo>
                      <a:pt x="51308" y="51576"/>
                    </a:moveTo>
                    <a:cubicBezTo>
                      <a:pt x="58903" y="51576"/>
                      <a:pt x="65032" y="57730"/>
                      <a:pt x="65032" y="65301"/>
                    </a:cubicBezTo>
                    <a:cubicBezTo>
                      <a:pt x="65032" y="72871"/>
                      <a:pt x="58878" y="79025"/>
                      <a:pt x="51308" y="79025"/>
                    </a:cubicBezTo>
                    <a:cubicBezTo>
                      <a:pt x="43737" y="79025"/>
                      <a:pt x="37583" y="72871"/>
                      <a:pt x="37583" y="65301"/>
                    </a:cubicBezTo>
                    <a:cubicBezTo>
                      <a:pt x="37583" y="57730"/>
                      <a:pt x="43737" y="51576"/>
                      <a:pt x="51308" y="51576"/>
                    </a:cubicBezTo>
                    <a:close/>
                  </a:path>
                </a:pathLst>
              </a:custGeom>
              <a:solidFill>
                <a:schemeClr val="bg1"/>
              </a:solidFill>
              <a:ln w="2432"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669006C-23AB-6867-E1BD-AD61A8AAED2D}"/>
                  </a:ext>
                </a:extLst>
              </p:cNvPr>
              <p:cNvSpPr/>
              <p:nvPr/>
            </p:nvSpPr>
            <p:spPr>
              <a:xfrm>
                <a:off x="2300782" y="1669933"/>
                <a:ext cx="283819" cy="86619"/>
              </a:xfrm>
              <a:custGeom>
                <a:avLst/>
                <a:gdLst>
                  <a:gd name="connsiteX0" fmla="*/ 0 w 283819"/>
                  <a:gd name="connsiteY0" fmla="*/ 0 h 86619"/>
                  <a:gd name="connsiteX1" fmla="*/ 55581 w 283819"/>
                  <a:gd name="connsiteY1" fmla="*/ 81834 h 86619"/>
                  <a:gd name="connsiteX2" fmla="*/ 55581 w 283819"/>
                  <a:gd name="connsiteY2" fmla="*/ 86620 h 86619"/>
                  <a:gd name="connsiteX3" fmla="*/ 228870 w 283819"/>
                  <a:gd name="connsiteY3" fmla="*/ 86620 h 86619"/>
                  <a:gd name="connsiteX4" fmla="*/ 235830 w 283819"/>
                  <a:gd name="connsiteY4" fmla="*/ 82786 h 86619"/>
                  <a:gd name="connsiteX5" fmla="*/ 282962 w 283819"/>
                  <a:gd name="connsiteY5" fmla="*/ 8425 h 86619"/>
                  <a:gd name="connsiteX6" fmla="*/ 283133 w 283819"/>
                  <a:gd name="connsiteY6" fmla="*/ 2833 h 86619"/>
                  <a:gd name="connsiteX7" fmla="*/ 278322 w 283819"/>
                  <a:gd name="connsiteY7" fmla="*/ 0 h 86619"/>
                  <a:gd name="connsiteX8" fmla="*/ 0 w 283819"/>
                  <a:gd name="connsiteY8" fmla="*/ 0 h 8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19" h="86619">
                    <a:moveTo>
                      <a:pt x="0" y="0"/>
                    </a:moveTo>
                    <a:cubicBezTo>
                      <a:pt x="33188" y="13138"/>
                      <a:pt x="55581" y="45422"/>
                      <a:pt x="55581" y="81834"/>
                    </a:cubicBezTo>
                    <a:lnTo>
                      <a:pt x="55581" y="86620"/>
                    </a:lnTo>
                    <a:lnTo>
                      <a:pt x="228870" y="86620"/>
                    </a:lnTo>
                    <a:cubicBezTo>
                      <a:pt x="231679" y="86620"/>
                      <a:pt x="234316" y="85179"/>
                      <a:pt x="235830" y="82786"/>
                    </a:cubicBezTo>
                    <a:lnTo>
                      <a:pt x="282962" y="8425"/>
                    </a:lnTo>
                    <a:cubicBezTo>
                      <a:pt x="284036" y="6740"/>
                      <a:pt x="284110" y="4591"/>
                      <a:pt x="283133" y="2833"/>
                    </a:cubicBezTo>
                    <a:cubicBezTo>
                      <a:pt x="282156" y="1075"/>
                      <a:pt x="280325" y="0"/>
                      <a:pt x="278322" y="0"/>
                    </a:cubicBezTo>
                    <a:lnTo>
                      <a:pt x="0" y="0"/>
                    </a:lnTo>
                    <a:close/>
                  </a:path>
                </a:pathLst>
              </a:custGeom>
              <a:solidFill>
                <a:schemeClr val="bg1"/>
              </a:solidFill>
              <a:ln w="2432" cap="flat">
                <a:noFill/>
                <a:prstDash val="solid"/>
                <a:miter/>
              </a:ln>
            </p:spPr>
            <p:txBody>
              <a:bodyPr rtlCol="0" anchor="ctr"/>
              <a:lstStyle/>
              <a:p>
                <a:endParaRPr lang="en-US"/>
              </a:p>
            </p:txBody>
          </p:sp>
          <p:grpSp>
            <p:nvGrpSpPr>
              <p:cNvPr id="15" name="Graphic 8">
                <a:extLst>
                  <a:ext uri="{FF2B5EF4-FFF2-40B4-BE49-F238E27FC236}">
                    <a16:creationId xmlns:a16="http://schemas.microsoft.com/office/drawing/2014/main" id="{ECB8AFF9-357A-78C9-802E-6FB98D0D680F}"/>
                  </a:ext>
                </a:extLst>
              </p:cNvPr>
              <p:cNvGrpSpPr/>
              <p:nvPr/>
            </p:nvGrpSpPr>
            <p:grpSpPr>
              <a:xfrm>
                <a:off x="2125369" y="1559454"/>
                <a:ext cx="210701" cy="220200"/>
                <a:chOff x="2125369" y="1559454"/>
                <a:chExt cx="210701" cy="220200"/>
              </a:xfrm>
              <a:solidFill>
                <a:schemeClr val="accent6"/>
              </a:solidFill>
            </p:grpSpPr>
            <p:sp>
              <p:nvSpPr>
                <p:cNvPr id="20" name="Freeform: Shape 19">
                  <a:extLst>
                    <a:ext uri="{FF2B5EF4-FFF2-40B4-BE49-F238E27FC236}">
                      <a16:creationId xmlns:a16="http://schemas.microsoft.com/office/drawing/2014/main" id="{FFE55BCA-D518-78D6-609D-6D739D1EF1EC}"/>
                    </a:ext>
                  </a:extLst>
                </p:cNvPr>
                <p:cNvSpPr/>
                <p:nvPr/>
              </p:nvSpPr>
              <p:spPr>
                <a:xfrm>
                  <a:off x="2125369" y="1682021"/>
                  <a:ext cx="210701" cy="97633"/>
                </a:xfrm>
                <a:custGeom>
                  <a:avLst/>
                  <a:gdLst>
                    <a:gd name="connsiteX0" fmla="*/ 159271 w 210701"/>
                    <a:gd name="connsiteY0" fmla="*/ 2882 h 97633"/>
                    <a:gd name="connsiteX1" fmla="*/ 159149 w 210701"/>
                    <a:gd name="connsiteY1" fmla="*/ 2857 h 97633"/>
                    <a:gd name="connsiteX2" fmla="*/ 136487 w 210701"/>
                    <a:gd name="connsiteY2" fmla="*/ 0 h 97633"/>
                    <a:gd name="connsiteX3" fmla="*/ 74239 w 210701"/>
                    <a:gd name="connsiteY3" fmla="*/ 0 h 97633"/>
                    <a:gd name="connsiteX4" fmla="*/ 51576 w 210701"/>
                    <a:gd name="connsiteY4" fmla="*/ 2857 h 97633"/>
                    <a:gd name="connsiteX5" fmla="*/ 51454 w 210701"/>
                    <a:gd name="connsiteY5" fmla="*/ 2882 h 97633"/>
                    <a:gd name="connsiteX6" fmla="*/ 0 w 210701"/>
                    <a:gd name="connsiteY6" fmla="*/ 69745 h 97633"/>
                    <a:gd name="connsiteX7" fmla="*/ 0 w 210701"/>
                    <a:gd name="connsiteY7" fmla="*/ 90771 h 97633"/>
                    <a:gd name="connsiteX8" fmla="*/ 6862 w 210701"/>
                    <a:gd name="connsiteY8" fmla="*/ 97634 h 97633"/>
                    <a:gd name="connsiteX9" fmla="*/ 203839 w 210701"/>
                    <a:gd name="connsiteY9" fmla="*/ 97634 h 97633"/>
                    <a:gd name="connsiteX10" fmla="*/ 210701 w 210701"/>
                    <a:gd name="connsiteY10" fmla="*/ 90771 h 97633"/>
                    <a:gd name="connsiteX11" fmla="*/ 210701 w 210701"/>
                    <a:gd name="connsiteY11" fmla="*/ 69745 h 97633"/>
                    <a:gd name="connsiteX12" fmla="*/ 159247 w 210701"/>
                    <a:gd name="connsiteY12" fmla="*/ 2882 h 9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701" h="97633">
                      <a:moveTo>
                        <a:pt x="159271" y="2882"/>
                      </a:moveTo>
                      <a:cubicBezTo>
                        <a:pt x="159271" y="2882"/>
                        <a:pt x="159198" y="2882"/>
                        <a:pt x="159149" y="2857"/>
                      </a:cubicBezTo>
                      <a:cubicBezTo>
                        <a:pt x="151750" y="904"/>
                        <a:pt x="144131" y="0"/>
                        <a:pt x="136487" y="0"/>
                      </a:cubicBezTo>
                      <a:lnTo>
                        <a:pt x="74239" y="0"/>
                      </a:lnTo>
                      <a:cubicBezTo>
                        <a:pt x="66595" y="0"/>
                        <a:pt x="58976" y="904"/>
                        <a:pt x="51576" y="2857"/>
                      </a:cubicBezTo>
                      <a:cubicBezTo>
                        <a:pt x="51528" y="2857"/>
                        <a:pt x="51503" y="2857"/>
                        <a:pt x="51454" y="2882"/>
                      </a:cubicBezTo>
                      <a:cubicBezTo>
                        <a:pt x="21075" y="10892"/>
                        <a:pt x="0" y="38316"/>
                        <a:pt x="0" y="69745"/>
                      </a:cubicBezTo>
                      <a:lnTo>
                        <a:pt x="0" y="90771"/>
                      </a:lnTo>
                      <a:cubicBezTo>
                        <a:pt x="0" y="94557"/>
                        <a:pt x="3077" y="97634"/>
                        <a:pt x="6862" y="97634"/>
                      </a:cubicBezTo>
                      <a:lnTo>
                        <a:pt x="203839" y="97634"/>
                      </a:lnTo>
                      <a:cubicBezTo>
                        <a:pt x="207624" y="97634"/>
                        <a:pt x="210701" y="94557"/>
                        <a:pt x="210701" y="90771"/>
                      </a:cubicBezTo>
                      <a:lnTo>
                        <a:pt x="210701" y="69745"/>
                      </a:lnTo>
                      <a:cubicBezTo>
                        <a:pt x="210701" y="38340"/>
                        <a:pt x="189626" y="10916"/>
                        <a:pt x="159247" y="2882"/>
                      </a:cubicBezTo>
                      <a:close/>
                    </a:path>
                  </a:pathLst>
                </a:custGeom>
                <a:grpFill/>
                <a:ln w="243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E9DBA2A-3DBB-472A-BE15-705B381C3B3E}"/>
                    </a:ext>
                  </a:extLst>
                </p:cNvPr>
                <p:cNvSpPr/>
                <p:nvPr/>
              </p:nvSpPr>
              <p:spPr>
                <a:xfrm>
                  <a:off x="2178484" y="1559454"/>
                  <a:ext cx="104569" cy="104569"/>
                </a:xfrm>
                <a:custGeom>
                  <a:avLst/>
                  <a:gdLst>
                    <a:gd name="connsiteX0" fmla="*/ 37046 w 104569"/>
                    <a:gd name="connsiteY0" fmla="*/ 102298 h 104569"/>
                    <a:gd name="connsiteX1" fmla="*/ 52285 w 104569"/>
                    <a:gd name="connsiteY1" fmla="*/ 104569 h 104569"/>
                    <a:gd name="connsiteX2" fmla="*/ 67523 w 104569"/>
                    <a:gd name="connsiteY2" fmla="*/ 102298 h 104569"/>
                    <a:gd name="connsiteX3" fmla="*/ 104569 w 104569"/>
                    <a:gd name="connsiteY3" fmla="*/ 52285 h 104569"/>
                    <a:gd name="connsiteX4" fmla="*/ 52285 w 104569"/>
                    <a:gd name="connsiteY4" fmla="*/ 0 h 104569"/>
                    <a:gd name="connsiteX5" fmla="*/ 0 w 104569"/>
                    <a:gd name="connsiteY5" fmla="*/ 52285 h 104569"/>
                    <a:gd name="connsiteX6" fmla="*/ 37046 w 104569"/>
                    <a:gd name="connsiteY6" fmla="*/ 102298 h 10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569" h="104569">
                      <a:moveTo>
                        <a:pt x="37046" y="102298"/>
                      </a:moveTo>
                      <a:cubicBezTo>
                        <a:pt x="41881" y="103763"/>
                        <a:pt x="46985" y="104569"/>
                        <a:pt x="52285" y="104569"/>
                      </a:cubicBezTo>
                      <a:cubicBezTo>
                        <a:pt x="57584" y="104569"/>
                        <a:pt x="62712" y="103763"/>
                        <a:pt x="67523" y="102298"/>
                      </a:cubicBezTo>
                      <a:cubicBezTo>
                        <a:pt x="88964" y="95778"/>
                        <a:pt x="104569" y="75850"/>
                        <a:pt x="104569" y="52285"/>
                      </a:cubicBezTo>
                      <a:cubicBezTo>
                        <a:pt x="104569" y="23419"/>
                        <a:pt x="81150" y="0"/>
                        <a:pt x="52285" y="0"/>
                      </a:cubicBezTo>
                      <a:cubicBezTo>
                        <a:pt x="23419" y="0"/>
                        <a:pt x="0" y="23419"/>
                        <a:pt x="0" y="52285"/>
                      </a:cubicBezTo>
                      <a:cubicBezTo>
                        <a:pt x="0" y="75850"/>
                        <a:pt x="15605" y="95778"/>
                        <a:pt x="37046" y="102298"/>
                      </a:cubicBezTo>
                      <a:close/>
                    </a:path>
                  </a:pathLst>
                </a:custGeom>
                <a:grpFill/>
                <a:ln w="2432" cap="flat">
                  <a:noFill/>
                  <a:prstDash val="solid"/>
                  <a:miter/>
                </a:ln>
              </p:spPr>
              <p:txBody>
                <a:bodyPr rtlCol="0" anchor="ctr"/>
                <a:lstStyle/>
                <a:p>
                  <a:endParaRPr lang="en-US"/>
                </a:p>
              </p:txBody>
            </p:sp>
          </p:grpSp>
          <p:grpSp>
            <p:nvGrpSpPr>
              <p:cNvPr id="16" name="Graphic 8">
                <a:extLst>
                  <a:ext uri="{FF2B5EF4-FFF2-40B4-BE49-F238E27FC236}">
                    <a16:creationId xmlns:a16="http://schemas.microsoft.com/office/drawing/2014/main" id="{8DE98E67-A675-CA85-38A2-1B5C06F93356}"/>
                  </a:ext>
                </a:extLst>
              </p:cNvPr>
              <p:cNvGrpSpPr/>
              <p:nvPr/>
            </p:nvGrpSpPr>
            <p:grpSpPr>
              <a:xfrm>
                <a:off x="2350771" y="1431099"/>
                <a:ext cx="210701" cy="216830"/>
                <a:chOff x="2350771" y="1431099"/>
                <a:chExt cx="210701" cy="216830"/>
              </a:xfrm>
              <a:solidFill>
                <a:schemeClr val="accent6"/>
              </a:solidFill>
            </p:grpSpPr>
            <p:sp>
              <p:nvSpPr>
                <p:cNvPr id="17" name="Freeform: Shape 16">
                  <a:extLst>
                    <a:ext uri="{FF2B5EF4-FFF2-40B4-BE49-F238E27FC236}">
                      <a16:creationId xmlns:a16="http://schemas.microsoft.com/office/drawing/2014/main" id="{57A4FF01-88F1-6565-F76A-7FA942D16A12}"/>
                    </a:ext>
                  </a:extLst>
                </p:cNvPr>
                <p:cNvSpPr/>
                <p:nvPr/>
              </p:nvSpPr>
              <p:spPr>
                <a:xfrm>
                  <a:off x="2403153" y="1431099"/>
                  <a:ext cx="105936" cy="105936"/>
                </a:xfrm>
                <a:custGeom>
                  <a:avLst/>
                  <a:gdLst>
                    <a:gd name="connsiteX0" fmla="*/ 52968 w 105936"/>
                    <a:gd name="connsiteY0" fmla="*/ 105937 h 105936"/>
                    <a:gd name="connsiteX1" fmla="*/ 105937 w 105936"/>
                    <a:gd name="connsiteY1" fmla="*/ 52968 h 105936"/>
                    <a:gd name="connsiteX2" fmla="*/ 52968 w 105936"/>
                    <a:gd name="connsiteY2" fmla="*/ 0 h 105936"/>
                    <a:gd name="connsiteX3" fmla="*/ 0 w 105936"/>
                    <a:gd name="connsiteY3" fmla="*/ 52968 h 105936"/>
                    <a:gd name="connsiteX4" fmla="*/ 52968 w 105936"/>
                    <a:gd name="connsiteY4" fmla="*/ 105937 h 10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36" h="105936">
                      <a:moveTo>
                        <a:pt x="52968" y="105937"/>
                      </a:moveTo>
                      <a:cubicBezTo>
                        <a:pt x="82224" y="105937"/>
                        <a:pt x="105937" y="82224"/>
                        <a:pt x="105937" y="52968"/>
                      </a:cubicBezTo>
                      <a:cubicBezTo>
                        <a:pt x="105937" y="23712"/>
                        <a:pt x="82224" y="0"/>
                        <a:pt x="52968" y="0"/>
                      </a:cubicBezTo>
                      <a:cubicBezTo>
                        <a:pt x="23712" y="0"/>
                        <a:pt x="0" y="23712"/>
                        <a:pt x="0" y="52968"/>
                      </a:cubicBezTo>
                      <a:cubicBezTo>
                        <a:pt x="0" y="82224"/>
                        <a:pt x="23712" y="105937"/>
                        <a:pt x="52968" y="105937"/>
                      </a:cubicBezTo>
                      <a:close/>
                    </a:path>
                  </a:pathLst>
                </a:custGeom>
                <a:grpFill/>
                <a:ln w="243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0C2B495-3451-8B57-CF07-41B48FE4A2F8}"/>
                    </a:ext>
                  </a:extLst>
                </p:cNvPr>
                <p:cNvSpPr/>
                <p:nvPr/>
              </p:nvSpPr>
              <p:spPr>
                <a:xfrm>
                  <a:off x="2350771" y="1550297"/>
                  <a:ext cx="210701" cy="97633"/>
                </a:xfrm>
                <a:custGeom>
                  <a:avLst/>
                  <a:gdLst>
                    <a:gd name="connsiteX0" fmla="*/ 89453 w 210701"/>
                    <a:gd name="connsiteY0" fmla="*/ 61003 h 97633"/>
                    <a:gd name="connsiteX1" fmla="*/ 64129 w 210701"/>
                    <a:gd name="connsiteY1" fmla="*/ 0 h 97633"/>
                    <a:gd name="connsiteX2" fmla="*/ 51454 w 210701"/>
                    <a:gd name="connsiteY2" fmla="*/ 2882 h 97633"/>
                    <a:gd name="connsiteX3" fmla="*/ 0 w 210701"/>
                    <a:gd name="connsiteY3" fmla="*/ 69745 h 97633"/>
                    <a:gd name="connsiteX4" fmla="*/ 0 w 210701"/>
                    <a:gd name="connsiteY4" fmla="*/ 90771 h 97633"/>
                    <a:gd name="connsiteX5" fmla="*/ 6862 w 210701"/>
                    <a:gd name="connsiteY5" fmla="*/ 97634 h 97633"/>
                    <a:gd name="connsiteX6" fmla="*/ 203839 w 210701"/>
                    <a:gd name="connsiteY6" fmla="*/ 97634 h 97633"/>
                    <a:gd name="connsiteX7" fmla="*/ 210701 w 210701"/>
                    <a:gd name="connsiteY7" fmla="*/ 90771 h 97633"/>
                    <a:gd name="connsiteX8" fmla="*/ 210701 w 210701"/>
                    <a:gd name="connsiteY8" fmla="*/ 69745 h 97633"/>
                    <a:gd name="connsiteX9" fmla="*/ 159247 w 210701"/>
                    <a:gd name="connsiteY9" fmla="*/ 2882 h 97633"/>
                    <a:gd name="connsiteX10" fmla="*/ 146573 w 210701"/>
                    <a:gd name="connsiteY10" fmla="*/ 0 h 97633"/>
                    <a:gd name="connsiteX11" fmla="*/ 121273 w 210701"/>
                    <a:gd name="connsiteY11" fmla="*/ 60978 h 9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701" h="97633">
                      <a:moveTo>
                        <a:pt x="89453" y="61003"/>
                      </a:moveTo>
                      <a:lnTo>
                        <a:pt x="64129" y="0"/>
                      </a:lnTo>
                      <a:cubicBezTo>
                        <a:pt x="59562" y="904"/>
                        <a:pt x="55337" y="1856"/>
                        <a:pt x="51454" y="2882"/>
                      </a:cubicBezTo>
                      <a:cubicBezTo>
                        <a:pt x="21075" y="10892"/>
                        <a:pt x="0" y="38316"/>
                        <a:pt x="0" y="69745"/>
                      </a:cubicBezTo>
                      <a:lnTo>
                        <a:pt x="0" y="90771"/>
                      </a:lnTo>
                      <a:cubicBezTo>
                        <a:pt x="0" y="94557"/>
                        <a:pt x="3077" y="97634"/>
                        <a:pt x="6862" y="97634"/>
                      </a:cubicBezTo>
                      <a:lnTo>
                        <a:pt x="203839" y="97634"/>
                      </a:lnTo>
                      <a:cubicBezTo>
                        <a:pt x="207624" y="97634"/>
                        <a:pt x="210701" y="94557"/>
                        <a:pt x="210701" y="90771"/>
                      </a:cubicBezTo>
                      <a:lnTo>
                        <a:pt x="210701" y="69745"/>
                      </a:lnTo>
                      <a:cubicBezTo>
                        <a:pt x="210701" y="38340"/>
                        <a:pt x="189626" y="10916"/>
                        <a:pt x="159247" y="2882"/>
                      </a:cubicBezTo>
                      <a:cubicBezTo>
                        <a:pt x="155340" y="1856"/>
                        <a:pt x="151139" y="904"/>
                        <a:pt x="146573" y="0"/>
                      </a:cubicBezTo>
                      <a:lnTo>
                        <a:pt x="121273" y="60978"/>
                      </a:lnTo>
                    </a:path>
                  </a:pathLst>
                </a:custGeom>
                <a:grpFill/>
                <a:ln w="243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A645CBB-42B1-B27E-0364-2BC7261C3908}"/>
                    </a:ext>
                  </a:extLst>
                </p:cNvPr>
                <p:cNvSpPr/>
                <p:nvPr/>
              </p:nvSpPr>
              <p:spPr>
                <a:xfrm>
                  <a:off x="2439198" y="1550297"/>
                  <a:ext cx="33847" cy="93921"/>
                </a:xfrm>
                <a:custGeom>
                  <a:avLst/>
                  <a:gdLst>
                    <a:gd name="connsiteX0" fmla="*/ 30526 w 33847"/>
                    <a:gd name="connsiteY0" fmla="*/ 9426 h 93921"/>
                    <a:gd name="connsiteX1" fmla="*/ 23444 w 33847"/>
                    <a:gd name="connsiteY1" fmla="*/ 20074 h 93921"/>
                    <a:gd name="connsiteX2" fmla="*/ 33847 w 33847"/>
                    <a:gd name="connsiteY2" fmla="*/ 93922 h 93921"/>
                    <a:gd name="connsiteX3" fmla="*/ 0 w 33847"/>
                    <a:gd name="connsiteY3" fmla="*/ 93922 h 93921"/>
                    <a:gd name="connsiteX4" fmla="*/ 10428 w 33847"/>
                    <a:gd name="connsiteY4" fmla="*/ 20074 h 93921"/>
                    <a:gd name="connsiteX5" fmla="*/ 3346 w 33847"/>
                    <a:gd name="connsiteY5" fmla="*/ 9426 h 93921"/>
                    <a:gd name="connsiteX6" fmla="*/ 3028 w 33847"/>
                    <a:gd name="connsiteY6" fmla="*/ 7082 h 93921"/>
                    <a:gd name="connsiteX7" fmla="*/ 4689 w 33847"/>
                    <a:gd name="connsiteY7" fmla="*/ 1905 h 93921"/>
                    <a:gd name="connsiteX8" fmla="*/ 7302 w 33847"/>
                    <a:gd name="connsiteY8" fmla="*/ 0 h 93921"/>
                    <a:gd name="connsiteX9" fmla="*/ 26618 w 33847"/>
                    <a:gd name="connsiteY9" fmla="*/ 0 h 93921"/>
                    <a:gd name="connsiteX10" fmla="*/ 29232 w 33847"/>
                    <a:gd name="connsiteY10" fmla="*/ 1905 h 93921"/>
                    <a:gd name="connsiteX11" fmla="*/ 30868 w 33847"/>
                    <a:gd name="connsiteY11" fmla="*/ 7082 h 93921"/>
                    <a:gd name="connsiteX12" fmla="*/ 30550 w 33847"/>
                    <a:gd name="connsiteY12" fmla="*/ 9426 h 9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47" h="93921">
                      <a:moveTo>
                        <a:pt x="30526" y="9426"/>
                      </a:moveTo>
                      <a:lnTo>
                        <a:pt x="23444" y="20074"/>
                      </a:lnTo>
                      <a:cubicBezTo>
                        <a:pt x="24201" y="28572"/>
                        <a:pt x="32333" y="70356"/>
                        <a:pt x="33847" y="93922"/>
                      </a:cubicBezTo>
                      <a:lnTo>
                        <a:pt x="0" y="93922"/>
                      </a:lnTo>
                      <a:cubicBezTo>
                        <a:pt x="1538" y="70356"/>
                        <a:pt x="9646" y="28572"/>
                        <a:pt x="10428" y="20074"/>
                      </a:cubicBezTo>
                      <a:lnTo>
                        <a:pt x="3346" y="9426"/>
                      </a:lnTo>
                      <a:cubicBezTo>
                        <a:pt x="2882" y="8743"/>
                        <a:pt x="2760" y="7863"/>
                        <a:pt x="3028" y="7082"/>
                      </a:cubicBezTo>
                      <a:cubicBezTo>
                        <a:pt x="3810" y="4591"/>
                        <a:pt x="4347" y="2955"/>
                        <a:pt x="4689" y="1905"/>
                      </a:cubicBezTo>
                      <a:cubicBezTo>
                        <a:pt x="5055" y="781"/>
                        <a:pt x="6105" y="0"/>
                        <a:pt x="7302" y="0"/>
                      </a:cubicBezTo>
                      <a:lnTo>
                        <a:pt x="26618" y="0"/>
                      </a:lnTo>
                      <a:cubicBezTo>
                        <a:pt x="27815" y="0"/>
                        <a:pt x="28865" y="757"/>
                        <a:pt x="29232" y="1905"/>
                      </a:cubicBezTo>
                      <a:cubicBezTo>
                        <a:pt x="29573" y="2955"/>
                        <a:pt x="30086" y="4591"/>
                        <a:pt x="30868" y="7082"/>
                      </a:cubicBezTo>
                      <a:cubicBezTo>
                        <a:pt x="31112" y="7863"/>
                        <a:pt x="30990" y="8743"/>
                        <a:pt x="30550" y="9426"/>
                      </a:cubicBezTo>
                      <a:close/>
                    </a:path>
                  </a:pathLst>
                </a:custGeom>
                <a:grpFill/>
                <a:ln w="2432" cap="flat">
                  <a:noFill/>
                  <a:prstDash val="solid"/>
                  <a:miter/>
                </a:ln>
              </p:spPr>
              <p:txBody>
                <a:bodyPr rtlCol="0" anchor="ctr"/>
                <a:lstStyle/>
                <a:p>
                  <a:endParaRPr lang="en-US"/>
                </a:p>
              </p:txBody>
            </p:sp>
          </p:gr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2" name="Title 1">
            <a:extLst>
              <a:ext uri="{FF2B5EF4-FFF2-40B4-BE49-F238E27FC236}">
                <a16:creationId xmlns:a16="http://schemas.microsoft.com/office/drawing/2014/main" id="{029A972E-099A-546D-921C-F38FDCB828D5}"/>
              </a:ext>
            </a:extLst>
          </p:cNvPr>
          <p:cNvSpPr>
            <a:spLocks noGrp="1"/>
          </p:cNvSpPr>
          <p:nvPr>
            <p:ph type="title"/>
          </p:nvPr>
        </p:nvSpPr>
        <p:spPr>
          <a:xfrm>
            <a:off x="499730" y="390467"/>
            <a:ext cx="10345003" cy="1068000"/>
          </a:xfrm>
        </p:spPr>
        <p:txBody>
          <a:bodyPr>
            <a:normAutofit/>
          </a:bodyPr>
          <a:lstStyle/>
          <a:p>
            <a:r>
              <a:rPr lang="en-US"/>
              <a:t>Developing adapting research instruments</a:t>
            </a:r>
          </a:p>
        </p:txBody>
      </p:sp>
      <p:sp>
        <p:nvSpPr>
          <p:cNvPr id="3" name="Text Placeholder 2">
            <a:extLst>
              <a:ext uri="{FF2B5EF4-FFF2-40B4-BE49-F238E27FC236}">
                <a16:creationId xmlns:a16="http://schemas.microsoft.com/office/drawing/2014/main" id="{D21B639A-1228-AE3C-D7BF-47CEBE632681}"/>
              </a:ext>
            </a:extLst>
          </p:cNvPr>
          <p:cNvSpPr>
            <a:spLocks noGrp="1"/>
          </p:cNvSpPr>
          <p:nvPr>
            <p:ph type="body" idx="1"/>
          </p:nvPr>
        </p:nvSpPr>
        <p:spPr>
          <a:xfrm>
            <a:off x="411020" y="1458467"/>
            <a:ext cx="10664139" cy="4633266"/>
          </a:xfrm>
        </p:spPr>
        <p:txBody>
          <a:bodyPr>
            <a:normAutofit lnSpcReduction="10000"/>
          </a:bodyPr>
          <a:lstStyle/>
          <a:p>
            <a:r>
              <a:rPr lang="en-US"/>
              <a:t>Interview guides, FGD guides and observation checklists are flexible </a:t>
            </a:r>
            <a:br>
              <a:rPr lang="en-US"/>
            </a:br>
            <a:r>
              <a:rPr lang="en-US"/>
              <a:t>tools that will help to guide your data collection.  </a:t>
            </a:r>
          </a:p>
          <a:p>
            <a:r>
              <a:rPr lang="en-US"/>
              <a:t>Depending on the skills of the data collection team, they can be more directive or less directive.</a:t>
            </a:r>
          </a:p>
          <a:p>
            <a:r>
              <a:rPr lang="en-US"/>
              <a:t>Include open-ended questions and prompts to elicit rich, </a:t>
            </a:r>
            <a:br>
              <a:rPr lang="en-US"/>
            </a:br>
            <a:r>
              <a:rPr lang="en-US"/>
              <a:t>detailed responses.</a:t>
            </a:r>
          </a:p>
          <a:p>
            <a:r>
              <a:rPr lang="en-US"/>
              <a:t>Pilot test the instruments before data collection — pay attention as to whether questions were poorly understood or terminology used was </a:t>
            </a:r>
            <a:br>
              <a:rPr lang="en-US"/>
            </a:br>
            <a:r>
              <a:rPr lang="en-US"/>
              <a:t>not clear. </a:t>
            </a:r>
          </a:p>
          <a:p>
            <a:r>
              <a:rPr lang="en-US"/>
              <a:t>Iterate and refine instruments based on feedback.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22" name="Google Shape;622;p45"/>
          <p:cNvSpPr txBox="1"/>
          <p:nvPr/>
        </p:nvSpPr>
        <p:spPr>
          <a:xfrm>
            <a:off x="524641" y="1401219"/>
            <a:ext cx="3261816" cy="2139007"/>
          </a:xfrm>
          <a:prstGeom prst="rect">
            <a:avLst/>
          </a:prstGeom>
          <a:noFill/>
          <a:ln>
            <a:noFill/>
          </a:ln>
        </p:spPr>
        <p:txBody>
          <a:bodyPr spcFirstLastPara="1" wrap="square" lIns="91425" tIns="45700" rIns="91425" bIns="45700" numCol="1" spcCol="182880" anchor="t" anchorCtr="0">
            <a:spAutoFit/>
          </a:bodyPr>
          <a:lstStyle/>
          <a:p>
            <a:pPr marL="0" marR="0" lvl="1" algn="l" rtl="0">
              <a:lnSpc>
                <a:spcPct val="100000"/>
              </a:lnSpc>
              <a:spcBef>
                <a:spcPts val="0"/>
              </a:spcBef>
              <a:spcAft>
                <a:spcPts val="600"/>
              </a:spcAft>
              <a:buClr>
                <a:srgbClr val="000000"/>
              </a:buClr>
              <a:buSzPts val="1600"/>
              <a:buFont typeface="Arial"/>
              <a:buNone/>
            </a:pPr>
            <a:r>
              <a:rPr lang="en-US" sz="1600" b="1" i="0" u="none" strike="noStrike" cap="none">
                <a:solidFill>
                  <a:srgbClr val="000000"/>
                </a:solidFill>
                <a:latin typeface="Arial"/>
                <a:ea typeface="Arial"/>
                <a:cs typeface="Arial"/>
                <a:sym typeface="Arial"/>
              </a:rPr>
              <a:t>Role play: </a:t>
            </a:r>
            <a:r>
              <a:rPr lang="en-US" sz="1600" b="0" i="0" u="none" strike="noStrike" cap="none">
                <a:solidFill>
                  <a:srgbClr val="000000"/>
                </a:solidFill>
                <a:latin typeface="Arial"/>
                <a:ea typeface="Arial"/>
                <a:cs typeface="Arial"/>
                <a:sym typeface="Arial"/>
              </a:rPr>
              <a:t>Work in pairs. One of you is the interviewer and one of you is a participant who is the father of a child under 5. You are doing a key informant interview. Role play the interview and then reflect what adjustments you would make for future interviews.   </a:t>
            </a:r>
            <a:endParaRPr sz="1600" b="0" i="0" u="none" strike="noStrike" cap="none">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EDC6F0C2-C21C-BF8B-507F-8172219F5D87}"/>
              </a:ext>
            </a:extLst>
          </p:cNvPr>
          <p:cNvSpPr>
            <a:spLocks noGrp="1"/>
          </p:cNvSpPr>
          <p:nvPr>
            <p:ph type="title"/>
          </p:nvPr>
        </p:nvSpPr>
        <p:spPr>
          <a:xfrm>
            <a:off x="478625" y="390467"/>
            <a:ext cx="10345002" cy="1068000"/>
          </a:xfrm>
        </p:spPr>
        <p:txBody>
          <a:bodyPr>
            <a:normAutofit/>
          </a:bodyPr>
          <a:lstStyle/>
          <a:p>
            <a:r>
              <a:rPr lang="en-US"/>
              <a:t>Exercise - Role play</a:t>
            </a:r>
          </a:p>
        </p:txBody>
      </p:sp>
      <p:sp>
        <p:nvSpPr>
          <p:cNvPr id="4" name="Google Shape;622;p45">
            <a:extLst>
              <a:ext uri="{FF2B5EF4-FFF2-40B4-BE49-F238E27FC236}">
                <a16:creationId xmlns:a16="http://schemas.microsoft.com/office/drawing/2014/main" id="{E4B863F1-4EDF-2CE1-8A53-7F556252B85A}"/>
              </a:ext>
            </a:extLst>
          </p:cNvPr>
          <p:cNvSpPr txBox="1"/>
          <p:nvPr/>
        </p:nvSpPr>
        <p:spPr>
          <a:xfrm>
            <a:off x="4004818" y="1401219"/>
            <a:ext cx="6937609" cy="5616882"/>
          </a:xfrm>
          <a:prstGeom prst="rect">
            <a:avLst/>
          </a:prstGeom>
          <a:noFill/>
          <a:ln>
            <a:noFill/>
          </a:ln>
        </p:spPr>
        <p:txBody>
          <a:bodyPr spcFirstLastPara="1" wrap="square" lIns="91425" tIns="45700" rIns="91425" bIns="45700" numCol="2" spcCol="274320" anchor="t" anchorCtr="0">
            <a:spAutoFit/>
          </a:bodyPr>
          <a:lstStyle/>
          <a:p>
            <a:pPr marL="0" marR="0" lvl="1" algn="l" rtl="0">
              <a:lnSpc>
                <a:spcPct val="100000"/>
              </a:lnSpc>
              <a:spcBef>
                <a:spcPts val="0"/>
              </a:spcBef>
              <a:spcAft>
                <a:spcPts val="60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Interview guide</a:t>
            </a:r>
            <a:endParaRPr sz="1600" b="0" i="0" u="none" strike="noStrike" cap="none" dirty="0">
              <a:solidFill>
                <a:srgbClr val="000000"/>
              </a:solidFill>
              <a:latin typeface="Arial"/>
              <a:ea typeface="Arial"/>
              <a:cs typeface="Arial"/>
              <a:sym typeface="Arial"/>
            </a:endParaRPr>
          </a:p>
          <a:p>
            <a:pPr marL="109538" marR="0" lvl="1" indent="-109538" algn="l" rtl="0">
              <a:lnSpc>
                <a:spcPct val="100000"/>
              </a:lnSpc>
              <a:spcBef>
                <a:spcPts val="0"/>
              </a:spcBef>
              <a:spcAft>
                <a:spcPts val="600"/>
              </a:spcAft>
              <a:buClr>
                <a:schemeClr val="accent6"/>
              </a:buClr>
              <a:buSzPct val="1000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What do you understand about infant and young child feeding? (Be clear on ages, whether you’re referring to breastfeeding as well as solid foods, etc.)</a:t>
            </a:r>
            <a:endParaRPr sz="1600" b="0" i="0" u="none" strike="noStrike" cap="none" dirty="0">
              <a:solidFill>
                <a:srgbClr val="000000"/>
              </a:solidFill>
              <a:latin typeface="Arial"/>
              <a:ea typeface="Arial"/>
              <a:cs typeface="Arial"/>
              <a:sym typeface="Arial"/>
            </a:endParaRPr>
          </a:p>
          <a:p>
            <a:pPr marL="109538" marR="0" lvl="1" indent="-109538" algn="l" rtl="0">
              <a:lnSpc>
                <a:spcPct val="100000"/>
              </a:lnSpc>
              <a:spcBef>
                <a:spcPts val="0"/>
              </a:spcBef>
              <a:spcAft>
                <a:spcPts val="600"/>
              </a:spcAft>
              <a:buClr>
                <a:schemeClr val="accent6"/>
              </a:buClr>
              <a:buSzPct val="1000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What are some common feeding practices for infants and young children in your community?</a:t>
            </a:r>
            <a:endParaRPr sz="1600" b="0" i="0" u="none" strike="noStrike" cap="none" dirty="0">
              <a:solidFill>
                <a:srgbClr val="000000"/>
              </a:solidFill>
              <a:latin typeface="Arial"/>
              <a:ea typeface="Arial"/>
              <a:cs typeface="Arial"/>
              <a:sym typeface="Arial"/>
            </a:endParaRPr>
          </a:p>
          <a:p>
            <a:pPr marL="109538" marR="0" lvl="1" indent="-109538" algn="l" rtl="0">
              <a:lnSpc>
                <a:spcPct val="100000"/>
              </a:lnSpc>
              <a:spcBef>
                <a:spcPts val="0"/>
              </a:spcBef>
              <a:spcAft>
                <a:spcPts val="600"/>
              </a:spcAft>
              <a:buClr>
                <a:schemeClr val="accent6"/>
              </a:buClr>
              <a:buSzPct val="1000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Do you think it is important for fathers to be involved in infant and young child feeding?</a:t>
            </a:r>
            <a:endParaRPr sz="1600" b="0" i="0" u="none" strike="noStrike" cap="none" dirty="0">
              <a:solidFill>
                <a:srgbClr val="000000"/>
              </a:solidFill>
              <a:latin typeface="Arial"/>
              <a:ea typeface="Arial"/>
              <a:cs typeface="Arial"/>
              <a:sym typeface="Arial"/>
            </a:endParaRPr>
          </a:p>
          <a:p>
            <a:pPr marL="109538" marR="0" lvl="1" indent="-109538" algn="l" rtl="0">
              <a:lnSpc>
                <a:spcPct val="100000"/>
              </a:lnSpc>
              <a:spcBef>
                <a:spcPts val="0"/>
              </a:spcBef>
              <a:spcAft>
                <a:spcPts val="600"/>
              </a:spcAft>
              <a:buClr>
                <a:schemeClr val="accent6"/>
              </a:buClr>
              <a:buSzPct val="1000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What do you believe are the benefits of proper feeding practices for children?</a:t>
            </a:r>
          </a:p>
          <a:p>
            <a:pPr marL="109538" marR="0" lvl="1" indent="-109538" algn="l" rtl="0">
              <a:lnSpc>
                <a:spcPct val="100000"/>
              </a:lnSpc>
              <a:spcBef>
                <a:spcPts val="0"/>
              </a:spcBef>
              <a:spcAft>
                <a:spcPts val="600"/>
              </a:spcAft>
              <a:buClr>
                <a:schemeClr val="accent6"/>
              </a:buClr>
              <a:buSzPct val="100000"/>
              <a:buFont typeface="Arial" panose="020B0604020202020204" pitchFamily="34" charset="0"/>
              <a:buChar char="•"/>
            </a:pPr>
            <a:endParaRPr lang="en-US" sz="1600" dirty="0">
              <a:solidFill>
                <a:srgbClr val="000000"/>
              </a:solidFill>
              <a:latin typeface="Arial"/>
              <a:ea typeface="Arial"/>
              <a:cs typeface="Arial"/>
              <a:sym typeface="Arial"/>
            </a:endParaRPr>
          </a:p>
          <a:p>
            <a:pPr marL="109538" marR="0" lvl="1" indent="-109538" algn="l" rtl="0">
              <a:lnSpc>
                <a:spcPct val="100000"/>
              </a:lnSpc>
              <a:spcBef>
                <a:spcPts val="0"/>
              </a:spcBef>
              <a:spcAft>
                <a:spcPts val="600"/>
              </a:spcAft>
              <a:buClr>
                <a:schemeClr val="accent6"/>
              </a:buClr>
              <a:buSzPct val="100000"/>
              <a:buFont typeface="Arial" panose="020B0604020202020204" pitchFamily="34" charset="0"/>
              <a:buChar char="•"/>
            </a:pPr>
            <a:endParaRPr lang="en-US" sz="1600" b="0" i="0" u="none" strike="noStrike" cap="none" dirty="0">
              <a:solidFill>
                <a:srgbClr val="000000"/>
              </a:solidFill>
              <a:latin typeface="Arial"/>
              <a:ea typeface="Arial"/>
              <a:cs typeface="Arial"/>
              <a:sym typeface="Arial"/>
            </a:endParaRPr>
          </a:p>
          <a:p>
            <a:pPr marL="109538" marR="0" lvl="1" indent="-109538" algn="l" rtl="0">
              <a:lnSpc>
                <a:spcPct val="100000"/>
              </a:lnSpc>
              <a:spcBef>
                <a:spcPts val="0"/>
              </a:spcBef>
              <a:spcAft>
                <a:spcPts val="600"/>
              </a:spcAft>
              <a:buClr>
                <a:schemeClr val="accent6"/>
              </a:buClr>
              <a:buSzPct val="100000"/>
              <a:buFont typeface="Arial" panose="020B0604020202020204" pitchFamily="34" charset="0"/>
              <a:buChar char="•"/>
            </a:pPr>
            <a:endParaRPr lang="en-US" sz="1600" dirty="0">
              <a:solidFill>
                <a:srgbClr val="000000"/>
              </a:solidFill>
              <a:latin typeface="Arial"/>
              <a:ea typeface="Arial"/>
              <a:cs typeface="Arial"/>
              <a:sym typeface="Arial"/>
            </a:endParaRPr>
          </a:p>
          <a:p>
            <a:pPr marL="0" marR="0" lvl="1" algn="l" rtl="0">
              <a:lnSpc>
                <a:spcPct val="100000"/>
              </a:lnSpc>
              <a:spcBef>
                <a:spcPts val="0"/>
              </a:spcBef>
              <a:spcAft>
                <a:spcPts val="600"/>
              </a:spcAft>
              <a:buClr>
                <a:schemeClr val="accent6"/>
              </a:buClr>
              <a:buSzPct val="100000"/>
            </a:pPr>
            <a:endParaRPr sz="1600" b="0" i="0" u="none" strike="noStrike" cap="none" dirty="0">
              <a:solidFill>
                <a:srgbClr val="000000"/>
              </a:solidFill>
              <a:latin typeface="Arial"/>
              <a:ea typeface="Arial"/>
              <a:cs typeface="Arial"/>
              <a:sym typeface="Arial"/>
            </a:endParaRPr>
          </a:p>
          <a:p>
            <a:pPr marL="109538" marR="0" lvl="1" indent="-109538" algn="l" rtl="0">
              <a:lnSpc>
                <a:spcPct val="100000"/>
              </a:lnSpc>
              <a:spcBef>
                <a:spcPts val="0"/>
              </a:spcBef>
              <a:spcAft>
                <a:spcPts val="600"/>
              </a:spcAft>
              <a:buClr>
                <a:schemeClr val="accent6"/>
              </a:buClr>
              <a:buSzPct val="1000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What are the typical roles that fathers and mothers (or other female caregivers) play in childcare in your household?</a:t>
            </a:r>
            <a:endParaRPr sz="1600" b="0" i="0" u="none" strike="noStrike" cap="none" dirty="0">
              <a:solidFill>
                <a:srgbClr val="000000"/>
              </a:solidFill>
              <a:latin typeface="Arial"/>
              <a:ea typeface="Arial"/>
              <a:cs typeface="Arial"/>
              <a:sym typeface="Arial"/>
            </a:endParaRPr>
          </a:p>
          <a:p>
            <a:pPr marL="109538" marR="0" lvl="1" indent="-109538" algn="l" rtl="0">
              <a:lnSpc>
                <a:spcPct val="100000"/>
              </a:lnSpc>
              <a:spcBef>
                <a:spcPts val="0"/>
              </a:spcBef>
              <a:spcAft>
                <a:spcPts val="600"/>
              </a:spcAft>
              <a:buClr>
                <a:schemeClr val="accent6"/>
              </a:buClr>
              <a:buSzPct val="1000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How do you and your partner share responsibilities related to childcare, such as feeding and bathing children?</a:t>
            </a:r>
            <a:endParaRPr sz="1600" b="0" i="0" u="none" strike="noStrike" cap="none" dirty="0">
              <a:solidFill>
                <a:srgbClr val="000000"/>
              </a:solidFill>
              <a:latin typeface="Arial"/>
              <a:ea typeface="Arial"/>
              <a:cs typeface="Arial"/>
              <a:sym typeface="Arial"/>
            </a:endParaRPr>
          </a:p>
          <a:p>
            <a:pPr marL="109538" marR="0" lvl="1" indent="-109538" algn="l" rtl="0">
              <a:lnSpc>
                <a:spcPct val="100000"/>
              </a:lnSpc>
              <a:spcBef>
                <a:spcPts val="0"/>
              </a:spcBef>
              <a:spcAft>
                <a:spcPts val="600"/>
              </a:spcAft>
              <a:buClr>
                <a:schemeClr val="accent6"/>
              </a:buClr>
              <a:buSzPct val="1000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What activities do you believe are important for fathers to be involved in when caring for young children?</a:t>
            </a:r>
            <a:endParaRPr sz="1600" b="0" i="0" u="none" strike="noStrike" cap="none" dirty="0">
              <a:solidFill>
                <a:srgbClr val="000000"/>
              </a:solidFill>
              <a:latin typeface="Arial"/>
              <a:ea typeface="Arial"/>
              <a:cs typeface="Arial"/>
              <a:sym typeface="Arial"/>
            </a:endParaRPr>
          </a:p>
          <a:p>
            <a:pPr marL="0" marR="0" lvl="1" algn="l" rtl="0">
              <a:lnSpc>
                <a:spcPct val="100000"/>
              </a:lnSpc>
              <a:spcBef>
                <a:spcPts val="0"/>
              </a:spcBef>
              <a:spcAft>
                <a:spcPts val="60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Reflection</a:t>
            </a:r>
            <a:endParaRPr sz="1600" b="0" i="0" u="none" strike="noStrike" cap="none" dirty="0">
              <a:solidFill>
                <a:srgbClr val="000000"/>
              </a:solidFill>
              <a:latin typeface="Arial"/>
              <a:ea typeface="Arial"/>
              <a:cs typeface="Arial"/>
              <a:sym typeface="Arial"/>
            </a:endParaRPr>
          </a:p>
          <a:p>
            <a:pPr marL="0" marR="0" lvl="1" algn="l" rtl="0">
              <a:lnSpc>
                <a:spcPct val="100000"/>
              </a:lnSpc>
              <a:spcBef>
                <a:spcPts val="0"/>
              </a:spcBef>
              <a:spcAft>
                <a:spcPts val="60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Are there issues that could have been explored more deeply?</a:t>
            </a:r>
            <a:endParaRPr sz="1600" b="0" i="0" u="none" strike="noStrike" cap="none" dirty="0">
              <a:solidFill>
                <a:srgbClr val="000000"/>
              </a:solidFill>
              <a:latin typeface="Arial"/>
              <a:ea typeface="Arial"/>
              <a:cs typeface="Arial"/>
              <a:sym typeface="Arial"/>
            </a:endParaRPr>
          </a:p>
          <a:p>
            <a:pPr marL="0" marR="0" lvl="1" algn="l" rtl="0">
              <a:lnSpc>
                <a:spcPct val="100000"/>
              </a:lnSpc>
              <a:spcBef>
                <a:spcPts val="0"/>
              </a:spcBef>
              <a:spcAft>
                <a:spcPts val="60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Do you need to adapt the interview guide? </a:t>
            </a:r>
            <a:endParaRPr sz="1600" b="0" i="0" u="none" strike="noStrike" cap="none" dirty="0">
              <a:solidFill>
                <a:srgbClr val="000000"/>
              </a:solidFill>
              <a:latin typeface="Arial"/>
              <a:ea typeface="Arial"/>
              <a:cs typeface="Arial"/>
              <a:sym typeface="Arial"/>
            </a:endParaRPr>
          </a:p>
        </p:txBody>
      </p:sp>
      <p:sp>
        <p:nvSpPr>
          <p:cNvPr id="13" name="Rectangle: Rounded Corners 12">
            <a:extLst>
              <a:ext uri="{FF2B5EF4-FFF2-40B4-BE49-F238E27FC236}">
                <a16:creationId xmlns:a16="http://schemas.microsoft.com/office/drawing/2014/main" id="{04F3DC8F-761C-9CDC-2D55-30B0273A6B47}"/>
              </a:ext>
            </a:extLst>
          </p:cNvPr>
          <p:cNvSpPr/>
          <p:nvPr/>
        </p:nvSpPr>
        <p:spPr>
          <a:xfrm>
            <a:off x="606890" y="3610236"/>
            <a:ext cx="3015790" cy="1873954"/>
          </a:xfrm>
          <a:prstGeom prst="roundRect">
            <a:avLst>
              <a:gd name="adj" fmla="val 10263"/>
            </a:avLst>
          </a:prstGeom>
          <a:noFill/>
          <a:ln w="28575">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E57B9A0-7E4C-307D-9002-2B2757ABC6D6}"/>
              </a:ext>
            </a:extLst>
          </p:cNvPr>
          <p:cNvSpPr txBox="1"/>
          <p:nvPr/>
        </p:nvSpPr>
        <p:spPr>
          <a:xfrm>
            <a:off x="766984" y="3719419"/>
            <a:ext cx="2729552" cy="1846659"/>
          </a:xfrm>
          <a:prstGeom prst="rect">
            <a:avLst/>
          </a:prstGeom>
          <a:noFill/>
        </p:spPr>
        <p:txBody>
          <a:bodyPr wrap="square" rtlCol="0">
            <a:spAutoFit/>
          </a:bodyPr>
          <a:lstStyle/>
          <a:p>
            <a:r>
              <a:rPr lang="en-US" sz="1600" b="1" i="1" u="none" strike="noStrike" cap="none">
                <a:latin typeface="Arial"/>
                <a:ea typeface="Arial"/>
                <a:cs typeface="Arial"/>
                <a:sym typeface="Arial"/>
              </a:rPr>
              <a:t>Remember: </a:t>
            </a:r>
            <a:r>
              <a:rPr lang="en-US" sz="1600" i="1" u="none" strike="noStrike" cap="none">
                <a:latin typeface="Arial"/>
                <a:ea typeface="Arial"/>
                <a:cs typeface="Arial"/>
                <a:sym typeface="Arial"/>
              </a:rPr>
              <a:t>This is a dialogue. Not all questions need to be asked in the same order, and new ones can be added if you think they should be.</a:t>
            </a:r>
          </a:p>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4" name="Title 3">
            <a:extLst>
              <a:ext uri="{FF2B5EF4-FFF2-40B4-BE49-F238E27FC236}">
                <a16:creationId xmlns:a16="http://schemas.microsoft.com/office/drawing/2014/main" id="{7E68BADE-EA3E-4600-9069-CF882147A242}"/>
              </a:ext>
            </a:extLst>
          </p:cNvPr>
          <p:cNvSpPr>
            <a:spLocks noGrp="1"/>
          </p:cNvSpPr>
          <p:nvPr>
            <p:ph type="title"/>
          </p:nvPr>
        </p:nvSpPr>
        <p:spPr>
          <a:xfrm>
            <a:off x="467991" y="390467"/>
            <a:ext cx="4678168" cy="1068000"/>
          </a:xfrm>
        </p:spPr>
        <p:txBody>
          <a:bodyPr/>
          <a:lstStyle/>
          <a:p>
            <a:r>
              <a:rPr lang="en-US"/>
              <a:t>Data Collection</a:t>
            </a:r>
          </a:p>
        </p:txBody>
      </p:sp>
      <p:sp>
        <p:nvSpPr>
          <p:cNvPr id="5" name="Text Placeholder 4">
            <a:extLst>
              <a:ext uri="{FF2B5EF4-FFF2-40B4-BE49-F238E27FC236}">
                <a16:creationId xmlns:a16="http://schemas.microsoft.com/office/drawing/2014/main" id="{86F5833A-A336-5A07-96B7-07FFABE7BDCF}"/>
              </a:ext>
            </a:extLst>
          </p:cNvPr>
          <p:cNvSpPr>
            <a:spLocks noGrp="1"/>
          </p:cNvSpPr>
          <p:nvPr>
            <p:ph type="body" idx="1"/>
          </p:nvPr>
        </p:nvSpPr>
        <p:spPr>
          <a:xfrm>
            <a:off x="4538113" y="3117621"/>
            <a:ext cx="2912573" cy="1690758"/>
          </a:xfrm>
        </p:spPr>
        <p:txBody>
          <a:bodyPr/>
          <a:lstStyle/>
          <a:p>
            <a:pPr marL="76200" indent="0" algn="ctr">
              <a:buNone/>
            </a:pPr>
            <a:r>
              <a:rPr lang="en-US"/>
              <a:t>Qualitative data collection requires detailed planning</a:t>
            </a:r>
          </a:p>
        </p:txBody>
      </p:sp>
      <p:pic>
        <p:nvPicPr>
          <p:cNvPr id="6" name="Graphic 5">
            <a:extLst>
              <a:ext uri="{FF2B5EF4-FFF2-40B4-BE49-F238E27FC236}">
                <a16:creationId xmlns:a16="http://schemas.microsoft.com/office/drawing/2014/main" id="{990FA6C2-A464-67DC-448D-FAD98D7919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2165" y="746581"/>
            <a:ext cx="7947670" cy="57209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2" name="Title 1">
            <a:extLst>
              <a:ext uri="{FF2B5EF4-FFF2-40B4-BE49-F238E27FC236}">
                <a16:creationId xmlns:a16="http://schemas.microsoft.com/office/drawing/2014/main" id="{E6C9E529-9B78-6A27-87D6-09F99EA4F354}"/>
              </a:ext>
            </a:extLst>
          </p:cNvPr>
          <p:cNvSpPr>
            <a:spLocks noGrp="1"/>
          </p:cNvSpPr>
          <p:nvPr>
            <p:ph type="title"/>
          </p:nvPr>
        </p:nvSpPr>
        <p:spPr>
          <a:xfrm>
            <a:off x="539831" y="367681"/>
            <a:ext cx="6935571" cy="834283"/>
          </a:xfrm>
        </p:spPr>
        <p:txBody>
          <a:bodyPr vert="horz" lIns="91440" tIns="45720" rIns="91440" bIns="45720" rtlCol="0" anchor="ctr">
            <a:noAutofit/>
          </a:bodyPr>
          <a:lstStyle/>
          <a:p>
            <a:pPr marL="0" marR="0" lvl="0" indent="0">
              <a:spcAft>
                <a:spcPts val="0"/>
              </a:spcAft>
              <a:buClr>
                <a:srgbClr val="000000"/>
              </a:buClr>
              <a:buSzPts val="3200"/>
            </a:pPr>
            <a:r>
              <a:rPr lang="en-US" b="1" i="0" u="none" strike="noStrike" kern="1200" cap="none">
                <a:latin typeface="+mj-lt"/>
                <a:ea typeface="Noto Sans" panose="020B0502040504020204" pitchFamily="34" charset="0"/>
                <a:cs typeface="Noto Sans" panose="020B0502040504020204" pitchFamily="34" charset="0"/>
              </a:rPr>
              <a:t>What is the aim of the guidance?</a:t>
            </a:r>
          </a:p>
        </p:txBody>
      </p:sp>
      <p:sp>
        <p:nvSpPr>
          <p:cNvPr id="107" name="Google Shape;107;p5"/>
          <p:cNvSpPr txBox="1"/>
          <p:nvPr/>
        </p:nvSpPr>
        <p:spPr>
          <a:xfrm>
            <a:off x="539831" y="1371624"/>
            <a:ext cx="7075530" cy="4389120"/>
          </a:xfrm>
          <a:prstGeom prst="rect">
            <a:avLst/>
          </a:prstGeom>
        </p:spPr>
        <p:txBody>
          <a:bodyPr spcFirstLastPara="1" vert="horz" lIns="91440" tIns="45720" rIns="91440" bIns="45720" rtlCol="0" anchorCtr="0">
            <a:noAutofit/>
          </a:bodyPr>
          <a:lstStyle/>
          <a:p>
            <a:pPr marR="0" lvl="0">
              <a:lnSpc>
                <a:spcPts val="2360"/>
              </a:lnSpc>
              <a:buClr>
                <a:schemeClr val="tx2"/>
              </a:buClr>
              <a:buSzPts val="1900"/>
            </a:pPr>
            <a:r>
              <a:rPr lang="en-US" b="1" u="none" strike="noStrike" cap="none" spc="100" dirty="0">
                <a:solidFill>
                  <a:schemeClr val="accent6"/>
                </a:solidFill>
                <a:ea typeface="Noto Sans" panose="020B0502040504020204" pitchFamily="34" charset="0"/>
                <a:cs typeface="Noto Sans" panose="020B0502040504020204" pitchFamily="34" charset="0"/>
              </a:rPr>
              <a:t>PURPOSE</a:t>
            </a:r>
          </a:p>
          <a:p>
            <a:pPr marR="0" lvl="0">
              <a:lnSpc>
                <a:spcPts val="2360"/>
              </a:lnSpc>
              <a:spcAft>
                <a:spcPts val="600"/>
              </a:spcAft>
              <a:buClr>
                <a:schemeClr val="tx2"/>
              </a:buClr>
              <a:buSzPts val="1600"/>
            </a:pPr>
            <a:r>
              <a:rPr lang="en-US" u="none" strike="noStrike" cap="none" dirty="0">
                <a:ea typeface="Noto Sans" panose="020B0502040504020204" pitchFamily="34" charset="0"/>
                <a:cs typeface="Noto Sans" panose="020B0502040504020204" pitchFamily="34" charset="0"/>
              </a:rPr>
              <a:t>To streamline the collection, analysis and interpretation of data on IYCF practices for decision-making purposes at sub-national/local level in humanitarian and fragile contexts.</a:t>
            </a:r>
          </a:p>
          <a:p>
            <a:pPr marR="0" lvl="0">
              <a:lnSpc>
                <a:spcPts val="2360"/>
              </a:lnSpc>
              <a:spcBef>
                <a:spcPts val="600"/>
              </a:spcBef>
              <a:buClr>
                <a:schemeClr val="tx2"/>
              </a:buClr>
              <a:buSzPts val="2000"/>
            </a:pPr>
            <a:r>
              <a:rPr lang="en-US" b="1" u="none" strike="noStrike" cap="none" dirty="0">
                <a:solidFill>
                  <a:schemeClr val="accent6"/>
                </a:solidFill>
                <a:ea typeface="Noto Sans" panose="020B0502040504020204" pitchFamily="34" charset="0"/>
                <a:cs typeface="Noto Sans" panose="020B0502040504020204" pitchFamily="34" charset="0"/>
              </a:rPr>
              <a:t>AIM </a:t>
            </a:r>
          </a:p>
          <a:p>
            <a:pPr marR="0" lvl="0">
              <a:lnSpc>
                <a:spcPts val="2360"/>
              </a:lnSpc>
              <a:spcAft>
                <a:spcPts val="1200"/>
              </a:spcAft>
              <a:buClr>
                <a:schemeClr val="tx2"/>
              </a:buClr>
              <a:buSzPts val="1600"/>
            </a:pPr>
            <a:r>
              <a:rPr lang="en-US" u="none" strike="noStrike" cap="none" dirty="0">
                <a:ea typeface="Noto Sans" panose="020B0502040504020204" pitchFamily="34" charset="0"/>
                <a:cs typeface="Noto Sans" panose="020B0502040504020204" pitchFamily="34" charset="0"/>
              </a:rPr>
              <a:t>To develop an easy-to-use guide to a standardized methodology </a:t>
            </a:r>
            <a:br>
              <a:rPr lang="en-US" u="none" strike="noStrike" cap="none" dirty="0">
                <a:ea typeface="Noto Sans" panose="020B0502040504020204" pitchFamily="34" charset="0"/>
                <a:cs typeface="Noto Sans" panose="020B0502040504020204" pitchFamily="34" charset="0"/>
              </a:rPr>
            </a:br>
            <a:r>
              <a:rPr lang="en-US" u="none" strike="noStrike" cap="none" dirty="0">
                <a:ea typeface="Noto Sans" panose="020B0502040504020204" pitchFamily="34" charset="0"/>
                <a:cs typeface="Noto Sans" panose="020B0502040504020204" pitchFamily="34" charset="0"/>
              </a:rPr>
              <a:t>for IYCF-E assessments, so the nutrition sector and implementing partners can better understand the nutritional status and needs of targeted communities.</a:t>
            </a:r>
          </a:p>
          <a:p>
            <a:pPr marR="0" lvl="0">
              <a:lnSpc>
                <a:spcPts val="2360"/>
              </a:lnSpc>
              <a:spcAft>
                <a:spcPts val="600"/>
              </a:spcAft>
              <a:buClr>
                <a:schemeClr val="tx2"/>
              </a:buClr>
              <a:buSzPts val="1600"/>
            </a:pPr>
            <a:r>
              <a:rPr lang="en-US" u="none" strike="noStrike" cap="none" dirty="0">
                <a:ea typeface="Noto Sans" panose="020B0502040504020204" pitchFamily="34" charset="0"/>
                <a:cs typeface="Noto Sans" panose="020B0502040504020204" pitchFamily="34" charset="0"/>
              </a:rPr>
              <a:t>This includes:</a:t>
            </a:r>
          </a:p>
          <a:p>
            <a:pPr marL="228600" marR="0" lvl="0" indent="-228600">
              <a:lnSpc>
                <a:spcPts val="2360"/>
              </a:lnSpc>
              <a:spcAft>
                <a:spcPts val="600"/>
              </a:spcAft>
              <a:buClr>
                <a:schemeClr val="tx2"/>
              </a:buClr>
              <a:buSzPts val="1600"/>
              <a:buFont typeface="Arial" panose="020B0604020202020204" pitchFamily="34" charset="0"/>
              <a:buChar char="•"/>
            </a:pPr>
            <a:r>
              <a:rPr lang="en-US" u="none" strike="noStrike" cap="none" dirty="0">
                <a:ea typeface="Noto Sans" panose="020B0502040504020204" pitchFamily="34" charset="0"/>
                <a:cs typeface="Noto Sans" panose="020B0502040504020204" pitchFamily="34" charset="0"/>
              </a:rPr>
              <a:t>Selecting the most appropriate IYCF-E assessment methodology.</a:t>
            </a:r>
          </a:p>
          <a:p>
            <a:pPr marL="228600" marR="0" lvl="0" indent="-228600">
              <a:lnSpc>
                <a:spcPts val="2360"/>
              </a:lnSpc>
              <a:spcAft>
                <a:spcPts val="600"/>
              </a:spcAft>
              <a:buClr>
                <a:schemeClr val="tx2"/>
              </a:buClr>
              <a:buSzPts val="1600"/>
              <a:buFont typeface="Arial" panose="020B0604020202020204" pitchFamily="34" charset="0"/>
              <a:buChar char="•"/>
            </a:pPr>
            <a:r>
              <a:rPr lang="en-US" u="none" strike="noStrike" cap="none" dirty="0">
                <a:ea typeface="Noto Sans" panose="020B0502040504020204" pitchFamily="34" charset="0"/>
                <a:cs typeface="Noto Sans" panose="020B0502040504020204" pitchFamily="34" charset="0"/>
              </a:rPr>
              <a:t>Identifying appropriate indicators.</a:t>
            </a:r>
          </a:p>
          <a:p>
            <a:pPr marL="228600" marR="0" lvl="0" indent="-228600">
              <a:lnSpc>
                <a:spcPts val="2360"/>
              </a:lnSpc>
              <a:spcAft>
                <a:spcPts val="600"/>
              </a:spcAft>
              <a:buClr>
                <a:schemeClr val="tx2"/>
              </a:buClr>
              <a:buSzPts val="1600"/>
              <a:buFont typeface="Arial" panose="020B0604020202020204" pitchFamily="34" charset="0"/>
              <a:buChar char="•"/>
            </a:pPr>
            <a:r>
              <a:rPr lang="en-US" u="none" strike="noStrike" cap="none" dirty="0">
                <a:ea typeface="Noto Sans" panose="020B0502040504020204" pitchFamily="34" charset="0"/>
                <a:cs typeface="Noto Sans" panose="020B0502040504020204" pitchFamily="34" charset="0"/>
              </a:rPr>
              <a:t>Adapting assessments to the context. </a:t>
            </a:r>
          </a:p>
        </p:txBody>
      </p:sp>
      <p:pic>
        <p:nvPicPr>
          <p:cNvPr id="12" name="Picture 11" descr="A dart board and a clock&#10;&#10;Description automatically generated">
            <a:extLst>
              <a:ext uri="{FF2B5EF4-FFF2-40B4-BE49-F238E27FC236}">
                <a16:creationId xmlns:a16="http://schemas.microsoft.com/office/drawing/2014/main" id="{9345D7DF-70CB-6B6B-8538-B6F60D34FE11}"/>
              </a:ext>
            </a:extLst>
          </p:cNvPr>
          <p:cNvPicPr>
            <a:picLocks noChangeAspect="1"/>
          </p:cNvPicPr>
          <p:nvPr/>
        </p:nvPicPr>
        <p:blipFill>
          <a:blip r:embed="rId3"/>
          <a:stretch>
            <a:fillRect/>
          </a:stretch>
        </p:blipFill>
        <p:spPr>
          <a:xfrm>
            <a:off x="7565395" y="1865854"/>
            <a:ext cx="4086774" cy="343456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5" name="Rectangle 4">
            <a:extLst>
              <a:ext uri="{FF2B5EF4-FFF2-40B4-BE49-F238E27FC236}">
                <a16:creationId xmlns:a16="http://schemas.microsoft.com/office/drawing/2014/main" id="{4864BF6C-E0A3-4177-C153-1B641F3F9882}"/>
              </a:ext>
            </a:extLst>
          </p:cNvPr>
          <p:cNvSpPr/>
          <p:nvPr/>
        </p:nvSpPr>
        <p:spPr>
          <a:xfrm>
            <a:off x="2018671" y="1839128"/>
            <a:ext cx="6980949" cy="4296977"/>
          </a:xfrm>
          <a:prstGeom prst="rect">
            <a:avLst/>
          </a:prstGeom>
          <a:solidFill>
            <a:srgbClr val="FFF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Google Shape;643;p47"/>
          <p:cNvSpPr txBox="1"/>
          <p:nvPr/>
        </p:nvSpPr>
        <p:spPr>
          <a:xfrm>
            <a:off x="534031" y="1028172"/>
            <a:ext cx="10099644" cy="69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b="0" i="0" u="none" strike="noStrike" cap="none">
                <a:solidFill>
                  <a:srgbClr val="000000"/>
                </a:solidFill>
                <a:ea typeface="Arial"/>
                <a:cs typeface="Arial"/>
                <a:sym typeface="Arial"/>
              </a:rPr>
              <a:t>Most common qualitative analysis method in humanitarian context is </a:t>
            </a:r>
            <a:r>
              <a:rPr lang="en-US" b="1" i="0" u="none" strike="noStrike" cap="none">
                <a:solidFill>
                  <a:srgbClr val="000000"/>
                </a:solidFill>
                <a:ea typeface="Arial"/>
                <a:cs typeface="Arial"/>
                <a:sym typeface="Arial"/>
              </a:rPr>
              <a:t>thematic analysis.  </a:t>
            </a:r>
            <a:endParaRPr b="0" i="0" u="none" strike="noStrike" cap="none">
              <a:solidFill>
                <a:srgbClr val="000000"/>
              </a:solidFil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b="1" i="0" u="none" strike="noStrike" cap="none">
                <a:solidFill>
                  <a:srgbClr val="000000"/>
                </a:solidFill>
                <a:ea typeface="Arial"/>
                <a:cs typeface="Arial"/>
                <a:sym typeface="Arial"/>
              </a:rPr>
              <a:t>Software such as Excel or </a:t>
            </a:r>
            <a:r>
              <a:rPr lang="en-US" b="1" i="0" u="none" strike="noStrike" cap="none" err="1">
                <a:solidFill>
                  <a:srgbClr val="000000"/>
                </a:solidFill>
                <a:ea typeface="Arial"/>
                <a:cs typeface="Arial"/>
                <a:sym typeface="Arial"/>
              </a:rPr>
              <a:t>Nvivo</a:t>
            </a:r>
            <a:r>
              <a:rPr lang="en-US" b="1" i="0" u="none" strike="noStrike" cap="none">
                <a:solidFill>
                  <a:srgbClr val="000000"/>
                </a:solidFill>
                <a:ea typeface="Arial"/>
                <a:cs typeface="Arial"/>
                <a:sym typeface="Arial"/>
              </a:rPr>
              <a:t> Atlas</a:t>
            </a:r>
            <a:r>
              <a:rPr lang="en-US" b="1"/>
              <a:t> </a:t>
            </a:r>
            <a:r>
              <a:rPr lang="en-US" b="1" i="0" u="none" strike="noStrike" cap="none">
                <a:solidFill>
                  <a:srgbClr val="000000"/>
                </a:solidFill>
                <a:ea typeface="Arial"/>
                <a:cs typeface="Arial"/>
                <a:sym typeface="Arial"/>
              </a:rPr>
              <a:t>can speed up analysis.</a:t>
            </a:r>
            <a:endParaRPr b="1" i="0" u="none" strike="noStrike" cap="none">
              <a:solidFill>
                <a:srgbClr val="000000"/>
              </a:solidFil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 </a:t>
            </a:r>
            <a:endParaRPr sz="1500" b="0" i="0" u="none" strike="noStrike" cap="none">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F6D9CA0C-4141-2B2A-4841-7E140C77E62A}"/>
              </a:ext>
            </a:extLst>
          </p:cNvPr>
          <p:cNvSpPr>
            <a:spLocks noGrp="1"/>
          </p:cNvSpPr>
          <p:nvPr>
            <p:ph type="title"/>
          </p:nvPr>
        </p:nvSpPr>
        <p:spPr>
          <a:xfrm>
            <a:off x="489257" y="390467"/>
            <a:ext cx="10345003" cy="1068000"/>
          </a:xfrm>
        </p:spPr>
        <p:txBody>
          <a:bodyPr>
            <a:normAutofit/>
          </a:bodyPr>
          <a:lstStyle/>
          <a:p>
            <a:r>
              <a:rPr lang="en-US"/>
              <a:t>Data Analysis</a:t>
            </a:r>
          </a:p>
        </p:txBody>
      </p:sp>
      <p:graphicFrame>
        <p:nvGraphicFramePr>
          <p:cNvPr id="3" name="object 102">
            <a:extLst>
              <a:ext uri="{FF2B5EF4-FFF2-40B4-BE49-F238E27FC236}">
                <a16:creationId xmlns:a16="http://schemas.microsoft.com/office/drawing/2014/main" id="{BA420E25-CCA0-84B7-A282-BA58DF4CF3F7}"/>
              </a:ext>
            </a:extLst>
          </p:cNvPr>
          <p:cNvGraphicFramePr>
            <a:graphicFrameLocks noGrp="1"/>
          </p:cNvGraphicFramePr>
          <p:nvPr>
            <p:extLst>
              <p:ext uri="{D42A27DB-BD31-4B8C-83A1-F6EECF244321}">
                <p14:modId xmlns:p14="http://schemas.microsoft.com/office/powerpoint/2010/main" val="908157095"/>
              </p:ext>
            </p:extLst>
          </p:nvPr>
        </p:nvGraphicFramePr>
        <p:xfrm>
          <a:off x="2223207" y="2084139"/>
          <a:ext cx="6451561" cy="3859460"/>
        </p:xfrm>
        <a:graphic>
          <a:graphicData uri="http://schemas.openxmlformats.org/drawingml/2006/table">
            <a:tbl>
              <a:tblPr firstRow="1" bandRow="1">
                <a:tableStyleId>{2D5ABB26-0587-4C30-8999-92F81FD0307C}</a:tableStyleId>
              </a:tblPr>
              <a:tblGrid>
                <a:gridCol w="1610531">
                  <a:extLst>
                    <a:ext uri="{9D8B030D-6E8A-4147-A177-3AD203B41FA5}">
                      <a16:colId xmlns:a16="http://schemas.microsoft.com/office/drawing/2014/main" val="20000"/>
                    </a:ext>
                  </a:extLst>
                </a:gridCol>
                <a:gridCol w="4841030">
                  <a:extLst>
                    <a:ext uri="{9D8B030D-6E8A-4147-A177-3AD203B41FA5}">
                      <a16:colId xmlns:a16="http://schemas.microsoft.com/office/drawing/2014/main" val="20001"/>
                    </a:ext>
                  </a:extLst>
                </a:gridCol>
              </a:tblGrid>
              <a:tr h="183650">
                <a:tc>
                  <a:txBody>
                    <a:bodyPr/>
                    <a:lstStyle/>
                    <a:p>
                      <a:pPr marL="63500">
                        <a:lnSpc>
                          <a:spcPct val="100000"/>
                        </a:lnSpc>
                        <a:spcBef>
                          <a:spcPts val="55"/>
                        </a:spcBef>
                      </a:pPr>
                      <a:r>
                        <a:rPr lang="en-US" sz="1000" b="1" spc="-10">
                          <a:solidFill>
                            <a:srgbClr val="293745"/>
                          </a:solidFill>
                          <a:latin typeface="Arial Black" panose="020B0A04020102020204" pitchFamily="34" charset="0"/>
                          <a:cs typeface="Noto Sans Black"/>
                        </a:rPr>
                        <a:t>COMPONENT</a:t>
                      </a:r>
                      <a:endParaRPr lang="en-US" sz="1000">
                        <a:latin typeface="Arial Black" panose="020B0A04020102020204" pitchFamily="34" charset="0"/>
                        <a:cs typeface="Noto Sans Black"/>
                      </a:endParaRPr>
                    </a:p>
                  </a:txBody>
                  <a:tcPr marL="0" marR="0" marT="6985" marB="0">
                    <a:solidFill>
                      <a:srgbClr val="FDF5F2"/>
                    </a:solidFill>
                  </a:tcPr>
                </a:tc>
                <a:tc>
                  <a:txBody>
                    <a:bodyPr/>
                    <a:lstStyle/>
                    <a:p>
                      <a:pPr marL="127635">
                        <a:lnSpc>
                          <a:spcPct val="100000"/>
                        </a:lnSpc>
                        <a:spcBef>
                          <a:spcPts val="55"/>
                        </a:spcBef>
                      </a:pPr>
                      <a:r>
                        <a:rPr lang="en-US" sz="1000" b="1" spc="-10">
                          <a:solidFill>
                            <a:srgbClr val="293745"/>
                          </a:solidFill>
                          <a:latin typeface="Arial Black" panose="020B0A04020102020204" pitchFamily="34" charset="0"/>
                          <a:cs typeface="Noto Sans Black"/>
                        </a:rPr>
                        <a:t>ACTION</a:t>
                      </a:r>
                      <a:endParaRPr lang="en-US" sz="1000">
                        <a:latin typeface="Arial Black" panose="020B0A04020102020204" pitchFamily="34" charset="0"/>
                        <a:cs typeface="Noto Sans Black"/>
                      </a:endParaRPr>
                    </a:p>
                  </a:txBody>
                  <a:tcPr marL="0" marR="0" marT="6985" marB="0">
                    <a:solidFill>
                      <a:srgbClr val="FDF5F2"/>
                    </a:solidFill>
                  </a:tcPr>
                </a:tc>
                <a:extLst>
                  <a:ext uri="{0D108BD9-81ED-4DB2-BD59-A6C34878D82A}">
                    <a16:rowId xmlns:a16="http://schemas.microsoft.com/office/drawing/2014/main" val="10000"/>
                  </a:ext>
                </a:extLst>
              </a:tr>
              <a:tr h="737984">
                <a:tc>
                  <a:txBody>
                    <a:bodyPr/>
                    <a:lstStyle/>
                    <a:p>
                      <a:pPr marL="63500" marR="294005">
                        <a:lnSpc>
                          <a:spcPct val="100000"/>
                        </a:lnSpc>
                        <a:spcBef>
                          <a:spcPts val="0"/>
                        </a:spcBef>
                      </a:pPr>
                      <a:r>
                        <a:rPr sz="1000" b="1" spc="0" baseline="0">
                          <a:latin typeface="+mn-lt"/>
                          <a:cs typeface="Arial Black"/>
                        </a:rPr>
                        <a:t>Develop a data management and analysis plan</a:t>
                      </a:r>
                    </a:p>
                  </a:txBody>
                  <a:tcPr marL="0" marR="0" marT="57150" marB="0">
                    <a:solidFill>
                      <a:srgbClr val="FFFFFF"/>
                    </a:solidFill>
                  </a:tcPr>
                </a:tc>
                <a:tc>
                  <a:txBody>
                    <a:bodyPr/>
                    <a:lstStyle/>
                    <a:p>
                      <a:pPr marL="299085" indent="-171450">
                        <a:lnSpc>
                          <a:spcPct val="100000"/>
                        </a:lnSpc>
                        <a:spcBef>
                          <a:spcPts val="0"/>
                        </a:spcBef>
                        <a:spcAft>
                          <a:spcPts val="600"/>
                        </a:spcAft>
                        <a:buClr>
                          <a:schemeClr val="accent6"/>
                        </a:buClr>
                        <a:buFont typeface="Arial" panose="020B0604020202020204" pitchFamily="34" charset="0"/>
                        <a:buChar char="•"/>
                      </a:pPr>
                      <a:r>
                        <a:rPr sz="1000" spc="30">
                          <a:latin typeface="+mn-lt"/>
                          <a:cs typeface="Arial"/>
                        </a:rPr>
                        <a:t>Outline</a:t>
                      </a:r>
                      <a:r>
                        <a:rPr sz="1000" spc="10">
                          <a:latin typeface="+mn-lt"/>
                          <a:cs typeface="Arial"/>
                        </a:rPr>
                        <a:t> </a:t>
                      </a:r>
                      <a:r>
                        <a:rPr sz="1000" spc="20">
                          <a:latin typeface="+mn-lt"/>
                          <a:cs typeface="Arial"/>
                        </a:rPr>
                        <a:t>procedures</a:t>
                      </a:r>
                      <a:r>
                        <a:rPr sz="1000" spc="15">
                          <a:latin typeface="+mn-lt"/>
                          <a:cs typeface="Arial"/>
                        </a:rPr>
                        <a:t> </a:t>
                      </a:r>
                      <a:r>
                        <a:rPr sz="1000" spc="30">
                          <a:latin typeface="+mn-lt"/>
                          <a:cs typeface="Arial"/>
                        </a:rPr>
                        <a:t>for</a:t>
                      </a:r>
                      <a:r>
                        <a:rPr sz="1000" spc="15">
                          <a:latin typeface="+mn-lt"/>
                          <a:cs typeface="Arial"/>
                        </a:rPr>
                        <a:t> </a:t>
                      </a:r>
                      <a:r>
                        <a:rPr sz="1000" spc="30">
                          <a:latin typeface="+mn-lt"/>
                          <a:cs typeface="Arial"/>
                        </a:rPr>
                        <a:t>transcribing,</a:t>
                      </a:r>
                      <a:r>
                        <a:rPr sz="1000" spc="10">
                          <a:latin typeface="+mn-lt"/>
                          <a:cs typeface="Arial"/>
                        </a:rPr>
                        <a:t> </a:t>
                      </a:r>
                      <a:r>
                        <a:rPr sz="1000" spc="30">
                          <a:latin typeface="+mn-lt"/>
                          <a:cs typeface="Arial"/>
                        </a:rPr>
                        <a:t>coding</a:t>
                      </a:r>
                      <a:r>
                        <a:rPr sz="1000" spc="15">
                          <a:latin typeface="+mn-lt"/>
                          <a:cs typeface="Arial"/>
                        </a:rPr>
                        <a:t> </a:t>
                      </a:r>
                      <a:r>
                        <a:rPr sz="1000" spc="30">
                          <a:latin typeface="+mn-lt"/>
                          <a:cs typeface="Arial"/>
                        </a:rPr>
                        <a:t>and</a:t>
                      </a:r>
                      <a:r>
                        <a:rPr sz="1000" spc="15">
                          <a:latin typeface="+mn-lt"/>
                          <a:cs typeface="Arial"/>
                        </a:rPr>
                        <a:t> </a:t>
                      </a:r>
                      <a:r>
                        <a:rPr sz="1000" spc="30">
                          <a:latin typeface="+mn-lt"/>
                          <a:cs typeface="Arial"/>
                        </a:rPr>
                        <a:t>interpreting</a:t>
                      </a:r>
                      <a:r>
                        <a:rPr sz="1000" spc="10">
                          <a:latin typeface="+mn-lt"/>
                          <a:cs typeface="Arial"/>
                        </a:rPr>
                        <a:t> </a:t>
                      </a:r>
                      <a:r>
                        <a:rPr sz="1000" spc="30">
                          <a:latin typeface="+mn-lt"/>
                          <a:cs typeface="Arial"/>
                        </a:rPr>
                        <a:t>qualitative</a:t>
                      </a:r>
                      <a:r>
                        <a:rPr sz="1000" spc="15">
                          <a:latin typeface="+mn-lt"/>
                          <a:cs typeface="Arial"/>
                        </a:rPr>
                        <a:t> </a:t>
                      </a:r>
                      <a:r>
                        <a:rPr sz="1000" spc="-10">
                          <a:latin typeface="+mn-lt"/>
                          <a:cs typeface="Arial"/>
                        </a:rPr>
                        <a:t>data.</a:t>
                      </a:r>
                      <a:endParaRPr sz="1000">
                        <a:latin typeface="+mn-lt"/>
                        <a:cs typeface="Arial"/>
                      </a:endParaRPr>
                    </a:p>
                    <a:p>
                      <a:pPr marL="299085" marR="285750" indent="-171450">
                        <a:lnSpc>
                          <a:spcPct val="100000"/>
                        </a:lnSpc>
                        <a:spcBef>
                          <a:spcPts val="0"/>
                        </a:spcBef>
                        <a:spcAft>
                          <a:spcPts val="600"/>
                        </a:spcAft>
                        <a:buClr>
                          <a:schemeClr val="accent6"/>
                        </a:buClr>
                        <a:buFont typeface="Arial" panose="020B0604020202020204" pitchFamily="34" charset="0"/>
                        <a:buChar char="•"/>
                      </a:pPr>
                      <a:r>
                        <a:rPr sz="1000" spc="10">
                          <a:latin typeface="+mn-lt"/>
                          <a:cs typeface="Arial"/>
                        </a:rPr>
                        <a:t>Use</a:t>
                      </a:r>
                      <a:r>
                        <a:rPr sz="1000" spc="30">
                          <a:latin typeface="+mn-lt"/>
                          <a:cs typeface="Arial"/>
                        </a:rPr>
                        <a:t> </a:t>
                      </a:r>
                      <a:r>
                        <a:rPr sz="1000" spc="20">
                          <a:latin typeface="+mn-lt"/>
                          <a:cs typeface="Arial"/>
                        </a:rPr>
                        <a:t>appropriate</a:t>
                      </a:r>
                      <a:r>
                        <a:rPr sz="1000" spc="30">
                          <a:latin typeface="+mn-lt"/>
                          <a:cs typeface="Arial"/>
                        </a:rPr>
                        <a:t> </a:t>
                      </a:r>
                      <a:r>
                        <a:rPr sz="1000" spc="20">
                          <a:latin typeface="+mn-lt"/>
                          <a:cs typeface="Arial"/>
                        </a:rPr>
                        <a:t>methods,</a:t>
                      </a:r>
                      <a:r>
                        <a:rPr sz="1000" spc="30">
                          <a:latin typeface="+mn-lt"/>
                          <a:cs typeface="Arial"/>
                        </a:rPr>
                        <a:t> </a:t>
                      </a:r>
                      <a:r>
                        <a:rPr sz="1000" spc="20">
                          <a:latin typeface="+mn-lt"/>
                          <a:cs typeface="Arial"/>
                        </a:rPr>
                        <a:t>such</a:t>
                      </a:r>
                      <a:r>
                        <a:rPr sz="1000" spc="30">
                          <a:latin typeface="+mn-lt"/>
                          <a:cs typeface="Arial"/>
                        </a:rPr>
                        <a:t> </a:t>
                      </a:r>
                      <a:r>
                        <a:rPr sz="1000" spc="10">
                          <a:latin typeface="+mn-lt"/>
                          <a:cs typeface="Arial"/>
                        </a:rPr>
                        <a:t>as</a:t>
                      </a:r>
                      <a:r>
                        <a:rPr sz="1000" spc="30">
                          <a:latin typeface="+mn-lt"/>
                          <a:cs typeface="Arial"/>
                        </a:rPr>
                        <a:t> </a:t>
                      </a:r>
                      <a:r>
                        <a:rPr sz="1000" spc="20">
                          <a:latin typeface="+mn-lt"/>
                          <a:cs typeface="Arial"/>
                        </a:rPr>
                        <a:t>thematic</a:t>
                      </a:r>
                      <a:r>
                        <a:rPr sz="1000" spc="30">
                          <a:latin typeface="+mn-lt"/>
                          <a:cs typeface="Arial"/>
                        </a:rPr>
                        <a:t> </a:t>
                      </a:r>
                      <a:r>
                        <a:rPr sz="1000" spc="10">
                          <a:latin typeface="+mn-lt"/>
                          <a:cs typeface="Arial"/>
                        </a:rPr>
                        <a:t>analysis,</a:t>
                      </a:r>
                      <a:r>
                        <a:rPr sz="1000" spc="35">
                          <a:latin typeface="+mn-lt"/>
                          <a:cs typeface="Arial"/>
                        </a:rPr>
                        <a:t> </a:t>
                      </a:r>
                      <a:r>
                        <a:rPr sz="1000" spc="20">
                          <a:latin typeface="+mn-lt"/>
                          <a:cs typeface="Arial"/>
                        </a:rPr>
                        <a:t>to</a:t>
                      </a:r>
                      <a:r>
                        <a:rPr sz="1000" spc="30">
                          <a:latin typeface="+mn-lt"/>
                          <a:cs typeface="Arial"/>
                        </a:rPr>
                        <a:t> </a:t>
                      </a:r>
                      <a:r>
                        <a:rPr sz="1000" spc="20">
                          <a:latin typeface="+mn-lt"/>
                          <a:cs typeface="Arial"/>
                        </a:rPr>
                        <a:t>identify</a:t>
                      </a:r>
                      <a:r>
                        <a:rPr sz="1000" spc="30">
                          <a:latin typeface="+mn-lt"/>
                          <a:cs typeface="Arial"/>
                        </a:rPr>
                        <a:t> </a:t>
                      </a:r>
                      <a:r>
                        <a:rPr sz="1000" spc="20">
                          <a:latin typeface="+mn-lt"/>
                          <a:cs typeface="Arial"/>
                        </a:rPr>
                        <a:t>key</a:t>
                      </a:r>
                      <a:r>
                        <a:rPr sz="1000" spc="30">
                          <a:latin typeface="+mn-lt"/>
                          <a:cs typeface="Arial"/>
                        </a:rPr>
                        <a:t> </a:t>
                      </a:r>
                      <a:r>
                        <a:rPr sz="1000" spc="20">
                          <a:latin typeface="+mn-lt"/>
                          <a:cs typeface="Arial"/>
                        </a:rPr>
                        <a:t>patterns,</a:t>
                      </a:r>
                      <a:r>
                        <a:rPr sz="1000" spc="30">
                          <a:latin typeface="+mn-lt"/>
                          <a:cs typeface="Arial"/>
                        </a:rPr>
                        <a:t> </a:t>
                      </a:r>
                      <a:r>
                        <a:rPr sz="1000" spc="20">
                          <a:latin typeface="+mn-lt"/>
                          <a:cs typeface="Arial"/>
                        </a:rPr>
                        <a:t>themes</a:t>
                      </a:r>
                      <a:r>
                        <a:rPr sz="1000" spc="30">
                          <a:latin typeface="+mn-lt"/>
                          <a:cs typeface="Arial"/>
                        </a:rPr>
                        <a:t> </a:t>
                      </a:r>
                      <a:r>
                        <a:rPr sz="1000" spc="20">
                          <a:latin typeface="+mn-lt"/>
                          <a:cs typeface="Arial"/>
                        </a:rPr>
                        <a:t>and</a:t>
                      </a:r>
                      <a:r>
                        <a:rPr sz="1000" spc="35">
                          <a:latin typeface="+mn-lt"/>
                          <a:cs typeface="Arial"/>
                        </a:rPr>
                        <a:t> </a:t>
                      </a:r>
                      <a:r>
                        <a:rPr sz="1000" spc="-10">
                          <a:latin typeface="+mn-lt"/>
                          <a:cs typeface="Arial"/>
                        </a:rPr>
                        <a:t>insights </a:t>
                      </a:r>
                      <a:r>
                        <a:rPr sz="1000" spc="50">
                          <a:latin typeface="+mn-lt"/>
                          <a:cs typeface="Arial"/>
                        </a:rPr>
                        <a:t>from</a:t>
                      </a:r>
                      <a:r>
                        <a:rPr sz="1000" spc="25">
                          <a:latin typeface="+mn-lt"/>
                          <a:cs typeface="Arial"/>
                        </a:rPr>
                        <a:t> </a:t>
                      </a:r>
                      <a:r>
                        <a:rPr sz="1000" spc="-40">
                          <a:latin typeface="+mn-lt"/>
                          <a:cs typeface="Arial"/>
                        </a:rPr>
                        <a:t>FGDs</a:t>
                      </a:r>
                      <a:r>
                        <a:rPr sz="1000" spc="25">
                          <a:latin typeface="+mn-lt"/>
                          <a:cs typeface="Arial"/>
                        </a:rPr>
                        <a:t> </a:t>
                      </a:r>
                      <a:r>
                        <a:rPr sz="1000">
                          <a:latin typeface="+mn-lt"/>
                          <a:cs typeface="Arial"/>
                        </a:rPr>
                        <a:t>and</a:t>
                      </a:r>
                      <a:r>
                        <a:rPr sz="1000" spc="25">
                          <a:latin typeface="+mn-lt"/>
                          <a:cs typeface="Arial"/>
                        </a:rPr>
                        <a:t> </a:t>
                      </a:r>
                      <a:r>
                        <a:rPr sz="1000" spc="-20">
                          <a:latin typeface="+mn-lt"/>
                          <a:cs typeface="Arial"/>
                        </a:rPr>
                        <a:t>KIIs.</a:t>
                      </a:r>
                      <a:endParaRPr sz="1000">
                        <a:latin typeface="+mn-lt"/>
                        <a:cs typeface="Arial"/>
                      </a:endParaRPr>
                    </a:p>
                  </a:txBody>
                  <a:tcPr marL="0" marR="0" marT="69850" marB="0">
                    <a:solidFill>
                      <a:srgbClr val="FFFFFF"/>
                    </a:solidFill>
                  </a:tcPr>
                </a:tc>
                <a:extLst>
                  <a:ext uri="{0D108BD9-81ED-4DB2-BD59-A6C34878D82A}">
                    <a16:rowId xmlns:a16="http://schemas.microsoft.com/office/drawing/2014/main" val="10001"/>
                  </a:ext>
                </a:extLst>
              </a:tr>
              <a:tr h="577808">
                <a:tc>
                  <a:txBody>
                    <a:bodyPr/>
                    <a:lstStyle/>
                    <a:p>
                      <a:pPr marL="63500">
                        <a:lnSpc>
                          <a:spcPct val="100000"/>
                        </a:lnSpc>
                        <a:spcBef>
                          <a:spcPts val="0"/>
                        </a:spcBef>
                      </a:pPr>
                      <a:r>
                        <a:rPr sz="1000" b="1" spc="0" baseline="0">
                          <a:latin typeface="+mn-lt"/>
                          <a:cs typeface="Arial Black"/>
                        </a:rPr>
                        <a:t>Data familiarization</a:t>
                      </a:r>
                    </a:p>
                  </a:txBody>
                  <a:tcPr marL="0" marR="0" marT="69850" marB="0">
                    <a:solidFill>
                      <a:srgbClr val="E5E7E9"/>
                    </a:solidFill>
                  </a:tcPr>
                </a:tc>
                <a:tc>
                  <a:txBody>
                    <a:bodyPr/>
                    <a:lstStyle/>
                    <a:p>
                      <a:pPr marL="299085" marR="1158240" indent="-171450">
                        <a:lnSpc>
                          <a:spcPct val="100000"/>
                        </a:lnSpc>
                        <a:spcBef>
                          <a:spcPts val="1200"/>
                        </a:spcBef>
                        <a:spcAft>
                          <a:spcPts val="600"/>
                        </a:spcAft>
                        <a:buClr>
                          <a:schemeClr val="accent6"/>
                        </a:buClr>
                        <a:buFont typeface="Arial" panose="020B0604020202020204" pitchFamily="34" charset="0"/>
                        <a:buChar char="•"/>
                      </a:pPr>
                      <a:r>
                        <a:rPr sz="1000" spc="20">
                          <a:latin typeface="+mn-lt"/>
                          <a:cs typeface="Arial"/>
                        </a:rPr>
                        <a:t>Immerse</a:t>
                      </a:r>
                      <a:r>
                        <a:rPr sz="1000" spc="30">
                          <a:latin typeface="+mn-lt"/>
                          <a:cs typeface="Arial"/>
                        </a:rPr>
                        <a:t> </a:t>
                      </a:r>
                      <a:r>
                        <a:rPr sz="1000" spc="20">
                          <a:latin typeface="+mn-lt"/>
                          <a:cs typeface="Arial"/>
                        </a:rPr>
                        <a:t>yourself</a:t>
                      </a:r>
                      <a:r>
                        <a:rPr sz="1000" spc="30">
                          <a:latin typeface="+mn-lt"/>
                          <a:cs typeface="Arial"/>
                        </a:rPr>
                        <a:t> </a:t>
                      </a:r>
                      <a:r>
                        <a:rPr sz="1000" spc="20">
                          <a:latin typeface="+mn-lt"/>
                          <a:cs typeface="Arial"/>
                        </a:rPr>
                        <a:t>in</a:t>
                      </a:r>
                      <a:r>
                        <a:rPr sz="1000" spc="30">
                          <a:latin typeface="+mn-lt"/>
                          <a:cs typeface="Arial"/>
                        </a:rPr>
                        <a:t> </a:t>
                      </a:r>
                      <a:r>
                        <a:rPr sz="1000" spc="20">
                          <a:latin typeface="+mn-lt"/>
                          <a:cs typeface="Arial"/>
                        </a:rPr>
                        <a:t>the</a:t>
                      </a:r>
                      <a:r>
                        <a:rPr sz="1000" spc="35">
                          <a:latin typeface="+mn-lt"/>
                          <a:cs typeface="Arial"/>
                        </a:rPr>
                        <a:t> </a:t>
                      </a:r>
                      <a:r>
                        <a:rPr sz="1000" spc="20">
                          <a:latin typeface="+mn-lt"/>
                          <a:cs typeface="Arial"/>
                        </a:rPr>
                        <a:t>data</a:t>
                      </a:r>
                      <a:r>
                        <a:rPr sz="1000" spc="30">
                          <a:latin typeface="+mn-lt"/>
                          <a:cs typeface="Arial"/>
                        </a:rPr>
                        <a:t> </a:t>
                      </a:r>
                      <a:r>
                        <a:rPr sz="1000" spc="20">
                          <a:latin typeface="+mn-lt"/>
                          <a:cs typeface="Arial"/>
                        </a:rPr>
                        <a:t>by</a:t>
                      </a:r>
                      <a:r>
                        <a:rPr sz="1000" spc="30">
                          <a:latin typeface="+mn-lt"/>
                          <a:cs typeface="Arial"/>
                        </a:rPr>
                        <a:t> </a:t>
                      </a:r>
                      <a:r>
                        <a:rPr sz="1000" spc="20">
                          <a:latin typeface="+mn-lt"/>
                          <a:cs typeface="Arial"/>
                        </a:rPr>
                        <a:t>reading</a:t>
                      </a:r>
                      <a:r>
                        <a:rPr sz="1000" spc="35">
                          <a:latin typeface="+mn-lt"/>
                          <a:cs typeface="Arial"/>
                        </a:rPr>
                        <a:t> </a:t>
                      </a:r>
                      <a:r>
                        <a:rPr sz="1000" spc="20">
                          <a:latin typeface="+mn-lt"/>
                          <a:cs typeface="Arial"/>
                        </a:rPr>
                        <a:t>the</a:t>
                      </a:r>
                      <a:r>
                        <a:rPr sz="1000" spc="30">
                          <a:latin typeface="+mn-lt"/>
                          <a:cs typeface="Arial"/>
                        </a:rPr>
                        <a:t> </a:t>
                      </a:r>
                      <a:r>
                        <a:rPr sz="1000" spc="20">
                          <a:latin typeface="+mn-lt"/>
                          <a:cs typeface="Arial"/>
                        </a:rPr>
                        <a:t>transcripts</a:t>
                      </a:r>
                      <a:r>
                        <a:rPr sz="1000" spc="30">
                          <a:latin typeface="+mn-lt"/>
                          <a:cs typeface="Arial"/>
                        </a:rPr>
                        <a:t> </a:t>
                      </a:r>
                      <a:r>
                        <a:rPr sz="1000" spc="45">
                          <a:latin typeface="+mn-lt"/>
                          <a:cs typeface="Arial"/>
                        </a:rPr>
                        <a:t>through</a:t>
                      </a:r>
                      <a:r>
                        <a:rPr sz="1000" spc="35">
                          <a:latin typeface="+mn-lt"/>
                          <a:cs typeface="Arial"/>
                        </a:rPr>
                        <a:t> </a:t>
                      </a:r>
                      <a:r>
                        <a:rPr sz="1000" spc="10">
                          <a:latin typeface="+mn-lt"/>
                          <a:cs typeface="Arial"/>
                        </a:rPr>
                        <a:t>several</a:t>
                      </a:r>
                      <a:r>
                        <a:rPr sz="1000" spc="30">
                          <a:latin typeface="+mn-lt"/>
                          <a:cs typeface="Arial"/>
                        </a:rPr>
                        <a:t> </a:t>
                      </a:r>
                      <a:r>
                        <a:rPr sz="1000" spc="-10">
                          <a:latin typeface="+mn-lt"/>
                          <a:cs typeface="Arial"/>
                        </a:rPr>
                        <a:t>times. </a:t>
                      </a:r>
                      <a:r>
                        <a:rPr sz="1000">
                          <a:latin typeface="+mn-lt"/>
                          <a:cs typeface="Arial"/>
                        </a:rPr>
                        <a:t>Engage</a:t>
                      </a:r>
                      <a:r>
                        <a:rPr sz="1000" spc="150">
                          <a:latin typeface="+mn-lt"/>
                          <a:cs typeface="Arial"/>
                        </a:rPr>
                        <a:t> </a:t>
                      </a:r>
                      <a:r>
                        <a:rPr sz="1000">
                          <a:latin typeface="+mn-lt"/>
                          <a:cs typeface="Arial"/>
                        </a:rPr>
                        <a:t>with</a:t>
                      </a:r>
                      <a:r>
                        <a:rPr sz="1000" spc="155">
                          <a:latin typeface="+mn-lt"/>
                          <a:cs typeface="Arial"/>
                        </a:rPr>
                        <a:t> </a:t>
                      </a:r>
                      <a:r>
                        <a:rPr sz="1000">
                          <a:latin typeface="+mn-lt"/>
                          <a:cs typeface="Arial"/>
                        </a:rPr>
                        <a:t>the</a:t>
                      </a:r>
                      <a:r>
                        <a:rPr sz="1000" spc="155">
                          <a:latin typeface="+mn-lt"/>
                          <a:cs typeface="Arial"/>
                        </a:rPr>
                        <a:t> </a:t>
                      </a:r>
                      <a:r>
                        <a:rPr sz="1000">
                          <a:latin typeface="+mn-lt"/>
                          <a:cs typeface="Arial"/>
                        </a:rPr>
                        <a:t>text</a:t>
                      </a:r>
                      <a:r>
                        <a:rPr sz="1000" spc="150">
                          <a:latin typeface="+mn-lt"/>
                          <a:cs typeface="Arial"/>
                        </a:rPr>
                        <a:t> </a:t>
                      </a:r>
                      <a:r>
                        <a:rPr sz="1000">
                          <a:latin typeface="+mn-lt"/>
                          <a:cs typeface="Arial"/>
                        </a:rPr>
                        <a:t>by</a:t>
                      </a:r>
                      <a:r>
                        <a:rPr lang="en-US" sz="1000" spc="155">
                          <a:latin typeface="+mn-lt"/>
                          <a:cs typeface="Arial"/>
                        </a:rPr>
                        <a:t> </a:t>
                      </a:r>
                      <a:r>
                        <a:rPr sz="1000">
                          <a:latin typeface="+mn-lt"/>
                          <a:cs typeface="Arial"/>
                        </a:rPr>
                        <a:t>annotating</a:t>
                      </a:r>
                      <a:r>
                        <a:rPr sz="1000" spc="150">
                          <a:latin typeface="+mn-lt"/>
                          <a:cs typeface="Arial"/>
                        </a:rPr>
                        <a:t> </a:t>
                      </a:r>
                      <a:r>
                        <a:rPr sz="1000">
                          <a:latin typeface="+mn-lt"/>
                          <a:cs typeface="Arial"/>
                        </a:rPr>
                        <a:t>and</a:t>
                      </a:r>
                      <a:r>
                        <a:rPr sz="1000" spc="155">
                          <a:latin typeface="+mn-lt"/>
                          <a:cs typeface="Arial"/>
                        </a:rPr>
                        <a:t> </a:t>
                      </a:r>
                      <a:r>
                        <a:rPr sz="1000">
                          <a:latin typeface="+mn-lt"/>
                          <a:cs typeface="Arial"/>
                        </a:rPr>
                        <a:t>highlighting</a:t>
                      </a:r>
                      <a:r>
                        <a:rPr sz="1000" spc="155">
                          <a:latin typeface="+mn-lt"/>
                          <a:cs typeface="Arial"/>
                        </a:rPr>
                        <a:t> </a:t>
                      </a:r>
                      <a:r>
                        <a:rPr sz="1000">
                          <a:latin typeface="+mn-lt"/>
                          <a:cs typeface="Arial"/>
                        </a:rPr>
                        <a:t>areas</a:t>
                      </a:r>
                      <a:r>
                        <a:rPr sz="1000" spc="150">
                          <a:latin typeface="+mn-lt"/>
                          <a:cs typeface="Arial"/>
                        </a:rPr>
                        <a:t> </a:t>
                      </a:r>
                      <a:r>
                        <a:rPr sz="1000">
                          <a:latin typeface="+mn-lt"/>
                          <a:cs typeface="Arial"/>
                        </a:rPr>
                        <a:t>of</a:t>
                      </a:r>
                      <a:r>
                        <a:rPr sz="1000" spc="155">
                          <a:latin typeface="+mn-lt"/>
                          <a:cs typeface="Arial"/>
                        </a:rPr>
                        <a:t> </a:t>
                      </a:r>
                      <a:r>
                        <a:rPr sz="1000" spc="-10">
                          <a:latin typeface="+mn-lt"/>
                          <a:cs typeface="Arial"/>
                        </a:rPr>
                        <a:t>interest.</a:t>
                      </a:r>
                      <a:endParaRPr sz="1000">
                        <a:latin typeface="+mn-lt"/>
                        <a:cs typeface="Arial"/>
                      </a:endParaRPr>
                    </a:p>
                  </a:txBody>
                  <a:tcPr marL="0" marR="0" marT="0" marB="0">
                    <a:solidFill>
                      <a:srgbClr val="E5E7E9"/>
                    </a:solidFill>
                  </a:tcPr>
                </a:tc>
                <a:extLst>
                  <a:ext uri="{0D108BD9-81ED-4DB2-BD59-A6C34878D82A}">
                    <a16:rowId xmlns:a16="http://schemas.microsoft.com/office/drawing/2014/main" val="10002"/>
                  </a:ext>
                </a:extLst>
              </a:tr>
              <a:tr h="843529">
                <a:tc>
                  <a:txBody>
                    <a:bodyPr/>
                    <a:lstStyle/>
                    <a:p>
                      <a:pPr marL="63500" marR="354965">
                        <a:lnSpc>
                          <a:spcPct val="100000"/>
                        </a:lnSpc>
                        <a:spcBef>
                          <a:spcPts val="0"/>
                        </a:spcBef>
                      </a:pPr>
                      <a:r>
                        <a:rPr sz="1000" b="1" spc="0" baseline="0">
                          <a:latin typeface="+mn-lt"/>
                          <a:cs typeface="Arial Black"/>
                        </a:rPr>
                        <a:t>Generate coding categories</a:t>
                      </a:r>
                    </a:p>
                  </a:txBody>
                  <a:tcPr marL="0" marR="0" marT="57150" marB="0">
                    <a:solidFill>
                      <a:srgbClr val="FFFFFF"/>
                    </a:solidFill>
                  </a:tcPr>
                </a:tc>
                <a:tc>
                  <a:txBody>
                    <a:bodyPr/>
                    <a:lstStyle/>
                    <a:p>
                      <a:pPr marL="299085" marR="590550" indent="-171450">
                        <a:lnSpc>
                          <a:spcPct val="100000"/>
                        </a:lnSpc>
                        <a:spcBef>
                          <a:spcPts val="0"/>
                        </a:spcBef>
                        <a:spcAft>
                          <a:spcPts val="600"/>
                        </a:spcAft>
                        <a:buClr>
                          <a:schemeClr val="accent6"/>
                        </a:buClr>
                        <a:buFont typeface="Arial" panose="020B0604020202020204" pitchFamily="34" charset="0"/>
                        <a:buChar char="•"/>
                      </a:pPr>
                      <a:r>
                        <a:rPr sz="1000">
                          <a:latin typeface="+mn-lt"/>
                          <a:cs typeface="Arial"/>
                        </a:rPr>
                        <a:t>Begin</a:t>
                      </a:r>
                      <a:r>
                        <a:rPr sz="1000" spc="110">
                          <a:latin typeface="+mn-lt"/>
                          <a:cs typeface="Arial"/>
                        </a:rPr>
                        <a:t> </a:t>
                      </a:r>
                      <a:r>
                        <a:rPr sz="1000">
                          <a:latin typeface="+mn-lt"/>
                          <a:cs typeface="Arial"/>
                        </a:rPr>
                        <a:t>by</a:t>
                      </a:r>
                      <a:r>
                        <a:rPr sz="1000" spc="110">
                          <a:latin typeface="+mn-lt"/>
                          <a:cs typeface="Arial"/>
                        </a:rPr>
                        <a:t> </a:t>
                      </a:r>
                      <a:r>
                        <a:rPr sz="1000">
                          <a:latin typeface="+mn-lt"/>
                          <a:cs typeface="Arial"/>
                        </a:rPr>
                        <a:t>identifying</a:t>
                      </a:r>
                      <a:r>
                        <a:rPr sz="1000" spc="110">
                          <a:latin typeface="+mn-lt"/>
                          <a:cs typeface="Arial"/>
                        </a:rPr>
                        <a:t> </a:t>
                      </a:r>
                      <a:r>
                        <a:rPr sz="1000">
                          <a:latin typeface="+mn-lt"/>
                          <a:cs typeface="Arial"/>
                        </a:rPr>
                        <a:t>and</a:t>
                      </a:r>
                      <a:r>
                        <a:rPr sz="1000" spc="110">
                          <a:latin typeface="+mn-lt"/>
                          <a:cs typeface="Arial"/>
                        </a:rPr>
                        <a:t> </a:t>
                      </a:r>
                      <a:r>
                        <a:rPr sz="1000">
                          <a:latin typeface="+mn-lt"/>
                          <a:cs typeface="Arial"/>
                        </a:rPr>
                        <a:t>labeling</a:t>
                      </a:r>
                      <a:r>
                        <a:rPr sz="1000" spc="110">
                          <a:latin typeface="+mn-lt"/>
                          <a:cs typeface="Arial"/>
                        </a:rPr>
                        <a:t> </a:t>
                      </a:r>
                      <a:r>
                        <a:rPr sz="1000">
                          <a:latin typeface="+mn-lt"/>
                          <a:cs typeface="Arial"/>
                        </a:rPr>
                        <a:t>key</a:t>
                      </a:r>
                      <a:r>
                        <a:rPr sz="1000" spc="110">
                          <a:latin typeface="+mn-lt"/>
                          <a:cs typeface="Arial"/>
                        </a:rPr>
                        <a:t> </a:t>
                      </a:r>
                      <a:r>
                        <a:rPr sz="1000">
                          <a:latin typeface="+mn-lt"/>
                          <a:cs typeface="Arial"/>
                        </a:rPr>
                        <a:t>concepts.</a:t>
                      </a:r>
                      <a:r>
                        <a:rPr sz="1000" spc="110">
                          <a:latin typeface="+mn-lt"/>
                          <a:cs typeface="Arial"/>
                        </a:rPr>
                        <a:t> </a:t>
                      </a:r>
                      <a:r>
                        <a:rPr sz="1000">
                          <a:latin typeface="+mn-lt"/>
                          <a:cs typeface="Arial"/>
                        </a:rPr>
                        <a:t>Codes</a:t>
                      </a:r>
                      <a:r>
                        <a:rPr sz="1000" spc="110">
                          <a:latin typeface="+mn-lt"/>
                          <a:cs typeface="Arial"/>
                        </a:rPr>
                        <a:t> </a:t>
                      </a:r>
                      <a:r>
                        <a:rPr sz="1000">
                          <a:latin typeface="+mn-lt"/>
                          <a:cs typeface="Arial"/>
                        </a:rPr>
                        <a:t>may</a:t>
                      </a:r>
                      <a:r>
                        <a:rPr sz="1000" spc="110">
                          <a:latin typeface="+mn-lt"/>
                          <a:cs typeface="Arial"/>
                        </a:rPr>
                        <a:t> </a:t>
                      </a:r>
                      <a:r>
                        <a:rPr sz="1000">
                          <a:latin typeface="+mn-lt"/>
                          <a:cs typeface="Arial"/>
                        </a:rPr>
                        <a:t>be</a:t>
                      </a:r>
                      <a:r>
                        <a:rPr lang="en-US" sz="1000">
                          <a:latin typeface="+mn-lt"/>
                          <a:cs typeface="Arial"/>
                        </a:rPr>
                        <a:t> des</a:t>
                      </a:r>
                      <a:r>
                        <a:rPr sz="1000">
                          <a:latin typeface="+mn-lt"/>
                          <a:cs typeface="Arial"/>
                        </a:rPr>
                        <a:t>criptive</a:t>
                      </a:r>
                      <a:r>
                        <a:rPr sz="1000" spc="110">
                          <a:latin typeface="+mn-lt"/>
                          <a:cs typeface="Arial"/>
                        </a:rPr>
                        <a:t> </a:t>
                      </a:r>
                      <a:r>
                        <a:rPr sz="1000">
                          <a:latin typeface="+mn-lt"/>
                          <a:cs typeface="Arial"/>
                        </a:rPr>
                        <a:t>(closely</a:t>
                      </a:r>
                      <a:r>
                        <a:rPr sz="1000" spc="110">
                          <a:latin typeface="+mn-lt"/>
                          <a:cs typeface="Arial"/>
                        </a:rPr>
                        <a:t> </a:t>
                      </a:r>
                      <a:r>
                        <a:rPr sz="1000" spc="-10">
                          <a:latin typeface="+mn-lt"/>
                          <a:cs typeface="Arial"/>
                        </a:rPr>
                        <a:t>reflecting </a:t>
                      </a:r>
                      <a:r>
                        <a:rPr sz="1000" spc="20">
                          <a:latin typeface="+mn-lt"/>
                          <a:cs typeface="Arial"/>
                        </a:rPr>
                        <a:t>participants’</a:t>
                      </a:r>
                      <a:r>
                        <a:rPr sz="1000" spc="55">
                          <a:latin typeface="+mn-lt"/>
                          <a:cs typeface="Arial"/>
                        </a:rPr>
                        <a:t> </a:t>
                      </a:r>
                      <a:r>
                        <a:rPr sz="1000" spc="20">
                          <a:latin typeface="+mn-lt"/>
                          <a:cs typeface="Arial"/>
                        </a:rPr>
                        <a:t>words)</a:t>
                      </a:r>
                      <a:r>
                        <a:rPr sz="1000" spc="55">
                          <a:latin typeface="+mn-lt"/>
                          <a:cs typeface="Arial"/>
                        </a:rPr>
                        <a:t> </a:t>
                      </a:r>
                      <a:r>
                        <a:rPr sz="1000" spc="20">
                          <a:latin typeface="+mn-lt"/>
                          <a:cs typeface="Arial"/>
                        </a:rPr>
                        <a:t>or</a:t>
                      </a:r>
                      <a:r>
                        <a:rPr sz="1000" spc="55">
                          <a:latin typeface="+mn-lt"/>
                          <a:cs typeface="Arial"/>
                        </a:rPr>
                        <a:t> </a:t>
                      </a:r>
                      <a:r>
                        <a:rPr sz="1000" spc="20">
                          <a:latin typeface="+mn-lt"/>
                          <a:cs typeface="Arial"/>
                        </a:rPr>
                        <a:t>interpretive</a:t>
                      </a:r>
                      <a:r>
                        <a:rPr sz="1000" spc="55">
                          <a:latin typeface="+mn-lt"/>
                          <a:cs typeface="Arial"/>
                        </a:rPr>
                        <a:t> </a:t>
                      </a:r>
                      <a:r>
                        <a:rPr sz="1000" spc="20">
                          <a:latin typeface="+mn-lt"/>
                          <a:cs typeface="Arial"/>
                        </a:rPr>
                        <a:t>(uncovering</a:t>
                      </a:r>
                      <a:r>
                        <a:rPr sz="1000" spc="55">
                          <a:latin typeface="+mn-lt"/>
                          <a:cs typeface="Arial"/>
                        </a:rPr>
                        <a:t> </a:t>
                      </a:r>
                      <a:r>
                        <a:rPr sz="1000" spc="20">
                          <a:latin typeface="+mn-lt"/>
                          <a:cs typeface="Arial"/>
                        </a:rPr>
                        <a:t>deeper</a:t>
                      </a:r>
                      <a:r>
                        <a:rPr sz="1000" spc="55">
                          <a:latin typeface="+mn-lt"/>
                          <a:cs typeface="Arial"/>
                        </a:rPr>
                        <a:t> </a:t>
                      </a:r>
                      <a:r>
                        <a:rPr sz="1000" spc="-10">
                          <a:latin typeface="+mn-lt"/>
                          <a:cs typeface="Arial"/>
                        </a:rPr>
                        <a:t>meanings).</a:t>
                      </a:r>
                      <a:endParaRPr sz="1000">
                        <a:latin typeface="+mn-lt"/>
                        <a:cs typeface="Arial"/>
                      </a:endParaRPr>
                    </a:p>
                    <a:p>
                      <a:pPr marL="299085" indent="-171450">
                        <a:lnSpc>
                          <a:spcPct val="100000"/>
                        </a:lnSpc>
                        <a:spcBef>
                          <a:spcPts val="0"/>
                        </a:spcBef>
                        <a:spcAft>
                          <a:spcPts val="600"/>
                        </a:spcAft>
                        <a:buClr>
                          <a:schemeClr val="accent6"/>
                        </a:buClr>
                        <a:buFont typeface="Arial" panose="020B0604020202020204" pitchFamily="34" charset="0"/>
                        <a:buChar char="•"/>
                      </a:pPr>
                      <a:r>
                        <a:rPr sz="1000">
                          <a:latin typeface="+mn-lt"/>
                          <a:cs typeface="Arial"/>
                        </a:rPr>
                        <a:t>Refine</a:t>
                      </a:r>
                      <a:r>
                        <a:rPr sz="1000" spc="90">
                          <a:latin typeface="+mn-lt"/>
                          <a:cs typeface="Arial"/>
                        </a:rPr>
                        <a:t> </a:t>
                      </a:r>
                      <a:r>
                        <a:rPr sz="1000">
                          <a:latin typeface="+mn-lt"/>
                          <a:cs typeface="Arial"/>
                        </a:rPr>
                        <a:t>and</a:t>
                      </a:r>
                      <a:r>
                        <a:rPr sz="1000" spc="90">
                          <a:latin typeface="+mn-lt"/>
                          <a:cs typeface="Arial"/>
                        </a:rPr>
                        <a:t> </a:t>
                      </a:r>
                      <a:r>
                        <a:rPr sz="1000">
                          <a:latin typeface="+mn-lt"/>
                          <a:cs typeface="Arial"/>
                        </a:rPr>
                        <a:t>expand</a:t>
                      </a:r>
                      <a:r>
                        <a:rPr sz="1000" spc="90">
                          <a:latin typeface="+mn-lt"/>
                          <a:cs typeface="Arial"/>
                        </a:rPr>
                        <a:t> </a:t>
                      </a:r>
                      <a:r>
                        <a:rPr sz="1000">
                          <a:latin typeface="+mn-lt"/>
                          <a:cs typeface="Arial"/>
                        </a:rPr>
                        <a:t>codes</a:t>
                      </a:r>
                      <a:r>
                        <a:rPr sz="1000" spc="90">
                          <a:latin typeface="+mn-lt"/>
                          <a:cs typeface="Arial"/>
                        </a:rPr>
                        <a:t> </a:t>
                      </a:r>
                      <a:r>
                        <a:rPr sz="1000">
                          <a:latin typeface="+mn-lt"/>
                          <a:cs typeface="Arial"/>
                        </a:rPr>
                        <a:t>as</a:t>
                      </a:r>
                      <a:r>
                        <a:rPr sz="1000" spc="90">
                          <a:latin typeface="+mn-lt"/>
                          <a:cs typeface="Arial"/>
                        </a:rPr>
                        <a:t> </a:t>
                      </a:r>
                      <a:r>
                        <a:rPr sz="1000">
                          <a:latin typeface="+mn-lt"/>
                          <a:cs typeface="Arial"/>
                        </a:rPr>
                        <a:t>you</a:t>
                      </a:r>
                      <a:r>
                        <a:rPr sz="1000" spc="90">
                          <a:latin typeface="+mn-lt"/>
                          <a:cs typeface="Arial"/>
                        </a:rPr>
                        <a:t> </a:t>
                      </a:r>
                      <a:r>
                        <a:rPr sz="1000">
                          <a:latin typeface="+mn-lt"/>
                          <a:cs typeface="Arial"/>
                        </a:rPr>
                        <a:t>delve</a:t>
                      </a:r>
                      <a:r>
                        <a:rPr sz="1000" spc="90">
                          <a:latin typeface="+mn-lt"/>
                          <a:cs typeface="Arial"/>
                        </a:rPr>
                        <a:t> </a:t>
                      </a:r>
                      <a:r>
                        <a:rPr sz="1000">
                          <a:latin typeface="+mn-lt"/>
                          <a:cs typeface="Arial"/>
                        </a:rPr>
                        <a:t>deeper</a:t>
                      </a:r>
                      <a:r>
                        <a:rPr sz="1000" spc="90">
                          <a:latin typeface="+mn-lt"/>
                          <a:cs typeface="Arial"/>
                        </a:rPr>
                        <a:t> </a:t>
                      </a:r>
                      <a:r>
                        <a:rPr sz="1000">
                          <a:latin typeface="+mn-lt"/>
                          <a:cs typeface="Arial"/>
                        </a:rPr>
                        <a:t>into</a:t>
                      </a:r>
                      <a:r>
                        <a:rPr sz="1000" spc="90">
                          <a:latin typeface="+mn-lt"/>
                          <a:cs typeface="Arial"/>
                        </a:rPr>
                        <a:t> </a:t>
                      </a:r>
                      <a:r>
                        <a:rPr sz="1000">
                          <a:latin typeface="+mn-lt"/>
                          <a:cs typeface="Arial"/>
                        </a:rPr>
                        <a:t>the</a:t>
                      </a:r>
                      <a:r>
                        <a:rPr sz="1000" spc="90">
                          <a:latin typeface="+mn-lt"/>
                          <a:cs typeface="Arial"/>
                        </a:rPr>
                        <a:t> </a:t>
                      </a:r>
                      <a:r>
                        <a:rPr sz="1000" spc="-10">
                          <a:latin typeface="+mn-lt"/>
                          <a:cs typeface="Arial"/>
                        </a:rPr>
                        <a:t>data.</a:t>
                      </a:r>
                      <a:endParaRPr sz="1000">
                        <a:latin typeface="+mn-lt"/>
                        <a:cs typeface="Arial"/>
                      </a:endParaRPr>
                    </a:p>
                  </a:txBody>
                  <a:tcPr marL="0" marR="0" marT="57150" marB="0">
                    <a:solidFill>
                      <a:srgbClr val="FFFFFF"/>
                    </a:solidFill>
                  </a:tcPr>
                </a:tc>
                <a:extLst>
                  <a:ext uri="{0D108BD9-81ED-4DB2-BD59-A6C34878D82A}">
                    <a16:rowId xmlns:a16="http://schemas.microsoft.com/office/drawing/2014/main" val="10003"/>
                  </a:ext>
                </a:extLst>
              </a:tr>
              <a:tr h="682948">
                <a:tc>
                  <a:txBody>
                    <a:bodyPr/>
                    <a:lstStyle/>
                    <a:p>
                      <a:pPr marL="63500">
                        <a:lnSpc>
                          <a:spcPct val="100000"/>
                        </a:lnSpc>
                        <a:spcBef>
                          <a:spcPts val="0"/>
                        </a:spcBef>
                      </a:pPr>
                      <a:r>
                        <a:rPr sz="1000" b="1" spc="0" baseline="0">
                          <a:latin typeface="+mn-lt"/>
                          <a:cs typeface="Arial Black"/>
                        </a:rPr>
                        <a:t>Explore deviant cases</a:t>
                      </a:r>
                    </a:p>
                  </a:txBody>
                  <a:tcPr marL="0" marR="0" marT="69850" marB="0">
                    <a:solidFill>
                      <a:srgbClr val="E5E7E9"/>
                    </a:solidFill>
                  </a:tcPr>
                </a:tc>
                <a:tc>
                  <a:txBody>
                    <a:bodyPr/>
                    <a:lstStyle/>
                    <a:p>
                      <a:pPr marL="299085" indent="-171450">
                        <a:lnSpc>
                          <a:spcPct val="100000"/>
                        </a:lnSpc>
                        <a:spcBef>
                          <a:spcPts val="0"/>
                        </a:spcBef>
                        <a:spcAft>
                          <a:spcPts val="600"/>
                        </a:spcAft>
                        <a:buClr>
                          <a:schemeClr val="accent6"/>
                        </a:buClr>
                        <a:buFont typeface="Arial" panose="020B0604020202020204" pitchFamily="34" charset="0"/>
                        <a:buChar char="•"/>
                      </a:pPr>
                      <a:r>
                        <a:rPr sz="1000" spc="10">
                          <a:latin typeface="+mn-lt"/>
                          <a:cs typeface="Arial"/>
                        </a:rPr>
                        <a:t>Examine</a:t>
                      </a:r>
                      <a:r>
                        <a:rPr sz="1000" spc="60">
                          <a:latin typeface="+mn-lt"/>
                          <a:cs typeface="Arial"/>
                        </a:rPr>
                        <a:t> </a:t>
                      </a:r>
                      <a:r>
                        <a:rPr sz="1000" spc="20">
                          <a:latin typeface="+mn-lt"/>
                          <a:cs typeface="Arial"/>
                        </a:rPr>
                        <a:t>deviant</a:t>
                      </a:r>
                      <a:r>
                        <a:rPr sz="1000" spc="65">
                          <a:latin typeface="+mn-lt"/>
                          <a:cs typeface="Arial"/>
                        </a:rPr>
                        <a:t> </a:t>
                      </a:r>
                      <a:r>
                        <a:rPr sz="1000" spc="20">
                          <a:latin typeface="+mn-lt"/>
                          <a:cs typeface="Arial"/>
                        </a:rPr>
                        <a:t>or</a:t>
                      </a:r>
                      <a:r>
                        <a:rPr sz="1000" spc="60">
                          <a:latin typeface="+mn-lt"/>
                          <a:cs typeface="Arial"/>
                        </a:rPr>
                        <a:t> </a:t>
                      </a:r>
                      <a:r>
                        <a:rPr sz="1000" spc="20">
                          <a:latin typeface="+mn-lt"/>
                          <a:cs typeface="Arial"/>
                        </a:rPr>
                        <a:t>outlier</a:t>
                      </a:r>
                      <a:r>
                        <a:rPr sz="1000" spc="65">
                          <a:latin typeface="+mn-lt"/>
                          <a:cs typeface="Arial"/>
                        </a:rPr>
                        <a:t> </a:t>
                      </a:r>
                      <a:r>
                        <a:rPr sz="1000" spc="20">
                          <a:latin typeface="+mn-lt"/>
                          <a:cs typeface="Arial"/>
                        </a:rPr>
                        <a:t>statements</a:t>
                      </a:r>
                      <a:r>
                        <a:rPr sz="1000" spc="60">
                          <a:latin typeface="+mn-lt"/>
                          <a:cs typeface="Arial"/>
                        </a:rPr>
                        <a:t> </a:t>
                      </a:r>
                      <a:r>
                        <a:rPr sz="1000" spc="20">
                          <a:latin typeface="+mn-lt"/>
                          <a:cs typeface="Arial"/>
                        </a:rPr>
                        <a:t>that</a:t>
                      </a:r>
                      <a:r>
                        <a:rPr sz="1000" spc="65">
                          <a:latin typeface="+mn-lt"/>
                          <a:cs typeface="Arial"/>
                        </a:rPr>
                        <a:t> </a:t>
                      </a:r>
                      <a:r>
                        <a:rPr sz="1000" spc="20">
                          <a:latin typeface="+mn-lt"/>
                          <a:cs typeface="Arial"/>
                        </a:rPr>
                        <a:t>do</a:t>
                      </a:r>
                      <a:r>
                        <a:rPr sz="1000" spc="60">
                          <a:latin typeface="+mn-lt"/>
                          <a:cs typeface="Arial"/>
                        </a:rPr>
                        <a:t> </a:t>
                      </a:r>
                      <a:r>
                        <a:rPr sz="1000" spc="20">
                          <a:latin typeface="+mn-lt"/>
                          <a:cs typeface="Arial"/>
                        </a:rPr>
                        <a:t>not</a:t>
                      </a:r>
                      <a:r>
                        <a:rPr sz="1000" spc="65">
                          <a:latin typeface="+mn-lt"/>
                          <a:cs typeface="Arial"/>
                        </a:rPr>
                        <a:t> </a:t>
                      </a:r>
                      <a:r>
                        <a:rPr sz="1000" spc="20">
                          <a:latin typeface="+mn-lt"/>
                          <a:cs typeface="Arial"/>
                        </a:rPr>
                        <a:t>fit</a:t>
                      </a:r>
                      <a:r>
                        <a:rPr sz="1000" spc="60">
                          <a:latin typeface="+mn-lt"/>
                          <a:cs typeface="Arial"/>
                        </a:rPr>
                        <a:t> </a:t>
                      </a:r>
                      <a:r>
                        <a:rPr sz="1000" spc="20">
                          <a:latin typeface="+mn-lt"/>
                          <a:cs typeface="Arial"/>
                        </a:rPr>
                        <a:t>emerging</a:t>
                      </a:r>
                      <a:r>
                        <a:rPr sz="1000" spc="65">
                          <a:latin typeface="+mn-lt"/>
                          <a:cs typeface="Arial"/>
                        </a:rPr>
                        <a:t> </a:t>
                      </a:r>
                      <a:r>
                        <a:rPr sz="1000" spc="-10">
                          <a:latin typeface="+mn-lt"/>
                          <a:cs typeface="Arial"/>
                        </a:rPr>
                        <a:t>patterns.</a:t>
                      </a:r>
                      <a:endParaRPr sz="1000">
                        <a:latin typeface="+mn-lt"/>
                        <a:cs typeface="Arial"/>
                      </a:endParaRPr>
                    </a:p>
                    <a:p>
                      <a:pPr marL="299085" marR="55244" indent="-171450">
                        <a:lnSpc>
                          <a:spcPct val="100000"/>
                        </a:lnSpc>
                        <a:spcBef>
                          <a:spcPts val="0"/>
                        </a:spcBef>
                        <a:spcAft>
                          <a:spcPts val="600"/>
                        </a:spcAft>
                        <a:buClr>
                          <a:schemeClr val="accent6"/>
                        </a:buClr>
                        <a:buFont typeface="Arial" panose="020B0604020202020204" pitchFamily="34" charset="0"/>
                        <a:buChar char="•"/>
                      </a:pPr>
                      <a:r>
                        <a:rPr sz="1000" spc="20">
                          <a:latin typeface="+mn-lt"/>
                          <a:cs typeface="Arial"/>
                        </a:rPr>
                        <a:t>Understand</a:t>
                      </a:r>
                      <a:r>
                        <a:rPr sz="1000" spc="25">
                          <a:latin typeface="+mn-lt"/>
                          <a:cs typeface="Arial"/>
                        </a:rPr>
                        <a:t> </a:t>
                      </a:r>
                      <a:r>
                        <a:rPr sz="1000" spc="20">
                          <a:latin typeface="+mn-lt"/>
                          <a:cs typeface="Arial"/>
                        </a:rPr>
                        <a:t>the</a:t>
                      </a:r>
                      <a:r>
                        <a:rPr sz="1000" spc="30">
                          <a:latin typeface="+mn-lt"/>
                          <a:cs typeface="Arial"/>
                        </a:rPr>
                        <a:t> </a:t>
                      </a:r>
                      <a:r>
                        <a:rPr sz="1000" spc="20">
                          <a:latin typeface="+mn-lt"/>
                          <a:cs typeface="Arial"/>
                        </a:rPr>
                        <a:t>reasons</a:t>
                      </a:r>
                      <a:r>
                        <a:rPr sz="1000" spc="30">
                          <a:latin typeface="+mn-lt"/>
                          <a:cs typeface="Arial"/>
                        </a:rPr>
                        <a:t> </a:t>
                      </a:r>
                      <a:r>
                        <a:rPr sz="1000" spc="20">
                          <a:latin typeface="+mn-lt"/>
                          <a:cs typeface="Arial"/>
                        </a:rPr>
                        <a:t>for</a:t>
                      </a:r>
                      <a:r>
                        <a:rPr sz="1000" spc="30">
                          <a:latin typeface="+mn-lt"/>
                          <a:cs typeface="Arial"/>
                        </a:rPr>
                        <a:t> </a:t>
                      </a:r>
                      <a:r>
                        <a:rPr sz="1000" spc="20">
                          <a:latin typeface="+mn-lt"/>
                          <a:cs typeface="Arial"/>
                        </a:rPr>
                        <a:t>these</a:t>
                      </a:r>
                      <a:r>
                        <a:rPr sz="1000" spc="30">
                          <a:latin typeface="+mn-lt"/>
                          <a:cs typeface="Arial"/>
                        </a:rPr>
                        <a:t> </a:t>
                      </a:r>
                      <a:r>
                        <a:rPr sz="1000" spc="10">
                          <a:latin typeface="+mn-lt"/>
                          <a:cs typeface="Arial"/>
                        </a:rPr>
                        <a:t>exceptions,</a:t>
                      </a:r>
                      <a:r>
                        <a:rPr sz="1000" spc="30">
                          <a:latin typeface="+mn-lt"/>
                          <a:cs typeface="Arial"/>
                        </a:rPr>
                        <a:t> </a:t>
                      </a:r>
                      <a:r>
                        <a:rPr sz="1000" spc="10">
                          <a:latin typeface="+mn-lt"/>
                          <a:cs typeface="Arial"/>
                        </a:rPr>
                        <a:t>as</a:t>
                      </a:r>
                      <a:r>
                        <a:rPr sz="1000" spc="30">
                          <a:latin typeface="+mn-lt"/>
                          <a:cs typeface="Arial"/>
                        </a:rPr>
                        <a:t> </a:t>
                      </a:r>
                      <a:r>
                        <a:rPr sz="1000" spc="20">
                          <a:latin typeface="+mn-lt"/>
                          <a:cs typeface="Arial"/>
                        </a:rPr>
                        <a:t>they</a:t>
                      </a:r>
                      <a:r>
                        <a:rPr sz="1000" spc="30">
                          <a:latin typeface="+mn-lt"/>
                          <a:cs typeface="Arial"/>
                        </a:rPr>
                        <a:t> </a:t>
                      </a:r>
                      <a:r>
                        <a:rPr sz="1000" spc="20">
                          <a:latin typeface="+mn-lt"/>
                          <a:cs typeface="Arial"/>
                        </a:rPr>
                        <a:t>can</a:t>
                      </a:r>
                      <a:r>
                        <a:rPr sz="1000" spc="30">
                          <a:latin typeface="+mn-lt"/>
                          <a:cs typeface="Arial"/>
                        </a:rPr>
                        <a:t> </a:t>
                      </a:r>
                      <a:r>
                        <a:rPr sz="1000" spc="20">
                          <a:latin typeface="+mn-lt"/>
                          <a:cs typeface="Arial"/>
                        </a:rPr>
                        <a:t>provide</a:t>
                      </a:r>
                      <a:r>
                        <a:rPr sz="1000" spc="30">
                          <a:latin typeface="+mn-lt"/>
                          <a:cs typeface="Arial"/>
                        </a:rPr>
                        <a:t> </a:t>
                      </a:r>
                      <a:r>
                        <a:rPr sz="1000" spc="20">
                          <a:latin typeface="+mn-lt"/>
                          <a:cs typeface="Arial"/>
                        </a:rPr>
                        <a:t>deeper</a:t>
                      </a:r>
                      <a:r>
                        <a:rPr sz="1000" spc="30">
                          <a:latin typeface="+mn-lt"/>
                          <a:cs typeface="Arial"/>
                        </a:rPr>
                        <a:t> </a:t>
                      </a:r>
                      <a:r>
                        <a:rPr sz="1000" spc="20">
                          <a:latin typeface="+mn-lt"/>
                          <a:cs typeface="Arial"/>
                        </a:rPr>
                        <a:t>insights</a:t>
                      </a:r>
                      <a:r>
                        <a:rPr sz="1000" spc="30">
                          <a:latin typeface="+mn-lt"/>
                          <a:cs typeface="Arial"/>
                        </a:rPr>
                        <a:t> </a:t>
                      </a:r>
                      <a:r>
                        <a:rPr sz="1000" spc="20">
                          <a:latin typeface="+mn-lt"/>
                          <a:cs typeface="Arial"/>
                        </a:rPr>
                        <a:t>into</a:t>
                      </a:r>
                      <a:r>
                        <a:rPr sz="1000" spc="30">
                          <a:latin typeface="+mn-lt"/>
                          <a:cs typeface="Arial"/>
                        </a:rPr>
                        <a:t> </a:t>
                      </a:r>
                      <a:r>
                        <a:rPr sz="1000" spc="20">
                          <a:latin typeface="+mn-lt"/>
                          <a:cs typeface="Arial"/>
                        </a:rPr>
                        <a:t>the</a:t>
                      </a:r>
                      <a:r>
                        <a:rPr sz="1000" spc="30">
                          <a:latin typeface="+mn-lt"/>
                          <a:cs typeface="Arial"/>
                        </a:rPr>
                        <a:t> </a:t>
                      </a:r>
                      <a:r>
                        <a:rPr sz="1000" spc="-10">
                          <a:latin typeface="+mn-lt"/>
                          <a:cs typeface="Arial"/>
                        </a:rPr>
                        <a:t>complexities </a:t>
                      </a:r>
                      <a:r>
                        <a:rPr sz="1000">
                          <a:latin typeface="+mn-lt"/>
                          <a:cs typeface="Arial"/>
                        </a:rPr>
                        <a:t>of</a:t>
                      </a:r>
                      <a:r>
                        <a:rPr sz="1000" spc="80">
                          <a:latin typeface="+mn-lt"/>
                          <a:cs typeface="Arial"/>
                        </a:rPr>
                        <a:t> </a:t>
                      </a:r>
                      <a:r>
                        <a:rPr sz="1000">
                          <a:latin typeface="+mn-lt"/>
                          <a:cs typeface="Arial"/>
                        </a:rPr>
                        <a:t>the</a:t>
                      </a:r>
                      <a:r>
                        <a:rPr sz="1000" spc="85">
                          <a:latin typeface="+mn-lt"/>
                          <a:cs typeface="Arial"/>
                        </a:rPr>
                        <a:t> </a:t>
                      </a:r>
                      <a:r>
                        <a:rPr sz="1000" spc="-10">
                          <a:latin typeface="+mn-lt"/>
                          <a:cs typeface="Arial"/>
                        </a:rPr>
                        <a:t>issue.</a:t>
                      </a:r>
                      <a:endParaRPr sz="1000">
                        <a:latin typeface="+mn-lt"/>
                        <a:cs typeface="Arial"/>
                      </a:endParaRPr>
                    </a:p>
                  </a:txBody>
                  <a:tcPr marL="0" marR="0" marT="69850" marB="0">
                    <a:solidFill>
                      <a:srgbClr val="E5E7E9"/>
                    </a:solidFill>
                  </a:tcPr>
                </a:tc>
                <a:extLst>
                  <a:ext uri="{0D108BD9-81ED-4DB2-BD59-A6C34878D82A}">
                    <a16:rowId xmlns:a16="http://schemas.microsoft.com/office/drawing/2014/main" val="10004"/>
                  </a:ext>
                </a:extLst>
              </a:tr>
              <a:tr h="833541">
                <a:tc>
                  <a:txBody>
                    <a:bodyPr/>
                    <a:lstStyle/>
                    <a:p>
                      <a:pPr marL="63500">
                        <a:lnSpc>
                          <a:spcPct val="100000"/>
                        </a:lnSpc>
                        <a:spcBef>
                          <a:spcPts val="0"/>
                        </a:spcBef>
                      </a:pPr>
                      <a:r>
                        <a:rPr sz="1000" b="1" spc="0" baseline="0">
                          <a:latin typeface="+mn-lt"/>
                          <a:cs typeface="Arial"/>
                        </a:rPr>
                        <a:t>Identify themes</a:t>
                      </a:r>
                    </a:p>
                  </a:txBody>
                  <a:tcPr marL="0" marR="0" marT="69850" marB="0">
                    <a:solidFill>
                      <a:srgbClr val="FFFFFF"/>
                    </a:solidFill>
                  </a:tcPr>
                </a:tc>
                <a:tc>
                  <a:txBody>
                    <a:bodyPr/>
                    <a:lstStyle/>
                    <a:p>
                      <a:pPr marL="299085" marR="885190" indent="-171450">
                        <a:lnSpc>
                          <a:spcPct val="100000"/>
                        </a:lnSpc>
                        <a:spcBef>
                          <a:spcPts val="0"/>
                        </a:spcBef>
                        <a:spcAft>
                          <a:spcPts val="600"/>
                        </a:spcAft>
                        <a:buClr>
                          <a:schemeClr val="accent6"/>
                        </a:buClr>
                        <a:buFont typeface="Arial" panose="020B0604020202020204" pitchFamily="34" charset="0"/>
                        <a:buChar char="•"/>
                      </a:pPr>
                      <a:r>
                        <a:rPr sz="1000" spc="20">
                          <a:latin typeface="+mn-lt"/>
                          <a:cs typeface="Arial"/>
                        </a:rPr>
                        <a:t>After</a:t>
                      </a:r>
                      <a:r>
                        <a:rPr sz="1000" spc="45">
                          <a:latin typeface="+mn-lt"/>
                          <a:cs typeface="Arial"/>
                        </a:rPr>
                        <a:t> </a:t>
                      </a:r>
                      <a:r>
                        <a:rPr sz="1000" spc="20">
                          <a:latin typeface="+mn-lt"/>
                          <a:cs typeface="Arial"/>
                        </a:rPr>
                        <a:t>coding,</a:t>
                      </a:r>
                      <a:r>
                        <a:rPr sz="1000" spc="50">
                          <a:latin typeface="+mn-lt"/>
                          <a:cs typeface="Arial"/>
                        </a:rPr>
                        <a:t> </a:t>
                      </a:r>
                      <a:r>
                        <a:rPr sz="1000" spc="20">
                          <a:latin typeface="+mn-lt"/>
                          <a:cs typeface="Arial"/>
                        </a:rPr>
                        <a:t>identify</a:t>
                      </a:r>
                      <a:r>
                        <a:rPr sz="1000" spc="50">
                          <a:latin typeface="+mn-lt"/>
                          <a:cs typeface="Arial"/>
                        </a:rPr>
                        <a:t> </a:t>
                      </a:r>
                      <a:r>
                        <a:rPr sz="1000" spc="20">
                          <a:latin typeface="+mn-lt"/>
                          <a:cs typeface="Arial"/>
                        </a:rPr>
                        <a:t>broader</a:t>
                      </a:r>
                      <a:r>
                        <a:rPr sz="1000" spc="50">
                          <a:latin typeface="+mn-lt"/>
                          <a:cs typeface="Arial"/>
                        </a:rPr>
                        <a:t> </a:t>
                      </a:r>
                      <a:r>
                        <a:rPr sz="1000" spc="20">
                          <a:latin typeface="+mn-lt"/>
                          <a:cs typeface="Arial"/>
                        </a:rPr>
                        <a:t>themes</a:t>
                      </a:r>
                      <a:r>
                        <a:rPr sz="1000" spc="50">
                          <a:latin typeface="+mn-lt"/>
                          <a:cs typeface="Arial"/>
                        </a:rPr>
                        <a:t> </a:t>
                      </a:r>
                      <a:r>
                        <a:rPr sz="1000" spc="20">
                          <a:latin typeface="+mn-lt"/>
                          <a:cs typeface="Arial"/>
                        </a:rPr>
                        <a:t>that</a:t>
                      </a:r>
                      <a:r>
                        <a:rPr sz="1000" spc="50">
                          <a:latin typeface="+mn-lt"/>
                          <a:cs typeface="Arial"/>
                        </a:rPr>
                        <a:t> </a:t>
                      </a:r>
                      <a:r>
                        <a:rPr sz="1000" spc="20">
                          <a:latin typeface="+mn-lt"/>
                          <a:cs typeface="Arial"/>
                        </a:rPr>
                        <a:t>capture</a:t>
                      </a:r>
                      <a:r>
                        <a:rPr sz="1000" spc="50">
                          <a:latin typeface="+mn-lt"/>
                          <a:cs typeface="Arial"/>
                        </a:rPr>
                        <a:t> </a:t>
                      </a:r>
                      <a:r>
                        <a:rPr sz="1000" spc="20">
                          <a:latin typeface="+mn-lt"/>
                          <a:cs typeface="Arial"/>
                        </a:rPr>
                        <a:t>significant</a:t>
                      </a:r>
                      <a:r>
                        <a:rPr sz="1000" spc="50">
                          <a:latin typeface="+mn-lt"/>
                          <a:cs typeface="Arial"/>
                        </a:rPr>
                        <a:t> </a:t>
                      </a:r>
                      <a:r>
                        <a:rPr sz="1000" spc="10">
                          <a:latin typeface="+mn-lt"/>
                          <a:cs typeface="Arial"/>
                        </a:rPr>
                        <a:t>aspects</a:t>
                      </a:r>
                      <a:r>
                        <a:rPr sz="1000" spc="50">
                          <a:latin typeface="+mn-lt"/>
                          <a:cs typeface="Arial"/>
                        </a:rPr>
                        <a:t> </a:t>
                      </a:r>
                      <a:r>
                        <a:rPr sz="1000" spc="20">
                          <a:latin typeface="+mn-lt"/>
                          <a:cs typeface="Arial"/>
                        </a:rPr>
                        <a:t>of</a:t>
                      </a:r>
                      <a:r>
                        <a:rPr sz="1000" spc="45">
                          <a:latin typeface="+mn-lt"/>
                          <a:cs typeface="Arial"/>
                        </a:rPr>
                        <a:t> </a:t>
                      </a:r>
                      <a:r>
                        <a:rPr sz="1000" spc="20">
                          <a:latin typeface="+mn-lt"/>
                          <a:cs typeface="Arial"/>
                        </a:rPr>
                        <a:t>the</a:t>
                      </a:r>
                      <a:r>
                        <a:rPr sz="1000" spc="50">
                          <a:latin typeface="+mn-lt"/>
                          <a:cs typeface="Arial"/>
                        </a:rPr>
                        <a:t> </a:t>
                      </a:r>
                      <a:r>
                        <a:rPr sz="1000" spc="-10">
                          <a:latin typeface="+mn-lt"/>
                          <a:cs typeface="Arial"/>
                        </a:rPr>
                        <a:t>data. </a:t>
                      </a:r>
                      <a:r>
                        <a:rPr sz="1000" spc="20">
                          <a:latin typeface="+mn-lt"/>
                          <a:cs typeface="Arial"/>
                        </a:rPr>
                        <a:t>Group</a:t>
                      </a:r>
                      <a:r>
                        <a:rPr sz="1000" spc="35">
                          <a:latin typeface="+mn-lt"/>
                          <a:cs typeface="Arial"/>
                        </a:rPr>
                        <a:t> </a:t>
                      </a:r>
                      <a:r>
                        <a:rPr sz="1000" spc="20">
                          <a:latin typeface="+mn-lt"/>
                          <a:cs typeface="Arial"/>
                        </a:rPr>
                        <a:t>related</a:t>
                      </a:r>
                      <a:r>
                        <a:rPr sz="1000" spc="40">
                          <a:latin typeface="+mn-lt"/>
                          <a:cs typeface="Arial"/>
                        </a:rPr>
                        <a:t> </a:t>
                      </a:r>
                      <a:r>
                        <a:rPr sz="1000" spc="10">
                          <a:latin typeface="+mn-lt"/>
                          <a:cs typeface="Arial"/>
                        </a:rPr>
                        <a:t>codes</a:t>
                      </a:r>
                      <a:r>
                        <a:rPr sz="1000" spc="40">
                          <a:latin typeface="+mn-lt"/>
                          <a:cs typeface="Arial"/>
                        </a:rPr>
                        <a:t> </a:t>
                      </a:r>
                      <a:r>
                        <a:rPr sz="1000" spc="20">
                          <a:latin typeface="+mn-lt"/>
                          <a:cs typeface="Arial"/>
                        </a:rPr>
                        <a:t>into</a:t>
                      </a:r>
                      <a:r>
                        <a:rPr sz="1000" spc="35">
                          <a:latin typeface="+mn-lt"/>
                          <a:cs typeface="Arial"/>
                        </a:rPr>
                        <a:t> </a:t>
                      </a:r>
                      <a:r>
                        <a:rPr sz="1000" spc="20">
                          <a:latin typeface="+mn-lt"/>
                          <a:cs typeface="Arial"/>
                        </a:rPr>
                        <a:t>these</a:t>
                      </a:r>
                      <a:r>
                        <a:rPr sz="1000" spc="40">
                          <a:latin typeface="+mn-lt"/>
                          <a:cs typeface="Arial"/>
                        </a:rPr>
                        <a:t> </a:t>
                      </a:r>
                      <a:r>
                        <a:rPr sz="1000" spc="20">
                          <a:latin typeface="+mn-lt"/>
                          <a:cs typeface="Arial"/>
                        </a:rPr>
                        <a:t>themes</a:t>
                      </a:r>
                      <a:r>
                        <a:rPr sz="1000" spc="40">
                          <a:latin typeface="+mn-lt"/>
                          <a:cs typeface="Arial"/>
                        </a:rPr>
                        <a:t> </a:t>
                      </a:r>
                      <a:r>
                        <a:rPr sz="1000" spc="20">
                          <a:latin typeface="+mn-lt"/>
                          <a:cs typeface="Arial"/>
                        </a:rPr>
                        <a:t>and</a:t>
                      </a:r>
                      <a:r>
                        <a:rPr sz="1000" spc="35">
                          <a:latin typeface="+mn-lt"/>
                          <a:cs typeface="Arial"/>
                        </a:rPr>
                        <a:t> </a:t>
                      </a:r>
                      <a:r>
                        <a:rPr sz="1000" spc="20">
                          <a:latin typeface="+mn-lt"/>
                          <a:cs typeface="Arial"/>
                        </a:rPr>
                        <a:t>explore</a:t>
                      </a:r>
                      <a:r>
                        <a:rPr sz="1000" spc="40">
                          <a:latin typeface="+mn-lt"/>
                          <a:cs typeface="Arial"/>
                        </a:rPr>
                        <a:t> </a:t>
                      </a:r>
                      <a:r>
                        <a:rPr sz="1000" spc="20">
                          <a:latin typeface="+mn-lt"/>
                          <a:cs typeface="Arial"/>
                        </a:rPr>
                        <a:t>the</a:t>
                      </a:r>
                      <a:r>
                        <a:rPr sz="1000" spc="40">
                          <a:latin typeface="+mn-lt"/>
                          <a:cs typeface="Arial"/>
                        </a:rPr>
                        <a:t> </a:t>
                      </a:r>
                      <a:r>
                        <a:rPr sz="1000" spc="20">
                          <a:latin typeface="+mn-lt"/>
                          <a:cs typeface="Arial"/>
                        </a:rPr>
                        <a:t>relationships</a:t>
                      </a:r>
                      <a:r>
                        <a:rPr sz="1000" spc="35">
                          <a:latin typeface="+mn-lt"/>
                          <a:cs typeface="Arial"/>
                        </a:rPr>
                        <a:t> </a:t>
                      </a:r>
                      <a:r>
                        <a:rPr sz="1000" spc="20">
                          <a:latin typeface="+mn-lt"/>
                          <a:cs typeface="Arial"/>
                        </a:rPr>
                        <a:t>between</a:t>
                      </a:r>
                      <a:r>
                        <a:rPr sz="1000" spc="40">
                          <a:latin typeface="+mn-lt"/>
                          <a:cs typeface="Arial"/>
                        </a:rPr>
                        <a:t> </a:t>
                      </a:r>
                      <a:r>
                        <a:rPr sz="1000" spc="-10">
                          <a:latin typeface="+mn-lt"/>
                          <a:cs typeface="Arial"/>
                        </a:rPr>
                        <a:t>them. </a:t>
                      </a:r>
                      <a:r>
                        <a:rPr sz="1000" spc="10">
                          <a:latin typeface="+mn-lt"/>
                          <a:cs typeface="Arial"/>
                        </a:rPr>
                        <a:t>Merge,</a:t>
                      </a:r>
                      <a:r>
                        <a:rPr sz="1000" spc="50">
                          <a:latin typeface="+mn-lt"/>
                          <a:cs typeface="Arial"/>
                        </a:rPr>
                        <a:t> </a:t>
                      </a:r>
                      <a:r>
                        <a:rPr sz="1000" spc="10">
                          <a:latin typeface="+mn-lt"/>
                          <a:cs typeface="Arial"/>
                        </a:rPr>
                        <a:t>split</a:t>
                      </a:r>
                      <a:r>
                        <a:rPr sz="1000" spc="50">
                          <a:latin typeface="+mn-lt"/>
                          <a:cs typeface="Arial"/>
                        </a:rPr>
                        <a:t> </a:t>
                      </a:r>
                      <a:r>
                        <a:rPr sz="1000" spc="10">
                          <a:latin typeface="+mn-lt"/>
                          <a:cs typeface="Arial"/>
                        </a:rPr>
                        <a:t>or</a:t>
                      </a:r>
                      <a:r>
                        <a:rPr sz="1000" spc="55">
                          <a:latin typeface="+mn-lt"/>
                          <a:cs typeface="Arial"/>
                        </a:rPr>
                        <a:t> </a:t>
                      </a:r>
                      <a:r>
                        <a:rPr sz="1000" spc="10">
                          <a:latin typeface="+mn-lt"/>
                          <a:cs typeface="Arial"/>
                        </a:rPr>
                        <a:t>refine</a:t>
                      </a:r>
                      <a:r>
                        <a:rPr sz="1000" spc="50">
                          <a:latin typeface="+mn-lt"/>
                          <a:cs typeface="Arial"/>
                        </a:rPr>
                        <a:t> </a:t>
                      </a:r>
                      <a:r>
                        <a:rPr sz="1000" spc="10">
                          <a:latin typeface="+mn-lt"/>
                          <a:cs typeface="Arial"/>
                        </a:rPr>
                        <a:t>themes</a:t>
                      </a:r>
                      <a:r>
                        <a:rPr sz="1000" spc="55">
                          <a:latin typeface="+mn-lt"/>
                          <a:cs typeface="Arial"/>
                        </a:rPr>
                        <a:t> </a:t>
                      </a:r>
                      <a:r>
                        <a:rPr sz="1000" spc="10">
                          <a:latin typeface="+mn-lt"/>
                          <a:cs typeface="Arial"/>
                        </a:rPr>
                        <a:t>as</a:t>
                      </a:r>
                      <a:r>
                        <a:rPr sz="1000" spc="50">
                          <a:latin typeface="+mn-lt"/>
                          <a:cs typeface="Arial"/>
                        </a:rPr>
                        <a:t> </a:t>
                      </a:r>
                      <a:r>
                        <a:rPr sz="1000" spc="10">
                          <a:latin typeface="+mn-lt"/>
                          <a:cs typeface="Arial"/>
                        </a:rPr>
                        <a:t>necessary</a:t>
                      </a:r>
                      <a:r>
                        <a:rPr sz="1000" spc="55">
                          <a:latin typeface="+mn-lt"/>
                          <a:cs typeface="Arial"/>
                        </a:rPr>
                        <a:t> </a:t>
                      </a:r>
                      <a:r>
                        <a:rPr sz="1000" spc="10">
                          <a:latin typeface="+mn-lt"/>
                          <a:cs typeface="Arial"/>
                        </a:rPr>
                        <a:t>to</a:t>
                      </a:r>
                      <a:r>
                        <a:rPr sz="1000" spc="50">
                          <a:latin typeface="+mn-lt"/>
                          <a:cs typeface="Arial"/>
                        </a:rPr>
                        <a:t> </a:t>
                      </a:r>
                      <a:r>
                        <a:rPr sz="1000" spc="10">
                          <a:latin typeface="+mn-lt"/>
                          <a:cs typeface="Arial"/>
                        </a:rPr>
                        <a:t>capture</a:t>
                      </a:r>
                      <a:r>
                        <a:rPr sz="1000" spc="55">
                          <a:latin typeface="+mn-lt"/>
                          <a:cs typeface="Arial"/>
                        </a:rPr>
                        <a:t> </a:t>
                      </a:r>
                      <a:r>
                        <a:rPr sz="1000" spc="10">
                          <a:latin typeface="+mn-lt"/>
                          <a:cs typeface="Arial"/>
                        </a:rPr>
                        <a:t>the</a:t>
                      </a:r>
                      <a:r>
                        <a:rPr sz="1000" spc="50">
                          <a:latin typeface="+mn-lt"/>
                          <a:cs typeface="Arial"/>
                        </a:rPr>
                        <a:t> </a:t>
                      </a:r>
                      <a:r>
                        <a:rPr sz="1000" spc="10">
                          <a:latin typeface="+mn-lt"/>
                          <a:cs typeface="Arial"/>
                        </a:rPr>
                        <a:t>core</a:t>
                      </a:r>
                      <a:r>
                        <a:rPr sz="1000" spc="55">
                          <a:latin typeface="+mn-lt"/>
                          <a:cs typeface="Arial"/>
                        </a:rPr>
                        <a:t> </a:t>
                      </a:r>
                      <a:r>
                        <a:rPr sz="1000" spc="10">
                          <a:latin typeface="+mn-lt"/>
                          <a:cs typeface="Arial"/>
                        </a:rPr>
                        <a:t>messages</a:t>
                      </a:r>
                      <a:r>
                        <a:rPr sz="1000" spc="50">
                          <a:latin typeface="+mn-lt"/>
                          <a:cs typeface="Arial"/>
                        </a:rPr>
                        <a:t> </a:t>
                      </a:r>
                      <a:r>
                        <a:rPr sz="1000" spc="10">
                          <a:latin typeface="+mn-lt"/>
                          <a:cs typeface="Arial"/>
                        </a:rPr>
                        <a:t>in</a:t>
                      </a:r>
                      <a:r>
                        <a:rPr sz="1000" spc="55">
                          <a:latin typeface="+mn-lt"/>
                          <a:cs typeface="Arial"/>
                        </a:rPr>
                        <a:t> </a:t>
                      </a:r>
                      <a:r>
                        <a:rPr sz="1000" spc="10">
                          <a:latin typeface="+mn-lt"/>
                          <a:cs typeface="Arial"/>
                        </a:rPr>
                        <a:t>the</a:t>
                      </a:r>
                      <a:r>
                        <a:rPr sz="1000" spc="50">
                          <a:latin typeface="+mn-lt"/>
                          <a:cs typeface="Arial"/>
                        </a:rPr>
                        <a:t> </a:t>
                      </a:r>
                      <a:r>
                        <a:rPr sz="1000" spc="-10">
                          <a:latin typeface="+mn-lt"/>
                          <a:cs typeface="Arial"/>
                        </a:rPr>
                        <a:t>data. </a:t>
                      </a:r>
                      <a:r>
                        <a:rPr sz="1000" spc="10">
                          <a:latin typeface="+mn-lt"/>
                          <a:cs typeface="Arial"/>
                        </a:rPr>
                        <a:t>Ensure</a:t>
                      </a:r>
                      <a:r>
                        <a:rPr sz="1000" spc="55">
                          <a:latin typeface="+mn-lt"/>
                          <a:cs typeface="Arial"/>
                        </a:rPr>
                        <a:t> </a:t>
                      </a:r>
                      <a:r>
                        <a:rPr sz="1000" spc="10">
                          <a:latin typeface="+mn-lt"/>
                          <a:cs typeface="Arial"/>
                        </a:rPr>
                        <a:t>each</a:t>
                      </a:r>
                      <a:r>
                        <a:rPr sz="1000" spc="60">
                          <a:latin typeface="+mn-lt"/>
                          <a:cs typeface="Arial"/>
                        </a:rPr>
                        <a:t> </a:t>
                      </a:r>
                      <a:r>
                        <a:rPr sz="1000" spc="10">
                          <a:latin typeface="+mn-lt"/>
                          <a:cs typeface="Arial"/>
                        </a:rPr>
                        <a:t>theme</a:t>
                      </a:r>
                      <a:r>
                        <a:rPr sz="1000" spc="60">
                          <a:latin typeface="+mn-lt"/>
                          <a:cs typeface="Arial"/>
                        </a:rPr>
                        <a:t> </a:t>
                      </a:r>
                      <a:r>
                        <a:rPr sz="1000" spc="10">
                          <a:latin typeface="+mn-lt"/>
                          <a:cs typeface="Arial"/>
                        </a:rPr>
                        <a:t>is</a:t>
                      </a:r>
                      <a:r>
                        <a:rPr sz="1000" spc="60">
                          <a:latin typeface="+mn-lt"/>
                          <a:cs typeface="Arial"/>
                        </a:rPr>
                        <a:t> </a:t>
                      </a:r>
                      <a:r>
                        <a:rPr sz="1000" spc="10">
                          <a:latin typeface="+mn-lt"/>
                          <a:cs typeface="Arial"/>
                        </a:rPr>
                        <a:t>distinct</a:t>
                      </a:r>
                      <a:r>
                        <a:rPr lang="en-US" sz="1000" spc="55">
                          <a:latin typeface="+mn-lt"/>
                          <a:cs typeface="Arial"/>
                        </a:rPr>
                        <a:t> </a:t>
                      </a:r>
                      <a:r>
                        <a:rPr sz="1000" spc="10">
                          <a:latin typeface="+mn-lt"/>
                          <a:cs typeface="Arial"/>
                        </a:rPr>
                        <a:t>and</a:t>
                      </a:r>
                      <a:r>
                        <a:rPr sz="1000" spc="60">
                          <a:latin typeface="+mn-lt"/>
                          <a:cs typeface="Arial"/>
                        </a:rPr>
                        <a:t> </a:t>
                      </a:r>
                      <a:r>
                        <a:rPr sz="1000" spc="10">
                          <a:latin typeface="+mn-lt"/>
                          <a:cs typeface="Arial"/>
                        </a:rPr>
                        <a:t>non-</a:t>
                      </a:r>
                      <a:r>
                        <a:rPr sz="1000" spc="-10">
                          <a:latin typeface="+mn-lt"/>
                          <a:cs typeface="Arial"/>
                        </a:rPr>
                        <a:t>overlapping.</a:t>
                      </a:r>
                      <a:endParaRPr sz="1000">
                        <a:latin typeface="+mn-lt"/>
                        <a:cs typeface="Arial"/>
                      </a:endParaRPr>
                    </a:p>
                  </a:txBody>
                  <a:tcPr marL="0" marR="0" marT="0" marB="0">
                    <a:solidFill>
                      <a:srgbClr val="FFFFFF"/>
                    </a:solidFill>
                  </a:tcPr>
                </a:tc>
                <a:extLst>
                  <a:ext uri="{0D108BD9-81ED-4DB2-BD59-A6C34878D82A}">
                    <a16:rowId xmlns:a16="http://schemas.microsoft.com/office/drawing/2014/main" val="10005"/>
                  </a:ext>
                </a:extLst>
              </a:tr>
            </a:tbl>
          </a:graphicData>
        </a:graphic>
      </p:graphicFrame>
      <p:sp>
        <p:nvSpPr>
          <p:cNvPr id="7" name="object 1038">
            <a:extLst>
              <a:ext uri="{FF2B5EF4-FFF2-40B4-BE49-F238E27FC236}">
                <a16:creationId xmlns:a16="http://schemas.microsoft.com/office/drawing/2014/main" id="{A0D34717-C660-C34A-C0F0-CCDE31E04939}"/>
              </a:ext>
            </a:extLst>
          </p:cNvPr>
          <p:cNvSpPr/>
          <p:nvPr/>
        </p:nvSpPr>
        <p:spPr>
          <a:xfrm>
            <a:off x="3728688" y="1908673"/>
            <a:ext cx="3371850" cy="4143212"/>
          </a:xfrm>
          <a:custGeom>
            <a:avLst/>
            <a:gdLst/>
            <a:ahLst/>
            <a:cxnLst/>
            <a:rect l="l" t="t" r="r" b="b"/>
            <a:pathLst>
              <a:path w="3371850" h="3644900">
                <a:moveTo>
                  <a:pt x="0" y="3644900"/>
                </a:moveTo>
                <a:lnTo>
                  <a:pt x="0" y="237528"/>
                </a:lnTo>
                <a:lnTo>
                  <a:pt x="4825" y="189659"/>
                </a:lnTo>
                <a:lnTo>
                  <a:pt x="18667" y="145073"/>
                </a:lnTo>
                <a:lnTo>
                  <a:pt x="40568" y="104726"/>
                </a:lnTo>
                <a:lnTo>
                  <a:pt x="69573" y="69572"/>
                </a:lnTo>
                <a:lnTo>
                  <a:pt x="104729" y="40567"/>
                </a:lnTo>
                <a:lnTo>
                  <a:pt x="145078" y="18666"/>
                </a:lnTo>
                <a:lnTo>
                  <a:pt x="189667" y="4825"/>
                </a:lnTo>
                <a:lnTo>
                  <a:pt x="237540" y="0"/>
                </a:lnTo>
                <a:lnTo>
                  <a:pt x="3371621" y="0"/>
                </a:lnTo>
              </a:path>
            </a:pathLst>
          </a:custGeom>
          <a:ln w="25400">
            <a:solidFill>
              <a:srgbClr val="293745"/>
            </a:solidFill>
          </a:ln>
        </p:spPr>
        <p:txBody>
          <a:bodyPr wrap="square" lIns="0" tIns="0" rIns="0" bIns="0" rtlCol="0"/>
          <a:lstStyle/>
          <a:p>
            <a:endParaRPr/>
          </a:p>
        </p:txBody>
      </p:sp>
    </p:spTree>
    <p:extLst>
      <p:ext uri="{BB962C8B-B14F-4D97-AF65-F5344CB8AC3E}">
        <p14:creationId xmlns:p14="http://schemas.microsoft.com/office/powerpoint/2010/main" val="2856179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2" name="Title 1">
            <a:extLst>
              <a:ext uri="{FF2B5EF4-FFF2-40B4-BE49-F238E27FC236}">
                <a16:creationId xmlns:a16="http://schemas.microsoft.com/office/drawing/2014/main" id="{0BEA5221-EF9E-FE00-915C-7A67BFF87D66}"/>
              </a:ext>
            </a:extLst>
          </p:cNvPr>
          <p:cNvSpPr>
            <a:spLocks noGrp="1"/>
          </p:cNvSpPr>
          <p:nvPr>
            <p:ph type="title"/>
          </p:nvPr>
        </p:nvSpPr>
        <p:spPr>
          <a:xfrm>
            <a:off x="510522" y="390467"/>
            <a:ext cx="10345003" cy="1068000"/>
          </a:xfrm>
        </p:spPr>
        <p:txBody>
          <a:bodyPr>
            <a:normAutofit/>
          </a:bodyPr>
          <a:lstStyle/>
          <a:p>
            <a:r>
              <a:rPr lang="en-US"/>
              <a:t>Assuring Quality in Qualitative Assessments</a:t>
            </a:r>
          </a:p>
        </p:txBody>
      </p:sp>
      <p:sp>
        <p:nvSpPr>
          <p:cNvPr id="3" name="Text Placeholder 2">
            <a:extLst>
              <a:ext uri="{FF2B5EF4-FFF2-40B4-BE49-F238E27FC236}">
                <a16:creationId xmlns:a16="http://schemas.microsoft.com/office/drawing/2014/main" id="{D7CD891F-71D9-9985-5FA0-A634F86E145D}"/>
              </a:ext>
            </a:extLst>
          </p:cNvPr>
          <p:cNvSpPr>
            <a:spLocks noGrp="1"/>
          </p:cNvSpPr>
          <p:nvPr>
            <p:ph type="body" idx="1"/>
          </p:nvPr>
        </p:nvSpPr>
        <p:spPr>
          <a:xfrm>
            <a:off x="442284" y="1410700"/>
            <a:ext cx="10587071" cy="4633266"/>
          </a:xfrm>
        </p:spPr>
        <p:txBody>
          <a:bodyPr numCol="2" spcCol="182880">
            <a:normAutofit/>
          </a:bodyPr>
          <a:lstStyle/>
          <a:p>
            <a:pPr marL="76200" indent="0">
              <a:lnSpc>
                <a:spcPct val="120000"/>
              </a:lnSpc>
              <a:buNone/>
            </a:pPr>
            <a:r>
              <a:rPr lang="en-US" sz="1800" b="1" spc="100">
                <a:solidFill>
                  <a:srgbClr val="293745"/>
                </a:solidFill>
              </a:rPr>
              <a:t>VALIDITY OF FINDINGS</a:t>
            </a:r>
          </a:p>
          <a:p>
            <a:pPr>
              <a:lnSpc>
                <a:spcPct val="120000"/>
              </a:lnSpc>
            </a:pPr>
            <a:r>
              <a:rPr lang="en-US" sz="1800" b="1"/>
              <a:t>Triangulation: </a:t>
            </a:r>
            <a:r>
              <a:rPr lang="en-US" sz="1800"/>
              <a:t>Cross-check findings </a:t>
            </a:r>
            <a:br>
              <a:rPr lang="en-US" sz="1800"/>
            </a:br>
            <a:r>
              <a:rPr lang="en-US" sz="1800"/>
              <a:t>from different methods or sources to </a:t>
            </a:r>
            <a:br>
              <a:rPr lang="en-US" sz="1800"/>
            </a:br>
            <a:r>
              <a:rPr lang="en-US" sz="1800"/>
              <a:t>ensure consistency.</a:t>
            </a:r>
          </a:p>
          <a:p>
            <a:pPr>
              <a:lnSpc>
                <a:spcPct val="120000"/>
              </a:lnSpc>
            </a:pPr>
            <a:r>
              <a:rPr lang="en-US" sz="1800" b="1"/>
              <a:t>Participant validation: </a:t>
            </a:r>
            <a:r>
              <a:rPr lang="en-US" sz="1800"/>
              <a:t>Share preliminary results with participants to confirm accuracy.</a:t>
            </a:r>
          </a:p>
          <a:p>
            <a:pPr>
              <a:lnSpc>
                <a:spcPct val="120000"/>
              </a:lnSpc>
            </a:pPr>
            <a:r>
              <a:rPr lang="en-US" sz="1800" b="1"/>
              <a:t>Detailed documentation: </a:t>
            </a:r>
            <a:r>
              <a:rPr lang="en-US" sz="1800"/>
              <a:t>Keep thorough records of sampling, data collection and analysis for transparency.</a:t>
            </a:r>
          </a:p>
          <a:p>
            <a:pPr>
              <a:lnSpc>
                <a:spcPct val="120000"/>
              </a:lnSpc>
            </a:pPr>
            <a:r>
              <a:rPr lang="en-US" sz="1800" b="1"/>
              <a:t>Acknowledge biases: </a:t>
            </a:r>
            <a:r>
              <a:rPr lang="en-US" sz="1800"/>
              <a:t>Identify and mitigate biases in the team and methodology.</a:t>
            </a:r>
          </a:p>
          <a:p>
            <a:pPr marL="76200" indent="0">
              <a:lnSpc>
                <a:spcPct val="120000"/>
              </a:lnSpc>
              <a:buNone/>
            </a:pPr>
            <a:r>
              <a:rPr lang="en-US" sz="1800" b="1" spc="100">
                <a:solidFill>
                  <a:srgbClr val="293745"/>
                </a:solidFill>
              </a:rPr>
              <a:t>RELEVANCE OF FINDINGS</a:t>
            </a:r>
          </a:p>
          <a:p>
            <a:pPr>
              <a:lnSpc>
                <a:spcPct val="120000"/>
              </a:lnSpc>
            </a:pPr>
            <a:r>
              <a:rPr lang="en-US" sz="1800" b="1"/>
              <a:t>New information: </a:t>
            </a:r>
            <a:r>
              <a:rPr lang="en-US" sz="1800"/>
              <a:t>Prioritize findings that offer novel insights for IYCF-E programming.</a:t>
            </a:r>
          </a:p>
          <a:p>
            <a:pPr>
              <a:lnSpc>
                <a:spcPct val="120000"/>
              </a:lnSpc>
            </a:pPr>
            <a:r>
              <a:rPr lang="en-US" sz="1800" b="1"/>
              <a:t>Confirming suspicions: </a:t>
            </a:r>
            <a:r>
              <a:rPr lang="en-US" sz="1800"/>
              <a:t>Relevant if findings reinforce existing knowledge, aiding decisions.</a:t>
            </a:r>
          </a:p>
          <a:p>
            <a:pPr>
              <a:lnSpc>
                <a:spcPct val="120000"/>
              </a:lnSpc>
            </a:pPr>
            <a:r>
              <a:rPr lang="en-US" sz="1800" b="1"/>
              <a:t>Application to programming: </a:t>
            </a:r>
            <a:r>
              <a:rPr lang="en-US" sz="1800"/>
              <a:t>Focus on findings that directly inform program design and implementation.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pic>
        <p:nvPicPr>
          <p:cNvPr id="5" name="object 19">
            <a:extLst>
              <a:ext uri="{FF2B5EF4-FFF2-40B4-BE49-F238E27FC236}">
                <a16:creationId xmlns:a16="http://schemas.microsoft.com/office/drawing/2014/main" id="{8EDC22B7-D192-19D9-47E4-4BE3F011B524}"/>
              </a:ext>
            </a:extLst>
          </p:cNvPr>
          <p:cNvPicPr/>
          <p:nvPr/>
        </p:nvPicPr>
        <p:blipFill>
          <a:blip r:embed="rId3" cstate="print"/>
          <a:stretch>
            <a:fillRect/>
          </a:stretch>
        </p:blipFill>
        <p:spPr>
          <a:xfrm>
            <a:off x="602934" y="554366"/>
            <a:ext cx="1003477" cy="1003477"/>
          </a:xfrm>
          <a:prstGeom prst="rect">
            <a:avLst/>
          </a:prstGeom>
        </p:spPr>
      </p:pic>
      <p:sp>
        <p:nvSpPr>
          <p:cNvPr id="662" name="Google Shape;662;p49"/>
          <p:cNvSpPr txBox="1"/>
          <p:nvPr/>
        </p:nvSpPr>
        <p:spPr>
          <a:xfrm>
            <a:off x="831960" y="3909240"/>
            <a:ext cx="9601200" cy="67392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84165745-A736-06DD-BECD-9603A9A15BF8}"/>
              </a:ext>
            </a:extLst>
          </p:cNvPr>
          <p:cNvSpPr txBox="1"/>
          <p:nvPr/>
        </p:nvSpPr>
        <p:spPr>
          <a:xfrm>
            <a:off x="4190208" y="2866039"/>
            <a:ext cx="929804" cy="769441"/>
          </a:xfrm>
          <a:prstGeom prst="rect">
            <a:avLst/>
          </a:prstGeom>
          <a:noFill/>
        </p:spPr>
        <p:txBody>
          <a:bodyPr wrap="square" rtlCol="0">
            <a:spAutoFit/>
          </a:bodyPr>
          <a:lstStyle/>
          <a:p>
            <a:r>
              <a:rPr lang="en-US" sz="4400" dirty="0">
                <a:solidFill>
                  <a:schemeClr val="bg1"/>
                </a:solidFill>
                <a:latin typeface="+mj-lt"/>
                <a:ea typeface="Noto Sans" panose="020B0502040504020204" pitchFamily="34" charset="0"/>
                <a:cs typeface="Noto Sans" panose="020B0502040504020204" pitchFamily="34" charset="0"/>
              </a:rPr>
              <a:t>4</a:t>
            </a:r>
            <a:endParaRPr lang="en-US" dirty="0">
              <a:solidFill>
                <a:schemeClr val="bg1"/>
              </a:solidFill>
              <a:latin typeface="+mj-lt"/>
              <a:ea typeface="Noto Sans" panose="020B0502040504020204" pitchFamily="34" charset="0"/>
              <a:cs typeface="Noto Sans" panose="020B0502040504020204" pitchFamily="34" charset="0"/>
            </a:endParaRPr>
          </a:p>
        </p:txBody>
      </p:sp>
      <p:sp>
        <p:nvSpPr>
          <p:cNvPr id="3" name="Google Shape;200;p15">
            <a:extLst>
              <a:ext uri="{FF2B5EF4-FFF2-40B4-BE49-F238E27FC236}">
                <a16:creationId xmlns:a16="http://schemas.microsoft.com/office/drawing/2014/main" id="{E76810A0-79ED-6CB5-F141-5EA46BC6BDF2}"/>
              </a:ext>
            </a:extLst>
          </p:cNvPr>
          <p:cNvSpPr txBox="1"/>
          <p:nvPr/>
        </p:nvSpPr>
        <p:spPr>
          <a:xfrm>
            <a:off x="2117559" y="3532315"/>
            <a:ext cx="7170820" cy="95375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800"/>
              <a:buFont typeface="Arial"/>
              <a:buNone/>
            </a:pPr>
            <a:r>
              <a:rPr lang="en-US" sz="3600" b="1" i="0" u="none" strike="noStrike" cap="none" dirty="0">
                <a:solidFill>
                  <a:schemeClr val="bg1"/>
                </a:solidFill>
                <a:latin typeface="Arial Black" panose="020B0A04020102020204" pitchFamily="34" charset="0"/>
                <a:ea typeface="Arial"/>
                <a:cs typeface="Arial"/>
                <a:sym typeface="Arial"/>
              </a:rPr>
              <a:t>Quantitative Assessments</a:t>
            </a:r>
            <a:endParaRPr sz="3600" b="0" i="0" u="none" strike="noStrike" cap="none" dirty="0">
              <a:solidFill>
                <a:schemeClr val="bg1"/>
              </a:solidFill>
              <a:latin typeface="Arial Black" panose="020B0A04020102020204" pitchFamily="34" charset="0"/>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5" name="Picture 4">
            <a:extLst>
              <a:ext uri="{FF2B5EF4-FFF2-40B4-BE49-F238E27FC236}">
                <a16:creationId xmlns:a16="http://schemas.microsoft.com/office/drawing/2014/main" id="{9C5E7054-7C21-81B4-3BAD-6C5894E1285E}"/>
              </a:ext>
            </a:extLst>
          </p:cNvPr>
          <p:cNvPicPr>
            <a:picLocks noChangeAspect="1"/>
          </p:cNvPicPr>
          <p:nvPr/>
        </p:nvPicPr>
        <p:blipFill>
          <a:blip r:embed="rId3"/>
          <a:srcRect/>
          <a:stretch/>
        </p:blipFill>
        <p:spPr>
          <a:xfrm>
            <a:off x="7909560" y="2519056"/>
            <a:ext cx="3586665" cy="3507451"/>
          </a:xfrm>
          <a:prstGeom prst="rect">
            <a:avLst/>
          </a:prstGeom>
        </p:spPr>
      </p:pic>
      <p:sp>
        <p:nvSpPr>
          <p:cNvPr id="685" name="Google Shape;685;p51"/>
          <p:cNvSpPr txBox="1"/>
          <p:nvPr/>
        </p:nvSpPr>
        <p:spPr>
          <a:xfrm>
            <a:off x="505919" y="1360040"/>
            <a:ext cx="9829800" cy="4320463"/>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1500"/>
              </a:spcBef>
              <a:spcAft>
                <a:spcPts val="0"/>
              </a:spcAft>
              <a:buClr>
                <a:srgbClr val="000000"/>
              </a:buClr>
              <a:buSzPts val="2800"/>
              <a:buFont typeface="Arial"/>
              <a:buNone/>
            </a:pPr>
            <a:r>
              <a:rPr lang="en-US" sz="2400" b="0" i="0" u="none" strike="noStrike" cap="none">
                <a:latin typeface="+mn-lt"/>
                <a:ea typeface="Calibri" panose="020F0502020204030204" pitchFamily="34" charset="0"/>
                <a:cs typeface="Calibri" panose="020F0502020204030204" pitchFamily="34" charset="0"/>
                <a:sym typeface="Arial"/>
              </a:rPr>
              <a:t>Population-based representative surveys are a structured process to collect numerical data on key IYCF indicators.</a:t>
            </a:r>
            <a:endParaRPr sz="2400" b="0" i="0" u="none" strike="noStrike" cap="none">
              <a:latin typeface="+mn-lt"/>
              <a:ea typeface="Calibri" panose="020F0502020204030204" pitchFamily="34" charset="0"/>
              <a:cs typeface="Calibri" panose="020F0502020204030204" pitchFamily="34" charset="0"/>
              <a:sym typeface="Arial"/>
            </a:endParaRPr>
          </a:p>
          <a:p>
            <a:pPr marL="0" marR="0" lvl="0" indent="0" algn="l" rtl="0">
              <a:lnSpc>
                <a:spcPct val="100000"/>
              </a:lnSpc>
              <a:spcBef>
                <a:spcPts val="1500"/>
              </a:spcBef>
              <a:spcAft>
                <a:spcPts val="0"/>
              </a:spcAft>
              <a:buClr>
                <a:srgbClr val="000000"/>
              </a:buClr>
              <a:buSzPts val="3200"/>
              <a:buFont typeface="Arial"/>
              <a:buNone/>
            </a:pPr>
            <a:r>
              <a:rPr lang="en-US" sz="2400" b="1" i="0" u="none" strike="noStrike" cap="none">
                <a:solidFill>
                  <a:srgbClr val="D03000"/>
                </a:solidFill>
                <a:latin typeface="+mn-lt"/>
                <a:ea typeface="Calibri" panose="020F0502020204030204" pitchFamily="34" charset="0"/>
                <a:cs typeface="Calibri" panose="020F0502020204030204" pitchFamily="34" charset="0"/>
                <a:sym typeface="Calibri"/>
              </a:rPr>
              <a:t>Data sources: </a:t>
            </a:r>
            <a:r>
              <a:rPr lang="en-US" sz="2400" b="0" i="0" u="none" strike="noStrike" cap="none">
                <a:latin typeface="+mn-lt"/>
                <a:ea typeface="Calibri" panose="020F0502020204030204" pitchFamily="34" charset="0"/>
                <a:cs typeface="Calibri" panose="020F0502020204030204" pitchFamily="34" charset="0"/>
                <a:sym typeface="Calibri"/>
              </a:rPr>
              <a:t>IYCF indicators (e.g., EBF - exclusive </a:t>
            </a:r>
            <a:br>
              <a:rPr lang="en-US" sz="2400" b="0" i="0" u="none" strike="noStrike" cap="none">
                <a:latin typeface="+mn-lt"/>
                <a:ea typeface="Calibri" panose="020F0502020204030204" pitchFamily="34" charset="0"/>
                <a:cs typeface="Calibri" panose="020F0502020204030204" pitchFamily="34" charset="0"/>
                <a:sym typeface="Calibri"/>
              </a:rPr>
            </a:br>
            <a:r>
              <a:rPr lang="en-US" sz="2400" b="0" i="0" u="none" strike="noStrike" cap="none">
                <a:latin typeface="+mn-lt"/>
                <a:ea typeface="Calibri" panose="020F0502020204030204" pitchFamily="34" charset="0"/>
                <a:cs typeface="Calibri" panose="020F0502020204030204" pitchFamily="34" charset="0"/>
                <a:sym typeface="Calibri"/>
              </a:rPr>
              <a:t>breastfeeding; ISSF - introduction of solid, semi-solid, </a:t>
            </a:r>
            <a:br>
              <a:rPr lang="en-US" sz="2400" b="0" i="0" u="none" strike="noStrike" cap="none">
                <a:latin typeface="+mn-lt"/>
                <a:ea typeface="Calibri" panose="020F0502020204030204" pitchFamily="34" charset="0"/>
                <a:cs typeface="Calibri" panose="020F0502020204030204" pitchFamily="34" charset="0"/>
                <a:sym typeface="Calibri"/>
              </a:rPr>
            </a:br>
            <a:r>
              <a:rPr lang="en-US" sz="2400" b="0" i="0" u="none" strike="noStrike" cap="none">
                <a:latin typeface="+mn-lt"/>
                <a:ea typeface="Calibri" panose="020F0502020204030204" pitchFamily="34" charset="0"/>
                <a:cs typeface="Calibri" panose="020F0502020204030204" pitchFamily="34" charset="0"/>
                <a:sym typeface="Calibri"/>
              </a:rPr>
              <a:t>or soft foods, and others) in standalone or broader </a:t>
            </a:r>
            <a:br>
              <a:rPr lang="en-US" sz="2400" b="0" i="0" u="none" strike="noStrike" cap="none">
                <a:latin typeface="+mn-lt"/>
                <a:ea typeface="Calibri" panose="020F0502020204030204" pitchFamily="34" charset="0"/>
                <a:cs typeface="Calibri" panose="020F0502020204030204" pitchFamily="34" charset="0"/>
                <a:sym typeface="Calibri"/>
              </a:rPr>
            </a:br>
            <a:r>
              <a:rPr lang="en-US" sz="2400" b="0" i="0" u="none" strike="noStrike" cap="none">
                <a:latin typeface="+mn-lt"/>
                <a:ea typeface="Calibri" panose="020F0502020204030204" pitchFamily="34" charset="0"/>
                <a:cs typeface="Calibri" panose="020F0502020204030204" pitchFamily="34" charset="0"/>
                <a:sym typeface="Calibri"/>
              </a:rPr>
              <a:t>surveys like SMART nutrition surveys.</a:t>
            </a:r>
            <a:endParaRPr sz="2400" b="0" i="0" u="none" strike="noStrike" cap="none">
              <a:latin typeface="+mn-lt"/>
              <a:ea typeface="Calibri" panose="020F0502020204030204" pitchFamily="34" charset="0"/>
              <a:cs typeface="Calibri" panose="020F0502020204030204" pitchFamily="34" charset="0"/>
              <a:sym typeface="Arial"/>
            </a:endParaRPr>
          </a:p>
          <a:p>
            <a:pPr marL="0" marR="0" lvl="0" indent="0" algn="l" rtl="0">
              <a:lnSpc>
                <a:spcPct val="115000"/>
              </a:lnSpc>
              <a:spcBef>
                <a:spcPts val="1199"/>
              </a:spcBef>
              <a:spcAft>
                <a:spcPts val="0"/>
              </a:spcAft>
              <a:buClr>
                <a:srgbClr val="000000"/>
              </a:buClr>
              <a:buSzPts val="2900"/>
              <a:buFont typeface="Arial"/>
              <a:buNone/>
            </a:pPr>
            <a:endParaRPr sz="2900" b="0" i="0" u="none" strike="noStrike" cap="none">
              <a:solidFill>
                <a:srgbClr val="000000"/>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2" name="Title 1">
            <a:extLst>
              <a:ext uri="{FF2B5EF4-FFF2-40B4-BE49-F238E27FC236}">
                <a16:creationId xmlns:a16="http://schemas.microsoft.com/office/drawing/2014/main" id="{C0CE3DA1-7490-1F7A-B334-91C6DF0D174C}"/>
              </a:ext>
            </a:extLst>
          </p:cNvPr>
          <p:cNvSpPr>
            <a:spLocks noGrp="1"/>
          </p:cNvSpPr>
          <p:nvPr>
            <p:ph type="title"/>
          </p:nvPr>
        </p:nvSpPr>
        <p:spPr/>
        <p:txBody>
          <a:bodyPr>
            <a:normAutofit/>
          </a:bodyPr>
          <a:lstStyle/>
          <a:p>
            <a:r>
              <a:rPr lang="en-US" sz="3200" b="1" i="0" u="none" strike="noStrike" cap="none">
                <a:solidFill>
                  <a:srgbClr val="D03000"/>
                </a:solidFill>
                <a:latin typeface="Arial"/>
                <a:ea typeface="Arial"/>
                <a:cs typeface="Arial"/>
                <a:sym typeface="Arial"/>
              </a:rPr>
              <a:t>What are population-based representative surveys?</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52"/>
          <p:cNvSpPr txBox="1"/>
          <p:nvPr/>
        </p:nvSpPr>
        <p:spPr>
          <a:xfrm>
            <a:off x="3143026" y="289450"/>
            <a:ext cx="8014200" cy="7635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600"/>
              <a:buFont typeface="Arial"/>
              <a:buNone/>
            </a:pPr>
            <a:endParaRPr sz="2600" b="1" i="0" u="none" strike="noStrike" cap="none">
              <a:solidFill>
                <a:schemeClr val="accent1"/>
              </a:solidFill>
              <a:latin typeface="Arial"/>
              <a:ea typeface="Arial"/>
              <a:cs typeface="Arial"/>
              <a:sym typeface="Arial"/>
            </a:endParaRPr>
          </a:p>
        </p:txBody>
      </p:sp>
      <p:sp>
        <p:nvSpPr>
          <p:cNvPr id="2" name="Title 1">
            <a:extLst>
              <a:ext uri="{FF2B5EF4-FFF2-40B4-BE49-F238E27FC236}">
                <a16:creationId xmlns:a16="http://schemas.microsoft.com/office/drawing/2014/main" id="{E869E1EB-BB89-7F35-A555-A3E5CB657DBC}"/>
              </a:ext>
            </a:extLst>
          </p:cNvPr>
          <p:cNvSpPr>
            <a:spLocks noGrp="1"/>
          </p:cNvSpPr>
          <p:nvPr>
            <p:ph type="title"/>
          </p:nvPr>
        </p:nvSpPr>
        <p:spPr/>
        <p:txBody>
          <a:bodyPr/>
          <a:lstStyle/>
          <a:p>
            <a:pPr marL="0" marR="0" lvl="0" indent="0" rtl="0">
              <a:lnSpc>
                <a:spcPct val="90000"/>
              </a:lnSpc>
              <a:spcBef>
                <a:spcPts val="0"/>
              </a:spcBef>
              <a:spcAft>
                <a:spcPts val="0"/>
              </a:spcAft>
            </a:pPr>
            <a:r>
              <a:rPr lang="en-US" sz="3200" b="1" i="0" u="none" strike="noStrike" cap="none">
                <a:solidFill>
                  <a:srgbClr val="D03000"/>
                </a:solidFill>
                <a:latin typeface="Arial"/>
                <a:ea typeface="Arial"/>
                <a:cs typeface="Arial"/>
                <a:sym typeface="Arial"/>
              </a:rPr>
              <a:t>Objectives of IYCF-E Quantitative Surveys</a:t>
            </a:r>
          </a:p>
        </p:txBody>
      </p:sp>
      <p:sp>
        <p:nvSpPr>
          <p:cNvPr id="3" name="Text Placeholder 2">
            <a:extLst>
              <a:ext uri="{FF2B5EF4-FFF2-40B4-BE49-F238E27FC236}">
                <a16:creationId xmlns:a16="http://schemas.microsoft.com/office/drawing/2014/main" id="{724BCAFD-067F-AAAC-2537-9D8E4CA82DA1}"/>
              </a:ext>
            </a:extLst>
          </p:cNvPr>
          <p:cNvSpPr>
            <a:spLocks noGrp="1"/>
          </p:cNvSpPr>
          <p:nvPr>
            <p:ph type="body" idx="1"/>
          </p:nvPr>
        </p:nvSpPr>
        <p:spPr>
          <a:xfrm>
            <a:off x="474020" y="1344806"/>
            <a:ext cx="10495130" cy="4453500"/>
          </a:xfrm>
        </p:spPr>
        <p:txBody>
          <a:bodyPr/>
          <a:lstStyle/>
          <a:p>
            <a:pPr marL="457200" marR="0" lvl="0" indent="-457200" algn="l" rtl="0">
              <a:lnSpc>
                <a:spcPct val="115000"/>
              </a:lnSpc>
              <a:spcBef>
                <a:spcPts val="800"/>
              </a:spcBef>
              <a:spcAft>
                <a:spcPts val="0"/>
              </a:spcAft>
              <a:buClr>
                <a:srgbClr val="C00000"/>
              </a:buClr>
              <a:buSzPts val="2800"/>
              <a:buFont typeface="+mj-lt"/>
              <a:buAutoNum type="arabicPeriod"/>
            </a:pPr>
            <a:r>
              <a:rPr lang="en-US" sz="2400" b="0" i="0" u="none" strike="noStrike" cap="none">
                <a:latin typeface="Arial"/>
                <a:ea typeface="Arial"/>
                <a:cs typeface="Arial"/>
                <a:sym typeface="Arial"/>
              </a:rPr>
              <a:t>Gather robust and representative IYCF data for emergency response.</a:t>
            </a:r>
          </a:p>
          <a:p>
            <a:pPr marL="457200" marR="0" lvl="0" indent="-457200" algn="l" rtl="0">
              <a:lnSpc>
                <a:spcPct val="115000"/>
              </a:lnSpc>
              <a:spcBef>
                <a:spcPts val="800"/>
              </a:spcBef>
              <a:spcAft>
                <a:spcPts val="0"/>
              </a:spcAft>
              <a:buClr>
                <a:srgbClr val="C00000"/>
              </a:buClr>
              <a:buSzPts val="2800"/>
              <a:buFont typeface="+mj-lt"/>
              <a:buAutoNum type="arabicPeriod"/>
            </a:pPr>
            <a:r>
              <a:rPr lang="en-US" sz="2400" b="0" i="0" u="none" strike="noStrike" cap="none">
                <a:latin typeface="Arial"/>
                <a:ea typeface="Arial"/>
                <a:cs typeface="Arial"/>
                <a:sym typeface="Arial"/>
              </a:rPr>
              <a:t>Ensure comparability and impartiality of collected data.</a:t>
            </a:r>
          </a:p>
          <a:p>
            <a:pPr marL="457200" marR="0" lvl="0" indent="-457200" algn="l" rtl="0">
              <a:lnSpc>
                <a:spcPct val="115000"/>
              </a:lnSpc>
              <a:spcBef>
                <a:spcPts val="800"/>
              </a:spcBef>
              <a:spcAft>
                <a:spcPts val="0"/>
              </a:spcAft>
              <a:buClr>
                <a:srgbClr val="C00000"/>
              </a:buClr>
              <a:buSzPts val="2800"/>
              <a:buFont typeface="+mj-lt"/>
              <a:buAutoNum type="arabicPeriod"/>
            </a:pPr>
            <a:r>
              <a:rPr lang="en-US" sz="2400" b="0" i="0" u="none" strike="noStrike" cap="none">
                <a:latin typeface="Arial"/>
                <a:ea typeface="Arial"/>
                <a:cs typeface="Arial"/>
                <a:sym typeface="Arial"/>
              </a:rPr>
              <a:t>Monitor changes in feeding practices (baseline/endline assessments).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2" name="Title 1">
            <a:extLst>
              <a:ext uri="{FF2B5EF4-FFF2-40B4-BE49-F238E27FC236}">
                <a16:creationId xmlns:a16="http://schemas.microsoft.com/office/drawing/2014/main" id="{004CAF60-C771-DC07-CC0F-323810EDC16E}"/>
              </a:ext>
            </a:extLst>
          </p:cNvPr>
          <p:cNvSpPr txBox="1">
            <a:spLocks/>
          </p:cNvSpPr>
          <p:nvPr/>
        </p:nvSpPr>
        <p:spPr>
          <a:xfrm>
            <a:off x="519223" y="507325"/>
            <a:ext cx="10515600" cy="834283"/>
          </a:xfrm>
          <a:prstGeom prst="rect">
            <a:avLst/>
          </a:prstGeom>
        </p:spPr>
        <p:txBody>
          <a:bodyPr>
            <a:normAutofit/>
          </a:bodyPr>
          <a:lstStyle>
            <a:lvl1pPr algn="l" defTabSz="914400" rtl="0" eaLnBrk="1" latinLnBrk="0" hangingPunct="1">
              <a:lnSpc>
                <a:spcPct val="90000"/>
              </a:lnSpc>
              <a:spcBef>
                <a:spcPct val="0"/>
              </a:spcBef>
              <a:buNone/>
              <a:defRPr sz="3200" b="1" i="0" kern="1200">
                <a:solidFill>
                  <a:schemeClr val="accent6"/>
                </a:solidFill>
                <a:latin typeface="+mj-lt"/>
                <a:ea typeface="Noto Sans" panose="020B0502040504020204" pitchFamily="34" charset="0"/>
                <a:cs typeface="Noto Sans" panose="020B0502040504020204" pitchFamily="34" charset="0"/>
              </a:defRPr>
            </a:lvl1pPr>
          </a:lstStyle>
          <a:p>
            <a:pPr marL="0" marR="0" lvl="0" indent="0" algn="l" rtl="0">
              <a:lnSpc>
                <a:spcPct val="90000"/>
              </a:lnSpc>
              <a:spcBef>
                <a:spcPts val="0"/>
              </a:spcBef>
              <a:spcAft>
                <a:spcPts val="0"/>
              </a:spcAft>
              <a:buClr>
                <a:srgbClr val="000000"/>
              </a:buClr>
              <a:buSzPts val="2600"/>
              <a:buFont typeface="Arial"/>
              <a:buNone/>
            </a:pPr>
            <a:r>
              <a:rPr lang="en-US" sz="3200" b="1" i="0" u="none" strike="noStrike" cap="none">
                <a:solidFill>
                  <a:srgbClr val="D03000"/>
                </a:solidFill>
                <a:latin typeface="Arial"/>
                <a:ea typeface="Arial"/>
                <a:cs typeface="Arial"/>
                <a:sym typeface="Arial"/>
              </a:rPr>
              <a:t>Steps to implement an IYCF-E Quantitative Survey</a:t>
            </a:r>
          </a:p>
        </p:txBody>
      </p:sp>
      <p:pic>
        <p:nvPicPr>
          <p:cNvPr id="4" name="Graphic 3">
            <a:extLst>
              <a:ext uri="{FF2B5EF4-FFF2-40B4-BE49-F238E27FC236}">
                <a16:creationId xmlns:a16="http://schemas.microsoft.com/office/drawing/2014/main" id="{53124F59-66B0-624A-816E-BE2140F2138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8200" y="1600920"/>
            <a:ext cx="965200" cy="990600"/>
          </a:xfrm>
          <a:prstGeom prst="rect">
            <a:avLst/>
          </a:prstGeom>
        </p:spPr>
      </p:pic>
      <p:sp>
        <p:nvSpPr>
          <p:cNvPr id="5" name="TextBox 4">
            <a:extLst>
              <a:ext uri="{FF2B5EF4-FFF2-40B4-BE49-F238E27FC236}">
                <a16:creationId xmlns:a16="http://schemas.microsoft.com/office/drawing/2014/main" id="{A60C40A1-6764-05CA-8FFA-BB71D976AAA2}"/>
              </a:ext>
            </a:extLst>
          </p:cNvPr>
          <p:cNvSpPr txBox="1"/>
          <p:nvPr/>
        </p:nvSpPr>
        <p:spPr>
          <a:xfrm>
            <a:off x="1968500" y="1634554"/>
            <a:ext cx="3314700" cy="923330"/>
          </a:xfrm>
          <a:prstGeom prst="rect">
            <a:avLst/>
          </a:prstGeom>
          <a:noFill/>
        </p:spPr>
        <p:txBody>
          <a:bodyPr wrap="square" rtlCol="0">
            <a:spAutoFit/>
          </a:bodyPr>
          <a:lstStyle/>
          <a:p>
            <a:r>
              <a:rPr lang="en-US"/>
              <a:t>Determine whether you </a:t>
            </a:r>
            <a:br>
              <a:rPr lang="en-US"/>
            </a:br>
            <a:r>
              <a:rPr lang="en-US"/>
              <a:t>need to conduct a quantitative IYCF-E survey.</a:t>
            </a:r>
          </a:p>
        </p:txBody>
      </p:sp>
      <p:pic>
        <p:nvPicPr>
          <p:cNvPr id="6" name="Graphic 5">
            <a:extLst>
              <a:ext uri="{FF2B5EF4-FFF2-40B4-BE49-F238E27FC236}">
                <a16:creationId xmlns:a16="http://schemas.microsoft.com/office/drawing/2014/main" id="{73295A19-9C23-C18B-E267-A12CD38A459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261100" y="1600920"/>
            <a:ext cx="965200" cy="990600"/>
          </a:xfrm>
          <a:prstGeom prst="rect">
            <a:avLst/>
          </a:prstGeom>
        </p:spPr>
      </p:pic>
      <p:sp>
        <p:nvSpPr>
          <p:cNvPr id="7" name="TextBox 6">
            <a:extLst>
              <a:ext uri="{FF2B5EF4-FFF2-40B4-BE49-F238E27FC236}">
                <a16:creationId xmlns:a16="http://schemas.microsoft.com/office/drawing/2014/main" id="{7CA71E12-9D9E-63E5-7FC9-69400E50260E}"/>
              </a:ext>
            </a:extLst>
          </p:cNvPr>
          <p:cNvSpPr txBox="1"/>
          <p:nvPr/>
        </p:nvSpPr>
        <p:spPr>
          <a:xfrm>
            <a:off x="7391400" y="1773054"/>
            <a:ext cx="4127500" cy="646331"/>
          </a:xfrm>
          <a:prstGeom prst="rect">
            <a:avLst/>
          </a:prstGeom>
          <a:noFill/>
        </p:spPr>
        <p:txBody>
          <a:bodyPr wrap="square" rtlCol="0">
            <a:spAutoFit/>
          </a:bodyPr>
          <a:lstStyle/>
          <a:p>
            <a:r>
              <a:rPr lang="en-US"/>
              <a:t>Decide what IYCF-E quantitative indicators to collect.</a:t>
            </a:r>
          </a:p>
        </p:txBody>
      </p:sp>
      <p:pic>
        <p:nvPicPr>
          <p:cNvPr id="8" name="Graphic 7">
            <a:extLst>
              <a:ext uri="{FF2B5EF4-FFF2-40B4-BE49-F238E27FC236}">
                <a16:creationId xmlns:a16="http://schemas.microsoft.com/office/drawing/2014/main" id="{14A931EE-7F74-6553-940C-2C84C8877B2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38200" y="2818856"/>
            <a:ext cx="965200" cy="990600"/>
          </a:xfrm>
          <a:prstGeom prst="rect">
            <a:avLst/>
          </a:prstGeom>
        </p:spPr>
      </p:pic>
      <p:sp>
        <p:nvSpPr>
          <p:cNvPr id="9" name="TextBox 8">
            <a:extLst>
              <a:ext uri="{FF2B5EF4-FFF2-40B4-BE49-F238E27FC236}">
                <a16:creationId xmlns:a16="http://schemas.microsoft.com/office/drawing/2014/main" id="{F25796BE-5203-DACC-8C33-557F8F4508AF}"/>
              </a:ext>
            </a:extLst>
          </p:cNvPr>
          <p:cNvSpPr txBox="1"/>
          <p:nvPr/>
        </p:nvSpPr>
        <p:spPr>
          <a:xfrm>
            <a:off x="1968500" y="2990990"/>
            <a:ext cx="3136900" cy="646331"/>
          </a:xfrm>
          <a:prstGeom prst="rect">
            <a:avLst/>
          </a:prstGeom>
          <a:noFill/>
        </p:spPr>
        <p:txBody>
          <a:bodyPr wrap="square" rtlCol="0">
            <a:spAutoFit/>
          </a:bodyPr>
          <a:lstStyle/>
          <a:p>
            <a:r>
              <a:rPr lang="en-US"/>
              <a:t>Determine the objective of your survey</a:t>
            </a:r>
          </a:p>
        </p:txBody>
      </p:sp>
      <p:pic>
        <p:nvPicPr>
          <p:cNvPr id="10" name="Graphic 9">
            <a:extLst>
              <a:ext uri="{FF2B5EF4-FFF2-40B4-BE49-F238E27FC236}">
                <a16:creationId xmlns:a16="http://schemas.microsoft.com/office/drawing/2014/main" id="{C0C8C363-41B4-8089-63D3-5EE7E23D650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261100" y="2818856"/>
            <a:ext cx="965200" cy="990600"/>
          </a:xfrm>
          <a:prstGeom prst="rect">
            <a:avLst/>
          </a:prstGeom>
        </p:spPr>
      </p:pic>
      <p:sp>
        <p:nvSpPr>
          <p:cNvPr id="11" name="TextBox 10">
            <a:extLst>
              <a:ext uri="{FF2B5EF4-FFF2-40B4-BE49-F238E27FC236}">
                <a16:creationId xmlns:a16="http://schemas.microsoft.com/office/drawing/2014/main" id="{BCF31072-F62F-6C27-1BE7-9770AC994E22}"/>
              </a:ext>
            </a:extLst>
          </p:cNvPr>
          <p:cNvSpPr txBox="1"/>
          <p:nvPr/>
        </p:nvSpPr>
        <p:spPr>
          <a:xfrm>
            <a:off x="7391400" y="2852490"/>
            <a:ext cx="4127500" cy="923330"/>
          </a:xfrm>
          <a:prstGeom prst="rect">
            <a:avLst/>
          </a:prstGeom>
          <a:noFill/>
        </p:spPr>
        <p:txBody>
          <a:bodyPr wrap="square" rtlCol="0">
            <a:spAutoFit/>
          </a:bodyPr>
          <a:lstStyle/>
          <a:p>
            <a:r>
              <a:rPr lang="en-US"/>
              <a:t>Decide if you will nest your survey questions within a planned survey or conduct a standalone survey.</a:t>
            </a:r>
          </a:p>
        </p:txBody>
      </p:sp>
      <p:pic>
        <p:nvPicPr>
          <p:cNvPr id="12" name="Graphic 11">
            <a:extLst>
              <a:ext uri="{FF2B5EF4-FFF2-40B4-BE49-F238E27FC236}">
                <a16:creationId xmlns:a16="http://schemas.microsoft.com/office/drawing/2014/main" id="{7D0CD72A-A18D-2DC9-2F96-EC3C9A44C5A5}"/>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838200" y="4036792"/>
            <a:ext cx="965200" cy="990600"/>
          </a:xfrm>
          <a:prstGeom prst="rect">
            <a:avLst/>
          </a:prstGeom>
        </p:spPr>
      </p:pic>
      <p:sp>
        <p:nvSpPr>
          <p:cNvPr id="13" name="TextBox 12">
            <a:extLst>
              <a:ext uri="{FF2B5EF4-FFF2-40B4-BE49-F238E27FC236}">
                <a16:creationId xmlns:a16="http://schemas.microsoft.com/office/drawing/2014/main" id="{4FAFDCAB-F5B8-D505-4050-3F4CAFDE7B27}"/>
              </a:ext>
            </a:extLst>
          </p:cNvPr>
          <p:cNvSpPr txBox="1"/>
          <p:nvPr/>
        </p:nvSpPr>
        <p:spPr>
          <a:xfrm>
            <a:off x="1968500" y="4208926"/>
            <a:ext cx="3721100" cy="646331"/>
          </a:xfrm>
          <a:prstGeom prst="rect">
            <a:avLst/>
          </a:prstGeom>
          <a:noFill/>
        </p:spPr>
        <p:txBody>
          <a:bodyPr wrap="square" rtlCol="0">
            <a:spAutoFit/>
          </a:bodyPr>
          <a:lstStyle/>
          <a:p>
            <a:r>
              <a:rPr lang="en-US"/>
              <a:t>Identify the geographic scope of your survey.</a:t>
            </a:r>
          </a:p>
        </p:txBody>
      </p:sp>
      <p:pic>
        <p:nvPicPr>
          <p:cNvPr id="14" name="Graphic 13">
            <a:extLst>
              <a:ext uri="{FF2B5EF4-FFF2-40B4-BE49-F238E27FC236}">
                <a16:creationId xmlns:a16="http://schemas.microsoft.com/office/drawing/2014/main" id="{DDD4D8D8-531D-C0CF-F90A-C5B4F7AE1284}"/>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6261100" y="4055699"/>
            <a:ext cx="965200" cy="990600"/>
          </a:xfrm>
          <a:prstGeom prst="rect">
            <a:avLst/>
          </a:prstGeom>
        </p:spPr>
      </p:pic>
      <p:sp>
        <p:nvSpPr>
          <p:cNvPr id="15" name="TextBox 14">
            <a:extLst>
              <a:ext uri="{FF2B5EF4-FFF2-40B4-BE49-F238E27FC236}">
                <a16:creationId xmlns:a16="http://schemas.microsoft.com/office/drawing/2014/main" id="{5FC0A6F8-F3DF-19A0-CC57-D2186928E4BD}"/>
              </a:ext>
            </a:extLst>
          </p:cNvPr>
          <p:cNvSpPr txBox="1"/>
          <p:nvPr/>
        </p:nvSpPr>
        <p:spPr>
          <a:xfrm>
            <a:off x="7391400" y="4134673"/>
            <a:ext cx="4127500" cy="923330"/>
          </a:xfrm>
          <a:prstGeom prst="rect">
            <a:avLst/>
          </a:prstGeom>
          <a:noFill/>
        </p:spPr>
        <p:txBody>
          <a:bodyPr wrap="square" rtlCol="0">
            <a:spAutoFit/>
          </a:bodyPr>
          <a:lstStyle/>
          <a:p>
            <a:r>
              <a:rPr lang="en-US"/>
              <a:t>Adapt the survey questionnaire and data collection tools to the specific context and cultural setting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2" name="Title 1">
            <a:extLst>
              <a:ext uri="{FF2B5EF4-FFF2-40B4-BE49-F238E27FC236}">
                <a16:creationId xmlns:a16="http://schemas.microsoft.com/office/drawing/2014/main" id="{E6F3072C-C0EE-B4D6-CD5A-7BE3A85A16F3}"/>
              </a:ext>
            </a:extLst>
          </p:cNvPr>
          <p:cNvSpPr>
            <a:spLocks noGrp="1"/>
          </p:cNvSpPr>
          <p:nvPr>
            <p:ph type="title"/>
          </p:nvPr>
        </p:nvSpPr>
        <p:spPr/>
        <p:txBody>
          <a:bodyPr/>
          <a:lstStyle/>
          <a:p>
            <a:r>
              <a:rPr lang="en-US" dirty="0"/>
              <a:t>Deciding on the Survey Type</a:t>
            </a:r>
          </a:p>
        </p:txBody>
      </p:sp>
      <p:sp>
        <p:nvSpPr>
          <p:cNvPr id="3" name="Text Placeholder 2">
            <a:extLst>
              <a:ext uri="{FF2B5EF4-FFF2-40B4-BE49-F238E27FC236}">
                <a16:creationId xmlns:a16="http://schemas.microsoft.com/office/drawing/2014/main" id="{DF55FFC4-8B55-FDBB-C7F8-34C24B5D1D50}"/>
              </a:ext>
            </a:extLst>
          </p:cNvPr>
          <p:cNvSpPr>
            <a:spLocks noGrp="1"/>
          </p:cNvSpPr>
          <p:nvPr>
            <p:ph type="body" idx="1"/>
          </p:nvPr>
        </p:nvSpPr>
        <p:spPr>
          <a:xfrm>
            <a:off x="474020" y="1431171"/>
            <a:ext cx="10495130" cy="4453500"/>
          </a:xfrm>
        </p:spPr>
        <p:txBody>
          <a:bodyPr/>
          <a:lstStyle/>
          <a:p>
            <a:pPr marL="0" marR="0" lvl="0" indent="0" algn="l" rtl="0">
              <a:lnSpc>
                <a:spcPts val="3080"/>
              </a:lnSpc>
              <a:spcBef>
                <a:spcPts val="0"/>
              </a:spcBef>
              <a:spcAft>
                <a:spcPts val="1200"/>
              </a:spcAft>
              <a:buClr>
                <a:schemeClr val="dk1"/>
              </a:buClr>
              <a:buSzPts val="1100"/>
              <a:buFont typeface="Arial"/>
              <a:buNone/>
            </a:pPr>
            <a:r>
              <a:rPr lang="en-US" sz="2400" b="1" i="0" u="none" strike="noStrike" cap="none">
                <a:solidFill>
                  <a:srgbClr val="293745"/>
                </a:solidFill>
                <a:latin typeface="Arial" panose="020B0604020202020204" pitchFamily="34" charset="0"/>
                <a:ea typeface="Calibri"/>
                <a:cs typeface="Arial" panose="020B0604020202020204" pitchFamily="34" charset="0"/>
                <a:sym typeface="Calibri"/>
              </a:rPr>
              <a:t>SCENARIO A. Standalone Surveys:</a:t>
            </a:r>
          </a:p>
          <a:p>
            <a:pPr marL="457200" marR="0" lvl="0" indent="-457200" algn="l" rtl="0">
              <a:lnSpc>
                <a:spcPts val="3080"/>
              </a:lnSpc>
              <a:spcBef>
                <a:spcPts val="0"/>
              </a:spcBef>
              <a:spcAft>
                <a:spcPts val="0"/>
              </a:spcAft>
              <a:buClr>
                <a:srgbClr val="D03000"/>
              </a:buClr>
              <a:buSzPts val="3200"/>
              <a:buFont typeface="Arial"/>
              <a:buChar char="•"/>
            </a:pPr>
            <a:r>
              <a:rPr lang="en-US" sz="2400" b="0" i="0" u="none" strike="noStrike" cap="none">
                <a:latin typeface="Arial" panose="020B0604020202020204" pitchFamily="34" charset="0"/>
                <a:ea typeface="Calibri"/>
                <a:cs typeface="Arial" panose="020B0604020202020204" pitchFamily="34" charset="0"/>
                <a:sym typeface="Calibri"/>
              </a:rPr>
              <a:t>Tailored for precise IYCF data collection</a:t>
            </a:r>
          </a:p>
          <a:p>
            <a:pPr marL="457200" marR="0" lvl="0" indent="-457200" algn="l" rtl="0">
              <a:lnSpc>
                <a:spcPts val="3080"/>
              </a:lnSpc>
              <a:spcBef>
                <a:spcPts val="0"/>
              </a:spcBef>
              <a:spcAft>
                <a:spcPts val="0"/>
              </a:spcAft>
              <a:buClr>
                <a:srgbClr val="D03000"/>
              </a:buClr>
              <a:buSzPts val="3200"/>
              <a:buFont typeface="Arial"/>
              <a:buChar char="•"/>
            </a:pPr>
            <a:r>
              <a:rPr lang="en-US" sz="2400" b="1" i="0" u="none" strike="noStrike" cap="none">
                <a:latin typeface="Arial" panose="020B0604020202020204" pitchFamily="34" charset="0"/>
                <a:ea typeface="Calibri"/>
                <a:cs typeface="Arial" panose="020B0604020202020204" pitchFamily="34" charset="0"/>
                <a:sym typeface="Calibri"/>
              </a:rPr>
              <a:t>Advantages: </a:t>
            </a:r>
            <a:r>
              <a:rPr lang="en-US" sz="2400" b="0" i="0" u="none" strike="noStrike" cap="none">
                <a:latin typeface="Arial" panose="020B0604020202020204" pitchFamily="34" charset="0"/>
                <a:ea typeface="Calibri"/>
                <a:cs typeface="Arial" panose="020B0604020202020204" pitchFamily="34" charset="0"/>
                <a:sym typeface="Calibri"/>
              </a:rPr>
              <a:t>High flexibility and quality</a:t>
            </a:r>
          </a:p>
          <a:p>
            <a:pPr marL="457200" marR="0" lvl="0" indent="-457200" algn="l" rtl="0">
              <a:lnSpc>
                <a:spcPts val="3080"/>
              </a:lnSpc>
              <a:spcBef>
                <a:spcPts val="0"/>
              </a:spcBef>
              <a:spcAft>
                <a:spcPts val="0"/>
              </a:spcAft>
              <a:buClr>
                <a:srgbClr val="D03000"/>
              </a:buClr>
              <a:buSzPts val="3200"/>
              <a:buFont typeface="Arial"/>
              <a:buChar char="•"/>
            </a:pPr>
            <a:r>
              <a:rPr lang="en-US" sz="2400" b="1" i="0" u="none" strike="noStrike" cap="none">
                <a:latin typeface="Arial" panose="020B0604020202020204" pitchFamily="34" charset="0"/>
                <a:ea typeface="Calibri"/>
                <a:cs typeface="Arial" panose="020B0604020202020204" pitchFamily="34" charset="0"/>
                <a:sym typeface="Calibri"/>
              </a:rPr>
              <a:t>Disadvantages: </a:t>
            </a:r>
            <a:r>
              <a:rPr lang="en-US" sz="2400" b="0" i="0" u="none" strike="noStrike" cap="none">
                <a:latin typeface="Arial" panose="020B0604020202020204" pitchFamily="34" charset="0"/>
                <a:ea typeface="Calibri"/>
                <a:cs typeface="Arial" panose="020B0604020202020204" pitchFamily="34" charset="0"/>
                <a:sym typeface="Calibri"/>
              </a:rPr>
              <a:t>Expensive and time-consuming</a:t>
            </a:r>
            <a:endParaRPr lang="en-US">
              <a:latin typeface="Arial" panose="020B0604020202020204" pitchFamily="34" charset="0"/>
              <a:cs typeface="Arial" panose="020B0604020202020204" pitchFamily="34" charset="0"/>
            </a:endParaRPr>
          </a:p>
          <a:p>
            <a:pPr marL="0" marR="0" lvl="0" indent="0" algn="l" rtl="0">
              <a:lnSpc>
                <a:spcPts val="3080"/>
              </a:lnSpc>
              <a:spcBef>
                <a:spcPts val="0"/>
              </a:spcBef>
              <a:spcAft>
                <a:spcPts val="0"/>
              </a:spcAft>
              <a:buClr>
                <a:schemeClr val="dk1"/>
              </a:buClr>
              <a:buSzPts val="1100"/>
              <a:buFont typeface="Arial"/>
              <a:buNone/>
            </a:pPr>
            <a:endParaRPr lang="en-US" sz="2400" b="1" i="0" u="none" strike="noStrike" cap="none">
              <a:latin typeface="Arial" panose="020B0604020202020204" pitchFamily="34" charset="0"/>
              <a:ea typeface="Calibri"/>
              <a:cs typeface="Arial" panose="020B0604020202020204" pitchFamily="34" charset="0"/>
              <a:sym typeface="Calibri"/>
            </a:endParaRPr>
          </a:p>
          <a:p>
            <a:pPr marL="0" marR="0" lvl="0" indent="0" algn="l" rtl="0">
              <a:lnSpc>
                <a:spcPts val="3080"/>
              </a:lnSpc>
              <a:spcBef>
                <a:spcPts val="0"/>
              </a:spcBef>
              <a:spcAft>
                <a:spcPts val="1200"/>
              </a:spcAft>
              <a:buClr>
                <a:schemeClr val="dk1"/>
              </a:buClr>
              <a:buSzPts val="1100"/>
              <a:buFont typeface="Arial"/>
              <a:buNone/>
            </a:pPr>
            <a:r>
              <a:rPr lang="en-US" sz="2400" b="1" i="0" u="none" strike="noStrike" cap="none">
                <a:solidFill>
                  <a:srgbClr val="293745"/>
                </a:solidFill>
                <a:latin typeface="Arial" panose="020B0604020202020204" pitchFamily="34" charset="0"/>
                <a:ea typeface="Calibri"/>
                <a:cs typeface="Arial" panose="020B0604020202020204" pitchFamily="34" charset="0"/>
                <a:sym typeface="Calibri"/>
              </a:rPr>
              <a:t>SCENARIO B. Nested Surveys (e.g., with SMART):</a:t>
            </a:r>
          </a:p>
          <a:p>
            <a:pPr marL="457200" marR="0" lvl="0" indent="-457200" algn="l" rtl="0">
              <a:lnSpc>
                <a:spcPts val="3080"/>
              </a:lnSpc>
              <a:spcBef>
                <a:spcPts val="0"/>
              </a:spcBef>
              <a:spcAft>
                <a:spcPts val="0"/>
              </a:spcAft>
              <a:buClr>
                <a:srgbClr val="D03000"/>
              </a:buClr>
              <a:buSzPts val="3200"/>
              <a:buFont typeface="Arial"/>
              <a:buChar char="•"/>
            </a:pPr>
            <a:r>
              <a:rPr lang="en-US" sz="2400" b="0" i="0" u="none" strike="noStrike" cap="none">
                <a:latin typeface="Arial" panose="020B0604020202020204" pitchFamily="34" charset="0"/>
                <a:ea typeface="Calibri"/>
                <a:cs typeface="Arial" panose="020B0604020202020204" pitchFamily="34" charset="0"/>
                <a:sym typeface="Calibri"/>
              </a:rPr>
              <a:t>Economical and faster implementation</a:t>
            </a:r>
          </a:p>
          <a:p>
            <a:pPr marL="457200" marR="0" lvl="0" indent="-457200" algn="l" rtl="0">
              <a:lnSpc>
                <a:spcPts val="3080"/>
              </a:lnSpc>
              <a:spcBef>
                <a:spcPts val="0"/>
              </a:spcBef>
              <a:spcAft>
                <a:spcPts val="0"/>
              </a:spcAft>
              <a:buClr>
                <a:srgbClr val="D03000"/>
              </a:buClr>
              <a:buSzPts val="3200"/>
              <a:buFont typeface="Arial"/>
              <a:buChar char="•"/>
            </a:pPr>
            <a:r>
              <a:rPr lang="en-US" sz="2400" b="0" i="0" u="none" strike="noStrike" cap="none">
                <a:latin typeface="Arial" panose="020B0604020202020204" pitchFamily="34" charset="0"/>
                <a:ea typeface="Calibri"/>
                <a:cs typeface="Arial" panose="020B0604020202020204" pitchFamily="34" charset="0"/>
                <a:sym typeface="Calibri"/>
              </a:rPr>
              <a:t>Less control over sample size and depth of data</a:t>
            </a:r>
          </a:p>
          <a:p>
            <a:endParaRPr lang="en-US">
              <a:latin typeface="Arial" panose="020B0604020202020204" pitchFamily="34" charset="0"/>
              <a:cs typeface="Arial" panose="020B0604020202020204" pitchFamily="34" charset="0"/>
            </a:endParaRPr>
          </a:p>
        </p:txBody>
      </p:sp>
      <p:pic>
        <p:nvPicPr>
          <p:cNvPr id="7" name="Picture 6" descr="A person holding a magnifying glass&#10;&#10;Description automatically generated">
            <a:extLst>
              <a:ext uri="{FF2B5EF4-FFF2-40B4-BE49-F238E27FC236}">
                <a16:creationId xmlns:a16="http://schemas.microsoft.com/office/drawing/2014/main" id="{D89DC139-DCCE-A52A-24A0-1821BEB5B085}"/>
              </a:ext>
            </a:extLst>
          </p:cNvPr>
          <p:cNvPicPr>
            <a:picLocks noChangeAspect="1"/>
          </p:cNvPicPr>
          <p:nvPr/>
        </p:nvPicPr>
        <p:blipFill>
          <a:blip r:embed="rId3"/>
          <a:stretch>
            <a:fillRect/>
          </a:stretch>
        </p:blipFill>
        <p:spPr>
          <a:xfrm>
            <a:off x="8612279" y="1810328"/>
            <a:ext cx="3087909" cy="348707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2" name="Title 1">
            <a:extLst>
              <a:ext uri="{FF2B5EF4-FFF2-40B4-BE49-F238E27FC236}">
                <a16:creationId xmlns:a16="http://schemas.microsoft.com/office/drawing/2014/main" id="{188F7997-8A1A-66E4-D0BC-1C9F181ADDF0}"/>
              </a:ext>
            </a:extLst>
          </p:cNvPr>
          <p:cNvSpPr>
            <a:spLocks noGrp="1"/>
          </p:cNvSpPr>
          <p:nvPr>
            <p:ph type="title"/>
          </p:nvPr>
        </p:nvSpPr>
        <p:spPr/>
        <p:txBody>
          <a:bodyPr>
            <a:normAutofit fontScale="90000"/>
          </a:bodyPr>
          <a:lstStyle/>
          <a:p>
            <a:r>
              <a:rPr lang="en-US"/>
              <a:t>Sampling Methodologies and Sample Size Calculations for Standalone Surveys</a:t>
            </a:r>
          </a:p>
        </p:txBody>
      </p:sp>
      <p:sp>
        <p:nvSpPr>
          <p:cNvPr id="732" name="Google Shape;732;p55"/>
          <p:cNvSpPr txBox="1"/>
          <p:nvPr/>
        </p:nvSpPr>
        <p:spPr>
          <a:xfrm>
            <a:off x="613631" y="1605576"/>
            <a:ext cx="9973058" cy="4372461"/>
          </a:xfrm>
          <a:prstGeom prst="rect">
            <a:avLst/>
          </a:prstGeom>
          <a:noFill/>
          <a:ln>
            <a:noFill/>
          </a:ln>
        </p:spPr>
        <p:txBody>
          <a:bodyPr spcFirstLastPara="1" wrap="square" lIns="91425" tIns="91425" rIns="91425" bIns="91425" anchor="t" anchorCtr="0">
            <a:noAutofit/>
          </a:bodyPr>
          <a:lstStyle/>
          <a:p>
            <a:pPr marL="457200" marR="0" lvl="0" indent="-457200" algn="l" rtl="0">
              <a:lnSpc>
                <a:spcPct val="115000"/>
              </a:lnSpc>
              <a:spcBef>
                <a:spcPts val="800"/>
              </a:spcBef>
              <a:spcAft>
                <a:spcPts val="0"/>
              </a:spcAft>
              <a:buClr>
                <a:srgbClr val="FF4619"/>
              </a:buClr>
              <a:buSzPct val="100000"/>
              <a:buFont typeface="Arial"/>
              <a:buChar char="•"/>
            </a:pPr>
            <a:r>
              <a:rPr lang="en-US" sz="2400" b="1" u="none" strike="noStrike" cap="none">
                <a:solidFill>
                  <a:srgbClr val="D03000"/>
                </a:solidFill>
                <a:latin typeface="Arial" panose="020B0604020202020204" pitchFamily="34" charset="0"/>
                <a:ea typeface="Calibri"/>
                <a:cs typeface="Arial" panose="020B0604020202020204" pitchFamily="34" charset="0"/>
                <a:sym typeface="Calibri"/>
              </a:rPr>
              <a:t>Calculating sample size of children 0–23 months: </a:t>
            </a:r>
            <a:r>
              <a:rPr lang="en-US" sz="2400" u="none" strike="noStrike" cap="none">
                <a:solidFill>
                  <a:srgbClr val="000000"/>
                </a:solidFill>
                <a:latin typeface="Arial" panose="020B0604020202020204" pitchFamily="34" charset="0"/>
                <a:ea typeface="Calibri"/>
                <a:cs typeface="Arial" panose="020B0604020202020204" pitchFamily="34" charset="0"/>
                <a:sym typeface="Calibri"/>
              </a:rPr>
              <a:t>We are trying to achieve at least 10% precision for EBF indicator, which requires about 400 children 0–23 months if EBF expected prevalence is close to 50% (25–75%), and only 280 children 0–23 months if expected EBF prevalence is low (&lt;25%) or high (&gt;75%).</a:t>
            </a:r>
            <a:endParaRPr lang="en-US" sz="2400" u="none" strike="noStrike" cap="none">
              <a:solidFill>
                <a:schemeClr val="accent1"/>
              </a:solidFill>
              <a:latin typeface="Arial" panose="020B0604020202020204" pitchFamily="34" charset="0"/>
              <a:ea typeface="Calibri"/>
              <a:cs typeface="Arial" panose="020B0604020202020204" pitchFamily="34" charset="0"/>
              <a:sym typeface="Calibri"/>
            </a:endParaRPr>
          </a:p>
          <a:p>
            <a:pPr marL="457200" marR="0" lvl="0" indent="-457200" algn="l" rtl="0">
              <a:lnSpc>
                <a:spcPct val="115000"/>
              </a:lnSpc>
              <a:spcBef>
                <a:spcPts val="800"/>
              </a:spcBef>
              <a:spcAft>
                <a:spcPts val="0"/>
              </a:spcAft>
              <a:buClr>
                <a:srgbClr val="FF4619"/>
              </a:buClr>
              <a:buSzPct val="100000"/>
              <a:buFont typeface="Arial"/>
              <a:buChar char="•"/>
            </a:pPr>
            <a:r>
              <a:rPr lang="en-US" sz="2400" b="1" u="none" strike="noStrike" cap="none">
                <a:solidFill>
                  <a:srgbClr val="D03000"/>
                </a:solidFill>
                <a:latin typeface="Arial" panose="020B0604020202020204" pitchFamily="34" charset="0"/>
                <a:ea typeface="Calibri"/>
                <a:cs typeface="Arial" panose="020B0604020202020204" pitchFamily="34" charset="0"/>
                <a:sym typeface="Calibri"/>
              </a:rPr>
              <a:t>Converting child sample sizes to households based on local demographics. </a:t>
            </a:r>
            <a:r>
              <a:rPr lang="en-US" sz="2400" u="none" strike="noStrike" cap="none">
                <a:solidFill>
                  <a:srgbClr val="000000"/>
                </a:solidFill>
                <a:latin typeface="Arial" panose="020B0604020202020204" pitchFamily="34" charset="0"/>
                <a:ea typeface="Calibri"/>
                <a:cs typeface="Arial" panose="020B0604020202020204" pitchFamily="34" charset="0"/>
                <a:sym typeface="Calibri"/>
              </a:rPr>
              <a:t>Use the calculator sheet provided.</a:t>
            </a:r>
            <a:endParaRPr lang="en-US" sz="2400" u="none" strike="noStrike" cap="none">
              <a:solidFill>
                <a:schemeClr val="accent1"/>
              </a:solidFill>
              <a:latin typeface="Arial" panose="020B0604020202020204" pitchFamily="34" charset="0"/>
              <a:ea typeface="Calibri"/>
              <a:cs typeface="Arial" panose="020B0604020202020204" pitchFamily="34" charset="0"/>
              <a:sym typeface="Calibri"/>
            </a:endParaRPr>
          </a:p>
          <a:p>
            <a:pPr marL="0" marR="0" lvl="0" indent="0" algn="l" rtl="0">
              <a:lnSpc>
                <a:spcPct val="115000"/>
              </a:lnSpc>
              <a:spcBef>
                <a:spcPts val="800"/>
              </a:spcBef>
              <a:spcAft>
                <a:spcPts val="0"/>
              </a:spcAft>
              <a:buClr>
                <a:srgbClr val="000000"/>
              </a:buClr>
              <a:buSzPts val="3200"/>
              <a:buFont typeface="Arial"/>
              <a:buNone/>
            </a:pPr>
            <a:endParaRPr sz="2400" u="none" strike="noStrike" cap="none">
              <a:solidFill>
                <a:schemeClr val="accent1"/>
              </a:solidFill>
              <a:latin typeface="Arial" panose="020B0604020202020204" pitchFamily="34" charset="0"/>
              <a:ea typeface="Calibri"/>
              <a:cs typeface="Arial" panose="020B0604020202020204" pitchFamily="34" charset="0"/>
              <a:sym typeface="Calibri"/>
            </a:endParaRPr>
          </a:p>
          <a:p>
            <a:pPr marL="0" marR="0" lvl="0" indent="0" algn="l" rtl="0">
              <a:lnSpc>
                <a:spcPct val="115000"/>
              </a:lnSpc>
              <a:spcBef>
                <a:spcPts val="800"/>
              </a:spcBef>
              <a:spcAft>
                <a:spcPts val="0"/>
              </a:spcAft>
              <a:buClr>
                <a:srgbClr val="000000"/>
              </a:buClr>
              <a:buSzPts val="3200"/>
              <a:buFont typeface="Arial"/>
              <a:buNone/>
            </a:pPr>
            <a:endParaRPr sz="2400" u="none" strike="noStrike" cap="none">
              <a:solidFill>
                <a:schemeClr val="accent1"/>
              </a:solidFill>
              <a:latin typeface="Arial" panose="020B0604020202020204" pitchFamily="34" charset="0"/>
              <a:ea typeface="Calibri"/>
              <a:cs typeface="Arial" panose="020B0604020202020204" pitchFamily="34" charset="0"/>
              <a:sym typeface="Calibri"/>
            </a:endParaRPr>
          </a:p>
          <a:p>
            <a:pPr marL="0" marR="0" lvl="0" indent="0" algn="l" rtl="0">
              <a:lnSpc>
                <a:spcPct val="115000"/>
              </a:lnSpc>
              <a:spcBef>
                <a:spcPts val="800"/>
              </a:spcBef>
              <a:spcAft>
                <a:spcPts val="0"/>
              </a:spcAft>
              <a:buClr>
                <a:srgbClr val="000000"/>
              </a:buClr>
              <a:buSzPts val="3200"/>
              <a:buFont typeface="Arial"/>
              <a:buNone/>
            </a:pPr>
            <a:endParaRPr sz="2400" u="none" strike="noStrike" cap="none">
              <a:solidFill>
                <a:schemeClr val="dk1"/>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2" name="Title 1">
            <a:extLst>
              <a:ext uri="{FF2B5EF4-FFF2-40B4-BE49-F238E27FC236}">
                <a16:creationId xmlns:a16="http://schemas.microsoft.com/office/drawing/2014/main" id="{F966CF47-BCC5-F9CD-F5D9-0CF4179791DB}"/>
              </a:ext>
            </a:extLst>
          </p:cNvPr>
          <p:cNvSpPr>
            <a:spLocks noGrp="1"/>
          </p:cNvSpPr>
          <p:nvPr>
            <p:ph type="title"/>
          </p:nvPr>
        </p:nvSpPr>
        <p:spPr/>
        <p:txBody>
          <a:bodyPr>
            <a:normAutofit fontScale="90000"/>
          </a:bodyPr>
          <a:lstStyle/>
          <a:p>
            <a:r>
              <a:rPr lang="en-US" dirty="0"/>
              <a:t>Sampling Strategies: Cluster sampling, simple and systemic random sampling</a:t>
            </a:r>
          </a:p>
        </p:txBody>
      </p:sp>
      <p:sp>
        <p:nvSpPr>
          <p:cNvPr id="743" name="Google Shape;743;p56"/>
          <p:cNvSpPr txBox="1"/>
          <p:nvPr/>
        </p:nvSpPr>
        <p:spPr>
          <a:xfrm>
            <a:off x="925286" y="1605576"/>
            <a:ext cx="10712532" cy="4115872"/>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800"/>
              </a:spcBef>
              <a:spcAft>
                <a:spcPts val="0"/>
              </a:spcAft>
              <a:buClr>
                <a:srgbClr val="000000"/>
              </a:buClr>
              <a:buSzPts val="2400"/>
              <a:buFont typeface="Arial"/>
              <a:buNone/>
            </a:pPr>
            <a:r>
              <a:rPr lang="en-US" sz="2400" b="0" i="0" u="none" strike="noStrike" cap="none">
                <a:solidFill>
                  <a:srgbClr val="000000"/>
                </a:solidFill>
                <a:latin typeface="Arial" panose="020B0604020202020204" pitchFamily="34" charset="0"/>
                <a:ea typeface="Arial"/>
                <a:cs typeface="Arial" panose="020B0604020202020204" pitchFamily="34" charset="0"/>
                <a:sym typeface="Arial"/>
              </a:rPr>
              <a:t>Practical choices for sampling: </a:t>
            </a:r>
            <a:endParaRPr sz="2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457200" marR="0" lvl="0" indent="-457200" algn="l" rtl="0">
              <a:lnSpc>
                <a:spcPct val="115000"/>
              </a:lnSpc>
              <a:spcBef>
                <a:spcPts val="800"/>
              </a:spcBef>
              <a:spcAft>
                <a:spcPts val="0"/>
              </a:spcAft>
              <a:buClr>
                <a:srgbClr val="D03000"/>
              </a:buClr>
              <a:buSzPts val="2400"/>
              <a:buFont typeface="Arial"/>
              <a:buAutoNum type="arabicPeriod"/>
            </a:pPr>
            <a:r>
              <a:rPr lang="en-US" sz="2400" b="1" i="0" u="none" strike="noStrike" cap="none">
                <a:solidFill>
                  <a:srgbClr val="D03000"/>
                </a:solidFill>
                <a:latin typeface="Arial" panose="020B0604020202020204" pitchFamily="34" charset="0"/>
                <a:ea typeface="Arial"/>
                <a:cs typeface="Arial" panose="020B0604020202020204" pitchFamily="34" charset="0"/>
                <a:sym typeface="Arial"/>
              </a:rPr>
              <a:t>Cluster sampling: </a:t>
            </a:r>
            <a:r>
              <a:rPr lang="en-US" sz="2400" b="0" i="0" u="none" strike="noStrike" cap="none">
                <a:solidFill>
                  <a:srgbClr val="000000"/>
                </a:solidFill>
                <a:latin typeface="Arial" panose="020B0604020202020204" pitchFamily="34" charset="0"/>
                <a:ea typeface="Arial"/>
                <a:cs typeface="Arial" panose="020B0604020202020204" pitchFamily="34" charset="0"/>
                <a:sym typeface="Arial"/>
              </a:rPr>
              <a:t>If your sample size of households calculated is reasonably small (&lt;1,000º–1,500), consider doing a normal cluster survey.</a:t>
            </a:r>
            <a:endParaRPr sz="2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457200" marR="0" lvl="0" indent="-457200" algn="l" rtl="0">
              <a:lnSpc>
                <a:spcPct val="115000"/>
              </a:lnSpc>
              <a:spcBef>
                <a:spcPts val="800"/>
              </a:spcBef>
              <a:spcAft>
                <a:spcPts val="0"/>
              </a:spcAft>
              <a:buClr>
                <a:srgbClr val="D03000"/>
              </a:buClr>
              <a:buSzPts val="2400"/>
              <a:buFont typeface="Arial"/>
              <a:buAutoNum type="arabicPeriod"/>
            </a:pPr>
            <a:r>
              <a:rPr lang="en-US" sz="2400" b="1" i="0" u="none" strike="noStrike" cap="none">
                <a:solidFill>
                  <a:srgbClr val="D03000"/>
                </a:solidFill>
                <a:latin typeface="Arial" panose="020B0604020202020204" pitchFamily="34" charset="0"/>
                <a:ea typeface="Arial"/>
                <a:cs typeface="Arial" panose="020B0604020202020204" pitchFamily="34" charset="0"/>
                <a:sym typeface="Arial"/>
              </a:rPr>
              <a:t>Simple and systematic random sampling: </a:t>
            </a:r>
            <a:r>
              <a:rPr lang="en-US" sz="2400" b="0" i="0" u="none" strike="noStrike" cap="none">
                <a:solidFill>
                  <a:srgbClr val="000000"/>
                </a:solidFill>
                <a:latin typeface="Arial" panose="020B0604020202020204" pitchFamily="34" charset="0"/>
                <a:ea typeface="Arial"/>
                <a:cs typeface="Arial" panose="020B0604020202020204" pitchFamily="34" charset="0"/>
                <a:sym typeface="Arial"/>
              </a:rPr>
              <a:t>If the sample size is too large and logistically unfeasible in emergencies (&gt;1,000–1,500), your only option is to find lists of households with children under two and sample randomly from these lists. For example, you might look at lists of displaced or lists of registered for humanitarian assistance.</a:t>
            </a:r>
            <a:endParaRPr sz="3200" b="0" i="0" u="none" strike="noStrike" cap="none">
              <a:solidFill>
                <a:schemeClr val="accent1"/>
              </a:solidFill>
              <a:latin typeface="Calibri"/>
              <a:ea typeface="Calibri"/>
              <a:cs typeface="Calibri"/>
              <a:sym typeface="Calibri"/>
            </a:endParaRPr>
          </a:p>
          <a:p>
            <a:pPr marL="0" marR="0" lvl="0" indent="0" algn="l" rtl="0">
              <a:lnSpc>
                <a:spcPct val="115000"/>
              </a:lnSpc>
              <a:spcBef>
                <a:spcPts val="80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 name="Rectangle 6">
            <a:extLst>
              <a:ext uri="{FF2B5EF4-FFF2-40B4-BE49-F238E27FC236}">
                <a16:creationId xmlns:a16="http://schemas.microsoft.com/office/drawing/2014/main" id="{819C46E0-A23A-D0C9-3FBD-B67322D9015C}"/>
              </a:ext>
            </a:extLst>
          </p:cNvPr>
          <p:cNvSpPr/>
          <p:nvPr/>
        </p:nvSpPr>
        <p:spPr>
          <a:xfrm>
            <a:off x="6305107" y="1190847"/>
            <a:ext cx="5263116" cy="4805916"/>
          </a:xfrm>
          <a:prstGeom prst="rect">
            <a:avLst/>
          </a:prstGeom>
          <a:solidFill>
            <a:srgbClr val="FFF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EF5678B-C490-65AB-DAAB-975ADA849229}"/>
              </a:ext>
            </a:extLst>
          </p:cNvPr>
          <p:cNvSpPr>
            <a:spLocks noGrp="1"/>
          </p:cNvSpPr>
          <p:nvPr>
            <p:ph type="title"/>
          </p:nvPr>
        </p:nvSpPr>
        <p:spPr/>
        <p:txBody>
          <a:bodyPr/>
          <a:lstStyle/>
          <a:p>
            <a:r>
              <a:rPr lang="en-US"/>
              <a:t>Sample Size Calculations for Nested Surveys</a:t>
            </a:r>
          </a:p>
        </p:txBody>
      </p:sp>
      <p:sp>
        <p:nvSpPr>
          <p:cNvPr id="4" name="Text Placeholder 3">
            <a:extLst>
              <a:ext uri="{FF2B5EF4-FFF2-40B4-BE49-F238E27FC236}">
                <a16:creationId xmlns:a16="http://schemas.microsoft.com/office/drawing/2014/main" id="{CDBF4576-1AE7-361C-A2D7-A80618265143}"/>
              </a:ext>
            </a:extLst>
          </p:cNvPr>
          <p:cNvSpPr>
            <a:spLocks noGrp="1"/>
          </p:cNvSpPr>
          <p:nvPr>
            <p:ph type="body" idx="1"/>
          </p:nvPr>
        </p:nvSpPr>
        <p:spPr>
          <a:xfrm>
            <a:off x="948409" y="1373643"/>
            <a:ext cx="5129766" cy="4453500"/>
          </a:xfrm>
        </p:spPr>
        <p:txBody>
          <a:bodyPr/>
          <a:lstStyle/>
          <a:p>
            <a:pPr marL="482600" marR="0" lvl="0" indent="-457200" algn="l" rtl="0">
              <a:lnSpc>
                <a:spcPct val="115000"/>
              </a:lnSpc>
              <a:spcBef>
                <a:spcPts val="800"/>
              </a:spcBef>
              <a:spcAft>
                <a:spcPts val="1200"/>
              </a:spcAft>
              <a:buClr>
                <a:srgbClr val="D03000"/>
              </a:buClr>
              <a:buSzPts val="3200"/>
              <a:buFont typeface="Arial" panose="020B0604020202020204" pitchFamily="34" charset="0"/>
              <a:buChar char="•"/>
            </a:pPr>
            <a:r>
              <a:rPr lang="en-US" sz="2400" b="0" i="0" u="none" strike="noStrike" cap="none">
                <a:latin typeface="Arial"/>
                <a:ea typeface="Arial"/>
                <a:cs typeface="Arial"/>
                <a:sym typeface="Arial"/>
              </a:rPr>
              <a:t>Use the complete IYCF questionnaire and ensure all IYCF indicators in the report are presented with sample sizes and confidence intervals. </a:t>
            </a:r>
          </a:p>
          <a:p>
            <a:pPr marL="482600" marR="0" lvl="0" indent="-457200" algn="l" rtl="0">
              <a:lnSpc>
                <a:spcPct val="115000"/>
              </a:lnSpc>
              <a:spcBef>
                <a:spcPts val="0"/>
              </a:spcBef>
              <a:spcAft>
                <a:spcPts val="0"/>
              </a:spcAft>
              <a:buClr>
                <a:srgbClr val="D03000"/>
              </a:buClr>
              <a:buSzPts val="3200"/>
              <a:buFont typeface="Arial" panose="020B0604020202020204" pitchFamily="34" charset="0"/>
              <a:buChar char="•"/>
            </a:pPr>
            <a:r>
              <a:rPr lang="en-US" sz="2400" b="0" i="0" u="none" strike="noStrike" cap="none">
                <a:latin typeface="Arial"/>
                <a:ea typeface="Arial"/>
                <a:cs typeface="Arial"/>
                <a:sym typeface="Arial"/>
              </a:rPr>
              <a:t>If some indicators have CI wider than +/-15%, they should be marked as unreliable (too imprecise) to be used for action. </a:t>
            </a:r>
          </a:p>
        </p:txBody>
      </p:sp>
      <p:graphicFrame>
        <p:nvGraphicFramePr>
          <p:cNvPr id="2" name="Google Shape;763;p58">
            <a:extLst>
              <a:ext uri="{FF2B5EF4-FFF2-40B4-BE49-F238E27FC236}">
                <a16:creationId xmlns:a16="http://schemas.microsoft.com/office/drawing/2014/main" id="{0D83C6D3-B90E-E2DE-8492-7606C2BBC131}"/>
              </a:ext>
            </a:extLst>
          </p:cNvPr>
          <p:cNvGraphicFramePr/>
          <p:nvPr>
            <p:extLst>
              <p:ext uri="{D42A27DB-BD31-4B8C-83A1-F6EECF244321}">
                <p14:modId xmlns:p14="http://schemas.microsoft.com/office/powerpoint/2010/main" val="1359133052"/>
              </p:ext>
            </p:extLst>
          </p:nvPr>
        </p:nvGraphicFramePr>
        <p:xfrm>
          <a:off x="6524888" y="1415127"/>
          <a:ext cx="4835812" cy="4356894"/>
        </p:xfrm>
        <a:graphic>
          <a:graphicData uri="http://schemas.openxmlformats.org/drawingml/2006/table">
            <a:tbl>
              <a:tblPr>
                <a:noFill/>
              </a:tblPr>
              <a:tblGrid>
                <a:gridCol w="1298094">
                  <a:extLst>
                    <a:ext uri="{9D8B030D-6E8A-4147-A177-3AD203B41FA5}">
                      <a16:colId xmlns:a16="http://schemas.microsoft.com/office/drawing/2014/main" val="20000"/>
                    </a:ext>
                  </a:extLst>
                </a:gridCol>
                <a:gridCol w="3537718">
                  <a:extLst>
                    <a:ext uri="{9D8B030D-6E8A-4147-A177-3AD203B41FA5}">
                      <a16:colId xmlns:a16="http://schemas.microsoft.com/office/drawing/2014/main" val="20001"/>
                    </a:ext>
                  </a:extLst>
                </a:gridCol>
              </a:tblGrid>
              <a:tr h="404025">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Arial Black" panose="020B0A04020102020204" pitchFamily="34" charset="0"/>
                        </a:rPr>
                        <a:t>AGE RANGE</a:t>
                      </a:r>
                    </a:p>
                  </a:txBody>
                  <a:tcPr marL="28575" marR="28575" marT="19050" marB="19050" anchor="b">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Arial Black" panose="020B0A04020102020204" pitchFamily="34" charset="0"/>
                        </a:rPr>
                        <a:t> INDICATORS</a:t>
                      </a:r>
                    </a:p>
                  </a:txBody>
                  <a:tcPr marL="28575" marR="28575" marT="19050" marB="19050" anchor="b">
                    <a:lnL w="12700" cap="flat" cmpd="sng" algn="ctr">
                      <a:no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38125">
                <a:tc rowSpan="3">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0-23 months</a:t>
                      </a:r>
                    </a:p>
                  </a:txBody>
                  <a:tcPr marL="28575" marR="28575" marT="19050" marB="1905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EvBF</a:t>
                      </a:r>
                      <a:r>
                        <a:rPr lang="en-US" sz="1000" u="none" strike="noStrike" cap="none"/>
                        <a:t> – Ever Breastfed 0–23 months.</a:t>
                      </a:r>
                    </a:p>
                  </a:txBody>
                  <a:tcPr marL="91425" marR="91425" marT="19050" marB="19050" anchor="b">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812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EIBF</a:t>
                      </a:r>
                      <a:r>
                        <a:rPr lang="en-US" sz="1000" u="none" strike="noStrike" cap="none"/>
                        <a:t> – Early Initiation of Breastfeeding 0–23 months.</a:t>
                      </a:r>
                    </a:p>
                  </a:txBody>
                  <a:tcPr marL="91425" marR="91425" marT="19050" marB="19050" anchor="b">
                    <a:lnL w="12700" cap="flat" cmpd="sng" algn="ctr">
                      <a:noFill/>
                      <a:prstDash val="solid"/>
                      <a:round/>
                      <a:headEnd type="none" w="med" len="med"/>
                      <a:tailEnd type="none" w="med" len="med"/>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812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err="1"/>
                        <a:t>BoF</a:t>
                      </a:r>
                      <a:r>
                        <a:rPr lang="en-US" sz="1000" u="none" strike="noStrike" cap="none"/>
                        <a:t> – Bottle feeding 0–23 months.</a:t>
                      </a:r>
                    </a:p>
                  </a:txBody>
                  <a:tcPr marL="91425" marR="91425" marT="19050" marB="19050" anchor="b">
                    <a:lnL w="12700" cap="flat" cmpd="sng" algn="ctr">
                      <a:noFill/>
                      <a:prstDash val="solid"/>
                      <a:round/>
                      <a:headEnd type="none" w="med" len="med"/>
                      <a:tailEnd type="none" w="med" len="med"/>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38125">
                <a:tc rowSpan="8">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6-23 months</a:t>
                      </a:r>
                    </a:p>
                  </a:txBody>
                  <a:tcPr marL="28575" marR="28575" marT="19050" marB="1905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4E7"/>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MMF</a:t>
                      </a:r>
                      <a:r>
                        <a:rPr lang="en-US" sz="1000" u="none" strike="noStrike" cap="none"/>
                        <a:t> – Minimum Meal Frequency 6-23 months.</a:t>
                      </a:r>
                      <a:endParaRPr sz="1000" u="none" strike="noStrike" cap="none"/>
                    </a:p>
                  </a:txBody>
                  <a:tcPr marL="91425" marR="91425" marT="19050" marB="19050" anchor="b">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E4E7"/>
                    </a:solidFill>
                  </a:tcPr>
                </a:tc>
                <a:extLst>
                  <a:ext uri="{0D108BD9-81ED-4DB2-BD59-A6C34878D82A}">
                    <a16:rowId xmlns:a16="http://schemas.microsoft.com/office/drawing/2014/main" val="10004"/>
                  </a:ext>
                </a:extLst>
              </a:tr>
              <a:tr h="23812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MDD</a:t>
                      </a:r>
                      <a:r>
                        <a:rPr lang="en-US" sz="1000" u="none" strike="noStrike" cap="none"/>
                        <a:t> – Minimum Dietary Diversity 623 months.</a:t>
                      </a:r>
                    </a:p>
                  </a:txBody>
                  <a:tcPr marL="91425" marR="91425" marT="19050" marB="19050" anchor="b">
                    <a:lnL w="12700" cap="flat" cmpd="sng" algn="ctr">
                      <a:noFill/>
                      <a:prstDash val="solid"/>
                      <a:round/>
                      <a:headEnd type="none" w="med" len="med"/>
                      <a:tailEnd type="none" w="med" len="med"/>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E4E7"/>
                    </a:solidFill>
                  </a:tcPr>
                </a:tc>
                <a:extLst>
                  <a:ext uri="{0D108BD9-81ED-4DB2-BD59-A6C34878D82A}">
                    <a16:rowId xmlns:a16="http://schemas.microsoft.com/office/drawing/2014/main" val="10005"/>
                  </a:ext>
                </a:extLst>
              </a:tr>
              <a:tr h="23812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MAD</a:t>
                      </a:r>
                      <a:r>
                        <a:rPr lang="en-US" sz="1000" u="none" strike="noStrike" cap="none"/>
                        <a:t> – Minimum Acceptable Diet 6–23 months.</a:t>
                      </a:r>
                    </a:p>
                  </a:txBody>
                  <a:tcPr marL="91425" marR="91425" marT="19050" marB="19050" anchor="b">
                    <a:lnL w="12700" cap="flat" cmpd="sng" algn="ctr">
                      <a:noFill/>
                      <a:prstDash val="solid"/>
                      <a:round/>
                      <a:headEnd type="none" w="med" len="med"/>
                      <a:tailEnd type="none" w="med" len="med"/>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E4E7"/>
                    </a:solidFill>
                  </a:tcPr>
                </a:tc>
                <a:extLst>
                  <a:ext uri="{0D108BD9-81ED-4DB2-BD59-A6C34878D82A}">
                    <a16:rowId xmlns:a16="http://schemas.microsoft.com/office/drawing/2014/main" val="10006"/>
                  </a:ext>
                </a:extLst>
              </a:tr>
              <a:tr h="44487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MMFF</a:t>
                      </a:r>
                      <a:r>
                        <a:rPr lang="en-US" sz="1000" u="none" strike="noStrike" cap="none"/>
                        <a:t> – Minimum milk feeding frequency for non-breastfed children 6–23 months.</a:t>
                      </a:r>
                    </a:p>
                  </a:txBody>
                  <a:tcPr marL="91425" marR="91425" marT="19050" marB="19050" anchor="b">
                    <a:lnL w="12700" cap="flat" cmpd="sng" algn="ctr">
                      <a:noFill/>
                      <a:prstDash val="solid"/>
                      <a:round/>
                      <a:headEnd type="none" w="med" len="med"/>
                      <a:tailEnd type="none" w="med" len="med"/>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E4E7"/>
                    </a:solidFill>
                  </a:tcPr>
                </a:tc>
                <a:extLst>
                  <a:ext uri="{0D108BD9-81ED-4DB2-BD59-A6C34878D82A}">
                    <a16:rowId xmlns:a16="http://schemas.microsoft.com/office/drawing/2014/main" val="10007"/>
                  </a:ext>
                </a:extLst>
              </a:tr>
              <a:tr h="23812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EFF</a:t>
                      </a:r>
                      <a:r>
                        <a:rPr lang="en-US" sz="1000" u="none" strike="noStrike" cap="none"/>
                        <a:t> – Egg and/or flesh food consumption 6–23 months.</a:t>
                      </a:r>
                      <a:endParaRPr sz="1000" u="none" strike="noStrike" cap="none"/>
                    </a:p>
                  </a:txBody>
                  <a:tcPr marL="91425" marR="91425" marT="19050" marB="19050" anchor="b">
                    <a:lnL w="12700" cap="flat" cmpd="sng" algn="ctr">
                      <a:noFill/>
                      <a:prstDash val="solid"/>
                      <a:round/>
                      <a:headEnd type="none" w="med" len="med"/>
                      <a:tailEnd type="none" w="med" len="med"/>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E4E7"/>
                    </a:solidFill>
                  </a:tcPr>
                </a:tc>
                <a:extLst>
                  <a:ext uri="{0D108BD9-81ED-4DB2-BD59-A6C34878D82A}">
                    <a16:rowId xmlns:a16="http://schemas.microsoft.com/office/drawing/2014/main" val="10008"/>
                  </a:ext>
                </a:extLst>
              </a:tr>
              <a:tr h="23812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err="1"/>
                        <a:t>SwB</a:t>
                      </a:r>
                      <a:r>
                        <a:rPr lang="en-US" sz="1000" u="none" strike="noStrike" cap="none"/>
                        <a:t> – Sweet Beverage consumption 6–23 months.</a:t>
                      </a:r>
                      <a:endParaRPr sz="1000" u="none" strike="noStrike" cap="none"/>
                    </a:p>
                  </a:txBody>
                  <a:tcPr marL="91425" marR="91425" marT="19050" marB="19050" anchor="b">
                    <a:lnL w="12700" cap="flat" cmpd="sng" algn="ctr">
                      <a:noFill/>
                      <a:prstDash val="solid"/>
                      <a:round/>
                      <a:headEnd type="none" w="med" len="med"/>
                      <a:tailEnd type="none" w="med" len="med"/>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E4E7"/>
                    </a:solidFill>
                  </a:tcPr>
                </a:tc>
                <a:extLst>
                  <a:ext uri="{0D108BD9-81ED-4DB2-BD59-A6C34878D82A}">
                    <a16:rowId xmlns:a16="http://schemas.microsoft.com/office/drawing/2014/main" val="10009"/>
                  </a:ext>
                </a:extLst>
              </a:tr>
              <a:tr h="23812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UFC</a:t>
                      </a:r>
                      <a:r>
                        <a:rPr lang="en-US" sz="1000" u="none" strike="noStrike" cap="none"/>
                        <a:t> – Unhealthy Food Consumption 6–23 months.</a:t>
                      </a:r>
                      <a:endParaRPr sz="1000" u="none" strike="noStrike" cap="none"/>
                    </a:p>
                  </a:txBody>
                  <a:tcPr marL="91425" marR="91425" marT="19050" marB="19050" anchor="b">
                    <a:lnL w="12700" cap="flat" cmpd="sng" algn="ctr">
                      <a:noFill/>
                      <a:prstDash val="solid"/>
                      <a:round/>
                      <a:headEnd type="none" w="med" len="med"/>
                      <a:tailEnd type="none" w="med" len="med"/>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E4E7"/>
                    </a:solidFill>
                  </a:tcPr>
                </a:tc>
                <a:extLst>
                  <a:ext uri="{0D108BD9-81ED-4DB2-BD59-A6C34878D82A}">
                    <a16:rowId xmlns:a16="http://schemas.microsoft.com/office/drawing/2014/main" val="10010"/>
                  </a:ext>
                </a:extLst>
              </a:tr>
              <a:tr h="23812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ZVF</a:t>
                      </a:r>
                      <a:r>
                        <a:rPr lang="en-US" sz="1000" u="none" strike="noStrike" cap="none"/>
                        <a:t> – Zero vegetable or fruit consumption 6–23 months.</a:t>
                      </a:r>
                      <a:endParaRPr sz="1000" u="none" strike="noStrike" cap="none"/>
                    </a:p>
                  </a:txBody>
                  <a:tcPr marL="91425" marR="91425" marT="19050" marB="19050" anchor="b">
                    <a:lnL w="12700" cap="flat" cmpd="sng" algn="ctr">
                      <a:noFill/>
                      <a:prstDash val="solid"/>
                      <a:round/>
                      <a:headEnd type="none" w="med" len="med"/>
                      <a:tailEnd type="none" w="med" len="med"/>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4E7"/>
                    </a:solidFill>
                  </a:tcPr>
                </a:tc>
                <a:extLst>
                  <a:ext uri="{0D108BD9-81ED-4DB2-BD59-A6C34878D82A}">
                    <a16:rowId xmlns:a16="http://schemas.microsoft.com/office/drawing/2014/main" val="10011"/>
                  </a:ext>
                </a:extLst>
              </a:tr>
              <a:tr h="238125">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12-23 months</a:t>
                      </a:r>
                    </a:p>
                  </a:txBody>
                  <a:tcPr marL="28575" marR="28575" marT="19050" marB="1905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CBF</a:t>
                      </a:r>
                      <a:r>
                        <a:rPr lang="en-US" sz="1000" u="none" strike="noStrike" cap="none"/>
                        <a:t> – Continued Breastfeeding 12–23 months.</a:t>
                      </a:r>
                      <a:endParaRPr sz="1000" u="none" strike="noStrike" cap="none"/>
                    </a:p>
                  </a:txBody>
                  <a:tcPr marL="91425" marR="91425" marT="19050" marB="19050" anchor="b">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38125">
                <a:tc rowSpan="2">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0-5 months</a:t>
                      </a:r>
                    </a:p>
                  </a:txBody>
                  <a:tcPr marL="28575" marR="28575" marT="19050" marB="1905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4E7"/>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EBF</a:t>
                      </a:r>
                      <a:r>
                        <a:rPr lang="en-US" sz="1000" u="none" strike="noStrike" cap="none"/>
                        <a:t> – Exclusive Breastfeeding under six months.</a:t>
                      </a:r>
                      <a:endParaRPr sz="1000" u="none" strike="noStrike" cap="none"/>
                    </a:p>
                  </a:txBody>
                  <a:tcPr marL="91425" marR="91425" marT="19050" marB="19050" anchor="b">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E4E7"/>
                    </a:solidFill>
                  </a:tcPr>
                </a:tc>
                <a:extLst>
                  <a:ext uri="{0D108BD9-81ED-4DB2-BD59-A6C34878D82A}">
                    <a16:rowId xmlns:a16="http://schemas.microsoft.com/office/drawing/2014/main" val="10013"/>
                  </a:ext>
                </a:extLst>
              </a:tr>
              <a:tr h="23812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MixMF</a:t>
                      </a:r>
                      <a:r>
                        <a:rPr lang="en-US" sz="1000" u="none" strike="noStrike" cap="none"/>
                        <a:t> – Mixed milk feeding under six months.</a:t>
                      </a:r>
                    </a:p>
                  </a:txBody>
                  <a:tcPr marL="91425" marR="91425" marT="19050" marB="19050" anchor="b">
                    <a:lnL w="12700" cap="flat" cmpd="sng" algn="ctr">
                      <a:noFill/>
                      <a:prstDash val="solid"/>
                      <a:round/>
                      <a:headEnd type="none" w="med" len="med"/>
                      <a:tailEnd type="none" w="med" len="med"/>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4E7"/>
                    </a:solidFill>
                  </a:tcPr>
                </a:tc>
                <a:extLst>
                  <a:ext uri="{0D108BD9-81ED-4DB2-BD59-A6C34878D82A}">
                    <a16:rowId xmlns:a16="http://schemas.microsoft.com/office/drawing/2014/main" val="10014"/>
                  </a:ext>
                </a:extLst>
              </a:tr>
              <a:tr h="255600">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6-8 months</a:t>
                      </a:r>
                    </a:p>
                  </a:txBody>
                  <a:tcPr marL="28575" marR="28575" marT="19050" marB="1905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latin typeface="Franklin Gothic"/>
                          <a:ea typeface="Franklin Gothic"/>
                          <a:cs typeface="Franklin Gothic"/>
                          <a:sym typeface="Franklin Gothic"/>
                        </a:rPr>
                        <a:t>ISSSF</a:t>
                      </a:r>
                      <a:r>
                        <a:rPr lang="en-US" sz="1100" u="none" strike="noStrike" cap="none">
                          <a:latin typeface="Franklin Gothic"/>
                          <a:ea typeface="Franklin Gothic"/>
                          <a:cs typeface="Franklin Gothic"/>
                          <a:sym typeface="Franklin Gothic"/>
                        </a:rPr>
                        <a:t> – Introduction to solid, semi-solid or soft foods </a:t>
                      </a:r>
                      <a:br>
                        <a:rPr lang="en-US" sz="1100" u="none" strike="noStrike" cap="none">
                          <a:latin typeface="Franklin Gothic"/>
                          <a:ea typeface="Franklin Gothic"/>
                          <a:cs typeface="Franklin Gothic"/>
                          <a:sym typeface="Franklin Gothic"/>
                        </a:rPr>
                      </a:br>
                      <a:r>
                        <a:rPr lang="en-US" sz="1100" u="none" strike="noStrike" cap="none">
                          <a:latin typeface="Franklin Gothic"/>
                          <a:ea typeface="Franklin Gothic"/>
                          <a:cs typeface="Franklin Gothic"/>
                          <a:sym typeface="Franklin Gothic"/>
                        </a:rPr>
                        <a:t>6–8 months.</a:t>
                      </a:r>
                    </a:p>
                  </a:txBody>
                  <a:tcPr marL="91425" marR="91425" marT="19050" marB="19050" anchor="b">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bl>
          </a:graphicData>
        </a:graphic>
      </p:graphicFrame>
      <p:sp>
        <p:nvSpPr>
          <p:cNvPr id="9" name="object 1038">
            <a:extLst>
              <a:ext uri="{FF2B5EF4-FFF2-40B4-BE49-F238E27FC236}">
                <a16:creationId xmlns:a16="http://schemas.microsoft.com/office/drawing/2014/main" id="{F1879A22-1D06-D85C-6E80-951E1273C791}"/>
              </a:ext>
            </a:extLst>
          </p:cNvPr>
          <p:cNvSpPr/>
          <p:nvPr/>
        </p:nvSpPr>
        <p:spPr>
          <a:xfrm>
            <a:off x="7695340" y="1458466"/>
            <a:ext cx="3371850" cy="4437007"/>
          </a:xfrm>
          <a:custGeom>
            <a:avLst/>
            <a:gdLst/>
            <a:ahLst/>
            <a:cxnLst/>
            <a:rect l="l" t="t" r="r" b="b"/>
            <a:pathLst>
              <a:path w="3371850" h="3644900">
                <a:moveTo>
                  <a:pt x="0" y="3644900"/>
                </a:moveTo>
                <a:lnTo>
                  <a:pt x="0" y="237528"/>
                </a:lnTo>
                <a:lnTo>
                  <a:pt x="4825" y="189659"/>
                </a:lnTo>
                <a:lnTo>
                  <a:pt x="18667" y="145073"/>
                </a:lnTo>
                <a:lnTo>
                  <a:pt x="40568" y="104726"/>
                </a:lnTo>
                <a:lnTo>
                  <a:pt x="69573" y="69572"/>
                </a:lnTo>
                <a:lnTo>
                  <a:pt x="104729" y="40567"/>
                </a:lnTo>
                <a:lnTo>
                  <a:pt x="145078" y="18666"/>
                </a:lnTo>
                <a:lnTo>
                  <a:pt x="189667" y="4825"/>
                </a:lnTo>
                <a:lnTo>
                  <a:pt x="237540" y="0"/>
                </a:lnTo>
                <a:lnTo>
                  <a:pt x="3371621" y="0"/>
                </a:lnTo>
              </a:path>
            </a:pathLst>
          </a:custGeom>
          <a:ln w="25400">
            <a:solidFill>
              <a:srgbClr val="293745"/>
            </a:solidFill>
          </a:ln>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6"/>
          <p:cNvSpPr txBox="1"/>
          <p:nvPr/>
        </p:nvSpPr>
        <p:spPr>
          <a:xfrm>
            <a:off x="592760" y="2504776"/>
            <a:ext cx="2770371" cy="1700167"/>
          </a:xfrm>
          <a:prstGeom prst="rect">
            <a:avLst/>
          </a:prstGeom>
          <a:noFill/>
          <a:ln>
            <a:noFill/>
          </a:ln>
        </p:spPr>
        <p:txBody>
          <a:bodyPr spcFirstLastPara="1" wrap="square" lIns="91425" tIns="45700" rIns="91425" bIns="45700" anchor="t" anchorCtr="0">
            <a:noAutofit/>
          </a:bodyPr>
          <a:lstStyle/>
          <a:p>
            <a:pPr algn="ctr">
              <a:lnSpc>
                <a:spcPct val="110000"/>
              </a:lnSpc>
              <a:buClr>
                <a:srgbClr val="000000"/>
              </a:buClr>
              <a:buSzPts val="2100"/>
            </a:pPr>
            <a:r>
              <a:rPr lang="en-US" b="1" i="0" u="none" strike="noStrike" cap="none">
                <a:solidFill>
                  <a:srgbClr val="253746"/>
                </a:solidFill>
                <a:latin typeface="Arial"/>
                <a:ea typeface="Arial"/>
                <a:cs typeface="Arial"/>
                <a:sym typeface="Arial"/>
              </a:rPr>
              <a:t>Strong background </a:t>
            </a:r>
          </a:p>
          <a:p>
            <a:pPr algn="ctr">
              <a:lnSpc>
                <a:spcPct val="110000"/>
              </a:lnSpc>
              <a:buClr>
                <a:srgbClr val="000000"/>
              </a:buClr>
              <a:buSzPts val="2100"/>
            </a:pPr>
            <a:r>
              <a:rPr lang="en-US" b="1" i="0" u="none" strike="noStrike" cap="none">
                <a:solidFill>
                  <a:srgbClr val="253746"/>
                </a:solidFill>
                <a:latin typeface="Arial"/>
                <a:ea typeface="Arial"/>
                <a:cs typeface="Arial"/>
                <a:sym typeface="Arial"/>
              </a:rPr>
              <a:t>in assessments and data analysis. </a:t>
            </a:r>
            <a:r>
              <a:rPr lang="en-US" b="0" i="0" u="none" strike="noStrike" cap="none">
                <a:solidFill>
                  <a:srgbClr val="000000"/>
                </a:solidFill>
                <a:latin typeface="Arial"/>
                <a:ea typeface="Arial"/>
                <a:cs typeface="Arial"/>
                <a:sym typeface="Arial"/>
              </a:rPr>
              <a:t>Survey managers and NIS leads </a:t>
            </a:r>
          </a:p>
          <a:p>
            <a:pPr marL="0" marR="0" lvl="0" indent="0" algn="ctr" rtl="0">
              <a:lnSpc>
                <a:spcPct val="100000"/>
              </a:lnSpc>
              <a:spcBef>
                <a:spcPts val="0"/>
              </a:spcBef>
              <a:spcAft>
                <a:spcPts val="0"/>
              </a:spcAft>
              <a:buClr>
                <a:srgbClr val="000000"/>
              </a:buClr>
              <a:buSzPts val="2100"/>
              <a:buFont typeface="Arial"/>
              <a:buNone/>
            </a:pPr>
            <a:endParaRPr b="0" i="0" u="none" strike="noStrike" cap="none">
              <a:solidFill>
                <a:srgbClr val="000000"/>
              </a:solidFill>
              <a:latin typeface="Arial"/>
              <a:ea typeface="Arial"/>
              <a:cs typeface="Arial"/>
              <a:sym typeface="Arial"/>
            </a:endParaRPr>
          </a:p>
        </p:txBody>
      </p:sp>
      <p:sp>
        <p:nvSpPr>
          <p:cNvPr id="116" name="Google Shape;116;p6"/>
          <p:cNvSpPr txBox="1"/>
          <p:nvPr/>
        </p:nvSpPr>
        <p:spPr>
          <a:xfrm>
            <a:off x="3947170" y="2492744"/>
            <a:ext cx="3267292" cy="3078896"/>
          </a:xfrm>
          <a:prstGeom prst="rect">
            <a:avLst/>
          </a:prstGeom>
          <a:noFill/>
          <a:ln>
            <a:noFill/>
          </a:ln>
        </p:spPr>
        <p:txBody>
          <a:bodyPr spcFirstLastPara="1" wrap="square" lIns="91425" tIns="45700" rIns="91425" bIns="45700" anchor="t" anchorCtr="0">
            <a:noAutofit/>
          </a:bodyPr>
          <a:lstStyle/>
          <a:p>
            <a:pPr algn="ctr">
              <a:buClr>
                <a:srgbClr val="000000"/>
              </a:buClr>
              <a:buSzPts val="2100"/>
            </a:pPr>
            <a:r>
              <a:rPr lang="en-US" b="1" i="0" u="none" strike="noStrike" cap="none">
                <a:solidFill>
                  <a:srgbClr val="253746"/>
                </a:solidFill>
                <a:latin typeface="Arial"/>
                <a:ea typeface="Arial"/>
                <a:cs typeface="Arial"/>
                <a:sym typeface="Arial"/>
              </a:rPr>
              <a:t>Some background in assessments and data analysis </a:t>
            </a:r>
            <a:r>
              <a:rPr lang="en-US" b="0" i="0" u="none" strike="noStrike" cap="none">
                <a:solidFill>
                  <a:srgbClr val="000000"/>
                </a:solidFill>
                <a:latin typeface="Arial"/>
                <a:ea typeface="Arial"/>
                <a:cs typeface="Arial"/>
                <a:sym typeface="Arial"/>
              </a:rPr>
              <a:t>Health and nutrition advisors, IYCF-E advisors, technical assistance providers who directly support the nutrition and health emergency and the IYCF-E response and deciding on assessment types</a:t>
            </a:r>
          </a:p>
        </p:txBody>
      </p:sp>
      <p:sp>
        <p:nvSpPr>
          <p:cNvPr id="118" name="Google Shape;118;p6"/>
          <p:cNvSpPr txBox="1"/>
          <p:nvPr/>
        </p:nvSpPr>
        <p:spPr>
          <a:xfrm>
            <a:off x="8057147" y="2468681"/>
            <a:ext cx="3084129" cy="3704538"/>
          </a:xfrm>
          <a:prstGeom prst="rect">
            <a:avLst/>
          </a:prstGeom>
          <a:noFill/>
          <a:ln>
            <a:noFill/>
          </a:ln>
        </p:spPr>
        <p:txBody>
          <a:bodyPr spcFirstLastPara="1" wrap="square" lIns="91425" tIns="45700" rIns="91425" bIns="45700" anchor="t" anchorCtr="0">
            <a:noAutofit/>
          </a:bodyPr>
          <a:lstStyle/>
          <a:p>
            <a:pPr algn="ctr">
              <a:buClr>
                <a:srgbClr val="000000"/>
              </a:buClr>
              <a:buSzPts val="2100"/>
            </a:pPr>
            <a:r>
              <a:rPr lang="en-US" b="1" i="0" u="none" strike="noStrike" cap="none">
                <a:solidFill>
                  <a:srgbClr val="253746"/>
                </a:solidFill>
                <a:latin typeface="Arial"/>
                <a:ea typeface="Arial"/>
                <a:cs typeface="Arial"/>
                <a:sym typeface="Arial"/>
              </a:rPr>
              <a:t>Limited, no background in assessments and data analysis. </a:t>
            </a:r>
            <a:r>
              <a:rPr lang="en-US" b="0" i="0" u="none" strike="noStrike" cap="none">
                <a:solidFill>
                  <a:srgbClr val="000000"/>
                </a:solidFill>
                <a:latin typeface="Arial"/>
                <a:ea typeface="Arial"/>
                <a:cs typeface="Arial"/>
                <a:sym typeface="Arial"/>
              </a:rPr>
              <a:t>Decision-makers, humanitarian coordination team (HCT) members, humanitarian organizations contributing to coordinated assessments, policymakers and donors, as well as local and national authorities including national survey organizations</a:t>
            </a:r>
          </a:p>
          <a:p>
            <a:pPr marL="0" marR="0" lvl="0" indent="0" algn="l" rtl="0">
              <a:lnSpc>
                <a:spcPct val="100000"/>
              </a:lnSpc>
              <a:spcBef>
                <a:spcPts val="0"/>
              </a:spcBef>
              <a:spcAft>
                <a:spcPts val="0"/>
              </a:spcAft>
              <a:buClr>
                <a:srgbClr val="000000"/>
              </a:buClr>
              <a:buSzPts val="2100"/>
              <a:buFont typeface="Arial"/>
              <a:buNone/>
            </a:pPr>
            <a:endParaRPr lang="en-US" b="0" i="0" u="none" strike="noStrike" cap="none">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E5960AA9-0B4A-7A73-5D99-566CD1FD3EC2}"/>
              </a:ext>
            </a:extLst>
          </p:cNvPr>
          <p:cNvSpPr>
            <a:spLocks noGrp="1"/>
          </p:cNvSpPr>
          <p:nvPr>
            <p:ph type="title"/>
          </p:nvPr>
        </p:nvSpPr>
        <p:spPr>
          <a:xfrm>
            <a:off x="500839" y="421140"/>
            <a:ext cx="9046316" cy="756208"/>
          </a:xfrm>
        </p:spPr>
        <p:txBody>
          <a:bodyPr>
            <a:normAutofit/>
          </a:bodyPr>
          <a:lstStyle/>
          <a:p>
            <a:r>
              <a:rPr lang="en-US" dirty="0"/>
              <a:t>Who is the guide for? Target Audience</a:t>
            </a:r>
          </a:p>
        </p:txBody>
      </p:sp>
      <p:grpSp>
        <p:nvGrpSpPr>
          <p:cNvPr id="10" name="Group 9">
            <a:extLst>
              <a:ext uri="{FF2B5EF4-FFF2-40B4-BE49-F238E27FC236}">
                <a16:creationId xmlns:a16="http://schemas.microsoft.com/office/drawing/2014/main" id="{A8260D32-F35A-20BA-F9EA-49DCB1F4657C}"/>
              </a:ext>
            </a:extLst>
          </p:cNvPr>
          <p:cNvGrpSpPr/>
          <p:nvPr/>
        </p:nvGrpSpPr>
        <p:grpSpPr>
          <a:xfrm>
            <a:off x="1599841" y="1512005"/>
            <a:ext cx="756208" cy="756208"/>
            <a:chOff x="947590" y="1512005"/>
            <a:chExt cx="756208" cy="756208"/>
          </a:xfrm>
        </p:grpSpPr>
        <p:sp>
          <p:nvSpPr>
            <p:cNvPr id="7" name="Oval 6">
              <a:extLst>
                <a:ext uri="{FF2B5EF4-FFF2-40B4-BE49-F238E27FC236}">
                  <a16:creationId xmlns:a16="http://schemas.microsoft.com/office/drawing/2014/main" id="{3C60CA98-A78D-1F06-AAC4-5A9A4433B5CD}"/>
                </a:ext>
              </a:extLst>
            </p:cNvPr>
            <p:cNvSpPr/>
            <p:nvPr/>
          </p:nvSpPr>
          <p:spPr>
            <a:xfrm>
              <a:off x="947590" y="1512005"/>
              <a:ext cx="756208" cy="75620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7">
              <a:extLst>
                <a:ext uri="{FF2B5EF4-FFF2-40B4-BE49-F238E27FC236}">
                  <a16:creationId xmlns:a16="http://schemas.microsoft.com/office/drawing/2014/main" id="{15EBB6A0-ADD9-39D4-909B-82CA444A00A8}"/>
                </a:ext>
              </a:extLst>
            </p:cNvPr>
            <p:cNvSpPr txBox="1"/>
            <p:nvPr/>
          </p:nvSpPr>
          <p:spPr>
            <a:xfrm>
              <a:off x="1166230" y="1709408"/>
              <a:ext cx="107408" cy="505267"/>
            </a:xfrm>
            <a:prstGeom prst="rect">
              <a:avLst/>
            </a:prstGeom>
          </p:spPr>
          <p:txBody>
            <a:bodyPr vert="horz" wrap="square" lIns="0" tIns="12700" rIns="0" bIns="0" rtlCol="0">
              <a:spAutoFit/>
            </a:bodyPr>
            <a:lstStyle/>
            <a:p>
              <a:pPr marL="12700">
                <a:lnSpc>
                  <a:spcPct val="100000"/>
                </a:lnSpc>
                <a:spcBef>
                  <a:spcPts val="100"/>
                </a:spcBef>
              </a:pPr>
              <a:r>
                <a:rPr sz="3200" b="1" spc="-60">
                  <a:solidFill>
                    <a:srgbClr val="FFFFFF"/>
                  </a:solidFill>
                  <a:latin typeface="Arial Black" panose="020B0A04020102020204" pitchFamily="34" charset="0"/>
                  <a:cs typeface="Noto Sans Blk"/>
                </a:rPr>
                <a:t>1</a:t>
              </a:r>
              <a:endParaRPr sz="3200">
                <a:latin typeface="Arial Black" panose="020B0A04020102020204" pitchFamily="34" charset="0"/>
                <a:cs typeface="Noto Sans Blk"/>
              </a:endParaRPr>
            </a:p>
          </p:txBody>
        </p:sp>
        <p:sp>
          <p:nvSpPr>
            <p:cNvPr id="9" name="object 6">
              <a:extLst>
                <a:ext uri="{FF2B5EF4-FFF2-40B4-BE49-F238E27FC236}">
                  <a16:creationId xmlns:a16="http://schemas.microsoft.com/office/drawing/2014/main" id="{DBA00912-3FC7-CDA8-7D3F-9B045A28BBCF}"/>
                </a:ext>
              </a:extLst>
            </p:cNvPr>
            <p:cNvSpPr txBox="1"/>
            <p:nvPr/>
          </p:nvSpPr>
          <p:spPr>
            <a:xfrm>
              <a:off x="1086720" y="1609405"/>
              <a:ext cx="470677" cy="151323"/>
            </a:xfrm>
            <a:prstGeom prst="rect">
              <a:avLst/>
            </a:prstGeom>
          </p:spPr>
          <p:txBody>
            <a:bodyPr vert="horz" wrap="square" lIns="0" tIns="12700" rIns="0" bIns="0" rtlCol="0">
              <a:spAutoFit/>
            </a:bodyPr>
            <a:lstStyle/>
            <a:p>
              <a:pPr marL="12700" algn="ctr">
                <a:lnSpc>
                  <a:spcPct val="100000"/>
                </a:lnSpc>
                <a:spcBef>
                  <a:spcPts val="100"/>
                </a:spcBef>
              </a:pPr>
              <a:r>
                <a:rPr lang="en-US" sz="900" b="1" spc="-20">
                  <a:solidFill>
                    <a:srgbClr val="FFFFFF"/>
                  </a:solidFill>
                  <a:latin typeface="Arial Black" panose="020B0A04020102020204" pitchFamily="34" charset="0"/>
                  <a:cs typeface="Noto Sans Blk"/>
                </a:rPr>
                <a:t>Group</a:t>
              </a:r>
              <a:endParaRPr sz="850">
                <a:latin typeface="Arial Black" panose="020B0A04020102020204" pitchFamily="34" charset="0"/>
                <a:cs typeface="Noto Sans Blk"/>
              </a:endParaRPr>
            </a:p>
          </p:txBody>
        </p:sp>
      </p:grpSp>
      <p:grpSp>
        <p:nvGrpSpPr>
          <p:cNvPr id="11" name="Group 10">
            <a:extLst>
              <a:ext uri="{FF2B5EF4-FFF2-40B4-BE49-F238E27FC236}">
                <a16:creationId xmlns:a16="http://schemas.microsoft.com/office/drawing/2014/main" id="{D009E3DD-2FFB-BE7F-60B5-EF456BCF59F0}"/>
              </a:ext>
            </a:extLst>
          </p:cNvPr>
          <p:cNvGrpSpPr/>
          <p:nvPr/>
        </p:nvGrpSpPr>
        <p:grpSpPr>
          <a:xfrm>
            <a:off x="5202712" y="1512005"/>
            <a:ext cx="756208" cy="756208"/>
            <a:chOff x="947590" y="1512005"/>
            <a:chExt cx="756208" cy="756208"/>
          </a:xfrm>
        </p:grpSpPr>
        <p:sp>
          <p:nvSpPr>
            <p:cNvPr id="12" name="Oval 11">
              <a:extLst>
                <a:ext uri="{FF2B5EF4-FFF2-40B4-BE49-F238E27FC236}">
                  <a16:creationId xmlns:a16="http://schemas.microsoft.com/office/drawing/2014/main" id="{5CF7CDA1-5052-1958-FA63-8E0D5EE38A98}"/>
                </a:ext>
              </a:extLst>
            </p:cNvPr>
            <p:cNvSpPr/>
            <p:nvPr/>
          </p:nvSpPr>
          <p:spPr>
            <a:xfrm>
              <a:off x="947590" y="1512005"/>
              <a:ext cx="756208" cy="75620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7">
              <a:extLst>
                <a:ext uri="{FF2B5EF4-FFF2-40B4-BE49-F238E27FC236}">
                  <a16:creationId xmlns:a16="http://schemas.microsoft.com/office/drawing/2014/main" id="{AD4F9054-6E98-0998-2B1C-112CA1469F5C}"/>
                </a:ext>
              </a:extLst>
            </p:cNvPr>
            <p:cNvSpPr txBox="1"/>
            <p:nvPr/>
          </p:nvSpPr>
          <p:spPr>
            <a:xfrm>
              <a:off x="1166230" y="1709408"/>
              <a:ext cx="107408" cy="505267"/>
            </a:xfrm>
            <a:prstGeom prst="rect">
              <a:avLst/>
            </a:prstGeom>
          </p:spPr>
          <p:txBody>
            <a:bodyPr vert="horz" wrap="square" lIns="0" tIns="12700" rIns="0" bIns="0" rtlCol="0">
              <a:spAutoFit/>
            </a:bodyPr>
            <a:lstStyle/>
            <a:p>
              <a:pPr marL="12700">
                <a:lnSpc>
                  <a:spcPct val="100000"/>
                </a:lnSpc>
                <a:spcBef>
                  <a:spcPts val="100"/>
                </a:spcBef>
              </a:pPr>
              <a:r>
                <a:rPr lang="en-US" sz="3200" b="1" spc="-60">
                  <a:solidFill>
                    <a:srgbClr val="FFFFFF"/>
                  </a:solidFill>
                  <a:latin typeface="Arial Black" panose="020B0A04020102020204" pitchFamily="34" charset="0"/>
                  <a:cs typeface="Noto Sans Blk"/>
                </a:rPr>
                <a:t>2</a:t>
              </a:r>
              <a:endParaRPr sz="3200">
                <a:latin typeface="Arial Black" panose="020B0A04020102020204" pitchFamily="34" charset="0"/>
                <a:cs typeface="Noto Sans Blk"/>
              </a:endParaRPr>
            </a:p>
          </p:txBody>
        </p:sp>
        <p:sp>
          <p:nvSpPr>
            <p:cNvPr id="14" name="object 6">
              <a:extLst>
                <a:ext uri="{FF2B5EF4-FFF2-40B4-BE49-F238E27FC236}">
                  <a16:creationId xmlns:a16="http://schemas.microsoft.com/office/drawing/2014/main" id="{068251A1-D7C2-B59E-A9EB-8C3C9CB48681}"/>
                </a:ext>
              </a:extLst>
            </p:cNvPr>
            <p:cNvSpPr txBox="1"/>
            <p:nvPr/>
          </p:nvSpPr>
          <p:spPr>
            <a:xfrm>
              <a:off x="1086720" y="1609405"/>
              <a:ext cx="470677" cy="151323"/>
            </a:xfrm>
            <a:prstGeom prst="rect">
              <a:avLst/>
            </a:prstGeom>
          </p:spPr>
          <p:txBody>
            <a:bodyPr vert="horz" wrap="square" lIns="0" tIns="12700" rIns="0" bIns="0" rtlCol="0">
              <a:spAutoFit/>
            </a:bodyPr>
            <a:lstStyle/>
            <a:p>
              <a:pPr marL="12700" algn="ctr">
                <a:lnSpc>
                  <a:spcPct val="100000"/>
                </a:lnSpc>
                <a:spcBef>
                  <a:spcPts val="100"/>
                </a:spcBef>
              </a:pPr>
              <a:r>
                <a:rPr lang="en-US" sz="900" b="1" spc="-20">
                  <a:solidFill>
                    <a:srgbClr val="FFFFFF"/>
                  </a:solidFill>
                  <a:latin typeface="Arial Black" panose="020B0A04020102020204" pitchFamily="34" charset="0"/>
                  <a:cs typeface="Noto Sans Blk"/>
                </a:rPr>
                <a:t>Group</a:t>
              </a:r>
              <a:endParaRPr sz="850">
                <a:latin typeface="Arial Black" panose="020B0A04020102020204" pitchFamily="34" charset="0"/>
                <a:cs typeface="Noto Sans Blk"/>
              </a:endParaRPr>
            </a:p>
          </p:txBody>
        </p:sp>
      </p:grpSp>
      <p:grpSp>
        <p:nvGrpSpPr>
          <p:cNvPr id="15" name="Group 14">
            <a:extLst>
              <a:ext uri="{FF2B5EF4-FFF2-40B4-BE49-F238E27FC236}">
                <a16:creationId xmlns:a16="http://schemas.microsoft.com/office/drawing/2014/main" id="{570472FA-C531-72BE-4599-6AC142227A90}"/>
              </a:ext>
            </a:extLst>
          </p:cNvPr>
          <p:cNvGrpSpPr/>
          <p:nvPr/>
        </p:nvGrpSpPr>
        <p:grpSpPr>
          <a:xfrm>
            <a:off x="9221107" y="1512005"/>
            <a:ext cx="756208" cy="756208"/>
            <a:chOff x="947590" y="1512005"/>
            <a:chExt cx="756208" cy="756208"/>
          </a:xfrm>
        </p:grpSpPr>
        <p:sp>
          <p:nvSpPr>
            <p:cNvPr id="16" name="Oval 15">
              <a:extLst>
                <a:ext uri="{FF2B5EF4-FFF2-40B4-BE49-F238E27FC236}">
                  <a16:creationId xmlns:a16="http://schemas.microsoft.com/office/drawing/2014/main" id="{31DB6E39-BBC8-7017-99FA-03232C06D21C}"/>
                </a:ext>
              </a:extLst>
            </p:cNvPr>
            <p:cNvSpPr/>
            <p:nvPr/>
          </p:nvSpPr>
          <p:spPr>
            <a:xfrm>
              <a:off x="947590" y="1512005"/>
              <a:ext cx="756208" cy="75620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7">
              <a:extLst>
                <a:ext uri="{FF2B5EF4-FFF2-40B4-BE49-F238E27FC236}">
                  <a16:creationId xmlns:a16="http://schemas.microsoft.com/office/drawing/2014/main" id="{AD2DC663-D9A6-3AF0-4C8E-7D6528EB4728}"/>
                </a:ext>
              </a:extLst>
            </p:cNvPr>
            <p:cNvSpPr txBox="1"/>
            <p:nvPr/>
          </p:nvSpPr>
          <p:spPr>
            <a:xfrm>
              <a:off x="1166230" y="1709408"/>
              <a:ext cx="107408" cy="505267"/>
            </a:xfrm>
            <a:prstGeom prst="rect">
              <a:avLst/>
            </a:prstGeom>
          </p:spPr>
          <p:txBody>
            <a:bodyPr vert="horz" wrap="square" lIns="0" tIns="12700" rIns="0" bIns="0" rtlCol="0">
              <a:spAutoFit/>
            </a:bodyPr>
            <a:lstStyle/>
            <a:p>
              <a:pPr marL="12700">
                <a:lnSpc>
                  <a:spcPct val="100000"/>
                </a:lnSpc>
                <a:spcBef>
                  <a:spcPts val="100"/>
                </a:spcBef>
              </a:pPr>
              <a:r>
                <a:rPr lang="en-US" sz="3200" b="1" spc="-60">
                  <a:solidFill>
                    <a:srgbClr val="FFFFFF"/>
                  </a:solidFill>
                  <a:latin typeface="Arial Black" panose="020B0A04020102020204" pitchFamily="34" charset="0"/>
                  <a:cs typeface="Noto Sans Blk"/>
                </a:rPr>
                <a:t>3</a:t>
              </a:r>
              <a:endParaRPr sz="3200">
                <a:latin typeface="Arial Black" panose="020B0A04020102020204" pitchFamily="34" charset="0"/>
                <a:cs typeface="Noto Sans Blk"/>
              </a:endParaRPr>
            </a:p>
          </p:txBody>
        </p:sp>
        <p:sp>
          <p:nvSpPr>
            <p:cNvPr id="18" name="object 6">
              <a:extLst>
                <a:ext uri="{FF2B5EF4-FFF2-40B4-BE49-F238E27FC236}">
                  <a16:creationId xmlns:a16="http://schemas.microsoft.com/office/drawing/2014/main" id="{9C477130-4753-F968-1E49-6F8CEE235B28}"/>
                </a:ext>
              </a:extLst>
            </p:cNvPr>
            <p:cNvSpPr txBox="1"/>
            <p:nvPr/>
          </p:nvSpPr>
          <p:spPr>
            <a:xfrm>
              <a:off x="1086720" y="1609405"/>
              <a:ext cx="470677" cy="151323"/>
            </a:xfrm>
            <a:prstGeom prst="rect">
              <a:avLst/>
            </a:prstGeom>
          </p:spPr>
          <p:txBody>
            <a:bodyPr vert="horz" wrap="square" lIns="0" tIns="12700" rIns="0" bIns="0" rtlCol="0">
              <a:spAutoFit/>
            </a:bodyPr>
            <a:lstStyle/>
            <a:p>
              <a:pPr marL="12700" algn="ctr">
                <a:lnSpc>
                  <a:spcPct val="100000"/>
                </a:lnSpc>
                <a:spcBef>
                  <a:spcPts val="100"/>
                </a:spcBef>
              </a:pPr>
              <a:r>
                <a:rPr lang="en-US" sz="900" b="1" spc="-20">
                  <a:solidFill>
                    <a:srgbClr val="FFFFFF"/>
                  </a:solidFill>
                  <a:latin typeface="Arial Black" panose="020B0A04020102020204" pitchFamily="34" charset="0"/>
                  <a:cs typeface="Noto Sans Blk"/>
                </a:rPr>
                <a:t>Group</a:t>
              </a:r>
              <a:endParaRPr sz="850">
                <a:latin typeface="Arial Black" panose="020B0A04020102020204" pitchFamily="34" charset="0"/>
                <a:cs typeface="Noto Sans Blk"/>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9" name="Google Shape;769;p59"/>
          <p:cNvSpPr txBox="1"/>
          <p:nvPr/>
        </p:nvSpPr>
        <p:spPr>
          <a:xfrm>
            <a:off x="581891" y="1156174"/>
            <a:ext cx="11193948" cy="4935506"/>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120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What is the primary objective of calculating sample size in an IYCF-E quantitative survey?</a:t>
            </a:r>
            <a:endParaRPr sz="2400" b="1" i="0" u="none" strike="noStrike" cap="none">
              <a:solidFill>
                <a:srgbClr val="000000"/>
              </a:solidFill>
              <a:latin typeface="Arial"/>
              <a:ea typeface="Arial"/>
              <a:cs typeface="Arial"/>
              <a:sym typeface="Arial"/>
            </a:endParaRPr>
          </a:p>
          <a:p>
            <a:pPr marL="914400" marR="0" lvl="0" indent="-457200" algn="l" rtl="0">
              <a:lnSpc>
                <a:spcPct val="120000"/>
              </a:lnSpc>
              <a:spcBef>
                <a:spcPts val="600"/>
              </a:spcBef>
              <a:spcAft>
                <a:spcPts val="0"/>
              </a:spcAft>
              <a:buClr>
                <a:srgbClr val="D03000"/>
              </a:buClr>
              <a:buSzPts val="2200"/>
              <a:buFont typeface="+mj-lt"/>
              <a:buAutoNum type="alphaLcPeriod"/>
            </a:pPr>
            <a:r>
              <a:rPr lang="en-US" sz="2200" b="0" i="0" u="none" strike="noStrike" cap="none">
                <a:solidFill>
                  <a:srgbClr val="000000"/>
                </a:solidFill>
                <a:latin typeface="Arial"/>
                <a:ea typeface="Arial"/>
                <a:cs typeface="Arial"/>
                <a:sym typeface="Arial"/>
              </a:rPr>
              <a:t>To reduce the cost and time required for data collection</a:t>
            </a:r>
          </a:p>
          <a:p>
            <a:pPr marL="914400" marR="0" lvl="0" indent="-457200" algn="l" rtl="0">
              <a:lnSpc>
                <a:spcPct val="120000"/>
              </a:lnSpc>
              <a:spcBef>
                <a:spcPts val="1200"/>
              </a:spcBef>
              <a:spcAft>
                <a:spcPts val="0"/>
              </a:spcAft>
              <a:buClr>
                <a:srgbClr val="D03000"/>
              </a:buClr>
              <a:buSzPts val="2200"/>
              <a:buFont typeface="+mj-lt"/>
              <a:buAutoNum type="alphaLcPeriod"/>
            </a:pPr>
            <a:r>
              <a:rPr lang="en-US" sz="2200" b="0" i="0" u="none" strike="noStrike" cap="none">
                <a:solidFill>
                  <a:srgbClr val="000000"/>
                </a:solidFill>
                <a:latin typeface="Arial"/>
                <a:ea typeface="Arial"/>
                <a:cs typeface="Arial"/>
                <a:sym typeface="Arial"/>
              </a:rPr>
              <a:t>To ensure that the sample accurately represents the infant and young children  population for reliable estimates</a:t>
            </a:r>
          </a:p>
          <a:p>
            <a:pPr marL="914400" marR="0" lvl="0" indent="-457200" algn="l" rtl="0">
              <a:lnSpc>
                <a:spcPct val="120000"/>
              </a:lnSpc>
              <a:spcBef>
                <a:spcPts val="1200"/>
              </a:spcBef>
              <a:spcAft>
                <a:spcPts val="0"/>
              </a:spcAft>
              <a:buClr>
                <a:srgbClr val="D03000"/>
              </a:buClr>
              <a:buSzPts val="2200"/>
              <a:buFont typeface="+mj-lt"/>
              <a:buAutoNum type="alphaLcPeriod"/>
            </a:pPr>
            <a:r>
              <a:rPr lang="en-US" sz="2200" b="0" i="0" u="none" strike="noStrike" cap="none">
                <a:solidFill>
                  <a:srgbClr val="000000"/>
                </a:solidFill>
                <a:latin typeface="Arial"/>
                <a:ea typeface="Arial"/>
                <a:cs typeface="Arial"/>
                <a:sym typeface="Arial"/>
              </a:rPr>
              <a:t>To focus only on urban populations and avoid remote areas</a:t>
            </a:r>
          </a:p>
          <a:p>
            <a:pPr marL="914400" marR="0" lvl="0" indent="-457200" algn="l" rtl="0">
              <a:lnSpc>
                <a:spcPct val="120000"/>
              </a:lnSpc>
              <a:spcBef>
                <a:spcPts val="1200"/>
              </a:spcBef>
              <a:spcAft>
                <a:spcPts val="0"/>
              </a:spcAft>
              <a:buClr>
                <a:srgbClr val="D03000"/>
              </a:buClr>
              <a:buSzPts val="2200"/>
              <a:buFont typeface="+mj-lt"/>
              <a:buAutoNum type="alphaLcPeriod"/>
            </a:pPr>
            <a:r>
              <a:rPr lang="en-US" sz="2200" b="0" i="0" u="none" strike="noStrike" cap="none">
                <a:solidFill>
                  <a:srgbClr val="000000"/>
                </a:solidFill>
                <a:latin typeface="Arial"/>
                <a:ea typeface="Arial"/>
                <a:cs typeface="Arial"/>
                <a:sym typeface="Arial"/>
              </a:rPr>
              <a:t>To collect data from as many households as possible, regardless of population representation</a:t>
            </a:r>
          </a:p>
          <a:p>
            <a:pPr marL="0" marR="0" lvl="0" indent="0" algn="l" rtl="0">
              <a:lnSpc>
                <a:spcPct val="95000"/>
              </a:lnSpc>
              <a:spcBef>
                <a:spcPts val="180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 name="Rounded Rectangle 1">
            <a:extLst>
              <a:ext uri="{FF2B5EF4-FFF2-40B4-BE49-F238E27FC236}">
                <a16:creationId xmlns:a16="http://schemas.microsoft.com/office/drawing/2014/main" id="{CFE9040E-57F3-141C-8F3A-81131C3C2567}"/>
              </a:ext>
            </a:extLst>
          </p:cNvPr>
          <p:cNvSpPr/>
          <p:nvPr/>
        </p:nvSpPr>
        <p:spPr>
          <a:xfrm>
            <a:off x="581891" y="544945"/>
            <a:ext cx="4424218" cy="452596"/>
          </a:xfrm>
          <a:prstGeom prst="roundRect">
            <a:avLst>
              <a:gd name="adj" fmla="val 50000"/>
            </a:avLst>
          </a:prstGeom>
          <a:solidFill>
            <a:srgbClr val="D03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768;p59">
            <a:extLst>
              <a:ext uri="{FF2B5EF4-FFF2-40B4-BE49-F238E27FC236}">
                <a16:creationId xmlns:a16="http://schemas.microsoft.com/office/drawing/2014/main" id="{BAE5CFC5-8861-8089-A9E1-556B8A0634FD}"/>
              </a:ext>
            </a:extLst>
          </p:cNvPr>
          <p:cNvSpPr txBox="1"/>
          <p:nvPr/>
        </p:nvSpPr>
        <p:spPr>
          <a:xfrm>
            <a:off x="581891" y="406402"/>
            <a:ext cx="4424218" cy="611229"/>
          </a:xfrm>
          <a:prstGeom prst="rect">
            <a:avLst/>
          </a:prstGeom>
          <a:noFill/>
          <a:ln>
            <a:noFill/>
          </a:ln>
        </p:spPr>
        <p:txBody>
          <a:bodyPr spcFirstLastPara="1" wrap="square" lIns="0" tIns="0" rIns="0" bIns="0" anchor="ctr" anchorCtr="0">
            <a:normAutofit/>
          </a:bodyPr>
          <a:lstStyle/>
          <a:p>
            <a:pPr marL="0" marR="0" lvl="0" indent="0" algn="ctr" rtl="0">
              <a:lnSpc>
                <a:spcPct val="115000"/>
              </a:lnSpc>
              <a:spcBef>
                <a:spcPts val="1400"/>
              </a:spcBef>
              <a:spcAft>
                <a:spcPts val="400"/>
              </a:spcAft>
              <a:buClr>
                <a:srgbClr val="000000"/>
              </a:buClr>
              <a:buSzPts val="2100"/>
              <a:buFont typeface="Arial"/>
              <a:buNone/>
            </a:pPr>
            <a:r>
              <a:rPr lang="en-US" b="1" i="0" u="none" strike="noStrike" cap="none" spc="100">
                <a:solidFill>
                  <a:schemeClr val="bg1"/>
                </a:solidFill>
                <a:latin typeface="Arial"/>
                <a:ea typeface="Arial"/>
                <a:cs typeface="Arial"/>
                <a:sym typeface="Arial"/>
              </a:rPr>
              <a:t>MULTIPLE CHOICE QUESTION 1</a:t>
            </a:r>
            <a:endParaRPr lang="en-US" b="0" i="0" u="none" strike="noStrike" cap="none" spc="100">
              <a:solidFill>
                <a:schemeClr val="bg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5" name="Google Shape;775;p60"/>
          <p:cNvSpPr txBox="1"/>
          <p:nvPr/>
        </p:nvSpPr>
        <p:spPr>
          <a:xfrm>
            <a:off x="581891" y="1156174"/>
            <a:ext cx="9873673" cy="4935506"/>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1200"/>
              </a:spcBef>
              <a:spcAft>
                <a:spcPts val="0"/>
              </a:spcAft>
              <a:buClr>
                <a:srgbClr val="000000"/>
              </a:buClr>
              <a:buSzPts val="2000"/>
              <a:buFont typeface="Arial"/>
              <a:buNone/>
            </a:pPr>
            <a:r>
              <a:rPr lang="en-US" sz="2400" b="1" i="0" u="none" strike="noStrike" cap="none">
                <a:solidFill>
                  <a:srgbClr val="000000"/>
                </a:solidFill>
                <a:latin typeface="Arial"/>
                <a:ea typeface="Arial"/>
                <a:cs typeface="Arial"/>
                <a:sym typeface="Arial"/>
              </a:rPr>
              <a:t>Which of the following best describes cluster sampling in the context of IYCF-E surveys?</a:t>
            </a:r>
            <a:endParaRPr sz="2400" b="1" i="0" u="none" strike="noStrike" cap="none">
              <a:solidFill>
                <a:srgbClr val="000000"/>
              </a:solidFill>
              <a:latin typeface="Arial"/>
              <a:ea typeface="Arial"/>
              <a:cs typeface="Arial"/>
              <a:sym typeface="Arial"/>
            </a:endParaRPr>
          </a:p>
          <a:p>
            <a:pPr marL="914400" marR="0" lvl="0" indent="-457200" algn="l" rtl="0">
              <a:lnSpc>
                <a:spcPct val="120000"/>
              </a:lnSpc>
              <a:spcBef>
                <a:spcPts val="600"/>
              </a:spcBef>
              <a:spcAft>
                <a:spcPts val="0"/>
              </a:spcAft>
              <a:buClr>
                <a:srgbClr val="D03000"/>
              </a:buClr>
              <a:buSzPts val="2200"/>
              <a:buFont typeface="+mj-lt"/>
              <a:buAutoNum type="alphaLcPeriod"/>
            </a:pPr>
            <a:r>
              <a:rPr lang="en-US" sz="2200" b="0" i="0" u="none" strike="noStrike" cap="none">
                <a:solidFill>
                  <a:srgbClr val="000000"/>
                </a:solidFill>
                <a:latin typeface="Arial"/>
                <a:ea typeface="Arial"/>
                <a:cs typeface="Arial"/>
                <a:sym typeface="Arial"/>
              </a:rPr>
              <a:t>A method where the population is divided into clusters, some clusters are randomly selected, and then individuals within those clusters are randomly chosen.</a:t>
            </a:r>
            <a:endParaRPr sz="2200" b="0" i="0" u="none" strike="noStrike" cap="none">
              <a:solidFill>
                <a:srgbClr val="000000"/>
              </a:solidFill>
              <a:latin typeface="Arial"/>
              <a:ea typeface="Arial"/>
              <a:cs typeface="Arial"/>
              <a:sym typeface="Arial"/>
            </a:endParaRPr>
          </a:p>
          <a:p>
            <a:pPr marL="914400" marR="0" lvl="0" indent="-457200" algn="l" rtl="0">
              <a:lnSpc>
                <a:spcPct val="120000"/>
              </a:lnSpc>
              <a:spcBef>
                <a:spcPts val="1200"/>
              </a:spcBef>
              <a:spcAft>
                <a:spcPts val="0"/>
              </a:spcAft>
              <a:buClr>
                <a:srgbClr val="D03000"/>
              </a:buClr>
              <a:buSzPts val="2200"/>
              <a:buFont typeface="+mj-lt"/>
              <a:buAutoNum type="alphaLcPeriod"/>
            </a:pPr>
            <a:r>
              <a:rPr lang="en-US" sz="2200" b="0" i="0" u="none" strike="noStrike" cap="none">
                <a:solidFill>
                  <a:srgbClr val="000000"/>
                </a:solidFill>
                <a:latin typeface="Arial"/>
                <a:ea typeface="Arial"/>
                <a:cs typeface="Arial"/>
                <a:sym typeface="Arial"/>
              </a:rPr>
              <a:t>A method that targets only high-density population areas to reduce logistical challenges.</a:t>
            </a:r>
            <a:endParaRPr sz="2200" b="0" i="0" u="none" strike="noStrike" cap="none">
              <a:solidFill>
                <a:srgbClr val="000000"/>
              </a:solidFill>
              <a:latin typeface="Arial"/>
              <a:ea typeface="Arial"/>
              <a:cs typeface="Arial"/>
              <a:sym typeface="Arial"/>
            </a:endParaRPr>
          </a:p>
          <a:p>
            <a:pPr marL="914400" marR="0" lvl="0" indent="-457200" algn="l" rtl="0">
              <a:lnSpc>
                <a:spcPct val="120000"/>
              </a:lnSpc>
              <a:spcBef>
                <a:spcPts val="1200"/>
              </a:spcBef>
              <a:spcAft>
                <a:spcPts val="0"/>
              </a:spcAft>
              <a:buClr>
                <a:srgbClr val="D03000"/>
              </a:buClr>
              <a:buSzPts val="2200"/>
              <a:buFont typeface="+mj-lt"/>
              <a:buAutoNum type="alphaLcPeriod"/>
            </a:pPr>
            <a:r>
              <a:rPr lang="en-US" sz="2200" b="0" i="0" u="none" strike="noStrike" cap="none">
                <a:solidFill>
                  <a:srgbClr val="000000"/>
                </a:solidFill>
                <a:latin typeface="Arial"/>
                <a:ea typeface="Arial"/>
                <a:cs typeface="Arial"/>
                <a:sym typeface="Arial"/>
              </a:rPr>
              <a:t>A method that exclusively uses lists of individuals for random selection from the entire population.</a:t>
            </a:r>
            <a:endParaRPr sz="2200" b="0" i="0" u="none" strike="noStrike" cap="none">
              <a:solidFill>
                <a:srgbClr val="000000"/>
              </a:solidFill>
              <a:latin typeface="Arial"/>
              <a:ea typeface="Arial"/>
              <a:cs typeface="Arial"/>
              <a:sym typeface="Arial"/>
            </a:endParaRPr>
          </a:p>
          <a:p>
            <a:pPr marL="0" marR="0" lvl="0" indent="0" algn="l" rtl="0">
              <a:lnSpc>
                <a:spcPct val="115000"/>
              </a:lnSpc>
              <a:spcBef>
                <a:spcPts val="18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p:txBody>
      </p:sp>
      <p:sp>
        <p:nvSpPr>
          <p:cNvPr id="2" name="Rounded Rectangle 1">
            <a:extLst>
              <a:ext uri="{FF2B5EF4-FFF2-40B4-BE49-F238E27FC236}">
                <a16:creationId xmlns:a16="http://schemas.microsoft.com/office/drawing/2014/main" id="{5DEDB6E5-6057-9496-9267-201845B3E714}"/>
              </a:ext>
            </a:extLst>
          </p:cNvPr>
          <p:cNvSpPr/>
          <p:nvPr/>
        </p:nvSpPr>
        <p:spPr>
          <a:xfrm>
            <a:off x="581891" y="544945"/>
            <a:ext cx="4424218" cy="452596"/>
          </a:xfrm>
          <a:prstGeom prst="roundRect">
            <a:avLst>
              <a:gd name="adj" fmla="val 50000"/>
            </a:avLst>
          </a:prstGeom>
          <a:solidFill>
            <a:srgbClr val="D03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768;p59">
            <a:extLst>
              <a:ext uri="{FF2B5EF4-FFF2-40B4-BE49-F238E27FC236}">
                <a16:creationId xmlns:a16="http://schemas.microsoft.com/office/drawing/2014/main" id="{5133C09C-E542-6C36-3A05-6008911CED06}"/>
              </a:ext>
            </a:extLst>
          </p:cNvPr>
          <p:cNvSpPr txBox="1"/>
          <p:nvPr/>
        </p:nvSpPr>
        <p:spPr>
          <a:xfrm>
            <a:off x="581890" y="406402"/>
            <a:ext cx="4424217" cy="611229"/>
          </a:xfrm>
          <a:prstGeom prst="rect">
            <a:avLst/>
          </a:prstGeom>
          <a:noFill/>
          <a:ln>
            <a:noFill/>
          </a:ln>
        </p:spPr>
        <p:txBody>
          <a:bodyPr spcFirstLastPara="1" wrap="square" lIns="0" tIns="0" rIns="0" bIns="0" anchor="ctr" anchorCtr="0">
            <a:normAutofit/>
          </a:bodyPr>
          <a:lstStyle/>
          <a:p>
            <a:pPr marL="0" marR="0" lvl="0" indent="0" algn="ctr" rtl="0">
              <a:lnSpc>
                <a:spcPct val="115000"/>
              </a:lnSpc>
              <a:spcBef>
                <a:spcPts val="1400"/>
              </a:spcBef>
              <a:spcAft>
                <a:spcPts val="400"/>
              </a:spcAft>
              <a:buClr>
                <a:srgbClr val="000000"/>
              </a:buClr>
              <a:buSzPts val="2100"/>
              <a:buFont typeface="Arial"/>
              <a:buNone/>
            </a:pPr>
            <a:r>
              <a:rPr lang="en-US" b="1" i="0" u="none" strike="noStrike" cap="none" spc="100">
                <a:solidFill>
                  <a:schemeClr val="bg1"/>
                </a:solidFill>
                <a:latin typeface="Arial"/>
                <a:ea typeface="Arial"/>
                <a:cs typeface="Arial"/>
                <a:sym typeface="Arial"/>
              </a:rPr>
              <a:t>MULTIPLE CHOICE QUESTION 2</a:t>
            </a:r>
            <a:endParaRPr lang="en-US" b="0" i="0" u="none" strike="noStrike" cap="none" spc="100">
              <a:solidFill>
                <a:schemeClr val="bg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1" name="Google Shape;781;p61"/>
          <p:cNvSpPr txBox="1"/>
          <p:nvPr/>
        </p:nvSpPr>
        <p:spPr>
          <a:xfrm>
            <a:off x="581891" y="1156174"/>
            <a:ext cx="10603346" cy="4935506"/>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1200"/>
              </a:spcBef>
              <a:spcAft>
                <a:spcPts val="0"/>
              </a:spcAft>
              <a:buClr>
                <a:srgbClr val="000000"/>
              </a:buClr>
              <a:buSzPts val="2100"/>
              <a:buFont typeface="Arial"/>
              <a:buNone/>
            </a:pPr>
            <a:r>
              <a:rPr lang="en-US" sz="2400" b="1" i="0" u="none" strike="noStrike" cap="none">
                <a:solidFill>
                  <a:srgbClr val="000000"/>
                </a:solidFill>
                <a:latin typeface="Arial"/>
                <a:ea typeface="Arial"/>
                <a:cs typeface="Arial"/>
                <a:sym typeface="Arial"/>
              </a:rPr>
              <a:t>What is the recommended minimum sample size for estimating the prevalence of Exclusive Breastfeeding (EBF) if the expected prevalence is around 50%?</a:t>
            </a:r>
            <a:endParaRPr sz="2400" b="1" i="0" u="none" strike="noStrike" cap="none">
              <a:solidFill>
                <a:srgbClr val="000000"/>
              </a:solidFill>
              <a:latin typeface="Arial"/>
              <a:ea typeface="Arial"/>
              <a:cs typeface="Arial"/>
              <a:sym typeface="Arial"/>
            </a:endParaRPr>
          </a:p>
          <a:p>
            <a:pPr marL="918210" marR="0" lvl="0" indent="-457200" algn="l" rtl="0">
              <a:lnSpc>
                <a:spcPct val="120000"/>
              </a:lnSpc>
              <a:spcBef>
                <a:spcPts val="600"/>
              </a:spcBef>
              <a:spcAft>
                <a:spcPts val="0"/>
              </a:spcAft>
              <a:buClr>
                <a:srgbClr val="D03000"/>
              </a:buClr>
              <a:buSzPct val="100000"/>
              <a:buFont typeface="+mj-lt"/>
              <a:buAutoNum type="alphaLcPeriod"/>
            </a:pPr>
            <a:r>
              <a:rPr lang="en-US" sz="2200" b="0" i="0" u="none" strike="noStrike" cap="none">
                <a:solidFill>
                  <a:srgbClr val="000000"/>
                </a:solidFill>
                <a:latin typeface="Arial"/>
                <a:ea typeface="Arial"/>
                <a:cs typeface="Arial"/>
                <a:sym typeface="Arial"/>
              </a:rPr>
              <a:t>200 children</a:t>
            </a:r>
          </a:p>
          <a:p>
            <a:pPr marL="918210" marR="0" lvl="0" indent="-457200" algn="l" rtl="0">
              <a:lnSpc>
                <a:spcPct val="120000"/>
              </a:lnSpc>
              <a:spcBef>
                <a:spcPts val="1200"/>
              </a:spcBef>
              <a:spcAft>
                <a:spcPts val="0"/>
              </a:spcAft>
              <a:buClr>
                <a:srgbClr val="D03000"/>
              </a:buClr>
              <a:buSzPct val="100000"/>
              <a:buFont typeface="+mj-lt"/>
              <a:buAutoNum type="alphaLcPeriod"/>
            </a:pPr>
            <a:r>
              <a:rPr lang="en-US" sz="2200" b="0" i="0" u="none" strike="noStrike" cap="none">
                <a:solidFill>
                  <a:srgbClr val="000000"/>
                </a:solidFill>
                <a:latin typeface="Arial"/>
                <a:ea typeface="Arial"/>
                <a:cs typeface="Arial"/>
                <a:sym typeface="Arial"/>
              </a:rPr>
              <a:t>280 children</a:t>
            </a:r>
          </a:p>
          <a:p>
            <a:pPr marL="918210" marR="0" lvl="0" indent="-457200" algn="l" rtl="0">
              <a:lnSpc>
                <a:spcPct val="120000"/>
              </a:lnSpc>
              <a:spcBef>
                <a:spcPts val="1200"/>
              </a:spcBef>
              <a:spcAft>
                <a:spcPts val="0"/>
              </a:spcAft>
              <a:buClr>
                <a:srgbClr val="D03000"/>
              </a:buClr>
              <a:buSzPct val="100000"/>
              <a:buFont typeface="+mj-lt"/>
              <a:buAutoNum type="alphaLcPeriod"/>
            </a:pPr>
            <a:r>
              <a:rPr lang="en-US" sz="2200" b="0" i="0" u="none" strike="noStrike" cap="none">
                <a:solidFill>
                  <a:srgbClr val="000000"/>
                </a:solidFill>
                <a:latin typeface="Arial"/>
                <a:ea typeface="Arial"/>
                <a:cs typeface="Arial"/>
                <a:sym typeface="Arial"/>
              </a:rPr>
              <a:t>400 children</a:t>
            </a:r>
          </a:p>
          <a:p>
            <a:pPr marL="918210" marR="0" lvl="0" indent="-457200" algn="l" rtl="0">
              <a:lnSpc>
                <a:spcPct val="120000"/>
              </a:lnSpc>
              <a:spcBef>
                <a:spcPts val="1200"/>
              </a:spcBef>
              <a:spcAft>
                <a:spcPts val="0"/>
              </a:spcAft>
              <a:buClr>
                <a:srgbClr val="D03000"/>
              </a:buClr>
              <a:buSzPct val="100000"/>
              <a:buFont typeface="+mj-lt"/>
              <a:buAutoNum type="alphaLcPeriod"/>
            </a:pPr>
            <a:r>
              <a:rPr lang="en-US" sz="2200" b="0" i="0" u="none" strike="noStrike" cap="none">
                <a:solidFill>
                  <a:srgbClr val="000000"/>
                </a:solidFill>
                <a:latin typeface="Arial"/>
                <a:ea typeface="Arial"/>
                <a:cs typeface="Arial"/>
                <a:sym typeface="Arial"/>
              </a:rPr>
              <a:t>800 children</a:t>
            </a:r>
          </a:p>
          <a:p>
            <a:pPr marL="0" marR="0" lvl="0" indent="0" algn="l" rtl="0">
              <a:lnSpc>
                <a:spcPct val="115000"/>
              </a:lnSpc>
              <a:spcBef>
                <a:spcPts val="18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p:txBody>
      </p:sp>
      <p:sp>
        <p:nvSpPr>
          <p:cNvPr id="2" name="Rounded Rectangle 1">
            <a:extLst>
              <a:ext uri="{FF2B5EF4-FFF2-40B4-BE49-F238E27FC236}">
                <a16:creationId xmlns:a16="http://schemas.microsoft.com/office/drawing/2014/main" id="{90F6BF32-08A4-52FF-0CE1-46C3BB9078D9}"/>
              </a:ext>
            </a:extLst>
          </p:cNvPr>
          <p:cNvSpPr/>
          <p:nvPr/>
        </p:nvSpPr>
        <p:spPr>
          <a:xfrm>
            <a:off x="581891" y="544945"/>
            <a:ext cx="4424218" cy="452596"/>
          </a:xfrm>
          <a:prstGeom prst="roundRect">
            <a:avLst>
              <a:gd name="adj" fmla="val 50000"/>
            </a:avLst>
          </a:prstGeom>
          <a:solidFill>
            <a:srgbClr val="D03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768;p59">
            <a:extLst>
              <a:ext uri="{FF2B5EF4-FFF2-40B4-BE49-F238E27FC236}">
                <a16:creationId xmlns:a16="http://schemas.microsoft.com/office/drawing/2014/main" id="{3ACEF74D-F617-543D-AC17-84BB90426524}"/>
              </a:ext>
            </a:extLst>
          </p:cNvPr>
          <p:cNvSpPr txBox="1"/>
          <p:nvPr/>
        </p:nvSpPr>
        <p:spPr>
          <a:xfrm>
            <a:off x="581891" y="406402"/>
            <a:ext cx="4424218" cy="611229"/>
          </a:xfrm>
          <a:prstGeom prst="rect">
            <a:avLst/>
          </a:prstGeom>
          <a:noFill/>
          <a:ln>
            <a:noFill/>
          </a:ln>
        </p:spPr>
        <p:txBody>
          <a:bodyPr spcFirstLastPara="1" wrap="square" lIns="0" tIns="0" rIns="0" bIns="0" anchor="ctr" anchorCtr="0">
            <a:normAutofit/>
          </a:bodyPr>
          <a:lstStyle/>
          <a:p>
            <a:pPr marL="0" marR="0" lvl="0" indent="0" algn="ctr" rtl="0">
              <a:lnSpc>
                <a:spcPct val="115000"/>
              </a:lnSpc>
              <a:spcBef>
                <a:spcPts val="1400"/>
              </a:spcBef>
              <a:spcAft>
                <a:spcPts val="400"/>
              </a:spcAft>
              <a:buClr>
                <a:srgbClr val="000000"/>
              </a:buClr>
              <a:buSzPts val="2100"/>
              <a:buFont typeface="Arial"/>
              <a:buNone/>
            </a:pPr>
            <a:r>
              <a:rPr lang="en-US" b="1" i="0" u="none" strike="noStrike" cap="none" spc="100">
                <a:solidFill>
                  <a:schemeClr val="bg1"/>
                </a:solidFill>
                <a:latin typeface="Arial"/>
                <a:ea typeface="Arial"/>
                <a:cs typeface="Arial"/>
                <a:sym typeface="Arial"/>
              </a:rPr>
              <a:t>MULTIPLE CHOICE QUESTION 3</a:t>
            </a:r>
            <a:endParaRPr lang="en-US" b="0" i="0" u="none" strike="noStrike" cap="none" spc="100">
              <a:solidFill>
                <a:schemeClr val="bg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pic>
        <p:nvPicPr>
          <p:cNvPr id="15" name="object 20">
            <a:extLst>
              <a:ext uri="{FF2B5EF4-FFF2-40B4-BE49-F238E27FC236}">
                <a16:creationId xmlns:a16="http://schemas.microsoft.com/office/drawing/2014/main" id="{C8A3DF02-C2CA-5720-FC75-DD9445C05AD8}"/>
              </a:ext>
            </a:extLst>
          </p:cNvPr>
          <p:cNvPicPr/>
          <p:nvPr/>
        </p:nvPicPr>
        <p:blipFill>
          <a:blip r:embed="rId3" cstate="print"/>
          <a:stretch>
            <a:fillRect/>
          </a:stretch>
        </p:blipFill>
        <p:spPr>
          <a:xfrm>
            <a:off x="582537" y="554366"/>
            <a:ext cx="1023874" cy="1023861"/>
          </a:xfrm>
          <a:prstGeom prst="rect">
            <a:avLst/>
          </a:prstGeom>
        </p:spPr>
      </p:pic>
      <p:sp>
        <p:nvSpPr>
          <p:cNvPr id="2" name="TextBox 1">
            <a:extLst>
              <a:ext uri="{FF2B5EF4-FFF2-40B4-BE49-F238E27FC236}">
                <a16:creationId xmlns:a16="http://schemas.microsoft.com/office/drawing/2014/main" id="{1C87BABA-EBA5-4114-05AE-E68419C3C9BF}"/>
              </a:ext>
            </a:extLst>
          </p:cNvPr>
          <p:cNvSpPr txBox="1"/>
          <p:nvPr/>
        </p:nvSpPr>
        <p:spPr>
          <a:xfrm>
            <a:off x="4190208" y="2866039"/>
            <a:ext cx="929804" cy="769441"/>
          </a:xfrm>
          <a:prstGeom prst="rect">
            <a:avLst/>
          </a:prstGeom>
          <a:noFill/>
        </p:spPr>
        <p:txBody>
          <a:bodyPr wrap="square" rtlCol="0">
            <a:spAutoFit/>
          </a:bodyPr>
          <a:lstStyle/>
          <a:p>
            <a:r>
              <a:rPr lang="en-US" sz="4400" dirty="0">
                <a:solidFill>
                  <a:schemeClr val="bg1"/>
                </a:solidFill>
                <a:latin typeface="+mj-lt"/>
                <a:ea typeface="Noto Sans" panose="020B0502040504020204" pitchFamily="34" charset="0"/>
                <a:cs typeface="Noto Sans" panose="020B0502040504020204" pitchFamily="34" charset="0"/>
              </a:rPr>
              <a:t>5</a:t>
            </a:r>
            <a:endParaRPr lang="en-US" dirty="0">
              <a:solidFill>
                <a:schemeClr val="bg1"/>
              </a:solidFill>
              <a:latin typeface="+mj-lt"/>
              <a:ea typeface="Noto Sans" panose="020B0502040504020204" pitchFamily="34" charset="0"/>
              <a:cs typeface="Noto Sans" panose="020B0502040504020204" pitchFamily="34" charset="0"/>
            </a:endParaRPr>
          </a:p>
        </p:txBody>
      </p:sp>
      <p:sp>
        <p:nvSpPr>
          <p:cNvPr id="3" name="Google Shape;200;p15">
            <a:extLst>
              <a:ext uri="{FF2B5EF4-FFF2-40B4-BE49-F238E27FC236}">
                <a16:creationId xmlns:a16="http://schemas.microsoft.com/office/drawing/2014/main" id="{0BE7D80D-EEB8-8090-A7EF-F4232F82495A}"/>
              </a:ext>
            </a:extLst>
          </p:cNvPr>
          <p:cNvSpPr txBox="1"/>
          <p:nvPr/>
        </p:nvSpPr>
        <p:spPr>
          <a:xfrm>
            <a:off x="2117559" y="4290305"/>
            <a:ext cx="5342020" cy="1071300"/>
          </a:xfrm>
          <a:prstGeom prst="rect">
            <a:avLst/>
          </a:prstGeom>
          <a:noFill/>
          <a:ln>
            <a:noFill/>
          </a:ln>
        </p:spPr>
        <p:txBody>
          <a:bodyPr spcFirstLastPara="1" wrap="square" lIns="91425" tIns="45700" rIns="91425" bIns="45700" anchor="b" anchorCtr="0">
            <a:noAutofit/>
          </a:bodyPr>
          <a:lstStyle/>
          <a:p>
            <a:pPr marL="12700" marR="5080">
              <a:lnSpc>
                <a:spcPct val="90000"/>
              </a:lnSpc>
            </a:pPr>
            <a:r>
              <a:rPr lang="en-US" sz="3200" b="1" dirty="0">
                <a:solidFill>
                  <a:srgbClr val="FFFFFF"/>
                </a:solidFill>
                <a:latin typeface="Arial Black" panose="020B0A04020102020204" pitchFamily="34" charset="0"/>
                <a:cs typeface="Arial" panose="020B0604020202020204" pitchFamily="34" charset="0"/>
              </a:rPr>
              <a:t>Using </a:t>
            </a:r>
            <a:r>
              <a:rPr lang="en-US" sz="3200" b="1" spc="-25" dirty="0">
                <a:solidFill>
                  <a:srgbClr val="FFFFFF"/>
                </a:solidFill>
                <a:latin typeface="Arial Black" panose="020B0A04020102020204" pitchFamily="34" charset="0"/>
                <a:cs typeface="Arial" panose="020B0604020202020204" pitchFamily="34" charset="0"/>
              </a:rPr>
              <a:t>Program </a:t>
            </a:r>
            <a:r>
              <a:rPr lang="en-US" sz="3200" b="1" dirty="0">
                <a:solidFill>
                  <a:srgbClr val="FFFFFF"/>
                </a:solidFill>
                <a:latin typeface="Arial Black" panose="020B0A04020102020204" pitchFamily="34" charset="0"/>
                <a:cs typeface="Arial" panose="020B0604020202020204" pitchFamily="34" charset="0"/>
              </a:rPr>
              <a:t>Data</a:t>
            </a:r>
            <a:r>
              <a:rPr lang="en-US" sz="3200" b="1" spc="-25" dirty="0">
                <a:solidFill>
                  <a:srgbClr val="FFFFFF"/>
                </a:solidFill>
                <a:latin typeface="Arial Black" panose="020B0A04020102020204" pitchFamily="34" charset="0"/>
                <a:cs typeface="Arial" panose="020B0604020202020204" pitchFamily="34" charset="0"/>
              </a:rPr>
              <a:t> </a:t>
            </a:r>
            <a:br>
              <a:rPr lang="en-US" sz="3200" b="1" spc="-25" dirty="0">
                <a:solidFill>
                  <a:srgbClr val="FFFFFF"/>
                </a:solidFill>
                <a:latin typeface="Arial Black" panose="020B0A04020102020204" pitchFamily="34" charset="0"/>
                <a:cs typeface="Arial" panose="020B0604020202020204" pitchFamily="34" charset="0"/>
              </a:rPr>
            </a:br>
            <a:r>
              <a:rPr lang="en-US" sz="3200" b="1" dirty="0">
                <a:solidFill>
                  <a:srgbClr val="FFFFFF"/>
                </a:solidFill>
                <a:latin typeface="Arial Black" panose="020B0A04020102020204" pitchFamily="34" charset="0"/>
                <a:cs typeface="Arial" panose="020B0604020202020204" pitchFamily="34" charset="0"/>
              </a:rPr>
              <a:t>to</a:t>
            </a:r>
            <a:r>
              <a:rPr lang="en-US" sz="3200" b="1" spc="-20" dirty="0">
                <a:solidFill>
                  <a:srgbClr val="FFFFFF"/>
                </a:solidFill>
                <a:latin typeface="Arial Black" panose="020B0A04020102020204" pitchFamily="34" charset="0"/>
                <a:cs typeface="Arial" panose="020B0604020202020204" pitchFamily="34" charset="0"/>
              </a:rPr>
              <a:t> </a:t>
            </a:r>
            <a:r>
              <a:rPr lang="en-US" sz="3200" b="1" spc="-10" dirty="0">
                <a:solidFill>
                  <a:srgbClr val="FFFFFF"/>
                </a:solidFill>
                <a:latin typeface="Arial Black" panose="020B0A04020102020204" pitchFamily="34" charset="0"/>
                <a:cs typeface="Arial" panose="020B0604020202020204" pitchFamily="34" charset="0"/>
              </a:rPr>
              <a:t>Assess </a:t>
            </a:r>
            <a:r>
              <a:rPr lang="en-US" sz="3200" b="1" dirty="0">
                <a:solidFill>
                  <a:srgbClr val="FFFFFF"/>
                </a:solidFill>
                <a:latin typeface="Arial Black" panose="020B0A04020102020204" pitchFamily="34" charset="0"/>
                <a:cs typeface="Arial" panose="020B0604020202020204" pitchFamily="34" charset="0"/>
              </a:rPr>
              <a:t>and </a:t>
            </a:r>
            <a:r>
              <a:rPr lang="en-US" sz="3200" b="1" spc="-10" dirty="0">
                <a:solidFill>
                  <a:srgbClr val="FFFFFF"/>
                </a:solidFill>
                <a:latin typeface="Arial Black" panose="020B0A04020102020204" pitchFamily="34" charset="0"/>
                <a:cs typeface="Arial" panose="020B0604020202020204" pitchFamily="34" charset="0"/>
              </a:rPr>
              <a:t>Monitor </a:t>
            </a:r>
            <a:r>
              <a:rPr lang="en-US" sz="3200" b="1" dirty="0">
                <a:solidFill>
                  <a:srgbClr val="FFFFFF"/>
                </a:solidFill>
                <a:latin typeface="Arial Black" panose="020B0A04020102020204" pitchFamily="34" charset="0"/>
                <a:cs typeface="Arial" panose="020B0604020202020204" pitchFamily="34" charset="0"/>
              </a:rPr>
              <a:t>IYCF</a:t>
            </a:r>
            <a:r>
              <a:rPr lang="en-US" sz="3200" b="1" spc="-160" dirty="0">
                <a:solidFill>
                  <a:srgbClr val="FFFFFF"/>
                </a:solidFill>
                <a:latin typeface="Arial Black" panose="020B0A04020102020204" pitchFamily="34" charset="0"/>
                <a:cs typeface="Arial" panose="020B0604020202020204" pitchFamily="34" charset="0"/>
              </a:rPr>
              <a:t> </a:t>
            </a:r>
            <a:r>
              <a:rPr lang="en-US" sz="3200" b="1" spc="-10" dirty="0">
                <a:solidFill>
                  <a:srgbClr val="FFFFFF"/>
                </a:solidFill>
                <a:latin typeface="Arial Black" panose="020B0A04020102020204" pitchFamily="34" charset="0"/>
                <a:cs typeface="Arial" panose="020B0604020202020204" pitchFamily="34" charset="0"/>
              </a:rPr>
              <a:t>Practices</a:t>
            </a:r>
            <a:endParaRPr lang="en-US" sz="3200" dirty="0">
              <a:latin typeface="Arial Black" panose="020B0A04020102020204" pitchFamily="34" charset="0"/>
              <a:cs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2" name="Title 1">
            <a:extLst>
              <a:ext uri="{FF2B5EF4-FFF2-40B4-BE49-F238E27FC236}">
                <a16:creationId xmlns:a16="http://schemas.microsoft.com/office/drawing/2014/main" id="{B03741F8-8B75-3072-96F0-26A4920FB2E3}"/>
              </a:ext>
            </a:extLst>
          </p:cNvPr>
          <p:cNvSpPr>
            <a:spLocks noGrp="1"/>
          </p:cNvSpPr>
          <p:nvPr>
            <p:ph type="title"/>
          </p:nvPr>
        </p:nvSpPr>
        <p:spPr>
          <a:xfrm>
            <a:off x="498302" y="390467"/>
            <a:ext cx="10454186" cy="1068000"/>
          </a:xfrm>
        </p:spPr>
        <p:txBody>
          <a:bodyPr>
            <a:normAutofit/>
          </a:bodyPr>
          <a:lstStyle/>
          <a:p>
            <a:r>
              <a:rPr lang="en-US">
                <a:sym typeface="Arial"/>
              </a:rPr>
              <a:t>What does program data on IYCF refer to?</a:t>
            </a:r>
            <a:endParaRPr lang="en-US"/>
          </a:p>
        </p:txBody>
      </p:sp>
      <p:sp>
        <p:nvSpPr>
          <p:cNvPr id="3" name="Text Placeholder 2">
            <a:extLst>
              <a:ext uri="{FF2B5EF4-FFF2-40B4-BE49-F238E27FC236}">
                <a16:creationId xmlns:a16="http://schemas.microsoft.com/office/drawing/2014/main" id="{34927B65-8743-15E3-BD9F-2A85C15852A0}"/>
              </a:ext>
            </a:extLst>
          </p:cNvPr>
          <p:cNvSpPr>
            <a:spLocks noGrp="1"/>
          </p:cNvSpPr>
          <p:nvPr>
            <p:ph type="body" idx="1"/>
          </p:nvPr>
        </p:nvSpPr>
        <p:spPr>
          <a:xfrm>
            <a:off x="416414" y="1424347"/>
            <a:ext cx="10454186" cy="4453500"/>
          </a:xfrm>
        </p:spPr>
        <p:txBody>
          <a:bodyPr/>
          <a:lstStyle/>
          <a:p>
            <a:r>
              <a:rPr lang="en-US"/>
              <a:t>Program data on IYCF comes from various sources like private, governmental and NGO-run nutrition and health programs. It refers to the collection, analysis and use of information regarding the feeding practices, nutritional status and related health outcomes of infants and young children, typically from birth to two years old.</a:t>
            </a:r>
          </a:p>
          <a:p>
            <a:r>
              <a:rPr lang="en-US"/>
              <a:t>The data on IYCF can also include information generated by other relevant programs in sectors such as health; water, sanitation and hygiene (WASH); protection; and food security, which have a direct </a:t>
            </a:r>
            <a:br>
              <a:rPr lang="en-US"/>
            </a:br>
            <a:r>
              <a:rPr lang="en-US"/>
              <a:t>link to infant and young child feeding.</a:t>
            </a:r>
            <a:endParaRPr lang="en-US">
              <a:sym typeface="Arial"/>
            </a:endParaRPr>
          </a:p>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6" name="Title 5">
            <a:extLst>
              <a:ext uri="{FF2B5EF4-FFF2-40B4-BE49-F238E27FC236}">
                <a16:creationId xmlns:a16="http://schemas.microsoft.com/office/drawing/2014/main" id="{56B60B9B-1CDA-4015-0D26-5709366241AE}"/>
              </a:ext>
            </a:extLst>
          </p:cNvPr>
          <p:cNvSpPr>
            <a:spLocks noGrp="1"/>
          </p:cNvSpPr>
          <p:nvPr>
            <p:ph type="title"/>
          </p:nvPr>
        </p:nvSpPr>
        <p:spPr>
          <a:xfrm>
            <a:off x="498301" y="390467"/>
            <a:ext cx="9856661" cy="1068000"/>
          </a:xfrm>
        </p:spPr>
        <p:txBody>
          <a:bodyPr>
            <a:noAutofit/>
          </a:bodyPr>
          <a:lstStyle/>
          <a:p>
            <a:r>
              <a:rPr lang="en-US" sz="2900" dirty="0">
                <a:sym typeface="Arial"/>
              </a:rPr>
              <a:t>What are the objectives of using data on IYCF from programs?</a:t>
            </a:r>
            <a:endParaRPr lang="en-US" sz="2900" dirty="0"/>
          </a:p>
        </p:txBody>
      </p:sp>
      <p:sp>
        <p:nvSpPr>
          <p:cNvPr id="7" name="Text Placeholder 6">
            <a:extLst>
              <a:ext uri="{FF2B5EF4-FFF2-40B4-BE49-F238E27FC236}">
                <a16:creationId xmlns:a16="http://schemas.microsoft.com/office/drawing/2014/main" id="{B99697EF-D06C-26FD-C9A6-2A3B7937EAF9}"/>
              </a:ext>
            </a:extLst>
          </p:cNvPr>
          <p:cNvSpPr>
            <a:spLocks noGrp="1"/>
          </p:cNvSpPr>
          <p:nvPr>
            <p:ph type="body" idx="1"/>
          </p:nvPr>
        </p:nvSpPr>
        <p:spPr>
          <a:xfrm>
            <a:off x="498302" y="1638233"/>
            <a:ext cx="10454186" cy="4453500"/>
          </a:xfrm>
        </p:spPr>
        <p:txBody>
          <a:bodyPr/>
          <a:lstStyle/>
          <a:p>
            <a:pPr marL="76200" indent="0">
              <a:buNone/>
            </a:pPr>
            <a:r>
              <a:rPr lang="en-US" dirty="0"/>
              <a:t>The objectives of using IYCF data from programs are as follows:</a:t>
            </a:r>
          </a:p>
          <a:p>
            <a:r>
              <a:rPr lang="en-US" dirty="0"/>
              <a:t>Assess and monitor IYCF practices in humanitarian and fragile contexts.</a:t>
            </a:r>
          </a:p>
          <a:p>
            <a:r>
              <a:rPr lang="en-US" dirty="0"/>
              <a:t>Identify gaps in service delivery related to IYCF practices.</a:t>
            </a:r>
          </a:p>
          <a:p>
            <a:r>
              <a:rPr lang="en-US" dirty="0"/>
              <a:t>Inform policy and program improvements aimed at enhancing </a:t>
            </a:r>
            <a:br>
              <a:rPr lang="en-US" dirty="0"/>
            </a:br>
            <a:r>
              <a:rPr lang="en-US" dirty="0"/>
              <a:t>IYCF practices.</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27">
          <a:extLst>
            <a:ext uri="{FF2B5EF4-FFF2-40B4-BE49-F238E27FC236}">
              <a16:creationId xmlns:a16="http://schemas.microsoft.com/office/drawing/2014/main" id="{8D2D575D-A09E-38C4-3692-7A796429B28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D6EF117-59C6-6849-B186-355D531FA769}"/>
              </a:ext>
            </a:extLst>
          </p:cNvPr>
          <p:cNvSpPr>
            <a:spLocks noGrp="1"/>
          </p:cNvSpPr>
          <p:nvPr>
            <p:ph type="title"/>
          </p:nvPr>
        </p:nvSpPr>
        <p:spPr>
          <a:xfrm>
            <a:off x="477037" y="390467"/>
            <a:ext cx="10762696" cy="1068000"/>
          </a:xfrm>
        </p:spPr>
        <p:txBody>
          <a:bodyPr>
            <a:noAutofit/>
          </a:bodyPr>
          <a:lstStyle/>
          <a:p>
            <a:r>
              <a:rPr lang="en-US"/>
              <a:t>How comprehensive is the IYCF data from programs?</a:t>
            </a:r>
          </a:p>
        </p:txBody>
      </p:sp>
      <p:sp>
        <p:nvSpPr>
          <p:cNvPr id="7" name="Text Placeholder 6">
            <a:extLst>
              <a:ext uri="{FF2B5EF4-FFF2-40B4-BE49-F238E27FC236}">
                <a16:creationId xmlns:a16="http://schemas.microsoft.com/office/drawing/2014/main" id="{8E880627-435E-2732-747E-D397C2781B21}"/>
              </a:ext>
            </a:extLst>
          </p:cNvPr>
          <p:cNvSpPr>
            <a:spLocks noGrp="1"/>
          </p:cNvSpPr>
          <p:nvPr>
            <p:ph type="body" idx="1"/>
          </p:nvPr>
        </p:nvSpPr>
        <p:spPr>
          <a:xfrm>
            <a:off x="436093" y="1431171"/>
            <a:ext cx="10454186" cy="4453500"/>
          </a:xfrm>
        </p:spPr>
        <p:txBody>
          <a:bodyPr>
            <a:noAutofit/>
          </a:bodyPr>
          <a:lstStyle/>
          <a:p>
            <a:pPr marL="76200" indent="0">
              <a:buNone/>
            </a:pPr>
            <a:r>
              <a:rPr lang="en-US" sz="2000">
                <a:ea typeface="Noto Sans"/>
                <a:cs typeface="Noto Sans"/>
              </a:rPr>
              <a:t>While monitoring program data is valuable, it is important to recognize its limitations.</a:t>
            </a:r>
          </a:p>
          <a:p>
            <a:r>
              <a:rPr lang="en-US" sz="2000">
                <a:ea typeface="Noto Sans"/>
                <a:cs typeface="Noto Sans"/>
              </a:rPr>
              <a:t>Program data may not represent the entire population, as it only reflects the situation of program participants. For example, it might miss the poorest or those living in remote areas and overestimate the sick. If the program doesn’t cover certain groups, it may miss important insights about their needs, which limits our understanding of the broader community.</a:t>
            </a:r>
          </a:p>
          <a:p>
            <a:r>
              <a:rPr lang="en-US" sz="2000">
                <a:ea typeface="Noto Sans"/>
                <a:cs typeface="Noto Sans"/>
              </a:rPr>
              <a:t>Inconsistencies in indicator definitions, data collection, recording and reporting across programs and locations can make data standardization and comparison difficult.</a:t>
            </a:r>
          </a:p>
          <a:p>
            <a:r>
              <a:rPr lang="en-US" sz="2000">
                <a:ea typeface="Noto Sans"/>
                <a:cs typeface="Noto Sans"/>
              </a:rPr>
              <a:t>Program data may not always be accessible or up-to-date, or they may be collected over long periods of time, potentially leading to reviewing information that is outdated or comparing data from different in time.</a:t>
            </a:r>
          </a:p>
          <a:p>
            <a:endParaRPr lang="en-US" sz="2000"/>
          </a:p>
        </p:txBody>
      </p:sp>
    </p:spTree>
    <p:extLst>
      <p:ext uri="{BB962C8B-B14F-4D97-AF65-F5344CB8AC3E}">
        <p14:creationId xmlns:p14="http://schemas.microsoft.com/office/powerpoint/2010/main" val="3977747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9" name="Title 8">
            <a:extLst>
              <a:ext uri="{FF2B5EF4-FFF2-40B4-BE49-F238E27FC236}">
                <a16:creationId xmlns:a16="http://schemas.microsoft.com/office/drawing/2014/main" id="{50C114A1-2FE4-4050-AFF0-AC56910793E8}"/>
              </a:ext>
            </a:extLst>
          </p:cNvPr>
          <p:cNvSpPr>
            <a:spLocks noGrp="1"/>
          </p:cNvSpPr>
          <p:nvPr>
            <p:ph type="title"/>
          </p:nvPr>
        </p:nvSpPr>
        <p:spPr>
          <a:xfrm>
            <a:off x="529855" y="359587"/>
            <a:ext cx="10515600" cy="834283"/>
          </a:xfrm>
        </p:spPr>
        <p:txBody>
          <a:bodyPr>
            <a:normAutofit/>
          </a:bodyPr>
          <a:lstStyle/>
          <a:p>
            <a:r>
              <a:rPr lang="en-US">
                <a:sym typeface="Arial"/>
              </a:rPr>
              <a:t>Types of program data on IYCF</a:t>
            </a:r>
            <a:endParaRPr lang="en-US"/>
          </a:p>
        </p:txBody>
      </p:sp>
      <p:sp>
        <p:nvSpPr>
          <p:cNvPr id="15" name="Content Placeholder 14">
            <a:extLst>
              <a:ext uri="{FF2B5EF4-FFF2-40B4-BE49-F238E27FC236}">
                <a16:creationId xmlns:a16="http://schemas.microsoft.com/office/drawing/2014/main" id="{A23C0FA3-3D4C-518A-3388-56D43934F021}"/>
              </a:ext>
            </a:extLst>
          </p:cNvPr>
          <p:cNvSpPr>
            <a:spLocks noGrp="1"/>
          </p:cNvSpPr>
          <p:nvPr>
            <p:ph sz="half" idx="1"/>
          </p:nvPr>
        </p:nvSpPr>
        <p:spPr>
          <a:xfrm>
            <a:off x="529855" y="1545974"/>
            <a:ext cx="5181600" cy="4389120"/>
          </a:xfrm>
        </p:spPr>
        <p:txBody>
          <a:bodyPr>
            <a:normAutofit fontScale="85000" lnSpcReduction="10000"/>
          </a:bodyPr>
          <a:lstStyle/>
          <a:p>
            <a:pPr marL="0" lvl="0" indent="0">
              <a:buNone/>
            </a:pPr>
            <a:r>
              <a:rPr lang="en-US" b="1">
                <a:sym typeface="Arial"/>
              </a:rPr>
              <a:t>Program data on IYCF can be categorized into several types based on </a:t>
            </a:r>
            <a:r>
              <a:rPr lang="en-US" b="1"/>
              <a:t>specific </a:t>
            </a:r>
            <a:r>
              <a:rPr lang="en-US" b="1">
                <a:sym typeface="Arial"/>
              </a:rPr>
              <a:t>sectors:</a:t>
            </a:r>
          </a:p>
          <a:p>
            <a:pPr lvl="0"/>
            <a:r>
              <a:rPr lang="en-US" b="1">
                <a:sym typeface="Arial"/>
              </a:rPr>
              <a:t>Nutrition Programs:</a:t>
            </a:r>
          </a:p>
          <a:p>
            <a:pPr lvl="1"/>
            <a:r>
              <a:rPr lang="en-US">
                <a:sym typeface="Arial"/>
              </a:rPr>
              <a:t>Breastfeeding practices (e.g., exclusive breastfeeding, continued breastfeeding at 1 and 2 years)</a:t>
            </a:r>
            <a:r>
              <a:rPr lang="en-US"/>
              <a:t> and c</a:t>
            </a:r>
            <a:r>
              <a:rPr lang="en-US">
                <a:sym typeface="Arial"/>
              </a:rPr>
              <a:t>omplementary feeding practices (e.g., introduction of solid foods, minimum dietary diversity)</a:t>
            </a:r>
          </a:p>
          <a:p>
            <a:pPr lvl="1"/>
            <a:r>
              <a:rPr lang="en-US">
                <a:sym typeface="Arial"/>
              </a:rPr>
              <a:t>Donations and distribution of infant feeding products</a:t>
            </a:r>
          </a:p>
          <a:p>
            <a:r>
              <a:rPr lang="en-US" b="1">
                <a:sym typeface="Arial"/>
              </a:rPr>
              <a:t>Health Programs:</a:t>
            </a:r>
          </a:p>
          <a:p>
            <a:pPr lvl="1"/>
            <a:r>
              <a:rPr lang="en-US">
                <a:sym typeface="Arial"/>
              </a:rPr>
              <a:t>Access to health services for children under age two and their caregivers</a:t>
            </a:r>
          </a:p>
          <a:p>
            <a:pPr lvl="1"/>
            <a:r>
              <a:rPr lang="en-US">
                <a:sym typeface="Arial"/>
              </a:rPr>
              <a:t>Availability of psychosocial support</a:t>
            </a:r>
          </a:p>
          <a:p>
            <a:pPr lvl="1"/>
            <a:r>
              <a:rPr lang="en-US">
                <a:sym typeface="Arial"/>
              </a:rPr>
              <a:t>Maternal counseling on IYCF</a:t>
            </a:r>
          </a:p>
          <a:p>
            <a:pPr lvl="0"/>
            <a:endParaRPr lang="en-US">
              <a:sym typeface="Arial"/>
            </a:endParaRPr>
          </a:p>
          <a:p>
            <a:endParaRPr lang="en-US"/>
          </a:p>
        </p:txBody>
      </p:sp>
      <p:sp>
        <p:nvSpPr>
          <p:cNvPr id="16" name="Content Placeholder 15">
            <a:extLst>
              <a:ext uri="{FF2B5EF4-FFF2-40B4-BE49-F238E27FC236}">
                <a16:creationId xmlns:a16="http://schemas.microsoft.com/office/drawing/2014/main" id="{81FFCC8A-6B70-7CB8-31C8-F24E1A72DE2E}"/>
              </a:ext>
            </a:extLst>
          </p:cNvPr>
          <p:cNvSpPr>
            <a:spLocks noGrp="1"/>
          </p:cNvSpPr>
          <p:nvPr>
            <p:ph sz="half" idx="2"/>
          </p:nvPr>
        </p:nvSpPr>
        <p:spPr>
          <a:xfrm>
            <a:off x="6172200" y="1545974"/>
            <a:ext cx="5181600" cy="4389120"/>
          </a:xfrm>
        </p:spPr>
        <p:txBody>
          <a:bodyPr>
            <a:normAutofit fontScale="85000" lnSpcReduction="10000"/>
          </a:bodyPr>
          <a:lstStyle/>
          <a:p>
            <a:pPr lvl="0"/>
            <a:r>
              <a:rPr lang="en-US">
                <a:sym typeface="Arial"/>
              </a:rPr>
              <a:t>WASH (Water, Sanitation, and Hygiene) Programs:</a:t>
            </a:r>
          </a:p>
          <a:p>
            <a:pPr lvl="1"/>
            <a:r>
              <a:rPr lang="en-US">
                <a:sym typeface="Arial"/>
              </a:rPr>
              <a:t>Access to clean water for drinking and food preparation</a:t>
            </a:r>
          </a:p>
          <a:p>
            <a:pPr lvl="1"/>
            <a:r>
              <a:rPr lang="en-US">
                <a:sym typeface="Arial"/>
              </a:rPr>
              <a:t>Sanitation facilities</a:t>
            </a:r>
          </a:p>
          <a:p>
            <a:pPr lvl="1"/>
            <a:r>
              <a:rPr lang="en-US">
                <a:sym typeface="Arial"/>
              </a:rPr>
              <a:t>Handwashing practices</a:t>
            </a:r>
          </a:p>
          <a:p>
            <a:pPr lvl="0"/>
            <a:r>
              <a:rPr lang="en-US" b="1">
                <a:sym typeface="Arial"/>
              </a:rPr>
              <a:t>Food Security Programs:</a:t>
            </a:r>
          </a:p>
          <a:p>
            <a:pPr lvl="1"/>
            <a:r>
              <a:rPr lang="en-US">
                <a:sym typeface="Arial"/>
              </a:rPr>
              <a:t>Availability of nutrient-rich foods in markets</a:t>
            </a:r>
          </a:p>
          <a:p>
            <a:pPr lvl="1"/>
            <a:r>
              <a:rPr lang="en-US">
                <a:sym typeface="Arial"/>
              </a:rPr>
              <a:t>Access to fuel and equipment for food preparation</a:t>
            </a:r>
          </a:p>
          <a:p>
            <a:pPr lvl="0"/>
            <a:r>
              <a:rPr lang="en-US" b="1">
                <a:sym typeface="Arial"/>
              </a:rPr>
              <a:t>Protection Programs:</a:t>
            </a:r>
          </a:p>
          <a:p>
            <a:pPr lvl="0"/>
            <a:r>
              <a:rPr lang="en-US">
                <a:sym typeface="Arial"/>
              </a:rPr>
              <a:t>Risk of abuse, neglect, exploitation, or violence among children and caregivers</a:t>
            </a:r>
          </a:p>
          <a:p>
            <a:pPr lvl="0"/>
            <a:r>
              <a:rPr lang="en-US">
                <a:sym typeface="Arial"/>
              </a:rPr>
              <a:t>Child-caregiver separation cases</a:t>
            </a:r>
          </a:p>
          <a:p>
            <a:pPr lvl="0"/>
            <a:endParaRPr lang="en-US">
              <a:sym typeface="Calibri"/>
            </a:endParaRPr>
          </a:p>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7" name="Text Placeholder 6">
            <a:extLst>
              <a:ext uri="{FF2B5EF4-FFF2-40B4-BE49-F238E27FC236}">
                <a16:creationId xmlns:a16="http://schemas.microsoft.com/office/drawing/2014/main" id="{756A85EB-3186-0045-C16D-0DB4B510A62C}"/>
              </a:ext>
            </a:extLst>
          </p:cNvPr>
          <p:cNvSpPr>
            <a:spLocks noGrp="1"/>
          </p:cNvSpPr>
          <p:nvPr>
            <p:ph type="body" idx="1"/>
          </p:nvPr>
        </p:nvSpPr>
        <p:spPr>
          <a:xfrm>
            <a:off x="414670" y="1360967"/>
            <a:ext cx="9920821" cy="4730766"/>
          </a:xfrm>
        </p:spPr>
        <p:txBody>
          <a:bodyPr/>
          <a:lstStyle/>
          <a:p>
            <a:pPr marL="76200" lvl="0" indent="0">
              <a:buNone/>
            </a:pPr>
            <a:r>
              <a:rPr lang="en-US" b="1">
                <a:sym typeface="Arial"/>
              </a:rPr>
              <a:t>What is the primary purpose of collecting program data on IYCF (Infant and Young Child Feeding)?</a:t>
            </a:r>
          </a:p>
          <a:p>
            <a:pPr marL="914400" lvl="0" indent="-457200">
              <a:buClr>
                <a:srgbClr val="D03000"/>
              </a:buClr>
              <a:buFont typeface="+mj-lt"/>
              <a:buAutoNum type="alphaLcPeriod"/>
            </a:pPr>
            <a:r>
              <a:rPr lang="en-US">
                <a:sym typeface="Arial"/>
              </a:rPr>
              <a:t>To monitor the stock levels of infant formula in markets.</a:t>
            </a:r>
            <a:endParaRPr lang="en-US"/>
          </a:p>
          <a:p>
            <a:pPr marL="914400" lvl="0" indent="-457200">
              <a:buClr>
                <a:srgbClr val="D03000"/>
              </a:buClr>
              <a:buFont typeface="+mj-lt"/>
              <a:buAutoNum type="alphaLcPeriod"/>
            </a:pPr>
            <a:r>
              <a:rPr lang="en-US">
                <a:sym typeface="Arial"/>
              </a:rPr>
              <a:t>To assess and monitor IYCF practices, identify service delivery gaps, and inform policy and program improvements.</a:t>
            </a:r>
            <a:endParaRPr lang="en-US"/>
          </a:p>
          <a:p>
            <a:pPr marL="914400" lvl="0" indent="-457200">
              <a:buClr>
                <a:srgbClr val="D03000"/>
              </a:buClr>
              <a:buFont typeface="+mj-lt"/>
              <a:buAutoNum type="alphaLcPeriod"/>
            </a:pPr>
            <a:r>
              <a:rPr lang="en-US">
                <a:sym typeface="Arial"/>
              </a:rPr>
              <a:t>To evaluate only the breastfeeding rates in rural areas.</a:t>
            </a:r>
            <a:endParaRPr lang="en-US"/>
          </a:p>
          <a:p>
            <a:pPr marL="914400" lvl="0" indent="-457200">
              <a:buClr>
                <a:srgbClr val="D03000"/>
              </a:buClr>
              <a:buFont typeface="+mj-lt"/>
              <a:buAutoNum type="alphaLcPeriod"/>
            </a:pPr>
            <a:r>
              <a:rPr lang="en-US">
                <a:sym typeface="Arial"/>
              </a:rPr>
              <a:t>To provide detailed financial reports for IYCF programs.</a:t>
            </a:r>
          </a:p>
          <a:p>
            <a:pPr lvl="0"/>
            <a:endParaRPr lang="en-US">
              <a:sym typeface="Arial"/>
            </a:endParaRPr>
          </a:p>
          <a:p>
            <a:pPr lvl="0"/>
            <a:endParaRPr lang="en-US">
              <a:sym typeface="Arial"/>
            </a:endParaRPr>
          </a:p>
          <a:p>
            <a:endParaRPr lang="en-US"/>
          </a:p>
        </p:txBody>
      </p:sp>
      <p:sp>
        <p:nvSpPr>
          <p:cNvPr id="2" name="Rounded Rectangle 1">
            <a:extLst>
              <a:ext uri="{FF2B5EF4-FFF2-40B4-BE49-F238E27FC236}">
                <a16:creationId xmlns:a16="http://schemas.microsoft.com/office/drawing/2014/main" id="{1DBBDCEB-AAD4-BF52-0626-71376CE72500}"/>
              </a:ext>
            </a:extLst>
          </p:cNvPr>
          <p:cNvSpPr/>
          <p:nvPr/>
        </p:nvSpPr>
        <p:spPr>
          <a:xfrm>
            <a:off x="581891" y="544945"/>
            <a:ext cx="4424218" cy="452596"/>
          </a:xfrm>
          <a:prstGeom prst="roundRect">
            <a:avLst>
              <a:gd name="adj" fmla="val 50000"/>
            </a:avLst>
          </a:prstGeom>
          <a:solidFill>
            <a:srgbClr val="D03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D16329D-68F6-50BD-7E06-20D971005B82}"/>
              </a:ext>
            </a:extLst>
          </p:cNvPr>
          <p:cNvSpPr>
            <a:spLocks noGrp="1"/>
          </p:cNvSpPr>
          <p:nvPr>
            <p:ph type="title"/>
          </p:nvPr>
        </p:nvSpPr>
        <p:spPr>
          <a:xfrm>
            <a:off x="581892" y="509628"/>
            <a:ext cx="4424218" cy="611229"/>
          </a:xfrm>
        </p:spPr>
        <p:txBody>
          <a:bodyPr>
            <a:normAutofit/>
          </a:bodyPr>
          <a:lstStyle/>
          <a:p>
            <a:pPr algn="ctr"/>
            <a:r>
              <a:rPr lang="en-US" sz="1800" spc="110">
                <a:solidFill>
                  <a:schemeClr val="bg1"/>
                </a:solidFill>
              </a:rPr>
              <a:t>QUIZ: QUESTION 1</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7" name="Text Placeholder 6">
            <a:extLst>
              <a:ext uri="{FF2B5EF4-FFF2-40B4-BE49-F238E27FC236}">
                <a16:creationId xmlns:a16="http://schemas.microsoft.com/office/drawing/2014/main" id="{386A2BE9-915C-804A-9C29-BED07B978770}"/>
              </a:ext>
            </a:extLst>
          </p:cNvPr>
          <p:cNvSpPr>
            <a:spLocks noGrp="1"/>
          </p:cNvSpPr>
          <p:nvPr>
            <p:ph type="body" idx="1"/>
          </p:nvPr>
        </p:nvSpPr>
        <p:spPr>
          <a:xfrm>
            <a:off x="434507" y="1404317"/>
            <a:ext cx="10591456" cy="4453500"/>
          </a:xfrm>
        </p:spPr>
        <p:txBody>
          <a:bodyPr>
            <a:normAutofit lnSpcReduction="10000"/>
          </a:bodyPr>
          <a:lstStyle/>
          <a:p>
            <a:pPr marL="76200" lvl="0" indent="0">
              <a:buNone/>
            </a:pPr>
            <a:r>
              <a:rPr lang="en-US" b="1">
                <a:sym typeface="Arial"/>
              </a:rPr>
              <a:t>What is one of the limitations of using program data for assessing IYCF practices?</a:t>
            </a:r>
          </a:p>
          <a:p>
            <a:pPr marL="914400" lvl="0" indent="-457200">
              <a:buClr>
                <a:srgbClr val="D03000"/>
              </a:buClr>
              <a:buFont typeface="+mj-lt"/>
              <a:buAutoNum type="alphaLcPeriod"/>
            </a:pPr>
            <a:r>
              <a:rPr lang="en-US">
                <a:sym typeface="Arial"/>
              </a:rPr>
              <a:t>Program data covers the entire population, making it fully representative.</a:t>
            </a:r>
            <a:endParaRPr lang="en-US"/>
          </a:p>
          <a:p>
            <a:pPr marL="914400" lvl="0" indent="-457200">
              <a:buClr>
                <a:srgbClr val="D03000"/>
              </a:buClr>
              <a:buFont typeface="+mj-lt"/>
              <a:buAutoNum type="alphaLcPeriod"/>
            </a:pPr>
            <a:r>
              <a:rPr lang="en-US">
                <a:sym typeface="Arial"/>
              </a:rPr>
              <a:t>Program data is always up-to-date and standardized across different regions. </a:t>
            </a:r>
            <a:endParaRPr lang="en-US"/>
          </a:p>
          <a:p>
            <a:pPr marL="914400" lvl="0" indent="-457200">
              <a:buClr>
                <a:srgbClr val="D03000"/>
              </a:buClr>
              <a:buFont typeface="+mj-lt"/>
              <a:buAutoNum type="alphaLcPeriod"/>
            </a:pPr>
            <a:r>
              <a:rPr lang="en-US">
                <a:sym typeface="Arial"/>
              </a:rPr>
              <a:t>Program data may not include the most vulnerable populations and can vary in data collection methods, limiting its comprehensiveness. </a:t>
            </a:r>
            <a:endParaRPr lang="en-US"/>
          </a:p>
          <a:p>
            <a:pPr marL="914400" lvl="0" indent="-457200">
              <a:buClr>
                <a:srgbClr val="D03000"/>
              </a:buClr>
              <a:buFont typeface="+mj-lt"/>
              <a:buAutoNum type="alphaLcPeriod"/>
            </a:pPr>
            <a:r>
              <a:rPr lang="en-US">
                <a:sym typeface="Arial"/>
              </a:rPr>
              <a:t>Program data only focuses on water access, excluding nutritional aspects.</a:t>
            </a:r>
          </a:p>
          <a:p>
            <a:endParaRPr lang="en-US"/>
          </a:p>
        </p:txBody>
      </p:sp>
      <p:sp>
        <p:nvSpPr>
          <p:cNvPr id="4" name="Rounded Rectangle 1">
            <a:extLst>
              <a:ext uri="{FF2B5EF4-FFF2-40B4-BE49-F238E27FC236}">
                <a16:creationId xmlns:a16="http://schemas.microsoft.com/office/drawing/2014/main" id="{3A8D02AE-A51A-2005-EE69-2668C4B7C017}"/>
              </a:ext>
            </a:extLst>
          </p:cNvPr>
          <p:cNvSpPr/>
          <p:nvPr/>
        </p:nvSpPr>
        <p:spPr>
          <a:xfrm>
            <a:off x="581891" y="544945"/>
            <a:ext cx="4424218" cy="452596"/>
          </a:xfrm>
          <a:prstGeom prst="roundRect">
            <a:avLst>
              <a:gd name="adj" fmla="val 50000"/>
            </a:avLst>
          </a:prstGeom>
          <a:solidFill>
            <a:srgbClr val="D03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a:extLst>
              <a:ext uri="{FF2B5EF4-FFF2-40B4-BE49-F238E27FC236}">
                <a16:creationId xmlns:a16="http://schemas.microsoft.com/office/drawing/2014/main" id="{41F22C53-37FE-4CD0-848A-BE4486C1F589}"/>
              </a:ext>
            </a:extLst>
          </p:cNvPr>
          <p:cNvSpPr>
            <a:spLocks noGrp="1"/>
          </p:cNvSpPr>
          <p:nvPr>
            <p:ph type="title"/>
          </p:nvPr>
        </p:nvSpPr>
        <p:spPr>
          <a:xfrm>
            <a:off x="581892" y="509628"/>
            <a:ext cx="4424218" cy="611229"/>
          </a:xfrm>
        </p:spPr>
        <p:txBody>
          <a:bodyPr>
            <a:normAutofit/>
          </a:bodyPr>
          <a:lstStyle/>
          <a:p>
            <a:pPr algn="ctr"/>
            <a:r>
              <a:rPr lang="en-US" sz="1800" spc="110">
                <a:solidFill>
                  <a:schemeClr val="bg1"/>
                </a:solidFill>
              </a:rPr>
              <a:t>QUIZ: QUESTION 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9" name="Rectangle 8">
            <a:extLst>
              <a:ext uri="{FF2B5EF4-FFF2-40B4-BE49-F238E27FC236}">
                <a16:creationId xmlns:a16="http://schemas.microsoft.com/office/drawing/2014/main" id="{A858D48E-A817-324D-958E-2544A2E7B709}"/>
              </a:ext>
            </a:extLst>
          </p:cNvPr>
          <p:cNvSpPr/>
          <p:nvPr/>
        </p:nvSpPr>
        <p:spPr>
          <a:xfrm>
            <a:off x="0" y="0"/>
            <a:ext cx="12192000" cy="6858000"/>
          </a:xfrm>
          <a:prstGeom prst="rect">
            <a:avLst/>
          </a:prstGeom>
          <a:solidFill>
            <a:srgbClr val="E2E4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62A9754B-F80E-874D-4D30-25946F0DA651}"/>
              </a:ext>
            </a:extLst>
          </p:cNvPr>
          <p:cNvSpPr/>
          <p:nvPr/>
        </p:nvSpPr>
        <p:spPr>
          <a:xfrm>
            <a:off x="1014681" y="2844839"/>
            <a:ext cx="1220912" cy="37186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F1A1AB2D-9E84-3E05-8B85-E190915BB644}"/>
              </a:ext>
            </a:extLst>
          </p:cNvPr>
          <p:cNvSpPr/>
          <p:nvPr/>
        </p:nvSpPr>
        <p:spPr>
          <a:xfrm>
            <a:off x="1014681" y="2296884"/>
            <a:ext cx="1220912" cy="37186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Google Shape;132;p7"/>
          <p:cNvSpPr/>
          <p:nvPr/>
        </p:nvSpPr>
        <p:spPr>
          <a:xfrm>
            <a:off x="4156240" y="2124477"/>
            <a:ext cx="4797720" cy="4559040"/>
          </a:xfrm>
          <a:custGeom>
            <a:avLst/>
            <a:gdLst/>
            <a:ahLst/>
            <a:cxnLst/>
            <a:rect l="l" t="t" r="r" b="b"/>
            <a:pathLst>
              <a:path w="22731" h="21600" extrusionOk="0">
                <a:moveTo>
                  <a:pt x="0" y="10800"/>
                </a:moveTo>
                <a:close/>
              </a:path>
            </a:pathLst>
          </a:custGeom>
          <a:noFill/>
          <a:ln w="9525" cap="flat" cmpd="sng">
            <a:solidFill>
              <a:srgbClr val="FF471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7"/>
          <p:cNvSpPr txBox="1"/>
          <p:nvPr/>
        </p:nvSpPr>
        <p:spPr>
          <a:xfrm>
            <a:off x="537750" y="483418"/>
            <a:ext cx="10816560" cy="76356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ct val="100000"/>
              <a:buFont typeface="Arial"/>
              <a:buNone/>
            </a:pPr>
            <a:r>
              <a:rPr lang="en-US" sz="3200" b="1" i="0" u="none" strike="noStrike" cap="none" dirty="0">
                <a:solidFill>
                  <a:srgbClr val="293745"/>
                </a:solidFill>
                <a:latin typeface="+mj-lt"/>
                <a:ea typeface="Arial"/>
                <a:cs typeface="Arial"/>
                <a:sym typeface="Arial"/>
              </a:rPr>
              <a:t>What does the guide contain?</a:t>
            </a:r>
            <a:endParaRPr lang="en-US" sz="3200" b="0" i="0" u="none" strike="noStrike" cap="none" dirty="0">
              <a:solidFill>
                <a:srgbClr val="293745"/>
              </a:solidFill>
              <a:latin typeface="+mj-lt"/>
              <a:ea typeface="Arial"/>
              <a:cs typeface="Arial"/>
              <a:sym typeface="Arial"/>
            </a:endParaRPr>
          </a:p>
        </p:txBody>
      </p:sp>
      <p:sp>
        <p:nvSpPr>
          <p:cNvPr id="144" name="Google Shape;144;p7"/>
          <p:cNvSpPr txBox="1"/>
          <p:nvPr/>
        </p:nvSpPr>
        <p:spPr>
          <a:xfrm>
            <a:off x="1046164" y="1368123"/>
            <a:ext cx="3288142" cy="868496"/>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1200"/>
              </a:spcAft>
              <a:buClr>
                <a:srgbClr val="000000"/>
              </a:buClr>
              <a:buSzPts val="2000"/>
            </a:pPr>
            <a:r>
              <a:rPr lang="en-US" b="1" dirty="0">
                <a:solidFill>
                  <a:srgbClr val="D02E00"/>
                </a:solidFill>
                <a:sym typeface="Arial"/>
              </a:rPr>
              <a:t>Introduction </a:t>
            </a:r>
            <a:endParaRPr b="1" dirty="0">
              <a:solidFill>
                <a:srgbClr val="D02E00"/>
              </a:solidFill>
              <a:sym typeface="Arial"/>
            </a:endParaRPr>
          </a:p>
          <a:p>
            <a:pPr marR="0" lvl="0" algn="l" rtl="0">
              <a:lnSpc>
                <a:spcPct val="100000"/>
              </a:lnSpc>
              <a:spcBef>
                <a:spcPts val="0"/>
              </a:spcBef>
              <a:spcAft>
                <a:spcPts val="0"/>
              </a:spcAft>
              <a:buClr>
                <a:srgbClr val="000000"/>
              </a:buClr>
              <a:buSzPts val="2000"/>
            </a:pPr>
            <a:r>
              <a:rPr lang="en-US" b="1" dirty="0">
                <a:solidFill>
                  <a:srgbClr val="D02E00"/>
                </a:solidFill>
                <a:sym typeface="Arial"/>
              </a:rPr>
              <a:t>How to use this guide?</a:t>
            </a:r>
            <a:endParaRPr b="1" dirty="0">
              <a:solidFill>
                <a:srgbClr val="D02E00"/>
              </a:solidFill>
              <a:sym typeface="Arial"/>
            </a:endParaRPr>
          </a:p>
        </p:txBody>
      </p:sp>
      <p:sp>
        <p:nvSpPr>
          <p:cNvPr id="5" name="Rectangle: Rounded Corners 4">
            <a:extLst>
              <a:ext uri="{FF2B5EF4-FFF2-40B4-BE49-F238E27FC236}">
                <a16:creationId xmlns:a16="http://schemas.microsoft.com/office/drawing/2014/main" id="{397E48EB-C1C2-C75D-0D03-125AA7D15B69}"/>
              </a:ext>
            </a:extLst>
          </p:cNvPr>
          <p:cNvSpPr/>
          <p:nvPr/>
        </p:nvSpPr>
        <p:spPr>
          <a:xfrm>
            <a:off x="1014681" y="3939584"/>
            <a:ext cx="1220912" cy="37186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6408D17-8BE1-9FDE-A8F8-133C5BD88CAE}"/>
              </a:ext>
            </a:extLst>
          </p:cNvPr>
          <p:cNvSpPr/>
          <p:nvPr/>
        </p:nvSpPr>
        <p:spPr>
          <a:xfrm>
            <a:off x="1014681" y="3394540"/>
            <a:ext cx="1220912" cy="37186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D18BA24-A250-AE8F-0DAE-05ABA6D54F4B}"/>
              </a:ext>
            </a:extLst>
          </p:cNvPr>
          <p:cNvSpPr/>
          <p:nvPr/>
        </p:nvSpPr>
        <p:spPr>
          <a:xfrm>
            <a:off x="1014681" y="5314157"/>
            <a:ext cx="1220912" cy="37186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F7B66C2-BC35-8733-27C5-74EAD009465B}"/>
              </a:ext>
            </a:extLst>
          </p:cNvPr>
          <p:cNvSpPr/>
          <p:nvPr/>
        </p:nvSpPr>
        <p:spPr>
          <a:xfrm>
            <a:off x="1014681" y="4496660"/>
            <a:ext cx="1220912" cy="37186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C86E8E4-9100-C4CB-98F8-593CC848432E}"/>
              </a:ext>
            </a:extLst>
          </p:cNvPr>
          <p:cNvSpPr txBox="1"/>
          <p:nvPr/>
        </p:nvSpPr>
        <p:spPr>
          <a:xfrm>
            <a:off x="1046164" y="2024057"/>
            <a:ext cx="6176160" cy="3970318"/>
          </a:xfrm>
          <a:prstGeom prst="rect">
            <a:avLst/>
          </a:prstGeom>
          <a:noFill/>
        </p:spPr>
        <p:txBody>
          <a:bodyPr wrap="square" rtlCol="0">
            <a:spAutoFit/>
          </a:bodyPr>
          <a:lstStyle/>
          <a:p>
            <a:pPr algn="l">
              <a:tabLst>
                <a:tab pos="1203325" algn="l"/>
              </a:tabLst>
            </a:pPr>
            <a:endParaRPr lang="en-US" sz="1800" b="0" i="0" u="none" strike="noStrike" baseline="0">
              <a:solidFill>
                <a:srgbClr val="000000"/>
              </a:solidFill>
            </a:endParaRPr>
          </a:p>
          <a:p>
            <a:pPr>
              <a:tabLst>
                <a:tab pos="1203325" algn="l"/>
              </a:tabLst>
            </a:pPr>
            <a:r>
              <a:rPr lang="en-US" sz="1800" b="1" i="0" u="none" strike="noStrike" baseline="0">
                <a:solidFill>
                  <a:srgbClr val="FFFFFF"/>
                </a:solidFill>
              </a:rPr>
              <a:t>Module 1   </a:t>
            </a:r>
            <a:r>
              <a:rPr lang="en-US" sz="1800" b="1" i="0" u="none" strike="noStrike" baseline="0">
                <a:solidFill>
                  <a:srgbClr val="D02E00"/>
                </a:solidFill>
              </a:rPr>
              <a:t>Secondary Data Analysis </a:t>
            </a:r>
            <a:endParaRPr lang="en-US" sz="1800" b="0" i="0" u="none" strike="noStrike" baseline="0">
              <a:solidFill>
                <a:srgbClr val="000000"/>
              </a:solidFill>
            </a:endParaRPr>
          </a:p>
          <a:p>
            <a:pPr>
              <a:tabLst>
                <a:tab pos="1203325" algn="l"/>
              </a:tabLst>
            </a:pPr>
            <a:endParaRPr lang="en-US" sz="1800" b="0" i="0" u="none" strike="noStrike" baseline="0">
              <a:solidFill>
                <a:srgbClr val="000000"/>
              </a:solidFill>
            </a:endParaRPr>
          </a:p>
          <a:p>
            <a:pPr>
              <a:tabLst>
                <a:tab pos="1203325" algn="l"/>
              </a:tabLst>
            </a:pPr>
            <a:r>
              <a:rPr lang="en-US" sz="1800" b="1" i="0" u="none" strike="noStrike" baseline="0">
                <a:solidFill>
                  <a:srgbClr val="FFFFFF"/>
                </a:solidFill>
              </a:rPr>
              <a:t>Module 2   </a:t>
            </a:r>
            <a:r>
              <a:rPr lang="en-US" sz="1800" b="1" i="0" u="none" strike="noStrike" baseline="0">
                <a:solidFill>
                  <a:srgbClr val="D02E00"/>
                </a:solidFill>
              </a:rPr>
              <a:t>Rapid Assessment </a:t>
            </a:r>
            <a:endParaRPr lang="en-US" sz="1800" b="0" i="0" u="none" strike="noStrike" baseline="0">
              <a:solidFill>
                <a:srgbClr val="000000"/>
              </a:solidFill>
            </a:endParaRPr>
          </a:p>
          <a:p>
            <a:pPr>
              <a:tabLst>
                <a:tab pos="1203325" algn="l"/>
              </a:tabLst>
            </a:pPr>
            <a:endParaRPr lang="en-US">
              <a:solidFill>
                <a:srgbClr val="000000"/>
              </a:solidFill>
            </a:endParaRPr>
          </a:p>
          <a:p>
            <a:pPr>
              <a:tabLst>
                <a:tab pos="1203325" algn="l"/>
              </a:tabLst>
            </a:pPr>
            <a:r>
              <a:rPr lang="en-US" sz="1800" b="1" i="0" u="none" strike="noStrike" baseline="0">
                <a:solidFill>
                  <a:srgbClr val="FFFFFF"/>
                </a:solidFill>
              </a:rPr>
              <a:t>Module 3   </a:t>
            </a:r>
            <a:r>
              <a:rPr lang="en-US" sz="1800" b="1" i="0" u="none" strike="noStrike" baseline="0">
                <a:solidFill>
                  <a:srgbClr val="D02E00"/>
                </a:solidFill>
              </a:rPr>
              <a:t>In-Depth Qualitative Assessments</a:t>
            </a:r>
          </a:p>
          <a:p>
            <a:pPr>
              <a:tabLst>
                <a:tab pos="1203325" algn="l"/>
              </a:tabLst>
            </a:pPr>
            <a:endParaRPr lang="en-US" sz="1800" b="0" i="0" u="none" strike="noStrike" baseline="0">
              <a:solidFill>
                <a:srgbClr val="000000"/>
              </a:solidFill>
            </a:endParaRPr>
          </a:p>
          <a:p>
            <a:pPr>
              <a:tabLst>
                <a:tab pos="1203325" algn="l"/>
              </a:tabLst>
            </a:pPr>
            <a:r>
              <a:rPr lang="en-US" sz="1800" b="1" i="0" u="none" strike="noStrike" baseline="0">
                <a:solidFill>
                  <a:srgbClr val="FFFFFF"/>
                </a:solidFill>
              </a:rPr>
              <a:t>Module 4   </a:t>
            </a:r>
            <a:r>
              <a:rPr lang="en-US" sz="1800" b="1" i="0" u="none" strike="noStrike" baseline="0">
                <a:solidFill>
                  <a:srgbClr val="D02E00"/>
                </a:solidFill>
              </a:rPr>
              <a:t>Quantitative Assessments </a:t>
            </a:r>
            <a:endParaRPr lang="en-US" sz="1800" b="0" i="0" u="none" strike="noStrike" baseline="0">
              <a:solidFill>
                <a:srgbClr val="000000"/>
              </a:solidFill>
            </a:endParaRPr>
          </a:p>
          <a:p>
            <a:pPr>
              <a:tabLst>
                <a:tab pos="1203325" algn="l"/>
              </a:tabLst>
            </a:pPr>
            <a:endParaRPr lang="en-US" sz="1800" b="0" i="0" u="none" strike="noStrike" baseline="0">
              <a:solidFill>
                <a:srgbClr val="000000"/>
              </a:solidFill>
            </a:endParaRPr>
          </a:p>
          <a:p>
            <a:pPr>
              <a:tabLst>
                <a:tab pos="1203325" algn="l"/>
              </a:tabLst>
            </a:pPr>
            <a:r>
              <a:rPr lang="en-US" sz="1800" b="1" i="0" u="none" strike="noStrike" baseline="0">
                <a:solidFill>
                  <a:srgbClr val="FFFFFF"/>
                </a:solidFill>
              </a:rPr>
              <a:t>Module 5   </a:t>
            </a:r>
            <a:r>
              <a:rPr lang="en-US" sz="1800" b="1" i="0" u="none" strike="noStrike" baseline="0">
                <a:solidFill>
                  <a:srgbClr val="D02E00"/>
                </a:solidFill>
              </a:rPr>
              <a:t>Using Program Data to Assess and </a:t>
            </a:r>
            <a:br>
              <a:rPr lang="en-US" sz="1800" b="1" i="0" u="none" strike="noStrike" baseline="0">
                <a:solidFill>
                  <a:srgbClr val="D02E00"/>
                </a:solidFill>
              </a:rPr>
            </a:br>
            <a:r>
              <a:rPr lang="en-US" sz="1800" b="1" i="0" u="none" strike="noStrike" baseline="0">
                <a:solidFill>
                  <a:srgbClr val="D02E00"/>
                </a:solidFill>
              </a:rPr>
              <a:t>	Monitor IYCF Practices </a:t>
            </a:r>
            <a:endParaRPr lang="en-US" sz="1800" b="0" i="0" u="none" strike="noStrike" baseline="0">
              <a:solidFill>
                <a:srgbClr val="000000"/>
              </a:solidFill>
            </a:endParaRPr>
          </a:p>
          <a:p>
            <a:pPr>
              <a:tabLst>
                <a:tab pos="1203325" algn="l"/>
              </a:tabLst>
            </a:pPr>
            <a:endParaRPr lang="en-US">
              <a:solidFill>
                <a:srgbClr val="000000"/>
              </a:solidFill>
            </a:endParaRPr>
          </a:p>
          <a:p>
            <a:pPr>
              <a:tabLst>
                <a:tab pos="1203325" algn="l"/>
              </a:tabLst>
            </a:pPr>
            <a:r>
              <a:rPr lang="en-US" sz="1800" b="1" i="0" u="none" strike="noStrike" baseline="0">
                <a:solidFill>
                  <a:srgbClr val="FFFFFF"/>
                </a:solidFill>
              </a:rPr>
              <a:t>Module 6   </a:t>
            </a:r>
            <a:r>
              <a:rPr lang="en-US" sz="1800" b="1" i="0" u="none" strike="noStrike" baseline="0">
                <a:solidFill>
                  <a:srgbClr val="D02E00"/>
                </a:solidFill>
              </a:rPr>
              <a:t>Data to Decisions: Synthesizing and </a:t>
            </a:r>
            <a:br>
              <a:rPr lang="en-US" sz="1800" b="1" i="0" u="none" strike="noStrike" baseline="0">
                <a:solidFill>
                  <a:srgbClr val="D02E00"/>
                </a:solidFill>
              </a:rPr>
            </a:br>
            <a:r>
              <a:rPr lang="en-US" sz="1800" b="1" i="0" u="none" strike="noStrike" baseline="0">
                <a:solidFill>
                  <a:srgbClr val="D02E00"/>
                </a:solidFill>
              </a:rPr>
              <a:t>	Analyzing Assessment Results</a:t>
            </a:r>
            <a:endParaRPr lang="en-US"/>
          </a:p>
        </p:txBody>
      </p:sp>
      <p:sp>
        <p:nvSpPr>
          <p:cNvPr id="11" name="object 7">
            <a:extLst>
              <a:ext uri="{FF2B5EF4-FFF2-40B4-BE49-F238E27FC236}">
                <a16:creationId xmlns:a16="http://schemas.microsoft.com/office/drawing/2014/main" id="{95BF45F4-7E10-EE9A-CC89-EF93C1CB63A0}"/>
              </a:ext>
            </a:extLst>
          </p:cNvPr>
          <p:cNvSpPr/>
          <p:nvPr/>
        </p:nvSpPr>
        <p:spPr>
          <a:xfrm>
            <a:off x="-4272" y="6398851"/>
            <a:ext cx="12196271" cy="459149"/>
          </a:xfrm>
          <a:custGeom>
            <a:avLst/>
            <a:gdLst/>
            <a:ahLst/>
            <a:cxnLst/>
            <a:rect l="l" t="t" r="r" b="b"/>
            <a:pathLst>
              <a:path w="7560309" h="481965">
                <a:moveTo>
                  <a:pt x="0" y="481393"/>
                </a:moveTo>
                <a:lnTo>
                  <a:pt x="7560005" y="481393"/>
                </a:lnTo>
                <a:lnTo>
                  <a:pt x="7560005" y="0"/>
                </a:lnTo>
                <a:lnTo>
                  <a:pt x="0" y="0"/>
                </a:lnTo>
                <a:lnTo>
                  <a:pt x="0" y="481393"/>
                </a:lnTo>
                <a:close/>
              </a:path>
            </a:pathLst>
          </a:custGeom>
          <a:solidFill>
            <a:srgbClr val="293745"/>
          </a:solidFill>
        </p:spPr>
        <p:txBody>
          <a:bodyPr wrap="square" lIns="0" tIns="0" rIns="0" bIns="0" rtlCol="0"/>
          <a:lstStyle/>
          <a:p>
            <a:endParaRPr/>
          </a:p>
        </p:txBody>
      </p:sp>
      <p:sp>
        <p:nvSpPr>
          <p:cNvPr id="12" name="object 9">
            <a:extLst>
              <a:ext uri="{FF2B5EF4-FFF2-40B4-BE49-F238E27FC236}">
                <a16:creationId xmlns:a16="http://schemas.microsoft.com/office/drawing/2014/main" id="{58D1E727-5021-E0B9-DBAF-05FAE7DE0128}"/>
              </a:ext>
            </a:extLst>
          </p:cNvPr>
          <p:cNvSpPr/>
          <p:nvPr/>
        </p:nvSpPr>
        <p:spPr>
          <a:xfrm>
            <a:off x="245660" y="6496176"/>
            <a:ext cx="1109970" cy="273685"/>
          </a:xfrm>
          <a:custGeom>
            <a:avLst/>
            <a:gdLst/>
            <a:ahLst/>
            <a:cxnLst/>
            <a:rect l="l" t="t" r="r" b="b"/>
            <a:pathLst>
              <a:path w="1327150" h="273685">
                <a:moveTo>
                  <a:pt x="1326921" y="0"/>
                </a:moveTo>
                <a:lnTo>
                  <a:pt x="136550" y="0"/>
                </a:lnTo>
                <a:lnTo>
                  <a:pt x="93390" y="6961"/>
                </a:lnTo>
                <a:lnTo>
                  <a:pt x="55906" y="26346"/>
                </a:lnTo>
                <a:lnTo>
                  <a:pt x="26346" y="55906"/>
                </a:lnTo>
                <a:lnTo>
                  <a:pt x="6961" y="93390"/>
                </a:lnTo>
                <a:lnTo>
                  <a:pt x="0" y="136550"/>
                </a:lnTo>
                <a:lnTo>
                  <a:pt x="6961" y="179710"/>
                </a:lnTo>
                <a:lnTo>
                  <a:pt x="26346" y="217194"/>
                </a:lnTo>
                <a:lnTo>
                  <a:pt x="55906" y="246753"/>
                </a:lnTo>
                <a:lnTo>
                  <a:pt x="93390" y="266139"/>
                </a:lnTo>
                <a:lnTo>
                  <a:pt x="136550" y="273100"/>
                </a:lnTo>
                <a:lnTo>
                  <a:pt x="1326921" y="273100"/>
                </a:lnTo>
                <a:lnTo>
                  <a:pt x="1326921" y="0"/>
                </a:lnTo>
                <a:close/>
              </a:path>
            </a:pathLst>
          </a:custGeom>
          <a:solidFill>
            <a:srgbClr val="D03000"/>
          </a:solidFill>
        </p:spPr>
        <p:txBody>
          <a:bodyPr wrap="square" lIns="0" tIns="0" rIns="0" bIns="0" rtlCol="0"/>
          <a:lstStyle/>
          <a:p>
            <a:endParaRPr/>
          </a:p>
        </p:txBody>
      </p:sp>
      <p:sp>
        <p:nvSpPr>
          <p:cNvPr id="13" name="TextBox 12">
            <a:extLst>
              <a:ext uri="{FF2B5EF4-FFF2-40B4-BE49-F238E27FC236}">
                <a16:creationId xmlns:a16="http://schemas.microsoft.com/office/drawing/2014/main" id="{38EE0123-775B-56AF-A9ED-09A494E00C48}"/>
              </a:ext>
            </a:extLst>
          </p:cNvPr>
          <p:cNvSpPr txBox="1"/>
          <p:nvPr/>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mn-lt"/>
                <a:ea typeface="Noto Sans" panose="020B0502040504020204" pitchFamily="34" charset="0"/>
                <a:cs typeface="Noto Sans" panose="020B0502040504020204" pitchFamily="34" charset="0"/>
              </a:rPr>
              <a:pPr algn="r"/>
              <a:t>6</a:t>
            </a:fld>
            <a:endParaRPr lang="en-US" sz="900" b="0" i="0">
              <a:solidFill>
                <a:schemeClr val="bg1"/>
              </a:solidFill>
              <a:latin typeface="+mn-lt"/>
              <a:ea typeface="Noto Sans" panose="020B0502040504020204" pitchFamily="34" charset="0"/>
              <a:cs typeface="Noto Sans" panose="020B0502040504020204" pitchFamily="34" charset="0"/>
            </a:endParaRPr>
          </a:p>
        </p:txBody>
      </p:sp>
      <p:sp>
        <p:nvSpPr>
          <p:cNvPr id="14" name="Oval 13">
            <a:extLst>
              <a:ext uri="{FF2B5EF4-FFF2-40B4-BE49-F238E27FC236}">
                <a16:creationId xmlns:a16="http://schemas.microsoft.com/office/drawing/2014/main" id="{41F06D3E-CA6F-24AA-15BB-FA9B00D0461F}"/>
              </a:ext>
            </a:extLst>
          </p:cNvPr>
          <p:cNvSpPr/>
          <p:nvPr/>
        </p:nvSpPr>
        <p:spPr>
          <a:xfrm>
            <a:off x="706146" y="6305076"/>
            <a:ext cx="649483" cy="649483"/>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ject 11">
            <a:extLst>
              <a:ext uri="{FF2B5EF4-FFF2-40B4-BE49-F238E27FC236}">
                <a16:creationId xmlns:a16="http://schemas.microsoft.com/office/drawing/2014/main" id="{33186D72-D97C-B813-9756-24BDDC52057C}"/>
              </a:ext>
            </a:extLst>
          </p:cNvPr>
          <p:cNvSpPr txBox="1"/>
          <p:nvPr/>
        </p:nvSpPr>
        <p:spPr>
          <a:xfrm>
            <a:off x="351237" y="6559349"/>
            <a:ext cx="934085" cy="147320"/>
          </a:xfrm>
          <a:prstGeom prst="rect">
            <a:avLst/>
          </a:prstGeom>
        </p:spPr>
        <p:txBody>
          <a:bodyPr vert="horz" wrap="square" lIns="0" tIns="12700" rIns="0" bIns="0" rtlCol="0">
            <a:spAutoFit/>
          </a:bodyPr>
          <a:lstStyle/>
          <a:p>
            <a:pPr marL="12700">
              <a:lnSpc>
                <a:spcPct val="100000"/>
              </a:lnSpc>
              <a:spcBef>
                <a:spcPts val="100"/>
              </a:spcBef>
            </a:pPr>
            <a:r>
              <a:rPr sz="800" spc="-10">
                <a:solidFill>
                  <a:srgbClr val="FFFFFF"/>
                </a:solidFill>
                <a:latin typeface="Arial Black"/>
                <a:cs typeface="Arial Black"/>
              </a:rPr>
              <a:t>INTRODUCTION</a:t>
            </a:r>
            <a:endParaRPr sz="800">
              <a:latin typeface="Arial Black"/>
              <a:cs typeface="Arial Black"/>
            </a:endParaRPr>
          </a:p>
        </p:txBody>
      </p:sp>
      <p:sp>
        <p:nvSpPr>
          <p:cNvPr id="16" name="object 8">
            <a:extLst>
              <a:ext uri="{FF2B5EF4-FFF2-40B4-BE49-F238E27FC236}">
                <a16:creationId xmlns:a16="http://schemas.microsoft.com/office/drawing/2014/main" id="{4413E368-013D-73B8-C8BA-483B317FBB4D}"/>
              </a:ext>
            </a:extLst>
          </p:cNvPr>
          <p:cNvSpPr/>
          <p:nvPr/>
        </p:nvSpPr>
        <p:spPr>
          <a:xfrm rot="10800000">
            <a:off x="1282040" y="6397264"/>
            <a:ext cx="95917" cy="460735"/>
          </a:xfrm>
          <a:custGeom>
            <a:avLst/>
            <a:gdLst/>
            <a:ahLst/>
            <a:cxnLst/>
            <a:rect l="l" t="t" r="r" b="b"/>
            <a:pathLst>
              <a:path w="106044" h="481965">
                <a:moveTo>
                  <a:pt x="105819" y="0"/>
                </a:moveTo>
                <a:lnTo>
                  <a:pt x="52901" y="61910"/>
                </a:lnTo>
                <a:lnTo>
                  <a:pt x="30519" y="102277"/>
                </a:lnTo>
                <a:lnTo>
                  <a:pt x="13902" y="145870"/>
                </a:lnTo>
                <a:lnTo>
                  <a:pt x="3560" y="192181"/>
                </a:lnTo>
                <a:lnTo>
                  <a:pt x="0" y="240703"/>
                </a:lnTo>
                <a:lnTo>
                  <a:pt x="3560" y="289224"/>
                </a:lnTo>
                <a:lnTo>
                  <a:pt x="13902" y="335534"/>
                </a:lnTo>
                <a:lnTo>
                  <a:pt x="30519" y="379126"/>
                </a:lnTo>
                <a:lnTo>
                  <a:pt x="52901" y="419492"/>
                </a:lnTo>
                <a:lnTo>
                  <a:pt x="80542" y="456123"/>
                </a:lnTo>
                <a:lnTo>
                  <a:pt x="105813" y="481393"/>
                </a:lnTo>
              </a:path>
            </a:pathLst>
          </a:custGeom>
          <a:ln w="28575">
            <a:solidFill>
              <a:schemeClr val="bg2"/>
            </a:solidFill>
          </a:ln>
        </p:spPr>
        <p:txBody>
          <a:bodyPr wrap="square" lIns="0" tIns="0" rIns="0" bIns="0" rtlCol="0"/>
          <a:lstStyle/>
          <a:p>
            <a:endParaRPr/>
          </a:p>
        </p:txBody>
      </p:sp>
      <p:pic>
        <p:nvPicPr>
          <p:cNvPr id="17" name="Picture 16">
            <a:extLst>
              <a:ext uri="{FF2B5EF4-FFF2-40B4-BE49-F238E27FC236}">
                <a16:creationId xmlns:a16="http://schemas.microsoft.com/office/drawing/2014/main" id="{1BB707F2-747D-4D0C-3A29-30E78D701F0C}"/>
              </a:ext>
            </a:extLst>
          </p:cNvPr>
          <p:cNvPicPr>
            <a:picLocks noChangeAspect="1"/>
          </p:cNvPicPr>
          <p:nvPr/>
        </p:nvPicPr>
        <p:blipFill>
          <a:blip r:embed="rId3"/>
          <a:srcRect t="-1564" r="16764" b="1"/>
          <a:stretch/>
        </p:blipFill>
        <p:spPr>
          <a:xfrm>
            <a:off x="8312430" y="232475"/>
            <a:ext cx="3879569" cy="4733769"/>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7" name="Text Placeholder 6">
            <a:extLst>
              <a:ext uri="{FF2B5EF4-FFF2-40B4-BE49-F238E27FC236}">
                <a16:creationId xmlns:a16="http://schemas.microsoft.com/office/drawing/2014/main" id="{272D1C0B-1331-5A21-0A68-784ED6263724}"/>
              </a:ext>
            </a:extLst>
          </p:cNvPr>
          <p:cNvSpPr>
            <a:spLocks noGrp="1"/>
          </p:cNvSpPr>
          <p:nvPr>
            <p:ph type="body" idx="1"/>
          </p:nvPr>
        </p:nvSpPr>
        <p:spPr>
          <a:xfrm>
            <a:off x="414670" y="1360967"/>
            <a:ext cx="10899325" cy="4730766"/>
          </a:xfrm>
        </p:spPr>
        <p:txBody>
          <a:bodyPr/>
          <a:lstStyle/>
          <a:p>
            <a:pPr marL="76200" lvl="0" indent="0">
              <a:buNone/>
            </a:pPr>
            <a:r>
              <a:rPr lang="en-US" b="1">
                <a:sym typeface="Arial"/>
              </a:rPr>
              <a:t>Which of the following is NOT a type of program data related to IYCF?</a:t>
            </a:r>
          </a:p>
          <a:p>
            <a:pPr marL="914400" lvl="0" indent="-457200">
              <a:buClr>
                <a:srgbClr val="D03000"/>
              </a:buClr>
              <a:buFont typeface="+mj-lt"/>
              <a:buAutoNum type="alphaLcPeriod"/>
            </a:pPr>
            <a:r>
              <a:rPr lang="en-US">
                <a:sym typeface="Arial"/>
              </a:rPr>
              <a:t>Breastfeeding practices and complementary feeding indicators.</a:t>
            </a:r>
            <a:endParaRPr lang="en-US"/>
          </a:p>
          <a:p>
            <a:pPr marL="914400" lvl="0" indent="-457200">
              <a:buClr>
                <a:srgbClr val="D03000"/>
              </a:buClr>
              <a:buFont typeface="+mj-lt"/>
              <a:buAutoNum type="alphaLcPeriod"/>
            </a:pPr>
            <a:r>
              <a:rPr lang="en-US">
                <a:sym typeface="Arial"/>
              </a:rPr>
              <a:t>Handwashing practices and access to sanitation facilities.</a:t>
            </a:r>
            <a:endParaRPr lang="en-US"/>
          </a:p>
          <a:p>
            <a:pPr marL="914400" lvl="0" indent="-457200">
              <a:buClr>
                <a:srgbClr val="D03000"/>
              </a:buClr>
              <a:buFont typeface="+mj-lt"/>
              <a:buAutoNum type="alphaLcPeriod"/>
            </a:pPr>
            <a:r>
              <a:rPr lang="en-US">
                <a:sym typeface="Arial"/>
              </a:rPr>
              <a:t>Market price monitoring and availability of nutrient-rich foods.</a:t>
            </a:r>
            <a:endParaRPr lang="en-US"/>
          </a:p>
          <a:p>
            <a:pPr marL="914400" lvl="0" indent="-457200">
              <a:buClr>
                <a:srgbClr val="D03000"/>
              </a:buClr>
              <a:buFont typeface="+mj-lt"/>
              <a:buAutoNum type="alphaLcPeriod"/>
            </a:pPr>
            <a:r>
              <a:rPr lang="en-US">
                <a:sym typeface="Arial"/>
              </a:rPr>
              <a:t>Historical dietary patterns of adults. </a:t>
            </a:r>
          </a:p>
          <a:p>
            <a:endParaRPr lang="en-US"/>
          </a:p>
        </p:txBody>
      </p:sp>
      <p:sp>
        <p:nvSpPr>
          <p:cNvPr id="4" name="Rounded Rectangle 1">
            <a:extLst>
              <a:ext uri="{FF2B5EF4-FFF2-40B4-BE49-F238E27FC236}">
                <a16:creationId xmlns:a16="http://schemas.microsoft.com/office/drawing/2014/main" id="{1FBFE0C9-DB46-FD71-8964-D99A9C6D4479}"/>
              </a:ext>
            </a:extLst>
          </p:cNvPr>
          <p:cNvSpPr/>
          <p:nvPr/>
        </p:nvSpPr>
        <p:spPr>
          <a:xfrm>
            <a:off x="581891" y="544945"/>
            <a:ext cx="4424218" cy="452596"/>
          </a:xfrm>
          <a:prstGeom prst="roundRect">
            <a:avLst>
              <a:gd name="adj" fmla="val 50000"/>
            </a:avLst>
          </a:prstGeom>
          <a:solidFill>
            <a:srgbClr val="D03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a:extLst>
              <a:ext uri="{FF2B5EF4-FFF2-40B4-BE49-F238E27FC236}">
                <a16:creationId xmlns:a16="http://schemas.microsoft.com/office/drawing/2014/main" id="{BB653DC5-0506-D8FD-C724-4363A689A585}"/>
              </a:ext>
            </a:extLst>
          </p:cNvPr>
          <p:cNvSpPr>
            <a:spLocks noGrp="1"/>
          </p:cNvSpPr>
          <p:nvPr>
            <p:ph type="title"/>
          </p:nvPr>
        </p:nvSpPr>
        <p:spPr>
          <a:xfrm>
            <a:off x="581892" y="509628"/>
            <a:ext cx="4424218" cy="611229"/>
          </a:xfrm>
        </p:spPr>
        <p:txBody>
          <a:bodyPr>
            <a:normAutofit/>
          </a:bodyPr>
          <a:lstStyle/>
          <a:p>
            <a:pPr algn="ctr"/>
            <a:r>
              <a:rPr lang="en-US" sz="1800" spc="110">
                <a:solidFill>
                  <a:schemeClr val="bg1"/>
                </a:solidFill>
              </a:rPr>
              <a:t>QUIZ: QUESTION 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2" name="TextBox 1">
            <a:extLst>
              <a:ext uri="{FF2B5EF4-FFF2-40B4-BE49-F238E27FC236}">
                <a16:creationId xmlns:a16="http://schemas.microsoft.com/office/drawing/2014/main" id="{A41BF11F-ABD7-0A2E-AF70-B63AABECAD1D}"/>
              </a:ext>
            </a:extLst>
          </p:cNvPr>
          <p:cNvSpPr txBox="1"/>
          <p:nvPr/>
        </p:nvSpPr>
        <p:spPr>
          <a:xfrm>
            <a:off x="4190208" y="2866039"/>
            <a:ext cx="929804" cy="769441"/>
          </a:xfrm>
          <a:prstGeom prst="rect">
            <a:avLst/>
          </a:prstGeom>
          <a:noFill/>
        </p:spPr>
        <p:txBody>
          <a:bodyPr wrap="square" rtlCol="0">
            <a:spAutoFit/>
          </a:bodyPr>
          <a:lstStyle/>
          <a:p>
            <a:r>
              <a:rPr lang="en-US" sz="4400" dirty="0">
                <a:solidFill>
                  <a:schemeClr val="bg1"/>
                </a:solidFill>
                <a:latin typeface="+mj-lt"/>
                <a:ea typeface="Noto Sans" panose="020B0502040504020204" pitchFamily="34" charset="0"/>
                <a:cs typeface="Noto Sans" panose="020B0502040504020204" pitchFamily="34" charset="0"/>
              </a:rPr>
              <a:t>6</a:t>
            </a:r>
            <a:endParaRPr lang="en-US" dirty="0">
              <a:solidFill>
                <a:schemeClr val="bg1"/>
              </a:solidFill>
              <a:latin typeface="+mj-lt"/>
              <a:ea typeface="Noto Sans" panose="020B0502040504020204" pitchFamily="34" charset="0"/>
              <a:cs typeface="Noto Sans" panose="020B0502040504020204" pitchFamily="34" charset="0"/>
            </a:endParaRPr>
          </a:p>
        </p:txBody>
      </p:sp>
      <p:sp>
        <p:nvSpPr>
          <p:cNvPr id="3" name="Google Shape;200;p15">
            <a:extLst>
              <a:ext uri="{FF2B5EF4-FFF2-40B4-BE49-F238E27FC236}">
                <a16:creationId xmlns:a16="http://schemas.microsoft.com/office/drawing/2014/main" id="{8B711DCC-4ECE-C429-22D9-27A62FC51B5E}"/>
              </a:ext>
            </a:extLst>
          </p:cNvPr>
          <p:cNvSpPr txBox="1"/>
          <p:nvPr/>
        </p:nvSpPr>
        <p:spPr>
          <a:xfrm>
            <a:off x="2117559" y="4010514"/>
            <a:ext cx="6244388" cy="128031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0000"/>
              </a:buClr>
              <a:buSzPts val="4800"/>
              <a:buFont typeface="Arial"/>
              <a:buNone/>
            </a:pPr>
            <a:r>
              <a:rPr lang="en-US" sz="3200" b="1" i="0" u="none" strike="noStrike" cap="none" dirty="0">
                <a:solidFill>
                  <a:schemeClr val="bg1"/>
                </a:solidFill>
                <a:latin typeface="Arial Black" panose="020B0A04020102020204" pitchFamily="34" charset="0"/>
                <a:ea typeface="Arial"/>
                <a:cs typeface="Arial"/>
                <a:sym typeface="Arial"/>
              </a:rPr>
              <a:t>Data to Decisions: Synthesizing and Analyzing Assessment Results</a:t>
            </a:r>
            <a:endParaRPr sz="3200" b="0" i="0" u="none" strike="noStrike" cap="none" dirty="0">
              <a:solidFill>
                <a:schemeClr val="bg1"/>
              </a:solidFill>
              <a:latin typeface="Arial Black" panose="020B0A04020102020204" pitchFamily="34" charset="0"/>
              <a:ea typeface="Arial"/>
              <a:cs typeface="Arial"/>
              <a:sym typeface="Arial"/>
            </a:endParaRPr>
          </a:p>
        </p:txBody>
      </p:sp>
      <p:grpSp>
        <p:nvGrpSpPr>
          <p:cNvPr id="4" name="object 21">
            <a:extLst>
              <a:ext uri="{FF2B5EF4-FFF2-40B4-BE49-F238E27FC236}">
                <a16:creationId xmlns:a16="http://schemas.microsoft.com/office/drawing/2014/main" id="{D1AB6FF8-3081-D779-3054-53A516255134}"/>
              </a:ext>
            </a:extLst>
          </p:cNvPr>
          <p:cNvGrpSpPr/>
          <p:nvPr/>
        </p:nvGrpSpPr>
        <p:grpSpPr>
          <a:xfrm>
            <a:off x="582347" y="534230"/>
            <a:ext cx="1024255" cy="1024255"/>
            <a:chOff x="462031" y="919241"/>
            <a:chExt cx="1024255" cy="1024255"/>
          </a:xfrm>
        </p:grpSpPr>
        <p:sp>
          <p:nvSpPr>
            <p:cNvPr id="5" name="object 22">
              <a:extLst>
                <a:ext uri="{FF2B5EF4-FFF2-40B4-BE49-F238E27FC236}">
                  <a16:creationId xmlns:a16="http://schemas.microsoft.com/office/drawing/2014/main" id="{3E318617-A061-73BE-2D46-B9BEB1DA16E2}"/>
                </a:ext>
              </a:extLst>
            </p:cNvPr>
            <p:cNvSpPr/>
            <p:nvPr/>
          </p:nvSpPr>
          <p:spPr>
            <a:xfrm>
              <a:off x="493781" y="950991"/>
              <a:ext cx="960755" cy="960755"/>
            </a:xfrm>
            <a:custGeom>
              <a:avLst/>
              <a:gdLst/>
              <a:ahLst/>
              <a:cxnLst/>
              <a:rect l="l" t="t" r="r" b="b"/>
              <a:pathLst>
                <a:path w="960755" h="960755">
                  <a:moveTo>
                    <a:pt x="480187" y="0"/>
                  </a:moveTo>
                  <a:lnTo>
                    <a:pt x="431090" y="2479"/>
                  </a:lnTo>
                  <a:lnTo>
                    <a:pt x="383412" y="9755"/>
                  </a:lnTo>
                  <a:lnTo>
                    <a:pt x="337393" y="21588"/>
                  </a:lnTo>
                  <a:lnTo>
                    <a:pt x="293275" y="37735"/>
                  </a:lnTo>
                  <a:lnTo>
                    <a:pt x="251300" y="57955"/>
                  </a:lnTo>
                  <a:lnTo>
                    <a:pt x="211709" y="82007"/>
                  </a:lnTo>
                  <a:lnTo>
                    <a:pt x="174742" y="109649"/>
                  </a:lnTo>
                  <a:lnTo>
                    <a:pt x="140642" y="140641"/>
                  </a:lnTo>
                  <a:lnTo>
                    <a:pt x="109650" y="174740"/>
                  </a:lnTo>
                  <a:lnTo>
                    <a:pt x="82008" y="211706"/>
                  </a:lnTo>
                  <a:lnTo>
                    <a:pt x="57955" y="251296"/>
                  </a:lnTo>
                  <a:lnTo>
                    <a:pt x="37735" y="293270"/>
                  </a:lnTo>
                  <a:lnTo>
                    <a:pt x="21588" y="337386"/>
                  </a:lnTo>
                  <a:lnTo>
                    <a:pt x="9755" y="383403"/>
                  </a:lnTo>
                  <a:lnTo>
                    <a:pt x="2479" y="431079"/>
                  </a:lnTo>
                  <a:lnTo>
                    <a:pt x="0" y="480174"/>
                  </a:lnTo>
                  <a:lnTo>
                    <a:pt x="2479" y="529270"/>
                  </a:lnTo>
                  <a:lnTo>
                    <a:pt x="9755" y="576949"/>
                  </a:lnTo>
                  <a:lnTo>
                    <a:pt x="21588" y="622967"/>
                  </a:lnTo>
                  <a:lnTo>
                    <a:pt x="37735" y="667085"/>
                  </a:lnTo>
                  <a:lnTo>
                    <a:pt x="57955" y="709060"/>
                  </a:lnTo>
                  <a:lnTo>
                    <a:pt x="82008" y="748652"/>
                  </a:lnTo>
                  <a:lnTo>
                    <a:pt x="109650" y="785618"/>
                  </a:lnTo>
                  <a:lnTo>
                    <a:pt x="140642" y="819718"/>
                  </a:lnTo>
                  <a:lnTo>
                    <a:pt x="174742" y="850710"/>
                  </a:lnTo>
                  <a:lnTo>
                    <a:pt x="211709" y="878353"/>
                  </a:lnTo>
                  <a:lnTo>
                    <a:pt x="251300" y="902405"/>
                  </a:lnTo>
                  <a:lnTo>
                    <a:pt x="293275" y="922626"/>
                  </a:lnTo>
                  <a:lnTo>
                    <a:pt x="337393" y="938773"/>
                  </a:lnTo>
                  <a:lnTo>
                    <a:pt x="383412" y="950605"/>
                  </a:lnTo>
                  <a:lnTo>
                    <a:pt x="431090" y="957882"/>
                  </a:lnTo>
                  <a:lnTo>
                    <a:pt x="480187" y="960361"/>
                  </a:lnTo>
                  <a:lnTo>
                    <a:pt x="529283" y="957882"/>
                  </a:lnTo>
                  <a:lnTo>
                    <a:pt x="576961" y="950605"/>
                  </a:lnTo>
                  <a:lnTo>
                    <a:pt x="622980" y="938773"/>
                  </a:lnTo>
                  <a:lnTo>
                    <a:pt x="667098" y="922626"/>
                  </a:lnTo>
                  <a:lnTo>
                    <a:pt x="709073" y="902405"/>
                  </a:lnTo>
                  <a:lnTo>
                    <a:pt x="748664" y="878353"/>
                  </a:lnTo>
                  <a:lnTo>
                    <a:pt x="785631" y="850710"/>
                  </a:lnTo>
                  <a:lnTo>
                    <a:pt x="819731" y="819718"/>
                  </a:lnTo>
                  <a:lnTo>
                    <a:pt x="850723" y="785618"/>
                  </a:lnTo>
                  <a:lnTo>
                    <a:pt x="878365" y="748652"/>
                  </a:lnTo>
                  <a:lnTo>
                    <a:pt x="902418" y="709060"/>
                  </a:lnTo>
                  <a:lnTo>
                    <a:pt x="922638" y="667085"/>
                  </a:lnTo>
                  <a:lnTo>
                    <a:pt x="938785" y="622967"/>
                  </a:lnTo>
                  <a:lnTo>
                    <a:pt x="950618" y="576949"/>
                  </a:lnTo>
                  <a:lnTo>
                    <a:pt x="957894" y="529270"/>
                  </a:lnTo>
                  <a:lnTo>
                    <a:pt x="960374" y="480174"/>
                  </a:lnTo>
                  <a:lnTo>
                    <a:pt x="957894" y="431079"/>
                  </a:lnTo>
                  <a:lnTo>
                    <a:pt x="950618" y="383403"/>
                  </a:lnTo>
                  <a:lnTo>
                    <a:pt x="938785" y="337386"/>
                  </a:lnTo>
                  <a:lnTo>
                    <a:pt x="922638" y="293270"/>
                  </a:lnTo>
                  <a:lnTo>
                    <a:pt x="902418" y="251296"/>
                  </a:lnTo>
                  <a:lnTo>
                    <a:pt x="878365" y="211706"/>
                  </a:lnTo>
                  <a:lnTo>
                    <a:pt x="850723" y="174740"/>
                  </a:lnTo>
                  <a:lnTo>
                    <a:pt x="819731" y="140641"/>
                  </a:lnTo>
                  <a:lnTo>
                    <a:pt x="785631" y="109649"/>
                  </a:lnTo>
                  <a:lnTo>
                    <a:pt x="748664" y="82007"/>
                  </a:lnTo>
                  <a:lnTo>
                    <a:pt x="709073" y="57955"/>
                  </a:lnTo>
                  <a:lnTo>
                    <a:pt x="667098" y="37735"/>
                  </a:lnTo>
                  <a:lnTo>
                    <a:pt x="622980" y="21588"/>
                  </a:lnTo>
                  <a:lnTo>
                    <a:pt x="576961" y="9755"/>
                  </a:lnTo>
                  <a:lnTo>
                    <a:pt x="529283" y="2479"/>
                  </a:lnTo>
                  <a:lnTo>
                    <a:pt x="480187" y="0"/>
                  </a:lnTo>
                  <a:close/>
                </a:path>
              </a:pathLst>
            </a:custGeom>
            <a:solidFill>
              <a:srgbClr val="293745"/>
            </a:solidFill>
          </p:spPr>
          <p:txBody>
            <a:bodyPr wrap="square" lIns="0" tIns="0" rIns="0" bIns="0" rtlCol="0"/>
            <a:lstStyle/>
            <a:p>
              <a:endParaRPr/>
            </a:p>
          </p:txBody>
        </p:sp>
        <p:pic>
          <p:nvPicPr>
            <p:cNvPr id="6" name="object 23">
              <a:extLst>
                <a:ext uri="{FF2B5EF4-FFF2-40B4-BE49-F238E27FC236}">
                  <a16:creationId xmlns:a16="http://schemas.microsoft.com/office/drawing/2014/main" id="{9D4EE1F9-EDB2-DFE0-3C84-57AF4AA393EC}"/>
                </a:ext>
              </a:extLst>
            </p:cNvPr>
            <p:cNvPicPr/>
            <p:nvPr/>
          </p:nvPicPr>
          <p:blipFill>
            <a:blip r:embed="rId3" cstate="print"/>
            <a:stretch>
              <a:fillRect/>
            </a:stretch>
          </p:blipFill>
          <p:spPr>
            <a:xfrm>
              <a:off x="1139605" y="1199594"/>
              <a:ext cx="146265" cy="129806"/>
            </a:xfrm>
            <a:prstGeom prst="rect">
              <a:avLst/>
            </a:prstGeom>
          </p:spPr>
        </p:pic>
        <p:pic>
          <p:nvPicPr>
            <p:cNvPr id="7" name="object 24">
              <a:extLst>
                <a:ext uri="{FF2B5EF4-FFF2-40B4-BE49-F238E27FC236}">
                  <a16:creationId xmlns:a16="http://schemas.microsoft.com/office/drawing/2014/main" id="{A95ECE0A-91F5-EB5E-8619-32356DA63E43}"/>
                </a:ext>
              </a:extLst>
            </p:cNvPr>
            <p:cNvPicPr/>
            <p:nvPr/>
          </p:nvPicPr>
          <p:blipFill>
            <a:blip r:embed="rId4" cstate="print"/>
            <a:stretch>
              <a:fillRect/>
            </a:stretch>
          </p:blipFill>
          <p:spPr>
            <a:xfrm>
              <a:off x="1139605" y="1355969"/>
              <a:ext cx="146265" cy="129806"/>
            </a:xfrm>
            <a:prstGeom prst="rect">
              <a:avLst/>
            </a:prstGeom>
          </p:spPr>
        </p:pic>
        <p:sp>
          <p:nvSpPr>
            <p:cNvPr id="8" name="object 25">
              <a:extLst>
                <a:ext uri="{FF2B5EF4-FFF2-40B4-BE49-F238E27FC236}">
                  <a16:creationId xmlns:a16="http://schemas.microsoft.com/office/drawing/2014/main" id="{A3A0930D-7141-19C5-E4E4-7C9645149B28}"/>
                </a:ext>
              </a:extLst>
            </p:cNvPr>
            <p:cNvSpPr/>
            <p:nvPr/>
          </p:nvSpPr>
          <p:spPr>
            <a:xfrm>
              <a:off x="917037" y="1316116"/>
              <a:ext cx="359410" cy="376555"/>
            </a:xfrm>
            <a:custGeom>
              <a:avLst/>
              <a:gdLst/>
              <a:ahLst/>
              <a:cxnLst/>
              <a:rect l="l" t="t" r="r" b="b"/>
              <a:pathLst>
                <a:path w="359409" h="376555">
                  <a:moveTo>
                    <a:pt x="319112" y="205752"/>
                  </a:moveTo>
                  <a:lnTo>
                    <a:pt x="232092" y="205752"/>
                  </a:lnTo>
                  <a:lnTo>
                    <a:pt x="232092" y="316509"/>
                  </a:lnTo>
                  <a:lnTo>
                    <a:pt x="342849" y="316509"/>
                  </a:lnTo>
                  <a:lnTo>
                    <a:pt x="342849" y="261124"/>
                  </a:lnTo>
                </a:path>
                <a:path w="359409" h="376555">
                  <a:moveTo>
                    <a:pt x="265010" y="252158"/>
                  </a:moveTo>
                  <a:lnTo>
                    <a:pt x="288582" y="275361"/>
                  </a:lnTo>
                  <a:lnTo>
                    <a:pt x="359308" y="205752"/>
                  </a:lnTo>
                </a:path>
                <a:path w="359409" h="376555">
                  <a:moveTo>
                    <a:pt x="97663" y="357657"/>
                  </a:moveTo>
                  <a:lnTo>
                    <a:pt x="97663" y="205752"/>
                  </a:lnTo>
                </a:path>
                <a:path w="359409" h="376555">
                  <a:moveTo>
                    <a:pt x="48539" y="203339"/>
                  </a:moveTo>
                  <a:lnTo>
                    <a:pt x="29607" y="199516"/>
                  </a:lnTo>
                  <a:lnTo>
                    <a:pt x="14182" y="189076"/>
                  </a:lnTo>
                  <a:lnTo>
                    <a:pt x="3801" y="173566"/>
                  </a:lnTo>
                  <a:lnTo>
                    <a:pt x="0" y="154533"/>
                  </a:lnTo>
                  <a:lnTo>
                    <a:pt x="0" y="48793"/>
                  </a:lnTo>
                  <a:lnTo>
                    <a:pt x="3801" y="29768"/>
                  </a:lnTo>
                  <a:lnTo>
                    <a:pt x="14182" y="14262"/>
                  </a:lnTo>
                  <a:lnTo>
                    <a:pt x="29607" y="3823"/>
                  </a:lnTo>
                  <a:lnTo>
                    <a:pt x="48539" y="0"/>
                  </a:lnTo>
                  <a:lnTo>
                    <a:pt x="145630" y="0"/>
                  </a:lnTo>
                  <a:lnTo>
                    <a:pt x="234162" y="0"/>
                  </a:lnTo>
                  <a:lnTo>
                    <a:pt x="248707" y="188"/>
                  </a:lnTo>
                  <a:lnTo>
                    <a:pt x="256176" y="3030"/>
                  </a:lnTo>
                  <a:lnTo>
                    <a:pt x="258928" y="11028"/>
                  </a:lnTo>
                  <a:lnTo>
                    <a:pt x="259321" y="26682"/>
                  </a:lnTo>
                  <a:lnTo>
                    <a:pt x="254961" y="41704"/>
                  </a:lnTo>
                  <a:lnTo>
                    <a:pt x="245370" y="49047"/>
                  </a:lnTo>
                  <a:lnTo>
                    <a:pt x="235779" y="51446"/>
                  </a:lnTo>
                  <a:lnTo>
                    <a:pt x="231419" y="51638"/>
                  </a:lnTo>
                  <a:lnTo>
                    <a:pt x="145630" y="51638"/>
                  </a:lnTo>
                  <a:lnTo>
                    <a:pt x="145630" y="357886"/>
                  </a:lnTo>
                  <a:lnTo>
                    <a:pt x="145235" y="368451"/>
                  </a:lnTo>
                  <a:lnTo>
                    <a:pt x="142463" y="373876"/>
                  </a:lnTo>
                  <a:lnTo>
                    <a:pt x="134942" y="375875"/>
                  </a:lnTo>
                  <a:lnTo>
                    <a:pt x="120294" y="376161"/>
                  </a:lnTo>
                  <a:lnTo>
                    <a:pt x="107408" y="373305"/>
                  </a:lnTo>
                  <a:lnTo>
                    <a:pt x="100457" y="367023"/>
                  </a:lnTo>
                  <a:lnTo>
                    <a:pt x="97620" y="360741"/>
                  </a:lnTo>
                  <a:lnTo>
                    <a:pt x="97078" y="357886"/>
                  </a:lnTo>
                </a:path>
              </a:pathLst>
            </a:custGeom>
            <a:ln w="19050">
              <a:solidFill>
                <a:srgbClr val="FFFFFF"/>
              </a:solidFill>
            </a:ln>
          </p:spPr>
          <p:txBody>
            <a:bodyPr wrap="square" lIns="0" tIns="0" rIns="0" bIns="0" rtlCol="0"/>
            <a:lstStyle/>
            <a:p>
              <a:endParaRPr/>
            </a:p>
          </p:txBody>
        </p:sp>
        <p:pic>
          <p:nvPicPr>
            <p:cNvPr id="9" name="object 26">
              <a:extLst>
                <a:ext uri="{FF2B5EF4-FFF2-40B4-BE49-F238E27FC236}">
                  <a16:creationId xmlns:a16="http://schemas.microsoft.com/office/drawing/2014/main" id="{B6C38151-E419-D9F1-4253-5527509588BD}"/>
                </a:ext>
              </a:extLst>
            </p:cNvPr>
            <p:cNvPicPr/>
            <p:nvPr/>
          </p:nvPicPr>
          <p:blipFill>
            <a:blip r:embed="rId5" cstate="print"/>
            <a:stretch>
              <a:fillRect/>
            </a:stretch>
          </p:blipFill>
          <p:spPr>
            <a:xfrm>
              <a:off x="956890" y="1158446"/>
              <a:ext cx="113334" cy="129806"/>
            </a:xfrm>
            <a:prstGeom prst="rect">
              <a:avLst/>
            </a:prstGeom>
          </p:spPr>
        </p:pic>
        <p:sp>
          <p:nvSpPr>
            <p:cNvPr id="10" name="object 27">
              <a:extLst>
                <a:ext uri="{FF2B5EF4-FFF2-40B4-BE49-F238E27FC236}">
                  <a16:creationId xmlns:a16="http://schemas.microsoft.com/office/drawing/2014/main" id="{50BD81D7-F59B-C669-6326-8E21953BFA5C}"/>
                </a:ext>
              </a:extLst>
            </p:cNvPr>
            <p:cNvSpPr/>
            <p:nvPr/>
          </p:nvSpPr>
          <p:spPr>
            <a:xfrm>
              <a:off x="966402" y="1368377"/>
              <a:ext cx="48895" cy="324485"/>
            </a:xfrm>
            <a:custGeom>
              <a:avLst/>
              <a:gdLst/>
              <a:ahLst/>
              <a:cxnLst/>
              <a:rect l="l" t="t" r="r" b="b"/>
              <a:pathLst>
                <a:path w="48894" h="324485">
                  <a:moveTo>
                    <a:pt x="0" y="0"/>
                  </a:moveTo>
                  <a:lnTo>
                    <a:pt x="0" y="305663"/>
                  </a:lnTo>
                  <a:lnTo>
                    <a:pt x="2287" y="315814"/>
                  </a:lnTo>
                  <a:lnTo>
                    <a:pt x="5445" y="321097"/>
                  </a:lnTo>
                  <a:lnTo>
                    <a:pt x="11626" y="323222"/>
                  </a:lnTo>
                  <a:lnTo>
                    <a:pt x="22987" y="323900"/>
                  </a:lnTo>
                  <a:lnTo>
                    <a:pt x="35511" y="321051"/>
                  </a:lnTo>
                  <a:lnTo>
                    <a:pt x="43365" y="314782"/>
                  </a:lnTo>
                  <a:lnTo>
                    <a:pt x="47431" y="308513"/>
                  </a:lnTo>
                  <a:lnTo>
                    <a:pt x="48590" y="305663"/>
                  </a:lnTo>
                </a:path>
              </a:pathLst>
            </a:custGeom>
            <a:ln w="19050">
              <a:solidFill>
                <a:srgbClr val="FFFFFF"/>
              </a:solidFill>
            </a:ln>
          </p:spPr>
          <p:txBody>
            <a:bodyPr wrap="square" lIns="0" tIns="0" rIns="0" bIns="0" rtlCol="0"/>
            <a:lstStyle/>
            <a:p>
              <a:endParaRPr/>
            </a:p>
          </p:txBody>
        </p:sp>
        <p:sp>
          <p:nvSpPr>
            <p:cNvPr id="11" name="object 28">
              <a:extLst>
                <a:ext uri="{FF2B5EF4-FFF2-40B4-BE49-F238E27FC236}">
                  <a16:creationId xmlns:a16="http://schemas.microsoft.com/office/drawing/2014/main" id="{839BCEC9-0906-C04A-0E33-9CA787F2DA7D}"/>
                </a:ext>
              </a:extLst>
            </p:cNvPr>
            <p:cNvSpPr/>
            <p:nvPr/>
          </p:nvSpPr>
          <p:spPr>
            <a:xfrm>
              <a:off x="675707" y="1242393"/>
              <a:ext cx="254635" cy="352425"/>
            </a:xfrm>
            <a:custGeom>
              <a:avLst/>
              <a:gdLst/>
              <a:ahLst/>
              <a:cxnLst/>
              <a:rect l="l" t="t" r="r" b="b"/>
              <a:pathLst>
                <a:path w="254634" h="352425">
                  <a:moveTo>
                    <a:pt x="254419" y="42011"/>
                  </a:moveTo>
                  <a:lnTo>
                    <a:pt x="251117" y="25658"/>
                  </a:lnTo>
                  <a:lnTo>
                    <a:pt x="242114" y="12304"/>
                  </a:lnTo>
                  <a:lnTo>
                    <a:pt x="228760" y="3301"/>
                  </a:lnTo>
                  <a:lnTo>
                    <a:pt x="212407" y="0"/>
                  </a:lnTo>
                  <a:lnTo>
                    <a:pt x="185775" y="0"/>
                  </a:lnTo>
                </a:path>
                <a:path w="254634" h="352425">
                  <a:moveTo>
                    <a:pt x="68668" y="0"/>
                  </a:moveTo>
                  <a:lnTo>
                    <a:pt x="42011" y="0"/>
                  </a:lnTo>
                  <a:lnTo>
                    <a:pt x="25658" y="3301"/>
                  </a:lnTo>
                  <a:lnTo>
                    <a:pt x="12304" y="12304"/>
                  </a:lnTo>
                  <a:lnTo>
                    <a:pt x="3301" y="25658"/>
                  </a:lnTo>
                  <a:lnTo>
                    <a:pt x="0" y="42011"/>
                  </a:lnTo>
                  <a:lnTo>
                    <a:pt x="0" y="310248"/>
                  </a:lnTo>
                  <a:lnTo>
                    <a:pt x="3301" y="326601"/>
                  </a:lnTo>
                  <a:lnTo>
                    <a:pt x="12304" y="339955"/>
                  </a:lnTo>
                  <a:lnTo>
                    <a:pt x="25658" y="348958"/>
                  </a:lnTo>
                  <a:lnTo>
                    <a:pt x="42011" y="352259"/>
                  </a:lnTo>
                  <a:lnTo>
                    <a:pt x="212407" y="352259"/>
                  </a:lnTo>
                  <a:lnTo>
                    <a:pt x="224457" y="350506"/>
                  </a:lnTo>
                  <a:lnTo>
                    <a:pt x="235140" y="345584"/>
                  </a:lnTo>
                  <a:lnTo>
                    <a:pt x="243947" y="338002"/>
                  </a:lnTo>
                  <a:lnTo>
                    <a:pt x="250367" y="328269"/>
                  </a:lnTo>
                </a:path>
              </a:pathLst>
            </a:custGeom>
            <a:ln w="19050">
              <a:solidFill>
                <a:srgbClr val="FFFFFF"/>
              </a:solidFill>
            </a:ln>
          </p:spPr>
          <p:txBody>
            <a:bodyPr wrap="square" lIns="0" tIns="0" rIns="0" bIns="0" rtlCol="0"/>
            <a:lstStyle/>
            <a:p>
              <a:endParaRPr/>
            </a:p>
          </p:txBody>
        </p:sp>
        <p:pic>
          <p:nvPicPr>
            <p:cNvPr id="12" name="object 29">
              <a:extLst>
                <a:ext uri="{FF2B5EF4-FFF2-40B4-BE49-F238E27FC236}">
                  <a16:creationId xmlns:a16="http://schemas.microsoft.com/office/drawing/2014/main" id="{55FDEFD1-118F-16D7-E87B-91C26CD0130C}"/>
                </a:ext>
              </a:extLst>
            </p:cNvPr>
            <p:cNvPicPr/>
            <p:nvPr/>
          </p:nvPicPr>
          <p:blipFill>
            <a:blip r:embed="rId6" cstate="print"/>
            <a:stretch>
              <a:fillRect/>
            </a:stretch>
          </p:blipFill>
          <p:spPr>
            <a:xfrm>
              <a:off x="720563" y="1179879"/>
              <a:ext cx="164922" cy="239830"/>
            </a:xfrm>
            <a:prstGeom prst="rect">
              <a:avLst/>
            </a:prstGeom>
          </p:spPr>
        </p:pic>
        <p:sp>
          <p:nvSpPr>
            <p:cNvPr id="13" name="object 30">
              <a:extLst>
                <a:ext uri="{FF2B5EF4-FFF2-40B4-BE49-F238E27FC236}">
                  <a16:creationId xmlns:a16="http://schemas.microsoft.com/office/drawing/2014/main" id="{4C3E11E2-3199-B9F0-1A39-D3A1DD5E57BA}"/>
                </a:ext>
              </a:extLst>
            </p:cNvPr>
            <p:cNvSpPr/>
            <p:nvPr/>
          </p:nvSpPr>
          <p:spPr>
            <a:xfrm>
              <a:off x="744376" y="1451308"/>
              <a:ext cx="107314" cy="75565"/>
            </a:xfrm>
            <a:custGeom>
              <a:avLst/>
              <a:gdLst/>
              <a:ahLst/>
              <a:cxnLst/>
              <a:rect l="l" t="t" r="r" b="b"/>
              <a:pathLst>
                <a:path w="107315" h="75565">
                  <a:moveTo>
                    <a:pt x="0" y="0"/>
                  </a:moveTo>
                  <a:lnTo>
                    <a:pt x="68478" y="0"/>
                  </a:lnTo>
                </a:path>
                <a:path w="107315" h="75565">
                  <a:moveTo>
                    <a:pt x="0" y="37630"/>
                  </a:moveTo>
                  <a:lnTo>
                    <a:pt x="106756" y="37630"/>
                  </a:lnTo>
                </a:path>
                <a:path w="107315" h="75565">
                  <a:moveTo>
                    <a:pt x="0" y="75260"/>
                  </a:moveTo>
                  <a:lnTo>
                    <a:pt x="48132" y="75260"/>
                  </a:lnTo>
                </a:path>
              </a:pathLst>
            </a:custGeom>
            <a:ln w="19050">
              <a:solidFill>
                <a:srgbClr val="FFFFFF"/>
              </a:solidFill>
            </a:ln>
          </p:spPr>
          <p:txBody>
            <a:bodyPr wrap="square" lIns="0" tIns="0" rIns="0" bIns="0" rtlCol="0"/>
            <a:lstStyle/>
            <a:p>
              <a:endParaRPr/>
            </a:p>
          </p:txBody>
        </p:sp>
        <p:sp>
          <p:nvSpPr>
            <p:cNvPr id="14" name="object 31">
              <a:extLst>
                <a:ext uri="{FF2B5EF4-FFF2-40B4-BE49-F238E27FC236}">
                  <a16:creationId xmlns:a16="http://schemas.microsoft.com/office/drawing/2014/main" id="{7F7FFFE1-4961-7208-BC7F-ABE4193C031B}"/>
                </a:ext>
              </a:extLst>
            </p:cNvPr>
            <p:cNvSpPr/>
            <p:nvPr/>
          </p:nvSpPr>
          <p:spPr>
            <a:xfrm>
              <a:off x="493781" y="950991"/>
              <a:ext cx="960755" cy="960755"/>
            </a:xfrm>
            <a:custGeom>
              <a:avLst/>
              <a:gdLst/>
              <a:ahLst/>
              <a:cxnLst/>
              <a:rect l="l" t="t" r="r" b="b"/>
              <a:pathLst>
                <a:path w="960755" h="960755">
                  <a:moveTo>
                    <a:pt x="480187" y="960361"/>
                  </a:moveTo>
                  <a:lnTo>
                    <a:pt x="529283" y="957882"/>
                  </a:lnTo>
                  <a:lnTo>
                    <a:pt x="576961" y="950605"/>
                  </a:lnTo>
                  <a:lnTo>
                    <a:pt x="622980" y="938773"/>
                  </a:lnTo>
                  <a:lnTo>
                    <a:pt x="667098" y="922626"/>
                  </a:lnTo>
                  <a:lnTo>
                    <a:pt x="709073" y="902405"/>
                  </a:lnTo>
                  <a:lnTo>
                    <a:pt x="748664" y="878353"/>
                  </a:lnTo>
                  <a:lnTo>
                    <a:pt x="785631" y="850710"/>
                  </a:lnTo>
                  <a:lnTo>
                    <a:pt x="819731" y="819718"/>
                  </a:lnTo>
                  <a:lnTo>
                    <a:pt x="850723" y="785618"/>
                  </a:lnTo>
                  <a:lnTo>
                    <a:pt x="878365" y="748652"/>
                  </a:lnTo>
                  <a:lnTo>
                    <a:pt x="902418" y="709060"/>
                  </a:lnTo>
                  <a:lnTo>
                    <a:pt x="922638" y="667085"/>
                  </a:lnTo>
                  <a:lnTo>
                    <a:pt x="938785" y="622967"/>
                  </a:lnTo>
                  <a:lnTo>
                    <a:pt x="950618" y="576949"/>
                  </a:lnTo>
                  <a:lnTo>
                    <a:pt x="957894" y="529270"/>
                  </a:lnTo>
                  <a:lnTo>
                    <a:pt x="960374" y="480174"/>
                  </a:lnTo>
                  <a:lnTo>
                    <a:pt x="957894" y="431079"/>
                  </a:lnTo>
                  <a:lnTo>
                    <a:pt x="950618" y="383403"/>
                  </a:lnTo>
                  <a:lnTo>
                    <a:pt x="938785" y="337386"/>
                  </a:lnTo>
                  <a:lnTo>
                    <a:pt x="922638" y="293270"/>
                  </a:lnTo>
                  <a:lnTo>
                    <a:pt x="902418" y="251296"/>
                  </a:lnTo>
                  <a:lnTo>
                    <a:pt x="878365" y="211706"/>
                  </a:lnTo>
                  <a:lnTo>
                    <a:pt x="850723" y="174740"/>
                  </a:lnTo>
                  <a:lnTo>
                    <a:pt x="819731" y="140641"/>
                  </a:lnTo>
                  <a:lnTo>
                    <a:pt x="785631" y="109649"/>
                  </a:lnTo>
                  <a:lnTo>
                    <a:pt x="748664" y="82007"/>
                  </a:lnTo>
                  <a:lnTo>
                    <a:pt x="709073" y="57955"/>
                  </a:lnTo>
                  <a:lnTo>
                    <a:pt x="667098" y="37735"/>
                  </a:lnTo>
                  <a:lnTo>
                    <a:pt x="622980" y="21588"/>
                  </a:lnTo>
                  <a:lnTo>
                    <a:pt x="576961" y="9755"/>
                  </a:lnTo>
                  <a:lnTo>
                    <a:pt x="529283" y="2479"/>
                  </a:lnTo>
                  <a:lnTo>
                    <a:pt x="480187" y="0"/>
                  </a:lnTo>
                  <a:lnTo>
                    <a:pt x="431090" y="2479"/>
                  </a:lnTo>
                  <a:lnTo>
                    <a:pt x="383412" y="9755"/>
                  </a:lnTo>
                  <a:lnTo>
                    <a:pt x="337393" y="21588"/>
                  </a:lnTo>
                  <a:lnTo>
                    <a:pt x="293275" y="37735"/>
                  </a:lnTo>
                  <a:lnTo>
                    <a:pt x="251300" y="57955"/>
                  </a:lnTo>
                  <a:lnTo>
                    <a:pt x="211709" y="82007"/>
                  </a:lnTo>
                  <a:lnTo>
                    <a:pt x="174742" y="109649"/>
                  </a:lnTo>
                  <a:lnTo>
                    <a:pt x="140642" y="140641"/>
                  </a:lnTo>
                  <a:lnTo>
                    <a:pt x="109650" y="174740"/>
                  </a:lnTo>
                  <a:lnTo>
                    <a:pt x="82008" y="211706"/>
                  </a:lnTo>
                  <a:lnTo>
                    <a:pt x="57955" y="251296"/>
                  </a:lnTo>
                  <a:lnTo>
                    <a:pt x="37735" y="293270"/>
                  </a:lnTo>
                  <a:lnTo>
                    <a:pt x="21588" y="337386"/>
                  </a:lnTo>
                  <a:lnTo>
                    <a:pt x="9755" y="383403"/>
                  </a:lnTo>
                  <a:lnTo>
                    <a:pt x="2479" y="431079"/>
                  </a:lnTo>
                  <a:lnTo>
                    <a:pt x="0" y="480174"/>
                  </a:lnTo>
                  <a:lnTo>
                    <a:pt x="2479" y="529270"/>
                  </a:lnTo>
                  <a:lnTo>
                    <a:pt x="9755" y="576949"/>
                  </a:lnTo>
                  <a:lnTo>
                    <a:pt x="21588" y="622967"/>
                  </a:lnTo>
                  <a:lnTo>
                    <a:pt x="37735" y="667085"/>
                  </a:lnTo>
                  <a:lnTo>
                    <a:pt x="57955" y="709060"/>
                  </a:lnTo>
                  <a:lnTo>
                    <a:pt x="82008" y="748652"/>
                  </a:lnTo>
                  <a:lnTo>
                    <a:pt x="109650" y="785618"/>
                  </a:lnTo>
                  <a:lnTo>
                    <a:pt x="140642" y="819718"/>
                  </a:lnTo>
                  <a:lnTo>
                    <a:pt x="174742" y="850710"/>
                  </a:lnTo>
                  <a:lnTo>
                    <a:pt x="211709" y="878353"/>
                  </a:lnTo>
                  <a:lnTo>
                    <a:pt x="251300" y="902405"/>
                  </a:lnTo>
                  <a:lnTo>
                    <a:pt x="293275" y="922626"/>
                  </a:lnTo>
                  <a:lnTo>
                    <a:pt x="337393" y="938773"/>
                  </a:lnTo>
                  <a:lnTo>
                    <a:pt x="383412" y="950605"/>
                  </a:lnTo>
                  <a:lnTo>
                    <a:pt x="431090" y="957882"/>
                  </a:lnTo>
                  <a:lnTo>
                    <a:pt x="480187" y="960361"/>
                  </a:lnTo>
                  <a:close/>
                </a:path>
              </a:pathLst>
            </a:custGeom>
            <a:ln w="63500">
              <a:solidFill>
                <a:srgbClr val="D03000"/>
              </a:solidFill>
            </a:ln>
          </p:spPr>
          <p:txBody>
            <a:bodyPr wrap="square" lIns="0" tIns="0" rIns="0" bIns="0" rtlCol="0"/>
            <a:lstStyle/>
            <a:p>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2" name="Title 1">
            <a:extLst>
              <a:ext uri="{FF2B5EF4-FFF2-40B4-BE49-F238E27FC236}">
                <a16:creationId xmlns:a16="http://schemas.microsoft.com/office/drawing/2014/main" id="{2830E3E2-0A42-477E-6F10-CE451A43990D}"/>
              </a:ext>
            </a:extLst>
          </p:cNvPr>
          <p:cNvSpPr>
            <a:spLocks noGrp="1"/>
          </p:cNvSpPr>
          <p:nvPr>
            <p:ph type="title"/>
          </p:nvPr>
        </p:nvSpPr>
        <p:spPr>
          <a:xfrm>
            <a:off x="510364" y="390467"/>
            <a:ext cx="10776336" cy="1068000"/>
          </a:xfrm>
        </p:spPr>
        <p:txBody>
          <a:bodyPr>
            <a:normAutofit/>
          </a:bodyPr>
          <a:lstStyle/>
          <a:p>
            <a:r>
              <a:rPr lang="en-US">
                <a:sym typeface="Arial"/>
              </a:rPr>
              <a:t>Why do we synthesize and analyze the results? </a:t>
            </a:r>
            <a:endParaRPr lang="en-US"/>
          </a:p>
        </p:txBody>
      </p:sp>
      <p:sp>
        <p:nvSpPr>
          <p:cNvPr id="3" name="Text Placeholder 2">
            <a:extLst>
              <a:ext uri="{FF2B5EF4-FFF2-40B4-BE49-F238E27FC236}">
                <a16:creationId xmlns:a16="http://schemas.microsoft.com/office/drawing/2014/main" id="{9CDB65A5-8E73-751C-D295-C9D5916FBF4F}"/>
              </a:ext>
            </a:extLst>
          </p:cNvPr>
          <p:cNvSpPr>
            <a:spLocks noGrp="1"/>
          </p:cNvSpPr>
          <p:nvPr>
            <p:ph type="body" idx="1"/>
          </p:nvPr>
        </p:nvSpPr>
        <p:spPr>
          <a:xfrm>
            <a:off x="398166" y="1431171"/>
            <a:ext cx="10495129" cy="4453500"/>
          </a:xfrm>
        </p:spPr>
        <p:txBody>
          <a:bodyPr>
            <a:normAutofit/>
          </a:bodyPr>
          <a:lstStyle/>
          <a:p>
            <a:pPr lvl="0"/>
            <a:r>
              <a:rPr lang="en-US">
                <a:sym typeface="Arial"/>
              </a:rPr>
              <a:t>Gain a comprehensive understanding of the situation and changes in IYCF practices.</a:t>
            </a:r>
          </a:p>
          <a:p>
            <a:pPr lvl="0"/>
            <a:r>
              <a:rPr lang="en-US">
                <a:sym typeface="Arial"/>
              </a:rPr>
              <a:t>Understand the current situation and identify themes across different data sources.</a:t>
            </a:r>
          </a:p>
          <a:p>
            <a:pPr lvl="0"/>
            <a:r>
              <a:rPr lang="en-US">
                <a:sym typeface="Arial"/>
              </a:rPr>
              <a:t>Identify challenges surrounding IYCF practices and opportunities </a:t>
            </a:r>
            <a:br>
              <a:rPr lang="en-US">
                <a:sym typeface="Arial"/>
              </a:rPr>
            </a:br>
            <a:r>
              <a:rPr lang="en-US">
                <a:sym typeface="Arial"/>
              </a:rPr>
              <a:t>for support.</a:t>
            </a:r>
          </a:p>
          <a:p>
            <a:pPr lvl="0"/>
            <a:r>
              <a:rPr lang="en-US">
                <a:sym typeface="Arial"/>
              </a:rPr>
              <a:t>Guide advocacy and prioritize interventions aimed at protecting and improving IYCF practices in emergency contexts. </a:t>
            </a:r>
          </a:p>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2" name="Title 1">
            <a:extLst>
              <a:ext uri="{FF2B5EF4-FFF2-40B4-BE49-F238E27FC236}">
                <a16:creationId xmlns:a16="http://schemas.microsoft.com/office/drawing/2014/main" id="{A5E00FAA-81BE-FC17-33A0-803BAD59EF64}"/>
              </a:ext>
            </a:extLst>
          </p:cNvPr>
          <p:cNvSpPr>
            <a:spLocks noGrp="1"/>
          </p:cNvSpPr>
          <p:nvPr>
            <p:ph type="title"/>
          </p:nvPr>
        </p:nvSpPr>
        <p:spPr>
          <a:xfrm>
            <a:off x="507894" y="390467"/>
            <a:ext cx="11240009" cy="1068000"/>
          </a:xfrm>
        </p:spPr>
        <p:txBody>
          <a:bodyPr>
            <a:normAutofit fontScale="90000"/>
          </a:bodyPr>
          <a:lstStyle/>
          <a:p>
            <a:r>
              <a:rPr lang="en-US">
                <a:sym typeface="Arial"/>
              </a:rPr>
              <a:t>What are the steps to synthesizing and analyzing the results? </a:t>
            </a:r>
            <a:endParaRPr lang="en-US"/>
          </a:p>
        </p:txBody>
      </p:sp>
      <p:sp>
        <p:nvSpPr>
          <p:cNvPr id="3" name="Text Placeholder 2">
            <a:extLst>
              <a:ext uri="{FF2B5EF4-FFF2-40B4-BE49-F238E27FC236}">
                <a16:creationId xmlns:a16="http://schemas.microsoft.com/office/drawing/2014/main" id="{44804584-798C-A701-EFF6-B76AD34358D2}"/>
              </a:ext>
            </a:extLst>
          </p:cNvPr>
          <p:cNvSpPr>
            <a:spLocks noGrp="1"/>
          </p:cNvSpPr>
          <p:nvPr>
            <p:ph type="body" idx="1"/>
          </p:nvPr>
        </p:nvSpPr>
        <p:spPr>
          <a:xfrm>
            <a:off x="385064" y="1431171"/>
            <a:ext cx="10495129" cy="4453500"/>
          </a:xfrm>
        </p:spPr>
        <p:txBody>
          <a:bodyPr/>
          <a:lstStyle/>
          <a:p>
            <a:pPr marL="533400" lvl="0" indent="-457200">
              <a:buClr>
                <a:srgbClr val="D03000"/>
              </a:buClr>
              <a:buFont typeface="+mj-lt"/>
              <a:buAutoNum type="arabicPeriod"/>
            </a:pPr>
            <a:r>
              <a:rPr lang="en-US">
                <a:sym typeface="Arial"/>
              </a:rPr>
              <a:t>Compile data into an information matrix.</a:t>
            </a:r>
          </a:p>
          <a:p>
            <a:pPr marL="533400" lvl="0" indent="-457200">
              <a:buClr>
                <a:srgbClr val="D03000"/>
              </a:buClr>
              <a:buFont typeface="+mj-lt"/>
              <a:buAutoNum type="arabicPeriod"/>
            </a:pPr>
            <a:r>
              <a:rPr lang="en-US">
                <a:sym typeface="Arial"/>
              </a:rPr>
              <a:t>Triangulate findings to corroborate or identify discrepancies.</a:t>
            </a:r>
          </a:p>
          <a:p>
            <a:pPr marL="533400" lvl="0" indent="-457200">
              <a:buClr>
                <a:srgbClr val="D03000"/>
              </a:buClr>
              <a:buFont typeface="+mj-lt"/>
              <a:buAutoNum type="arabicPeriod"/>
            </a:pPr>
            <a:r>
              <a:rPr lang="en-US">
                <a:sym typeface="Arial"/>
              </a:rPr>
              <a:t>Summarize key indicators, challenges and enablers.</a:t>
            </a:r>
          </a:p>
          <a:p>
            <a:pPr marL="533400" lvl="0" indent="-457200">
              <a:buClr>
                <a:srgbClr val="D03000"/>
              </a:buClr>
              <a:buFont typeface="+mj-lt"/>
              <a:buAutoNum type="arabicPeriod"/>
            </a:pPr>
            <a:r>
              <a:rPr lang="en-US">
                <a:sym typeface="Arial"/>
              </a:rPr>
              <a:t>Evaluate service delivery and policy readiness.</a:t>
            </a:r>
          </a:p>
          <a:p>
            <a:pPr marL="533400" lvl="0" indent="-457200">
              <a:buClr>
                <a:srgbClr val="D03000"/>
              </a:buClr>
              <a:buFont typeface="+mj-lt"/>
              <a:buAutoNum type="arabicPeriod"/>
            </a:pPr>
            <a:r>
              <a:rPr lang="en-US">
                <a:sym typeface="Arial"/>
              </a:rPr>
              <a:t>Identify priority areas for intervention and policy change.</a:t>
            </a:r>
          </a:p>
          <a:p>
            <a:pPr marL="533400" lvl="0" indent="-457200">
              <a:buClr>
                <a:srgbClr val="D03000"/>
              </a:buClr>
              <a:buFont typeface="+mj-lt"/>
              <a:buAutoNum type="arabicPeriod"/>
            </a:pPr>
            <a:r>
              <a:rPr lang="en-US">
                <a:sym typeface="Arial"/>
              </a:rPr>
              <a:t>Develop evidence-based recommendations for action.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2" name="Title 1">
            <a:extLst>
              <a:ext uri="{FF2B5EF4-FFF2-40B4-BE49-F238E27FC236}">
                <a16:creationId xmlns:a16="http://schemas.microsoft.com/office/drawing/2014/main" id="{7A251139-86FF-C441-FF55-73A73B50AD74}"/>
              </a:ext>
            </a:extLst>
          </p:cNvPr>
          <p:cNvSpPr>
            <a:spLocks noGrp="1"/>
          </p:cNvSpPr>
          <p:nvPr>
            <p:ph type="title"/>
          </p:nvPr>
        </p:nvSpPr>
        <p:spPr>
          <a:xfrm>
            <a:off x="493859" y="390467"/>
            <a:ext cx="10495129" cy="1068000"/>
          </a:xfrm>
        </p:spPr>
        <p:txBody>
          <a:bodyPr>
            <a:normAutofit/>
          </a:bodyPr>
          <a:lstStyle/>
          <a:p>
            <a:r>
              <a:rPr lang="en-US">
                <a:sym typeface="Arial"/>
              </a:rPr>
              <a:t>Synthesizing /combining the results using a matrix</a:t>
            </a:r>
            <a:endParaRPr lang="en-US"/>
          </a:p>
        </p:txBody>
      </p:sp>
      <p:sp>
        <p:nvSpPr>
          <p:cNvPr id="3" name="Text Placeholder 2">
            <a:extLst>
              <a:ext uri="{FF2B5EF4-FFF2-40B4-BE49-F238E27FC236}">
                <a16:creationId xmlns:a16="http://schemas.microsoft.com/office/drawing/2014/main" id="{464E808C-B1DB-068C-4F46-7DA576E64132}"/>
              </a:ext>
            </a:extLst>
          </p:cNvPr>
          <p:cNvSpPr>
            <a:spLocks noGrp="1"/>
          </p:cNvSpPr>
          <p:nvPr>
            <p:ph type="body" idx="1"/>
          </p:nvPr>
        </p:nvSpPr>
        <p:spPr>
          <a:xfrm>
            <a:off x="418796" y="1458467"/>
            <a:ext cx="10495129" cy="4453500"/>
          </a:xfrm>
        </p:spPr>
        <p:txBody>
          <a:bodyPr>
            <a:normAutofit fontScale="92500" lnSpcReduction="10000"/>
          </a:bodyPr>
          <a:lstStyle/>
          <a:p>
            <a:pPr marL="76200" lvl="0" indent="0">
              <a:buNone/>
            </a:pPr>
            <a:r>
              <a:rPr lang="en-US" b="1" dirty="0">
                <a:sym typeface="Arial"/>
              </a:rPr>
              <a:t>Organize and Combine Findings</a:t>
            </a:r>
            <a:br>
              <a:rPr lang="en-US" dirty="0">
                <a:sym typeface="Arial"/>
              </a:rPr>
            </a:br>
            <a:r>
              <a:rPr lang="en-US" dirty="0">
                <a:sym typeface="Arial"/>
              </a:rPr>
              <a:t>Use the IYCF Analysis Worksheet to synthesize data from multiple assessments.</a:t>
            </a:r>
          </a:p>
          <a:p>
            <a:pPr marL="76200" lvl="0" indent="0">
              <a:buNone/>
            </a:pPr>
            <a:r>
              <a:rPr lang="en-US" b="1" dirty="0">
                <a:sym typeface="Arial"/>
              </a:rPr>
              <a:t>Key Elements:</a:t>
            </a:r>
          </a:p>
          <a:p>
            <a:r>
              <a:rPr lang="en-US" dirty="0">
                <a:sym typeface="Arial"/>
              </a:rPr>
              <a:t>Define the IYCF category </a:t>
            </a:r>
          </a:p>
          <a:p>
            <a:r>
              <a:rPr lang="en-US" dirty="0">
                <a:sym typeface="Arial"/>
              </a:rPr>
              <a:t>Identify specific sub-themes.</a:t>
            </a:r>
          </a:p>
          <a:p>
            <a:r>
              <a:rPr lang="en-US" dirty="0">
                <a:sym typeface="Arial"/>
              </a:rPr>
              <a:t>Summarize current findings and trends over time.</a:t>
            </a:r>
          </a:p>
          <a:p>
            <a:r>
              <a:rPr lang="en-US" dirty="0">
                <a:sym typeface="Arial"/>
              </a:rPr>
              <a:t>Outline socio-cultural, infrastructural or knowledge-related challenges.</a:t>
            </a:r>
          </a:p>
          <a:p>
            <a:r>
              <a:rPr lang="en-US" dirty="0">
                <a:sym typeface="Arial"/>
              </a:rPr>
              <a:t>Highlight enablers such as community strengths and available resources.</a:t>
            </a:r>
          </a:p>
          <a:p>
            <a:r>
              <a:rPr lang="en-US" dirty="0">
                <a:sym typeface="Arial"/>
              </a:rPr>
              <a:t>Cross-compare data sources and note any discrepancies for further analysis.</a:t>
            </a:r>
          </a:p>
          <a:p>
            <a:pPr lvl="0"/>
            <a:endParaRPr lang="en-US" dirty="0">
              <a:sym typeface="Arial"/>
            </a:endParaRP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7" name="object 2">
            <a:extLst>
              <a:ext uri="{FF2B5EF4-FFF2-40B4-BE49-F238E27FC236}">
                <a16:creationId xmlns:a16="http://schemas.microsoft.com/office/drawing/2014/main" id="{74D61DF4-88C3-06BC-8BD1-599C064A4F4E}"/>
              </a:ext>
            </a:extLst>
          </p:cNvPr>
          <p:cNvSpPr/>
          <p:nvPr/>
        </p:nvSpPr>
        <p:spPr>
          <a:xfrm>
            <a:off x="627108" y="1154113"/>
            <a:ext cx="10481566" cy="4860607"/>
          </a:xfrm>
          <a:custGeom>
            <a:avLst/>
            <a:gdLst/>
            <a:ahLst/>
            <a:cxnLst/>
            <a:rect l="l" t="t" r="r" b="b"/>
            <a:pathLst>
              <a:path w="7560309" h="5930900">
                <a:moveTo>
                  <a:pt x="7559992" y="0"/>
                </a:moveTo>
                <a:lnTo>
                  <a:pt x="0" y="0"/>
                </a:lnTo>
                <a:lnTo>
                  <a:pt x="0" y="5930900"/>
                </a:lnTo>
                <a:lnTo>
                  <a:pt x="7559992" y="5930900"/>
                </a:lnTo>
                <a:lnTo>
                  <a:pt x="7559992" y="0"/>
                </a:lnTo>
                <a:close/>
              </a:path>
            </a:pathLst>
          </a:custGeom>
          <a:solidFill>
            <a:srgbClr val="FDF5F2"/>
          </a:solidFill>
        </p:spPr>
        <p:txBody>
          <a:bodyPr wrap="square" lIns="0" tIns="0" rIns="0" bIns="0" rtlCol="0"/>
          <a:lstStyle/>
          <a:p>
            <a:endParaRPr/>
          </a:p>
        </p:txBody>
      </p:sp>
      <p:graphicFrame>
        <p:nvGraphicFramePr>
          <p:cNvPr id="946" name="Google Shape;946;p78"/>
          <p:cNvGraphicFramePr/>
          <p:nvPr>
            <p:extLst>
              <p:ext uri="{D42A27DB-BD31-4B8C-83A1-F6EECF244321}">
                <p14:modId xmlns:p14="http://schemas.microsoft.com/office/powerpoint/2010/main" val="1897284094"/>
              </p:ext>
            </p:extLst>
          </p:nvPr>
        </p:nvGraphicFramePr>
        <p:xfrm>
          <a:off x="844213" y="1335362"/>
          <a:ext cx="10047357" cy="4434087"/>
        </p:xfrm>
        <a:graphic>
          <a:graphicData uri="http://schemas.openxmlformats.org/drawingml/2006/table">
            <a:tbl>
              <a:tblPr>
                <a:noFill/>
              </a:tblPr>
              <a:tblGrid>
                <a:gridCol w="1266725">
                  <a:extLst>
                    <a:ext uri="{9D8B030D-6E8A-4147-A177-3AD203B41FA5}">
                      <a16:colId xmlns:a16="http://schemas.microsoft.com/office/drawing/2014/main" val="20000"/>
                    </a:ext>
                  </a:extLst>
                </a:gridCol>
                <a:gridCol w="1939240">
                  <a:extLst>
                    <a:ext uri="{9D8B030D-6E8A-4147-A177-3AD203B41FA5}">
                      <a16:colId xmlns:a16="http://schemas.microsoft.com/office/drawing/2014/main" val="20001"/>
                    </a:ext>
                  </a:extLst>
                </a:gridCol>
                <a:gridCol w="1602982">
                  <a:extLst>
                    <a:ext uri="{9D8B030D-6E8A-4147-A177-3AD203B41FA5}">
                      <a16:colId xmlns:a16="http://schemas.microsoft.com/office/drawing/2014/main" val="20002"/>
                    </a:ext>
                  </a:extLst>
                </a:gridCol>
                <a:gridCol w="1602982">
                  <a:extLst>
                    <a:ext uri="{9D8B030D-6E8A-4147-A177-3AD203B41FA5}">
                      <a16:colId xmlns:a16="http://schemas.microsoft.com/office/drawing/2014/main" val="20003"/>
                    </a:ext>
                  </a:extLst>
                </a:gridCol>
                <a:gridCol w="1398820">
                  <a:extLst>
                    <a:ext uri="{9D8B030D-6E8A-4147-A177-3AD203B41FA5}">
                      <a16:colId xmlns:a16="http://schemas.microsoft.com/office/drawing/2014/main" val="20004"/>
                    </a:ext>
                  </a:extLst>
                </a:gridCol>
                <a:gridCol w="2236608">
                  <a:extLst>
                    <a:ext uri="{9D8B030D-6E8A-4147-A177-3AD203B41FA5}">
                      <a16:colId xmlns:a16="http://schemas.microsoft.com/office/drawing/2014/main" val="20005"/>
                    </a:ext>
                  </a:extLst>
                </a:gridCol>
              </a:tblGrid>
              <a:tr h="544674">
                <a:tc>
                  <a:txBody>
                    <a:bodyPr/>
                    <a:lstStyle/>
                    <a:p>
                      <a:pPr marL="0" marR="0" lvl="0" indent="0" algn="l" rtl="0">
                        <a:lnSpc>
                          <a:spcPts val="1380"/>
                        </a:lnSpc>
                        <a:spcBef>
                          <a:spcPts val="0"/>
                        </a:spcBef>
                        <a:spcAft>
                          <a:spcPts val="0"/>
                        </a:spcAft>
                        <a:buClr>
                          <a:srgbClr val="000000"/>
                        </a:buClr>
                        <a:buSzPts val="1400"/>
                        <a:buFont typeface="Arial"/>
                        <a:buNone/>
                      </a:pPr>
                      <a:r>
                        <a:rPr lang="en-US" sz="1100" b="1" u="none" strike="noStrike" cap="none" spc="50" baseline="0" dirty="0">
                          <a:latin typeface="Arial" panose="020B0604020202020204" pitchFamily="34" charset="0"/>
                          <a:ea typeface="Franklin Gothic"/>
                          <a:cs typeface="Arial" panose="020B0604020202020204" pitchFamily="34" charset="0"/>
                          <a:sym typeface="Franklin Gothic"/>
                        </a:rPr>
                        <a:t>CATEGORY</a:t>
                      </a:r>
                    </a:p>
                  </a:txBody>
                  <a:tcPr>
                    <a:lnL w="12700" cap="flat" cmpd="sng" algn="ctr">
                      <a:no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ts val="1380"/>
                        </a:lnSpc>
                        <a:spcBef>
                          <a:spcPts val="0"/>
                        </a:spcBef>
                        <a:spcAft>
                          <a:spcPts val="0"/>
                        </a:spcAft>
                        <a:buClr>
                          <a:srgbClr val="000000"/>
                        </a:buClr>
                        <a:buSzPts val="1400"/>
                        <a:buFont typeface="Arial"/>
                        <a:buNone/>
                      </a:pPr>
                      <a:r>
                        <a:rPr lang="en-US" sz="1100" b="1" u="none" strike="noStrike" cap="none" spc="50" baseline="0" dirty="0">
                          <a:latin typeface="Arial" panose="020B0604020202020204" pitchFamily="34" charset="0"/>
                          <a:ea typeface="Franklin Gothic"/>
                          <a:cs typeface="Arial" panose="020B0604020202020204" pitchFamily="34" charset="0"/>
                          <a:sym typeface="Franklin Gothic"/>
                        </a:rPr>
                        <a:t>SUB-THEME</a:t>
                      </a: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ts val="1380"/>
                        </a:lnSpc>
                        <a:spcBef>
                          <a:spcPts val="0"/>
                        </a:spcBef>
                        <a:spcAft>
                          <a:spcPts val="0"/>
                        </a:spcAft>
                        <a:buClr>
                          <a:srgbClr val="000000"/>
                        </a:buClr>
                        <a:buSzPts val="1400"/>
                        <a:buFont typeface="Arial"/>
                        <a:buNone/>
                      </a:pPr>
                      <a:r>
                        <a:rPr lang="en-US" sz="1100" b="1" u="none" strike="noStrike" cap="none" spc="50" baseline="0">
                          <a:latin typeface="Arial" panose="020B0604020202020204" pitchFamily="34" charset="0"/>
                          <a:ea typeface="Franklin Gothic"/>
                          <a:cs typeface="Arial" panose="020B0604020202020204" pitchFamily="34" charset="0"/>
                          <a:sym typeface="Franklin Gothic"/>
                        </a:rPr>
                        <a:t>SITUATION AND TREND</a:t>
                      </a: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ts val="1380"/>
                        </a:lnSpc>
                        <a:spcBef>
                          <a:spcPts val="0"/>
                        </a:spcBef>
                        <a:spcAft>
                          <a:spcPts val="0"/>
                        </a:spcAft>
                        <a:buClr>
                          <a:srgbClr val="000000"/>
                        </a:buClr>
                        <a:buSzPts val="1400"/>
                        <a:buFont typeface="Arial"/>
                        <a:buNone/>
                      </a:pPr>
                      <a:r>
                        <a:rPr lang="en-US" sz="1100" b="1" u="none" strike="noStrike" cap="none" spc="50" baseline="0">
                          <a:latin typeface="Arial" panose="020B0604020202020204" pitchFamily="34" charset="0"/>
                          <a:ea typeface="Franklin Gothic"/>
                          <a:cs typeface="Arial" panose="020B0604020202020204" pitchFamily="34" charset="0"/>
                          <a:sym typeface="Franklin Gothic"/>
                        </a:rPr>
                        <a:t>BARRIERS IDENTIFIED</a:t>
                      </a: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ts val="1380"/>
                        </a:lnSpc>
                        <a:spcBef>
                          <a:spcPts val="0"/>
                        </a:spcBef>
                        <a:spcAft>
                          <a:spcPts val="0"/>
                        </a:spcAft>
                        <a:buClr>
                          <a:srgbClr val="000000"/>
                        </a:buClr>
                        <a:buSzPts val="1400"/>
                        <a:buFont typeface="Arial"/>
                        <a:buNone/>
                      </a:pPr>
                      <a:r>
                        <a:rPr lang="en-US" sz="1100" b="1" u="none" strike="noStrike" cap="none" spc="50" baseline="0">
                          <a:latin typeface="Arial" panose="020B0604020202020204" pitchFamily="34" charset="0"/>
                          <a:ea typeface="Franklin Gothic"/>
                          <a:cs typeface="Arial" panose="020B0604020202020204" pitchFamily="34" charset="0"/>
                          <a:sym typeface="Franklin Gothic"/>
                        </a:rPr>
                        <a:t>OPPORTUNITIES IDENTIFIED</a:t>
                      </a: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ts val="1380"/>
                        </a:lnSpc>
                        <a:spcBef>
                          <a:spcPts val="0"/>
                        </a:spcBef>
                        <a:spcAft>
                          <a:spcPts val="0"/>
                        </a:spcAft>
                        <a:buClr>
                          <a:srgbClr val="000000"/>
                        </a:buClr>
                        <a:buSzPts val="1400"/>
                        <a:buFont typeface="Arial"/>
                        <a:buNone/>
                      </a:pPr>
                      <a:r>
                        <a:rPr lang="en-US" sz="1100" b="1" u="none" strike="noStrike" cap="none" spc="50" baseline="0">
                          <a:latin typeface="Arial" panose="020B0604020202020204" pitchFamily="34" charset="0"/>
                          <a:ea typeface="Franklin Gothic"/>
                          <a:cs typeface="Arial" panose="020B0604020202020204" pitchFamily="34" charset="0"/>
                          <a:sym typeface="Franklin Gothic"/>
                        </a:rPr>
                        <a:t>TRIANGULATION</a:t>
                      </a:r>
                      <a:br>
                        <a:rPr lang="en-US" sz="1100" b="1" u="none" strike="noStrike" cap="none" spc="50" baseline="0">
                          <a:latin typeface="Arial" panose="020B0604020202020204" pitchFamily="34" charset="0"/>
                          <a:ea typeface="Franklin Gothic"/>
                          <a:cs typeface="Arial" panose="020B0604020202020204" pitchFamily="34" charset="0"/>
                          <a:sym typeface="Franklin Gothic"/>
                        </a:rPr>
                      </a:br>
                      <a:r>
                        <a:rPr lang="en-US" sz="1100" b="1" u="none" strike="noStrike" cap="none" spc="50" baseline="0">
                          <a:latin typeface="Arial" panose="020B0604020202020204" pitchFamily="34" charset="0"/>
                          <a:ea typeface="Franklin Gothic"/>
                          <a:cs typeface="Arial" panose="020B0604020202020204" pitchFamily="34" charset="0"/>
                          <a:sym typeface="Franklin Gothic"/>
                        </a:rPr>
                        <a:t>(ANY DISCREPANCIES OR OPPOSING FINDINGS?)</a:t>
                      </a:r>
                    </a:p>
                  </a:txBody>
                  <a:tcPr>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76792">
                <a:tc rowSpan="2">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a:latin typeface="Arial" panose="020B0604020202020204" pitchFamily="34" charset="0"/>
                          <a:ea typeface="Franklin Gothic"/>
                          <a:cs typeface="Arial" panose="020B0604020202020204" pitchFamily="34" charset="0"/>
                          <a:sym typeface="Franklin Gothic"/>
                        </a:rPr>
                        <a:t>IYCF practices in Infants under 6 months</a:t>
                      </a:r>
                      <a:endParaRPr sz="1100" b="1" u="none" strike="noStrike" cap="none">
                        <a:latin typeface="Arial" panose="020B0604020202020204" pitchFamily="34" charset="0"/>
                        <a:ea typeface="Franklin Gothic"/>
                        <a:cs typeface="Arial" panose="020B0604020202020204" pitchFamily="34" charset="0"/>
                        <a:sym typeface="Franklin Gothic"/>
                      </a:endParaRPr>
                    </a:p>
                  </a:txBody>
                  <a:tcPr>
                    <a:lnL w="12700" cap="flat" cmpd="sng" algn="ctr">
                      <a:no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Exclusive Breastfeeding</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Some women report EBF, others switching to mixed feeding since the emergency.</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Challenges with milk supply</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High CHW coverage willing to support breastfeeding counselling</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Discrepancy: Some reports of EBF vs. mixed feeding trends.</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195626">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Early Initiation of Breastfeeding (EIBF)</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Delayed initiation of breastfeeding due to cultural practices. </a:t>
                      </a:r>
                      <a:br>
                        <a:rPr lang="en-US" sz="1100" u="none" strike="noStrike" cap="none">
                          <a:latin typeface="Arial" panose="020B0604020202020204" pitchFamily="34" charset="0"/>
                          <a:ea typeface="Franklin Gothic"/>
                          <a:cs typeface="Arial" panose="020B0604020202020204" pitchFamily="34" charset="0"/>
                          <a:sym typeface="Franklin Gothic"/>
                        </a:rPr>
                      </a:br>
                      <a:r>
                        <a:rPr lang="en-US" sz="1100" u="none" strike="noStrike" cap="none">
                          <a:latin typeface="Arial" panose="020B0604020202020204" pitchFamily="34" charset="0"/>
                          <a:ea typeface="Franklin Gothic"/>
                          <a:cs typeface="Arial" panose="020B0604020202020204" pitchFamily="34" charset="0"/>
                          <a:sym typeface="Franklin Gothic"/>
                        </a:rPr>
                        <a:t>Lack of support for breastfeeding immediately after birth.</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Cultural norms of throwing away colostrum. Lack </a:t>
                      </a:r>
                      <a:br>
                        <a:rPr lang="en-US" sz="1100" u="none" strike="noStrike" cap="none">
                          <a:latin typeface="Arial" panose="020B0604020202020204" pitchFamily="34" charset="0"/>
                          <a:ea typeface="Franklin Gothic"/>
                          <a:cs typeface="Arial" panose="020B0604020202020204" pitchFamily="34" charset="0"/>
                          <a:sym typeface="Franklin Gothic"/>
                        </a:rPr>
                      </a:br>
                      <a:r>
                        <a:rPr lang="en-US" sz="1100" u="none" strike="noStrike" cap="none">
                          <a:latin typeface="Arial" panose="020B0604020202020204" pitchFamily="34" charset="0"/>
                          <a:ea typeface="Franklin Gothic"/>
                          <a:cs typeface="Arial" panose="020B0604020202020204" pitchFamily="34" charset="0"/>
                          <a:sym typeface="Franklin Gothic"/>
                        </a:rPr>
                        <a:t>of support for breastfeeding immediately after birth.</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High rates of institutional delivery</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None detected</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036209">
                <a:tc rowSpan="2">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a:latin typeface="Arial" panose="020B0604020202020204" pitchFamily="34" charset="0"/>
                          <a:ea typeface="Franklin Gothic"/>
                          <a:cs typeface="Arial" panose="020B0604020202020204" pitchFamily="34" charset="0"/>
                          <a:sym typeface="Franklin Gothic"/>
                        </a:rPr>
                        <a:t>IYCF practices in children 6–59 months</a:t>
                      </a:r>
                      <a:endParaRPr sz="1100" b="1" u="none" strike="noStrike" cap="none">
                        <a:latin typeface="Arial" panose="020B0604020202020204" pitchFamily="34" charset="0"/>
                        <a:ea typeface="Franklin Gothic"/>
                        <a:cs typeface="Arial" panose="020B0604020202020204" pitchFamily="34" charset="0"/>
                        <a:sym typeface="Franklin Gothic"/>
                      </a:endParaRPr>
                    </a:p>
                  </a:txBody>
                  <a:tcPr>
                    <a:lnL w="12700" cap="flat" cmpd="sng" algn="ctr">
                      <a:no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4E7"/>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Minimum Meal Frequency 6–23 Months (MMF)</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rgbClr val="E2E4E7"/>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Inconsistent feeding frequency due to caregiver workload. Lack of knowledge on recommended feeding frequencies.</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rgbClr val="E2E4E7"/>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Train families on how to keep consistent meal times.</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rgbClr val="E2E4E7"/>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rgbClr val="E2E4E7"/>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None detected</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rgbClr val="E2E4E7"/>
                    </a:solidFill>
                  </a:tcPr>
                </a:tc>
                <a:extLst>
                  <a:ext uri="{0D108BD9-81ED-4DB2-BD59-A6C34878D82A}">
                    <a16:rowId xmlns:a16="http://schemas.microsoft.com/office/drawing/2014/main" val="10003"/>
                  </a:ext>
                </a:extLst>
              </a:tr>
              <a:tr h="599337">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Minimum Dietary Diversity (6–23m)</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4E7"/>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Limited access to fresh fruits and vegetables.</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4E7"/>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Geographic remoteness. High cost of nutritious foods.</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4E7"/>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Functional market with local traders</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4E7"/>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100" u="none" strike="noStrike" cap="none">
                          <a:latin typeface="Arial" panose="020B0604020202020204" pitchFamily="34" charset="0"/>
                          <a:ea typeface="Franklin Gothic"/>
                          <a:cs typeface="Arial" panose="020B0604020202020204" pitchFamily="34" charset="0"/>
                          <a:sym typeface="Franklin Gothic"/>
                        </a:rPr>
                        <a:t>Market surveys show high prices of fresh foods, while community leaders report that prices are</a:t>
                      </a:r>
                      <a:endParaRPr sz="1100" u="none" strike="noStrike" cap="none">
                        <a:latin typeface="Arial" panose="020B0604020202020204" pitchFamily="34" charset="0"/>
                        <a:ea typeface="Franklin Gothic"/>
                        <a:cs typeface="Arial" panose="020B0604020202020204" pitchFamily="34" charset="0"/>
                        <a:sym typeface="Franklin Gothic"/>
                      </a:endParaRPr>
                    </a:p>
                  </a:txBody>
                  <a:tcPr>
                    <a:lnL w="3175" cap="flat" cmpd="sng" algn="ctr">
                      <a:solidFill>
                        <a:srgbClr val="29374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4E7"/>
                    </a:solidFill>
                  </a:tcPr>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1B516410-FFBA-28A5-6B88-48BE3564DE9C}"/>
              </a:ext>
            </a:extLst>
          </p:cNvPr>
          <p:cNvSpPr>
            <a:spLocks noGrp="1"/>
          </p:cNvSpPr>
          <p:nvPr>
            <p:ph type="title"/>
          </p:nvPr>
        </p:nvSpPr>
        <p:spPr>
          <a:xfrm>
            <a:off x="472593" y="390467"/>
            <a:ext cx="10495129" cy="1068000"/>
          </a:xfrm>
        </p:spPr>
        <p:txBody>
          <a:bodyPr>
            <a:normAutofit/>
          </a:bodyPr>
          <a:lstStyle/>
          <a:p>
            <a:r>
              <a:rPr lang="en-US">
                <a:sym typeface="Arial"/>
              </a:rPr>
              <a:t>Here is an example of the completed matrix</a:t>
            </a:r>
            <a:r>
              <a:rPr lang="en-US">
                <a:sym typeface="Source Code Pro"/>
              </a:rPr>
              <a:t> </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2" name="Title 1">
            <a:extLst>
              <a:ext uri="{FF2B5EF4-FFF2-40B4-BE49-F238E27FC236}">
                <a16:creationId xmlns:a16="http://schemas.microsoft.com/office/drawing/2014/main" id="{2D232D66-4840-135F-9F38-6C39E690458F}"/>
              </a:ext>
            </a:extLst>
          </p:cNvPr>
          <p:cNvSpPr>
            <a:spLocks noGrp="1"/>
          </p:cNvSpPr>
          <p:nvPr>
            <p:ph type="title"/>
          </p:nvPr>
        </p:nvSpPr>
        <p:spPr>
          <a:xfrm>
            <a:off x="483225" y="390467"/>
            <a:ext cx="10495129" cy="1068000"/>
          </a:xfrm>
        </p:spPr>
        <p:txBody>
          <a:bodyPr>
            <a:normAutofit fontScale="90000"/>
          </a:bodyPr>
          <a:lstStyle/>
          <a:p>
            <a:r>
              <a:rPr lang="en-US">
                <a:sym typeface="Arial"/>
              </a:rPr>
              <a:t>Interpreting the information matrix</a:t>
            </a:r>
            <a:br>
              <a:rPr lang="en-US">
                <a:sym typeface="Arial"/>
              </a:rPr>
            </a:br>
            <a:endParaRPr lang="en-US"/>
          </a:p>
        </p:txBody>
      </p:sp>
      <p:sp>
        <p:nvSpPr>
          <p:cNvPr id="3" name="Text Placeholder 2">
            <a:extLst>
              <a:ext uri="{FF2B5EF4-FFF2-40B4-BE49-F238E27FC236}">
                <a16:creationId xmlns:a16="http://schemas.microsoft.com/office/drawing/2014/main" id="{8291AE8C-6023-1693-7506-58A723D116E2}"/>
              </a:ext>
            </a:extLst>
          </p:cNvPr>
          <p:cNvSpPr>
            <a:spLocks noGrp="1"/>
          </p:cNvSpPr>
          <p:nvPr>
            <p:ph type="body" idx="1"/>
          </p:nvPr>
        </p:nvSpPr>
        <p:spPr>
          <a:xfrm>
            <a:off x="408162" y="1458467"/>
            <a:ext cx="10495129" cy="4453500"/>
          </a:xfrm>
        </p:spPr>
        <p:txBody>
          <a:bodyPr>
            <a:normAutofit fontScale="92500" lnSpcReduction="10000"/>
          </a:bodyPr>
          <a:lstStyle/>
          <a:p>
            <a:pPr marL="533400" lvl="0" indent="-457200">
              <a:buClr>
                <a:srgbClr val="D03000"/>
              </a:buClr>
              <a:buSzPct val="100000"/>
              <a:buFont typeface="+mj-lt"/>
              <a:buAutoNum type="arabicPeriod"/>
            </a:pPr>
            <a:r>
              <a:rPr lang="en-US" sz="2000" b="1">
                <a:sym typeface="Arial"/>
              </a:rPr>
              <a:t>Conduct initial review. </a:t>
            </a:r>
          </a:p>
          <a:p>
            <a:pPr marL="533400" lvl="0" indent="-457200">
              <a:buClr>
                <a:srgbClr val="D03000"/>
              </a:buClr>
              <a:buSzPct val="100000"/>
              <a:buFont typeface="+mj-lt"/>
              <a:buAutoNum type="arabicPeriod"/>
            </a:pPr>
            <a:r>
              <a:rPr lang="en-US" sz="2000" b="1">
                <a:sym typeface="Arial"/>
              </a:rPr>
              <a:t>Analyze current situation. </a:t>
            </a:r>
            <a:r>
              <a:rPr lang="en-US" sz="2000">
                <a:sym typeface="Arial"/>
              </a:rPr>
              <a:t>Examine the situation for each theme to understand the current status of IYCF in the location. Look for and highlight patterns or significant findings, such as areas with particularly low breastfeeding rates or poor diet (in terms of frequency, diversity, etc.). </a:t>
            </a:r>
            <a:endParaRPr lang="en-US" sz="2000"/>
          </a:p>
          <a:p>
            <a:pPr marL="533400" lvl="0" indent="-457200">
              <a:buClr>
                <a:srgbClr val="D03000"/>
              </a:buClr>
              <a:buSzPct val="100000"/>
              <a:buFont typeface="+mj-lt"/>
              <a:buAutoNum type="arabicPeriod"/>
            </a:pPr>
            <a:r>
              <a:rPr lang="en-US" sz="2000" b="1">
                <a:sym typeface="Arial"/>
              </a:rPr>
              <a:t>Assess enablers and opportunities. </a:t>
            </a:r>
            <a:endParaRPr lang="en-US" sz="2000" b="1"/>
          </a:p>
          <a:p>
            <a:pPr marL="533400" lvl="0" indent="-457200">
              <a:buClr>
                <a:srgbClr val="D03000"/>
              </a:buClr>
              <a:buSzPct val="100000"/>
              <a:buFont typeface="+mj-lt"/>
              <a:buAutoNum type="arabicPeriod"/>
            </a:pPr>
            <a:r>
              <a:rPr lang="en-US" sz="2000" b="1">
                <a:sym typeface="Arial"/>
              </a:rPr>
              <a:t>Evaluate trends.</a:t>
            </a:r>
          </a:p>
          <a:p>
            <a:pPr marL="533400" lvl="0" indent="-457200">
              <a:buClr>
                <a:srgbClr val="D03000"/>
              </a:buClr>
              <a:buSzPct val="100000"/>
              <a:buFont typeface="+mj-lt"/>
              <a:buAutoNum type="arabicPeriod"/>
            </a:pPr>
            <a:r>
              <a:rPr lang="en-US" sz="2000" b="1">
                <a:sym typeface="Arial"/>
              </a:rPr>
              <a:t>Consider data quality and relevance. </a:t>
            </a:r>
            <a:r>
              <a:rPr lang="en-US" sz="2000">
                <a:sym typeface="Arial"/>
              </a:rPr>
              <a:t>Evaluate the comments on data relevance and quality. Highlight any gaps or uncertainties in the data that may affect decision-making. </a:t>
            </a:r>
            <a:endParaRPr lang="en-US" sz="2000"/>
          </a:p>
          <a:p>
            <a:pPr marL="533400" lvl="0" indent="-457200">
              <a:buClr>
                <a:srgbClr val="D03000"/>
              </a:buClr>
              <a:buSzPct val="100000"/>
              <a:buFont typeface="+mj-lt"/>
              <a:buAutoNum type="arabicPeriod"/>
            </a:pPr>
            <a:r>
              <a:rPr lang="en-US" sz="2000" b="1">
                <a:sym typeface="Arial"/>
              </a:rPr>
              <a:t>Formulate initial recommendations. </a:t>
            </a:r>
            <a:r>
              <a:rPr lang="en-US" sz="2000">
                <a:sym typeface="Arial"/>
              </a:rPr>
              <a:t>Based on the analysis, develop actionable recommendations to address the identified barriers and leverage the opportunities. These recommendations should be specific, practical and aimed at improving IYCF practices. </a:t>
            </a:r>
          </a:p>
          <a:p>
            <a:pPr marL="533400" indent="-457200">
              <a:lnSpc>
                <a:spcPts val="2000"/>
              </a:lnSpc>
              <a:buFont typeface="+mj-lt"/>
              <a:buAutoNum type="arabicPeriod"/>
            </a:pPr>
            <a:endParaRPr lang="en-US" sz="20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6" name="object 2">
            <a:extLst>
              <a:ext uri="{FF2B5EF4-FFF2-40B4-BE49-F238E27FC236}">
                <a16:creationId xmlns:a16="http://schemas.microsoft.com/office/drawing/2014/main" id="{746C7446-1CBE-E9F0-23CC-3DA20E125F1E}"/>
              </a:ext>
            </a:extLst>
          </p:cNvPr>
          <p:cNvSpPr/>
          <p:nvPr/>
        </p:nvSpPr>
        <p:spPr>
          <a:xfrm>
            <a:off x="621106" y="4162926"/>
            <a:ext cx="10481566" cy="1660358"/>
          </a:xfrm>
          <a:custGeom>
            <a:avLst/>
            <a:gdLst/>
            <a:ahLst/>
            <a:cxnLst/>
            <a:rect l="l" t="t" r="r" b="b"/>
            <a:pathLst>
              <a:path w="7560309" h="5930900">
                <a:moveTo>
                  <a:pt x="7559992" y="0"/>
                </a:moveTo>
                <a:lnTo>
                  <a:pt x="0" y="0"/>
                </a:lnTo>
                <a:lnTo>
                  <a:pt x="0" y="5930900"/>
                </a:lnTo>
                <a:lnTo>
                  <a:pt x="7559992" y="5930900"/>
                </a:lnTo>
                <a:lnTo>
                  <a:pt x="7559992" y="0"/>
                </a:lnTo>
                <a:close/>
              </a:path>
            </a:pathLst>
          </a:custGeom>
          <a:solidFill>
            <a:srgbClr val="FDF5F2"/>
          </a:solidFill>
        </p:spPr>
        <p:txBody>
          <a:bodyPr wrap="square" lIns="0" tIns="0" rIns="0" bIns="0" rtlCol="0"/>
          <a:lstStyle/>
          <a:p>
            <a:endParaRPr/>
          </a:p>
        </p:txBody>
      </p:sp>
      <p:sp>
        <p:nvSpPr>
          <p:cNvPr id="2" name="Title 1">
            <a:extLst>
              <a:ext uri="{FF2B5EF4-FFF2-40B4-BE49-F238E27FC236}">
                <a16:creationId xmlns:a16="http://schemas.microsoft.com/office/drawing/2014/main" id="{1F1D8BD5-3A6F-3161-7CE8-3C2AC0C4C7D6}"/>
              </a:ext>
            </a:extLst>
          </p:cNvPr>
          <p:cNvSpPr>
            <a:spLocks noGrp="1"/>
          </p:cNvSpPr>
          <p:nvPr>
            <p:ph type="title"/>
          </p:nvPr>
        </p:nvSpPr>
        <p:spPr>
          <a:xfrm>
            <a:off x="493858" y="390467"/>
            <a:ext cx="9086077" cy="1068000"/>
          </a:xfrm>
        </p:spPr>
        <p:txBody>
          <a:bodyPr>
            <a:normAutofit fontScale="90000"/>
          </a:bodyPr>
          <a:lstStyle/>
          <a:p>
            <a:r>
              <a:rPr lang="en-US">
                <a:sym typeface="Arial"/>
              </a:rPr>
              <a:t>Conduct a Stakeholder Validation and Action Planning Workshop</a:t>
            </a:r>
            <a:br>
              <a:rPr lang="en-US">
                <a:sym typeface="Arial"/>
              </a:rPr>
            </a:br>
            <a:endParaRPr lang="en-US"/>
          </a:p>
        </p:txBody>
      </p:sp>
      <p:sp>
        <p:nvSpPr>
          <p:cNvPr id="3" name="Text Placeholder 2">
            <a:extLst>
              <a:ext uri="{FF2B5EF4-FFF2-40B4-BE49-F238E27FC236}">
                <a16:creationId xmlns:a16="http://schemas.microsoft.com/office/drawing/2014/main" id="{8E2E2AE7-EA14-E29D-C9A8-233968276729}"/>
              </a:ext>
            </a:extLst>
          </p:cNvPr>
          <p:cNvSpPr>
            <a:spLocks noGrp="1"/>
          </p:cNvSpPr>
          <p:nvPr>
            <p:ph type="body" idx="1"/>
          </p:nvPr>
        </p:nvSpPr>
        <p:spPr>
          <a:xfrm>
            <a:off x="411971" y="1458467"/>
            <a:ext cx="10495129" cy="4453500"/>
          </a:xfrm>
        </p:spPr>
        <p:txBody>
          <a:bodyPr>
            <a:normAutofit/>
          </a:bodyPr>
          <a:lstStyle/>
          <a:p>
            <a:pPr lvl="0"/>
            <a:r>
              <a:rPr lang="en-US" sz="2000">
                <a:sym typeface="Arial"/>
              </a:rPr>
              <a:t>Validating findings with the government leads for nutrition and related sectors is essential to ensure agreement with the findings and for actions to be taken. </a:t>
            </a:r>
          </a:p>
          <a:p>
            <a:pPr lvl="0"/>
            <a:r>
              <a:rPr lang="en-US" sz="2000">
                <a:sym typeface="Arial"/>
              </a:rPr>
              <a:t>To validate findings, support the government to conduct a workshop with focal points as well as other key stakeholders, UN agencies and NGOs. Where possible, include community members, health workers and policymakers in the process. </a:t>
            </a:r>
          </a:p>
          <a:p>
            <a:pPr lvl="0"/>
            <a:r>
              <a:rPr lang="en-US" sz="2000">
                <a:sym typeface="Arial"/>
              </a:rPr>
              <a:t>Action plan template based on analysis results:</a:t>
            </a:r>
          </a:p>
          <a:p>
            <a:pPr lvl="0"/>
            <a:endParaRPr lang="en-US" sz="2000">
              <a:sym typeface="Arial"/>
            </a:endParaRPr>
          </a:p>
          <a:p>
            <a:endParaRPr lang="en-US" sz="2000"/>
          </a:p>
        </p:txBody>
      </p:sp>
      <p:graphicFrame>
        <p:nvGraphicFramePr>
          <p:cNvPr id="965" name="Google Shape;965;p80"/>
          <p:cNvGraphicFramePr/>
          <p:nvPr>
            <p:extLst>
              <p:ext uri="{D42A27DB-BD31-4B8C-83A1-F6EECF244321}">
                <p14:modId xmlns:p14="http://schemas.microsoft.com/office/powerpoint/2010/main" val="2491315521"/>
              </p:ext>
            </p:extLst>
          </p:nvPr>
        </p:nvGraphicFramePr>
        <p:xfrm>
          <a:off x="831225" y="4423025"/>
          <a:ext cx="10075875" cy="1131550"/>
        </p:xfrm>
        <a:graphic>
          <a:graphicData uri="http://schemas.openxmlformats.org/drawingml/2006/table">
            <a:tbl>
              <a:tblPr bandRow="1" bandCol="1">
                <a:noFill/>
              </a:tblPr>
              <a:tblGrid>
                <a:gridCol w="2015175">
                  <a:extLst>
                    <a:ext uri="{9D8B030D-6E8A-4147-A177-3AD203B41FA5}">
                      <a16:colId xmlns:a16="http://schemas.microsoft.com/office/drawing/2014/main" val="20000"/>
                    </a:ext>
                  </a:extLst>
                </a:gridCol>
                <a:gridCol w="2015175">
                  <a:extLst>
                    <a:ext uri="{9D8B030D-6E8A-4147-A177-3AD203B41FA5}">
                      <a16:colId xmlns:a16="http://schemas.microsoft.com/office/drawing/2014/main" val="20001"/>
                    </a:ext>
                  </a:extLst>
                </a:gridCol>
                <a:gridCol w="2015175">
                  <a:extLst>
                    <a:ext uri="{9D8B030D-6E8A-4147-A177-3AD203B41FA5}">
                      <a16:colId xmlns:a16="http://schemas.microsoft.com/office/drawing/2014/main" val="20002"/>
                    </a:ext>
                  </a:extLst>
                </a:gridCol>
                <a:gridCol w="2015175">
                  <a:extLst>
                    <a:ext uri="{9D8B030D-6E8A-4147-A177-3AD203B41FA5}">
                      <a16:colId xmlns:a16="http://schemas.microsoft.com/office/drawing/2014/main" val="20003"/>
                    </a:ext>
                  </a:extLst>
                </a:gridCol>
                <a:gridCol w="2015175">
                  <a:extLst>
                    <a:ext uri="{9D8B030D-6E8A-4147-A177-3AD203B41FA5}">
                      <a16:colId xmlns:a16="http://schemas.microsoft.com/office/drawing/2014/main" val="20004"/>
                    </a:ext>
                  </a:extLst>
                </a:gridCol>
              </a:tblGrid>
              <a:tr h="393950">
                <a:tc>
                  <a:txBody>
                    <a:bodyPr/>
                    <a:lstStyle/>
                    <a:p>
                      <a:pPr marL="0" marR="0" lvl="0" indent="0" algn="ctr" rtl="0">
                        <a:lnSpc>
                          <a:spcPct val="115000"/>
                        </a:lnSpc>
                        <a:spcBef>
                          <a:spcPts val="0"/>
                        </a:spcBef>
                        <a:spcAft>
                          <a:spcPts val="0"/>
                        </a:spcAft>
                        <a:buClr>
                          <a:srgbClr val="000000"/>
                        </a:buClr>
                        <a:buSzPts val="2100"/>
                        <a:buFont typeface="Arial"/>
                        <a:buNone/>
                      </a:pPr>
                      <a:r>
                        <a:rPr lang="en-US" sz="1600" b="1" u="none" strike="noStrike" cap="none" spc="50" baseline="0"/>
                        <a:t>WHAT</a:t>
                      </a:r>
                    </a:p>
                  </a:txBody>
                  <a:tcPr marL="63500" marR="63500" marT="63500" marB="63500">
                    <a:lnL w="6350" cap="flat" cmpd="sng" algn="ctr">
                      <a:noFill/>
                      <a:prstDash val="solid"/>
                      <a:round/>
                      <a:headEnd type="none" w="med" len="med"/>
                      <a:tailEnd type="none" w="med" len="med"/>
                    </a:lnL>
                    <a:lnR w="3175" cap="flat" cmpd="sng" algn="ctr">
                      <a:solidFill>
                        <a:srgbClr val="293745"/>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1600" b="1" u="none" strike="noStrike" cap="none" spc="50" baseline="0"/>
                        <a:t>WHO </a:t>
                      </a:r>
                    </a:p>
                  </a:txBody>
                  <a:tcPr marL="63500" marR="63500" marT="63500" marB="63500">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1600" b="1" u="none" strike="noStrike" cap="none" spc="50" baseline="0"/>
                        <a:t>BY WHEN </a:t>
                      </a:r>
                    </a:p>
                  </a:txBody>
                  <a:tcPr marL="63500" marR="63500" marT="63500" marB="63500">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1600" b="1" u="none" strike="noStrike" cap="none" spc="50" baseline="0"/>
                        <a:t>MILESTONES</a:t>
                      </a:r>
                    </a:p>
                  </a:txBody>
                  <a:tcPr marL="63500" marR="63500" marT="63500" marB="63500">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1600" b="1" u="none" strike="noStrike" cap="none" spc="50" baseline="0"/>
                        <a:t>COMMENTS </a:t>
                      </a:r>
                    </a:p>
                  </a:txBody>
                  <a:tcPr marL="63500" marR="63500" marT="63500" marB="63500">
                    <a:lnL w="3175" cap="flat" cmpd="sng" algn="ctr">
                      <a:solidFill>
                        <a:srgbClr val="29374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8800">
                <a:tc>
                  <a:txBody>
                    <a:bodyPr/>
                    <a:lstStyle/>
                    <a:p>
                      <a:pPr marL="0" marR="0" lvl="0" indent="0" algn="l" rtl="0">
                        <a:lnSpc>
                          <a:spcPct val="115000"/>
                        </a:lnSpc>
                        <a:spcBef>
                          <a:spcPts val="0"/>
                        </a:spcBef>
                        <a:spcAft>
                          <a:spcPts val="0"/>
                        </a:spcAft>
                        <a:buClr>
                          <a:srgbClr val="000000"/>
                        </a:buClr>
                        <a:buSzPts val="1000"/>
                        <a:buFont typeface="Arial"/>
                        <a:buNone/>
                      </a:pPr>
                      <a:endParaRPr sz="1000" u="none" strike="noStrike" cap="none"/>
                    </a:p>
                  </a:txBody>
                  <a:tcPr marL="63500" marR="63500" marT="63500" marB="63500">
                    <a:lnL w="6350" cap="flat" cmpd="sng" algn="ctr">
                      <a:no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rgbClr val="E2E4E7"/>
                    </a:solidFill>
                  </a:tcPr>
                </a:tc>
                <a:tc>
                  <a:txBody>
                    <a:bodyPr/>
                    <a:lstStyle/>
                    <a:p>
                      <a:pPr marL="0" marR="0" lvl="0" indent="0" algn="l" rtl="0">
                        <a:lnSpc>
                          <a:spcPct val="115000"/>
                        </a:lnSpc>
                        <a:spcBef>
                          <a:spcPts val="0"/>
                        </a:spcBef>
                        <a:spcAft>
                          <a:spcPts val="0"/>
                        </a:spcAft>
                        <a:buClr>
                          <a:srgbClr val="000000"/>
                        </a:buClr>
                        <a:buSzPts val="1000"/>
                        <a:buFont typeface="Arial"/>
                        <a:buNone/>
                      </a:pPr>
                      <a:endParaRPr sz="1000" u="none" strike="noStrike" cap="none"/>
                    </a:p>
                  </a:txBody>
                  <a:tcPr marL="63500" marR="63500" marT="63500" marB="63500">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rgbClr val="E2E4E7"/>
                    </a:solidFill>
                  </a:tcPr>
                </a:tc>
                <a:tc>
                  <a:txBody>
                    <a:bodyPr/>
                    <a:lstStyle/>
                    <a:p>
                      <a:pPr marL="0" marR="0" lvl="0" indent="0" algn="l" rtl="0">
                        <a:lnSpc>
                          <a:spcPct val="115000"/>
                        </a:lnSpc>
                        <a:spcBef>
                          <a:spcPts val="0"/>
                        </a:spcBef>
                        <a:spcAft>
                          <a:spcPts val="0"/>
                        </a:spcAft>
                        <a:buClr>
                          <a:srgbClr val="000000"/>
                        </a:buClr>
                        <a:buSzPts val="1000"/>
                        <a:buFont typeface="Arial"/>
                        <a:buNone/>
                      </a:pPr>
                      <a:endParaRPr sz="1000" u="none" strike="noStrike" cap="none"/>
                    </a:p>
                  </a:txBody>
                  <a:tcPr marL="63500" marR="63500" marT="63500" marB="63500">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rgbClr val="E2E4E7"/>
                    </a:solidFill>
                  </a:tcPr>
                </a:tc>
                <a:tc>
                  <a:txBody>
                    <a:bodyPr/>
                    <a:lstStyle/>
                    <a:p>
                      <a:pPr marL="0" marR="0" lvl="0" indent="0" algn="l" rtl="0">
                        <a:lnSpc>
                          <a:spcPct val="115000"/>
                        </a:lnSpc>
                        <a:spcBef>
                          <a:spcPts val="0"/>
                        </a:spcBef>
                        <a:spcAft>
                          <a:spcPts val="0"/>
                        </a:spcAft>
                        <a:buClr>
                          <a:srgbClr val="000000"/>
                        </a:buClr>
                        <a:buSzPts val="1000"/>
                        <a:buFont typeface="Arial"/>
                        <a:buNone/>
                      </a:pPr>
                      <a:endParaRPr sz="1000" u="none" strike="noStrike" cap="none"/>
                    </a:p>
                  </a:txBody>
                  <a:tcPr marL="63500" marR="63500" marT="63500" marB="63500">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12700"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rgbClr val="E2E4E7"/>
                    </a:solidFill>
                  </a:tcPr>
                </a:tc>
                <a:tc>
                  <a:txBody>
                    <a:bodyPr/>
                    <a:lstStyle/>
                    <a:p>
                      <a:pPr marL="0" marR="0" lvl="0" indent="0" algn="l" rtl="0">
                        <a:lnSpc>
                          <a:spcPct val="115000"/>
                        </a:lnSpc>
                        <a:spcBef>
                          <a:spcPts val="0"/>
                        </a:spcBef>
                        <a:spcAft>
                          <a:spcPts val="0"/>
                        </a:spcAft>
                        <a:buClr>
                          <a:srgbClr val="000000"/>
                        </a:buClr>
                        <a:buSzPts val="1000"/>
                        <a:buFont typeface="Arial"/>
                        <a:buNone/>
                      </a:pPr>
                      <a:endParaRPr sz="1000" u="none" strike="noStrike" cap="none"/>
                    </a:p>
                  </a:txBody>
                  <a:tcPr marL="63500" marR="63500" marT="63500" marB="63500">
                    <a:lnL w="3175" cap="flat" cmpd="sng" algn="ctr">
                      <a:solidFill>
                        <a:srgbClr val="293745"/>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293745"/>
                      </a:solidFill>
                      <a:prstDash val="solid"/>
                      <a:round/>
                      <a:headEnd type="none" w="med" len="med"/>
                      <a:tailEnd type="none" w="med" len="med"/>
                    </a:lnT>
                    <a:lnB w="3175" cap="flat" cmpd="sng" algn="ctr">
                      <a:solidFill>
                        <a:srgbClr val="293745"/>
                      </a:solidFill>
                      <a:prstDash val="solid"/>
                      <a:round/>
                      <a:headEnd type="none" w="med" len="med"/>
                      <a:tailEnd type="none" w="med" len="med"/>
                    </a:lnB>
                    <a:lnTlToBr w="12700" cmpd="sng">
                      <a:noFill/>
                      <a:prstDash val="solid"/>
                    </a:lnTlToBr>
                    <a:lnBlToTr w="12700" cmpd="sng">
                      <a:noFill/>
                      <a:prstDash val="solid"/>
                    </a:lnBlToTr>
                    <a:solidFill>
                      <a:srgbClr val="E2E4E7"/>
                    </a:solidFill>
                  </a:tcPr>
                </a:tc>
                <a:extLst>
                  <a:ext uri="{0D108BD9-81ED-4DB2-BD59-A6C34878D82A}">
                    <a16:rowId xmlns:a16="http://schemas.microsoft.com/office/drawing/2014/main" val="10001"/>
                  </a:ext>
                </a:extLst>
              </a:tr>
              <a:tr h="368800">
                <a:tc>
                  <a:txBody>
                    <a:bodyPr/>
                    <a:lstStyle/>
                    <a:p>
                      <a:pPr marL="0" marR="0" lvl="0" indent="0" algn="l" rtl="0">
                        <a:lnSpc>
                          <a:spcPct val="115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63500" marR="63500" marT="63500" marB="63500">
                    <a:lnL w="6350" cap="flat" cmpd="sng" algn="ctr">
                      <a:no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15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63500" marR="63500" marT="63500" marB="63500">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15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63500" marR="63500" marT="63500" marB="63500">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15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63500" marR="63500" marT="63500" marB="63500">
                    <a:lnL w="3175" cap="flat" cmpd="sng" algn="ctr">
                      <a:solidFill>
                        <a:srgbClr val="293745"/>
                      </a:solidFill>
                      <a:prstDash val="solid"/>
                      <a:round/>
                      <a:headEnd type="none" w="med" len="med"/>
                      <a:tailEnd type="none" w="med" len="med"/>
                    </a:lnL>
                    <a:lnR w="3175" cap="flat" cmpd="sng" algn="ctr">
                      <a:solidFill>
                        <a:srgbClr val="293745"/>
                      </a:solid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15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63500" marR="63500" marT="63500" marB="63500">
                    <a:lnL w="3175" cap="flat" cmpd="sng" algn="ctr">
                      <a:solidFill>
                        <a:srgbClr val="29374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29374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2" name="Rectangle 1">
            <a:extLst>
              <a:ext uri="{FF2B5EF4-FFF2-40B4-BE49-F238E27FC236}">
                <a16:creationId xmlns:a16="http://schemas.microsoft.com/office/drawing/2014/main" id="{B56D5ACA-DD66-D1F3-4AEC-85C29050E03A}"/>
              </a:ext>
            </a:extLst>
          </p:cNvPr>
          <p:cNvSpPr/>
          <p:nvPr/>
        </p:nvSpPr>
        <p:spPr>
          <a:xfrm>
            <a:off x="10822735" y="5212081"/>
            <a:ext cx="1369266" cy="164592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Diagonal Corners Rounded 3">
            <a:extLst>
              <a:ext uri="{FF2B5EF4-FFF2-40B4-BE49-F238E27FC236}">
                <a16:creationId xmlns:a16="http://schemas.microsoft.com/office/drawing/2014/main" id="{EE972767-95F5-5660-FD12-91BF85E0EC2A}"/>
              </a:ext>
            </a:extLst>
          </p:cNvPr>
          <p:cNvSpPr/>
          <p:nvPr/>
        </p:nvSpPr>
        <p:spPr>
          <a:xfrm>
            <a:off x="-4270" y="0"/>
            <a:ext cx="12196270" cy="6401141"/>
          </a:xfrm>
          <a:prstGeom prst="round2Diag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Google Shape;974;p81"/>
          <p:cNvSpPr txBox="1"/>
          <p:nvPr/>
        </p:nvSpPr>
        <p:spPr>
          <a:xfrm>
            <a:off x="1752480" y="2560320"/>
            <a:ext cx="8686800" cy="1828800"/>
          </a:xfrm>
          <a:prstGeom prst="rect">
            <a:avLst/>
          </a:prstGeom>
          <a:noFill/>
          <a:ln>
            <a:noFill/>
          </a:ln>
        </p:spPr>
        <p:txBody>
          <a:bodyPr spcFirstLastPara="1" wrap="square" lIns="91425" tIns="45700" rIns="91425" bIns="45700" anchor="b" anchorCtr="1">
            <a:normAutofit/>
          </a:bodyPr>
          <a:lstStyle/>
          <a:p>
            <a:pPr marL="0" marR="0" lvl="0" indent="0" algn="ctr" rtl="0">
              <a:lnSpc>
                <a:spcPct val="90000"/>
              </a:lnSpc>
              <a:spcBef>
                <a:spcPts val="0"/>
              </a:spcBef>
              <a:spcAft>
                <a:spcPts val="0"/>
              </a:spcAft>
              <a:buClr>
                <a:srgbClr val="000000"/>
              </a:buClr>
              <a:buSzPts val="4400"/>
              <a:buFont typeface="Arial"/>
              <a:buNone/>
            </a:pPr>
            <a:r>
              <a:rPr lang="en-US" sz="4400" b="1" i="0" u="none" strike="noStrike" cap="none">
                <a:solidFill>
                  <a:schemeClr val="bg1"/>
                </a:solidFill>
                <a:latin typeface="Arial"/>
                <a:ea typeface="Arial"/>
                <a:cs typeface="Arial"/>
                <a:sym typeface="Arial"/>
              </a:rPr>
              <a:t>Thank You!</a:t>
            </a:r>
            <a:endParaRPr lang="en-US" sz="4400" b="0" i="0" u="none" strike="noStrike" cap="none">
              <a:solidFill>
                <a:schemeClr val="bg1"/>
              </a:solidFill>
              <a:latin typeface="Arial"/>
              <a:ea typeface="Arial"/>
              <a:cs typeface="Arial"/>
              <a:sym typeface="Arial"/>
            </a:endParaRPr>
          </a:p>
        </p:txBody>
      </p:sp>
      <p:sp>
        <p:nvSpPr>
          <p:cNvPr id="3" name="object 7">
            <a:extLst>
              <a:ext uri="{FF2B5EF4-FFF2-40B4-BE49-F238E27FC236}">
                <a16:creationId xmlns:a16="http://schemas.microsoft.com/office/drawing/2014/main" id="{E7A55E09-1B2B-1993-EF63-62D3C8629569}"/>
              </a:ext>
            </a:extLst>
          </p:cNvPr>
          <p:cNvSpPr/>
          <p:nvPr/>
        </p:nvSpPr>
        <p:spPr>
          <a:xfrm>
            <a:off x="-4271" y="6398851"/>
            <a:ext cx="10827006" cy="459149"/>
          </a:xfrm>
          <a:custGeom>
            <a:avLst/>
            <a:gdLst/>
            <a:ahLst/>
            <a:cxnLst/>
            <a:rect l="l" t="t" r="r" b="b"/>
            <a:pathLst>
              <a:path w="7560309" h="481965">
                <a:moveTo>
                  <a:pt x="0" y="481393"/>
                </a:moveTo>
                <a:lnTo>
                  <a:pt x="7560005" y="481393"/>
                </a:lnTo>
                <a:lnTo>
                  <a:pt x="7560005" y="0"/>
                </a:lnTo>
                <a:lnTo>
                  <a:pt x="0" y="0"/>
                </a:lnTo>
                <a:lnTo>
                  <a:pt x="0" y="481393"/>
                </a:lnTo>
                <a:close/>
              </a:path>
            </a:pathLst>
          </a:custGeom>
          <a:solidFill>
            <a:schemeClr val="accent6"/>
          </a:solidFill>
        </p:spPr>
        <p:txBody>
          <a:bodyPr wrap="square" lIns="0" tIns="0" rIns="0" bIns="0" rtlCol="0"/>
          <a:lstStyle/>
          <a:p>
            <a:endParaRPr/>
          </a:p>
        </p:txBody>
      </p:sp>
      <p:sp>
        <p:nvSpPr>
          <p:cNvPr id="975" name="Google Shape;975;p81"/>
          <p:cNvSpPr txBox="1"/>
          <p:nvPr/>
        </p:nvSpPr>
        <p:spPr>
          <a:xfrm>
            <a:off x="1752480" y="4663440"/>
            <a:ext cx="8686800" cy="1371600"/>
          </a:xfrm>
          <a:prstGeom prst="rect">
            <a:avLst/>
          </a:prstGeom>
          <a:noFill/>
          <a:ln>
            <a:noFill/>
          </a:ln>
        </p:spPr>
        <p:txBody>
          <a:bodyPr spcFirstLastPara="1" wrap="square" lIns="91425" tIns="45700" rIns="91425" bIns="45700" anchor="t" anchorCtr="1">
            <a:normAutofit/>
          </a:bodyPr>
          <a:lstStyle/>
          <a:p>
            <a:pPr marL="0" marR="0" lvl="0" indent="0" algn="ctr" rtl="0">
              <a:lnSpc>
                <a:spcPct val="95000"/>
              </a:lnSpc>
              <a:spcBef>
                <a:spcPts val="0"/>
              </a:spcBef>
              <a:spcAft>
                <a:spcPts val="0"/>
              </a:spcAft>
              <a:buClr>
                <a:srgbClr val="000000"/>
              </a:buClr>
              <a:buSzPts val="1600"/>
              <a:buFont typeface="Arial"/>
              <a:buNone/>
            </a:pPr>
            <a:r>
              <a:rPr lang="en-US" sz="1600" b="1" i="0" u="none" strike="noStrike" cap="none">
                <a:solidFill>
                  <a:schemeClr val="bg1"/>
                </a:solidFill>
                <a:latin typeface="Arial"/>
                <a:ea typeface="Arial"/>
                <a:cs typeface="Arial"/>
                <a:sym typeface="Arial"/>
              </a:rPr>
              <a:t>FHI 360 Headquarters</a:t>
            </a:r>
            <a:endParaRPr sz="1600" b="0" i="0" u="none" strike="noStrike" cap="none">
              <a:solidFill>
                <a:schemeClr val="bg1"/>
              </a:solidFill>
              <a:latin typeface="Arial"/>
              <a:ea typeface="Arial"/>
              <a:cs typeface="Arial"/>
              <a:sym typeface="Arial"/>
            </a:endParaRPr>
          </a:p>
          <a:p>
            <a:pPr marL="0" marR="0" lvl="0" indent="0" algn="ctr" rtl="0">
              <a:lnSpc>
                <a:spcPct val="95000"/>
              </a:lnSpc>
              <a:spcBef>
                <a:spcPts val="601"/>
              </a:spcBef>
              <a:spcAft>
                <a:spcPts val="0"/>
              </a:spcAft>
              <a:buClr>
                <a:srgbClr val="000000"/>
              </a:buClr>
              <a:buSzPts val="1600"/>
              <a:buFont typeface="Arial"/>
              <a:buNone/>
            </a:pPr>
            <a:r>
              <a:rPr lang="en-US" sz="1600" b="0" i="0" u="none" strike="noStrike" cap="none">
                <a:solidFill>
                  <a:schemeClr val="bg1"/>
                </a:solidFill>
                <a:latin typeface="Arial"/>
                <a:ea typeface="Arial"/>
                <a:cs typeface="Arial"/>
                <a:sym typeface="Arial"/>
              </a:rPr>
              <a:t>359 Blackwell Street, Suite 200, Durham, NC 27701 USA</a:t>
            </a:r>
            <a:endParaRPr sz="1600" b="0" i="0" u="none" strike="noStrike" cap="none">
              <a:solidFill>
                <a:schemeClr val="bg1"/>
              </a:solidFill>
              <a:latin typeface="Arial"/>
              <a:ea typeface="Arial"/>
              <a:cs typeface="Arial"/>
              <a:sym typeface="Arial"/>
            </a:endParaRPr>
          </a:p>
          <a:p>
            <a:pPr marL="0" marR="0" lvl="0" indent="0" algn="ctr" rtl="0">
              <a:lnSpc>
                <a:spcPct val="95000"/>
              </a:lnSpc>
              <a:spcBef>
                <a:spcPts val="601"/>
              </a:spcBef>
              <a:spcAft>
                <a:spcPts val="0"/>
              </a:spcAft>
              <a:buClr>
                <a:srgbClr val="000000"/>
              </a:buClr>
              <a:buSzPts val="1600"/>
              <a:buFont typeface="Arial"/>
              <a:buNone/>
            </a:pPr>
            <a:r>
              <a:rPr lang="en-US" sz="1600" b="0" i="0" u="none" strike="noStrike" cap="none">
                <a:solidFill>
                  <a:schemeClr val="bg1"/>
                </a:solidFill>
                <a:latin typeface="Arial"/>
                <a:ea typeface="Arial"/>
                <a:cs typeface="Arial"/>
                <a:sym typeface="Arial"/>
              </a:rPr>
              <a:t>www.fhi360.org</a:t>
            </a:r>
            <a:endParaRPr sz="1600" b="0" i="0" u="none" strike="noStrike" cap="none">
              <a:solidFill>
                <a:schemeClr val="bg1"/>
              </a:solidFill>
              <a:latin typeface="Arial"/>
              <a:ea typeface="Arial"/>
              <a:cs typeface="Arial"/>
              <a:sym typeface="Arial"/>
            </a:endParaRPr>
          </a:p>
        </p:txBody>
      </p:sp>
      <p:pic>
        <p:nvPicPr>
          <p:cNvPr id="5" name="Picture 4">
            <a:extLst>
              <a:ext uri="{FF2B5EF4-FFF2-40B4-BE49-F238E27FC236}">
                <a16:creationId xmlns:a16="http://schemas.microsoft.com/office/drawing/2014/main" id="{DE89683A-2A01-5F1F-0609-3715EF28D19F}"/>
              </a:ext>
            </a:extLst>
          </p:cNvPr>
          <p:cNvPicPr>
            <a:picLocks noChangeAspect="1"/>
          </p:cNvPicPr>
          <p:nvPr/>
        </p:nvPicPr>
        <p:blipFill>
          <a:blip r:embed="rId3"/>
          <a:srcRect/>
          <a:stretch/>
        </p:blipFill>
        <p:spPr>
          <a:xfrm>
            <a:off x="3372892" y="602264"/>
            <a:ext cx="5446215" cy="1426955"/>
          </a:xfrm>
          <a:prstGeom prst="rect">
            <a:avLst/>
          </a:prstGeom>
        </p:spPr>
      </p:pic>
      <p:sp>
        <p:nvSpPr>
          <p:cNvPr id="6" name="Rectangle 5">
            <a:extLst>
              <a:ext uri="{FF2B5EF4-FFF2-40B4-BE49-F238E27FC236}">
                <a16:creationId xmlns:a16="http://schemas.microsoft.com/office/drawing/2014/main" id="{FB679DBD-37E4-A68A-FA8C-8C1DDA8458F2}"/>
              </a:ext>
            </a:extLst>
          </p:cNvPr>
          <p:cNvSpPr/>
          <p:nvPr/>
        </p:nvSpPr>
        <p:spPr>
          <a:xfrm>
            <a:off x="1057" y="0"/>
            <a:ext cx="1369266"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p:nvPr/>
        </p:nvSpPr>
        <p:spPr>
          <a:xfrm>
            <a:off x="861052" y="1008350"/>
            <a:ext cx="9601200" cy="20592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800"/>
              <a:buFont typeface="Arial"/>
              <a:buNone/>
            </a:pPr>
            <a:r>
              <a:rPr lang="en-US" sz="4800" b="1" i="0" u="none" strike="noStrike" cap="none" dirty="0">
                <a:solidFill>
                  <a:srgbClr val="253746"/>
                </a:solidFill>
                <a:latin typeface="+mj-lt"/>
                <a:ea typeface="Arial"/>
                <a:cs typeface="Arial"/>
                <a:sym typeface="Arial"/>
              </a:rPr>
              <a:t>How to use</a:t>
            </a:r>
            <a:br>
              <a:rPr lang="en-US" sz="4800" b="1" i="0" u="none" strike="noStrike" cap="none" dirty="0">
                <a:solidFill>
                  <a:srgbClr val="253746"/>
                </a:solidFill>
                <a:latin typeface="+mj-lt"/>
                <a:ea typeface="Arial"/>
                <a:cs typeface="Arial"/>
                <a:sym typeface="Arial"/>
              </a:rPr>
            </a:br>
            <a:r>
              <a:rPr lang="en-US" sz="4800" b="1" i="0" u="none" strike="noStrike" cap="none" dirty="0">
                <a:solidFill>
                  <a:srgbClr val="253746"/>
                </a:solidFill>
                <a:latin typeface="+mj-lt"/>
                <a:ea typeface="Arial"/>
                <a:cs typeface="Arial"/>
                <a:sym typeface="Arial"/>
              </a:rPr>
              <a:t>this guide</a:t>
            </a:r>
            <a:endParaRPr sz="4800" b="0" i="0" u="none" strike="noStrike" cap="none" dirty="0">
              <a:solidFill>
                <a:srgbClr val="000000"/>
              </a:solidFill>
              <a:latin typeface="+mj-lt"/>
              <a:ea typeface="Arial"/>
              <a:cs typeface="Arial"/>
              <a:sym typeface="Arial"/>
            </a:endParaRPr>
          </a:p>
        </p:txBody>
      </p:sp>
      <p:pic>
        <p:nvPicPr>
          <p:cNvPr id="3" name="Graphic 2">
            <a:extLst>
              <a:ext uri="{FF2B5EF4-FFF2-40B4-BE49-F238E27FC236}">
                <a16:creationId xmlns:a16="http://schemas.microsoft.com/office/drawing/2014/main" id="{30627B2C-AAC3-6BBB-C43D-45611CB27AC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640823" y="878595"/>
            <a:ext cx="6845108" cy="46340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p:nvPr/>
        </p:nvSpPr>
        <p:spPr>
          <a:xfrm>
            <a:off x="502960" y="367390"/>
            <a:ext cx="10888200" cy="834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dirty="0">
                <a:solidFill>
                  <a:schemeClr val="accent6"/>
                </a:solidFill>
                <a:latin typeface="Arial"/>
                <a:ea typeface="Arial"/>
                <a:cs typeface="Arial"/>
                <a:sym typeface="Arial"/>
              </a:rPr>
              <a:t>How to choose an IYCF-E assessment methodology? </a:t>
            </a:r>
            <a:endParaRPr sz="3200" b="0" i="0" u="none" strike="noStrike" cap="none" dirty="0">
              <a:solidFill>
                <a:schemeClr val="accent6"/>
              </a:solidFill>
              <a:latin typeface="Arial"/>
              <a:ea typeface="Arial"/>
              <a:cs typeface="Arial"/>
              <a:sym typeface="Arial"/>
            </a:endParaRPr>
          </a:p>
        </p:txBody>
      </p:sp>
      <p:sp>
        <p:nvSpPr>
          <p:cNvPr id="2" name="Oval 1">
            <a:extLst>
              <a:ext uri="{FF2B5EF4-FFF2-40B4-BE49-F238E27FC236}">
                <a16:creationId xmlns:a16="http://schemas.microsoft.com/office/drawing/2014/main" id="{F42DDFD7-1B03-5579-A92B-BB86CC624648}"/>
              </a:ext>
            </a:extLst>
          </p:cNvPr>
          <p:cNvSpPr/>
          <p:nvPr/>
        </p:nvSpPr>
        <p:spPr>
          <a:xfrm>
            <a:off x="823200" y="1681929"/>
            <a:ext cx="2096934" cy="2021305"/>
          </a:xfrm>
          <a:prstGeom prst="ellipse">
            <a:avLst/>
          </a:prstGeom>
          <a:no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E072087-92CF-66C3-B236-F046C11E35C9}"/>
              </a:ext>
            </a:extLst>
          </p:cNvPr>
          <p:cNvSpPr txBox="1"/>
          <p:nvPr/>
        </p:nvSpPr>
        <p:spPr>
          <a:xfrm>
            <a:off x="1063111" y="2639967"/>
            <a:ext cx="1663799" cy="830997"/>
          </a:xfrm>
          <a:prstGeom prst="rect">
            <a:avLst/>
          </a:prstGeom>
          <a:noFill/>
        </p:spPr>
        <p:txBody>
          <a:bodyPr wrap="square" rtlCol="0">
            <a:spAutoFit/>
          </a:bodyPr>
          <a:lstStyle/>
          <a:p>
            <a:pPr algn="ctr" rtl="0">
              <a:spcBef>
                <a:spcPts val="0"/>
              </a:spcBef>
              <a:spcAft>
                <a:spcPts val="0"/>
              </a:spcAft>
            </a:pPr>
            <a:r>
              <a:rPr lang="en-US" sz="1600" b="1" i="0" u="none" strike="noStrike" dirty="0">
                <a:solidFill>
                  <a:schemeClr val="bg2"/>
                </a:solidFill>
                <a:effectLst/>
              </a:rPr>
              <a:t>What IYCF-E information do you need? </a:t>
            </a:r>
            <a:endParaRPr lang="en-US" sz="1600" b="1" dirty="0">
              <a:solidFill>
                <a:schemeClr val="bg2"/>
              </a:solidFill>
              <a:effectLst/>
            </a:endParaRPr>
          </a:p>
        </p:txBody>
      </p:sp>
      <p:sp>
        <p:nvSpPr>
          <p:cNvPr id="4" name="TextBox 3">
            <a:extLst>
              <a:ext uri="{FF2B5EF4-FFF2-40B4-BE49-F238E27FC236}">
                <a16:creationId xmlns:a16="http://schemas.microsoft.com/office/drawing/2014/main" id="{2AE2AABA-32E2-D65F-B230-49F6D4697E73}"/>
              </a:ext>
            </a:extLst>
          </p:cNvPr>
          <p:cNvSpPr txBox="1"/>
          <p:nvPr/>
        </p:nvSpPr>
        <p:spPr>
          <a:xfrm>
            <a:off x="481647" y="4005627"/>
            <a:ext cx="2946297" cy="1905650"/>
          </a:xfrm>
          <a:prstGeom prst="rect">
            <a:avLst/>
          </a:prstGeom>
          <a:noFill/>
        </p:spPr>
        <p:txBody>
          <a:bodyPr wrap="square" rtlCol="0">
            <a:spAutoFit/>
          </a:bodyPr>
          <a:lstStyle/>
          <a:p>
            <a:pPr marL="120650" indent="-120650" rtl="0" fontAlgn="base">
              <a:spcBef>
                <a:spcPts val="0"/>
              </a:spcBef>
              <a:spcAft>
                <a:spcPts val="600"/>
              </a:spcAft>
              <a:buClr>
                <a:schemeClr val="accent6"/>
              </a:buClr>
              <a:buFont typeface="Arial" panose="020B0604020202020204" pitchFamily="34" charset="0"/>
              <a:buChar char="•"/>
            </a:pPr>
            <a:r>
              <a:rPr lang="en-US" sz="1400" b="0" i="0" u="none" strike="noStrike" dirty="0">
                <a:solidFill>
                  <a:srgbClr val="000000"/>
                </a:solidFill>
                <a:effectLst/>
              </a:rPr>
              <a:t>Depending on your need, </a:t>
            </a:r>
            <a:br>
              <a:rPr lang="en-US" sz="1400" b="0" i="0" u="none" strike="noStrike" dirty="0">
                <a:solidFill>
                  <a:srgbClr val="000000"/>
                </a:solidFill>
                <a:effectLst/>
              </a:rPr>
            </a:br>
            <a:r>
              <a:rPr lang="en-US" sz="1400" b="0" i="0" u="none" strike="noStrike" dirty="0">
                <a:solidFill>
                  <a:srgbClr val="000000"/>
                </a:solidFill>
                <a:effectLst/>
              </a:rPr>
              <a:t>choose from the IYCF categories for further exploration </a:t>
            </a:r>
          </a:p>
          <a:p>
            <a:pPr marL="120650" indent="-120650" rtl="0" fontAlgn="base">
              <a:spcBef>
                <a:spcPts val="90"/>
              </a:spcBef>
              <a:spcAft>
                <a:spcPts val="0"/>
              </a:spcAft>
              <a:buClr>
                <a:schemeClr val="accent6"/>
              </a:buClr>
              <a:buFont typeface="Arial" panose="020B0604020202020204" pitchFamily="34" charset="0"/>
              <a:buChar char="•"/>
            </a:pPr>
            <a:r>
              <a:rPr lang="en-US" sz="1400" b="0" i="0" u="none" strike="noStrike" dirty="0">
                <a:solidFill>
                  <a:srgbClr val="000000"/>
                </a:solidFill>
                <a:effectLst/>
              </a:rPr>
              <a:t>Example: Coordination and policy, Assessment and Monitoring, Practices, Supplies, Integration with other sectors, etc. See categories on next slide</a:t>
            </a:r>
          </a:p>
        </p:txBody>
      </p:sp>
      <p:sp>
        <p:nvSpPr>
          <p:cNvPr id="5" name="Oval 4">
            <a:extLst>
              <a:ext uri="{FF2B5EF4-FFF2-40B4-BE49-F238E27FC236}">
                <a16:creationId xmlns:a16="http://schemas.microsoft.com/office/drawing/2014/main" id="{AAE80CAD-22A6-2DCD-0E75-B5151B29C352}"/>
              </a:ext>
            </a:extLst>
          </p:cNvPr>
          <p:cNvSpPr/>
          <p:nvPr/>
        </p:nvSpPr>
        <p:spPr>
          <a:xfrm>
            <a:off x="3602647" y="1636809"/>
            <a:ext cx="2096934" cy="2021305"/>
          </a:xfrm>
          <a:prstGeom prst="ellipse">
            <a:avLst/>
          </a:prstGeom>
          <a:no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406792-5ED9-7472-14B2-15B22A99A2BF}"/>
              </a:ext>
            </a:extLst>
          </p:cNvPr>
          <p:cNvSpPr txBox="1"/>
          <p:nvPr/>
        </p:nvSpPr>
        <p:spPr>
          <a:xfrm>
            <a:off x="3636801" y="4005627"/>
            <a:ext cx="2216821" cy="1677382"/>
          </a:xfrm>
          <a:prstGeom prst="rect">
            <a:avLst/>
          </a:prstGeom>
          <a:noFill/>
        </p:spPr>
        <p:txBody>
          <a:bodyPr wrap="square" rtlCol="0">
            <a:spAutoFit/>
          </a:bodyPr>
          <a:lstStyle/>
          <a:p>
            <a:pPr marL="120650" indent="-120650" fontAlgn="base">
              <a:spcAft>
                <a:spcPts val="600"/>
              </a:spcAft>
              <a:buClr>
                <a:schemeClr val="accent6"/>
              </a:buClr>
              <a:buFont typeface="Arial" panose="020B0604020202020204" pitchFamily="34" charset="0"/>
              <a:buChar char="•"/>
            </a:pPr>
            <a:r>
              <a:rPr lang="en-US" sz="1400" dirty="0">
                <a:solidFill>
                  <a:srgbClr val="000000"/>
                </a:solidFill>
              </a:rPr>
              <a:t>Conduct a secondary data review, (see module 1, m.1)</a:t>
            </a:r>
          </a:p>
          <a:p>
            <a:pPr marL="120650" indent="-120650" fontAlgn="base">
              <a:spcAft>
                <a:spcPts val="600"/>
              </a:spcAft>
              <a:buClr>
                <a:schemeClr val="accent6"/>
              </a:buClr>
              <a:buFont typeface="Arial" panose="020B0604020202020204" pitchFamily="34" charset="0"/>
              <a:buChar char="•"/>
            </a:pPr>
            <a:r>
              <a:rPr lang="en-US" sz="1400" dirty="0">
                <a:solidFill>
                  <a:srgbClr val="000000"/>
                </a:solidFill>
              </a:rPr>
              <a:t>Identify areas with sufficient data based on the review and areas with data gaps</a:t>
            </a:r>
          </a:p>
        </p:txBody>
      </p:sp>
      <p:sp>
        <p:nvSpPr>
          <p:cNvPr id="8" name="Oval 7">
            <a:extLst>
              <a:ext uri="{FF2B5EF4-FFF2-40B4-BE49-F238E27FC236}">
                <a16:creationId xmlns:a16="http://schemas.microsoft.com/office/drawing/2014/main" id="{7AB29D90-6E57-7689-2C5D-F49C24C0141F}"/>
              </a:ext>
            </a:extLst>
          </p:cNvPr>
          <p:cNvSpPr/>
          <p:nvPr/>
        </p:nvSpPr>
        <p:spPr>
          <a:xfrm>
            <a:off x="6373635" y="1713450"/>
            <a:ext cx="2096934" cy="2021305"/>
          </a:xfrm>
          <a:prstGeom prst="ellipse">
            <a:avLst/>
          </a:prstGeom>
          <a:no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E0E5A7-227B-F43C-EA4F-149C34648CFB}"/>
              </a:ext>
            </a:extLst>
          </p:cNvPr>
          <p:cNvSpPr txBox="1"/>
          <p:nvPr/>
        </p:nvSpPr>
        <p:spPr>
          <a:xfrm>
            <a:off x="6625260" y="2639967"/>
            <a:ext cx="1561356" cy="830997"/>
          </a:xfrm>
          <a:prstGeom prst="rect">
            <a:avLst/>
          </a:prstGeom>
          <a:noFill/>
        </p:spPr>
        <p:txBody>
          <a:bodyPr wrap="square" rtlCol="0">
            <a:spAutoFit/>
          </a:bodyPr>
          <a:lstStyle/>
          <a:p>
            <a:pPr algn="ctr" rtl="0">
              <a:spcBef>
                <a:spcPts val="0"/>
              </a:spcBef>
              <a:spcAft>
                <a:spcPts val="0"/>
              </a:spcAft>
            </a:pPr>
            <a:r>
              <a:rPr lang="en-US" sz="1600" b="1" i="0" u="none" strike="noStrike" dirty="0">
                <a:solidFill>
                  <a:schemeClr val="bg2"/>
                </a:solidFill>
                <a:effectLst/>
              </a:rPr>
              <a:t>Where is </a:t>
            </a:r>
            <a:br>
              <a:rPr lang="en-US" sz="1600" b="1" i="0" u="none" strike="noStrike" dirty="0">
                <a:solidFill>
                  <a:schemeClr val="bg2"/>
                </a:solidFill>
                <a:effectLst/>
              </a:rPr>
            </a:br>
            <a:r>
              <a:rPr lang="en-US" sz="1600" b="1" i="0" u="none" strike="noStrike" dirty="0">
                <a:solidFill>
                  <a:schemeClr val="bg2"/>
                </a:solidFill>
                <a:effectLst/>
              </a:rPr>
              <a:t>your data gap? </a:t>
            </a:r>
          </a:p>
        </p:txBody>
      </p:sp>
      <p:sp>
        <p:nvSpPr>
          <p:cNvPr id="10" name="TextBox 9">
            <a:extLst>
              <a:ext uri="{FF2B5EF4-FFF2-40B4-BE49-F238E27FC236}">
                <a16:creationId xmlns:a16="http://schemas.microsoft.com/office/drawing/2014/main" id="{ACF9779F-E04E-1BDD-7D8C-60A977029F7E}"/>
              </a:ext>
            </a:extLst>
          </p:cNvPr>
          <p:cNvSpPr txBox="1"/>
          <p:nvPr/>
        </p:nvSpPr>
        <p:spPr>
          <a:xfrm>
            <a:off x="6224966" y="4021505"/>
            <a:ext cx="2385969" cy="1908215"/>
          </a:xfrm>
          <a:prstGeom prst="rect">
            <a:avLst/>
          </a:prstGeom>
          <a:noFill/>
        </p:spPr>
        <p:txBody>
          <a:bodyPr wrap="square" rtlCol="0">
            <a:spAutoFit/>
          </a:bodyPr>
          <a:lstStyle/>
          <a:p>
            <a:pPr marL="120650" indent="-120650" fontAlgn="base">
              <a:spcBef>
                <a:spcPts val="0"/>
              </a:spcBef>
              <a:spcAft>
                <a:spcPts val="600"/>
              </a:spcAft>
              <a:buClr>
                <a:schemeClr val="accent6"/>
              </a:buClr>
              <a:buFont typeface="Arial" panose="020B0604020202020204" pitchFamily="34" charset="0"/>
              <a:buChar char="•"/>
            </a:pPr>
            <a:r>
              <a:rPr lang="en-US" sz="1400" dirty="0">
                <a:solidFill>
                  <a:srgbClr val="000000"/>
                </a:solidFill>
              </a:rPr>
              <a:t>Determine the information that is missing from </a:t>
            </a:r>
            <a:br>
              <a:rPr lang="en-US" sz="1400" dirty="0">
                <a:solidFill>
                  <a:srgbClr val="000000"/>
                </a:solidFill>
              </a:rPr>
            </a:br>
            <a:r>
              <a:rPr lang="en-US" sz="1400" dirty="0">
                <a:solidFill>
                  <a:srgbClr val="000000"/>
                </a:solidFill>
              </a:rPr>
              <a:t>the review</a:t>
            </a:r>
          </a:p>
          <a:p>
            <a:pPr marL="120650" indent="-120650" fontAlgn="base">
              <a:spcBef>
                <a:spcPts val="0"/>
              </a:spcBef>
              <a:spcAft>
                <a:spcPts val="600"/>
              </a:spcAft>
              <a:buClr>
                <a:schemeClr val="accent6"/>
              </a:buClr>
              <a:buFont typeface="Arial" panose="020B0604020202020204" pitchFamily="34" charset="0"/>
              <a:buChar char="•"/>
            </a:pPr>
            <a:r>
              <a:rPr lang="en-US" sz="1400" dirty="0">
                <a:solidFill>
                  <a:srgbClr val="000000"/>
                </a:solidFill>
              </a:rPr>
              <a:t>Make certain that this information is genuinely essential for deciding the next steps.</a:t>
            </a:r>
          </a:p>
          <a:p>
            <a:pPr rtl="0" fontAlgn="base">
              <a:spcBef>
                <a:spcPts val="0"/>
              </a:spcBef>
              <a:spcAft>
                <a:spcPts val="0"/>
              </a:spcAft>
              <a:buFont typeface="Arial" panose="020B0604020202020204" pitchFamily="34" charset="0"/>
              <a:buChar char="•"/>
            </a:pPr>
            <a:endParaRPr lang="en-US" sz="1000" b="0" i="0" u="none" strike="noStrike" dirty="0">
              <a:solidFill>
                <a:srgbClr val="000000"/>
              </a:solidFill>
              <a:effectLst/>
            </a:endParaRPr>
          </a:p>
        </p:txBody>
      </p:sp>
      <p:sp>
        <p:nvSpPr>
          <p:cNvPr id="11" name="Oval 10">
            <a:extLst>
              <a:ext uri="{FF2B5EF4-FFF2-40B4-BE49-F238E27FC236}">
                <a16:creationId xmlns:a16="http://schemas.microsoft.com/office/drawing/2014/main" id="{7349AEE0-651F-BFEC-6187-8063981A0036}"/>
              </a:ext>
            </a:extLst>
          </p:cNvPr>
          <p:cNvSpPr/>
          <p:nvPr/>
        </p:nvSpPr>
        <p:spPr>
          <a:xfrm>
            <a:off x="9148192" y="1681929"/>
            <a:ext cx="2096934" cy="2021305"/>
          </a:xfrm>
          <a:prstGeom prst="ellipse">
            <a:avLst/>
          </a:prstGeom>
          <a:no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D8D5819-B57D-FBA8-3981-93AAA0D1CB7F}"/>
              </a:ext>
            </a:extLst>
          </p:cNvPr>
          <p:cNvSpPr txBox="1"/>
          <p:nvPr/>
        </p:nvSpPr>
        <p:spPr>
          <a:xfrm>
            <a:off x="9095575" y="4005627"/>
            <a:ext cx="2511539" cy="1892826"/>
          </a:xfrm>
          <a:prstGeom prst="rect">
            <a:avLst/>
          </a:prstGeom>
          <a:noFill/>
        </p:spPr>
        <p:txBody>
          <a:bodyPr wrap="square" rtlCol="0">
            <a:spAutoFit/>
          </a:bodyPr>
          <a:lstStyle/>
          <a:p>
            <a:pPr marL="120650" indent="-120650" fontAlgn="base">
              <a:spcAft>
                <a:spcPts val="600"/>
              </a:spcAft>
              <a:buClr>
                <a:schemeClr val="accent6"/>
              </a:buClr>
              <a:buFont typeface="Arial" panose="020B0604020202020204" pitchFamily="34" charset="0"/>
              <a:buChar char="•"/>
            </a:pPr>
            <a:r>
              <a:rPr lang="en-US" sz="1400" dirty="0">
                <a:solidFill>
                  <a:srgbClr val="000000"/>
                </a:solidFill>
              </a:rPr>
              <a:t>Determine the assessment method based on the data gap from the review </a:t>
            </a:r>
          </a:p>
          <a:p>
            <a:pPr marL="120650" indent="-120650" fontAlgn="base">
              <a:spcAft>
                <a:spcPts val="600"/>
              </a:spcAft>
              <a:buClr>
                <a:schemeClr val="accent6"/>
              </a:buClr>
              <a:buFont typeface="Arial" panose="020B0604020202020204" pitchFamily="34" charset="0"/>
              <a:buChar char="•"/>
            </a:pPr>
            <a:r>
              <a:rPr lang="en-US" sz="1400" dirty="0">
                <a:solidFill>
                  <a:srgbClr val="000000"/>
                </a:solidFill>
              </a:rPr>
              <a:t>Choose rapid assessment (m.2), qualitative (m.3) and/or quantitative (m.4) assessment based on data gap and context</a:t>
            </a:r>
          </a:p>
        </p:txBody>
      </p:sp>
      <p:sp>
        <p:nvSpPr>
          <p:cNvPr id="18" name="Arrow: Circular 17">
            <a:extLst>
              <a:ext uri="{FF2B5EF4-FFF2-40B4-BE49-F238E27FC236}">
                <a16:creationId xmlns:a16="http://schemas.microsoft.com/office/drawing/2014/main" id="{52F5969D-D42F-9C03-0479-602DD72A2021}"/>
              </a:ext>
            </a:extLst>
          </p:cNvPr>
          <p:cNvSpPr/>
          <p:nvPr/>
        </p:nvSpPr>
        <p:spPr>
          <a:xfrm rot="10800000" flipH="1">
            <a:off x="8534779" y="1006081"/>
            <a:ext cx="3376923" cy="3255531"/>
          </a:xfrm>
          <a:prstGeom prst="circularArrow">
            <a:avLst>
              <a:gd name="adj1" fmla="val 12500"/>
              <a:gd name="adj2" fmla="val 1142319"/>
              <a:gd name="adj3" fmla="val 20457681"/>
              <a:gd name="adj4" fmla="val 10800000"/>
              <a:gd name="adj5" fmla="val 13383"/>
            </a:avLst>
          </a:prstGeom>
          <a:solidFill>
            <a:schemeClr val="bg2"/>
          </a:solidFill>
          <a:ln w="177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Circular 18">
            <a:extLst>
              <a:ext uri="{FF2B5EF4-FFF2-40B4-BE49-F238E27FC236}">
                <a16:creationId xmlns:a16="http://schemas.microsoft.com/office/drawing/2014/main" id="{FF03ED06-BE21-FA73-03CC-154ECF353005}"/>
              </a:ext>
            </a:extLst>
          </p:cNvPr>
          <p:cNvSpPr/>
          <p:nvPr/>
        </p:nvSpPr>
        <p:spPr>
          <a:xfrm>
            <a:off x="5726452" y="1052608"/>
            <a:ext cx="3376923" cy="3322297"/>
          </a:xfrm>
          <a:prstGeom prst="circularArrow">
            <a:avLst>
              <a:gd name="adj1" fmla="val 12500"/>
              <a:gd name="adj2" fmla="val 1142319"/>
              <a:gd name="adj3" fmla="val 20457681"/>
              <a:gd name="adj4" fmla="val 10800000"/>
              <a:gd name="adj5" fmla="val 13383"/>
            </a:avLst>
          </a:prstGeom>
          <a:solidFill>
            <a:schemeClr val="bg2"/>
          </a:solidFill>
          <a:ln w="177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ircular 21">
            <a:extLst>
              <a:ext uri="{FF2B5EF4-FFF2-40B4-BE49-F238E27FC236}">
                <a16:creationId xmlns:a16="http://schemas.microsoft.com/office/drawing/2014/main" id="{F8C3C462-FCA0-F8C0-9EF7-6EB35DCFA1F7}"/>
              </a:ext>
            </a:extLst>
          </p:cNvPr>
          <p:cNvSpPr/>
          <p:nvPr/>
        </p:nvSpPr>
        <p:spPr>
          <a:xfrm rot="10800000" flipH="1">
            <a:off x="2945371" y="984271"/>
            <a:ext cx="3376923" cy="3255531"/>
          </a:xfrm>
          <a:prstGeom prst="circularArrow">
            <a:avLst>
              <a:gd name="adj1" fmla="val 12500"/>
              <a:gd name="adj2" fmla="val 1142319"/>
              <a:gd name="adj3" fmla="val 20457681"/>
              <a:gd name="adj4" fmla="val 10800000"/>
              <a:gd name="adj5" fmla="val 13383"/>
            </a:avLst>
          </a:prstGeom>
          <a:solidFill>
            <a:schemeClr val="bg2"/>
          </a:solidFill>
          <a:ln w="177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ircular 13">
            <a:extLst>
              <a:ext uri="{FF2B5EF4-FFF2-40B4-BE49-F238E27FC236}">
                <a16:creationId xmlns:a16="http://schemas.microsoft.com/office/drawing/2014/main" id="{CBC02744-B06B-50FF-0DC0-67DC6DEB3060}"/>
              </a:ext>
            </a:extLst>
          </p:cNvPr>
          <p:cNvSpPr/>
          <p:nvPr/>
        </p:nvSpPr>
        <p:spPr>
          <a:xfrm>
            <a:off x="182648" y="1061708"/>
            <a:ext cx="3376923" cy="3322297"/>
          </a:xfrm>
          <a:prstGeom prst="circularArrow">
            <a:avLst>
              <a:gd name="adj1" fmla="val 12500"/>
              <a:gd name="adj2" fmla="val 1142319"/>
              <a:gd name="adj3" fmla="val 20457681"/>
              <a:gd name="adj4" fmla="val 10800000"/>
              <a:gd name="adj5" fmla="val 13383"/>
            </a:avLst>
          </a:prstGeom>
          <a:solidFill>
            <a:schemeClr val="bg2"/>
          </a:solidFill>
          <a:ln w="177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FAE6699E-39FB-82A6-FE11-C46EEAC455C6}"/>
              </a:ext>
            </a:extLst>
          </p:cNvPr>
          <p:cNvSpPr txBox="1"/>
          <p:nvPr/>
        </p:nvSpPr>
        <p:spPr>
          <a:xfrm>
            <a:off x="9335588" y="2639967"/>
            <a:ext cx="1842775" cy="830997"/>
          </a:xfrm>
          <a:prstGeom prst="rect">
            <a:avLst/>
          </a:prstGeom>
          <a:noFill/>
        </p:spPr>
        <p:txBody>
          <a:bodyPr wrap="square" rtlCol="0">
            <a:spAutoFit/>
          </a:bodyPr>
          <a:lstStyle/>
          <a:p>
            <a:pPr algn="ctr" rtl="0">
              <a:spcBef>
                <a:spcPts val="0"/>
              </a:spcBef>
              <a:spcAft>
                <a:spcPts val="0"/>
              </a:spcAft>
            </a:pPr>
            <a:r>
              <a:rPr lang="en-US" sz="1600" b="1" i="0" u="none" strike="noStrike" dirty="0">
                <a:solidFill>
                  <a:schemeClr val="bg2"/>
                </a:solidFill>
                <a:effectLst/>
              </a:rPr>
              <a:t>Which assessment will you implement?</a:t>
            </a:r>
          </a:p>
        </p:txBody>
      </p:sp>
      <p:sp>
        <p:nvSpPr>
          <p:cNvPr id="6" name="TextBox 5">
            <a:extLst>
              <a:ext uri="{FF2B5EF4-FFF2-40B4-BE49-F238E27FC236}">
                <a16:creationId xmlns:a16="http://schemas.microsoft.com/office/drawing/2014/main" id="{922F1EE0-22B9-0720-EE6D-D7E499B8443C}"/>
              </a:ext>
            </a:extLst>
          </p:cNvPr>
          <p:cNvSpPr txBox="1"/>
          <p:nvPr/>
        </p:nvSpPr>
        <p:spPr>
          <a:xfrm>
            <a:off x="3882853" y="2639967"/>
            <a:ext cx="1514260" cy="830997"/>
          </a:xfrm>
          <a:prstGeom prst="rect">
            <a:avLst/>
          </a:prstGeom>
          <a:noFill/>
        </p:spPr>
        <p:txBody>
          <a:bodyPr wrap="square" rtlCol="0">
            <a:spAutoFit/>
          </a:bodyPr>
          <a:lstStyle/>
          <a:p>
            <a:pPr algn="ctr" rtl="0">
              <a:spcBef>
                <a:spcPts val="0"/>
              </a:spcBef>
              <a:spcAft>
                <a:spcPts val="0"/>
              </a:spcAft>
            </a:pPr>
            <a:r>
              <a:rPr lang="en-US" sz="1600" b="1" i="0" u="none" strike="noStrike" dirty="0">
                <a:solidFill>
                  <a:schemeClr val="bg2"/>
                </a:solidFill>
                <a:effectLst/>
              </a:rPr>
              <a:t>What information do you have?</a:t>
            </a:r>
          </a:p>
        </p:txBody>
      </p:sp>
      <p:grpSp>
        <p:nvGrpSpPr>
          <p:cNvPr id="60" name="Group 59">
            <a:extLst>
              <a:ext uri="{FF2B5EF4-FFF2-40B4-BE49-F238E27FC236}">
                <a16:creationId xmlns:a16="http://schemas.microsoft.com/office/drawing/2014/main" id="{A4023B7E-FF51-638C-80E2-828CA185DDBE}"/>
              </a:ext>
            </a:extLst>
          </p:cNvPr>
          <p:cNvGrpSpPr/>
          <p:nvPr/>
        </p:nvGrpSpPr>
        <p:grpSpPr>
          <a:xfrm>
            <a:off x="1479931" y="1867409"/>
            <a:ext cx="742890" cy="742890"/>
            <a:chOff x="1334475" y="1714366"/>
            <a:chExt cx="742890" cy="742890"/>
          </a:xfrm>
        </p:grpSpPr>
        <p:sp>
          <p:nvSpPr>
            <p:cNvPr id="31" name="Oval 30">
              <a:extLst>
                <a:ext uri="{FF2B5EF4-FFF2-40B4-BE49-F238E27FC236}">
                  <a16:creationId xmlns:a16="http://schemas.microsoft.com/office/drawing/2014/main" id="{B21FAC8C-A07C-5E75-BEA7-B566757B29C2}"/>
                </a:ext>
              </a:extLst>
            </p:cNvPr>
            <p:cNvSpPr/>
            <p:nvPr/>
          </p:nvSpPr>
          <p:spPr>
            <a:xfrm>
              <a:off x="1334475" y="1714366"/>
              <a:ext cx="742890" cy="74289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A white paper with red lines and a magnifying glass&#10;&#10;Description automatically generated">
              <a:extLst>
                <a:ext uri="{FF2B5EF4-FFF2-40B4-BE49-F238E27FC236}">
                  <a16:creationId xmlns:a16="http://schemas.microsoft.com/office/drawing/2014/main" id="{2D351972-5945-F668-53CC-C7374753D9DD}"/>
                </a:ext>
              </a:extLst>
            </p:cNvPr>
            <p:cNvPicPr>
              <a:picLocks noChangeAspect="1"/>
            </p:cNvPicPr>
            <p:nvPr/>
          </p:nvPicPr>
          <p:blipFill>
            <a:blip r:embed="rId3"/>
            <a:stretch>
              <a:fillRect/>
            </a:stretch>
          </p:blipFill>
          <p:spPr>
            <a:xfrm>
              <a:off x="1401375" y="1743906"/>
              <a:ext cx="656474" cy="660692"/>
            </a:xfrm>
            <a:prstGeom prst="rect">
              <a:avLst/>
            </a:prstGeom>
          </p:spPr>
        </p:pic>
      </p:grpSp>
      <p:grpSp>
        <p:nvGrpSpPr>
          <p:cNvPr id="59" name="Group 58">
            <a:extLst>
              <a:ext uri="{FF2B5EF4-FFF2-40B4-BE49-F238E27FC236}">
                <a16:creationId xmlns:a16="http://schemas.microsoft.com/office/drawing/2014/main" id="{0EE837A0-5130-08B1-EA49-82AB56BBA7F5}"/>
              </a:ext>
            </a:extLst>
          </p:cNvPr>
          <p:cNvGrpSpPr/>
          <p:nvPr/>
        </p:nvGrpSpPr>
        <p:grpSpPr>
          <a:xfrm>
            <a:off x="4281013" y="1867409"/>
            <a:ext cx="742890" cy="742890"/>
            <a:chOff x="4149205" y="1707383"/>
            <a:chExt cx="742890" cy="742890"/>
          </a:xfrm>
        </p:grpSpPr>
        <p:sp>
          <p:nvSpPr>
            <p:cNvPr id="32" name="Oval 31">
              <a:extLst>
                <a:ext uri="{FF2B5EF4-FFF2-40B4-BE49-F238E27FC236}">
                  <a16:creationId xmlns:a16="http://schemas.microsoft.com/office/drawing/2014/main" id="{115C12CD-2A1B-6763-2EA6-3AAACA6AB4B9}"/>
                </a:ext>
              </a:extLst>
            </p:cNvPr>
            <p:cNvSpPr/>
            <p:nvPr/>
          </p:nvSpPr>
          <p:spPr>
            <a:xfrm>
              <a:off x="4149205" y="1707383"/>
              <a:ext cx="742890" cy="74289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descr="A white paper with red lines and a magnifying glass with a check mark&#10;&#10;Description automatically generated">
              <a:extLst>
                <a:ext uri="{FF2B5EF4-FFF2-40B4-BE49-F238E27FC236}">
                  <a16:creationId xmlns:a16="http://schemas.microsoft.com/office/drawing/2014/main" id="{DFA350ED-8B19-7D9B-386F-8FFECDF96178}"/>
                </a:ext>
              </a:extLst>
            </p:cNvPr>
            <p:cNvPicPr>
              <a:picLocks noChangeAspect="1"/>
            </p:cNvPicPr>
            <p:nvPr/>
          </p:nvPicPr>
          <p:blipFill>
            <a:blip r:embed="rId4"/>
            <a:stretch>
              <a:fillRect/>
            </a:stretch>
          </p:blipFill>
          <p:spPr>
            <a:xfrm>
              <a:off x="4252818" y="1743906"/>
              <a:ext cx="619993" cy="622642"/>
            </a:xfrm>
            <a:prstGeom prst="rect">
              <a:avLst/>
            </a:prstGeom>
          </p:spPr>
        </p:pic>
      </p:grpSp>
      <p:grpSp>
        <p:nvGrpSpPr>
          <p:cNvPr id="58" name="Group 57">
            <a:extLst>
              <a:ext uri="{FF2B5EF4-FFF2-40B4-BE49-F238E27FC236}">
                <a16:creationId xmlns:a16="http://schemas.microsoft.com/office/drawing/2014/main" id="{4D123AA6-0B03-47FA-CB67-F74FD27FB1A8}"/>
              </a:ext>
            </a:extLst>
          </p:cNvPr>
          <p:cNvGrpSpPr/>
          <p:nvPr/>
        </p:nvGrpSpPr>
        <p:grpSpPr>
          <a:xfrm>
            <a:off x="7050657" y="1867409"/>
            <a:ext cx="742890" cy="742890"/>
            <a:chOff x="6918849" y="1714366"/>
            <a:chExt cx="742890" cy="742890"/>
          </a:xfrm>
        </p:grpSpPr>
        <p:sp>
          <p:nvSpPr>
            <p:cNvPr id="33" name="Oval 32">
              <a:extLst>
                <a:ext uri="{FF2B5EF4-FFF2-40B4-BE49-F238E27FC236}">
                  <a16:creationId xmlns:a16="http://schemas.microsoft.com/office/drawing/2014/main" id="{2FFC7A7F-F5B3-E27C-B48E-DD24AD58E8B8}"/>
                </a:ext>
              </a:extLst>
            </p:cNvPr>
            <p:cNvSpPr/>
            <p:nvPr/>
          </p:nvSpPr>
          <p:spPr>
            <a:xfrm>
              <a:off x="6918849" y="1714366"/>
              <a:ext cx="742890" cy="74289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A white gear with a question mark in the middle&#10;&#10;Description automatically generated">
              <a:extLst>
                <a:ext uri="{FF2B5EF4-FFF2-40B4-BE49-F238E27FC236}">
                  <a16:creationId xmlns:a16="http://schemas.microsoft.com/office/drawing/2014/main" id="{8ED8F6FD-CFC6-9927-BCA7-F59DCAD3CA23}"/>
                </a:ext>
              </a:extLst>
            </p:cNvPr>
            <p:cNvPicPr>
              <a:picLocks noChangeAspect="1"/>
            </p:cNvPicPr>
            <p:nvPr/>
          </p:nvPicPr>
          <p:blipFill>
            <a:blip r:embed="rId5"/>
            <a:stretch>
              <a:fillRect/>
            </a:stretch>
          </p:blipFill>
          <p:spPr>
            <a:xfrm>
              <a:off x="6972221" y="1776993"/>
              <a:ext cx="643898" cy="646655"/>
            </a:xfrm>
            <a:prstGeom prst="rect">
              <a:avLst/>
            </a:prstGeom>
          </p:spPr>
        </p:pic>
      </p:grpSp>
      <p:grpSp>
        <p:nvGrpSpPr>
          <p:cNvPr id="57" name="Group 56">
            <a:extLst>
              <a:ext uri="{FF2B5EF4-FFF2-40B4-BE49-F238E27FC236}">
                <a16:creationId xmlns:a16="http://schemas.microsoft.com/office/drawing/2014/main" id="{018CFD2A-DC13-2631-ED40-ED5C653E556D}"/>
              </a:ext>
            </a:extLst>
          </p:cNvPr>
          <p:cNvGrpSpPr/>
          <p:nvPr/>
        </p:nvGrpSpPr>
        <p:grpSpPr>
          <a:xfrm>
            <a:off x="9865059" y="1867409"/>
            <a:ext cx="742890" cy="742890"/>
            <a:chOff x="9746899" y="1707383"/>
            <a:chExt cx="742890" cy="742890"/>
          </a:xfrm>
        </p:grpSpPr>
        <p:sp>
          <p:nvSpPr>
            <p:cNvPr id="34" name="Oval 33">
              <a:extLst>
                <a:ext uri="{FF2B5EF4-FFF2-40B4-BE49-F238E27FC236}">
                  <a16:creationId xmlns:a16="http://schemas.microsoft.com/office/drawing/2014/main" id="{EDB7854F-ED64-8255-78EA-BA8E036BD7A5}"/>
                </a:ext>
              </a:extLst>
            </p:cNvPr>
            <p:cNvSpPr/>
            <p:nvPr/>
          </p:nvSpPr>
          <p:spPr>
            <a:xfrm>
              <a:off x="9746899" y="1707383"/>
              <a:ext cx="742890" cy="74289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A light bulb and a gear&#10;&#10;Description automatically generated">
              <a:extLst>
                <a:ext uri="{FF2B5EF4-FFF2-40B4-BE49-F238E27FC236}">
                  <a16:creationId xmlns:a16="http://schemas.microsoft.com/office/drawing/2014/main" id="{AB79B7A0-5C32-9184-5B28-17F63CED934C}"/>
                </a:ext>
              </a:extLst>
            </p:cNvPr>
            <p:cNvPicPr>
              <a:picLocks noChangeAspect="1"/>
            </p:cNvPicPr>
            <p:nvPr/>
          </p:nvPicPr>
          <p:blipFill>
            <a:blip r:embed="rId6"/>
            <a:stretch>
              <a:fillRect/>
            </a:stretch>
          </p:blipFill>
          <p:spPr>
            <a:xfrm>
              <a:off x="9840944" y="1757943"/>
              <a:ext cx="609908" cy="608605"/>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2" name="Title 1">
            <a:extLst>
              <a:ext uri="{FF2B5EF4-FFF2-40B4-BE49-F238E27FC236}">
                <a16:creationId xmlns:a16="http://schemas.microsoft.com/office/drawing/2014/main" id="{ECF23F05-95C3-AE7F-1485-C181EAF0523E}"/>
              </a:ext>
            </a:extLst>
          </p:cNvPr>
          <p:cNvSpPr>
            <a:spLocks noGrp="1"/>
          </p:cNvSpPr>
          <p:nvPr>
            <p:ph type="title"/>
          </p:nvPr>
        </p:nvSpPr>
        <p:spPr>
          <a:xfrm>
            <a:off x="485342" y="395607"/>
            <a:ext cx="7669621" cy="1068000"/>
          </a:xfrm>
        </p:spPr>
        <p:txBody>
          <a:bodyPr>
            <a:normAutofit/>
          </a:bodyPr>
          <a:lstStyle/>
          <a:p>
            <a:r>
              <a:rPr lang="en-US"/>
              <a:t>Categories of information </a:t>
            </a:r>
          </a:p>
        </p:txBody>
      </p:sp>
      <p:pic>
        <p:nvPicPr>
          <p:cNvPr id="4" name="object 2">
            <a:extLst>
              <a:ext uri="{FF2B5EF4-FFF2-40B4-BE49-F238E27FC236}">
                <a16:creationId xmlns:a16="http://schemas.microsoft.com/office/drawing/2014/main" id="{5A2B8C31-D8E4-7C83-9067-0107533E25C6}"/>
              </a:ext>
            </a:extLst>
          </p:cNvPr>
          <p:cNvPicPr/>
          <p:nvPr/>
        </p:nvPicPr>
        <p:blipFill>
          <a:blip r:embed="rId3" cstate="print"/>
          <a:stretch>
            <a:fillRect/>
          </a:stretch>
        </p:blipFill>
        <p:spPr>
          <a:xfrm>
            <a:off x="618957" y="2098784"/>
            <a:ext cx="10689981" cy="2309539"/>
          </a:xfrm>
          <a:prstGeom prst="rect">
            <a:avLst/>
          </a:prstGeom>
        </p:spPr>
      </p:pic>
      <p:graphicFrame>
        <p:nvGraphicFramePr>
          <p:cNvPr id="5" name="object 4">
            <a:extLst>
              <a:ext uri="{FF2B5EF4-FFF2-40B4-BE49-F238E27FC236}">
                <a16:creationId xmlns:a16="http://schemas.microsoft.com/office/drawing/2014/main" id="{AE028478-22D2-6DBD-BBF7-F4733061D9EF}"/>
              </a:ext>
            </a:extLst>
          </p:cNvPr>
          <p:cNvGraphicFramePr>
            <a:graphicFrameLocks noGrp="1"/>
          </p:cNvGraphicFramePr>
          <p:nvPr>
            <p:extLst>
              <p:ext uri="{D42A27DB-BD31-4B8C-83A1-F6EECF244321}">
                <p14:modId xmlns:p14="http://schemas.microsoft.com/office/powerpoint/2010/main" val="1496467748"/>
              </p:ext>
            </p:extLst>
          </p:nvPr>
        </p:nvGraphicFramePr>
        <p:xfrm>
          <a:off x="878234" y="3648312"/>
          <a:ext cx="10430704" cy="1584403"/>
        </p:xfrm>
        <a:graphic>
          <a:graphicData uri="http://schemas.openxmlformats.org/drawingml/2006/table">
            <a:tbl>
              <a:tblPr firstRow="1" bandRow="1">
                <a:tableStyleId>{2D5ABB26-0587-4C30-8999-92F81FD0307C}</a:tableStyleId>
              </a:tblPr>
              <a:tblGrid>
                <a:gridCol w="1275419">
                  <a:extLst>
                    <a:ext uri="{9D8B030D-6E8A-4147-A177-3AD203B41FA5}">
                      <a16:colId xmlns:a16="http://schemas.microsoft.com/office/drawing/2014/main" val="20000"/>
                    </a:ext>
                  </a:extLst>
                </a:gridCol>
                <a:gridCol w="1479884">
                  <a:extLst>
                    <a:ext uri="{9D8B030D-6E8A-4147-A177-3AD203B41FA5}">
                      <a16:colId xmlns:a16="http://schemas.microsoft.com/office/drawing/2014/main" val="20001"/>
                    </a:ext>
                  </a:extLst>
                </a:gridCol>
                <a:gridCol w="1552074">
                  <a:extLst>
                    <a:ext uri="{9D8B030D-6E8A-4147-A177-3AD203B41FA5}">
                      <a16:colId xmlns:a16="http://schemas.microsoft.com/office/drawing/2014/main" val="20002"/>
                    </a:ext>
                  </a:extLst>
                </a:gridCol>
                <a:gridCol w="1516133">
                  <a:extLst>
                    <a:ext uri="{9D8B030D-6E8A-4147-A177-3AD203B41FA5}">
                      <a16:colId xmlns:a16="http://schemas.microsoft.com/office/drawing/2014/main" val="20003"/>
                    </a:ext>
                  </a:extLst>
                </a:gridCol>
                <a:gridCol w="1515824">
                  <a:extLst>
                    <a:ext uri="{9D8B030D-6E8A-4147-A177-3AD203B41FA5}">
                      <a16:colId xmlns:a16="http://schemas.microsoft.com/office/drawing/2014/main" val="20004"/>
                    </a:ext>
                  </a:extLst>
                </a:gridCol>
                <a:gridCol w="1540043">
                  <a:extLst>
                    <a:ext uri="{9D8B030D-6E8A-4147-A177-3AD203B41FA5}">
                      <a16:colId xmlns:a16="http://schemas.microsoft.com/office/drawing/2014/main" val="20005"/>
                    </a:ext>
                  </a:extLst>
                </a:gridCol>
                <a:gridCol w="1551327">
                  <a:extLst>
                    <a:ext uri="{9D8B030D-6E8A-4147-A177-3AD203B41FA5}">
                      <a16:colId xmlns:a16="http://schemas.microsoft.com/office/drawing/2014/main" val="20006"/>
                    </a:ext>
                  </a:extLst>
                </a:gridCol>
              </a:tblGrid>
              <a:tr h="868293">
                <a:tc>
                  <a:txBody>
                    <a:bodyPr/>
                    <a:lstStyle/>
                    <a:p>
                      <a:pPr marL="36195" marR="150495" indent="-5080" algn="ctr">
                        <a:lnSpc>
                          <a:spcPct val="104200"/>
                        </a:lnSpc>
                        <a:spcBef>
                          <a:spcPts val="15"/>
                        </a:spcBef>
                      </a:pPr>
                      <a:r>
                        <a:rPr lang="en-US" sz="1400" b="1" spc="0" baseline="0">
                          <a:latin typeface="+mn-lt"/>
                          <a:cs typeface="Arial Black"/>
                        </a:rPr>
                        <a:t>General context</a:t>
                      </a:r>
                      <a:endParaRPr sz="1400" b="1" spc="0" baseline="0">
                        <a:latin typeface="+mn-lt"/>
                        <a:cs typeface="Arial Black"/>
                      </a:endParaRPr>
                    </a:p>
                  </a:txBody>
                  <a:tcPr marL="0" marR="0" marT="1905" marB="0"/>
                </a:tc>
                <a:tc>
                  <a:txBody>
                    <a:bodyPr/>
                    <a:lstStyle/>
                    <a:p>
                      <a:pPr marL="158115" marR="80010" indent="53340" algn="ctr">
                        <a:lnSpc>
                          <a:spcPct val="104200"/>
                        </a:lnSpc>
                        <a:spcBef>
                          <a:spcPts val="15"/>
                        </a:spcBef>
                      </a:pPr>
                      <a:r>
                        <a:rPr sz="1400" b="1" spc="0" baseline="0">
                          <a:latin typeface="+mn-lt"/>
                          <a:cs typeface="Arial Black"/>
                        </a:rPr>
                        <a:t>IYCF Status </a:t>
                      </a:r>
                      <a:br>
                        <a:rPr lang="en-US" sz="1400" b="1" spc="0" baseline="0">
                          <a:latin typeface="+mn-lt"/>
                          <a:cs typeface="Arial Black"/>
                        </a:rPr>
                      </a:br>
                      <a:r>
                        <a:rPr lang="en-US" sz="1400" b="1" spc="0" baseline="0">
                          <a:latin typeface="+mn-lt"/>
                          <a:cs typeface="Arial Black"/>
                        </a:rPr>
                        <a:t>and </a:t>
                      </a:r>
                      <a:r>
                        <a:rPr sz="1400" b="1" spc="0" baseline="0">
                          <a:latin typeface="+mn-lt"/>
                          <a:cs typeface="Arial Black"/>
                        </a:rPr>
                        <a:t>Practices</a:t>
                      </a:r>
                    </a:p>
                  </a:txBody>
                  <a:tcPr marL="0" marR="0" marT="1905" marB="0"/>
                </a:tc>
                <a:tc>
                  <a:txBody>
                    <a:bodyPr/>
                    <a:lstStyle/>
                    <a:p>
                      <a:pPr marL="87630" marR="112395" indent="53340" algn="ctr">
                        <a:lnSpc>
                          <a:spcPct val="104200"/>
                        </a:lnSpc>
                        <a:spcBef>
                          <a:spcPts val="15"/>
                        </a:spcBef>
                      </a:pPr>
                      <a:r>
                        <a:rPr sz="1400" b="1" spc="0" baseline="0">
                          <a:latin typeface="+mn-lt"/>
                          <a:cs typeface="Arial Black"/>
                        </a:rPr>
                        <a:t>IYCF Status </a:t>
                      </a:r>
                      <a:br>
                        <a:rPr lang="en-US" sz="1400" b="1" spc="0" baseline="0">
                          <a:latin typeface="+mn-lt"/>
                          <a:cs typeface="Arial Black"/>
                        </a:rPr>
                      </a:br>
                      <a:r>
                        <a:rPr lang="en-US" sz="1400" b="1" spc="0" baseline="0">
                          <a:latin typeface="+mn-lt"/>
                          <a:cs typeface="Arial Black"/>
                        </a:rPr>
                        <a:t>and </a:t>
                      </a:r>
                      <a:r>
                        <a:rPr sz="1400" b="1" spc="0" baseline="0">
                          <a:latin typeface="+mn-lt"/>
                          <a:cs typeface="Arial Black"/>
                        </a:rPr>
                        <a:t>Practices</a:t>
                      </a:r>
                    </a:p>
                  </a:txBody>
                  <a:tcPr marL="0" marR="0" marT="1905" marB="0"/>
                </a:tc>
                <a:tc>
                  <a:txBody>
                    <a:bodyPr/>
                    <a:lstStyle/>
                    <a:p>
                      <a:pPr marL="120014" marR="118110" indent="40640" algn="ctr">
                        <a:lnSpc>
                          <a:spcPct val="104200"/>
                        </a:lnSpc>
                        <a:spcBef>
                          <a:spcPts val="15"/>
                        </a:spcBef>
                      </a:pPr>
                      <a:r>
                        <a:rPr sz="1400" b="1" spc="0" baseline="0">
                          <a:latin typeface="+mn-lt"/>
                          <a:cs typeface="Arial Black"/>
                        </a:rPr>
                        <a:t>Maternal health and well-being</a:t>
                      </a:r>
                    </a:p>
                  </a:txBody>
                  <a:tcPr marL="0" marR="0" marT="1905" marB="0"/>
                </a:tc>
                <a:tc>
                  <a:txBody>
                    <a:bodyPr/>
                    <a:lstStyle/>
                    <a:p>
                      <a:pPr marL="125413" marR="89535" indent="-4763" algn="ctr">
                        <a:lnSpc>
                          <a:spcPct val="104200"/>
                        </a:lnSpc>
                        <a:spcBef>
                          <a:spcPts val="15"/>
                        </a:spcBef>
                      </a:pPr>
                      <a:r>
                        <a:rPr sz="1400" b="1" spc="0" baseline="0">
                          <a:latin typeface="+mn-lt"/>
                          <a:cs typeface="Arial Black"/>
                        </a:rPr>
                        <a:t>Policy Environment</a:t>
                      </a:r>
                    </a:p>
                  </a:txBody>
                  <a:tcPr marL="0" marR="0" marT="1905" marB="0"/>
                </a:tc>
                <a:tc>
                  <a:txBody>
                    <a:bodyPr/>
                    <a:lstStyle/>
                    <a:p>
                      <a:pPr marL="100330" marR="88265" indent="-3175" algn="ctr">
                        <a:lnSpc>
                          <a:spcPct val="104200"/>
                        </a:lnSpc>
                        <a:spcBef>
                          <a:spcPts val="15"/>
                        </a:spcBef>
                      </a:pPr>
                      <a:r>
                        <a:rPr sz="1400" b="1" spc="0" baseline="0">
                          <a:latin typeface="+mn-lt"/>
                          <a:cs typeface="Arial Black"/>
                        </a:rPr>
                        <a:t>IYCF Services </a:t>
                      </a:r>
                      <a:br>
                        <a:rPr lang="en-US" sz="1400" b="1" spc="0" baseline="0">
                          <a:latin typeface="+mn-lt"/>
                          <a:cs typeface="Arial Black"/>
                        </a:rPr>
                      </a:br>
                      <a:r>
                        <a:rPr sz="1400" b="1" spc="0" baseline="0">
                          <a:latin typeface="+mn-lt"/>
                          <a:cs typeface="Arial Black"/>
                        </a:rPr>
                        <a:t>and Capacity</a:t>
                      </a:r>
                    </a:p>
                  </a:txBody>
                  <a:tcPr marL="0" marR="0" marT="1905" marB="0"/>
                </a:tc>
                <a:tc>
                  <a:txBody>
                    <a:bodyPr/>
                    <a:lstStyle/>
                    <a:p>
                      <a:pPr marL="95885" algn="ctr">
                        <a:lnSpc>
                          <a:spcPct val="100000"/>
                        </a:lnSpc>
                        <a:spcBef>
                          <a:spcPts val="55"/>
                        </a:spcBef>
                      </a:pPr>
                      <a:r>
                        <a:rPr sz="1400" b="1" spc="0" baseline="0">
                          <a:latin typeface="+mn-lt"/>
                          <a:cs typeface="Arial Black"/>
                        </a:rPr>
                        <a:t>Coordination</a:t>
                      </a:r>
                    </a:p>
                  </a:txBody>
                  <a:tcPr marL="0" marR="0" marT="6985" marB="0"/>
                </a:tc>
                <a:extLst>
                  <a:ext uri="{0D108BD9-81ED-4DB2-BD59-A6C34878D82A}">
                    <a16:rowId xmlns:a16="http://schemas.microsoft.com/office/drawing/2014/main" val="10000"/>
                  </a:ext>
                </a:extLst>
              </a:tr>
              <a:tr h="716110">
                <a:tc>
                  <a:txBody>
                    <a:bodyPr/>
                    <a:lstStyle/>
                    <a:p>
                      <a:pPr>
                        <a:lnSpc>
                          <a:spcPct val="100000"/>
                        </a:lnSpc>
                      </a:pPr>
                      <a:endParaRPr sz="1200">
                        <a:latin typeface="+mn-lt"/>
                        <a:cs typeface="Times New Roman"/>
                      </a:endParaRPr>
                    </a:p>
                  </a:txBody>
                  <a:tcPr marL="0" marR="0" marT="0" marB="0"/>
                </a:tc>
                <a:tc>
                  <a:txBody>
                    <a:bodyPr/>
                    <a:lstStyle/>
                    <a:p>
                      <a:pPr marL="300355" marR="127635" indent="-95250">
                        <a:lnSpc>
                          <a:spcPct val="111100"/>
                        </a:lnSpc>
                        <a:spcBef>
                          <a:spcPts val="355"/>
                        </a:spcBef>
                      </a:pPr>
                      <a:r>
                        <a:rPr sz="1200" i="1" spc="0" baseline="0">
                          <a:latin typeface="+mn-lt"/>
                          <a:cs typeface="Calibri"/>
                        </a:rPr>
                        <a:t>Infants Under </a:t>
                      </a:r>
                      <a:br>
                        <a:rPr lang="en-US" sz="1200" i="1" spc="0" baseline="0">
                          <a:latin typeface="+mn-lt"/>
                          <a:cs typeface="Calibri"/>
                        </a:rPr>
                      </a:br>
                      <a:r>
                        <a:rPr sz="1200" i="1" spc="0" baseline="0">
                          <a:latin typeface="+mn-lt"/>
                          <a:cs typeface="Calibri"/>
                        </a:rPr>
                        <a:t>6 Months</a:t>
                      </a:r>
                      <a:endParaRPr sz="1200" spc="0" baseline="0">
                        <a:latin typeface="+mn-lt"/>
                        <a:cs typeface="Calibri"/>
                      </a:endParaRPr>
                    </a:p>
                  </a:txBody>
                  <a:tcPr marL="0" marR="0" marT="45085" marB="0"/>
                </a:tc>
                <a:tc>
                  <a:txBody>
                    <a:bodyPr/>
                    <a:lstStyle/>
                    <a:p>
                      <a:pPr marR="24130" algn="ctr">
                        <a:lnSpc>
                          <a:spcPct val="100000"/>
                        </a:lnSpc>
                        <a:spcBef>
                          <a:spcPts val="455"/>
                        </a:spcBef>
                      </a:pPr>
                      <a:r>
                        <a:rPr sz="1200" i="1" spc="0" baseline="0">
                          <a:latin typeface="+mn-lt"/>
                          <a:cs typeface="Calibri"/>
                        </a:rPr>
                        <a:t>IYCF in 6-23</a:t>
                      </a:r>
                      <a:endParaRPr sz="1200" spc="0" baseline="0">
                        <a:latin typeface="+mn-lt"/>
                        <a:cs typeface="Calibri"/>
                      </a:endParaRPr>
                    </a:p>
                    <a:p>
                      <a:pPr marL="107314" marR="131445" algn="ctr">
                        <a:lnSpc>
                          <a:spcPct val="111100"/>
                        </a:lnSpc>
                      </a:pPr>
                      <a:r>
                        <a:rPr sz="1200" i="1" spc="0" baseline="0">
                          <a:latin typeface="+mn-lt"/>
                          <a:cs typeface="Calibri"/>
                        </a:rPr>
                        <a:t>Months Infants </a:t>
                      </a:r>
                      <a:br>
                        <a:rPr lang="en-US" sz="1200" i="1" spc="0" baseline="0">
                          <a:latin typeface="+mn-lt"/>
                          <a:cs typeface="Calibri"/>
                        </a:rPr>
                      </a:br>
                      <a:r>
                        <a:rPr sz="1200" i="1" spc="0" baseline="0">
                          <a:latin typeface="+mn-lt"/>
                          <a:cs typeface="Calibri"/>
                        </a:rPr>
                        <a:t>and Children</a:t>
                      </a:r>
                      <a:endParaRPr sz="1200" spc="0" baseline="0">
                        <a:latin typeface="+mn-lt"/>
                        <a:cs typeface="Calibri"/>
                      </a:endParaRPr>
                    </a:p>
                  </a:txBody>
                  <a:tcPr marL="0" marR="0" marT="57785" marB="0"/>
                </a:tc>
                <a:tc>
                  <a:txBody>
                    <a:bodyPr/>
                    <a:lstStyle/>
                    <a:p>
                      <a:pPr>
                        <a:lnSpc>
                          <a:spcPct val="100000"/>
                        </a:lnSpc>
                      </a:pPr>
                      <a:endParaRPr sz="1200">
                        <a:latin typeface="+mn-lt"/>
                        <a:cs typeface="Times New Roman"/>
                      </a:endParaRPr>
                    </a:p>
                  </a:txBody>
                  <a:tcPr marL="0" marR="0" marT="0" marB="0"/>
                </a:tc>
                <a:tc>
                  <a:txBody>
                    <a:bodyPr/>
                    <a:lstStyle/>
                    <a:p>
                      <a:pPr>
                        <a:lnSpc>
                          <a:spcPct val="100000"/>
                        </a:lnSpc>
                      </a:pPr>
                      <a:endParaRPr sz="1200">
                        <a:latin typeface="+mn-lt"/>
                        <a:cs typeface="Times New Roman"/>
                      </a:endParaRPr>
                    </a:p>
                  </a:txBody>
                  <a:tcPr marL="0" marR="0" marT="0" marB="0"/>
                </a:tc>
                <a:tc>
                  <a:txBody>
                    <a:bodyPr/>
                    <a:lstStyle/>
                    <a:p>
                      <a:pPr>
                        <a:lnSpc>
                          <a:spcPct val="100000"/>
                        </a:lnSpc>
                      </a:pPr>
                      <a:endParaRPr sz="1200">
                        <a:latin typeface="+mn-lt"/>
                        <a:cs typeface="Times New Roman"/>
                      </a:endParaRPr>
                    </a:p>
                  </a:txBody>
                  <a:tcPr marL="0" marR="0" marT="0" marB="0"/>
                </a:tc>
                <a:tc>
                  <a:txBody>
                    <a:bodyPr/>
                    <a:lstStyle/>
                    <a:p>
                      <a:pPr>
                        <a:lnSpc>
                          <a:spcPct val="100000"/>
                        </a:lnSpc>
                      </a:pPr>
                      <a:endParaRPr sz="1200">
                        <a:latin typeface="+mn-lt"/>
                        <a:cs typeface="Times New Roman"/>
                      </a:endParaRPr>
                    </a:p>
                  </a:txBody>
                  <a:tcPr marL="0" marR="0" marT="0" marB="0"/>
                </a:tc>
                <a:extLst>
                  <a:ext uri="{0D108BD9-81ED-4DB2-BD59-A6C34878D82A}">
                    <a16:rowId xmlns:a16="http://schemas.microsoft.com/office/drawing/2014/main" val="10001"/>
                  </a:ext>
                </a:extLst>
              </a:tr>
            </a:tbl>
          </a:graphicData>
        </a:graphic>
      </p:graphicFrame>
      <p:sp>
        <p:nvSpPr>
          <p:cNvPr id="6" name="object 8">
            <a:extLst>
              <a:ext uri="{FF2B5EF4-FFF2-40B4-BE49-F238E27FC236}">
                <a16:creationId xmlns:a16="http://schemas.microsoft.com/office/drawing/2014/main" id="{EC756A27-286E-E845-A379-2C32A047DF5C}"/>
              </a:ext>
            </a:extLst>
          </p:cNvPr>
          <p:cNvSpPr txBox="1"/>
          <p:nvPr/>
        </p:nvSpPr>
        <p:spPr>
          <a:xfrm>
            <a:off x="618957" y="1762228"/>
            <a:ext cx="2737853" cy="228268"/>
          </a:xfrm>
          <a:prstGeom prst="rect">
            <a:avLst/>
          </a:prstGeom>
        </p:spPr>
        <p:txBody>
          <a:bodyPr vert="horz" wrap="square" lIns="0" tIns="12700" rIns="0" bIns="0" rtlCol="0">
            <a:spAutoFit/>
          </a:bodyPr>
          <a:lstStyle/>
          <a:p>
            <a:pPr marL="12700">
              <a:lnSpc>
                <a:spcPct val="100000"/>
              </a:lnSpc>
              <a:spcBef>
                <a:spcPts val="100"/>
              </a:spcBef>
            </a:pPr>
            <a:r>
              <a:rPr sz="1400">
                <a:solidFill>
                  <a:srgbClr val="D03000"/>
                </a:solidFill>
                <a:latin typeface="Arial"/>
                <a:cs typeface="Arial"/>
              </a:rPr>
              <a:t>Broad</a:t>
            </a:r>
            <a:r>
              <a:rPr sz="1400" spc="155">
                <a:solidFill>
                  <a:srgbClr val="D03000"/>
                </a:solidFill>
                <a:latin typeface="Arial"/>
                <a:cs typeface="Arial"/>
              </a:rPr>
              <a:t> </a:t>
            </a:r>
            <a:r>
              <a:rPr sz="1400">
                <a:solidFill>
                  <a:srgbClr val="D03000"/>
                </a:solidFill>
                <a:latin typeface="Arial"/>
                <a:cs typeface="Arial"/>
              </a:rPr>
              <a:t>categories</a:t>
            </a:r>
            <a:r>
              <a:rPr sz="1400" spc="160">
                <a:solidFill>
                  <a:srgbClr val="D03000"/>
                </a:solidFill>
                <a:latin typeface="Arial"/>
                <a:cs typeface="Arial"/>
              </a:rPr>
              <a:t> </a:t>
            </a:r>
            <a:r>
              <a:rPr sz="1400" spc="55">
                <a:solidFill>
                  <a:srgbClr val="D03000"/>
                </a:solidFill>
                <a:latin typeface="Arial"/>
                <a:cs typeface="Arial"/>
              </a:rPr>
              <a:t>of</a:t>
            </a:r>
            <a:r>
              <a:rPr sz="1400" spc="160">
                <a:solidFill>
                  <a:srgbClr val="D03000"/>
                </a:solidFill>
                <a:latin typeface="Arial"/>
                <a:cs typeface="Arial"/>
              </a:rPr>
              <a:t> </a:t>
            </a:r>
            <a:r>
              <a:rPr sz="1400" spc="-40">
                <a:solidFill>
                  <a:srgbClr val="D03000"/>
                </a:solidFill>
                <a:latin typeface="Arial"/>
                <a:cs typeface="Arial"/>
              </a:rPr>
              <a:t>IYCF</a:t>
            </a:r>
            <a:r>
              <a:rPr sz="1400" spc="160">
                <a:solidFill>
                  <a:srgbClr val="D03000"/>
                </a:solidFill>
                <a:latin typeface="Arial"/>
                <a:cs typeface="Arial"/>
              </a:rPr>
              <a:t> </a:t>
            </a:r>
            <a:r>
              <a:rPr sz="1400" spc="-20">
                <a:solidFill>
                  <a:srgbClr val="D03000"/>
                </a:solidFill>
                <a:latin typeface="Arial"/>
                <a:cs typeface="Arial"/>
              </a:rPr>
              <a:t>data</a:t>
            </a:r>
            <a:endParaRPr sz="1400">
              <a:latin typeface="Arial"/>
              <a:cs typeface="Arial"/>
            </a:endParaRPr>
          </a:p>
        </p:txBody>
      </p:sp>
      <p:grpSp>
        <p:nvGrpSpPr>
          <p:cNvPr id="9" name="Group 8">
            <a:extLst>
              <a:ext uri="{FF2B5EF4-FFF2-40B4-BE49-F238E27FC236}">
                <a16:creationId xmlns:a16="http://schemas.microsoft.com/office/drawing/2014/main" id="{685459CF-F5CF-2CC0-34A2-9A297533021E}"/>
              </a:ext>
            </a:extLst>
          </p:cNvPr>
          <p:cNvGrpSpPr/>
          <p:nvPr/>
        </p:nvGrpSpPr>
        <p:grpSpPr>
          <a:xfrm>
            <a:off x="844279" y="2334886"/>
            <a:ext cx="1075694" cy="1017061"/>
            <a:chOff x="844279" y="2342155"/>
            <a:chExt cx="1075694" cy="1017061"/>
          </a:xfrm>
        </p:grpSpPr>
        <p:sp>
          <p:nvSpPr>
            <p:cNvPr id="8" name="Oval 7">
              <a:extLst>
                <a:ext uri="{FF2B5EF4-FFF2-40B4-BE49-F238E27FC236}">
                  <a16:creationId xmlns:a16="http://schemas.microsoft.com/office/drawing/2014/main" id="{B7C0DFCB-4E67-6140-008A-F60B70345633}"/>
                </a:ext>
              </a:extLst>
            </p:cNvPr>
            <p:cNvSpPr/>
            <p:nvPr/>
          </p:nvSpPr>
          <p:spPr>
            <a:xfrm>
              <a:off x="844279" y="2342155"/>
              <a:ext cx="1075694" cy="101706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26F15228-A6A2-63E3-070A-E51396D1DD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1844" y="2499508"/>
              <a:ext cx="620564" cy="663362"/>
            </a:xfrm>
            <a:prstGeom prst="rect">
              <a:avLst/>
            </a:prstGeom>
          </p:spPr>
        </p:pic>
      </p:grpSp>
      <p:pic>
        <p:nvPicPr>
          <p:cNvPr id="11" name="Graphic 10">
            <a:extLst>
              <a:ext uri="{FF2B5EF4-FFF2-40B4-BE49-F238E27FC236}">
                <a16:creationId xmlns:a16="http://schemas.microsoft.com/office/drawing/2014/main" id="{3010E071-1B9C-D83E-82D5-58375EEDB4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99065" y="2334886"/>
            <a:ext cx="1075693" cy="1254975"/>
          </a:xfrm>
          <a:prstGeom prst="rect">
            <a:avLst/>
          </a:prstGeom>
        </p:spPr>
      </p:pic>
      <p:pic>
        <p:nvPicPr>
          <p:cNvPr id="13" name="Graphic 12">
            <a:extLst>
              <a:ext uri="{FF2B5EF4-FFF2-40B4-BE49-F238E27FC236}">
                <a16:creationId xmlns:a16="http://schemas.microsoft.com/office/drawing/2014/main" id="{192AE955-C504-A784-CCA9-39882E5E2FB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82834" y="2313147"/>
            <a:ext cx="1075694" cy="1299797"/>
          </a:xfrm>
          <a:prstGeom prst="rect">
            <a:avLst/>
          </a:prstGeom>
        </p:spPr>
      </p:pic>
    </p:spTree>
  </p:cSld>
  <p:clrMapOvr>
    <a:masterClrMapping/>
  </p:clrMapOvr>
</p:sld>
</file>

<file path=ppt/theme/theme1.xml><?xml version="1.0" encoding="utf-8"?>
<a:theme xmlns:a="http://schemas.openxmlformats.org/drawingml/2006/main" name="Office Theme">
  <a:themeElements>
    <a:clrScheme name="FHI360 1">
      <a:dk1>
        <a:srgbClr val="000000"/>
      </a:dk1>
      <a:lt1>
        <a:srgbClr val="FFFFFF"/>
      </a:lt1>
      <a:dk2>
        <a:srgbClr val="FF4719"/>
      </a:dk2>
      <a:lt2>
        <a:srgbClr val="253746"/>
      </a:lt2>
      <a:accent1>
        <a:srgbClr val="3CAAFF"/>
      </a:accent1>
      <a:accent2>
        <a:srgbClr val="00CE7C"/>
      </a:accent2>
      <a:accent3>
        <a:srgbClr val="D3042C"/>
      </a:accent3>
      <a:accent4>
        <a:srgbClr val="FFA800"/>
      </a:accent4>
      <a:accent5>
        <a:srgbClr val="6E81FF"/>
      </a:accent5>
      <a:accent6>
        <a:srgbClr val="D03000"/>
      </a:accent6>
      <a:hlink>
        <a:srgbClr val="0563C1"/>
      </a:hlink>
      <a:folHlink>
        <a:srgbClr val="954F72"/>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360_Pres_NotoSans_03-21-2023" id="{1F4E034B-B35A-B541-8A7E-291D907610A2}" vid="{B34C7743-AA30-F14A-B922-29BF003FC5D5}"/>
    </a:ext>
  </a:extLst>
</a:theme>
</file>

<file path=ppt/theme/theme2.xml><?xml version="1.0" encoding="utf-8"?>
<a:theme xmlns:a="http://schemas.openxmlformats.org/drawingml/2006/main" name="1_Office Theme">
  <a:themeElements>
    <a:clrScheme name="FHI360 1">
      <a:dk1>
        <a:srgbClr val="000000"/>
      </a:dk1>
      <a:lt1>
        <a:srgbClr val="FFFFFF"/>
      </a:lt1>
      <a:dk2>
        <a:srgbClr val="FF4719"/>
      </a:dk2>
      <a:lt2>
        <a:srgbClr val="253746"/>
      </a:lt2>
      <a:accent1>
        <a:srgbClr val="3CAAFF"/>
      </a:accent1>
      <a:accent2>
        <a:srgbClr val="00CE7C"/>
      </a:accent2>
      <a:accent3>
        <a:srgbClr val="D3042C"/>
      </a:accent3>
      <a:accent4>
        <a:srgbClr val="FFA800"/>
      </a:accent4>
      <a:accent5>
        <a:srgbClr val="6E81FF"/>
      </a:accent5>
      <a:accent6>
        <a:srgbClr val="D03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360_Pres_NotoSans_03-21-2023" id="{1F4E034B-B35A-B541-8A7E-291D907610A2}" vid="{B34C7743-AA30-F14A-B922-29BF003FC5D5}"/>
    </a:ext>
  </a:extLst>
</a:theme>
</file>

<file path=ppt/theme/theme3.xml><?xml version="1.0" encoding="utf-8"?>
<a:theme xmlns:a="http://schemas.openxmlformats.org/drawingml/2006/main" name="2_Office Theme">
  <a:themeElements>
    <a:clrScheme name="FHI360 1">
      <a:dk1>
        <a:srgbClr val="000000"/>
      </a:dk1>
      <a:lt1>
        <a:srgbClr val="FFFFFF"/>
      </a:lt1>
      <a:dk2>
        <a:srgbClr val="FF4719"/>
      </a:dk2>
      <a:lt2>
        <a:srgbClr val="253746"/>
      </a:lt2>
      <a:accent1>
        <a:srgbClr val="3CAAFF"/>
      </a:accent1>
      <a:accent2>
        <a:srgbClr val="00CE7C"/>
      </a:accent2>
      <a:accent3>
        <a:srgbClr val="D3042C"/>
      </a:accent3>
      <a:accent4>
        <a:srgbClr val="FFA800"/>
      </a:accent4>
      <a:accent5>
        <a:srgbClr val="6E81FF"/>
      </a:accent5>
      <a:accent6>
        <a:srgbClr val="D03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360_Pres_NotoSans_03-21-2023" id="{1F4E034B-B35A-B541-8A7E-291D907610A2}" vid="{B34C7743-AA30-F14A-B922-29BF003FC5D5}"/>
    </a:ext>
  </a:extLst>
</a:theme>
</file>

<file path=ppt/theme/theme4.xml><?xml version="1.0" encoding="utf-8"?>
<a:theme xmlns:a="http://schemas.openxmlformats.org/drawingml/2006/main" name="3_Office Theme">
  <a:themeElements>
    <a:clrScheme name="FHI360 1">
      <a:dk1>
        <a:srgbClr val="000000"/>
      </a:dk1>
      <a:lt1>
        <a:srgbClr val="FFFFFF"/>
      </a:lt1>
      <a:dk2>
        <a:srgbClr val="FF4719"/>
      </a:dk2>
      <a:lt2>
        <a:srgbClr val="253746"/>
      </a:lt2>
      <a:accent1>
        <a:srgbClr val="3CAAFF"/>
      </a:accent1>
      <a:accent2>
        <a:srgbClr val="00CE7C"/>
      </a:accent2>
      <a:accent3>
        <a:srgbClr val="D3042C"/>
      </a:accent3>
      <a:accent4>
        <a:srgbClr val="FFA800"/>
      </a:accent4>
      <a:accent5>
        <a:srgbClr val="6E81FF"/>
      </a:accent5>
      <a:accent6>
        <a:srgbClr val="D03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360_Pres_NotoSans_03-21-2023" id="{1F4E034B-B35A-B541-8A7E-291D907610A2}" vid="{B34C7743-AA30-F14A-B922-29BF003FC5D5}"/>
    </a:ext>
  </a:extLst>
</a:theme>
</file>

<file path=ppt/theme/theme5.xml><?xml version="1.0" encoding="utf-8"?>
<a:theme xmlns:a="http://schemas.openxmlformats.org/drawingml/2006/main" name="4_Office Theme">
  <a:themeElements>
    <a:clrScheme name="FHI360 1">
      <a:dk1>
        <a:srgbClr val="000000"/>
      </a:dk1>
      <a:lt1>
        <a:srgbClr val="FFFFFF"/>
      </a:lt1>
      <a:dk2>
        <a:srgbClr val="FF4719"/>
      </a:dk2>
      <a:lt2>
        <a:srgbClr val="253746"/>
      </a:lt2>
      <a:accent1>
        <a:srgbClr val="3CAAFF"/>
      </a:accent1>
      <a:accent2>
        <a:srgbClr val="00CE7C"/>
      </a:accent2>
      <a:accent3>
        <a:srgbClr val="D3042C"/>
      </a:accent3>
      <a:accent4>
        <a:srgbClr val="FFA800"/>
      </a:accent4>
      <a:accent5>
        <a:srgbClr val="6E81FF"/>
      </a:accent5>
      <a:accent6>
        <a:srgbClr val="D03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360_Pres_NotoSans_03-21-2023" id="{1F4E034B-B35A-B541-8A7E-291D907610A2}" vid="{B34C7743-AA30-F14A-B922-29BF003FC5D5}"/>
    </a:ext>
  </a:extLst>
</a:theme>
</file>

<file path=ppt/theme/theme6.xml><?xml version="1.0" encoding="utf-8"?>
<a:theme xmlns:a="http://schemas.openxmlformats.org/drawingml/2006/main" name="5_Office Theme">
  <a:themeElements>
    <a:clrScheme name="FHI360 1">
      <a:dk1>
        <a:srgbClr val="000000"/>
      </a:dk1>
      <a:lt1>
        <a:srgbClr val="FFFFFF"/>
      </a:lt1>
      <a:dk2>
        <a:srgbClr val="FF4719"/>
      </a:dk2>
      <a:lt2>
        <a:srgbClr val="253746"/>
      </a:lt2>
      <a:accent1>
        <a:srgbClr val="3CAAFF"/>
      </a:accent1>
      <a:accent2>
        <a:srgbClr val="00CE7C"/>
      </a:accent2>
      <a:accent3>
        <a:srgbClr val="D3042C"/>
      </a:accent3>
      <a:accent4>
        <a:srgbClr val="FFA800"/>
      </a:accent4>
      <a:accent5>
        <a:srgbClr val="6E81FF"/>
      </a:accent5>
      <a:accent6>
        <a:srgbClr val="D03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360_Pres_NotoSans_03-21-2023" id="{1F4E034B-B35A-B541-8A7E-291D907610A2}" vid="{B34C7743-AA30-F14A-B922-29BF003FC5D5}"/>
    </a:ext>
  </a:extLst>
</a:theme>
</file>

<file path=ppt/theme/theme7.xml><?xml version="1.0" encoding="utf-8"?>
<a:theme xmlns:a="http://schemas.openxmlformats.org/drawingml/2006/main" name="6_Office Theme">
  <a:themeElements>
    <a:clrScheme name="FHI360 1">
      <a:dk1>
        <a:srgbClr val="000000"/>
      </a:dk1>
      <a:lt1>
        <a:srgbClr val="FFFFFF"/>
      </a:lt1>
      <a:dk2>
        <a:srgbClr val="FF4719"/>
      </a:dk2>
      <a:lt2>
        <a:srgbClr val="253746"/>
      </a:lt2>
      <a:accent1>
        <a:srgbClr val="3CAAFF"/>
      </a:accent1>
      <a:accent2>
        <a:srgbClr val="00CE7C"/>
      </a:accent2>
      <a:accent3>
        <a:srgbClr val="D3042C"/>
      </a:accent3>
      <a:accent4>
        <a:srgbClr val="FFA800"/>
      </a:accent4>
      <a:accent5>
        <a:srgbClr val="6E81FF"/>
      </a:accent5>
      <a:accent6>
        <a:srgbClr val="D03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360_Pres_NotoSans_03-21-2023" id="{1F4E034B-B35A-B541-8A7E-291D907610A2}" vid="{B34C7743-AA30-F14A-B922-29BF003FC5D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CBFB459EFC7148B7E2783750D199D5" ma:contentTypeVersion="16" ma:contentTypeDescription="Create a new document." ma:contentTypeScope="" ma:versionID="a1995b9072f3ca4d41f8aa8faef8e7a3">
  <xsd:schema xmlns:xsd="http://www.w3.org/2001/XMLSchema" xmlns:xs="http://www.w3.org/2001/XMLSchema" xmlns:p="http://schemas.microsoft.com/office/2006/metadata/properties" xmlns:ns2="1816f67e-40c3-40a1-9799-f02a3017ae3c" xmlns:ns3="c5df76d2-79aa-4729-9156-a271e4b06585" targetNamespace="http://schemas.microsoft.com/office/2006/metadata/properties" ma:root="true" ma:fieldsID="830d61e7c23d62a3867c599327838912" ns2:_="" ns3:_="">
    <xsd:import namespace="1816f67e-40c3-40a1-9799-f02a3017ae3c"/>
    <xsd:import namespace="c5df76d2-79aa-4729-9156-a271e4b06585"/>
    <xsd:element name="properties">
      <xsd:complexType>
        <xsd:sequence>
          <xsd:element name="documentManagement">
            <xsd:complexType>
              <xsd:all>
                <xsd:element ref="ns2:Open_x0020_with_x0020_Seclore"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16f67e-40c3-40a1-9799-f02a3017ae3c" elementFormDefault="qualified">
    <xsd:import namespace="http://schemas.microsoft.com/office/2006/documentManagement/types"/>
    <xsd:import namespace="http://schemas.microsoft.com/office/infopath/2007/PartnerControls"/>
    <xsd:element name="Open_x0020_with_x0020_Seclore" ma:index="8" nillable="true" ma:displayName="Open with Seclore" ma:hidden="true" ma:internalName="Open_x0020_with_x0020_Seclor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f76d2-79aa-4729-9156-a271e4b0658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79c6b37-1c01-42e8-a716-4c76b297166f}" ma:internalName="TaxCatchAll" ma:showField="CatchAllData" ma:web="c5df76d2-79aa-4729-9156-a271e4b065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16f67e-40c3-40a1-9799-f02a3017ae3c">
      <Terms xmlns="http://schemas.microsoft.com/office/infopath/2007/PartnerControls"/>
    </lcf76f155ced4ddcb4097134ff3c332f>
    <TaxCatchAll xmlns="c5df76d2-79aa-4729-9156-a271e4b06585" xsi:nil="true"/>
    <Open_x0020_with_x0020_Seclore xmlns="1816f67e-40c3-40a1-9799-f02a3017ae3c" xsi:nil="true"/>
  </documentManagement>
</p:properties>
</file>

<file path=customXml/itemProps1.xml><?xml version="1.0" encoding="utf-8"?>
<ds:datastoreItem xmlns:ds="http://schemas.openxmlformats.org/officeDocument/2006/customXml" ds:itemID="{70F9DB97-B17A-4337-9E41-F108CC377CC3}">
  <ds:schemaRefs>
    <ds:schemaRef ds:uri="http://schemas.microsoft.com/sharepoint/v3/contenttype/forms"/>
  </ds:schemaRefs>
</ds:datastoreItem>
</file>

<file path=customXml/itemProps2.xml><?xml version="1.0" encoding="utf-8"?>
<ds:datastoreItem xmlns:ds="http://schemas.openxmlformats.org/officeDocument/2006/customXml" ds:itemID="{D0688605-BC99-4782-AA98-688CD4C3E048}">
  <ds:schemaRefs>
    <ds:schemaRef ds:uri="1816f67e-40c3-40a1-9799-f02a3017ae3c"/>
    <ds:schemaRef ds:uri="c5df76d2-79aa-4729-9156-a271e4b065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C77F8BB-4EF4-4F6D-AE9B-DC44C4C6D58A}">
  <ds:schemaRefs>
    <ds:schemaRef ds:uri="1816f67e-40c3-40a1-9799-f02a3017ae3c"/>
    <ds:schemaRef ds:uri="c5df76d2-79aa-4729-9156-a271e4b065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399</TotalTime>
  <Words>9298</Words>
  <Application>Microsoft Office PowerPoint</Application>
  <PresentationFormat>Widescreen</PresentationFormat>
  <Paragraphs>922</Paragraphs>
  <Slides>68</Slides>
  <Notes>68</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68</vt:i4>
      </vt:variant>
    </vt:vector>
  </HeadingPairs>
  <TitlesOfParts>
    <vt:vector size="88" baseType="lpstr">
      <vt:lpstr>Aptos</vt:lpstr>
      <vt:lpstr>Arial</vt:lpstr>
      <vt:lpstr>Arial Black</vt:lpstr>
      <vt:lpstr>Calibri</vt:lpstr>
      <vt:lpstr>Franklin Gothic</vt:lpstr>
      <vt:lpstr>Noto Sans</vt:lpstr>
      <vt:lpstr>Noto Sans Blk</vt:lpstr>
      <vt:lpstr>Noto Sans Symbols</vt:lpstr>
      <vt:lpstr>Source Code Pro</vt:lpstr>
      <vt:lpstr>System Font Regular</vt:lpstr>
      <vt:lpstr>Tahoma</vt:lpstr>
      <vt:lpstr>Times New Roman</vt:lpstr>
      <vt:lpstr>Wingdings</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Why was this guidance created?</vt:lpstr>
      <vt:lpstr>What is the aim of the guidance?</vt:lpstr>
      <vt:lpstr>Who is the guide for? Target Audience</vt:lpstr>
      <vt:lpstr>PowerPoint Presentation</vt:lpstr>
      <vt:lpstr>PowerPoint Presentation</vt:lpstr>
      <vt:lpstr>PowerPoint Presentation</vt:lpstr>
      <vt:lpstr>Categories of information </vt:lpstr>
      <vt:lpstr>PowerPoint Presentation</vt:lpstr>
      <vt:lpstr>Discussion</vt:lpstr>
      <vt:lpstr>PowerPoint Presentation</vt:lpstr>
      <vt:lpstr>What is secondary data analysis?</vt:lpstr>
      <vt:lpstr>Why is conducting a secondary data review critical for IYCF-E assessments? </vt:lpstr>
      <vt:lpstr>Pros and Cons of Secondary Data Analysis</vt:lpstr>
      <vt:lpstr>What sort of information might we look for in secondary data analysis? </vt:lpstr>
      <vt:lpstr>What are the main sources of secondary data in  IYCF-E assessments? </vt:lpstr>
      <vt:lpstr>What are the steps in conducting secondary  data analysis? </vt:lpstr>
      <vt:lpstr>IYCF Secondary Data Worksheet</vt:lpstr>
      <vt:lpstr>Group work</vt:lpstr>
      <vt:lpstr>PowerPoint Presentation</vt:lpstr>
      <vt:lpstr>What are Rapid Assessments?</vt:lpstr>
      <vt:lpstr>Why are they used?</vt:lpstr>
      <vt:lpstr>Pros and cons of rapid assessments</vt:lpstr>
      <vt:lpstr>What techniques are used for rapid assessments?</vt:lpstr>
      <vt:lpstr>Example sequence of rapid assessments</vt:lpstr>
      <vt:lpstr>PowerPoint Presentation</vt:lpstr>
      <vt:lpstr>What are qualitative assessments?</vt:lpstr>
      <vt:lpstr>Open questions </vt:lpstr>
      <vt:lpstr>Why are qualitative methods used?</vt:lpstr>
      <vt:lpstr>Pros and cons of qualitative assessments</vt:lpstr>
      <vt:lpstr>Define Aims and Objectives</vt:lpstr>
      <vt:lpstr>Data collection methods</vt:lpstr>
      <vt:lpstr> Determining participant groups</vt:lpstr>
      <vt:lpstr>Determining the sampling strategy</vt:lpstr>
      <vt:lpstr>Sampling</vt:lpstr>
      <vt:lpstr>Developing adapting research instruments</vt:lpstr>
      <vt:lpstr>Exercise - Role play</vt:lpstr>
      <vt:lpstr>Data Collection</vt:lpstr>
      <vt:lpstr>Data Analysis</vt:lpstr>
      <vt:lpstr>Assuring Quality in Qualitative Assessments</vt:lpstr>
      <vt:lpstr>PowerPoint Presentation</vt:lpstr>
      <vt:lpstr>What are population-based representative surveys?</vt:lpstr>
      <vt:lpstr>Objectives of IYCF-E Quantitative Surveys</vt:lpstr>
      <vt:lpstr>PowerPoint Presentation</vt:lpstr>
      <vt:lpstr>Deciding on the Survey Type</vt:lpstr>
      <vt:lpstr>Sampling Methodologies and Sample Size Calculations for Standalone Surveys</vt:lpstr>
      <vt:lpstr>Sampling Strategies: Cluster sampling, simple and systemic random sampling</vt:lpstr>
      <vt:lpstr>Sample Size Calculations for Nested Surveys</vt:lpstr>
      <vt:lpstr>PowerPoint Presentation</vt:lpstr>
      <vt:lpstr>PowerPoint Presentation</vt:lpstr>
      <vt:lpstr>PowerPoint Presentation</vt:lpstr>
      <vt:lpstr>PowerPoint Presentation</vt:lpstr>
      <vt:lpstr>What does program data on IYCF refer to?</vt:lpstr>
      <vt:lpstr>What are the objectives of using data on IYCF from programs?</vt:lpstr>
      <vt:lpstr>How comprehensive is the IYCF data from programs?</vt:lpstr>
      <vt:lpstr>Types of program data on IYCF</vt:lpstr>
      <vt:lpstr>QUIZ: QUESTION 1</vt:lpstr>
      <vt:lpstr>QUIZ: QUESTION 2</vt:lpstr>
      <vt:lpstr>QUIZ: QUESTION 3</vt:lpstr>
      <vt:lpstr>PowerPoint Presentation</vt:lpstr>
      <vt:lpstr>Why do we synthesize and analyze the results? </vt:lpstr>
      <vt:lpstr>What are the steps to synthesizing and analyzing the results? </vt:lpstr>
      <vt:lpstr>Synthesizing /combining the results using a matrix</vt:lpstr>
      <vt:lpstr>Here is an example of the completed matrix </vt:lpstr>
      <vt:lpstr>Interpreting the information matrix </vt:lpstr>
      <vt:lpstr>Conduct a Stakeholder Validation and Action Planning Workshop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to change cover photos</dc:title>
  <dc:creator>Hubert De La Vega</dc:creator>
  <cp:lastModifiedBy>Alessandro Iellamo</cp:lastModifiedBy>
  <cp:revision>4</cp:revision>
  <dcterms:created xsi:type="dcterms:W3CDTF">2023-03-21T16:04:53Z</dcterms:created>
  <dcterms:modified xsi:type="dcterms:W3CDTF">2024-11-28T03:52:06Z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0x01010013CBFB459EFC7148B7E2783750D199D5</vt:lpwstr>
  </property>
  <property fmtid="{D5CDD505-2E9C-101B-9397-08002B2CF9AE}" pid="3" name="MediaServiceImageTags">
    <vt:lpwstr/>
  </property>
</Properties>
</file>