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9" r:id="rId4"/>
    <p:sldMasterId id="2147484305" r:id="rId5"/>
    <p:sldMasterId id="2147484312" r:id="rId6"/>
    <p:sldMasterId id="2147484323" r:id="rId7"/>
  </p:sldMasterIdLst>
  <p:notesMasterIdLst>
    <p:notesMasterId r:id="rId333"/>
  </p:notesMasterIdLst>
  <p:sldIdLst>
    <p:sldId id="2147377096" r:id="rId8"/>
    <p:sldId id="4697" r:id="rId9"/>
    <p:sldId id="4706" r:id="rId10"/>
    <p:sldId id="2147377242" r:id="rId11"/>
    <p:sldId id="4707" r:id="rId12"/>
    <p:sldId id="4710" r:id="rId13"/>
    <p:sldId id="4711" r:id="rId14"/>
    <p:sldId id="4021" r:id="rId15"/>
    <p:sldId id="2147377320" r:id="rId16"/>
    <p:sldId id="2147377105" r:id="rId17"/>
    <p:sldId id="2147377151" r:id="rId18"/>
    <p:sldId id="2147377108" r:id="rId19"/>
    <p:sldId id="2147377107" r:id="rId20"/>
    <p:sldId id="2147377430" r:id="rId21"/>
    <p:sldId id="2147377423" r:id="rId22"/>
    <p:sldId id="2147377422" r:id="rId23"/>
    <p:sldId id="2147377428" r:id="rId24"/>
    <p:sldId id="2147377167" r:id="rId25"/>
    <p:sldId id="2147377341" r:id="rId26"/>
    <p:sldId id="2147377323" r:id="rId27"/>
    <p:sldId id="2147377113" r:id="rId28"/>
    <p:sldId id="2147377114" r:id="rId29"/>
    <p:sldId id="2147377112" r:id="rId30"/>
    <p:sldId id="2147377116" r:id="rId31"/>
    <p:sldId id="2147377117" r:id="rId32"/>
    <p:sldId id="2147377431" r:id="rId33"/>
    <p:sldId id="2147377338" r:id="rId34"/>
    <p:sldId id="2147377168" r:id="rId35"/>
    <p:sldId id="2147377243" r:id="rId36"/>
    <p:sldId id="2147377342" r:id="rId37"/>
    <p:sldId id="2147377324" r:id="rId38"/>
    <p:sldId id="2147377111" r:id="rId39"/>
    <p:sldId id="2147377279" r:id="rId40"/>
    <p:sldId id="2147377223" r:id="rId41"/>
    <p:sldId id="2147377281" r:id="rId42"/>
    <p:sldId id="2147377109" r:id="rId43"/>
    <p:sldId id="2147377110" r:id="rId44"/>
    <p:sldId id="2147377410" r:id="rId45"/>
    <p:sldId id="2147377411" r:id="rId46"/>
    <p:sldId id="2147377254" r:id="rId47"/>
    <p:sldId id="2147377169" r:id="rId48"/>
    <p:sldId id="2147377343" r:id="rId49"/>
    <p:sldId id="2147377325" r:id="rId50"/>
    <p:sldId id="2147377124" r:id="rId51"/>
    <p:sldId id="2147377283" r:id="rId52"/>
    <p:sldId id="2147377119" r:id="rId53"/>
    <p:sldId id="2147377123" r:id="rId54"/>
    <p:sldId id="2147377120" r:id="rId55"/>
    <p:sldId id="2147377125" r:id="rId56"/>
    <p:sldId id="2147377222" r:id="rId57"/>
    <p:sldId id="2147377359" r:id="rId58"/>
    <p:sldId id="2147377227" r:id="rId59"/>
    <p:sldId id="2147377228" r:id="rId60"/>
    <p:sldId id="2147377272" r:id="rId61"/>
    <p:sldId id="2147377376" r:id="rId62"/>
    <p:sldId id="2147377360" r:id="rId63"/>
    <p:sldId id="2147377246" r:id="rId64"/>
    <p:sldId id="2147377229" r:id="rId65"/>
    <p:sldId id="2147377253" r:id="rId66"/>
    <p:sldId id="2147377268" r:id="rId67"/>
    <p:sldId id="2147377375" r:id="rId68"/>
    <p:sldId id="2147377399" r:id="rId69"/>
    <p:sldId id="2147377364" r:id="rId70"/>
    <p:sldId id="2147377130" r:id="rId71"/>
    <p:sldId id="2147377230" r:id="rId72"/>
    <p:sldId id="2147377369" r:id="rId73"/>
    <p:sldId id="2147377370" r:id="rId74"/>
    <p:sldId id="2147377372" r:id="rId75"/>
    <p:sldId id="2147377373" r:id="rId76"/>
    <p:sldId id="2147377374" r:id="rId77"/>
    <p:sldId id="2147377361" r:id="rId78"/>
    <p:sldId id="2147377269" r:id="rId79"/>
    <p:sldId id="2147377270" r:id="rId80"/>
    <p:sldId id="2147377271" r:id="rId81"/>
    <p:sldId id="2147377273" r:id="rId82"/>
    <p:sldId id="2147377362" r:id="rId83"/>
    <p:sldId id="2147377129" r:id="rId84"/>
    <p:sldId id="2147377225" r:id="rId85"/>
    <p:sldId id="2147377249" r:id="rId86"/>
    <p:sldId id="2147377231" r:id="rId87"/>
    <p:sldId id="2147377226" r:id="rId88"/>
    <p:sldId id="2147377363" r:id="rId89"/>
    <p:sldId id="2147377252" r:id="rId90"/>
    <p:sldId id="2147377128" r:id="rId91"/>
    <p:sldId id="2147377131" r:id="rId92"/>
    <p:sldId id="2147377365" r:id="rId93"/>
    <p:sldId id="2147377250" r:id="rId94"/>
    <p:sldId id="2147377251" r:id="rId95"/>
    <p:sldId id="2147377266" r:id="rId96"/>
    <p:sldId id="2147377378" r:id="rId97"/>
    <p:sldId id="2147377379" r:id="rId98"/>
    <p:sldId id="2147377132" r:id="rId99"/>
    <p:sldId id="2147377210" r:id="rId100"/>
    <p:sldId id="2147377402" r:id="rId101"/>
    <p:sldId id="2147377403" r:id="rId102"/>
    <p:sldId id="2147377298" r:id="rId103"/>
    <p:sldId id="2147377380" r:id="rId104"/>
    <p:sldId id="2147377248" r:id="rId105"/>
    <p:sldId id="2147377208" r:id="rId106"/>
    <p:sldId id="2147377224" r:id="rId107"/>
    <p:sldId id="2147377126" r:id="rId108"/>
    <p:sldId id="2147377382" r:id="rId109"/>
    <p:sldId id="2147377383" r:id="rId110"/>
    <p:sldId id="2147377247" r:id="rId111"/>
    <p:sldId id="2147377384" r:id="rId112"/>
    <p:sldId id="2147377385" r:id="rId113"/>
    <p:sldId id="2147377387" r:id="rId114"/>
    <p:sldId id="2147377388" r:id="rId115"/>
    <p:sldId id="2147377127" r:id="rId116"/>
    <p:sldId id="2147377396" r:id="rId117"/>
    <p:sldId id="2147377397" r:id="rId118"/>
    <p:sldId id="2147377398" r:id="rId119"/>
    <p:sldId id="2147377400" r:id="rId120"/>
    <p:sldId id="2147377391" r:id="rId121"/>
    <p:sldId id="2147377274" r:id="rId122"/>
    <p:sldId id="2147377278" r:id="rId123"/>
    <p:sldId id="2147377377" r:id="rId124"/>
    <p:sldId id="2147377144" r:id="rId125"/>
    <p:sldId id="2147377244" r:id="rId126"/>
    <p:sldId id="2147377339" r:id="rId127"/>
    <p:sldId id="2147377282" r:id="rId128"/>
    <p:sldId id="2147377211" r:id="rId129"/>
    <p:sldId id="2147377212" r:id="rId130"/>
    <p:sldId id="2147377255" r:id="rId131"/>
    <p:sldId id="2147377233" r:id="rId132"/>
    <p:sldId id="2147377344" r:id="rId133"/>
    <p:sldId id="2147377326" r:id="rId134"/>
    <p:sldId id="2147377134" r:id="rId135"/>
    <p:sldId id="2147377295" r:id="rId136"/>
    <p:sldId id="2147377143" r:id="rId137"/>
    <p:sldId id="2147377284" r:id="rId138"/>
    <p:sldId id="2147377145" r:id="rId139"/>
    <p:sldId id="2147377146" r:id="rId140"/>
    <p:sldId id="2147377287" r:id="rId141"/>
    <p:sldId id="2147377288" r:id="rId142"/>
    <p:sldId id="2147377289" r:id="rId143"/>
    <p:sldId id="2147377290" r:id="rId144"/>
    <p:sldId id="2147377291" r:id="rId145"/>
    <p:sldId id="2147377292" r:id="rId146"/>
    <p:sldId id="2147377285" r:id="rId147"/>
    <p:sldId id="2147377286" r:id="rId148"/>
    <p:sldId id="2147377122" r:id="rId149"/>
    <p:sldId id="2147377148" r:id="rId150"/>
    <p:sldId id="2147377149" r:id="rId151"/>
    <p:sldId id="2147377147" r:id="rId152"/>
    <p:sldId id="2147377293" r:id="rId153"/>
    <p:sldId id="2147377294" r:id="rId154"/>
    <p:sldId id="2147377150" r:id="rId155"/>
    <p:sldId id="2147377152" r:id="rId156"/>
    <p:sldId id="2147377153" r:id="rId157"/>
    <p:sldId id="2147377257" r:id="rId158"/>
    <p:sldId id="2147377171" r:id="rId159"/>
    <p:sldId id="2147377345" r:id="rId160"/>
    <p:sldId id="2147377327" r:id="rId161"/>
    <p:sldId id="2147377232" r:id="rId162"/>
    <p:sldId id="2147377234" r:id="rId163"/>
    <p:sldId id="2147377235" r:id="rId164"/>
    <p:sldId id="2147377236" r:id="rId165"/>
    <p:sldId id="2147377237" r:id="rId166"/>
    <p:sldId id="2147377366" r:id="rId167"/>
    <p:sldId id="2147377367" r:id="rId168"/>
    <p:sldId id="2147377368" r:id="rId169"/>
    <p:sldId id="2147377258" r:id="rId170"/>
    <p:sldId id="2147377275" r:id="rId171"/>
    <p:sldId id="2147377346" r:id="rId172"/>
    <p:sldId id="2147377347" r:id="rId173"/>
    <p:sldId id="2147377328" r:id="rId174"/>
    <p:sldId id="2147377239" r:id="rId175"/>
    <p:sldId id="2147377238" r:id="rId176"/>
    <p:sldId id="2147377424" r:id="rId177"/>
    <p:sldId id="2147377240" r:id="rId178"/>
    <p:sldId id="2147377241" r:id="rId179"/>
    <p:sldId id="2147377259" r:id="rId180"/>
    <p:sldId id="2147377276" r:id="rId181"/>
    <p:sldId id="2147377348" r:id="rId182"/>
    <p:sldId id="2147377329" r:id="rId183"/>
    <p:sldId id="4750" r:id="rId184"/>
    <p:sldId id="4753" r:id="rId185"/>
    <p:sldId id="2147377189" r:id="rId186"/>
    <p:sldId id="2147377314" r:id="rId187"/>
    <p:sldId id="2147377371" r:id="rId188"/>
    <p:sldId id="4763" r:id="rId189"/>
    <p:sldId id="2147377417" r:id="rId190"/>
    <p:sldId id="4744" r:id="rId191"/>
    <p:sldId id="4745" r:id="rId192"/>
    <p:sldId id="4746" r:id="rId193"/>
    <p:sldId id="4766" r:id="rId194"/>
    <p:sldId id="4767" r:id="rId195"/>
    <p:sldId id="4768" r:id="rId196"/>
    <p:sldId id="2147377277" r:id="rId197"/>
    <p:sldId id="4775" r:id="rId198"/>
    <p:sldId id="4729" r:id="rId199"/>
    <p:sldId id="4778" r:id="rId200"/>
    <p:sldId id="4797" r:id="rId201"/>
    <p:sldId id="2147377260" r:id="rId202"/>
    <p:sldId id="4724" r:id="rId203"/>
    <p:sldId id="2147377349" r:id="rId204"/>
    <p:sldId id="2147377389" r:id="rId205"/>
    <p:sldId id="2147377330" r:id="rId206"/>
    <p:sldId id="2147377140" r:id="rId207"/>
    <p:sldId id="2147377203" r:id="rId208"/>
    <p:sldId id="2147377204" r:id="rId209"/>
    <p:sldId id="2147377154" r:id="rId210"/>
    <p:sldId id="2147377201" r:id="rId211"/>
    <p:sldId id="2147377202" r:id="rId212"/>
    <p:sldId id="2147377141" r:id="rId213"/>
    <p:sldId id="2147377142" r:id="rId214"/>
    <p:sldId id="2147377196" r:id="rId215"/>
    <p:sldId id="2147377197" r:id="rId216"/>
    <p:sldId id="2147377198" r:id="rId217"/>
    <p:sldId id="2147377199" r:id="rId218"/>
    <p:sldId id="2147377316" r:id="rId219"/>
    <p:sldId id="2147377317" r:id="rId220"/>
    <p:sldId id="2147377205" r:id="rId221"/>
    <p:sldId id="2147377425" r:id="rId222"/>
    <p:sldId id="2147377426" r:id="rId223"/>
    <p:sldId id="2147377262" r:id="rId224"/>
    <p:sldId id="2147377174" r:id="rId225"/>
    <p:sldId id="2147377350" r:id="rId226"/>
    <p:sldId id="2147377331" r:id="rId227"/>
    <p:sldId id="2147377296" r:id="rId228"/>
    <p:sldId id="2147377297" r:id="rId229"/>
    <p:sldId id="2147377213" r:id="rId230"/>
    <p:sldId id="2147377214" r:id="rId231"/>
    <p:sldId id="2147377299" r:id="rId232"/>
    <p:sldId id="2147377401" r:id="rId233"/>
    <p:sldId id="2147377195" r:id="rId234"/>
    <p:sldId id="2147377207" r:id="rId235"/>
    <p:sldId id="2147377163" r:id="rId236"/>
    <p:sldId id="2147377164" r:id="rId237"/>
    <p:sldId id="2147377165" r:id="rId238"/>
    <p:sldId id="2147377179" r:id="rId239"/>
    <p:sldId id="2147377166" r:id="rId240"/>
    <p:sldId id="2147377300" r:id="rId241"/>
    <p:sldId id="2147377178" r:id="rId242"/>
    <p:sldId id="2147377177" r:id="rId243"/>
    <p:sldId id="2147377256" r:id="rId244"/>
    <p:sldId id="2147377170" r:id="rId245"/>
    <p:sldId id="2147377351" r:id="rId246"/>
    <p:sldId id="2147377332" r:id="rId247"/>
    <p:sldId id="2147377434" r:id="rId248"/>
    <p:sldId id="2147377188" r:id="rId249"/>
    <p:sldId id="2147377137" r:id="rId250"/>
    <p:sldId id="2147377139" r:id="rId251"/>
    <p:sldId id="2147377435" r:id="rId252"/>
    <p:sldId id="2147377432" r:id="rId253"/>
    <p:sldId id="2147377420" r:id="rId254"/>
    <p:sldId id="2147377215" r:id="rId255"/>
    <p:sldId id="2147377419" r:id="rId256"/>
    <p:sldId id="2147377194" r:id="rId257"/>
    <p:sldId id="2147377421" r:id="rId258"/>
    <p:sldId id="2147377261" r:id="rId259"/>
    <p:sldId id="2147377173" r:id="rId260"/>
    <p:sldId id="2147377352" r:id="rId261"/>
    <p:sldId id="2147377333" r:id="rId262"/>
    <p:sldId id="2147377157" r:id="rId263"/>
    <p:sldId id="2147377158" r:id="rId264"/>
    <p:sldId id="2147377159" r:id="rId265"/>
    <p:sldId id="2147377160" r:id="rId266"/>
    <p:sldId id="2147377161" r:id="rId267"/>
    <p:sldId id="2147377155" r:id="rId268"/>
    <p:sldId id="2147377156" r:id="rId269"/>
    <p:sldId id="2147377427" r:id="rId270"/>
    <p:sldId id="2147377263" r:id="rId271"/>
    <p:sldId id="2147377175" r:id="rId272"/>
    <p:sldId id="2147377353" r:id="rId273"/>
    <p:sldId id="2147377334" r:id="rId274"/>
    <p:sldId id="2147377302" r:id="rId275"/>
    <p:sldId id="2147377307" r:id="rId276"/>
    <p:sldId id="2147377308" r:id="rId277"/>
    <p:sldId id="2147377309" r:id="rId278"/>
    <p:sldId id="2147377310" r:id="rId279"/>
    <p:sldId id="2147377311" r:id="rId280"/>
    <p:sldId id="2147377303" r:id="rId281"/>
    <p:sldId id="2147377305" r:id="rId282"/>
    <p:sldId id="2147377304" r:id="rId283"/>
    <p:sldId id="2147377306" r:id="rId284"/>
    <p:sldId id="4773" r:id="rId285"/>
    <p:sldId id="4777" r:id="rId286"/>
    <p:sldId id="2147377312" r:id="rId287"/>
    <p:sldId id="2147377313" r:id="rId288"/>
    <p:sldId id="2147377354" r:id="rId289"/>
    <p:sldId id="2147377335" r:id="rId290"/>
    <p:sldId id="2147377182" r:id="rId291"/>
    <p:sldId id="2147377181" r:id="rId292"/>
    <p:sldId id="2147377186" r:id="rId293"/>
    <p:sldId id="2147377183" r:id="rId294"/>
    <p:sldId id="2147377184" r:id="rId295"/>
    <p:sldId id="4789" r:id="rId296"/>
    <p:sldId id="4788" r:id="rId297"/>
    <p:sldId id="4787" r:id="rId298"/>
    <p:sldId id="4786" r:id="rId299"/>
    <p:sldId id="2147377318" r:id="rId300"/>
    <p:sldId id="2147377185" r:id="rId301"/>
    <p:sldId id="2147377319" r:id="rId302"/>
    <p:sldId id="4735" r:id="rId303"/>
    <p:sldId id="2147377264" r:id="rId304"/>
    <p:sldId id="4726" r:id="rId305"/>
    <p:sldId id="2147377355" r:id="rId306"/>
    <p:sldId id="2147377336" r:id="rId307"/>
    <p:sldId id="4732" r:id="rId308"/>
    <p:sldId id="4713" r:id="rId309"/>
    <p:sldId id="4742" r:id="rId310"/>
    <p:sldId id="4790" r:id="rId311"/>
    <p:sldId id="4791" r:id="rId312"/>
    <p:sldId id="2147377180" r:id="rId313"/>
    <p:sldId id="2147377394" r:id="rId314"/>
    <p:sldId id="2147377395" r:id="rId315"/>
    <p:sldId id="4792" r:id="rId316"/>
    <p:sldId id="4793" r:id="rId317"/>
    <p:sldId id="4794" r:id="rId318"/>
    <p:sldId id="4719" r:id="rId319"/>
    <p:sldId id="2147377390" r:id="rId320"/>
    <p:sldId id="2147377315" r:id="rId321"/>
    <p:sldId id="2147377265" r:id="rId322"/>
    <p:sldId id="2147377176" r:id="rId323"/>
    <p:sldId id="2147377356" r:id="rId324"/>
    <p:sldId id="2147377337" r:id="rId325"/>
    <p:sldId id="2147377221" r:id="rId326"/>
    <p:sldId id="2147377220" r:id="rId327"/>
    <p:sldId id="2147377433" r:id="rId328"/>
    <p:sldId id="2147377219" r:id="rId329"/>
    <p:sldId id="2147377358" r:id="rId330"/>
    <p:sldId id="4714" r:id="rId331"/>
    <p:sldId id="275" r:id="rId332"/>
  </p:sldIdLst>
  <p:sldSz cx="12192000" cy="6858000"/>
  <p:notesSz cx="6858000" cy="9144000"/>
  <p:custDataLst>
    <p:tags r:id="rId3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ne Makepeace" initials="JM" lastIdx="0" clrIdx="1"/>
  <p:cmAuthor id="7" name="Lucy Harber" initials="LH" lastIdx="0" clrIdx="8"/>
  <p:cmAuthor id="1" name="Emily Headrick" initials="EH" lastIdx="0" clrIdx="2"/>
  <p:cmAuthor id="8" name="Chris Akolo" initials="CA" lastIdx="0" clrIdx="9"/>
  <p:cmAuthor id="2" name="Kathleen Shears" initials="KS" lastIdx="0" clrIdx="3"/>
  <p:cmAuthor id="9" name="Kenisha Jefferson" initials="KJ" lastIdx="0" clrIdx="10"/>
  <p:cmAuthor id="3" name="Andrea Surette" initials="AS" lastIdx="0" clrIdx="4"/>
  <p:cmAuthor id="10" name="Caterina Casalini" initials="CC" lastIdx="0" clrIdx="11"/>
  <p:cmAuthor id="4" name="Danielle Darrow de Mora" initials="DM" lastIdx="0" clrIdx="5"/>
  <p:cmAuthor id="11" name="Brian Pedersen" initials="BP" lastIdx="0" clrIdx="12"/>
  <p:cmAuthor id="5" name="Kyree Rollins" initials="KR" lastIdx="0" clrIdx="6"/>
  <p:cmAuthor id="6" name="Stevie Daniels" initials="SD"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CE5DB-A519-43C3-80DD-50FBE19B2CF6}" v="35" dt="2024-09-04T12:45:04.653"/>
    <p1510:client id="{3209AA20-5C97-77BC-E9E9-FFFA9C9A000F}" v="5" dt="2024-09-03T21:04:59.962"/>
    <p1510:client id="{5714E1D1-CED0-7D88-1FC9-7033FF7DA16D}" v="411" dt="2024-09-04T12:32:13.896"/>
    <p1510:client id="{84964F77-73E9-9729-9496-07A06A05E63C}" v="159" dt="2024-09-03T20:30:25.678"/>
    <p1510:client id="{A8C69299-3806-4EE5-8395-B6BB419A0D0B}" v="128" dt="2024-09-04T13:24:26.423"/>
    <p1510:client id="{F147D0A8-F6D3-2A58-65D8-4BB778EE4D64}" v="1" dt="2024-09-04T12:08:25.156"/>
    <p1510:client id="{FAC7DF7E-977F-8E22-72B2-CE429C975945}" v="144" dt="2024-09-03T21:01:12.8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702" y="66"/>
      </p:cViewPr>
      <p:guideLst/>
    </p:cSldViewPr>
  </p:slideViewPr>
  <p:notesTextViewPr>
    <p:cViewPr>
      <p:scale>
        <a:sx n="1" d="1"/>
        <a:sy n="1" d="1"/>
      </p:scale>
      <p:origin x="0" y="0"/>
    </p:cViewPr>
  </p:notesText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99" Type="http://schemas.openxmlformats.org/officeDocument/2006/relationships/slide" Target="slides/slide292.xml"/><Relationship Id="rId21" Type="http://schemas.openxmlformats.org/officeDocument/2006/relationships/slide" Target="slides/slide14.xml"/><Relationship Id="rId63" Type="http://schemas.openxmlformats.org/officeDocument/2006/relationships/slide" Target="slides/slide56.xml"/><Relationship Id="rId159" Type="http://schemas.openxmlformats.org/officeDocument/2006/relationships/slide" Target="slides/slide152.xml"/><Relationship Id="rId324" Type="http://schemas.openxmlformats.org/officeDocument/2006/relationships/slide" Target="slides/slide317.xml"/><Relationship Id="rId170" Type="http://schemas.openxmlformats.org/officeDocument/2006/relationships/slide" Target="slides/slide163.xml"/><Relationship Id="rId226" Type="http://schemas.openxmlformats.org/officeDocument/2006/relationships/slide" Target="slides/slide219.xml"/><Relationship Id="rId268" Type="http://schemas.openxmlformats.org/officeDocument/2006/relationships/slide" Target="slides/slide261.xml"/><Relationship Id="rId32" Type="http://schemas.openxmlformats.org/officeDocument/2006/relationships/slide" Target="slides/slide25.xml"/><Relationship Id="rId74" Type="http://schemas.openxmlformats.org/officeDocument/2006/relationships/slide" Target="slides/slide67.xml"/><Relationship Id="rId128" Type="http://schemas.openxmlformats.org/officeDocument/2006/relationships/slide" Target="slides/slide121.xml"/><Relationship Id="rId335" Type="http://schemas.openxmlformats.org/officeDocument/2006/relationships/commentAuthors" Target="commentAuthors.xml"/><Relationship Id="rId5" Type="http://schemas.openxmlformats.org/officeDocument/2006/relationships/slideMaster" Target="slideMasters/slideMaster2.xml"/><Relationship Id="rId181" Type="http://schemas.openxmlformats.org/officeDocument/2006/relationships/slide" Target="slides/slide174.xml"/><Relationship Id="rId237" Type="http://schemas.openxmlformats.org/officeDocument/2006/relationships/slide" Target="slides/slide230.xml"/><Relationship Id="rId279" Type="http://schemas.openxmlformats.org/officeDocument/2006/relationships/slide" Target="slides/slide272.xml"/><Relationship Id="rId43" Type="http://schemas.openxmlformats.org/officeDocument/2006/relationships/slide" Target="slides/slide36.xml"/><Relationship Id="rId139" Type="http://schemas.openxmlformats.org/officeDocument/2006/relationships/slide" Target="slides/slide132.xml"/><Relationship Id="rId290" Type="http://schemas.openxmlformats.org/officeDocument/2006/relationships/slide" Target="slides/slide283.xml"/><Relationship Id="rId304" Type="http://schemas.openxmlformats.org/officeDocument/2006/relationships/slide" Target="slides/slide297.xml"/><Relationship Id="rId85" Type="http://schemas.openxmlformats.org/officeDocument/2006/relationships/slide" Target="slides/slide78.xml"/><Relationship Id="rId150" Type="http://schemas.openxmlformats.org/officeDocument/2006/relationships/slide" Target="slides/slide143.xml"/><Relationship Id="rId192" Type="http://schemas.openxmlformats.org/officeDocument/2006/relationships/slide" Target="slides/slide185.xml"/><Relationship Id="rId206" Type="http://schemas.openxmlformats.org/officeDocument/2006/relationships/slide" Target="slides/slide199.xml"/><Relationship Id="rId248" Type="http://schemas.openxmlformats.org/officeDocument/2006/relationships/slide" Target="slides/slide241.xml"/><Relationship Id="rId12" Type="http://schemas.openxmlformats.org/officeDocument/2006/relationships/slide" Target="slides/slide5.xml"/><Relationship Id="rId108" Type="http://schemas.openxmlformats.org/officeDocument/2006/relationships/slide" Target="slides/slide101.xml"/><Relationship Id="rId315" Type="http://schemas.openxmlformats.org/officeDocument/2006/relationships/slide" Target="slides/slide308.xml"/><Relationship Id="rId54" Type="http://schemas.openxmlformats.org/officeDocument/2006/relationships/slide" Target="slides/slide47.xml"/><Relationship Id="rId96" Type="http://schemas.openxmlformats.org/officeDocument/2006/relationships/slide" Target="slides/slide89.xml"/><Relationship Id="rId161" Type="http://schemas.openxmlformats.org/officeDocument/2006/relationships/slide" Target="slides/slide154.xml"/><Relationship Id="rId217" Type="http://schemas.openxmlformats.org/officeDocument/2006/relationships/slide" Target="slides/slide210.xml"/><Relationship Id="rId259" Type="http://schemas.openxmlformats.org/officeDocument/2006/relationships/slide" Target="slides/slide252.xml"/><Relationship Id="rId23" Type="http://schemas.openxmlformats.org/officeDocument/2006/relationships/slide" Target="slides/slide16.xml"/><Relationship Id="rId119" Type="http://schemas.openxmlformats.org/officeDocument/2006/relationships/slide" Target="slides/slide112.xml"/><Relationship Id="rId270" Type="http://schemas.openxmlformats.org/officeDocument/2006/relationships/slide" Target="slides/slide263.xml"/><Relationship Id="rId326" Type="http://schemas.openxmlformats.org/officeDocument/2006/relationships/slide" Target="slides/slide319.xml"/><Relationship Id="rId65" Type="http://schemas.openxmlformats.org/officeDocument/2006/relationships/slide" Target="slides/slide58.xml"/><Relationship Id="rId130" Type="http://schemas.openxmlformats.org/officeDocument/2006/relationships/slide" Target="slides/slide123.xml"/><Relationship Id="rId172" Type="http://schemas.openxmlformats.org/officeDocument/2006/relationships/slide" Target="slides/slide165.xml"/><Relationship Id="rId228" Type="http://schemas.openxmlformats.org/officeDocument/2006/relationships/slide" Target="slides/slide221.xml"/><Relationship Id="rId281" Type="http://schemas.openxmlformats.org/officeDocument/2006/relationships/slide" Target="slides/slide274.xml"/><Relationship Id="rId337" Type="http://schemas.openxmlformats.org/officeDocument/2006/relationships/viewProps" Target="viewProps.xml"/><Relationship Id="rId34" Type="http://schemas.openxmlformats.org/officeDocument/2006/relationships/slide" Target="slides/slide27.xml"/><Relationship Id="rId76" Type="http://schemas.openxmlformats.org/officeDocument/2006/relationships/slide" Target="slides/slide69.xml"/><Relationship Id="rId141" Type="http://schemas.openxmlformats.org/officeDocument/2006/relationships/slide" Target="slides/slide134.xml"/><Relationship Id="rId7" Type="http://schemas.openxmlformats.org/officeDocument/2006/relationships/slideMaster" Target="slideMasters/slideMaster4.xml"/><Relationship Id="rId183" Type="http://schemas.openxmlformats.org/officeDocument/2006/relationships/slide" Target="slides/slide176.xml"/><Relationship Id="rId239" Type="http://schemas.openxmlformats.org/officeDocument/2006/relationships/slide" Target="slides/slide232.xml"/><Relationship Id="rId250" Type="http://schemas.openxmlformats.org/officeDocument/2006/relationships/slide" Target="slides/slide243.xml"/><Relationship Id="rId292" Type="http://schemas.openxmlformats.org/officeDocument/2006/relationships/slide" Target="slides/slide285.xml"/><Relationship Id="rId306" Type="http://schemas.openxmlformats.org/officeDocument/2006/relationships/slide" Target="slides/slide299.xml"/><Relationship Id="rId45" Type="http://schemas.openxmlformats.org/officeDocument/2006/relationships/slide" Target="slides/slide38.xml"/><Relationship Id="rId87" Type="http://schemas.openxmlformats.org/officeDocument/2006/relationships/slide" Target="slides/slide80.xml"/><Relationship Id="rId110" Type="http://schemas.openxmlformats.org/officeDocument/2006/relationships/slide" Target="slides/slide103.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208" Type="http://schemas.openxmlformats.org/officeDocument/2006/relationships/slide" Target="slides/slide201.xml"/><Relationship Id="rId229" Type="http://schemas.openxmlformats.org/officeDocument/2006/relationships/slide" Target="slides/slide222.xml"/><Relationship Id="rId240" Type="http://schemas.openxmlformats.org/officeDocument/2006/relationships/slide" Target="slides/slide233.xml"/><Relationship Id="rId261" Type="http://schemas.openxmlformats.org/officeDocument/2006/relationships/slide" Target="slides/slide254.xml"/><Relationship Id="rId14" Type="http://schemas.openxmlformats.org/officeDocument/2006/relationships/slide" Target="slides/slide7.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282" Type="http://schemas.openxmlformats.org/officeDocument/2006/relationships/slide" Target="slides/slide275.xml"/><Relationship Id="rId317" Type="http://schemas.openxmlformats.org/officeDocument/2006/relationships/slide" Target="slides/slide310.xml"/><Relationship Id="rId338" Type="http://schemas.openxmlformats.org/officeDocument/2006/relationships/theme" Target="theme/theme1.xml"/><Relationship Id="rId8" Type="http://schemas.openxmlformats.org/officeDocument/2006/relationships/slide" Target="slides/slide1.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219" Type="http://schemas.openxmlformats.org/officeDocument/2006/relationships/slide" Target="slides/slide212.xml"/><Relationship Id="rId230" Type="http://schemas.openxmlformats.org/officeDocument/2006/relationships/slide" Target="slides/slide223.xml"/><Relationship Id="rId251" Type="http://schemas.openxmlformats.org/officeDocument/2006/relationships/slide" Target="slides/slide244.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72" Type="http://schemas.openxmlformats.org/officeDocument/2006/relationships/slide" Target="slides/slide265.xml"/><Relationship Id="rId293" Type="http://schemas.openxmlformats.org/officeDocument/2006/relationships/slide" Target="slides/slide286.xml"/><Relationship Id="rId307" Type="http://schemas.openxmlformats.org/officeDocument/2006/relationships/slide" Target="slides/slide300.xml"/><Relationship Id="rId328" Type="http://schemas.openxmlformats.org/officeDocument/2006/relationships/slide" Target="slides/slide321.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95" Type="http://schemas.openxmlformats.org/officeDocument/2006/relationships/slide" Target="slides/slide188.xml"/><Relationship Id="rId209" Type="http://schemas.openxmlformats.org/officeDocument/2006/relationships/slide" Target="slides/slide202.xml"/><Relationship Id="rId220" Type="http://schemas.openxmlformats.org/officeDocument/2006/relationships/slide" Target="slides/slide213.xml"/><Relationship Id="rId241" Type="http://schemas.openxmlformats.org/officeDocument/2006/relationships/slide" Target="slides/slide234.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262" Type="http://schemas.openxmlformats.org/officeDocument/2006/relationships/slide" Target="slides/slide255.xml"/><Relationship Id="rId283" Type="http://schemas.openxmlformats.org/officeDocument/2006/relationships/slide" Target="slides/slide276.xml"/><Relationship Id="rId318" Type="http://schemas.openxmlformats.org/officeDocument/2006/relationships/slide" Target="slides/slide311.xml"/><Relationship Id="rId339" Type="http://schemas.openxmlformats.org/officeDocument/2006/relationships/tableStyles" Target="tableStyles.xml"/><Relationship Id="rId78" Type="http://schemas.openxmlformats.org/officeDocument/2006/relationships/slide" Target="slides/slide71.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64" Type="http://schemas.openxmlformats.org/officeDocument/2006/relationships/slide" Target="slides/slide157.xml"/><Relationship Id="rId185" Type="http://schemas.openxmlformats.org/officeDocument/2006/relationships/slide" Target="slides/slide178.xml"/><Relationship Id="rId9" Type="http://schemas.openxmlformats.org/officeDocument/2006/relationships/slide" Target="slides/slide2.xml"/><Relationship Id="rId210" Type="http://schemas.openxmlformats.org/officeDocument/2006/relationships/slide" Target="slides/slide203.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273" Type="http://schemas.openxmlformats.org/officeDocument/2006/relationships/slide" Target="slides/slide266.xml"/><Relationship Id="rId294" Type="http://schemas.openxmlformats.org/officeDocument/2006/relationships/slide" Target="slides/slide287.xml"/><Relationship Id="rId308" Type="http://schemas.openxmlformats.org/officeDocument/2006/relationships/slide" Target="slides/slide301.xml"/><Relationship Id="rId329" Type="http://schemas.openxmlformats.org/officeDocument/2006/relationships/slide" Target="slides/slide322.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340" Type="http://schemas.microsoft.com/office/2015/10/relationships/revisionInfo" Target="revisionInfo.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slide" Target="slides/slide256.xml"/><Relationship Id="rId284" Type="http://schemas.openxmlformats.org/officeDocument/2006/relationships/slide" Target="slides/slide277.xml"/><Relationship Id="rId319" Type="http://schemas.openxmlformats.org/officeDocument/2006/relationships/slide" Target="slides/slide312.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330" Type="http://schemas.openxmlformats.org/officeDocument/2006/relationships/slide" Target="slides/slide323.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4" Type="http://schemas.openxmlformats.org/officeDocument/2006/relationships/slide" Target="slides/slide267.xml"/><Relationship Id="rId295" Type="http://schemas.openxmlformats.org/officeDocument/2006/relationships/slide" Target="slides/slide288.xml"/><Relationship Id="rId309" Type="http://schemas.openxmlformats.org/officeDocument/2006/relationships/slide" Target="slides/slide302.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320" Type="http://schemas.openxmlformats.org/officeDocument/2006/relationships/slide" Target="slides/slide313.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slide" Target="slides/slide257.xml"/><Relationship Id="rId285" Type="http://schemas.openxmlformats.org/officeDocument/2006/relationships/slide" Target="slides/slide278.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310" Type="http://schemas.openxmlformats.org/officeDocument/2006/relationships/slide" Target="slides/slide303.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331" Type="http://schemas.openxmlformats.org/officeDocument/2006/relationships/slide" Target="slides/slide324.xml"/><Relationship Id="rId1" Type="http://schemas.openxmlformats.org/officeDocument/2006/relationships/customXml" Target="../customXml/item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275" Type="http://schemas.openxmlformats.org/officeDocument/2006/relationships/slide" Target="slides/slide268.xml"/><Relationship Id="rId296" Type="http://schemas.openxmlformats.org/officeDocument/2006/relationships/slide" Target="slides/slide289.xml"/><Relationship Id="rId300" Type="http://schemas.openxmlformats.org/officeDocument/2006/relationships/slide" Target="slides/slide293.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321" Type="http://schemas.openxmlformats.org/officeDocument/2006/relationships/slide" Target="slides/slide314.xml"/><Relationship Id="rId202" Type="http://schemas.openxmlformats.org/officeDocument/2006/relationships/slide" Target="slides/slide195.xml"/><Relationship Id="rId223" Type="http://schemas.openxmlformats.org/officeDocument/2006/relationships/slide" Target="slides/slide216.xml"/><Relationship Id="rId244" Type="http://schemas.openxmlformats.org/officeDocument/2006/relationships/slide" Target="slides/slide237.xml"/><Relationship Id="rId18" Type="http://schemas.openxmlformats.org/officeDocument/2006/relationships/slide" Target="slides/slide11.xml"/><Relationship Id="rId39" Type="http://schemas.openxmlformats.org/officeDocument/2006/relationships/slide" Target="slides/slide32.xml"/><Relationship Id="rId265" Type="http://schemas.openxmlformats.org/officeDocument/2006/relationships/slide" Target="slides/slide258.xml"/><Relationship Id="rId286" Type="http://schemas.openxmlformats.org/officeDocument/2006/relationships/slide" Target="slides/slide279.xml"/><Relationship Id="rId50" Type="http://schemas.openxmlformats.org/officeDocument/2006/relationships/slide" Target="slides/slide43.xml"/><Relationship Id="rId104" Type="http://schemas.openxmlformats.org/officeDocument/2006/relationships/slide" Target="slides/slide97.xml"/><Relationship Id="rId125" Type="http://schemas.openxmlformats.org/officeDocument/2006/relationships/slide" Target="slides/slide118.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311" Type="http://schemas.openxmlformats.org/officeDocument/2006/relationships/slide" Target="slides/slide304.xml"/><Relationship Id="rId332" Type="http://schemas.openxmlformats.org/officeDocument/2006/relationships/slide" Target="slides/slide325.xml"/><Relationship Id="rId71" Type="http://schemas.openxmlformats.org/officeDocument/2006/relationships/slide" Target="slides/slide64.xml"/><Relationship Id="rId92" Type="http://schemas.openxmlformats.org/officeDocument/2006/relationships/slide" Target="slides/slide85.xml"/><Relationship Id="rId213" Type="http://schemas.openxmlformats.org/officeDocument/2006/relationships/slide" Target="slides/slide206.xml"/><Relationship Id="rId234" Type="http://schemas.openxmlformats.org/officeDocument/2006/relationships/slide" Target="slides/slide227.xml"/><Relationship Id="rId2" Type="http://schemas.openxmlformats.org/officeDocument/2006/relationships/customXml" Target="../customXml/item2.xml"/><Relationship Id="rId29" Type="http://schemas.openxmlformats.org/officeDocument/2006/relationships/slide" Target="slides/slide22.xml"/><Relationship Id="rId255" Type="http://schemas.openxmlformats.org/officeDocument/2006/relationships/slide" Target="slides/slide248.xml"/><Relationship Id="rId276" Type="http://schemas.openxmlformats.org/officeDocument/2006/relationships/slide" Target="slides/slide269.xml"/><Relationship Id="rId297" Type="http://schemas.openxmlformats.org/officeDocument/2006/relationships/slide" Target="slides/slide290.xml"/><Relationship Id="rId40" Type="http://schemas.openxmlformats.org/officeDocument/2006/relationships/slide" Target="slides/slide33.xml"/><Relationship Id="rId115" Type="http://schemas.openxmlformats.org/officeDocument/2006/relationships/slide" Target="slides/slide108.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301" Type="http://schemas.openxmlformats.org/officeDocument/2006/relationships/slide" Target="slides/slide294.xml"/><Relationship Id="rId322" Type="http://schemas.openxmlformats.org/officeDocument/2006/relationships/slide" Target="slides/slide315.xml"/><Relationship Id="rId61" Type="http://schemas.openxmlformats.org/officeDocument/2006/relationships/slide" Target="slides/slide54.xml"/><Relationship Id="rId82" Type="http://schemas.openxmlformats.org/officeDocument/2006/relationships/slide" Target="slides/slide75.xml"/><Relationship Id="rId199" Type="http://schemas.openxmlformats.org/officeDocument/2006/relationships/slide" Target="slides/slide192.xml"/><Relationship Id="rId203" Type="http://schemas.openxmlformats.org/officeDocument/2006/relationships/slide" Target="slides/slide196.xml"/><Relationship Id="rId19" Type="http://schemas.openxmlformats.org/officeDocument/2006/relationships/slide" Target="slides/slide12.xml"/><Relationship Id="rId224" Type="http://schemas.openxmlformats.org/officeDocument/2006/relationships/slide" Target="slides/slide217.xml"/><Relationship Id="rId245" Type="http://schemas.openxmlformats.org/officeDocument/2006/relationships/slide" Target="slides/slide238.xml"/><Relationship Id="rId266" Type="http://schemas.openxmlformats.org/officeDocument/2006/relationships/slide" Target="slides/slide259.xml"/><Relationship Id="rId287" Type="http://schemas.openxmlformats.org/officeDocument/2006/relationships/slide" Target="slides/slide280.xml"/><Relationship Id="rId30" Type="http://schemas.openxmlformats.org/officeDocument/2006/relationships/slide" Target="slides/slide2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312" Type="http://schemas.openxmlformats.org/officeDocument/2006/relationships/slide" Target="slides/slide305.xml"/><Relationship Id="rId333" Type="http://schemas.openxmlformats.org/officeDocument/2006/relationships/notesMaster" Target="notesMasters/notesMaster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189" Type="http://schemas.openxmlformats.org/officeDocument/2006/relationships/slide" Target="slides/slide182.xml"/><Relationship Id="rId3" Type="http://schemas.openxmlformats.org/officeDocument/2006/relationships/customXml" Target="../customXml/item3.xml"/><Relationship Id="rId214" Type="http://schemas.openxmlformats.org/officeDocument/2006/relationships/slide" Target="slides/slide207.xml"/><Relationship Id="rId235" Type="http://schemas.openxmlformats.org/officeDocument/2006/relationships/slide" Target="slides/slide228.xml"/><Relationship Id="rId256" Type="http://schemas.openxmlformats.org/officeDocument/2006/relationships/slide" Target="slides/slide249.xml"/><Relationship Id="rId277" Type="http://schemas.openxmlformats.org/officeDocument/2006/relationships/slide" Target="slides/slide270.xml"/><Relationship Id="rId298" Type="http://schemas.openxmlformats.org/officeDocument/2006/relationships/slide" Target="slides/slide291.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302" Type="http://schemas.openxmlformats.org/officeDocument/2006/relationships/slide" Target="slides/slide295.xml"/><Relationship Id="rId323" Type="http://schemas.openxmlformats.org/officeDocument/2006/relationships/slide" Target="slides/slide316.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179" Type="http://schemas.openxmlformats.org/officeDocument/2006/relationships/slide" Target="slides/slide172.xml"/><Relationship Id="rId190" Type="http://schemas.openxmlformats.org/officeDocument/2006/relationships/slide" Target="slides/slide183.xml"/><Relationship Id="rId204" Type="http://schemas.openxmlformats.org/officeDocument/2006/relationships/slide" Target="slides/slide197.xml"/><Relationship Id="rId225" Type="http://schemas.openxmlformats.org/officeDocument/2006/relationships/slide" Target="slides/slide218.xml"/><Relationship Id="rId246" Type="http://schemas.openxmlformats.org/officeDocument/2006/relationships/slide" Target="slides/slide239.xml"/><Relationship Id="rId267" Type="http://schemas.openxmlformats.org/officeDocument/2006/relationships/slide" Target="slides/slide260.xml"/><Relationship Id="rId288" Type="http://schemas.openxmlformats.org/officeDocument/2006/relationships/slide" Target="slides/slide281.xml"/><Relationship Id="rId106" Type="http://schemas.openxmlformats.org/officeDocument/2006/relationships/slide" Target="slides/slide99.xml"/><Relationship Id="rId127" Type="http://schemas.openxmlformats.org/officeDocument/2006/relationships/slide" Target="slides/slide120.xml"/><Relationship Id="rId313" Type="http://schemas.openxmlformats.org/officeDocument/2006/relationships/slide" Target="slides/slide306.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94" Type="http://schemas.openxmlformats.org/officeDocument/2006/relationships/slide" Target="slides/slide87.xml"/><Relationship Id="rId148" Type="http://schemas.openxmlformats.org/officeDocument/2006/relationships/slide" Target="slides/slide141.xml"/><Relationship Id="rId169" Type="http://schemas.openxmlformats.org/officeDocument/2006/relationships/slide" Target="slides/slide162.xml"/><Relationship Id="rId334" Type="http://schemas.openxmlformats.org/officeDocument/2006/relationships/tags" Target="tags/tag1.xml"/><Relationship Id="rId4" Type="http://schemas.openxmlformats.org/officeDocument/2006/relationships/slideMaster" Target="slideMasters/slideMaster1.xml"/><Relationship Id="rId180" Type="http://schemas.openxmlformats.org/officeDocument/2006/relationships/slide" Target="slides/slide17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78" Type="http://schemas.openxmlformats.org/officeDocument/2006/relationships/slide" Target="slides/slide271.xml"/><Relationship Id="rId303" Type="http://schemas.openxmlformats.org/officeDocument/2006/relationships/slide" Target="slides/slide296.xml"/><Relationship Id="rId42" Type="http://schemas.openxmlformats.org/officeDocument/2006/relationships/slide" Target="slides/slide35.xml"/><Relationship Id="rId84" Type="http://schemas.openxmlformats.org/officeDocument/2006/relationships/slide" Target="slides/slide77.xml"/><Relationship Id="rId138" Type="http://schemas.openxmlformats.org/officeDocument/2006/relationships/slide" Target="slides/slide131.xml"/><Relationship Id="rId191" Type="http://schemas.openxmlformats.org/officeDocument/2006/relationships/slide" Target="slides/slide184.xml"/><Relationship Id="rId205" Type="http://schemas.openxmlformats.org/officeDocument/2006/relationships/slide" Target="slides/slide198.xml"/><Relationship Id="rId247" Type="http://schemas.openxmlformats.org/officeDocument/2006/relationships/slide" Target="slides/slide240.xml"/><Relationship Id="rId107" Type="http://schemas.openxmlformats.org/officeDocument/2006/relationships/slide" Target="slides/slide100.xml"/><Relationship Id="rId289" Type="http://schemas.openxmlformats.org/officeDocument/2006/relationships/slide" Target="slides/slide282.xml"/><Relationship Id="rId11" Type="http://schemas.openxmlformats.org/officeDocument/2006/relationships/slide" Target="slides/slide4.xml"/><Relationship Id="rId53" Type="http://schemas.openxmlformats.org/officeDocument/2006/relationships/slide" Target="slides/slide46.xml"/><Relationship Id="rId149" Type="http://schemas.openxmlformats.org/officeDocument/2006/relationships/slide" Target="slides/slide142.xml"/><Relationship Id="rId314" Type="http://schemas.openxmlformats.org/officeDocument/2006/relationships/slide" Target="slides/slide307.xml"/><Relationship Id="rId95" Type="http://schemas.openxmlformats.org/officeDocument/2006/relationships/slide" Target="slides/slide88.xml"/><Relationship Id="rId160" Type="http://schemas.openxmlformats.org/officeDocument/2006/relationships/slide" Target="slides/slide153.xml"/><Relationship Id="rId216" Type="http://schemas.openxmlformats.org/officeDocument/2006/relationships/slide" Target="slides/slide209.xml"/><Relationship Id="rId258" Type="http://schemas.openxmlformats.org/officeDocument/2006/relationships/slide" Target="slides/slide251.xml"/><Relationship Id="rId22" Type="http://schemas.openxmlformats.org/officeDocument/2006/relationships/slide" Target="slides/slide15.xml"/><Relationship Id="rId64" Type="http://schemas.openxmlformats.org/officeDocument/2006/relationships/slide" Target="slides/slide57.xml"/><Relationship Id="rId118" Type="http://schemas.openxmlformats.org/officeDocument/2006/relationships/slide" Target="slides/slide111.xml"/><Relationship Id="rId325" Type="http://schemas.openxmlformats.org/officeDocument/2006/relationships/slide" Target="slides/slide318.xml"/><Relationship Id="rId171" Type="http://schemas.openxmlformats.org/officeDocument/2006/relationships/slide" Target="slides/slide164.xml"/><Relationship Id="rId227" Type="http://schemas.openxmlformats.org/officeDocument/2006/relationships/slide" Target="slides/slide220.xml"/><Relationship Id="rId269" Type="http://schemas.openxmlformats.org/officeDocument/2006/relationships/slide" Target="slides/slide262.xml"/><Relationship Id="rId33" Type="http://schemas.openxmlformats.org/officeDocument/2006/relationships/slide" Target="slides/slide26.xml"/><Relationship Id="rId129" Type="http://schemas.openxmlformats.org/officeDocument/2006/relationships/slide" Target="slides/slide122.xml"/><Relationship Id="rId280" Type="http://schemas.openxmlformats.org/officeDocument/2006/relationships/slide" Target="slides/slide273.xml"/><Relationship Id="rId336" Type="http://schemas.openxmlformats.org/officeDocument/2006/relationships/presProps" Target="presProps.xml"/><Relationship Id="rId75" Type="http://schemas.openxmlformats.org/officeDocument/2006/relationships/slide" Target="slides/slide68.xml"/><Relationship Id="rId140" Type="http://schemas.openxmlformats.org/officeDocument/2006/relationships/slide" Target="slides/slide133.xml"/><Relationship Id="rId182" Type="http://schemas.openxmlformats.org/officeDocument/2006/relationships/slide" Target="slides/slide175.xml"/><Relationship Id="rId6" Type="http://schemas.openxmlformats.org/officeDocument/2006/relationships/slideMaster" Target="slideMasters/slideMaster3.xml"/><Relationship Id="rId238" Type="http://schemas.openxmlformats.org/officeDocument/2006/relationships/slide" Target="slides/slide231.xml"/><Relationship Id="rId291" Type="http://schemas.openxmlformats.org/officeDocument/2006/relationships/slide" Target="slides/slide284.xml"/><Relationship Id="rId305" Type="http://schemas.openxmlformats.org/officeDocument/2006/relationships/slide" Target="slides/slide298.xml"/><Relationship Id="rId44" Type="http://schemas.openxmlformats.org/officeDocument/2006/relationships/slide" Target="slides/slide37.xml"/><Relationship Id="rId86" Type="http://schemas.openxmlformats.org/officeDocument/2006/relationships/slide" Target="slides/slide79.xml"/><Relationship Id="rId151" Type="http://schemas.openxmlformats.org/officeDocument/2006/relationships/slide" Target="slides/slide144.xml"/><Relationship Id="rId193" Type="http://schemas.openxmlformats.org/officeDocument/2006/relationships/slide" Target="slides/slide186.xml"/><Relationship Id="rId207" Type="http://schemas.openxmlformats.org/officeDocument/2006/relationships/slide" Target="slides/slide200.xml"/><Relationship Id="rId249" Type="http://schemas.openxmlformats.org/officeDocument/2006/relationships/slide" Target="slides/slide242.xml"/><Relationship Id="rId13" Type="http://schemas.openxmlformats.org/officeDocument/2006/relationships/slide" Target="slides/slide6.xml"/><Relationship Id="rId109" Type="http://schemas.openxmlformats.org/officeDocument/2006/relationships/slide" Target="slides/slide102.xml"/><Relationship Id="rId260" Type="http://schemas.openxmlformats.org/officeDocument/2006/relationships/slide" Target="slides/slide253.xml"/><Relationship Id="rId316" Type="http://schemas.openxmlformats.org/officeDocument/2006/relationships/slide" Target="slides/slide309.xml"/><Relationship Id="rId55" Type="http://schemas.openxmlformats.org/officeDocument/2006/relationships/slide" Target="slides/slide48.xml"/><Relationship Id="rId97" Type="http://schemas.openxmlformats.org/officeDocument/2006/relationships/slide" Target="slides/slide90.xml"/><Relationship Id="rId120" Type="http://schemas.openxmlformats.org/officeDocument/2006/relationships/slide" Target="slides/slide113.xml"/><Relationship Id="rId162" Type="http://schemas.openxmlformats.org/officeDocument/2006/relationships/slide" Target="slides/slide155.xml"/><Relationship Id="rId218" Type="http://schemas.openxmlformats.org/officeDocument/2006/relationships/slide" Target="slides/slide211.xml"/><Relationship Id="rId271" Type="http://schemas.openxmlformats.org/officeDocument/2006/relationships/slide" Target="slides/slide264.xml"/><Relationship Id="rId24" Type="http://schemas.openxmlformats.org/officeDocument/2006/relationships/slide" Target="slides/slide17.xml"/><Relationship Id="rId66" Type="http://schemas.openxmlformats.org/officeDocument/2006/relationships/slide" Target="slides/slide59.xml"/><Relationship Id="rId131" Type="http://schemas.openxmlformats.org/officeDocument/2006/relationships/slide" Target="slides/slide124.xml"/><Relationship Id="rId327" Type="http://schemas.openxmlformats.org/officeDocument/2006/relationships/slide" Target="slides/slide32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B145BC-C8C0-4474-B946-545D39B95B8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C1BCE0E-DA35-4C87-95A9-8091BAB6B745}" type="parTrans" cxnId="{7943BBED-BF0D-411A-ABA2-0A90314A1897}">
      <dgm:prSet/>
      <dgm:spPr/>
      <dgm:t>
        <a:bodyPr/>
        <a:lstStyle/>
        <a:p>
          <a:endParaRPr lang="en-US" sz="1600"/>
        </a:p>
      </dgm:t>
    </dgm:pt>
    <dgm:pt modelId="{85D8EC8F-7CF5-4019-A313-5AB7A768674D}">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FR" sz="2400" b="0" i="0" u="none" strike="noStrike" cap="none" baseline="0">
              <a:solidFill>
                <a:srgbClr val="FFFFFF"/>
              </a:solidFill>
              <a:effectLst/>
              <a:uFill>
                <a:solidFill>
                  <a:prstClr val="black">
                    <a:alpha val="0"/>
                  </a:prstClr>
                </a:solidFill>
              </a:uFill>
              <a:latin typeface="Arial"/>
              <a:ea typeface="Arial"/>
              <a:cs typeface="Arial"/>
            </a:rPr>
            <a:t>1958</a:t>
          </a:r>
        </a:p>
      </dgm:t>
    </dgm:pt>
    <dgm:pt modelId="{E652C59C-2A5D-4838-BA4D-9356238DEC06}" type="parTrans" cxnId="{AB1AA213-07F7-44D7-BC19-54AA5D0D20D8}">
      <dgm:prSet/>
      <dgm:spPr/>
      <dgm:t>
        <a:bodyPr/>
        <a:lstStyle/>
        <a:p>
          <a:endParaRPr lang="en-US" sz="1600"/>
        </a:p>
      </dgm:t>
    </dgm:pt>
    <dgm:pt modelId="{600F3049-4B93-4955-B9A4-CD7D7BCCDB17}">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fr-FR" sz="1600" b="0" i="0" u="none" strike="noStrike" cap="none" baseline="0">
              <a:solidFill>
                <a:srgbClr val="000000"/>
              </a:solidFill>
              <a:effectLst/>
              <a:uFill>
                <a:solidFill>
                  <a:prstClr val="black">
                    <a:alpha val="0"/>
                  </a:prstClr>
                </a:solidFill>
              </a:uFill>
              <a:latin typeface="Arial"/>
              <a:ea typeface="Arial"/>
              <a:cs typeface="Arial"/>
            </a:rPr>
            <a:t>Identifiée chez des singes de laboratoire au Danemark</a:t>
          </a:r>
        </a:p>
      </dgm:t>
    </dgm:pt>
    <dgm:pt modelId="{AFE4094A-9FB4-4617-B878-0B4B227B5359}" type="sibTrans" cxnId="{AB1AA213-07F7-44D7-BC19-54AA5D0D20D8}">
      <dgm:prSet/>
      <dgm:spPr/>
      <dgm:t>
        <a:bodyPr/>
        <a:lstStyle/>
        <a:p>
          <a:endParaRPr lang="en-US" sz="1600"/>
        </a:p>
      </dgm:t>
    </dgm:pt>
    <dgm:pt modelId="{4BA359A6-A4B2-461B-A2FC-ADC64370BEAD}" type="sibTrans" cxnId="{7943BBED-BF0D-411A-ABA2-0A90314A1897}">
      <dgm:prSet/>
      <dgm:spPr/>
      <dgm:t>
        <a:bodyPr/>
        <a:lstStyle/>
        <a:p>
          <a:endParaRPr lang="en-US" sz="1600"/>
        </a:p>
      </dgm:t>
    </dgm:pt>
    <dgm:pt modelId="{53D1F6B4-EF05-4459-AFB8-FCBD988FF9D7}" type="parTrans" cxnId="{6E530E47-C278-4C45-A194-30D916F4742B}">
      <dgm:prSet/>
      <dgm:spPr/>
      <dgm:t>
        <a:bodyPr/>
        <a:lstStyle/>
        <a:p>
          <a:endParaRPr lang="en-US" sz="1600"/>
        </a:p>
      </dgm:t>
    </dgm:pt>
    <dgm:pt modelId="{F4378245-39D7-455B-B014-3D2DA80A7382}">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FR" sz="2400" b="0" i="0" u="none" strike="noStrike" cap="none" baseline="0">
              <a:solidFill>
                <a:srgbClr val="FFFFFF"/>
              </a:solidFill>
              <a:effectLst/>
              <a:uFill>
                <a:solidFill>
                  <a:prstClr val="black">
                    <a:alpha val="0"/>
                  </a:prstClr>
                </a:solidFill>
              </a:uFill>
              <a:latin typeface="Arial"/>
              <a:ea typeface="Arial"/>
              <a:cs typeface="Arial"/>
            </a:rPr>
            <a:t>1970</a:t>
          </a:r>
        </a:p>
      </dgm:t>
    </dgm:pt>
    <dgm:pt modelId="{CC13FF28-BAF6-4623-A5EA-8AE1CB15468D}" type="parTrans" cxnId="{A37B4B80-92A6-47B3-8442-B1C52EF99457}">
      <dgm:prSet/>
      <dgm:spPr/>
      <dgm:t>
        <a:bodyPr/>
        <a:lstStyle/>
        <a:p>
          <a:endParaRPr lang="en-US" sz="1600"/>
        </a:p>
      </dgm:t>
    </dgm:pt>
    <dgm:pt modelId="{006D6E87-623A-4B0D-A50D-E4D9C8A5542A}">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fr-FR" sz="1600" b="0" i="0" u="none" strike="noStrike" cap="none" baseline="0">
              <a:solidFill>
                <a:srgbClr val="000000"/>
              </a:solidFill>
              <a:effectLst/>
              <a:uFill>
                <a:solidFill>
                  <a:prstClr val="black">
                    <a:alpha val="0"/>
                  </a:prstClr>
                </a:solidFill>
              </a:uFill>
              <a:latin typeface="Arial"/>
              <a:ea typeface="Arial"/>
              <a:cs typeface="Arial"/>
            </a:rPr>
            <a:t>Identifiée chez l’homme en République démocratique du Congo</a:t>
          </a:r>
        </a:p>
      </dgm:t>
    </dgm:pt>
    <dgm:pt modelId="{E86AF3FC-5A91-4A42-9419-F6A206EDC069}" type="sibTrans" cxnId="{A37B4B80-92A6-47B3-8442-B1C52EF99457}">
      <dgm:prSet/>
      <dgm:spPr/>
      <dgm:t>
        <a:bodyPr/>
        <a:lstStyle/>
        <a:p>
          <a:endParaRPr lang="en-US" sz="1600"/>
        </a:p>
      </dgm:t>
    </dgm:pt>
    <dgm:pt modelId="{DC65761C-CD3E-43B6-80C3-39B68CC43B99}" type="parTrans" cxnId="{F47AD227-C310-4B91-BFCC-555156E4F8A4}">
      <dgm:prSet/>
      <dgm:spPr/>
      <dgm:t>
        <a:bodyPr/>
        <a:lstStyle/>
        <a:p>
          <a:endParaRPr lang="en-US" sz="1600"/>
        </a:p>
      </dgm:t>
    </dgm:pt>
    <dgm:pt modelId="{DE1CB1AE-7C3B-470C-ACF1-782B92F8730D}">
      <dgm:prSe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fr-FR" sz="1600" b="0" i="0" u="none" strike="noStrike" cap="none" baseline="0" dirty="0">
              <a:solidFill>
                <a:srgbClr val="000000"/>
              </a:solidFill>
              <a:effectLst/>
              <a:uFill>
                <a:solidFill>
                  <a:prstClr val="black">
                    <a:alpha val="0"/>
                  </a:prstClr>
                </a:solidFill>
              </a:uFill>
              <a:latin typeface="Arial"/>
              <a:ea typeface="Arial"/>
              <a:cs typeface="Arial"/>
            </a:rPr>
            <a:t>Endémique chez les mammifères en Afrique centrale et occidentale ; survenue de cas chez l’homme avec des épidémies variables</a:t>
          </a:r>
        </a:p>
      </dgm:t>
    </dgm:pt>
    <dgm:pt modelId="{2C4D871C-7381-4CD9-ABBB-949FCE1B160D}" type="sibTrans" cxnId="{F47AD227-C310-4B91-BFCC-555156E4F8A4}">
      <dgm:prSet/>
      <dgm:spPr/>
      <dgm:t>
        <a:bodyPr/>
        <a:lstStyle/>
        <a:p>
          <a:endParaRPr lang="en-US" sz="1600"/>
        </a:p>
      </dgm:t>
    </dgm:pt>
    <dgm:pt modelId="{4D5AA071-A093-46BD-8A73-B5A2296C0FF3}" type="sibTrans" cxnId="{6E530E47-C278-4C45-A194-30D916F4742B}">
      <dgm:prSet/>
      <dgm:spPr/>
      <dgm:t>
        <a:bodyPr/>
        <a:lstStyle/>
        <a:p>
          <a:endParaRPr lang="en-US" sz="1600"/>
        </a:p>
      </dgm:t>
    </dgm:pt>
    <dgm:pt modelId="{40F1CD00-CA57-40EC-BA65-897996D82505}" type="parTrans" cxnId="{2A414F25-DF87-486F-AAB9-C22F35E1248D}">
      <dgm:prSet/>
      <dgm:spPr/>
      <dgm:t>
        <a:bodyPr/>
        <a:lstStyle/>
        <a:p>
          <a:endParaRPr lang="en-US" sz="1600"/>
        </a:p>
      </dgm:t>
    </dgm:pt>
    <dgm:pt modelId="{C095CE42-92B6-4D09-BF08-D772C059B50D}">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FR" sz="2400" b="0" i="0" u="none" strike="noStrike" cap="none" baseline="0">
              <a:solidFill>
                <a:srgbClr val="FFFFFF"/>
              </a:solidFill>
              <a:effectLst/>
              <a:uFill>
                <a:solidFill>
                  <a:prstClr val="black">
                    <a:alpha val="0"/>
                  </a:prstClr>
                </a:solidFill>
              </a:uFill>
              <a:latin typeface="Arial"/>
              <a:ea typeface="Arial"/>
              <a:cs typeface="Arial"/>
            </a:rPr>
            <a:t>1996</a:t>
          </a:r>
        </a:p>
      </dgm:t>
    </dgm:pt>
    <dgm:pt modelId="{E90BA7E6-FB32-4A94-9913-902415B60553}" type="parTrans" cxnId="{9FD8320F-5115-434C-9DC3-E83C3438CD91}">
      <dgm:prSet/>
      <dgm:spPr/>
      <dgm:t>
        <a:bodyPr/>
        <a:lstStyle/>
        <a:p>
          <a:endParaRPr lang="en-US" sz="1600"/>
        </a:p>
      </dgm:t>
    </dgm:pt>
    <dgm:pt modelId="{2F12716D-8D74-42DD-8952-5DDB5DF29A56}">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fr-FR" sz="1600" b="0" i="0" u="none" strike="noStrike" cap="none" baseline="0">
              <a:solidFill>
                <a:srgbClr val="000000"/>
              </a:solidFill>
              <a:effectLst/>
              <a:uFill>
                <a:solidFill>
                  <a:prstClr val="black">
                    <a:alpha val="0"/>
                  </a:prstClr>
                </a:solidFill>
              </a:uFill>
              <a:latin typeface="Arial"/>
              <a:ea typeface="Arial"/>
              <a:cs typeface="Arial"/>
            </a:rPr>
            <a:t>Épidémie en RDC liée à la transmission interhumaine </a:t>
          </a:r>
        </a:p>
      </dgm:t>
    </dgm:pt>
    <dgm:pt modelId="{560ECAC4-DC98-4EE3-9C9F-198DC4E3AE6E}" type="sibTrans" cxnId="{9FD8320F-5115-434C-9DC3-E83C3438CD91}">
      <dgm:prSet/>
      <dgm:spPr/>
      <dgm:t>
        <a:bodyPr/>
        <a:lstStyle/>
        <a:p>
          <a:endParaRPr lang="en-US" sz="1600"/>
        </a:p>
      </dgm:t>
    </dgm:pt>
    <dgm:pt modelId="{CAA1B917-3EEB-4849-BA05-EA0F7F456223}" type="sibTrans" cxnId="{2A414F25-DF87-486F-AAB9-C22F35E1248D}">
      <dgm:prSet/>
      <dgm:spPr/>
      <dgm:t>
        <a:bodyPr/>
        <a:lstStyle/>
        <a:p>
          <a:endParaRPr lang="en-US" sz="1600"/>
        </a:p>
      </dgm:t>
    </dgm:pt>
    <dgm:pt modelId="{0B5FBE3A-41E0-4B99-9AB2-A3F763934B24}" type="parTrans" cxnId="{8FC47542-4638-42AC-AC61-3736D3DBFDF2}">
      <dgm:prSet/>
      <dgm:spPr/>
      <dgm:t>
        <a:bodyPr/>
        <a:lstStyle/>
        <a:p>
          <a:endParaRPr lang="en-US" sz="1600"/>
        </a:p>
      </dgm:t>
    </dgm:pt>
    <dgm:pt modelId="{90566E67-6268-4597-98EF-2AB42AF77F58}">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FR" sz="2400" b="0" i="0" u="none" strike="noStrike" cap="none" baseline="0">
              <a:solidFill>
                <a:srgbClr val="FFFFFF"/>
              </a:solidFill>
              <a:effectLst/>
              <a:uFill>
                <a:solidFill>
                  <a:prstClr val="black">
                    <a:alpha val="0"/>
                  </a:prstClr>
                </a:solidFill>
              </a:uFill>
              <a:latin typeface="Arial"/>
              <a:ea typeface="Arial"/>
              <a:cs typeface="Arial"/>
            </a:rPr>
            <a:t>2003</a:t>
          </a:r>
        </a:p>
      </dgm:t>
    </dgm:pt>
    <dgm:pt modelId="{63275A54-25C7-466E-8D84-43B20F3CB2D7}" type="parTrans" cxnId="{18237406-050D-4EA6-A6F9-288535B39542}">
      <dgm:prSet/>
      <dgm:spPr/>
      <dgm:t>
        <a:bodyPr/>
        <a:lstStyle/>
        <a:p>
          <a:endParaRPr lang="en-US" sz="1600"/>
        </a:p>
      </dgm:t>
    </dgm:pt>
    <dgm:pt modelId="{0D6336B1-D42D-43A8-8901-9B8207047F8A}">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fr-FR" sz="1600" b="0" i="0" u="none" strike="noStrike" cap="none" baseline="0">
              <a:solidFill>
                <a:srgbClr val="000000"/>
              </a:solidFill>
              <a:effectLst/>
              <a:uFill>
                <a:solidFill>
                  <a:prstClr val="black">
                    <a:alpha val="0"/>
                  </a:prstClr>
                </a:solidFill>
              </a:uFill>
              <a:latin typeface="Arial"/>
              <a:ea typeface="Arial"/>
              <a:cs typeface="Arial"/>
            </a:rPr>
            <a:t>Épidémie aux États-Unis liée aux chiens de prairie et à un rat importé du Ghana</a:t>
          </a:r>
        </a:p>
      </dgm:t>
    </dgm:pt>
    <dgm:pt modelId="{FB500A42-8C26-4F21-A3D6-05CFECEF4C2F}" type="sibTrans" cxnId="{18237406-050D-4EA6-A6F9-288535B39542}">
      <dgm:prSet/>
      <dgm:spPr/>
      <dgm:t>
        <a:bodyPr/>
        <a:lstStyle/>
        <a:p>
          <a:endParaRPr lang="en-US" sz="1600"/>
        </a:p>
      </dgm:t>
    </dgm:pt>
    <dgm:pt modelId="{CD78BDC2-B492-4A1C-9537-7D019DFDF56E}" type="sibTrans" cxnId="{8FC47542-4638-42AC-AC61-3736D3DBFDF2}">
      <dgm:prSet/>
      <dgm:spPr/>
      <dgm:t>
        <a:bodyPr/>
        <a:lstStyle/>
        <a:p>
          <a:endParaRPr lang="en-US" sz="1600"/>
        </a:p>
      </dgm:t>
    </dgm:pt>
    <dgm:pt modelId="{44967925-2149-44B0-BC28-100517B40314}" type="parTrans" cxnId="{B8E79EB7-820D-40BF-901D-9CF5AD77BF50}">
      <dgm:prSet/>
      <dgm:spPr/>
      <dgm:t>
        <a:bodyPr/>
        <a:lstStyle/>
        <a:p>
          <a:endParaRPr lang="en-US" sz="1600"/>
        </a:p>
      </dgm:t>
    </dgm:pt>
    <dgm:pt modelId="{94F8EDB3-1BB9-4FA3-BC97-C8D1A0A566BB}">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FR" sz="2400" b="0" i="0" u="none" strike="noStrike" cap="none" baseline="0">
              <a:solidFill>
                <a:srgbClr val="FFFFFF"/>
              </a:solidFill>
              <a:effectLst/>
              <a:uFill>
                <a:solidFill>
                  <a:prstClr val="black">
                    <a:alpha val="0"/>
                  </a:prstClr>
                </a:solidFill>
              </a:uFill>
              <a:latin typeface="Arial"/>
              <a:ea typeface="Arial"/>
              <a:cs typeface="Arial"/>
            </a:rPr>
            <a:t>2017-2019</a:t>
          </a:r>
        </a:p>
      </dgm:t>
    </dgm:pt>
    <dgm:pt modelId="{8282B948-9306-4400-91C5-607043355CAF}" type="parTrans" cxnId="{A77871AD-2245-4D29-A599-703039F210EE}">
      <dgm:prSet/>
      <dgm:spPr/>
      <dgm:t>
        <a:bodyPr/>
        <a:lstStyle/>
        <a:p>
          <a:endParaRPr lang="en-US" sz="1600"/>
        </a:p>
      </dgm:t>
    </dgm:pt>
    <dgm:pt modelId="{33437A69-ECB7-4D3F-A6B2-5DF5A34F2AE6}">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fr-FR" sz="1600" b="0" i="0" u="none" strike="noStrike" cap="none" baseline="0">
              <a:solidFill>
                <a:srgbClr val="000000"/>
              </a:solidFill>
              <a:effectLst/>
              <a:uFill>
                <a:solidFill>
                  <a:prstClr val="black">
                    <a:alpha val="0"/>
                  </a:prstClr>
                </a:solidFill>
              </a:uFill>
              <a:latin typeface="Arial"/>
              <a:ea typeface="Arial"/>
              <a:cs typeface="Arial"/>
            </a:rPr>
            <a:t>Épidémie au Nigeria </a:t>
          </a:r>
        </a:p>
      </dgm:t>
    </dgm:pt>
    <dgm:pt modelId="{6B3D733D-856B-4437-B9BF-B04C133DC22E}" type="sibTrans" cxnId="{A77871AD-2245-4D29-A599-703039F210EE}">
      <dgm:prSet/>
      <dgm:spPr/>
      <dgm:t>
        <a:bodyPr/>
        <a:lstStyle/>
        <a:p>
          <a:endParaRPr lang="en-US" sz="1600"/>
        </a:p>
      </dgm:t>
    </dgm:pt>
    <dgm:pt modelId="{802C11EB-77A4-4713-9601-C157A742F0A2}" type="sibTrans" cxnId="{B8E79EB7-820D-40BF-901D-9CF5AD77BF50}">
      <dgm:prSet/>
      <dgm:spPr/>
      <dgm:t>
        <a:bodyPr/>
        <a:lstStyle/>
        <a:p>
          <a:endParaRPr lang="en-US" sz="1600"/>
        </a:p>
      </dgm:t>
    </dgm:pt>
    <dgm:pt modelId="{969CC8FC-5465-4C4D-BDB9-0BDDA7154802}" type="parTrans" cxnId="{F56D90A9-3740-4FFC-9369-DBC8D91A86C3}">
      <dgm:prSet/>
      <dgm:spPr/>
      <dgm:t>
        <a:bodyPr/>
        <a:lstStyle/>
        <a:p>
          <a:endParaRPr lang="en-US" sz="1600"/>
        </a:p>
      </dgm:t>
    </dgm:pt>
    <dgm:pt modelId="{658E127C-9689-4BEA-BBD6-2F1C335BD2F6}">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FR" sz="2400" b="0" i="0" u="none" strike="noStrike" cap="none" baseline="0">
              <a:solidFill>
                <a:srgbClr val="FFFFFF"/>
              </a:solidFill>
              <a:effectLst/>
              <a:uFill>
                <a:solidFill>
                  <a:prstClr val="black">
                    <a:alpha val="0"/>
                  </a:prstClr>
                </a:solidFill>
              </a:uFill>
              <a:latin typeface="Arial"/>
              <a:ea typeface="Arial"/>
              <a:cs typeface="Arial"/>
            </a:rPr>
            <a:t>2022-2023</a:t>
          </a:r>
        </a:p>
      </dgm:t>
    </dgm:pt>
    <dgm:pt modelId="{2142B316-F6A0-477D-B743-2FCCF0904771}" type="parTrans" cxnId="{00FB64AD-4AC9-4B93-98BE-BBB9E887D375}">
      <dgm:prSet/>
      <dgm:spPr/>
      <dgm:t>
        <a:bodyPr/>
        <a:lstStyle/>
        <a:p>
          <a:endParaRPr lang="en-US" sz="1600"/>
        </a:p>
      </dgm:t>
    </dgm:pt>
    <dgm:pt modelId="{BFA42C7A-B014-4E39-AEEB-05DA7B17208A}">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fr-FR" sz="1600" b="0" i="0" u="none" strike="noStrike" cap="none" baseline="0">
              <a:solidFill>
                <a:srgbClr val="000000"/>
              </a:solidFill>
              <a:effectLst/>
              <a:uFill>
                <a:solidFill>
                  <a:prstClr val="black">
                    <a:alpha val="0"/>
                  </a:prstClr>
                </a:solidFill>
              </a:uFill>
              <a:latin typeface="Arial"/>
              <a:ea typeface="Arial"/>
              <a:cs typeface="Arial"/>
            </a:rPr>
            <a:t>Clade II détecté dans 116 pays, principalement dans les réseaux sexuels, HSH</a:t>
          </a:r>
        </a:p>
      </dgm:t>
    </dgm:pt>
    <dgm:pt modelId="{0605BA82-DBA1-4B70-9479-59B9EF32DF3B}" type="sibTrans" cxnId="{00FB64AD-4AC9-4B93-98BE-BBB9E887D375}">
      <dgm:prSet/>
      <dgm:spPr/>
      <dgm:t>
        <a:bodyPr/>
        <a:lstStyle/>
        <a:p>
          <a:endParaRPr lang="en-US" sz="1600"/>
        </a:p>
      </dgm:t>
    </dgm:pt>
    <dgm:pt modelId="{5014ECBF-53FA-49EE-A3A4-406C1C5DFAF6}" type="sibTrans" cxnId="{F56D90A9-3740-4FFC-9369-DBC8D91A86C3}">
      <dgm:prSet/>
      <dgm:spPr/>
      <dgm:t>
        <a:bodyPr/>
        <a:lstStyle/>
        <a:p>
          <a:endParaRPr lang="en-US" sz="1600"/>
        </a:p>
      </dgm:t>
    </dgm:pt>
    <dgm:pt modelId="{39323701-54BE-498B-903D-511AD9762F3C}" type="parTrans" cxnId="{9484C2CE-E852-49FC-B245-98CF4E9203C9}">
      <dgm:prSet/>
      <dgm:spPr/>
      <dgm:t>
        <a:bodyPr/>
        <a:lstStyle/>
        <a:p>
          <a:endParaRPr lang="en-US" sz="1600"/>
        </a:p>
      </dgm:t>
    </dgm:pt>
    <dgm:pt modelId="{39C77433-4EE2-4B3C-BDA7-C76145B017C9}">
      <dgm:prSet phldrT="[Text]" custT="1"/>
      <dgm:spPr>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dgm:spPr>
      <dgm:t>
        <a:bodyPr/>
        <a:lstStyle/>
        <a:p>
          <a:r>
            <a:rPr lang="fr-FR" sz="2400" b="0" i="0" u="none" strike="noStrike" cap="none" baseline="0">
              <a:solidFill>
                <a:srgbClr val="FFFFFF"/>
              </a:solidFill>
              <a:effectLst/>
              <a:uFill>
                <a:solidFill>
                  <a:prstClr val="black">
                    <a:alpha val="0"/>
                  </a:prstClr>
                </a:solidFill>
              </a:uFill>
              <a:latin typeface="Arial"/>
              <a:ea typeface="Arial"/>
              <a:cs typeface="Arial"/>
            </a:rPr>
            <a:t>2024</a:t>
          </a:r>
        </a:p>
      </dgm:t>
    </dgm:pt>
    <dgm:pt modelId="{DB4E181F-D541-40F0-B11E-2AC450FE1B2B}" type="parTrans" cxnId="{7D1544FC-4110-4295-B146-16A9C07B513C}">
      <dgm:prSet/>
      <dgm:spPr/>
      <dgm:t>
        <a:bodyPr/>
        <a:lstStyle/>
        <a:p>
          <a:endParaRPr lang="en-US" sz="1600"/>
        </a:p>
      </dgm:t>
    </dgm:pt>
    <dgm:pt modelId="{A39DCA37-E5C0-4A04-8840-B266CA9A951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r>
            <a:rPr lang="fr-FR" sz="1600" b="0" i="0" u="none" strike="noStrike" cap="none" baseline="0">
              <a:solidFill>
                <a:srgbClr val="000000"/>
              </a:solidFill>
              <a:effectLst/>
              <a:uFill>
                <a:solidFill>
                  <a:prstClr val="black">
                    <a:alpha val="0"/>
                  </a:prstClr>
                </a:solidFill>
              </a:uFill>
              <a:latin typeface="Arial"/>
              <a:ea typeface="Arial"/>
              <a:cs typeface="Arial"/>
            </a:rPr>
            <a:t>Clade Ib détecté dans plusieurs pays africains ; épicentre en RDC</a:t>
          </a:r>
        </a:p>
      </dgm:t>
    </dgm:pt>
    <dgm:pt modelId="{24CA126D-7804-437C-87A8-AB7A4DE2A191}" type="sibTrans" cxnId="{7D1544FC-4110-4295-B146-16A9C07B513C}">
      <dgm:prSet/>
      <dgm:spPr/>
      <dgm:t>
        <a:bodyPr/>
        <a:lstStyle/>
        <a:p>
          <a:endParaRPr lang="en-US" sz="1600"/>
        </a:p>
      </dgm:t>
    </dgm:pt>
    <dgm:pt modelId="{A1F9E405-6705-480C-B541-CC852ACFD1D4}" type="sibTrans" cxnId="{9484C2CE-E852-49FC-B245-98CF4E9203C9}">
      <dgm:prSet/>
      <dgm:spPr/>
      <dgm:t>
        <a:bodyPr/>
        <a:lstStyle/>
        <a:p>
          <a:endParaRPr lang="en-US" sz="1600"/>
        </a:p>
      </dgm:t>
    </dgm:pt>
    <dgm:pt modelId="{5780F9B0-90DA-46AE-99C4-4FE5A87C80D3}" type="pres">
      <dgm:prSet presAssocID="{93B145BC-C8C0-4474-B946-545D39B95B87}" presName="Name0" presStyleCnt="0">
        <dgm:presLayoutVars>
          <dgm:dir/>
          <dgm:animLvl val="lvl"/>
          <dgm:resizeHandles val="exact"/>
        </dgm:presLayoutVars>
      </dgm:prSet>
      <dgm:spPr/>
    </dgm:pt>
    <dgm:pt modelId="{48869AAE-D711-43E2-A8FE-9C539F83739E}" type="pres">
      <dgm:prSet presAssocID="{85D8EC8F-7CF5-4019-A313-5AB7A768674D}" presName="linNode" presStyleCnt="0"/>
      <dgm:spPr/>
    </dgm:pt>
    <dgm:pt modelId="{8B0BD242-8643-4579-B74C-C1CB7C63E765}" type="pres">
      <dgm:prSet presAssocID="{85D8EC8F-7CF5-4019-A313-5AB7A768674D}" presName="parentText" presStyleLbl="node1" presStyleIdx="0" presStyleCnt="7" custScaleX="86223" custLinFactNeighborX="-4104">
        <dgm:presLayoutVars>
          <dgm:chMax val="1"/>
          <dgm:bulletEnabled val="1"/>
        </dgm:presLayoutVars>
      </dgm:prSet>
      <dgm:spPr/>
    </dgm:pt>
    <dgm:pt modelId="{5B7B51CC-21C7-4F1F-A142-8B7ECCFBF4C6}" type="pres">
      <dgm:prSet presAssocID="{85D8EC8F-7CF5-4019-A313-5AB7A768674D}" presName="descendantText" presStyleLbl="alignAccFollowNode1" presStyleIdx="0" presStyleCnt="7" custScaleX="146087">
        <dgm:presLayoutVars>
          <dgm:bulletEnabled val="1"/>
        </dgm:presLayoutVars>
      </dgm:prSet>
      <dgm:spPr/>
    </dgm:pt>
    <dgm:pt modelId="{B90BF879-24A0-4CD1-80E0-9E2D5D9F80DC}" type="pres">
      <dgm:prSet presAssocID="{4BA359A6-A4B2-461B-A2FC-ADC64370BEAD}" presName="sp" presStyleCnt="0"/>
      <dgm:spPr/>
    </dgm:pt>
    <dgm:pt modelId="{125DF76A-893D-4AA6-9172-AF8A025F7A35}" type="pres">
      <dgm:prSet presAssocID="{F4378245-39D7-455B-B014-3D2DA80A7382}" presName="linNode" presStyleCnt="0"/>
      <dgm:spPr/>
    </dgm:pt>
    <dgm:pt modelId="{16F6B1A3-9123-4D0A-8520-BFA8B1F43592}" type="pres">
      <dgm:prSet presAssocID="{F4378245-39D7-455B-B014-3D2DA80A7382}" presName="parentText" presStyleLbl="node1" presStyleIdx="1" presStyleCnt="7" custScaleX="86223" custLinFactNeighborX="-4104">
        <dgm:presLayoutVars>
          <dgm:chMax val="1"/>
          <dgm:bulletEnabled val="1"/>
        </dgm:presLayoutVars>
      </dgm:prSet>
      <dgm:spPr/>
    </dgm:pt>
    <dgm:pt modelId="{909EF819-7831-4DA8-8900-F06EE3716735}" type="pres">
      <dgm:prSet presAssocID="{F4378245-39D7-455B-B014-3D2DA80A7382}" presName="descendantText" presStyleLbl="alignAccFollowNode1" presStyleIdx="1" presStyleCnt="7" custScaleX="146087" custScaleY="183103">
        <dgm:presLayoutVars>
          <dgm:bulletEnabled val="1"/>
        </dgm:presLayoutVars>
      </dgm:prSet>
      <dgm:spPr/>
    </dgm:pt>
    <dgm:pt modelId="{6A042DD6-7038-47AD-8590-F04627CABD03}" type="pres">
      <dgm:prSet presAssocID="{4D5AA071-A093-46BD-8A73-B5A2296C0FF3}" presName="sp" presStyleCnt="0"/>
      <dgm:spPr/>
    </dgm:pt>
    <dgm:pt modelId="{112591D0-A4F8-4F38-922B-916B9E3D99EA}" type="pres">
      <dgm:prSet presAssocID="{C095CE42-92B6-4D09-BF08-D772C059B50D}" presName="linNode" presStyleCnt="0"/>
      <dgm:spPr/>
    </dgm:pt>
    <dgm:pt modelId="{3EF491B1-0361-44EE-99A1-3768F7C8DCDF}" type="pres">
      <dgm:prSet presAssocID="{C095CE42-92B6-4D09-BF08-D772C059B50D}" presName="parentText" presStyleLbl="node1" presStyleIdx="2" presStyleCnt="7" custScaleX="86223" custLinFactNeighborX="-4104">
        <dgm:presLayoutVars>
          <dgm:chMax val="1"/>
          <dgm:bulletEnabled val="1"/>
        </dgm:presLayoutVars>
      </dgm:prSet>
      <dgm:spPr/>
    </dgm:pt>
    <dgm:pt modelId="{072B0B9B-6CD8-4F6D-B9A5-60B225691A5F}" type="pres">
      <dgm:prSet presAssocID="{C095CE42-92B6-4D09-BF08-D772C059B50D}" presName="descendantText" presStyleLbl="alignAccFollowNode1" presStyleIdx="2" presStyleCnt="7" custScaleX="146087">
        <dgm:presLayoutVars>
          <dgm:bulletEnabled val="1"/>
        </dgm:presLayoutVars>
      </dgm:prSet>
      <dgm:spPr/>
    </dgm:pt>
    <dgm:pt modelId="{E5EC4042-EB32-4D43-AAAC-50C0D9424668}" type="pres">
      <dgm:prSet presAssocID="{CAA1B917-3EEB-4849-BA05-EA0F7F456223}" presName="sp" presStyleCnt="0"/>
      <dgm:spPr/>
    </dgm:pt>
    <dgm:pt modelId="{351B4883-302F-4949-9F87-F818796D045C}" type="pres">
      <dgm:prSet presAssocID="{90566E67-6268-4597-98EF-2AB42AF77F58}" presName="linNode" presStyleCnt="0"/>
      <dgm:spPr/>
    </dgm:pt>
    <dgm:pt modelId="{D4A555FA-15FE-466D-B031-6B106E338F3C}" type="pres">
      <dgm:prSet presAssocID="{90566E67-6268-4597-98EF-2AB42AF77F58}" presName="parentText" presStyleLbl="node1" presStyleIdx="3" presStyleCnt="7" custScaleX="86223" custLinFactNeighborX="-4104">
        <dgm:presLayoutVars>
          <dgm:chMax val="1"/>
          <dgm:bulletEnabled val="1"/>
        </dgm:presLayoutVars>
      </dgm:prSet>
      <dgm:spPr/>
    </dgm:pt>
    <dgm:pt modelId="{C7FCC79A-3EA3-40DC-B411-1EA53E0F7AE6}" type="pres">
      <dgm:prSet presAssocID="{90566E67-6268-4597-98EF-2AB42AF77F58}" presName="descendantText" presStyleLbl="alignAccFollowNode1" presStyleIdx="3" presStyleCnt="7" custScaleX="146087">
        <dgm:presLayoutVars>
          <dgm:bulletEnabled val="1"/>
        </dgm:presLayoutVars>
      </dgm:prSet>
      <dgm:spPr/>
    </dgm:pt>
    <dgm:pt modelId="{4E074D6B-7AF9-4110-8CA0-40A634D81470}" type="pres">
      <dgm:prSet presAssocID="{CD78BDC2-B492-4A1C-9537-7D019DFDF56E}" presName="sp" presStyleCnt="0"/>
      <dgm:spPr/>
    </dgm:pt>
    <dgm:pt modelId="{EB5A7E35-AADA-4538-BB9F-4A5FE18B1657}" type="pres">
      <dgm:prSet presAssocID="{94F8EDB3-1BB9-4FA3-BC97-C8D1A0A566BB}" presName="linNode" presStyleCnt="0"/>
      <dgm:spPr/>
    </dgm:pt>
    <dgm:pt modelId="{EAFCD8D4-BFD0-4BA5-B1B2-0013CD1230DA}" type="pres">
      <dgm:prSet presAssocID="{94F8EDB3-1BB9-4FA3-BC97-C8D1A0A566BB}" presName="parentText" presStyleLbl="node1" presStyleIdx="4" presStyleCnt="7" custScaleX="86223" custLinFactNeighborX="-4104">
        <dgm:presLayoutVars>
          <dgm:chMax val="1"/>
          <dgm:bulletEnabled val="1"/>
        </dgm:presLayoutVars>
      </dgm:prSet>
      <dgm:spPr/>
    </dgm:pt>
    <dgm:pt modelId="{9EDEF43C-BE41-4DB6-AD23-5EA3004E613D}" type="pres">
      <dgm:prSet presAssocID="{94F8EDB3-1BB9-4FA3-BC97-C8D1A0A566BB}" presName="descendantText" presStyleLbl="alignAccFollowNode1" presStyleIdx="4" presStyleCnt="7" custScaleX="146087">
        <dgm:presLayoutVars>
          <dgm:bulletEnabled val="1"/>
        </dgm:presLayoutVars>
      </dgm:prSet>
      <dgm:spPr/>
    </dgm:pt>
    <dgm:pt modelId="{0863D77B-2D7B-46DB-ABD9-77E6B2D56A56}" type="pres">
      <dgm:prSet presAssocID="{802C11EB-77A4-4713-9601-C157A742F0A2}" presName="sp" presStyleCnt="0"/>
      <dgm:spPr/>
    </dgm:pt>
    <dgm:pt modelId="{9F603A75-EF0C-429E-ABC7-6C4709A26300}" type="pres">
      <dgm:prSet presAssocID="{658E127C-9689-4BEA-BBD6-2F1C335BD2F6}" presName="linNode" presStyleCnt="0"/>
      <dgm:spPr/>
    </dgm:pt>
    <dgm:pt modelId="{BF5FF37D-8777-4BD9-B3E4-DA2F93C74F9D}" type="pres">
      <dgm:prSet presAssocID="{658E127C-9689-4BEA-BBD6-2F1C335BD2F6}" presName="parentText" presStyleLbl="node1" presStyleIdx="5" presStyleCnt="7" custScaleX="69083">
        <dgm:presLayoutVars>
          <dgm:chMax val="1"/>
          <dgm:bulletEnabled val="1"/>
        </dgm:presLayoutVars>
      </dgm:prSet>
      <dgm:spPr/>
    </dgm:pt>
    <dgm:pt modelId="{A2E66266-78D3-4FBC-B631-A05A08AE6CA5}" type="pres">
      <dgm:prSet presAssocID="{658E127C-9689-4BEA-BBD6-2F1C335BD2F6}" presName="descendantText" presStyleLbl="alignAccFollowNode1" presStyleIdx="5" presStyleCnt="7" custScaleX="111983">
        <dgm:presLayoutVars>
          <dgm:bulletEnabled val="1"/>
        </dgm:presLayoutVars>
      </dgm:prSet>
      <dgm:spPr/>
    </dgm:pt>
    <dgm:pt modelId="{E12756F4-4FBC-4787-9F93-FDC11378182D}" type="pres">
      <dgm:prSet presAssocID="{5014ECBF-53FA-49EE-A3A4-406C1C5DFAF6}" presName="sp" presStyleCnt="0"/>
      <dgm:spPr/>
    </dgm:pt>
    <dgm:pt modelId="{146C8417-7543-46D1-B52B-74DFF75BCCC8}" type="pres">
      <dgm:prSet presAssocID="{39C77433-4EE2-4B3C-BDA7-C76145B017C9}" presName="linNode" presStyleCnt="0"/>
      <dgm:spPr/>
    </dgm:pt>
    <dgm:pt modelId="{47D1BD26-4E4E-4631-8BD8-637BB48BAFD3}" type="pres">
      <dgm:prSet presAssocID="{39C77433-4EE2-4B3C-BDA7-C76145B017C9}" presName="parentText" presStyleLbl="node1" presStyleIdx="6" presStyleCnt="7" custScaleX="70316">
        <dgm:presLayoutVars>
          <dgm:chMax val="1"/>
          <dgm:bulletEnabled val="1"/>
        </dgm:presLayoutVars>
      </dgm:prSet>
      <dgm:spPr/>
    </dgm:pt>
    <dgm:pt modelId="{BB63058F-79AA-4603-97E7-02D90EF32955}" type="pres">
      <dgm:prSet presAssocID="{39C77433-4EE2-4B3C-BDA7-C76145B017C9}" presName="descendantText" presStyleLbl="alignAccFollowNode1" presStyleIdx="6" presStyleCnt="7" custScaleX="121382">
        <dgm:presLayoutVars>
          <dgm:bulletEnabled val="1"/>
        </dgm:presLayoutVars>
      </dgm:prSet>
      <dgm:spPr/>
    </dgm:pt>
  </dgm:ptLst>
  <dgm:cxnLst>
    <dgm:cxn modelId="{18237406-050D-4EA6-A6F9-288535B39542}" srcId="{90566E67-6268-4597-98EF-2AB42AF77F58}" destId="{0D6336B1-D42D-43A8-8901-9B8207047F8A}" srcOrd="0" destOrd="0" parTransId="{63275A54-25C7-466E-8D84-43B20F3CB2D7}" sibTransId="{FB500A42-8C26-4F21-A3D6-05CFECEF4C2F}"/>
    <dgm:cxn modelId="{9FD8320F-5115-434C-9DC3-E83C3438CD91}" srcId="{C095CE42-92B6-4D09-BF08-D772C059B50D}" destId="{2F12716D-8D74-42DD-8952-5DDB5DF29A56}" srcOrd="0" destOrd="0" parTransId="{E90BA7E6-FB32-4A94-9913-902415B60553}" sibTransId="{560ECAC4-DC98-4EE3-9C9F-198DC4E3AE6E}"/>
    <dgm:cxn modelId="{AB1AA213-07F7-44D7-BC19-54AA5D0D20D8}" srcId="{85D8EC8F-7CF5-4019-A313-5AB7A768674D}" destId="{600F3049-4B93-4955-B9A4-CD7D7BCCDB17}" srcOrd="0" destOrd="0" parTransId="{E652C59C-2A5D-4838-BA4D-9356238DEC06}" sibTransId="{AFE4094A-9FB4-4617-B878-0B4B227B5359}"/>
    <dgm:cxn modelId="{BC4FA115-BCB2-4C72-B995-1A14C12B7468}" type="presOf" srcId="{006D6E87-623A-4B0D-A50D-E4D9C8A5542A}" destId="{909EF819-7831-4DA8-8900-F06EE3716735}" srcOrd="0" destOrd="0" presId="urn:microsoft.com/office/officeart/2005/8/layout/vList5"/>
    <dgm:cxn modelId="{8905E322-821E-4F0E-89F3-0A77B212C0EC}" type="presOf" srcId="{93B145BC-C8C0-4474-B946-545D39B95B87}" destId="{5780F9B0-90DA-46AE-99C4-4FE5A87C80D3}" srcOrd="0" destOrd="0" presId="urn:microsoft.com/office/officeart/2005/8/layout/vList5"/>
    <dgm:cxn modelId="{2A414F25-DF87-486F-AAB9-C22F35E1248D}" srcId="{93B145BC-C8C0-4474-B946-545D39B95B87}" destId="{C095CE42-92B6-4D09-BF08-D772C059B50D}" srcOrd="2" destOrd="0" parTransId="{40F1CD00-CA57-40EC-BA65-897996D82505}" sibTransId="{CAA1B917-3EEB-4849-BA05-EA0F7F456223}"/>
    <dgm:cxn modelId="{F47AD227-C310-4B91-BFCC-555156E4F8A4}" srcId="{F4378245-39D7-455B-B014-3D2DA80A7382}" destId="{DE1CB1AE-7C3B-470C-ACF1-782B92F8730D}" srcOrd="1" destOrd="0" parTransId="{DC65761C-CD3E-43B6-80C3-39B68CC43B99}" sibTransId="{2C4D871C-7381-4CD9-ABBB-949FCE1B160D}"/>
    <dgm:cxn modelId="{DD20ED30-29E5-46D8-8748-BFEFF7C63277}" type="presOf" srcId="{85D8EC8F-7CF5-4019-A313-5AB7A768674D}" destId="{8B0BD242-8643-4579-B74C-C1CB7C63E765}" srcOrd="0" destOrd="0" presId="urn:microsoft.com/office/officeart/2005/8/layout/vList5"/>
    <dgm:cxn modelId="{764C863A-AC3D-4AD0-8BD1-47C7F15322DF}" type="presOf" srcId="{90566E67-6268-4597-98EF-2AB42AF77F58}" destId="{D4A555FA-15FE-466D-B031-6B106E338F3C}" srcOrd="0" destOrd="0" presId="urn:microsoft.com/office/officeart/2005/8/layout/vList5"/>
    <dgm:cxn modelId="{2E9A615D-E20D-47BE-967E-7EC1FF22E5F8}" type="presOf" srcId="{0D6336B1-D42D-43A8-8901-9B8207047F8A}" destId="{C7FCC79A-3EA3-40DC-B411-1EA53E0F7AE6}" srcOrd="0" destOrd="0" presId="urn:microsoft.com/office/officeart/2005/8/layout/vList5"/>
    <dgm:cxn modelId="{8FC47542-4638-42AC-AC61-3736D3DBFDF2}" srcId="{93B145BC-C8C0-4474-B946-545D39B95B87}" destId="{90566E67-6268-4597-98EF-2AB42AF77F58}" srcOrd="3" destOrd="0" parTransId="{0B5FBE3A-41E0-4B99-9AB2-A3F763934B24}" sibTransId="{CD78BDC2-B492-4A1C-9537-7D019DFDF56E}"/>
    <dgm:cxn modelId="{AD5A0544-176D-4A80-BA0C-5A62FF2ED1CA}" type="presOf" srcId="{600F3049-4B93-4955-B9A4-CD7D7BCCDB17}" destId="{5B7B51CC-21C7-4F1F-A142-8B7ECCFBF4C6}" srcOrd="0" destOrd="0" presId="urn:microsoft.com/office/officeart/2005/8/layout/vList5"/>
    <dgm:cxn modelId="{6E530E47-C278-4C45-A194-30D916F4742B}" srcId="{93B145BC-C8C0-4474-B946-545D39B95B87}" destId="{F4378245-39D7-455B-B014-3D2DA80A7382}" srcOrd="1" destOrd="0" parTransId="{53D1F6B4-EF05-4459-AFB8-FCBD988FF9D7}" sibTransId="{4D5AA071-A093-46BD-8A73-B5A2296C0FF3}"/>
    <dgm:cxn modelId="{347FAA70-2F52-4C29-9EF8-C040244CAE7F}" type="presOf" srcId="{F4378245-39D7-455B-B014-3D2DA80A7382}" destId="{16F6B1A3-9123-4D0A-8520-BFA8B1F43592}" srcOrd="0" destOrd="0" presId="urn:microsoft.com/office/officeart/2005/8/layout/vList5"/>
    <dgm:cxn modelId="{E8B2EE77-291E-45D3-9AB2-3924021E8CAA}" type="presOf" srcId="{DE1CB1AE-7C3B-470C-ACF1-782B92F8730D}" destId="{909EF819-7831-4DA8-8900-F06EE3716735}" srcOrd="0" destOrd="1" presId="urn:microsoft.com/office/officeart/2005/8/layout/vList5"/>
    <dgm:cxn modelId="{A37B4B80-92A6-47B3-8442-B1C52EF99457}" srcId="{F4378245-39D7-455B-B014-3D2DA80A7382}" destId="{006D6E87-623A-4B0D-A50D-E4D9C8A5542A}" srcOrd="0" destOrd="0" parTransId="{CC13FF28-BAF6-4623-A5EA-8AE1CB15468D}" sibTransId="{E86AF3FC-5A91-4A42-9419-F6A206EDC069}"/>
    <dgm:cxn modelId="{17B70482-BA34-4B5D-99EF-B013E30ED850}" type="presOf" srcId="{2F12716D-8D74-42DD-8952-5DDB5DF29A56}" destId="{072B0B9B-6CD8-4F6D-B9A5-60B225691A5F}" srcOrd="0" destOrd="0" presId="urn:microsoft.com/office/officeart/2005/8/layout/vList5"/>
    <dgm:cxn modelId="{E818AB86-F314-4C29-A1B5-5B802555A520}" type="presOf" srcId="{A39DCA37-E5C0-4A04-8840-B266CA9A951E}" destId="{BB63058F-79AA-4603-97E7-02D90EF32955}" srcOrd="0" destOrd="0" presId="urn:microsoft.com/office/officeart/2005/8/layout/vList5"/>
    <dgm:cxn modelId="{C4783C96-876E-4BF2-97E9-9EB194694553}" type="presOf" srcId="{33437A69-ECB7-4D3F-A6B2-5DF5A34F2AE6}" destId="{9EDEF43C-BE41-4DB6-AD23-5EA3004E613D}" srcOrd="0" destOrd="0" presId="urn:microsoft.com/office/officeart/2005/8/layout/vList5"/>
    <dgm:cxn modelId="{20C6E896-872D-4986-B4BB-C799CCDDA142}" type="presOf" srcId="{94F8EDB3-1BB9-4FA3-BC97-C8D1A0A566BB}" destId="{EAFCD8D4-BFD0-4BA5-B1B2-0013CD1230DA}" srcOrd="0" destOrd="0" presId="urn:microsoft.com/office/officeart/2005/8/layout/vList5"/>
    <dgm:cxn modelId="{F56D90A9-3740-4FFC-9369-DBC8D91A86C3}" srcId="{93B145BC-C8C0-4474-B946-545D39B95B87}" destId="{658E127C-9689-4BEA-BBD6-2F1C335BD2F6}" srcOrd="5" destOrd="0" parTransId="{969CC8FC-5465-4C4D-BDB9-0BDDA7154802}" sibTransId="{5014ECBF-53FA-49EE-A3A4-406C1C5DFAF6}"/>
    <dgm:cxn modelId="{00FB64AD-4AC9-4B93-98BE-BBB9E887D375}" srcId="{658E127C-9689-4BEA-BBD6-2F1C335BD2F6}" destId="{BFA42C7A-B014-4E39-AEEB-05DA7B17208A}" srcOrd="0" destOrd="0" parTransId="{2142B316-F6A0-477D-B743-2FCCF0904771}" sibTransId="{0605BA82-DBA1-4B70-9479-59B9EF32DF3B}"/>
    <dgm:cxn modelId="{A77871AD-2245-4D29-A599-703039F210EE}" srcId="{94F8EDB3-1BB9-4FA3-BC97-C8D1A0A566BB}" destId="{33437A69-ECB7-4D3F-A6B2-5DF5A34F2AE6}" srcOrd="0" destOrd="0" parTransId="{8282B948-9306-4400-91C5-607043355CAF}" sibTransId="{6B3D733D-856B-4437-B9BF-B04C133DC22E}"/>
    <dgm:cxn modelId="{B8E79EB7-820D-40BF-901D-9CF5AD77BF50}" srcId="{93B145BC-C8C0-4474-B946-545D39B95B87}" destId="{94F8EDB3-1BB9-4FA3-BC97-C8D1A0A566BB}" srcOrd="4" destOrd="0" parTransId="{44967925-2149-44B0-BC28-100517B40314}" sibTransId="{802C11EB-77A4-4713-9601-C157A742F0A2}"/>
    <dgm:cxn modelId="{4FCFB5BA-B328-4E91-A712-3200919EA210}" type="presOf" srcId="{39C77433-4EE2-4B3C-BDA7-C76145B017C9}" destId="{47D1BD26-4E4E-4631-8BD8-637BB48BAFD3}" srcOrd="0" destOrd="0" presId="urn:microsoft.com/office/officeart/2005/8/layout/vList5"/>
    <dgm:cxn modelId="{9484C2CE-E852-49FC-B245-98CF4E9203C9}" srcId="{93B145BC-C8C0-4474-B946-545D39B95B87}" destId="{39C77433-4EE2-4B3C-BDA7-C76145B017C9}" srcOrd="6" destOrd="0" parTransId="{39323701-54BE-498B-903D-511AD9762F3C}" sibTransId="{A1F9E405-6705-480C-B541-CC852ACFD1D4}"/>
    <dgm:cxn modelId="{971452D2-F7DB-4D18-8A8E-005C5998BD91}" type="presOf" srcId="{658E127C-9689-4BEA-BBD6-2F1C335BD2F6}" destId="{BF5FF37D-8777-4BD9-B3E4-DA2F93C74F9D}" srcOrd="0" destOrd="0" presId="urn:microsoft.com/office/officeart/2005/8/layout/vList5"/>
    <dgm:cxn modelId="{5B9C74DD-B685-47D8-B0A7-1CAE7EC37536}" type="presOf" srcId="{BFA42C7A-B014-4E39-AEEB-05DA7B17208A}" destId="{A2E66266-78D3-4FBC-B631-A05A08AE6CA5}" srcOrd="0" destOrd="0" presId="urn:microsoft.com/office/officeart/2005/8/layout/vList5"/>
    <dgm:cxn modelId="{DFF0CEE2-6DCC-4B15-8C3B-0DCDE78C8B0E}" type="presOf" srcId="{C095CE42-92B6-4D09-BF08-D772C059B50D}" destId="{3EF491B1-0361-44EE-99A1-3768F7C8DCDF}" srcOrd="0" destOrd="0" presId="urn:microsoft.com/office/officeart/2005/8/layout/vList5"/>
    <dgm:cxn modelId="{7943BBED-BF0D-411A-ABA2-0A90314A1897}" srcId="{93B145BC-C8C0-4474-B946-545D39B95B87}" destId="{85D8EC8F-7CF5-4019-A313-5AB7A768674D}" srcOrd="0" destOrd="0" parTransId="{5C1BCE0E-DA35-4C87-95A9-8091BAB6B745}" sibTransId="{4BA359A6-A4B2-461B-A2FC-ADC64370BEAD}"/>
    <dgm:cxn modelId="{7D1544FC-4110-4295-B146-16A9C07B513C}" srcId="{39C77433-4EE2-4B3C-BDA7-C76145B017C9}" destId="{A39DCA37-E5C0-4A04-8840-B266CA9A951E}" srcOrd="0" destOrd="0" parTransId="{DB4E181F-D541-40F0-B11E-2AC450FE1B2B}" sibTransId="{24CA126D-7804-437C-87A8-AB7A4DE2A191}"/>
    <dgm:cxn modelId="{7C452C89-23C0-49F2-911E-A0E96255F9F2}" type="presParOf" srcId="{5780F9B0-90DA-46AE-99C4-4FE5A87C80D3}" destId="{48869AAE-D711-43E2-A8FE-9C539F83739E}" srcOrd="0" destOrd="0" presId="urn:microsoft.com/office/officeart/2005/8/layout/vList5"/>
    <dgm:cxn modelId="{A855027B-1DD0-4116-B7E8-4730DC2957D3}" type="presParOf" srcId="{48869AAE-D711-43E2-A8FE-9C539F83739E}" destId="{8B0BD242-8643-4579-B74C-C1CB7C63E765}" srcOrd="0" destOrd="0" presId="urn:microsoft.com/office/officeart/2005/8/layout/vList5"/>
    <dgm:cxn modelId="{77C5B6B5-0405-4DBF-9969-56E68ECB53E1}" type="presParOf" srcId="{48869AAE-D711-43E2-A8FE-9C539F83739E}" destId="{5B7B51CC-21C7-4F1F-A142-8B7ECCFBF4C6}" srcOrd="1" destOrd="0" presId="urn:microsoft.com/office/officeart/2005/8/layout/vList5"/>
    <dgm:cxn modelId="{204FF0EC-51B5-44BD-AAA3-916027B17C38}" type="presParOf" srcId="{5780F9B0-90DA-46AE-99C4-4FE5A87C80D3}" destId="{B90BF879-24A0-4CD1-80E0-9E2D5D9F80DC}" srcOrd="1" destOrd="0" presId="urn:microsoft.com/office/officeart/2005/8/layout/vList5"/>
    <dgm:cxn modelId="{66AB4D68-84C5-4888-8516-F546EDEEDE2F}" type="presParOf" srcId="{5780F9B0-90DA-46AE-99C4-4FE5A87C80D3}" destId="{125DF76A-893D-4AA6-9172-AF8A025F7A35}" srcOrd="2" destOrd="0" presId="urn:microsoft.com/office/officeart/2005/8/layout/vList5"/>
    <dgm:cxn modelId="{69F35C4F-8F9A-4A71-9447-E5F34BE9FE17}" type="presParOf" srcId="{125DF76A-893D-4AA6-9172-AF8A025F7A35}" destId="{16F6B1A3-9123-4D0A-8520-BFA8B1F43592}" srcOrd="0" destOrd="0" presId="urn:microsoft.com/office/officeart/2005/8/layout/vList5"/>
    <dgm:cxn modelId="{9BBE6109-5AEF-45C4-A0D6-3FD3E1D41C1F}" type="presParOf" srcId="{125DF76A-893D-4AA6-9172-AF8A025F7A35}" destId="{909EF819-7831-4DA8-8900-F06EE3716735}" srcOrd="1" destOrd="0" presId="urn:microsoft.com/office/officeart/2005/8/layout/vList5"/>
    <dgm:cxn modelId="{53C137FF-2F4D-4E2D-B7C7-F83986F99DDA}" type="presParOf" srcId="{5780F9B0-90DA-46AE-99C4-4FE5A87C80D3}" destId="{6A042DD6-7038-47AD-8590-F04627CABD03}" srcOrd="3" destOrd="0" presId="urn:microsoft.com/office/officeart/2005/8/layout/vList5"/>
    <dgm:cxn modelId="{71301ECD-9AAA-462D-A0BA-ED63AC90513D}" type="presParOf" srcId="{5780F9B0-90DA-46AE-99C4-4FE5A87C80D3}" destId="{112591D0-A4F8-4F38-922B-916B9E3D99EA}" srcOrd="4" destOrd="0" presId="urn:microsoft.com/office/officeart/2005/8/layout/vList5"/>
    <dgm:cxn modelId="{B6217BA8-68D7-446C-9E10-77BFFAA10A33}" type="presParOf" srcId="{112591D0-A4F8-4F38-922B-916B9E3D99EA}" destId="{3EF491B1-0361-44EE-99A1-3768F7C8DCDF}" srcOrd="0" destOrd="0" presId="urn:microsoft.com/office/officeart/2005/8/layout/vList5"/>
    <dgm:cxn modelId="{BB8AF451-67AF-4878-AFC1-BCAB42691946}" type="presParOf" srcId="{112591D0-A4F8-4F38-922B-916B9E3D99EA}" destId="{072B0B9B-6CD8-4F6D-B9A5-60B225691A5F}" srcOrd="1" destOrd="0" presId="urn:microsoft.com/office/officeart/2005/8/layout/vList5"/>
    <dgm:cxn modelId="{E198529B-F051-413C-B3BC-61B08F4460D3}" type="presParOf" srcId="{5780F9B0-90DA-46AE-99C4-4FE5A87C80D3}" destId="{E5EC4042-EB32-4D43-AAAC-50C0D9424668}" srcOrd="5" destOrd="0" presId="urn:microsoft.com/office/officeart/2005/8/layout/vList5"/>
    <dgm:cxn modelId="{9B68689C-2ADC-4E8F-91DC-2679C6BB743E}" type="presParOf" srcId="{5780F9B0-90DA-46AE-99C4-4FE5A87C80D3}" destId="{351B4883-302F-4949-9F87-F818796D045C}" srcOrd="6" destOrd="0" presId="urn:microsoft.com/office/officeart/2005/8/layout/vList5"/>
    <dgm:cxn modelId="{C525F470-84D9-49E4-873F-353D2EAB20B7}" type="presParOf" srcId="{351B4883-302F-4949-9F87-F818796D045C}" destId="{D4A555FA-15FE-466D-B031-6B106E338F3C}" srcOrd="0" destOrd="0" presId="urn:microsoft.com/office/officeart/2005/8/layout/vList5"/>
    <dgm:cxn modelId="{A2710ED0-9129-499E-95BF-43D25EBFC4E2}" type="presParOf" srcId="{351B4883-302F-4949-9F87-F818796D045C}" destId="{C7FCC79A-3EA3-40DC-B411-1EA53E0F7AE6}" srcOrd="1" destOrd="0" presId="urn:microsoft.com/office/officeart/2005/8/layout/vList5"/>
    <dgm:cxn modelId="{9B9710AA-99FA-4477-B70A-B236024EE2C9}" type="presParOf" srcId="{5780F9B0-90DA-46AE-99C4-4FE5A87C80D3}" destId="{4E074D6B-7AF9-4110-8CA0-40A634D81470}" srcOrd="7" destOrd="0" presId="urn:microsoft.com/office/officeart/2005/8/layout/vList5"/>
    <dgm:cxn modelId="{EB73F003-A127-4A61-9F83-8A6967515760}" type="presParOf" srcId="{5780F9B0-90DA-46AE-99C4-4FE5A87C80D3}" destId="{EB5A7E35-AADA-4538-BB9F-4A5FE18B1657}" srcOrd="8" destOrd="0" presId="urn:microsoft.com/office/officeart/2005/8/layout/vList5"/>
    <dgm:cxn modelId="{20E01C98-52CA-42F5-83F5-A771F5223E04}" type="presParOf" srcId="{EB5A7E35-AADA-4538-BB9F-4A5FE18B1657}" destId="{EAFCD8D4-BFD0-4BA5-B1B2-0013CD1230DA}" srcOrd="0" destOrd="0" presId="urn:microsoft.com/office/officeart/2005/8/layout/vList5"/>
    <dgm:cxn modelId="{0BFB8C25-B0D1-4DA0-A9BD-515171608379}" type="presParOf" srcId="{EB5A7E35-AADA-4538-BB9F-4A5FE18B1657}" destId="{9EDEF43C-BE41-4DB6-AD23-5EA3004E613D}" srcOrd="1" destOrd="0" presId="urn:microsoft.com/office/officeart/2005/8/layout/vList5"/>
    <dgm:cxn modelId="{382DEE8A-86EA-4842-81A4-21D03AC4F24C}" type="presParOf" srcId="{5780F9B0-90DA-46AE-99C4-4FE5A87C80D3}" destId="{0863D77B-2D7B-46DB-ABD9-77E6B2D56A56}" srcOrd="9" destOrd="0" presId="urn:microsoft.com/office/officeart/2005/8/layout/vList5"/>
    <dgm:cxn modelId="{3AB50188-7D85-45A4-8433-E6BC13818A4C}" type="presParOf" srcId="{5780F9B0-90DA-46AE-99C4-4FE5A87C80D3}" destId="{9F603A75-EF0C-429E-ABC7-6C4709A26300}" srcOrd="10" destOrd="0" presId="urn:microsoft.com/office/officeart/2005/8/layout/vList5"/>
    <dgm:cxn modelId="{77FB420C-659F-4B38-8689-9384966B1A99}" type="presParOf" srcId="{9F603A75-EF0C-429E-ABC7-6C4709A26300}" destId="{BF5FF37D-8777-4BD9-B3E4-DA2F93C74F9D}" srcOrd="0" destOrd="0" presId="urn:microsoft.com/office/officeart/2005/8/layout/vList5"/>
    <dgm:cxn modelId="{0B467D4F-35AA-45E1-8AC0-A39EE7DF39E7}" type="presParOf" srcId="{9F603A75-EF0C-429E-ABC7-6C4709A26300}" destId="{A2E66266-78D3-4FBC-B631-A05A08AE6CA5}" srcOrd="1" destOrd="0" presId="urn:microsoft.com/office/officeart/2005/8/layout/vList5"/>
    <dgm:cxn modelId="{FA063E6C-A5BB-466C-BE67-54FE71F7FA3E}" type="presParOf" srcId="{5780F9B0-90DA-46AE-99C4-4FE5A87C80D3}" destId="{E12756F4-4FBC-4787-9F93-FDC11378182D}" srcOrd="11" destOrd="0" presId="urn:microsoft.com/office/officeart/2005/8/layout/vList5"/>
    <dgm:cxn modelId="{7436B912-16FB-4229-8B2C-C6E31486F7F6}" type="presParOf" srcId="{5780F9B0-90DA-46AE-99C4-4FE5A87C80D3}" destId="{146C8417-7543-46D1-B52B-74DFF75BCCC8}" srcOrd="12" destOrd="0" presId="urn:microsoft.com/office/officeart/2005/8/layout/vList5"/>
    <dgm:cxn modelId="{E86A74CA-9286-47A4-BD5A-639951C728ED}" type="presParOf" srcId="{146C8417-7543-46D1-B52B-74DFF75BCCC8}" destId="{47D1BD26-4E4E-4631-8BD8-637BB48BAFD3}" srcOrd="0" destOrd="0" presId="urn:microsoft.com/office/officeart/2005/8/layout/vList5"/>
    <dgm:cxn modelId="{D2971C28-84D0-432D-8BDE-E2011E00831D}" type="presParOf" srcId="{146C8417-7543-46D1-B52B-74DFF75BCCC8}" destId="{BB63058F-79AA-4603-97E7-02D90EF32955}"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98DDF4-67B1-4FB4-B51C-0BF7889B084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ABFB6AC-BDA1-4D8C-B8B9-7D9AEF916D02}" type="parTrans" cxnId="{8E6C0983-DB78-442A-96AA-FB16889213EF}">
      <dgm:prSet custT="1"/>
      <dgm:spPr/>
      <dgm:t>
        <a:bodyPr/>
        <a:lstStyle/>
        <a:p>
          <a:endParaRPr lang="en-US" sz="800">
            <a:solidFill>
              <a:schemeClr val="bg1"/>
            </a:solidFill>
            <a:latin typeface="interfaceregular"/>
          </a:endParaRPr>
        </a:p>
      </dgm:t>
    </dgm:pt>
    <dgm:pt modelId="{7981504B-3826-47BE-A15B-4DD65942DCB4}">
      <dgm:prSet phldrT="[Text]" custT="1"/>
      <dgm:spPr>
        <a:solidFill>
          <a:schemeClr val="accent4">
            <a:lumMod val="20000"/>
            <a:lumOff val="80000"/>
          </a:schemeClr>
        </a:solidFill>
      </dgm:spPr>
      <dgm:t>
        <a:bodyPr/>
        <a:lstStyle/>
        <a:p>
          <a:r>
            <a:rPr lang="fr-FR" sz="1200" b="1" i="0" u="none" strike="noStrike" cap="none" baseline="0">
              <a:solidFill>
                <a:srgbClr val="000000"/>
              </a:solidFill>
              <a:effectLst/>
              <a:uFill>
                <a:solidFill>
                  <a:prstClr val="black">
                    <a:alpha val="0"/>
                  </a:prstClr>
                </a:solidFill>
              </a:uFill>
              <a:latin typeface="interfaceregular"/>
              <a:ea typeface="interfaceregular"/>
              <a:cs typeface="interfaceregular"/>
            </a:rPr>
            <a:t>Prestataire qui a eu une exposition professionnelle </a:t>
          </a:r>
          <a:endParaRPr lang="en-US" sz="5400" b="1">
            <a:solidFill>
              <a:schemeClr val="tx1"/>
            </a:solidFill>
            <a:latin typeface="interfaceregular"/>
          </a:endParaRPr>
        </a:p>
      </dgm:t>
    </dgm:pt>
    <dgm:pt modelId="{65DB692D-E614-4B56-A1D8-2BA91ED7C4E0}" type="parTrans" cxnId="{692FB338-D843-42B0-AEBA-CF273B367752}">
      <dgm:prSet custT="1"/>
      <dgm:spPr>
        <a:noFill/>
        <a:ln w="12700" cap="flat" cmpd="sng" algn="ctr">
          <a:solidFill>
            <a:schemeClr val="accent1">
              <a:shade val="60000"/>
              <a:hueOff val="0"/>
              <a:satOff val="0"/>
              <a:lumOff val="0"/>
              <a:alphaOff val="0"/>
            </a:schemeClr>
          </a:solidFill>
          <a:prstDash val="solid"/>
          <a:miter lim="800000"/>
        </a:ln>
      </dgm:spPr>
      <dgm:t>
        <a:bodyPr/>
        <a:lstStyle/>
        <a:p>
          <a:endParaRPr lang="en-US" sz="800">
            <a:solidFill>
              <a:schemeClr val="bg1"/>
            </a:solidFill>
            <a:latin typeface="interfaceregular"/>
          </a:endParaRPr>
        </a:p>
      </dgm:t>
    </dgm:pt>
    <dgm:pt modelId="{57D8A798-9315-4C6E-B540-108F1806DC30}">
      <dgm:prSet phldrT="[Text]" custT="1"/>
      <dgm:spPr/>
      <dgm:t>
        <a:bodyPr/>
        <a:lstStyle/>
        <a:p>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Asymptomatique</a:t>
          </a:r>
          <a:endParaRPr lang="en-US" sz="5400">
            <a:solidFill>
              <a:schemeClr val="bg1"/>
            </a:solidFill>
            <a:latin typeface="interfaceregular"/>
          </a:endParaRPr>
        </a:p>
      </dgm:t>
    </dgm:pt>
    <dgm:pt modelId="{4AAE967E-386C-4F95-91C2-A1172B12E5A0}" type="parTrans" cxnId="{C9CE7B59-F309-42D7-9E78-F75690C6DAE1}">
      <dgm:prSet custT="1"/>
      <dgm:spPr>
        <a:noFill/>
        <a:ln w="12700" cap="flat" cmpd="sng" algn="ctr">
          <a:solidFill>
            <a:schemeClr val="accent1">
              <a:shade val="80000"/>
              <a:hueOff val="0"/>
              <a:satOff val="0"/>
              <a:lumOff val="0"/>
              <a:alphaOff val="0"/>
            </a:schemeClr>
          </a:solidFill>
          <a:prstDash val="solid"/>
          <a:miter lim="800000"/>
        </a:ln>
      </dgm:spPr>
      <dgm:t>
        <a:bodyPr/>
        <a:lstStyle/>
        <a:p>
          <a:endParaRPr lang="en-US" sz="800">
            <a:solidFill>
              <a:schemeClr val="bg1"/>
            </a:solidFill>
            <a:latin typeface="interfaceregular"/>
          </a:endParaRPr>
        </a:p>
      </dgm:t>
    </dgm:pt>
    <dgm:pt modelId="{E775BF61-4B72-46EE-924C-BC2B6A65B363}">
      <dgm:prSet custT="1"/>
      <dgm:spPr>
        <a:solidFill>
          <a:schemeClr val="bg1">
            <a:lumMod val="50000"/>
          </a:schemeClr>
        </a:solidFill>
      </dgm:spPr>
      <dgm:t>
        <a:bodyPr lIns="91440" tIns="91440" rIns="91440" bIns="91440"/>
        <a:lstStyle/>
        <a:p>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Surveillance des symptômes pendant </a:t>
          </a:r>
          <a:br>
            <a:rPr sz="1200"/>
          </a:br>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21 jours après l’exposition* </a:t>
          </a:r>
          <a:r>
            <a:rPr lang="fr-FR" sz="1200" b="1" i="0" u="none" strike="noStrike" cap="none" baseline="0">
              <a:solidFill>
                <a:srgbClr val="FFFFFF"/>
              </a:solidFill>
              <a:effectLst/>
              <a:uFill>
                <a:solidFill>
                  <a:prstClr val="black">
                    <a:alpha val="0"/>
                  </a:prstClr>
                </a:solidFill>
              </a:uFill>
              <a:latin typeface="interfaceregular"/>
              <a:ea typeface="interfaceregular"/>
              <a:cs typeface="interfaceregular"/>
            </a:rPr>
            <a:t>ET </a:t>
          </a:r>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éviter de travailler avec des patients vulnérables</a:t>
          </a:r>
          <a:endParaRPr lang="en-US" sz="5400">
            <a:solidFill>
              <a:schemeClr val="bg1"/>
            </a:solidFill>
            <a:latin typeface="interfaceregular"/>
          </a:endParaRPr>
        </a:p>
      </dgm:t>
    </dgm:pt>
    <dgm:pt modelId="{AE67C7E0-83F0-476D-8D0A-A59036EFDF84}" type="sibTrans" cxnId="{C9CE7B59-F309-42D7-9E78-F75690C6DAE1}">
      <dgm:prSet custT="1"/>
      <dgm:spPr/>
      <dgm:t>
        <a:bodyPr/>
        <a:lstStyle/>
        <a:p>
          <a:endParaRPr lang="en-US" sz="800">
            <a:solidFill>
              <a:schemeClr val="bg1"/>
            </a:solidFill>
            <a:latin typeface="interfaceregular"/>
          </a:endParaRPr>
        </a:p>
      </dgm:t>
    </dgm:pt>
    <dgm:pt modelId="{D67688FE-1FCA-496A-9130-D4CCA721F10C}" type="sibTrans" cxnId="{692FB338-D843-42B0-AEBA-CF273B367752}">
      <dgm:prSet custT="1"/>
      <dgm:spPr/>
      <dgm:t>
        <a:bodyPr/>
        <a:lstStyle/>
        <a:p>
          <a:endParaRPr lang="en-US" sz="800">
            <a:solidFill>
              <a:schemeClr val="bg1"/>
            </a:solidFill>
            <a:latin typeface="interfaceregular"/>
          </a:endParaRPr>
        </a:p>
      </dgm:t>
    </dgm:pt>
    <dgm:pt modelId="{55C692F2-271C-48CA-BEA6-28D5949B8CCF}" type="parTrans" cxnId="{F04E7DF9-E6D7-4295-A875-24D80FD052A1}">
      <dgm:prSet custT="1"/>
      <dgm:spPr>
        <a:noFill/>
        <a:ln w="12700" cap="flat" cmpd="sng" algn="ctr">
          <a:solidFill>
            <a:schemeClr val="accent1">
              <a:shade val="60000"/>
              <a:hueOff val="0"/>
              <a:satOff val="0"/>
              <a:lumOff val="0"/>
              <a:alphaOff val="0"/>
            </a:schemeClr>
          </a:solidFill>
          <a:prstDash val="solid"/>
          <a:miter lim="800000"/>
        </a:ln>
      </dgm:spPr>
      <dgm:t>
        <a:bodyPr/>
        <a:lstStyle/>
        <a:p>
          <a:endParaRPr lang="en-US" sz="800">
            <a:solidFill>
              <a:schemeClr val="bg1"/>
            </a:solidFill>
            <a:latin typeface="interfaceregular"/>
          </a:endParaRPr>
        </a:p>
      </dgm:t>
    </dgm:pt>
    <dgm:pt modelId="{D058F1B1-709B-4D10-9F25-53D5C2EB0F00}">
      <dgm:prSet phldrT="[Text]" custT="1"/>
      <dgm:spPr/>
      <dgm:t>
        <a:bodyPr/>
        <a:lstStyle/>
        <a:p>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Symptomatique</a:t>
          </a:r>
        </a:p>
      </dgm:t>
    </dgm:pt>
    <dgm:pt modelId="{3B8846A3-C235-460C-9AE9-FCF2FDFDE074}" type="parTrans" cxnId="{72C38BA4-6587-4570-84EF-A8D8EB28A874}">
      <dgm:prSet custT="1"/>
      <dgm:spPr>
        <a:noFill/>
        <a:ln w="12700" cap="flat" cmpd="sng" algn="ctr">
          <a:solidFill>
            <a:schemeClr val="accent1">
              <a:shade val="80000"/>
              <a:hueOff val="0"/>
              <a:satOff val="0"/>
              <a:lumOff val="0"/>
              <a:alphaOff val="0"/>
            </a:schemeClr>
          </a:solidFill>
          <a:prstDash val="solid"/>
          <a:miter lim="800000"/>
        </a:ln>
      </dgm:spPr>
      <dgm:t>
        <a:bodyPr/>
        <a:lstStyle/>
        <a:p>
          <a:endParaRPr lang="en-US" sz="800">
            <a:latin typeface="interfaceregular"/>
          </a:endParaRPr>
        </a:p>
      </dgm:t>
    </dgm:pt>
    <dgm:pt modelId="{51535D21-1CA5-4256-954E-883ADA8E2688}">
      <dgm:prSet custT="1"/>
      <dgm:spPr>
        <a:solidFill>
          <a:schemeClr val="bg1">
            <a:lumMod val="50000"/>
          </a:schemeClr>
        </a:solidFill>
      </dgm:spPr>
      <dgm:t>
        <a:bodyPr lIns="91440" tIns="91440" rIns="91440" bIns="91440"/>
        <a:lstStyle/>
        <a:p>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OUI </a:t>
          </a:r>
          <a:r>
            <a:rPr lang="fr-FR" sz="1200" b="0" i="0" u="none" strike="noStrike" cap="none" baseline="0">
              <a:solidFill>
                <a:srgbClr val="FFFFFF"/>
              </a:solidFill>
              <a:effectLst/>
              <a:uFill>
                <a:solidFill>
                  <a:prstClr val="black">
                    <a:alpha val="0"/>
                  </a:prstClr>
                </a:solidFill>
              </a:uFill>
              <a:latin typeface="Symbol"/>
              <a:ea typeface="interfaceregular"/>
              <a:cs typeface="interfaceregular"/>
              <a:sym typeface="Symbol"/>
            </a:rPr>
            <a:t></a:t>
          </a:r>
          <a:r>
            <a:rPr lang="fr-FR" sz="1200" b="1" i="0" u="none" strike="noStrike" cap="none" baseline="0">
              <a:solidFill>
                <a:srgbClr val="FFFFFF"/>
              </a:solidFill>
              <a:effectLst/>
              <a:uFill>
                <a:solidFill>
                  <a:prstClr val="black">
                    <a:alpha val="0"/>
                  </a:prstClr>
                </a:solidFill>
              </a:uFill>
              <a:latin typeface="interfaceregular"/>
              <a:ea typeface="interfaceregular"/>
              <a:cs typeface="interfaceregular"/>
            </a:rPr>
            <a:t>isolat d’éruption cutanée ET</a:t>
          </a:r>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 surveillance des symptômes pendant </a:t>
          </a:r>
          <a:br>
            <a:rPr sz="1200"/>
          </a:br>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21 jours après l’exposition*  </a:t>
          </a:r>
        </a:p>
      </dgm:t>
    </dgm:pt>
    <dgm:pt modelId="{FD551C82-631E-464A-A3B7-F6AE983EE49F}" type="sibTrans" cxnId="{72C38BA4-6587-4570-84EF-A8D8EB28A874}">
      <dgm:prSet custT="1"/>
      <dgm:spPr/>
      <dgm:t>
        <a:bodyPr/>
        <a:lstStyle/>
        <a:p>
          <a:endParaRPr lang="en-US" sz="800">
            <a:latin typeface="interfaceregular"/>
          </a:endParaRPr>
        </a:p>
      </dgm:t>
    </dgm:pt>
    <dgm:pt modelId="{A925129F-1EF8-4A7C-B0D8-81DA677C194B}" type="parTrans" cxnId="{6DE044A6-2E96-4D44-8E15-C29B71BD16D7}">
      <dgm:prSet custT="1"/>
      <dgm:spPr>
        <a:noFill/>
        <a:ln w="12700" cap="flat" cmpd="sng" algn="ctr">
          <a:solidFill>
            <a:schemeClr val="accent1">
              <a:shade val="80000"/>
              <a:hueOff val="0"/>
              <a:satOff val="0"/>
              <a:lumOff val="0"/>
              <a:alphaOff val="0"/>
            </a:schemeClr>
          </a:solidFill>
          <a:prstDash val="solid"/>
          <a:miter lim="800000"/>
        </a:ln>
      </dgm:spPr>
      <dgm:t>
        <a:bodyPr/>
        <a:lstStyle/>
        <a:p>
          <a:endParaRPr lang="en-US" sz="800">
            <a:latin typeface="interfaceregular"/>
          </a:endParaRPr>
        </a:p>
      </dgm:t>
    </dgm:pt>
    <dgm:pt modelId="{B1C137AB-2CD4-4BC9-89BD-23E9F066F3FB}">
      <dgm:prSet custT="1"/>
      <dgm:spPr>
        <a:solidFill>
          <a:schemeClr val="bg1">
            <a:lumMod val="50000"/>
          </a:schemeClr>
        </a:solidFill>
      </dgm:spPr>
      <dgm:t>
        <a:bodyPr lIns="91440" tIns="91440" rIns="91440" bIns="91440"/>
        <a:lstStyle/>
        <a:p>
          <a:r>
            <a:rPr lang="fr-FR" sz="1100" b="0" i="0" u="none" strike="noStrike" cap="none" baseline="0">
              <a:solidFill>
                <a:srgbClr val="FFFFFF"/>
              </a:solidFill>
              <a:effectLst/>
              <a:uFill>
                <a:solidFill>
                  <a:prstClr val="black">
                    <a:alpha val="0"/>
                  </a:prstClr>
                </a:solidFill>
              </a:uFill>
              <a:latin typeface="interfaceregular"/>
              <a:ea typeface="interfaceregular"/>
              <a:cs typeface="interfaceregular"/>
            </a:rPr>
            <a:t>AUCUNE éruption cutanée </a:t>
          </a:r>
          <a:r>
            <a:rPr lang="fr-FR" sz="1100" b="0" i="0" u="none" strike="noStrike" cap="none" baseline="0">
              <a:solidFill>
                <a:srgbClr val="FFFFFF"/>
              </a:solidFill>
              <a:effectLst/>
              <a:uFill>
                <a:solidFill>
                  <a:prstClr val="black">
                    <a:alpha val="0"/>
                  </a:prstClr>
                </a:solidFill>
              </a:uFill>
              <a:latin typeface="Symbol"/>
              <a:ea typeface="interfaceregular"/>
              <a:cs typeface="interfaceregular"/>
              <a:sym typeface="Symbol"/>
            </a:rPr>
            <a:t></a:t>
          </a:r>
          <a:r>
            <a:rPr lang="fr-FR" sz="1100" b="0" i="0" u="none" strike="noStrike" cap="none" baseline="0">
              <a:solidFill>
                <a:srgbClr val="FFFFFF"/>
              </a:solidFill>
              <a:effectLst/>
              <a:uFill>
                <a:solidFill>
                  <a:prstClr val="black">
                    <a:alpha val="0"/>
                  </a:prstClr>
                </a:solidFill>
              </a:uFill>
              <a:latin typeface="interfaceregular"/>
              <a:ea typeface="interfaceregular"/>
              <a:cs typeface="interfaceregular"/>
            </a:rPr>
            <a:t>exclure du travail pendant 5 jours après le développement de tout nouveau symptôme, même si cette période de 5 jours va au-delà de la période de surveillance initiale de 21 jours</a:t>
          </a:r>
          <a:endParaRPr lang="en-US" sz="5400">
            <a:solidFill>
              <a:schemeClr val="bg1"/>
            </a:solidFill>
            <a:latin typeface="interfaceregular"/>
          </a:endParaRPr>
        </a:p>
      </dgm:t>
    </dgm:pt>
    <dgm:pt modelId="{B9A95D70-289C-4556-B605-900804CC1D24}" type="parTrans" cxnId="{D37771D3-CB33-4446-AE4A-95235D9CABE6}">
      <dgm:prSet custT="1"/>
      <dgm:spPr>
        <a:noFill/>
        <a:ln w="12700" cap="flat" cmpd="sng" algn="ctr">
          <a:solidFill>
            <a:schemeClr val="accent1">
              <a:shade val="80000"/>
              <a:hueOff val="0"/>
              <a:satOff val="0"/>
              <a:lumOff val="0"/>
              <a:alphaOff val="0"/>
            </a:schemeClr>
          </a:solidFill>
          <a:prstDash val="solid"/>
          <a:miter lim="800000"/>
        </a:ln>
      </dgm:spPr>
      <dgm:t>
        <a:bodyPr/>
        <a:lstStyle/>
        <a:p>
          <a:endParaRPr lang="en-US" sz="800">
            <a:latin typeface="interfaceregular"/>
          </a:endParaRPr>
        </a:p>
      </dgm:t>
    </dgm:pt>
    <dgm:pt modelId="{FE12E2EC-193E-48A3-8760-BEAE6CF55645}">
      <dgm:prSet custT="1"/>
      <dgm:spPr>
        <a:solidFill>
          <a:schemeClr val="accent3">
            <a:lumMod val="50000"/>
          </a:schemeClr>
        </a:solidFill>
      </dgm:spPr>
      <dgm:t>
        <a:bodyPr/>
        <a:lstStyle/>
        <a:p>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Si 5 jours se sont écoulés sans le développement d’un nouveau symptôme et sans éruption cutanée</a:t>
          </a:r>
          <a:r>
            <a:rPr lang="fr-FR" sz="1200" b="0" i="0" u="none" strike="noStrike" cap="none" baseline="0">
              <a:solidFill>
                <a:srgbClr val="FFFFFF"/>
              </a:solidFill>
              <a:effectLst/>
              <a:uFill>
                <a:solidFill>
                  <a:prstClr val="black">
                    <a:alpha val="0"/>
                  </a:prstClr>
                </a:solidFill>
              </a:uFill>
              <a:latin typeface="Symbol"/>
              <a:ea typeface="interfaceregular"/>
              <a:cs typeface="interfaceregular"/>
              <a:sym typeface="Symbol"/>
            </a:rPr>
            <a:t></a:t>
          </a:r>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 </a:t>
          </a:r>
          <a:r>
            <a:rPr lang="fr-FR" sz="1200" b="0" i="0" u="none" strike="noStrike" cap="none" baseline="0">
              <a:solidFill>
                <a:srgbClr val="000000"/>
              </a:solidFill>
              <a:effectLst/>
              <a:uFill>
                <a:solidFill>
                  <a:prstClr val="black">
                    <a:alpha val="0"/>
                  </a:prstClr>
                </a:solidFill>
              </a:uFill>
              <a:latin typeface="interfaceregular"/>
              <a:ea typeface="interfaceregular"/>
              <a:cs typeface="interfaceregular"/>
            </a:rPr>
            <a:t>reprise du travail.</a:t>
          </a:r>
        </a:p>
      </dgm:t>
    </dgm:pt>
    <dgm:pt modelId="{BB3B329B-A665-4B3A-B12C-2D942D91371F}" type="sibTrans" cxnId="{D37771D3-CB33-4446-AE4A-95235D9CABE6}">
      <dgm:prSet custT="1"/>
      <dgm:spPr/>
      <dgm:t>
        <a:bodyPr/>
        <a:lstStyle/>
        <a:p>
          <a:endParaRPr lang="en-US" sz="800">
            <a:latin typeface="interfaceregular"/>
          </a:endParaRPr>
        </a:p>
      </dgm:t>
    </dgm:pt>
    <dgm:pt modelId="{D49CF39E-3DD9-4104-849B-7C888E91DB90}" type="parTrans" cxnId="{EA1D79F2-CD0F-45EE-A5F7-F533E4E2287F}">
      <dgm:prSet custT="1"/>
      <dgm:spPr>
        <a:noFill/>
        <a:ln w="12700" cap="flat" cmpd="sng" algn="ctr">
          <a:solidFill>
            <a:schemeClr val="accent1">
              <a:shade val="80000"/>
              <a:hueOff val="0"/>
              <a:satOff val="0"/>
              <a:lumOff val="0"/>
              <a:alphaOff val="0"/>
            </a:schemeClr>
          </a:solidFill>
          <a:prstDash val="solid"/>
          <a:miter lim="800000"/>
        </a:ln>
      </dgm:spPr>
      <dgm:t>
        <a:bodyPr/>
        <a:lstStyle/>
        <a:p>
          <a:endParaRPr lang="en-US" sz="800">
            <a:latin typeface="interfaceregular"/>
          </a:endParaRPr>
        </a:p>
      </dgm:t>
    </dgm:pt>
    <dgm:pt modelId="{74E688C4-3287-4B0A-A9C2-4D917946777C}">
      <dgm:prSet custT="1"/>
      <dgm:spPr>
        <a:solidFill>
          <a:schemeClr val="accent3">
            <a:lumMod val="50000"/>
          </a:schemeClr>
        </a:solidFill>
      </dgm:spPr>
      <dgm:t>
        <a:bodyPr/>
        <a:lstStyle/>
        <a:p>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Si un nouveau symptôme se développe à tout moment pendant la période</a:t>
          </a:r>
          <a:r>
            <a:rPr lang="fr-FR" sz="1200" b="0" i="0" u="none" strike="noStrike" cap="none" baseline="0">
              <a:solidFill>
                <a:srgbClr val="FFFFFF"/>
              </a:solidFill>
              <a:effectLst/>
              <a:uFill>
                <a:solidFill>
                  <a:prstClr val="black">
                    <a:alpha val="0"/>
                  </a:prstClr>
                </a:solidFill>
              </a:uFill>
              <a:latin typeface="Symbol"/>
              <a:ea typeface="interfaceregular"/>
              <a:cs typeface="interfaceregular"/>
              <a:sym typeface="Symbol"/>
            </a:rPr>
            <a:t></a:t>
          </a:r>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 de surveillance de 21 jours, ne pas reprendre le travail et commencer une nouvelle période d’isolement de 5 jours</a:t>
          </a:r>
        </a:p>
      </dgm:t>
    </dgm:pt>
    <dgm:pt modelId="{AEFF1BC6-10D4-4DFA-98C7-A3B172E532C2}" type="sibTrans" cxnId="{EA1D79F2-CD0F-45EE-A5F7-F533E4E2287F}">
      <dgm:prSet custT="1"/>
      <dgm:spPr/>
      <dgm:t>
        <a:bodyPr/>
        <a:lstStyle/>
        <a:p>
          <a:endParaRPr lang="en-US" sz="800">
            <a:latin typeface="interfaceregular"/>
          </a:endParaRPr>
        </a:p>
      </dgm:t>
    </dgm:pt>
    <dgm:pt modelId="{AA477B2C-0C9D-4AA4-B780-D65286F42026}" type="sibTrans" cxnId="{6DE044A6-2E96-4D44-8E15-C29B71BD16D7}">
      <dgm:prSet custT="1"/>
      <dgm:spPr/>
      <dgm:t>
        <a:bodyPr/>
        <a:lstStyle/>
        <a:p>
          <a:endParaRPr lang="en-US" sz="800">
            <a:latin typeface="interfaceregular"/>
          </a:endParaRPr>
        </a:p>
      </dgm:t>
    </dgm:pt>
    <dgm:pt modelId="{BBAA61D8-F9F3-4286-B803-63D87CE96C70}" type="sibTrans" cxnId="{F04E7DF9-E6D7-4295-A875-24D80FD052A1}">
      <dgm:prSet custT="1"/>
      <dgm:spPr/>
      <dgm:t>
        <a:bodyPr/>
        <a:lstStyle/>
        <a:p>
          <a:endParaRPr lang="en-US" sz="800">
            <a:solidFill>
              <a:schemeClr val="bg1"/>
            </a:solidFill>
            <a:latin typeface="interfaceregular"/>
          </a:endParaRPr>
        </a:p>
      </dgm:t>
    </dgm:pt>
    <dgm:pt modelId="{292A5B14-C748-4F6C-A3F0-D0DF2B80E854}" type="parTrans" cxnId="{BF32A6D5-EB72-4FA9-A6D2-F45F17E86C97}">
      <dgm:prSet custT="1"/>
      <dgm:spPr>
        <a:noFill/>
        <a:ln w="12700" cap="flat" cmpd="sng" algn="ctr">
          <a:solidFill>
            <a:schemeClr val="accent1">
              <a:shade val="60000"/>
              <a:hueOff val="0"/>
              <a:satOff val="0"/>
              <a:lumOff val="0"/>
              <a:alphaOff val="0"/>
            </a:schemeClr>
          </a:solidFill>
          <a:prstDash val="solid"/>
          <a:miter lim="800000"/>
        </a:ln>
      </dgm:spPr>
      <dgm:t>
        <a:bodyPr/>
        <a:lstStyle/>
        <a:p>
          <a:endParaRPr lang="en-US" sz="800">
            <a:solidFill>
              <a:schemeClr val="bg1"/>
            </a:solidFill>
            <a:latin typeface="interfaceregular"/>
          </a:endParaRPr>
        </a:p>
      </dgm:t>
    </dgm:pt>
    <dgm:pt modelId="{4E1B6785-6A6C-4418-A2CA-0D2DA89D4340}">
      <dgm:prSet phldrT="[Text]" custT="1"/>
      <dgm:spPr/>
      <dgm:t>
        <a:bodyPr lIns="91440" tIns="91440" rIns="91440" bIns="91440"/>
        <a:lstStyle/>
        <a:p>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Asymptomatique ou symptomatique exposé à un </a:t>
          </a:r>
          <a:r>
            <a:rPr lang="fr-FR" sz="1200" b="1" i="0" u="none" strike="noStrike" cap="none" baseline="0">
              <a:solidFill>
                <a:srgbClr val="FFFFFF"/>
              </a:solidFill>
              <a:effectLst/>
              <a:uFill>
                <a:solidFill>
                  <a:prstClr val="black">
                    <a:alpha val="0"/>
                  </a:prstClr>
                </a:solidFill>
              </a:uFill>
              <a:latin typeface="interfaceregular"/>
              <a:ea typeface="interfaceregular"/>
              <a:cs typeface="interfaceregular"/>
            </a:rPr>
            <a:t>cas</a:t>
          </a:r>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 </a:t>
          </a:r>
          <a:r>
            <a:rPr lang="fr-FR" sz="1200" b="1" i="0" u="none" strike="noStrike" cap="none" baseline="0">
              <a:solidFill>
                <a:srgbClr val="FFFFFF"/>
              </a:solidFill>
              <a:effectLst/>
              <a:uFill>
                <a:solidFill>
                  <a:prstClr val="black">
                    <a:alpha val="0"/>
                  </a:prstClr>
                </a:solidFill>
              </a:uFill>
              <a:latin typeface="interfaceregular"/>
              <a:ea typeface="interfaceregular"/>
              <a:cs typeface="interfaceregular"/>
            </a:rPr>
            <a:t>confirmé</a:t>
          </a:r>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  </a:t>
          </a:r>
        </a:p>
      </dgm:t>
    </dgm:pt>
    <dgm:pt modelId="{65F23DD4-8DC7-4909-8F71-F79F3ACB9875}" type="parTrans" cxnId="{DCBF34D2-FA2C-45C2-A987-D34A41C8D156}">
      <dgm:prSet custT="1"/>
      <dgm:spPr>
        <a:noFill/>
        <a:ln w="12700" cap="flat" cmpd="sng" algn="ctr">
          <a:solidFill>
            <a:schemeClr val="accent1">
              <a:shade val="80000"/>
              <a:hueOff val="0"/>
              <a:satOff val="0"/>
              <a:lumOff val="0"/>
              <a:alphaOff val="0"/>
            </a:schemeClr>
          </a:solidFill>
          <a:prstDash val="solid"/>
          <a:miter lim="800000"/>
        </a:ln>
      </dgm:spPr>
      <dgm:t>
        <a:bodyPr/>
        <a:lstStyle/>
        <a:p>
          <a:endParaRPr lang="en-US" sz="800">
            <a:solidFill>
              <a:schemeClr val="bg1"/>
            </a:solidFill>
            <a:latin typeface="interfaceregular"/>
          </a:endParaRPr>
        </a:p>
      </dgm:t>
    </dgm:pt>
    <dgm:pt modelId="{DC53E76C-8910-4BCE-81DC-E9B6C26F81DD}">
      <dgm:prSet custT="1"/>
      <dgm:spPr>
        <a:solidFill>
          <a:schemeClr val="bg1">
            <a:lumMod val="50000"/>
          </a:schemeClr>
        </a:solidFill>
      </dgm:spPr>
      <dgm:t>
        <a:bodyPr lIns="91440" tIns="91440" rIns="91440" bIns="91440"/>
        <a:lstStyle/>
        <a:p>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Évaluation médicale </a:t>
          </a:r>
          <a:r>
            <a:rPr lang="fr-FR" sz="1200" b="1" i="0" u="none" strike="noStrike" cap="none" baseline="0">
              <a:solidFill>
                <a:srgbClr val="FFFFFF"/>
              </a:solidFill>
              <a:effectLst/>
              <a:uFill>
                <a:solidFill>
                  <a:prstClr val="black">
                    <a:alpha val="0"/>
                  </a:prstClr>
                </a:solidFill>
              </a:uFill>
              <a:latin typeface="interfaceregular"/>
              <a:ea typeface="interfaceregular"/>
              <a:cs typeface="interfaceregular"/>
            </a:rPr>
            <a:t>ET</a:t>
          </a:r>
          <a:r>
            <a:rPr lang="fr-FR" sz="1200" b="0" i="0" u="none" strike="noStrike" cap="none" baseline="0">
              <a:solidFill>
                <a:srgbClr val="FFFFFF"/>
              </a:solidFill>
              <a:effectLst/>
              <a:uFill>
                <a:solidFill>
                  <a:prstClr val="black">
                    <a:alpha val="0"/>
                  </a:prstClr>
                </a:solidFill>
              </a:uFill>
              <a:latin typeface="interfaceregular"/>
              <a:ea typeface="interfaceregular"/>
              <a:cs typeface="interfaceregular"/>
            </a:rPr>
            <a:t> considération des interventions possibles (vaccination dans les 4 jours suivant l’exposition ou PEP) </a:t>
          </a:r>
          <a:endParaRPr lang="en-US" sz="5400">
            <a:solidFill>
              <a:schemeClr val="bg1"/>
            </a:solidFill>
            <a:latin typeface="interfaceregular"/>
          </a:endParaRPr>
        </a:p>
      </dgm:t>
    </dgm:pt>
    <dgm:pt modelId="{BE003291-B768-4C27-85AF-284FB37F1007}" type="sibTrans" cxnId="{DCBF34D2-FA2C-45C2-A987-D34A41C8D156}">
      <dgm:prSet custT="1"/>
      <dgm:spPr/>
      <dgm:t>
        <a:bodyPr/>
        <a:lstStyle/>
        <a:p>
          <a:endParaRPr lang="en-US" sz="800">
            <a:solidFill>
              <a:schemeClr val="bg1"/>
            </a:solidFill>
            <a:latin typeface="interfaceregular"/>
          </a:endParaRPr>
        </a:p>
      </dgm:t>
    </dgm:pt>
    <dgm:pt modelId="{417E5323-1C6F-46A7-A6D9-45FCC41311F1}" type="sibTrans" cxnId="{BF32A6D5-EB72-4FA9-A6D2-F45F17E86C97}">
      <dgm:prSet custT="1"/>
      <dgm:spPr/>
      <dgm:t>
        <a:bodyPr/>
        <a:lstStyle/>
        <a:p>
          <a:endParaRPr lang="en-US" sz="800">
            <a:solidFill>
              <a:schemeClr val="bg1"/>
            </a:solidFill>
            <a:latin typeface="interfaceregular"/>
          </a:endParaRPr>
        </a:p>
      </dgm:t>
    </dgm:pt>
    <dgm:pt modelId="{DD98CBE3-142A-4EAC-8FBE-6AB3202F15C5}" type="sibTrans" cxnId="{8E6C0983-DB78-442A-96AA-FB16889213EF}">
      <dgm:prSet custT="1"/>
      <dgm:spPr/>
      <dgm:t>
        <a:bodyPr/>
        <a:lstStyle/>
        <a:p>
          <a:endParaRPr lang="en-US" sz="800">
            <a:solidFill>
              <a:schemeClr val="bg1"/>
            </a:solidFill>
            <a:latin typeface="interfaceregular"/>
          </a:endParaRPr>
        </a:p>
      </dgm:t>
    </dgm:pt>
    <dgm:pt modelId="{D39E0696-B630-482D-8D72-A3C9446C5F08}" type="pres">
      <dgm:prSet presAssocID="{B098DDF4-67B1-4FB4-B51C-0BF7889B084C}" presName="hierChild1" presStyleCnt="0">
        <dgm:presLayoutVars>
          <dgm:orgChart val="1"/>
          <dgm:chPref val="1"/>
          <dgm:dir/>
          <dgm:animOne val="branch"/>
          <dgm:animLvl val="lvl"/>
          <dgm:resizeHandles/>
        </dgm:presLayoutVars>
      </dgm:prSet>
      <dgm:spPr/>
    </dgm:pt>
    <dgm:pt modelId="{0776F1EB-10B1-4080-AA14-E5A21F9AA330}" type="pres">
      <dgm:prSet presAssocID="{7981504B-3826-47BE-A15B-4DD65942DCB4}" presName="hierRoot1" presStyleCnt="0">
        <dgm:presLayoutVars>
          <dgm:hierBranch val="init"/>
        </dgm:presLayoutVars>
      </dgm:prSet>
      <dgm:spPr/>
    </dgm:pt>
    <dgm:pt modelId="{44C17360-FE9B-4124-B9FD-6DB8A9369A98}" type="pres">
      <dgm:prSet presAssocID="{7981504B-3826-47BE-A15B-4DD65942DCB4}" presName="rootComposite1" presStyleCnt="0"/>
      <dgm:spPr/>
    </dgm:pt>
    <dgm:pt modelId="{756ADB3E-D196-422F-84CA-7B619E01F719}" type="pres">
      <dgm:prSet presAssocID="{7981504B-3826-47BE-A15B-4DD65942DCB4}" presName="rootText1" presStyleLbl="node0" presStyleIdx="0" presStyleCnt="1" custScaleX="138271" custScaleY="77062" custLinFactNeighborX="88520" custLinFactNeighborY="5179">
        <dgm:presLayoutVars>
          <dgm:chPref val="3"/>
        </dgm:presLayoutVars>
      </dgm:prSet>
      <dgm:spPr>
        <a:prstGeom prst="flowChartAlternateProcess">
          <a:avLst/>
        </a:prstGeom>
      </dgm:spPr>
    </dgm:pt>
    <dgm:pt modelId="{D5A0839D-5DAC-4727-928C-04688F737587}" type="pres">
      <dgm:prSet presAssocID="{7981504B-3826-47BE-A15B-4DD65942DCB4}" presName="rootConnector1" presStyleLbl="node1" presStyleIdx="0" presStyleCnt="0"/>
      <dgm:spPr/>
    </dgm:pt>
    <dgm:pt modelId="{A6BF0A81-8A96-4A36-AF05-FC6D09010E13}" type="pres">
      <dgm:prSet presAssocID="{7981504B-3826-47BE-A15B-4DD65942DCB4}" presName="hierChild2" presStyleCnt="0"/>
      <dgm:spPr/>
    </dgm:pt>
    <dgm:pt modelId="{A1FA5E7A-1154-4DA8-BD58-31C1E925276B}" type="pres">
      <dgm:prSet presAssocID="{65DB692D-E614-4B56-A1D8-2BA91ED7C4E0}" presName="Name37" presStyleLbl="parChTrans1D2" presStyleIdx="0" presStyleCnt="3"/>
      <dgm:spPr/>
    </dgm:pt>
    <dgm:pt modelId="{D09F2AFF-5F43-4EED-979E-284C0FE4300B}" type="pres">
      <dgm:prSet presAssocID="{57D8A798-9315-4C6E-B540-108F1806DC30}" presName="hierRoot2" presStyleCnt="0">
        <dgm:presLayoutVars>
          <dgm:hierBranch val="init"/>
        </dgm:presLayoutVars>
      </dgm:prSet>
      <dgm:spPr/>
    </dgm:pt>
    <dgm:pt modelId="{9143EBE4-A642-4085-A8BC-F8EC93A287F0}" type="pres">
      <dgm:prSet presAssocID="{57D8A798-9315-4C6E-B540-108F1806DC30}" presName="rootComposite" presStyleCnt="0"/>
      <dgm:spPr/>
    </dgm:pt>
    <dgm:pt modelId="{41F62EC8-2D48-4EA1-ADCB-34DAD8B766AD}" type="pres">
      <dgm:prSet presAssocID="{57D8A798-9315-4C6E-B540-108F1806DC30}" presName="rootText" presStyleLbl="node2" presStyleIdx="0" presStyleCnt="3" custLinFactNeighborX="85996">
        <dgm:presLayoutVars>
          <dgm:chPref val="3"/>
        </dgm:presLayoutVars>
      </dgm:prSet>
      <dgm:spPr/>
    </dgm:pt>
    <dgm:pt modelId="{39E9D385-2956-4F26-8E8A-1F0DD16B4C90}" type="pres">
      <dgm:prSet presAssocID="{57D8A798-9315-4C6E-B540-108F1806DC30}" presName="rootConnector" presStyleLbl="node2" presStyleIdx="0" presStyleCnt="3"/>
      <dgm:spPr/>
    </dgm:pt>
    <dgm:pt modelId="{ED03FA74-8E52-47E5-9EA7-5A8E2A5903BA}" type="pres">
      <dgm:prSet presAssocID="{57D8A798-9315-4C6E-B540-108F1806DC30}" presName="hierChild4" presStyleCnt="0"/>
      <dgm:spPr/>
    </dgm:pt>
    <dgm:pt modelId="{D6628BCE-5AE2-4CF0-A944-1A02FD3FF7D0}" type="pres">
      <dgm:prSet presAssocID="{4AAE967E-386C-4F95-91C2-A1172B12E5A0}" presName="Name37" presStyleLbl="parChTrans1D3" presStyleIdx="0" presStyleCnt="4"/>
      <dgm:spPr/>
    </dgm:pt>
    <dgm:pt modelId="{32C436CC-3DBC-48EA-844F-69D9AD1692BB}" type="pres">
      <dgm:prSet presAssocID="{E775BF61-4B72-46EE-924C-BC2B6A65B363}" presName="hierRoot2" presStyleCnt="0">
        <dgm:presLayoutVars>
          <dgm:hierBranch val="init"/>
        </dgm:presLayoutVars>
      </dgm:prSet>
      <dgm:spPr/>
    </dgm:pt>
    <dgm:pt modelId="{2F3C6EA0-5DED-4E6E-8BFA-030D9D9DB9BE}" type="pres">
      <dgm:prSet presAssocID="{E775BF61-4B72-46EE-924C-BC2B6A65B363}" presName="rootComposite" presStyleCnt="0"/>
      <dgm:spPr/>
    </dgm:pt>
    <dgm:pt modelId="{D3095753-BBD9-40CB-88F8-F9C3E3455492}" type="pres">
      <dgm:prSet presAssocID="{E775BF61-4B72-46EE-924C-BC2B6A65B363}" presName="rootText" presStyleLbl="node3" presStyleIdx="0" presStyleCnt="4" custScaleY="207900" custLinFactNeighborX="71036" custLinFactNeighborY="18271">
        <dgm:presLayoutVars>
          <dgm:chPref val="3"/>
        </dgm:presLayoutVars>
      </dgm:prSet>
      <dgm:spPr/>
    </dgm:pt>
    <dgm:pt modelId="{1D86A4AC-E3FF-406D-85C6-34E1832A8962}" type="pres">
      <dgm:prSet presAssocID="{E775BF61-4B72-46EE-924C-BC2B6A65B363}" presName="rootConnector" presStyleLbl="node3" presStyleIdx="0" presStyleCnt="4"/>
      <dgm:spPr/>
    </dgm:pt>
    <dgm:pt modelId="{3907749E-311D-424F-9CE9-58D03820AF06}" type="pres">
      <dgm:prSet presAssocID="{E775BF61-4B72-46EE-924C-BC2B6A65B363}" presName="hierChild4" presStyleCnt="0"/>
      <dgm:spPr/>
    </dgm:pt>
    <dgm:pt modelId="{8C3CFAB8-EF4F-43DE-9CFB-EC50FEAEED32}" type="pres">
      <dgm:prSet presAssocID="{E775BF61-4B72-46EE-924C-BC2B6A65B363}" presName="hierChild5" presStyleCnt="0"/>
      <dgm:spPr/>
    </dgm:pt>
    <dgm:pt modelId="{9AAE8BD0-AA34-4070-B275-4729C77E0B3D}" type="pres">
      <dgm:prSet presAssocID="{57D8A798-9315-4C6E-B540-108F1806DC30}" presName="hierChild5" presStyleCnt="0"/>
      <dgm:spPr/>
    </dgm:pt>
    <dgm:pt modelId="{CF446461-8725-40A0-B852-304E4E9ABCCC}" type="pres">
      <dgm:prSet presAssocID="{55C692F2-271C-48CA-BEA6-28D5949B8CCF}" presName="Name37" presStyleLbl="parChTrans1D2" presStyleIdx="1" presStyleCnt="3"/>
      <dgm:spPr/>
    </dgm:pt>
    <dgm:pt modelId="{180149D6-2506-4BD2-9239-F072EF68AAF7}" type="pres">
      <dgm:prSet presAssocID="{D058F1B1-709B-4D10-9F25-53D5C2EB0F00}" presName="hierRoot2" presStyleCnt="0">
        <dgm:presLayoutVars>
          <dgm:hierBranch val="init"/>
        </dgm:presLayoutVars>
      </dgm:prSet>
      <dgm:spPr/>
    </dgm:pt>
    <dgm:pt modelId="{0BA26045-FD0F-4346-A70B-9081C5B23ADF}" type="pres">
      <dgm:prSet presAssocID="{D058F1B1-709B-4D10-9F25-53D5C2EB0F00}" presName="rootComposite" presStyleCnt="0"/>
      <dgm:spPr/>
    </dgm:pt>
    <dgm:pt modelId="{E1CEEC8C-60FF-475D-8A0E-FFDC399C6DD6}" type="pres">
      <dgm:prSet presAssocID="{D058F1B1-709B-4D10-9F25-53D5C2EB0F00}" presName="rootText" presStyleLbl="node2" presStyleIdx="1" presStyleCnt="3" custLinFactNeighborX="50332">
        <dgm:presLayoutVars>
          <dgm:chPref val="3"/>
        </dgm:presLayoutVars>
      </dgm:prSet>
      <dgm:spPr/>
    </dgm:pt>
    <dgm:pt modelId="{56ED30E4-B359-456F-9B2F-17C3F3486203}" type="pres">
      <dgm:prSet presAssocID="{D058F1B1-709B-4D10-9F25-53D5C2EB0F00}" presName="rootConnector" presStyleLbl="node2" presStyleIdx="1" presStyleCnt="3"/>
      <dgm:spPr/>
    </dgm:pt>
    <dgm:pt modelId="{80C44B2E-20AD-400C-80C2-840AADD8A7A6}" type="pres">
      <dgm:prSet presAssocID="{D058F1B1-709B-4D10-9F25-53D5C2EB0F00}" presName="hierChild4" presStyleCnt="0"/>
      <dgm:spPr/>
    </dgm:pt>
    <dgm:pt modelId="{33CEE70D-59D6-40D8-915A-9DB3E8BB4338}" type="pres">
      <dgm:prSet presAssocID="{3B8846A3-C235-460C-9AE9-FCF2FDFDE074}" presName="Name37" presStyleLbl="parChTrans1D3" presStyleIdx="1" presStyleCnt="4"/>
      <dgm:spPr/>
    </dgm:pt>
    <dgm:pt modelId="{EB3C23C2-2D59-41D5-987D-43C3DC91C314}" type="pres">
      <dgm:prSet presAssocID="{51535D21-1CA5-4256-954E-883ADA8E2688}" presName="hierRoot2" presStyleCnt="0">
        <dgm:presLayoutVars>
          <dgm:hierBranch val="init"/>
        </dgm:presLayoutVars>
      </dgm:prSet>
      <dgm:spPr/>
    </dgm:pt>
    <dgm:pt modelId="{AF6DACB0-9E6A-4877-93C1-5F721DEB1AC9}" type="pres">
      <dgm:prSet presAssocID="{51535D21-1CA5-4256-954E-883ADA8E2688}" presName="rootComposite" presStyleCnt="0"/>
      <dgm:spPr/>
    </dgm:pt>
    <dgm:pt modelId="{0E2F39BF-844D-4FCA-B972-BE435DECECEB}" type="pres">
      <dgm:prSet presAssocID="{51535D21-1CA5-4256-954E-883ADA8E2688}" presName="rootText" presStyleLbl="node3" presStyleIdx="1" presStyleCnt="4" custScaleY="160853" custLinFactNeighborX="67801" custLinFactNeighborY="18161">
        <dgm:presLayoutVars>
          <dgm:chPref val="3"/>
        </dgm:presLayoutVars>
      </dgm:prSet>
      <dgm:spPr/>
    </dgm:pt>
    <dgm:pt modelId="{77CC9F11-49AA-4748-842C-A37598C09F65}" type="pres">
      <dgm:prSet presAssocID="{51535D21-1CA5-4256-954E-883ADA8E2688}" presName="rootConnector" presStyleLbl="node3" presStyleIdx="1" presStyleCnt="4"/>
      <dgm:spPr/>
    </dgm:pt>
    <dgm:pt modelId="{612B7E23-E713-4B2E-A6DE-F16E04FDC40D}" type="pres">
      <dgm:prSet presAssocID="{51535D21-1CA5-4256-954E-883ADA8E2688}" presName="hierChild4" presStyleCnt="0"/>
      <dgm:spPr/>
    </dgm:pt>
    <dgm:pt modelId="{2EDB6143-9812-4830-A965-B693D42A77EA}" type="pres">
      <dgm:prSet presAssocID="{51535D21-1CA5-4256-954E-883ADA8E2688}" presName="hierChild5" presStyleCnt="0"/>
      <dgm:spPr/>
    </dgm:pt>
    <dgm:pt modelId="{97025D42-4222-486E-AACB-818AFBC03396}" type="pres">
      <dgm:prSet presAssocID="{A925129F-1EF8-4A7C-B0D8-81DA677C194B}" presName="Name37" presStyleLbl="parChTrans1D3" presStyleIdx="2" presStyleCnt="4"/>
      <dgm:spPr/>
    </dgm:pt>
    <dgm:pt modelId="{012B5956-E9B6-4906-950E-ECC61AEB5334}" type="pres">
      <dgm:prSet presAssocID="{B1C137AB-2CD4-4BC9-89BD-23E9F066F3FB}" presName="hierRoot2" presStyleCnt="0">
        <dgm:presLayoutVars>
          <dgm:hierBranch val="init"/>
        </dgm:presLayoutVars>
      </dgm:prSet>
      <dgm:spPr/>
    </dgm:pt>
    <dgm:pt modelId="{5EA050F0-5C1B-4006-86A6-DF8E1E584383}" type="pres">
      <dgm:prSet presAssocID="{B1C137AB-2CD4-4BC9-89BD-23E9F066F3FB}" presName="rootComposite" presStyleCnt="0"/>
      <dgm:spPr/>
    </dgm:pt>
    <dgm:pt modelId="{BF9B65C0-7106-486A-BEBB-E2793DD7B607}" type="pres">
      <dgm:prSet presAssocID="{B1C137AB-2CD4-4BC9-89BD-23E9F066F3FB}" presName="rootText" presStyleLbl="node3" presStyleIdx="2" presStyleCnt="4" custScaleX="153516" custScaleY="159401" custLinFactNeighborX="64280" custLinFactNeighborY="18843">
        <dgm:presLayoutVars>
          <dgm:chPref val="3"/>
        </dgm:presLayoutVars>
      </dgm:prSet>
      <dgm:spPr/>
    </dgm:pt>
    <dgm:pt modelId="{CEFCA1C5-66B6-42CE-99DB-790AFC540C61}" type="pres">
      <dgm:prSet presAssocID="{B1C137AB-2CD4-4BC9-89BD-23E9F066F3FB}" presName="rootConnector" presStyleLbl="node3" presStyleIdx="2" presStyleCnt="4"/>
      <dgm:spPr/>
    </dgm:pt>
    <dgm:pt modelId="{00781EC5-BE83-4228-AC40-52828EC83E4A}" type="pres">
      <dgm:prSet presAssocID="{B1C137AB-2CD4-4BC9-89BD-23E9F066F3FB}" presName="hierChild4" presStyleCnt="0"/>
      <dgm:spPr/>
    </dgm:pt>
    <dgm:pt modelId="{DB30B256-A26A-4CFB-8F96-261C34FA65A3}" type="pres">
      <dgm:prSet presAssocID="{B9A95D70-289C-4556-B605-900804CC1D24}" presName="Name37" presStyleLbl="parChTrans1D4" presStyleIdx="0" presStyleCnt="2"/>
      <dgm:spPr/>
    </dgm:pt>
    <dgm:pt modelId="{A91943C2-57A4-46E5-8140-91193581BA79}" type="pres">
      <dgm:prSet presAssocID="{FE12E2EC-193E-48A3-8760-BEAE6CF55645}" presName="hierRoot2" presStyleCnt="0">
        <dgm:presLayoutVars>
          <dgm:hierBranch val="init"/>
        </dgm:presLayoutVars>
      </dgm:prSet>
      <dgm:spPr/>
    </dgm:pt>
    <dgm:pt modelId="{F618AAD2-18E5-4966-914A-522CCC476FD3}" type="pres">
      <dgm:prSet presAssocID="{FE12E2EC-193E-48A3-8760-BEAE6CF55645}" presName="rootComposite" presStyleCnt="0"/>
      <dgm:spPr/>
    </dgm:pt>
    <dgm:pt modelId="{FCC672FA-7A49-4B89-88F8-B3FAE37DE955}" type="pres">
      <dgm:prSet presAssocID="{FE12E2EC-193E-48A3-8760-BEAE6CF55645}" presName="rootText" presStyleLbl="node4" presStyleIdx="0" presStyleCnt="2" custScaleX="177983" custLinFactNeighborX="57679" custLinFactNeighborY="10936">
        <dgm:presLayoutVars>
          <dgm:chPref val="3"/>
        </dgm:presLayoutVars>
      </dgm:prSet>
      <dgm:spPr>
        <a:prstGeom prst="flowChartAlternateProcess">
          <a:avLst/>
        </a:prstGeom>
      </dgm:spPr>
    </dgm:pt>
    <dgm:pt modelId="{E07EF28D-48A3-494B-8693-BFFDD54E30EA}" type="pres">
      <dgm:prSet presAssocID="{FE12E2EC-193E-48A3-8760-BEAE6CF55645}" presName="rootConnector" presStyleLbl="node4" presStyleIdx="0" presStyleCnt="2"/>
      <dgm:spPr/>
    </dgm:pt>
    <dgm:pt modelId="{F2BEF07B-1C28-48AA-B9EF-4A07D050554E}" type="pres">
      <dgm:prSet presAssocID="{FE12E2EC-193E-48A3-8760-BEAE6CF55645}" presName="hierChild4" presStyleCnt="0"/>
      <dgm:spPr/>
    </dgm:pt>
    <dgm:pt modelId="{FFD40E88-54F5-48AA-A4FD-2D443B3C5806}" type="pres">
      <dgm:prSet presAssocID="{FE12E2EC-193E-48A3-8760-BEAE6CF55645}" presName="hierChild5" presStyleCnt="0"/>
      <dgm:spPr/>
    </dgm:pt>
    <dgm:pt modelId="{940BF479-FF58-44EC-B2F6-3A73227267D0}" type="pres">
      <dgm:prSet presAssocID="{D49CF39E-3DD9-4104-849B-7C888E91DB90}" presName="Name37" presStyleLbl="parChTrans1D4" presStyleIdx="1" presStyleCnt="2"/>
      <dgm:spPr/>
    </dgm:pt>
    <dgm:pt modelId="{B02F0DE6-6451-4731-B2AC-FA80CD8604AC}" type="pres">
      <dgm:prSet presAssocID="{74E688C4-3287-4B0A-A9C2-4D917946777C}" presName="hierRoot2" presStyleCnt="0">
        <dgm:presLayoutVars>
          <dgm:hierBranch val="init"/>
        </dgm:presLayoutVars>
      </dgm:prSet>
      <dgm:spPr/>
    </dgm:pt>
    <dgm:pt modelId="{9F4B745D-6934-4163-9C88-FEEE100DAE57}" type="pres">
      <dgm:prSet presAssocID="{74E688C4-3287-4B0A-A9C2-4D917946777C}" presName="rootComposite" presStyleCnt="0"/>
      <dgm:spPr/>
    </dgm:pt>
    <dgm:pt modelId="{BD26F7E8-D81C-4E9B-83C8-417CAFA817BC}" type="pres">
      <dgm:prSet presAssocID="{74E688C4-3287-4B0A-A9C2-4D917946777C}" presName="rootText" presStyleLbl="node4" presStyleIdx="1" presStyleCnt="2" custScaleX="255739" custLinFactNeighborX="55978" custLinFactNeighborY="-11655">
        <dgm:presLayoutVars>
          <dgm:chPref val="3"/>
        </dgm:presLayoutVars>
      </dgm:prSet>
      <dgm:spPr>
        <a:prstGeom prst="flowChartAlternateProcess">
          <a:avLst/>
        </a:prstGeom>
      </dgm:spPr>
    </dgm:pt>
    <dgm:pt modelId="{04ACFBC4-2199-4807-95C0-825AD021144D}" type="pres">
      <dgm:prSet presAssocID="{74E688C4-3287-4B0A-A9C2-4D917946777C}" presName="rootConnector" presStyleLbl="node4" presStyleIdx="1" presStyleCnt="2"/>
      <dgm:spPr/>
    </dgm:pt>
    <dgm:pt modelId="{8EB39CA3-7259-4647-81D0-E65C78D96C38}" type="pres">
      <dgm:prSet presAssocID="{74E688C4-3287-4B0A-A9C2-4D917946777C}" presName="hierChild4" presStyleCnt="0"/>
      <dgm:spPr/>
    </dgm:pt>
    <dgm:pt modelId="{144E9FA6-A03D-4B74-B1EA-5120647935D5}" type="pres">
      <dgm:prSet presAssocID="{74E688C4-3287-4B0A-A9C2-4D917946777C}" presName="hierChild5" presStyleCnt="0"/>
      <dgm:spPr/>
    </dgm:pt>
    <dgm:pt modelId="{6A4E69E6-84F4-42A7-AADE-AAABE9050DF5}" type="pres">
      <dgm:prSet presAssocID="{B1C137AB-2CD4-4BC9-89BD-23E9F066F3FB}" presName="hierChild5" presStyleCnt="0"/>
      <dgm:spPr/>
    </dgm:pt>
    <dgm:pt modelId="{B01D481B-33E9-4B44-8512-6F12902CC820}" type="pres">
      <dgm:prSet presAssocID="{D058F1B1-709B-4D10-9F25-53D5C2EB0F00}" presName="hierChild5" presStyleCnt="0"/>
      <dgm:spPr/>
    </dgm:pt>
    <dgm:pt modelId="{4E77C544-997A-42B5-853A-50C613AA611F}" type="pres">
      <dgm:prSet presAssocID="{292A5B14-C748-4F6C-A3F0-D0DF2B80E854}" presName="Name37" presStyleLbl="parChTrans1D2" presStyleIdx="2" presStyleCnt="3"/>
      <dgm:spPr/>
    </dgm:pt>
    <dgm:pt modelId="{5ED42D0B-878F-482F-90A8-F95943EAAFD8}" type="pres">
      <dgm:prSet presAssocID="{4E1B6785-6A6C-4418-A2CA-0D2DA89D4340}" presName="hierRoot2" presStyleCnt="0">
        <dgm:presLayoutVars>
          <dgm:hierBranch val="init"/>
        </dgm:presLayoutVars>
      </dgm:prSet>
      <dgm:spPr/>
    </dgm:pt>
    <dgm:pt modelId="{05EFBF9E-9051-4F90-8DD6-B028D7EA07E5}" type="pres">
      <dgm:prSet presAssocID="{4E1B6785-6A6C-4418-A2CA-0D2DA89D4340}" presName="rootComposite" presStyleCnt="0"/>
      <dgm:spPr/>
    </dgm:pt>
    <dgm:pt modelId="{E9EBA8A0-33A7-4396-839B-3B32C1BF8FBD}" type="pres">
      <dgm:prSet presAssocID="{4E1B6785-6A6C-4418-A2CA-0D2DA89D4340}" presName="rootText" presStyleLbl="node2" presStyleIdx="2" presStyleCnt="3" custScaleY="114090" custLinFactNeighborX="71036">
        <dgm:presLayoutVars>
          <dgm:chPref val="3"/>
        </dgm:presLayoutVars>
      </dgm:prSet>
      <dgm:spPr/>
    </dgm:pt>
    <dgm:pt modelId="{B43D6300-A5DB-4079-9597-7769B5B16351}" type="pres">
      <dgm:prSet presAssocID="{4E1B6785-6A6C-4418-A2CA-0D2DA89D4340}" presName="rootConnector" presStyleLbl="node2" presStyleIdx="2" presStyleCnt="3"/>
      <dgm:spPr/>
    </dgm:pt>
    <dgm:pt modelId="{D1BAF076-3FF0-45E0-B45B-8B8B8E73E62A}" type="pres">
      <dgm:prSet presAssocID="{4E1B6785-6A6C-4418-A2CA-0D2DA89D4340}" presName="hierChild4" presStyleCnt="0"/>
      <dgm:spPr/>
    </dgm:pt>
    <dgm:pt modelId="{DE1F43FE-75BD-4667-9108-73B165841D40}" type="pres">
      <dgm:prSet presAssocID="{65F23DD4-8DC7-4909-8F71-F79F3ACB9875}" presName="Name37" presStyleLbl="parChTrans1D3" presStyleIdx="3" presStyleCnt="4"/>
      <dgm:spPr/>
    </dgm:pt>
    <dgm:pt modelId="{07ECE58E-F6B3-47C1-844F-5B2BE05CDC0F}" type="pres">
      <dgm:prSet presAssocID="{DC53E76C-8910-4BCE-81DC-E9B6C26F81DD}" presName="hierRoot2" presStyleCnt="0">
        <dgm:presLayoutVars>
          <dgm:hierBranch val="init"/>
        </dgm:presLayoutVars>
      </dgm:prSet>
      <dgm:spPr/>
    </dgm:pt>
    <dgm:pt modelId="{C7F35130-1D79-4359-A057-EF7EEBA97B1F}" type="pres">
      <dgm:prSet presAssocID="{DC53E76C-8910-4BCE-81DC-E9B6C26F81DD}" presName="rootComposite" presStyleCnt="0"/>
      <dgm:spPr/>
    </dgm:pt>
    <dgm:pt modelId="{D7B8BBD8-59CC-435F-BBD4-1535CD7B9E17}" type="pres">
      <dgm:prSet presAssocID="{DC53E76C-8910-4BCE-81DC-E9B6C26F81DD}" presName="rootText" presStyleLbl="node3" presStyleIdx="3" presStyleCnt="4" custScaleX="131129" custScaleY="178273" custLinFactNeighborX="55648" custLinFactNeighborY="3885">
        <dgm:presLayoutVars>
          <dgm:chPref val="3"/>
        </dgm:presLayoutVars>
      </dgm:prSet>
      <dgm:spPr/>
    </dgm:pt>
    <dgm:pt modelId="{4E089E6F-27DF-4F31-B4CF-4891DF393479}" type="pres">
      <dgm:prSet presAssocID="{DC53E76C-8910-4BCE-81DC-E9B6C26F81DD}" presName="rootConnector" presStyleLbl="node3" presStyleIdx="3" presStyleCnt="4"/>
      <dgm:spPr/>
    </dgm:pt>
    <dgm:pt modelId="{859095D8-0136-472F-9D65-106A9003DACE}" type="pres">
      <dgm:prSet presAssocID="{DC53E76C-8910-4BCE-81DC-E9B6C26F81DD}" presName="hierChild4" presStyleCnt="0"/>
      <dgm:spPr/>
    </dgm:pt>
    <dgm:pt modelId="{D95FB2D2-C389-4D84-A40C-567DE7C17FDF}" type="pres">
      <dgm:prSet presAssocID="{DC53E76C-8910-4BCE-81DC-E9B6C26F81DD}" presName="hierChild5" presStyleCnt="0"/>
      <dgm:spPr/>
    </dgm:pt>
    <dgm:pt modelId="{609D605E-AEF5-480D-880D-F9ED6BD81596}" type="pres">
      <dgm:prSet presAssocID="{4E1B6785-6A6C-4418-A2CA-0D2DA89D4340}" presName="hierChild5" presStyleCnt="0"/>
      <dgm:spPr/>
    </dgm:pt>
    <dgm:pt modelId="{E82F900A-2E72-4D7E-A44F-B728C9ED592A}" type="pres">
      <dgm:prSet presAssocID="{7981504B-3826-47BE-A15B-4DD65942DCB4}" presName="hierChild3" presStyleCnt="0"/>
      <dgm:spPr/>
    </dgm:pt>
  </dgm:ptLst>
  <dgm:cxnLst>
    <dgm:cxn modelId="{8B441900-F9B9-4D0A-B330-B9A5E791923D}" type="presOf" srcId="{E775BF61-4B72-46EE-924C-BC2B6A65B363}" destId="{1D86A4AC-E3FF-406D-85C6-34E1832A8962}" srcOrd="1" destOrd="0" presId="urn:microsoft.com/office/officeart/2005/8/layout/orgChart1"/>
    <dgm:cxn modelId="{8DF3590D-C577-45BE-9A9C-353C05C1B8B6}" type="presOf" srcId="{51535D21-1CA5-4256-954E-883ADA8E2688}" destId="{77CC9F11-49AA-4748-842C-A37598C09F65}" srcOrd="1" destOrd="0" presId="urn:microsoft.com/office/officeart/2005/8/layout/orgChart1"/>
    <dgm:cxn modelId="{5B10A729-C805-43EB-B1F5-DC0C0B166D56}" type="presOf" srcId="{D058F1B1-709B-4D10-9F25-53D5C2EB0F00}" destId="{56ED30E4-B359-456F-9B2F-17C3F3486203}" srcOrd="1" destOrd="0" presId="urn:microsoft.com/office/officeart/2005/8/layout/orgChart1"/>
    <dgm:cxn modelId="{42A8952C-DFC8-4B5B-9055-94C1892EBC2B}" type="presOf" srcId="{4AAE967E-386C-4F95-91C2-A1172B12E5A0}" destId="{D6628BCE-5AE2-4CF0-A944-1A02FD3FF7D0}" srcOrd="0" destOrd="0" presId="urn:microsoft.com/office/officeart/2005/8/layout/orgChart1"/>
    <dgm:cxn modelId="{692FB338-D843-42B0-AEBA-CF273B367752}" srcId="{7981504B-3826-47BE-A15B-4DD65942DCB4}" destId="{57D8A798-9315-4C6E-B540-108F1806DC30}" srcOrd="0" destOrd="0" parTransId="{65DB692D-E614-4B56-A1D8-2BA91ED7C4E0}" sibTransId="{D67688FE-1FCA-496A-9130-D4CCA721F10C}"/>
    <dgm:cxn modelId="{C4F1C25C-BF8C-46E4-B8A3-BA2B71863F99}" type="presOf" srcId="{FE12E2EC-193E-48A3-8760-BEAE6CF55645}" destId="{E07EF28D-48A3-494B-8693-BFFDD54E30EA}" srcOrd="1" destOrd="0" presId="urn:microsoft.com/office/officeart/2005/8/layout/orgChart1"/>
    <dgm:cxn modelId="{16C50B47-9BB6-46B4-8544-81120B52D53B}" type="presOf" srcId="{57D8A798-9315-4C6E-B540-108F1806DC30}" destId="{39E9D385-2956-4F26-8E8A-1F0DD16B4C90}" srcOrd="1" destOrd="0" presId="urn:microsoft.com/office/officeart/2005/8/layout/orgChart1"/>
    <dgm:cxn modelId="{EA4C8848-0E87-41F2-AE60-A570A99A3AD2}" type="presOf" srcId="{74E688C4-3287-4B0A-A9C2-4D917946777C}" destId="{04ACFBC4-2199-4807-95C0-825AD021144D}" srcOrd="1" destOrd="0" presId="urn:microsoft.com/office/officeart/2005/8/layout/orgChart1"/>
    <dgm:cxn modelId="{A25BCB54-F66F-4B9F-BA26-640E65F434DA}" type="presOf" srcId="{65F23DD4-8DC7-4909-8F71-F79F3ACB9875}" destId="{DE1F43FE-75BD-4667-9108-73B165841D40}" srcOrd="0" destOrd="0" presId="urn:microsoft.com/office/officeart/2005/8/layout/orgChart1"/>
    <dgm:cxn modelId="{BE3D2975-2994-425E-B0D9-52B1A54002B6}" type="presOf" srcId="{65DB692D-E614-4B56-A1D8-2BA91ED7C4E0}" destId="{A1FA5E7A-1154-4DA8-BD58-31C1E925276B}" srcOrd="0" destOrd="0" presId="urn:microsoft.com/office/officeart/2005/8/layout/orgChart1"/>
    <dgm:cxn modelId="{EC3B6A76-87B6-41B1-B10F-19D01D56EC74}" type="presOf" srcId="{292A5B14-C748-4F6C-A3F0-D0DF2B80E854}" destId="{4E77C544-997A-42B5-853A-50C613AA611F}" srcOrd="0" destOrd="0" presId="urn:microsoft.com/office/officeart/2005/8/layout/orgChart1"/>
    <dgm:cxn modelId="{99973978-97CB-4EA6-9FB1-E39411CF93F8}" type="presOf" srcId="{B9A95D70-289C-4556-B605-900804CC1D24}" destId="{DB30B256-A26A-4CFB-8F96-261C34FA65A3}" srcOrd="0" destOrd="0" presId="urn:microsoft.com/office/officeart/2005/8/layout/orgChart1"/>
    <dgm:cxn modelId="{C9CE7B59-F309-42D7-9E78-F75690C6DAE1}" srcId="{57D8A798-9315-4C6E-B540-108F1806DC30}" destId="{E775BF61-4B72-46EE-924C-BC2B6A65B363}" srcOrd="0" destOrd="0" parTransId="{4AAE967E-386C-4F95-91C2-A1172B12E5A0}" sibTransId="{AE67C7E0-83F0-476D-8D0A-A59036EFDF84}"/>
    <dgm:cxn modelId="{8CA9BA7A-304E-4F3F-9B9E-E693ABBFF4B0}" type="presOf" srcId="{3B8846A3-C235-460C-9AE9-FCF2FDFDE074}" destId="{33CEE70D-59D6-40D8-915A-9DB3E8BB4338}" srcOrd="0" destOrd="0" presId="urn:microsoft.com/office/officeart/2005/8/layout/orgChart1"/>
    <dgm:cxn modelId="{8C04657E-D0E5-41D3-B94B-3761C43EA400}" type="presOf" srcId="{55C692F2-271C-48CA-BEA6-28D5949B8CCF}" destId="{CF446461-8725-40A0-B852-304E4E9ABCCC}" srcOrd="0" destOrd="0" presId="urn:microsoft.com/office/officeart/2005/8/layout/orgChart1"/>
    <dgm:cxn modelId="{0E03F782-2800-4669-9D35-975A7BC61633}" type="presOf" srcId="{A925129F-1EF8-4A7C-B0D8-81DA677C194B}" destId="{97025D42-4222-486E-AACB-818AFBC03396}" srcOrd="0" destOrd="0" presId="urn:microsoft.com/office/officeart/2005/8/layout/orgChart1"/>
    <dgm:cxn modelId="{8E6C0983-DB78-442A-96AA-FB16889213EF}" srcId="{B098DDF4-67B1-4FB4-B51C-0BF7889B084C}" destId="{7981504B-3826-47BE-A15B-4DD65942DCB4}" srcOrd="0" destOrd="0" parTransId="{2ABFB6AC-BDA1-4D8C-B8B9-7D9AEF916D02}" sibTransId="{DD98CBE3-142A-4EAC-8FBE-6AB3202F15C5}"/>
    <dgm:cxn modelId="{4E9DCC88-1A97-4B88-8161-D42D16CE767F}" type="presOf" srcId="{74E688C4-3287-4B0A-A9C2-4D917946777C}" destId="{BD26F7E8-D81C-4E9B-83C8-417CAFA817BC}" srcOrd="0" destOrd="0" presId="urn:microsoft.com/office/officeart/2005/8/layout/orgChart1"/>
    <dgm:cxn modelId="{B9F2D489-0EBB-4533-9CA3-AB2B99246DB2}" type="presOf" srcId="{DC53E76C-8910-4BCE-81DC-E9B6C26F81DD}" destId="{4E089E6F-27DF-4F31-B4CF-4891DF393479}" srcOrd="1" destOrd="0" presId="urn:microsoft.com/office/officeart/2005/8/layout/orgChart1"/>
    <dgm:cxn modelId="{E3CB768B-9C21-4291-9572-4819ED17221B}" type="presOf" srcId="{B1C137AB-2CD4-4BC9-89BD-23E9F066F3FB}" destId="{CEFCA1C5-66B6-42CE-99DB-790AFC540C61}" srcOrd="1" destOrd="0" presId="urn:microsoft.com/office/officeart/2005/8/layout/orgChart1"/>
    <dgm:cxn modelId="{F0126B92-D1CA-4449-9C8D-F2CCC9E7F70D}" type="presOf" srcId="{DC53E76C-8910-4BCE-81DC-E9B6C26F81DD}" destId="{D7B8BBD8-59CC-435F-BBD4-1535CD7B9E17}" srcOrd="0" destOrd="0" presId="urn:microsoft.com/office/officeart/2005/8/layout/orgChart1"/>
    <dgm:cxn modelId="{9897EFA1-937A-4AA1-8049-45394630DA82}" type="presOf" srcId="{4E1B6785-6A6C-4418-A2CA-0D2DA89D4340}" destId="{E9EBA8A0-33A7-4396-839B-3B32C1BF8FBD}" srcOrd="0" destOrd="0" presId="urn:microsoft.com/office/officeart/2005/8/layout/orgChart1"/>
    <dgm:cxn modelId="{72C38BA4-6587-4570-84EF-A8D8EB28A874}" srcId="{D058F1B1-709B-4D10-9F25-53D5C2EB0F00}" destId="{51535D21-1CA5-4256-954E-883ADA8E2688}" srcOrd="0" destOrd="0" parTransId="{3B8846A3-C235-460C-9AE9-FCF2FDFDE074}" sibTransId="{FD551C82-631E-464A-A3B7-F6AE983EE49F}"/>
    <dgm:cxn modelId="{6DE044A6-2E96-4D44-8E15-C29B71BD16D7}" srcId="{D058F1B1-709B-4D10-9F25-53D5C2EB0F00}" destId="{B1C137AB-2CD4-4BC9-89BD-23E9F066F3FB}" srcOrd="1" destOrd="0" parTransId="{A925129F-1EF8-4A7C-B0D8-81DA677C194B}" sibTransId="{AA477B2C-0C9D-4AA4-B780-D65286F42026}"/>
    <dgm:cxn modelId="{00E6DEA8-3545-4E96-8DB5-D54CA549CAD4}" type="presOf" srcId="{E775BF61-4B72-46EE-924C-BC2B6A65B363}" destId="{D3095753-BBD9-40CB-88F8-F9C3E3455492}" srcOrd="0" destOrd="0" presId="urn:microsoft.com/office/officeart/2005/8/layout/orgChart1"/>
    <dgm:cxn modelId="{D16A7DB3-C0FF-467B-AB63-C6DCE5AFAA2B}" type="presOf" srcId="{7981504B-3826-47BE-A15B-4DD65942DCB4}" destId="{756ADB3E-D196-422F-84CA-7B619E01F719}" srcOrd="0" destOrd="0" presId="urn:microsoft.com/office/officeart/2005/8/layout/orgChart1"/>
    <dgm:cxn modelId="{1AC477B7-E0A9-4885-BDB4-F7DC689A0269}" type="presOf" srcId="{7981504B-3826-47BE-A15B-4DD65942DCB4}" destId="{D5A0839D-5DAC-4727-928C-04688F737587}" srcOrd="1" destOrd="0" presId="urn:microsoft.com/office/officeart/2005/8/layout/orgChart1"/>
    <dgm:cxn modelId="{3F1808BD-81D5-42C6-A06C-CF5B2F154BEC}" type="presOf" srcId="{D058F1B1-709B-4D10-9F25-53D5C2EB0F00}" destId="{E1CEEC8C-60FF-475D-8A0E-FFDC399C6DD6}" srcOrd="0" destOrd="0" presId="urn:microsoft.com/office/officeart/2005/8/layout/orgChart1"/>
    <dgm:cxn modelId="{CB3305BE-47EA-44FF-A3D5-B29120EF5BA9}" type="presOf" srcId="{D49CF39E-3DD9-4104-849B-7C888E91DB90}" destId="{940BF479-FF58-44EC-B2F6-3A73227267D0}" srcOrd="0" destOrd="0" presId="urn:microsoft.com/office/officeart/2005/8/layout/orgChart1"/>
    <dgm:cxn modelId="{DCBF34D2-FA2C-45C2-A987-D34A41C8D156}" srcId="{4E1B6785-6A6C-4418-A2CA-0D2DA89D4340}" destId="{DC53E76C-8910-4BCE-81DC-E9B6C26F81DD}" srcOrd="0" destOrd="0" parTransId="{65F23DD4-8DC7-4909-8F71-F79F3ACB9875}" sibTransId="{BE003291-B768-4C27-85AF-284FB37F1007}"/>
    <dgm:cxn modelId="{D37771D3-CB33-4446-AE4A-95235D9CABE6}" srcId="{B1C137AB-2CD4-4BC9-89BD-23E9F066F3FB}" destId="{FE12E2EC-193E-48A3-8760-BEAE6CF55645}" srcOrd="0" destOrd="0" parTransId="{B9A95D70-289C-4556-B605-900804CC1D24}" sibTransId="{BB3B329B-A665-4B3A-B12C-2D942D91371F}"/>
    <dgm:cxn modelId="{BF32A6D5-EB72-4FA9-A6D2-F45F17E86C97}" srcId="{7981504B-3826-47BE-A15B-4DD65942DCB4}" destId="{4E1B6785-6A6C-4418-A2CA-0D2DA89D4340}" srcOrd="2" destOrd="0" parTransId="{292A5B14-C748-4F6C-A3F0-D0DF2B80E854}" sibTransId="{417E5323-1C6F-46A7-A6D9-45FCC41311F1}"/>
    <dgm:cxn modelId="{733015E1-CE1A-4633-9B91-0A861C1D3426}" type="presOf" srcId="{B1C137AB-2CD4-4BC9-89BD-23E9F066F3FB}" destId="{BF9B65C0-7106-486A-BEBB-E2793DD7B607}" srcOrd="0" destOrd="0" presId="urn:microsoft.com/office/officeart/2005/8/layout/orgChart1"/>
    <dgm:cxn modelId="{C355A7E1-09D1-4E25-9DAC-16BD31940CB6}" type="presOf" srcId="{51535D21-1CA5-4256-954E-883ADA8E2688}" destId="{0E2F39BF-844D-4FCA-B972-BE435DECECEB}" srcOrd="0" destOrd="0" presId="urn:microsoft.com/office/officeart/2005/8/layout/orgChart1"/>
    <dgm:cxn modelId="{34228FE2-841F-4B55-9DEE-02F448E0260D}" type="presOf" srcId="{B098DDF4-67B1-4FB4-B51C-0BF7889B084C}" destId="{D39E0696-B630-482D-8D72-A3C9446C5F08}" srcOrd="0" destOrd="0" presId="urn:microsoft.com/office/officeart/2005/8/layout/orgChart1"/>
    <dgm:cxn modelId="{67E630EB-D292-4786-A4D0-0F416E4CFD43}" type="presOf" srcId="{FE12E2EC-193E-48A3-8760-BEAE6CF55645}" destId="{FCC672FA-7A49-4B89-88F8-B3FAE37DE955}" srcOrd="0" destOrd="0" presId="urn:microsoft.com/office/officeart/2005/8/layout/orgChart1"/>
    <dgm:cxn modelId="{563A96F0-DA6A-4053-A6D2-821A6EA7F67D}" type="presOf" srcId="{4E1B6785-6A6C-4418-A2CA-0D2DA89D4340}" destId="{B43D6300-A5DB-4079-9597-7769B5B16351}" srcOrd="1" destOrd="0" presId="urn:microsoft.com/office/officeart/2005/8/layout/orgChart1"/>
    <dgm:cxn modelId="{EA1D79F2-CD0F-45EE-A5F7-F533E4E2287F}" srcId="{B1C137AB-2CD4-4BC9-89BD-23E9F066F3FB}" destId="{74E688C4-3287-4B0A-A9C2-4D917946777C}" srcOrd="1" destOrd="0" parTransId="{D49CF39E-3DD9-4104-849B-7C888E91DB90}" sibTransId="{AEFF1BC6-10D4-4DFA-98C7-A3B172E532C2}"/>
    <dgm:cxn modelId="{F76AC7F3-CFC7-449B-B982-CC9513455C3A}" type="presOf" srcId="{57D8A798-9315-4C6E-B540-108F1806DC30}" destId="{41F62EC8-2D48-4EA1-ADCB-34DAD8B766AD}" srcOrd="0" destOrd="0" presId="urn:microsoft.com/office/officeart/2005/8/layout/orgChart1"/>
    <dgm:cxn modelId="{F04E7DF9-E6D7-4295-A875-24D80FD052A1}" srcId="{7981504B-3826-47BE-A15B-4DD65942DCB4}" destId="{D058F1B1-709B-4D10-9F25-53D5C2EB0F00}" srcOrd="1" destOrd="0" parTransId="{55C692F2-271C-48CA-BEA6-28D5949B8CCF}" sibTransId="{BBAA61D8-F9F3-4286-B803-63D87CE96C70}"/>
    <dgm:cxn modelId="{68E4FA6B-F2CF-417F-A0D5-087B5AC29727}" type="presParOf" srcId="{D39E0696-B630-482D-8D72-A3C9446C5F08}" destId="{0776F1EB-10B1-4080-AA14-E5A21F9AA330}" srcOrd="0" destOrd="0" presId="urn:microsoft.com/office/officeart/2005/8/layout/orgChart1"/>
    <dgm:cxn modelId="{58A4BC24-03F3-4836-87C4-DC6CB018AA37}" type="presParOf" srcId="{0776F1EB-10B1-4080-AA14-E5A21F9AA330}" destId="{44C17360-FE9B-4124-B9FD-6DB8A9369A98}" srcOrd="0" destOrd="0" presId="urn:microsoft.com/office/officeart/2005/8/layout/orgChart1"/>
    <dgm:cxn modelId="{8A8EA876-4072-464D-B639-CC38555C3F57}" type="presParOf" srcId="{44C17360-FE9B-4124-B9FD-6DB8A9369A98}" destId="{756ADB3E-D196-422F-84CA-7B619E01F719}" srcOrd="0" destOrd="0" presId="urn:microsoft.com/office/officeart/2005/8/layout/orgChart1"/>
    <dgm:cxn modelId="{538A456C-22A6-4B96-86C8-563C50020B90}" type="presParOf" srcId="{44C17360-FE9B-4124-B9FD-6DB8A9369A98}" destId="{D5A0839D-5DAC-4727-928C-04688F737587}" srcOrd="1" destOrd="0" presId="urn:microsoft.com/office/officeart/2005/8/layout/orgChart1"/>
    <dgm:cxn modelId="{7EB6D5FF-06AD-4B78-A38E-5184FEFBB37E}" type="presParOf" srcId="{0776F1EB-10B1-4080-AA14-E5A21F9AA330}" destId="{A6BF0A81-8A96-4A36-AF05-FC6D09010E13}" srcOrd="1" destOrd="0" presId="urn:microsoft.com/office/officeart/2005/8/layout/orgChart1"/>
    <dgm:cxn modelId="{ED188B9A-4DD2-42F6-A53B-2AD2A2D097C3}" type="presParOf" srcId="{A6BF0A81-8A96-4A36-AF05-FC6D09010E13}" destId="{A1FA5E7A-1154-4DA8-BD58-31C1E925276B}" srcOrd="0" destOrd="0" presId="urn:microsoft.com/office/officeart/2005/8/layout/orgChart1"/>
    <dgm:cxn modelId="{95756060-42BA-4CF6-BA18-B6C6B33B5C60}" type="presParOf" srcId="{A6BF0A81-8A96-4A36-AF05-FC6D09010E13}" destId="{D09F2AFF-5F43-4EED-979E-284C0FE4300B}" srcOrd="1" destOrd="0" presId="urn:microsoft.com/office/officeart/2005/8/layout/orgChart1"/>
    <dgm:cxn modelId="{FB130031-E5EB-4E53-ABC3-72564C26F166}" type="presParOf" srcId="{D09F2AFF-5F43-4EED-979E-284C0FE4300B}" destId="{9143EBE4-A642-4085-A8BC-F8EC93A287F0}" srcOrd="0" destOrd="0" presId="urn:microsoft.com/office/officeart/2005/8/layout/orgChart1"/>
    <dgm:cxn modelId="{25204EF6-A669-4227-94FF-A5E909015098}" type="presParOf" srcId="{9143EBE4-A642-4085-A8BC-F8EC93A287F0}" destId="{41F62EC8-2D48-4EA1-ADCB-34DAD8B766AD}" srcOrd="0" destOrd="0" presId="urn:microsoft.com/office/officeart/2005/8/layout/orgChart1"/>
    <dgm:cxn modelId="{498CB952-25B3-4DE8-91D8-0E658C83EB2E}" type="presParOf" srcId="{9143EBE4-A642-4085-A8BC-F8EC93A287F0}" destId="{39E9D385-2956-4F26-8E8A-1F0DD16B4C90}" srcOrd="1" destOrd="0" presId="urn:microsoft.com/office/officeart/2005/8/layout/orgChart1"/>
    <dgm:cxn modelId="{28837F24-1A16-41D8-8DD8-C94D3D118F79}" type="presParOf" srcId="{D09F2AFF-5F43-4EED-979E-284C0FE4300B}" destId="{ED03FA74-8E52-47E5-9EA7-5A8E2A5903BA}" srcOrd="1" destOrd="0" presId="urn:microsoft.com/office/officeart/2005/8/layout/orgChart1"/>
    <dgm:cxn modelId="{BFD697C6-2065-4599-8474-37A70A68C94E}" type="presParOf" srcId="{ED03FA74-8E52-47E5-9EA7-5A8E2A5903BA}" destId="{D6628BCE-5AE2-4CF0-A944-1A02FD3FF7D0}" srcOrd="0" destOrd="0" presId="urn:microsoft.com/office/officeart/2005/8/layout/orgChart1"/>
    <dgm:cxn modelId="{41DE1AF2-AA6C-4917-B6B0-A9D4D4EB73F6}" type="presParOf" srcId="{ED03FA74-8E52-47E5-9EA7-5A8E2A5903BA}" destId="{32C436CC-3DBC-48EA-844F-69D9AD1692BB}" srcOrd="1" destOrd="0" presId="urn:microsoft.com/office/officeart/2005/8/layout/orgChart1"/>
    <dgm:cxn modelId="{010682C9-FDF4-400A-A373-A16AE374B876}" type="presParOf" srcId="{32C436CC-3DBC-48EA-844F-69D9AD1692BB}" destId="{2F3C6EA0-5DED-4E6E-8BFA-030D9D9DB9BE}" srcOrd="0" destOrd="0" presId="urn:microsoft.com/office/officeart/2005/8/layout/orgChart1"/>
    <dgm:cxn modelId="{39296AB0-BBBF-4740-A6AE-5FB9CCD777C7}" type="presParOf" srcId="{2F3C6EA0-5DED-4E6E-8BFA-030D9D9DB9BE}" destId="{D3095753-BBD9-40CB-88F8-F9C3E3455492}" srcOrd="0" destOrd="0" presId="urn:microsoft.com/office/officeart/2005/8/layout/orgChart1"/>
    <dgm:cxn modelId="{09769FCE-7A2F-4D62-A09E-FCC7D84FCFA8}" type="presParOf" srcId="{2F3C6EA0-5DED-4E6E-8BFA-030D9D9DB9BE}" destId="{1D86A4AC-E3FF-406D-85C6-34E1832A8962}" srcOrd="1" destOrd="0" presId="urn:microsoft.com/office/officeart/2005/8/layout/orgChart1"/>
    <dgm:cxn modelId="{E9BDAD29-0A19-455C-8443-FA168D1312DE}" type="presParOf" srcId="{32C436CC-3DBC-48EA-844F-69D9AD1692BB}" destId="{3907749E-311D-424F-9CE9-58D03820AF06}" srcOrd="1" destOrd="0" presId="urn:microsoft.com/office/officeart/2005/8/layout/orgChart1"/>
    <dgm:cxn modelId="{B20534F1-BCAC-4CDE-9E91-40DB5EC0743C}" type="presParOf" srcId="{32C436CC-3DBC-48EA-844F-69D9AD1692BB}" destId="{8C3CFAB8-EF4F-43DE-9CFB-EC50FEAEED32}" srcOrd="2" destOrd="0" presId="urn:microsoft.com/office/officeart/2005/8/layout/orgChart1"/>
    <dgm:cxn modelId="{1A668CA8-256E-47DA-BBE1-C379C9F2BCD8}" type="presParOf" srcId="{D09F2AFF-5F43-4EED-979E-284C0FE4300B}" destId="{9AAE8BD0-AA34-4070-B275-4729C77E0B3D}" srcOrd="2" destOrd="0" presId="urn:microsoft.com/office/officeart/2005/8/layout/orgChart1"/>
    <dgm:cxn modelId="{DE87D0BD-4AAE-4F10-96DE-7EE9563C019B}" type="presParOf" srcId="{A6BF0A81-8A96-4A36-AF05-FC6D09010E13}" destId="{CF446461-8725-40A0-B852-304E4E9ABCCC}" srcOrd="2" destOrd="0" presId="urn:microsoft.com/office/officeart/2005/8/layout/orgChart1"/>
    <dgm:cxn modelId="{4B3574FB-CFF7-453E-B895-02E3AF688A1E}" type="presParOf" srcId="{A6BF0A81-8A96-4A36-AF05-FC6D09010E13}" destId="{180149D6-2506-4BD2-9239-F072EF68AAF7}" srcOrd="3" destOrd="0" presId="urn:microsoft.com/office/officeart/2005/8/layout/orgChart1"/>
    <dgm:cxn modelId="{7D4DBE24-7A4D-46CD-B40A-F1BC682050A3}" type="presParOf" srcId="{180149D6-2506-4BD2-9239-F072EF68AAF7}" destId="{0BA26045-FD0F-4346-A70B-9081C5B23ADF}" srcOrd="0" destOrd="0" presId="urn:microsoft.com/office/officeart/2005/8/layout/orgChart1"/>
    <dgm:cxn modelId="{E5AEC87F-2711-45AF-8841-60B1F2B92855}" type="presParOf" srcId="{0BA26045-FD0F-4346-A70B-9081C5B23ADF}" destId="{E1CEEC8C-60FF-475D-8A0E-FFDC399C6DD6}" srcOrd="0" destOrd="0" presId="urn:microsoft.com/office/officeart/2005/8/layout/orgChart1"/>
    <dgm:cxn modelId="{D2B51C73-BFD6-41A9-BC2B-E7B74B88D5A3}" type="presParOf" srcId="{0BA26045-FD0F-4346-A70B-9081C5B23ADF}" destId="{56ED30E4-B359-456F-9B2F-17C3F3486203}" srcOrd="1" destOrd="0" presId="urn:microsoft.com/office/officeart/2005/8/layout/orgChart1"/>
    <dgm:cxn modelId="{56AFC05E-8D7B-428D-B953-31626B78B93C}" type="presParOf" srcId="{180149D6-2506-4BD2-9239-F072EF68AAF7}" destId="{80C44B2E-20AD-400C-80C2-840AADD8A7A6}" srcOrd="1" destOrd="0" presId="urn:microsoft.com/office/officeart/2005/8/layout/orgChart1"/>
    <dgm:cxn modelId="{7AEC3C9B-C9E3-4CF1-9C60-CA254F4377FE}" type="presParOf" srcId="{80C44B2E-20AD-400C-80C2-840AADD8A7A6}" destId="{33CEE70D-59D6-40D8-915A-9DB3E8BB4338}" srcOrd="0" destOrd="0" presId="urn:microsoft.com/office/officeart/2005/8/layout/orgChart1"/>
    <dgm:cxn modelId="{6434CCDA-0A09-4D82-A0DE-126A198EE375}" type="presParOf" srcId="{80C44B2E-20AD-400C-80C2-840AADD8A7A6}" destId="{EB3C23C2-2D59-41D5-987D-43C3DC91C314}" srcOrd="1" destOrd="0" presId="urn:microsoft.com/office/officeart/2005/8/layout/orgChart1"/>
    <dgm:cxn modelId="{C8128FCE-31C2-4A86-A5D8-DC15C6EB9290}" type="presParOf" srcId="{EB3C23C2-2D59-41D5-987D-43C3DC91C314}" destId="{AF6DACB0-9E6A-4877-93C1-5F721DEB1AC9}" srcOrd="0" destOrd="0" presId="urn:microsoft.com/office/officeart/2005/8/layout/orgChart1"/>
    <dgm:cxn modelId="{D6FD7E51-AB16-4EA6-8AEA-63F473705D07}" type="presParOf" srcId="{AF6DACB0-9E6A-4877-93C1-5F721DEB1AC9}" destId="{0E2F39BF-844D-4FCA-B972-BE435DECECEB}" srcOrd="0" destOrd="0" presId="urn:microsoft.com/office/officeart/2005/8/layout/orgChart1"/>
    <dgm:cxn modelId="{97026DB6-D4AC-4A94-A642-4E65BB3B4ECC}" type="presParOf" srcId="{AF6DACB0-9E6A-4877-93C1-5F721DEB1AC9}" destId="{77CC9F11-49AA-4748-842C-A37598C09F65}" srcOrd="1" destOrd="0" presId="urn:microsoft.com/office/officeart/2005/8/layout/orgChart1"/>
    <dgm:cxn modelId="{7AFBE5B5-FD2F-4A81-A5F2-779D884185DD}" type="presParOf" srcId="{EB3C23C2-2D59-41D5-987D-43C3DC91C314}" destId="{612B7E23-E713-4B2E-A6DE-F16E04FDC40D}" srcOrd="1" destOrd="0" presId="urn:microsoft.com/office/officeart/2005/8/layout/orgChart1"/>
    <dgm:cxn modelId="{10FBD5B4-F9C8-4B3D-8036-2ABBAF9B4612}" type="presParOf" srcId="{EB3C23C2-2D59-41D5-987D-43C3DC91C314}" destId="{2EDB6143-9812-4830-A965-B693D42A77EA}" srcOrd="2" destOrd="0" presId="urn:microsoft.com/office/officeart/2005/8/layout/orgChart1"/>
    <dgm:cxn modelId="{1D291E2C-79A8-4E0F-A2A1-04474AE7DEE1}" type="presParOf" srcId="{80C44B2E-20AD-400C-80C2-840AADD8A7A6}" destId="{97025D42-4222-486E-AACB-818AFBC03396}" srcOrd="2" destOrd="0" presId="urn:microsoft.com/office/officeart/2005/8/layout/orgChart1"/>
    <dgm:cxn modelId="{4F090361-0B50-4A17-A5BA-369F750DA3EE}" type="presParOf" srcId="{80C44B2E-20AD-400C-80C2-840AADD8A7A6}" destId="{012B5956-E9B6-4906-950E-ECC61AEB5334}" srcOrd="3" destOrd="0" presId="urn:microsoft.com/office/officeart/2005/8/layout/orgChart1"/>
    <dgm:cxn modelId="{C3056AF5-82D0-4606-9C2A-09A20E8F8BAB}" type="presParOf" srcId="{012B5956-E9B6-4906-950E-ECC61AEB5334}" destId="{5EA050F0-5C1B-4006-86A6-DF8E1E584383}" srcOrd="0" destOrd="0" presId="urn:microsoft.com/office/officeart/2005/8/layout/orgChart1"/>
    <dgm:cxn modelId="{E0A3C4FD-DF78-451F-B395-1E76E0824993}" type="presParOf" srcId="{5EA050F0-5C1B-4006-86A6-DF8E1E584383}" destId="{BF9B65C0-7106-486A-BEBB-E2793DD7B607}" srcOrd="0" destOrd="0" presId="urn:microsoft.com/office/officeart/2005/8/layout/orgChart1"/>
    <dgm:cxn modelId="{00827B77-DC9E-422B-AC63-AC159B927A8C}" type="presParOf" srcId="{5EA050F0-5C1B-4006-86A6-DF8E1E584383}" destId="{CEFCA1C5-66B6-42CE-99DB-790AFC540C61}" srcOrd="1" destOrd="0" presId="urn:microsoft.com/office/officeart/2005/8/layout/orgChart1"/>
    <dgm:cxn modelId="{EE295EBF-458F-40E9-B783-DB50334F52A3}" type="presParOf" srcId="{012B5956-E9B6-4906-950E-ECC61AEB5334}" destId="{00781EC5-BE83-4228-AC40-52828EC83E4A}" srcOrd="1" destOrd="0" presId="urn:microsoft.com/office/officeart/2005/8/layout/orgChart1"/>
    <dgm:cxn modelId="{74FBD8E2-7B88-4CFD-A7B0-8F0B6082320B}" type="presParOf" srcId="{00781EC5-BE83-4228-AC40-52828EC83E4A}" destId="{DB30B256-A26A-4CFB-8F96-261C34FA65A3}" srcOrd="0" destOrd="0" presId="urn:microsoft.com/office/officeart/2005/8/layout/orgChart1"/>
    <dgm:cxn modelId="{C5B55C17-7BA2-4E21-A7E1-72C124B0F6A8}" type="presParOf" srcId="{00781EC5-BE83-4228-AC40-52828EC83E4A}" destId="{A91943C2-57A4-46E5-8140-91193581BA79}" srcOrd="1" destOrd="0" presId="urn:microsoft.com/office/officeart/2005/8/layout/orgChart1"/>
    <dgm:cxn modelId="{27EF8F3A-5D21-4591-9E13-DABB7255DECC}" type="presParOf" srcId="{A91943C2-57A4-46E5-8140-91193581BA79}" destId="{F618AAD2-18E5-4966-914A-522CCC476FD3}" srcOrd="0" destOrd="0" presId="urn:microsoft.com/office/officeart/2005/8/layout/orgChart1"/>
    <dgm:cxn modelId="{E17EB742-2ED1-4153-AC19-28AA84FBDD11}" type="presParOf" srcId="{F618AAD2-18E5-4966-914A-522CCC476FD3}" destId="{FCC672FA-7A49-4B89-88F8-B3FAE37DE955}" srcOrd="0" destOrd="0" presId="urn:microsoft.com/office/officeart/2005/8/layout/orgChart1"/>
    <dgm:cxn modelId="{FBEE684C-4C06-41F7-A46D-48ADA3F293DF}" type="presParOf" srcId="{F618AAD2-18E5-4966-914A-522CCC476FD3}" destId="{E07EF28D-48A3-494B-8693-BFFDD54E30EA}" srcOrd="1" destOrd="0" presId="urn:microsoft.com/office/officeart/2005/8/layout/orgChart1"/>
    <dgm:cxn modelId="{D23F7482-BC5B-4B38-9434-5490D530880B}" type="presParOf" srcId="{A91943C2-57A4-46E5-8140-91193581BA79}" destId="{F2BEF07B-1C28-48AA-B9EF-4A07D050554E}" srcOrd="1" destOrd="0" presId="urn:microsoft.com/office/officeart/2005/8/layout/orgChart1"/>
    <dgm:cxn modelId="{83EA20E6-2513-42D2-8101-FA8460FBD9E0}" type="presParOf" srcId="{A91943C2-57A4-46E5-8140-91193581BA79}" destId="{FFD40E88-54F5-48AA-A4FD-2D443B3C5806}" srcOrd="2" destOrd="0" presId="urn:microsoft.com/office/officeart/2005/8/layout/orgChart1"/>
    <dgm:cxn modelId="{91F37889-6782-4A21-B16C-9DA36CF8C6E4}" type="presParOf" srcId="{00781EC5-BE83-4228-AC40-52828EC83E4A}" destId="{940BF479-FF58-44EC-B2F6-3A73227267D0}" srcOrd="2" destOrd="0" presId="urn:microsoft.com/office/officeart/2005/8/layout/orgChart1"/>
    <dgm:cxn modelId="{146D3CE6-21F6-4BE7-97E6-E59245F0A2C2}" type="presParOf" srcId="{00781EC5-BE83-4228-AC40-52828EC83E4A}" destId="{B02F0DE6-6451-4731-B2AC-FA80CD8604AC}" srcOrd="3" destOrd="0" presId="urn:microsoft.com/office/officeart/2005/8/layout/orgChart1"/>
    <dgm:cxn modelId="{84266E1D-AE8D-49CB-A31C-D03E5A6A4991}" type="presParOf" srcId="{B02F0DE6-6451-4731-B2AC-FA80CD8604AC}" destId="{9F4B745D-6934-4163-9C88-FEEE100DAE57}" srcOrd="0" destOrd="0" presId="urn:microsoft.com/office/officeart/2005/8/layout/orgChart1"/>
    <dgm:cxn modelId="{337DFCBC-F101-4D96-8BA4-0C1C215CFDAB}" type="presParOf" srcId="{9F4B745D-6934-4163-9C88-FEEE100DAE57}" destId="{BD26F7E8-D81C-4E9B-83C8-417CAFA817BC}" srcOrd="0" destOrd="0" presId="urn:microsoft.com/office/officeart/2005/8/layout/orgChart1"/>
    <dgm:cxn modelId="{03961645-E3A2-4B69-B385-C954456DC066}" type="presParOf" srcId="{9F4B745D-6934-4163-9C88-FEEE100DAE57}" destId="{04ACFBC4-2199-4807-95C0-825AD021144D}" srcOrd="1" destOrd="0" presId="urn:microsoft.com/office/officeart/2005/8/layout/orgChart1"/>
    <dgm:cxn modelId="{6803D4A0-B082-4207-8FB2-65FB334F3D74}" type="presParOf" srcId="{B02F0DE6-6451-4731-B2AC-FA80CD8604AC}" destId="{8EB39CA3-7259-4647-81D0-E65C78D96C38}" srcOrd="1" destOrd="0" presId="urn:microsoft.com/office/officeart/2005/8/layout/orgChart1"/>
    <dgm:cxn modelId="{521B6CD5-D7D3-426E-9A4E-D6F0045DCA35}" type="presParOf" srcId="{B02F0DE6-6451-4731-B2AC-FA80CD8604AC}" destId="{144E9FA6-A03D-4B74-B1EA-5120647935D5}" srcOrd="2" destOrd="0" presId="urn:microsoft.com/office/officeart/2005/8/layout/orgChart1"/>
    <dgm:cxn modelId="{E041CAAF-3018-4EA8-8EA3-7E766730A040}" type="presParOf" srcId="{012B5956-E9B6-4906-950E-ECC61AEB5334}" destId="{6A4E69E6-84F4-42A7-AADE-AAABE9050DF5}" srcOrd="2" destOrd="0" presId="urn:microsoft.com/office/officeart/2005/8/layout/orgChart1"/>
    <dgm:cxn modelId="{C1E4637E-9A77-4CE5-BCD7-29E80D0FF33B}" type="presParOf" srcId="{180149D6-2506-4BD2-9239-F072EF68AAF7}" destId="{B01D481B-33E9-4B44-8512-6F12902CC820}" srcOrd="2" destOrd="0" presId="urn:microsoft.com/office/officeart/2005/8/layout/orgChart1"/>
    <dgm:cxn modelId="{473C8F0C-ECAA-4618-9126-DD95F3A5736A}" type="presParOf" srcId="{A6BF0A81-8A96-4A36-AF05-FC6D09010E13}" destId="{4E77C544-997A-42B5-853A-50C613AA611F}" srcOrd="4" destOrd="0" presId="urn:microsoft.com/office/officeart/2005/8/layout/orgChart1"/>
    <dgm:cxn modelId="{2234EBDB-DBB3-461F-9545-76DBC8FBF6A4}" type="presParOf" srcId="{A6BF0A81-8A96-4A36-AF05-FC6D09010E13}" destId="{5ED42D0B-878F-482F-90A8-F95943EAAFD8}" srcOrd="5" destOrd="0" presId="urn:microsoft.com/office/officeart/2005/8/layout/orgChart1"/>
    <dgm:cxn modelId="{066D966F-C071-4998-903F-0F235302FB7C}" type="presParOf" srcId="{5ED42D0B-878F-482F-90A8-F95943EAAFD8}" destId="{05EFBF9E-9051-4F90-8DD6-B028D7EA07E5}" srcOrd="0" destOrd="0" presId="urn:microsoft.com/office/officeart/2005/8/layout/orgChart1"/>
    <dgm:cxn modelId="{7ECB5D58-5EF9-48EE-9516-BEF17A1874C8}" type="presParOf" srcId="{05EFBF9E-9051-4F90-8DD6-B028D7EA07E5}" destId="{E9EBA8A0-33A7-4396-839B-3B32C1BF8FBD}" srcOrd="0" destOrd="0" presId="urn:microsoft.com/office/officeart/2005/8/layout/orgChart1"/>
    <dgm:cxn modelId="{F0696316-1DB8-4817-9F73-E6CB4161E2FC}" type="presParOf" srcId="{05EFBF9E-9051-4F90-8DD6-B028D7EA07E5}" destId="{B43D6300-A5DB-4079-9597-7769B5B16351}" srcOrd="1" destOrd="0" presId="urn:microsoft.com/office/officeart/2005/8/layout/orgChart1"/>
    <dgm:cxn modelId="{9A9BEB34-D0E7-46AD-8173-8C3CECCF247C}" type="presParOf" srcId="{5ED42D0B-878F-482F-90A8-F95943EAAFD8}" destId="{D1BAF076-3FF0-45E0-B45B-8B8B8E73E62A}" srcOrd="1" destOrd="0" presId="urn:microsoft.com/office/officeart/2005/8/layout/orgChart1"/>
    <dgm:cxn modelId="{3C0BEAF2-7823-439B-BE77-22C9A28E6634}" type="presParOf" srcId="{D1BAF076-3FF0-45E0-B45B-8B8B8E73E62A}" destId="{DE1F43FE-75BD-4667-9108-73B165841D40}" srcOrd="0" destOrd="0" presId="urn:microsoft.com/office/officeart/2005/8/layout/orgChart1"/>
    <dgm:cxn modelId="{654ED891-1198-40B8-9B43-521B3658230E}" type="presParOf" srcId="{D1BAF076-3FF0-45E0-B45B-8B8B8E73E62A}" destId="{07ECE58E-F6B3-47C1-844F-5B2BE05CDC0F}" srcOrd="1" destOrd="0" presId="urn:microsoft.com/office/officeart/2005/8/layout/orgChart1"/>
    <dgm:cxn modelId="{FAE7D3BE-77B3-4B58-9AA9-92F2AB0565B1}" type="presParOf" srcId="{07ECE58E-F6B3-47C1-844F-5B2BE05CDC0F}" destId="{C7F35130-1D79-4359-A057-EF7EEBA97B1F}" srcOrd="0" destOrd="0" presId="urn:microsoft.com/office/officeart/2005/8/layout/orgChart1"/>
    <dgm:cxn modelId="{2D2FDFB4-9CFD-4A4F-9C5C-45705551CD92}" type="presParOf" srcId="{C7F35130-1D79-4359-A057-EF7EEBA97B1F}" destId="{D7B8BBD8-59CC-435F-BBD4-1535CD7B9E17}" srcOrd="0" destOrd="0" presId="urn:microsoft.com/office/officeart/2005/8/layout/orgChart1"/>
    <dgm:cxn modelId="{1A79771E-D1B2-48ED-BD3F-8084227F062A}" type="presParOf" srcId="{C7F35130-1D79-4359-A057-EF7EEBA97B1F}" destId="{4E089E6F-27DF-4F31-B4CF-4891DF393479}" srcOrd="1" destOrd="0" presId="urn:microsoft.com/office/officeart/2005/8/layout/orgChart1"/>
    <dgm:cxn modelId="{63E16232-0FA7-4EE0-AF86-E0A5BEAAE215}" type="presParOf" srcId="{07ECE58E-F6B3-47C1-844F-5B2BE05CDC0F}" destId="{859095D8-0136-472F-9D65-106A9003DACE}" srcOrd="1" destOrd="0" presId="urn:microsoft.com/office/officeart/2005/8/layout/orgChart1"/>
    <dgm:cxn modelId="{5046FFAC-3023-45A8-8786-2A8712D4BA4F}" type="presParOf" srcId="{07ECE58E-F6B3-47C1-844F-5B2BE05CDC0F}" destId="{D95FB2D2-C389-4D84-A40C-567DE7C17FDF}" srcOrd="2" destOrd="0" presId="urn:microsoft.com/office/officeart/2005/8/layout/orgChart1"/>
    <dgm:cxn modelId="{95AA1989-EC82-447B-954E-37057C54190B}" type="presParOf" srcId="{5ED42D0B-878F-482F-90A8-F95943EAAFD8}" destId="{609D605E-AEF5-480D-880D-F9ED6BD81596}" srcOrd="2" destOrd="0" presId="urn:microsoft.com/office/officeart/2005/8/layout/orgChart1"/>
    <dgm:cxn modelId="{3CCC5753-D12F-4857-9418-39A8B1B1082B}" type="presParOf" srcId="{0776F1EB-10B1-4080-AA14-E5A21F9AA330}" destId="{E82F900A-2E72-4D7E-A44F-B728C9ED592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75136B-A451-4202-90FA-0A4F64C69AEE}"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ECCEFE81-CABD-4FED-971E-87A6C1955801}" type="parTrans" cxnId="{BEE8022F-B6CF-4930-9D4D-8D15D6933804}">
      <dgm:prSet custT="1"/>
      <dgm:spPr/>
      <dgm:t>
        <a:bodyPr/>
        <a:lstStyle/>
        <a:p>
          <a:endParaRPr lang="en-US" sz="1200">
            <a:latin typeface="interfaceregular"/>
          </a:endParaRPr>
        </a:p>
      </dgm:t>
    </dgm:pt>
    <dgm:pt modelId="{F1740D29-F619-4F07-BECB-ECFA61386B0B}">
      <dgm:prSet phldrT="[Text]" custT="1"/>
      <dgm:spPr/>
      <dgm:t>
        <a:bodyPr/>
        <a:lstStyle/>
        <a:p>
          <a:r>
            <a:rPr lang="fr-FR" sz="1200" b="1" i="0" u="none" strike="noStrike" cap="none" baseline="0">
              <a:solidFill>
                <a:srgbClr val="000000"/>
              </a:solidFill>
              <a:effectLst/>
              <a:uFill>
                <a:solidFill>
                  <a:prstClr val="black">
                    <a:alpha val="0"/>
                  </a:prstClr>
                </a:solidFill>
              </a:uFill>
              <a:latin typeface="interfaceregular"/>
              <a:ea typeface="interfaceregular"/>
              <a:cs typeface="interfaceregular"/>
            </a:rPr>
            <a:t>Contact asymptomatique</a:t>
          </a:r>
        </a:p>
      </dgm:t>
    </dgm:pt>
    <dgm:pt modelId="{5D218B37-C2FE-4659-BDB6-FD4336880CB8}" type="parTrans" cxnId="{30382F21-3C66-47B2-A7B2-A3C9C92A0394}">
      <dgm:prSet custT="1"/>
      <dgm:spPr>
        <a:noFill/>
        <a:ln w="12700" cap="flat" cmpd="sng" algn="ctr">
          <a:solidFill>
            <a:schemeClr val="dk1">
              <a:shade val="60000"/>
              <a:hueOff val="0"/>
              <a:satOff val="0"/>
              <a:lumOff val="0"/>
              <a:alphaOff val="0"/>
            </a:schemeClr>
          </a:solidFill>
          <a:prstDash val="solid"/>
          <a:miter lim="800000"/>
        </a:ln>
      </dgm:spPr>
      <dgm:t>
        <a:bodyPr/>
        <a:lstStyle/>
        <a:p>
          <a:endParaRPr lang="en-US" sz="1200">
            <a:latin typeface="interfaceregular"/>
          </a:endParaRPr>
        </a:p>
      </dgm:t>
    </dgm:pt>
    <dgm:pt modelId="{09297B1D-FB3B-4B44-82A4-8FA522BE1897}">
      <dgm:prSet phldrT="[Text]" custT="1"/>
      <dgm:spPr/>
      <dgm:t>
        <a:bodyPr lIns="91440" tIns="91440" rIns="91440" bIns="91440"/>
        <a:lstStyle/>
        <a:p>
          <a:r>
            <a:rPr lang="fr-FR" sz="1200" b="0" i="0" u="none" strike="noStrike" cap="none" baseline="0">
              <a:solidFill>
                <a:srgbClr val="000000"/>
              </a:solidFill>
              <a:effectLst/>
              <a:uFill>
                <a:solidFill>
                  <a:prstClr val="black">
                    <a:alpha val="0"/>
                  </a:prstClr>
                </a:solidFill>
              </a:uFill>
              <a:latin typeface="interfaceregular"/>
              <a:ea typeface="interfaceregular"/>
              <a:cs typeface="interfaceregular"/>
            </a:rPr>
            <a:t>Aucun isolement nécessaire ; surveillance clinique quotidienne ; surveillance de la température 2 x par jour pendant 21 jours à compter de la dernière exposition</a:t>
          </a:r>
        </a:p>
      </dgm:t>
    </dgm:pt>
    <dgm:pt modelId="{C2E0F757-A32C-4AA3-95E0-B59BE580FF63}" type="parTrans" cxnId="{F95A7FE4-9953-456B-B8E4-81B208960B5B}">
      <dgm:prSet custT="1"/>
      <dgm:spPr>
        <a:noFill/>
        <a:ln w="12700" cap="flat" cmpd="sng" algn="ctr">
          <a:solidFill>
            <a:schemeClr val="dk1">
              <a:shade val="80000"/>
              <a:hueOff val="0"/>
              <a:satOff val="0"/>
              <a:lumOff val="0"/>
              <a:alphaOff val="0"/>
            </a:schemeClr>
          </a:solidFill>
          <a:prstDash val="solid"/>
          <a:miter lim="800000"/>
        </a:ln>
      </dgm:spPr>
      <dgm:t>
        <a:bodyPr/>
        <a:lstStyle/>
        <a:p>
          <a:endParaRPr lang="en-US" sz="1200">
            <a:latin typeface="interfaceregular"/>
          </a:endParaRPr>
        </a:p>
      </dgm:t>
    </dgm:pt>
    <dgm:pt modelId="{9A36B1F8-A98E-4743-883D-5CA872C245A2}">
      <dgm:prSet custT="1"/>
      <dgm:spPr/>
      <dgm:t>
        <a:bodyPr lIns="91440" tIns="91440" rIns="91440" bIns="91440"/>
        <a:lstStyle/>
        <a:p>
          <a:r>
            <a:rPr lang="fr-FR" sz="1200" b="0" i="0" u="none" strike="noStrike" cap="none" baseline="0">
              <a:solidFill>
                <a:srgbClr val="000000"/>
              </a:solidFill>
              <a:effectLst/>
              <a:uFill>
                <a:solidFill>
                  <a:prstClr val="black">
                    <a:alpha val="0"/>
                  </a:prstClr>
                </a:solidFill>
              </a:uFill>
              <a:latin typeface="interfaceregular"/>
              <a:ea typeface="interfaceregular"/>
              <a:cs typeface="interfaceregular"/>
            </a:rPr>
            <a:t>Ne présente pas de symptômes</a:t>
          </a:r>
          <a:r>
            <a:rPr lang="fr-FR" sz="1200" b="0" i="0" u="none" strike="noStrike" cap="none" baseline="0">
              <a:solidFill>
                <a:srgbClr val="000000"/>
              </a:solidFill>
              <a:effectLst/>
              <a:uFill>
                <a:solidFill>
                  <a:prstClr val="black">
                    <a:alpha val="0"/>
                  </a:prstClr>
                </a:solidFill>
              </a:uFill>
              <a:latin typeface="Symbol"/>
              <a:ea typeface="interfaceregular"/>
              <a:cs typeface="interfaceregular"/>
              <a:sym typeface="Symbol"/>
            </a:rPr>
            <a:t></a:t>
          </a:r>
          <a:r>
            <a:rPr lang="fr-FR" sz="1200" b="0" i="0" u="none" strike="noStrike" cap="none" baseline="0">
              <a:solidFill>
                <a:srgbClr val="000000"/>
              </a:solidFill>
              <a:effectLst/>
              <a:uFill>
                <a:solidFill>
                  <a:prstClr val="black">
                    <a:alpha val="0"/>
                  </a:prstClr>
                </a:solidFill>
              </a:uFill>
              <a:latin typeface="interfaceregular"/>
              <a:ea typeface="interfaceregular"/>
              <a:cs typeface="interfaceregular"/>
            </a:rPr>
            <a:t>, clôturer le cas après 21 jours à compter de la dernière exposition et le classer comme PAS DE VARIOLE DU SINGE</a:t>
          </a:r>
          <a:endParaRPr lang="en-US" sz="6000">
            <a:latin typeface="interfaceregular"/>
          </a:endParaRPr>
        </a:p>
      </dgm:t>
    </dgm:pt>
    <dgm:pt modelId="{59282C7A-253C-40AF-8341-8ADAA9B1B8E1}" type="sibTrans" cxnId="{F95A7FE4-9953-456B-B8E4-81B208960B5B}">
      <dgm:prSet custT="1"/>
      <dgm:spPr/>
      <dgm:t>
        <a:bodyPr/>
        <a:lstStyle/>
        <a:p>
          <a:endParaRPr lang="en-US" sz="1200">
            <a:latin typeface="interfaceregular"/>
          </a:endParaRPr>
        </a:p>
      </dgm:t>
    </dgm:pt>
    <dgm:pt modelId="{D45C7A6D-E9B1-46CB-A307-E062603EB1DB}" type="parTrans" cxnId="{BAA06A47-EC70-4DE5-ACB9-FDBE858FB443}">
      <dgm:prSet custT="1"/>
      <dgm:spPr>
        <a:noFill/>
        <a:ln w="12700" cap="flat" cmpd="sng" algn="ctr">
          <a:solidFill>
            <a:schemeClr val="dk1">
              <a:shade val="80000"/>
              <a:hueOff val="0"/>
              <a:satOff val="0"/>
              <a:lumOff val="0"/>
              <a:alphaOff val="0"/>
            </a:schemeClr>
          </a:solidFill>
          <a:prstDash val="solid"/>
          <a:miter lim="800000"/>
        </a:ln>
      </dgm:spPr>
      <dgm:t>
        <a:bodyPr/>
        <a:lstStyle/>
        <a:p>
          <a:endParaRPr lang="en-US" sz="1200">
            <a:latin typeface="interfaceregular"/>
          </a:endParaRPr>
        </a:p>
      </dgm:t>
    </dgm:pt>
    <dgm:pt modelId="{BA69B9FE-9776-4FC9-9745-B49666296A03}">
      <dgm:prSet custT="1"/>
      <dgm:spPr/>
      <dgm:t>
        <a:bodyPr lIns="91440" tIns="91440" rIns="91440"/>
        <a:lstStyle/>
        <a:p>
          <a:r>
            <a:rPr lang="fr-FR" sz="1200" b="0" i="0" u="none" strike="noStrike" cap="none" baseline="0">
              <a:solidFill>
                <a:srgbClr val="000000"/>
              </a:solidFill>
              <a:effectLst/>
              <a:uFill>
                <a:solidFill>
                  <a:prstClr val="black">
                    <a:alpha val="0"/>
                  </a:prstClr>
                </a:solidFill>
              </a:uFill>
              <a:latin typeface="interfaceregular"/>
              <a:ea typeface="interfaceregular"/>
              <a:cs typeface="interfaceregular"/>
            </a:rPr>
            <a:t>Présente des symptômes </a:t>
          </a:r>
          <a:r>
            <a:rPr lang="fr-FR" sz="1200" b="0" i="0" u="none" strike="noStrike" cap="none" baseline="0">
              <a:solidFill>
                <a:srgbClr val="000000"/>
              </a:solidFill>
              <a:effectLst/>
              <a:uFill>
                <a:solidFill>
                  <a:prstClr val="black">
                    <a:alpha val="0"/>
                  </a:prstClr>
                </a:solidFill>
              </a:uFill>
              <a:latin typeface="Symbol"/>
              <a:ea typeface="interfaceregular"/>
              <a:cs typeface="interfaceregular"/>
              <a:sym typeface="Symbol"/>
            </a:rPr>
            <a:t></a:t>
          </a:r>
          <a:r>
            <a:rPr lang="fr-FR" sz="1200" b="0" i="0" u="none" strike="noStrike" cap="none" baseline="0">
              <a:solidFill>
                <a:srgbClr val="000000"/>
              </a:solidFill>
              <a:effectLst/>
              <a:uFill>
                <a:solidFill>
                  <a:prstClr val="black">
                    <a:alpha val="0"/>
                  </a:prstClr>
                </a:solidFill>
              </a:uFill>
              <a:latin typeface="interfaceregular"/>
              <a:ea typeface="interfaceregular"/>
              <a:cs typeface="interfaceregular"/>
            </a:rPr>
            <a:t> se référer à l’organigramme 2 ou 3</a:t>
          </a:r>
          <a:endParaRPr lang="en-US" sz="6000">
            <a:latin typeface="interfaceregular"/>
          </a:endParaRPr>
        </a:p>
      </dgm:t>
    </dgm:pt>
    <dgm:pt modelId="{5D20D0ED-82E1-49F2-AD16-46C8E7E7A5FF}" type="sibTrans" cxnId="{BAA06A47-EC70-4DE5-ACB9-FDBE858FB443}">
      <dgm:prSet custT="1"/>
      <dgm:spPr/>
      <dgm:t>
        <a:bodyPr/>
        <a:lstStyle/>
        <a:p>
          <a:endParaRPr lang="en-US" sz="1200">
            <a:latin typeface="interfaceregular"/>
          </a:endParaRPr>
        </a:p>
      </dgm:t>
    </dgm:pt>
    <dgm:pt modelId="{B2174E6A-6107-4EFD-B64A-9E6159666125}" type="sibTrans" cxnId="{30382F21-3C66-47B2-A7B2-A3C9C92A0394}">
      <dgm:prSet custT="1"/>
      <dgm:spPr/>
      <dgm:t>
        <a:bodyPr/>
        <a:lstStyle/>
        <a:p>
          <a:endParaRPr lang="en-US" sz="1200">
            <a:latin typeface="interfaceregular"/>
          </a:endParaRPr>
        </a:p>
      </dgm:t>
    </dgm:pt>
    <dgm:pt modelId="{927691D5-0061-46E4-8354-E11C5992C91F}" type="sibTrans" cxnId="{BEE8022F-B6CF-4930-9D4D-8D15D6933804}">
      <dgm:prSet custT="1"/>
      <dgm:spPr/>
      <dgm:t>
        <a:bodyPr/>
        <a:lstStyle/>
        <a:p>
          <a:endParaRPr lang="en-US" sz="1200">
            <a:latin typeface="interfaceregular"/>
          </a:endParaRPr>
        </a:p>
      </dgm:t>
    </dgm:pt>
    <dgm:pt modelId="{7B0F4571-64A2-4DAB-BAC3-E89405855D2C}" type="pres">
      <dgm:prSet presAssocID="{9875136B-A451-4202-90FA-0A4F64C69AEE}" presName="hierChild1" presStyleCnt="0">
        <dgm:presLayoutVars>
          <dgm:orgChart val="1"/>
          <dgm:chPref val="1"/>
          <dgm:dir/>
          <dgm:animOne val="branch"/>
          <dgm:animLvl val="lvl"/>
          <dgm:resizeHandles/>
        </dgm:presLayoutVars>
      </dgm:prSet>
      <dgm:spPr/>
    </dgm:pt>
    <dgm:pt modelId="{8C001D82-73D8-4191-90BD-EF883A28FE9A}" type="pres">
      <dgm:prSet presAssocID="{F1740D29-F619-4F07-BECB-ECFA61386B0B}" presName="hierRoot1" presStyleCnt="0">
        <dgm:presLayoutVars>
          <dgm:hierBranch val="init"/>
        </dgm:presLayoutVars>
      </dgm:prSet>
      <dgm:spPr/>
    </dgm:pt>
    <dgm:pt modelId="{ADC6596E-B72D-4650-B766-08D478760B04}" type="pres">
      <dgm:prSet presAssocID="{F1740D29-F619-4F07-BECB-ECFA61386B0B}" presName="rootComposite1" presStyleCnt="0"/>
      <dgm:spPr/>
    </dgm:pt>
    <dgm:pt modelId="{57196412-03BE-4EAD-ABCB-68494D4FEECC}" type="pres">
      <dgm:prSet presAssocID="{F1740D29-F619-4F07-BECB-ECFA61386B0B}" presName="rootText1" presStyleLbl="node0" presStyleIdx="0" presStyleCnt="1" custScaleY="41393" custLinFactNeighborX="2969" custLinFactNeighborY="16931">
        <dgm:presLayoutVars>
          <dgm:chPref val="3"/>
        </dgm:presLayoutVars>
      </dgm:prSet>
      <dgm:spPr/>
    </dgm:pt>
    <dgm:pt modelId="{0BFCFDD6-C2FF-43C4-99F0-E30E2A982CC1}" type="pres">
      <dgm:prSet presAssocID="{F1740D29-F619-4F07-BECB-ECFA61386B0B}" presName="rootConnector1" presStyleLbl="node1" presStyleIdx="0" presStyleCnt="0"/>
      <dgm:spPr/>
    </dgm:pt>
    <dgm:pt modelId="{6A63109C-017A-42A8-A2CE-8621E2DCCE70}" type="pres">
      <dgm:prSet presAssocID="{F1740D29-F619-4F07-BECB-ECFA61386B0B}" presName="hierChild2" presStyleCnt="0"/>
      <dgm:spPr/>
    </dgm:pt>
    <dgm:pt modelId="{7DE32F11-FA0F-4970-8877-A4CC7D8B523C}" type="pres">
      <dgm:prSet presAssocID="{5D218B37-C2FE-4659-BDB6-FD4336880CB8}" presName="Name37" presStyleLbl="parChTrans1D2" presStyleIdx="0" presStyleCnt="1"/>
      <dgm:spPr/>
    </dgm:pt>
    <dgm:pt modelId="{9037FF40-90BD-42C7-8527-3716B51E2EC0}" type="pres">
      <dgm:prSet presAssocID="{09297B1D-FB3B-4B44-82A4-8FA522BE1897}" presName="hierRoot2" presStyleCnt="0">
        <dgm:presLayoutVars>
          <dgm:hierBranch val="init"/>
        </dgm:presLayoutVars>
      </dgm:prSet>
      <dgm:spPr/>
    </dgm:pt>
    <dgm:pt modelId="{3F6D3196-8715-4FE8-B2CD-BF170B078698}" type="pres">
      <dgm:prSet presAssocID="{09297B1D-FB3B-4B44-82A4-8FA522BE1897}" presName="rootComposite" presStyleCnt="0"/>
      <dgm:spPr/>
    </dgm:pt>
    <dgm:pt modelId="{32EC3FA7-66C7-451D-9B4B-37E5BE8E05A2}" type="pres">
      <dgm:prSet presAssocID="{09297B1D-FB3B-4B44-82A4-8FA522BE1897}" presName="rootText" presStyleLbl="node2" presStyleIdx="0" presStyleCnt="1" custScaleY="77788" custLinFactNeighborX="2969" custLinFactNeighborY="923">
        <dgm:presLayoutVars>
          <dgm:chPref val="3"/>
        </dgm:presLayoutVars>
      </dgm:prSet>
      <dgm:spPr/>
    </dgm:pt>
    <dgm:pt modelId="{AB6F41F8-C840-47C5-AE65-9FCF3FDEB090}" type="pres">
      <dgm:prSet presAssocID="{09297B1D-FB3B-4B44-82A4-8FA522BE1897}" presName="rootConnector" presStyleLbl="node2" presStyleIdx="0" presStyleCnt="1"/>
      <dgm:spPr/>
    </dgm:pt>
    <dgm:pt modelId="{57BE8EF1-AA0B-48A5-B970-F7C96472C9DB}" type="pres">
      <dgm:prSet presAssocID="{09297B1D-FB3B-4B44-82A4-8FA522BE1897}" presName="hierChild4" presStyleCnt="0"/>
      <dgm:spPr/>
    </dgm:pt>
    <dgm:pt modelId="{C8150E26-3BFE-45E5-9054-7A64DF392827}" type="pres">
      <dgm:prSet presAssocID="{C2E0F757-A32C-4AA3-95E0-B59BE580FF63}" presName="Name37" presStyleLbl="parChTrans1D3" presStyleIdx="0" presStyleCnt="2"/>
      <dgm:spPr/>
    </dgm:pt>
    <dgm:pt modelId="{1AA942FF-F5DA-48AB-9FB7-816A212FB1BB}" type="pres">
      <dgm:prSet presAssocID="{9A36B1F8-A98E-4743-883D-5CA872C245A2}" presName="hierRoot2" presStyleCnt="0">
        <dgm:presLayoutVars>
          <dgm:hierBranch val="init"/>
        </dgm:presLayoutVars>
      </dgm:prSet>
      <dgm:spPr/>
    </dgm:pt>
    <dgm:pt modelId="{F749B62F-639F-479C-840D-031CE53E3262}" type="pres">
      <dgm:prSet presAssocID="{9A36B1F8-A98E-4743-883D-5CA872C245A2}" presName="rootComposite" presStyleCnt="0"/>
      <dgm:spPr/>
    </dgm:pt>
    <dgm:pt modelId="{BB1BBC09-4F64-40D0-A8EA-3A1321059C9D}" type="pres">
      <dgm:prSet presAssocID="{9A36B1F8-A98E-4743-883D-5CA872C245A2}" presName="rootText" presStyleLbl="node3" presStyleIdx="0" presStyleCnt="2" custScaleX="94398" custScaleY="87499" custLinFactNeighborX="-2770" custLinFactNeighborY="-16623">
        <dgm:presLayoutVars>
          <dgm:chPref val="3"/>
        </dgm:presLayoutVars>
      </dgm:prSet>
      <dgm:spPr/>
    </dgm:pt>
    <dgm:pt modelId="{4B80F523-FDBF-4B63-B9CA-5B7313BA2C58}" type="pres">
      <dgm:prSet presAssocID="{9A36B1F8-A98E-4743-883D-5CA872C245A2}" presName="rootConnector" presStyleLbl="node3" presStyleIdx="0" presStyleCnt="2"/>
      <dgm:spPr/>
    </dgm:pt>
    <dgm:pt modelId="{CE7F0896-EC19-4218-A2BC-2F6171689E0D}" type="pres">
      <dgm:prSet presAssocID="{9A36B1F8-A98E-4743-883D-5CA872C245A2}" presName="hierChild4" presStyleCnt="0"/>
      <dgm:spPr/>
    </dgm:pt>
    <dgm:pt modelId="{6444FB68-CD02-4CD4-B4D1-7C9DB8C06D70}" type="pres">
      <dgm:prSet presAssocID="{9A36B1F8-A98E-4743-883D-5CA872C245A2}" presName="hierChild5" presStyleCnt="0"/>
      <dgm:spPr/>
    </dgm:pt>
    <dgm:pt modelId="{C3C79571-E9FA-4380-B202-F56922BF60EC}" type="pres">
      <dgm:prSet presAssocID="{D45C7A6D-E9B1-46CB-A307-E062603EB1DB}" presName="Name37" presStyleLbl="parChTrans1D3" presStyleIdx="1" presStyleCnt="2"/>
      <dgm:spPr/>
    </dgm:pt>
    <dgm:pt modelId="{5B0CE172-2C89-42B8-934A-9BB9D2EBFEAA}" type="pres">
      <dgm:prSet presAssocID="{BA69B9FE-9776-4FC9-9745-B49666296A03}" presName="hierRoot2" presStyleCnt="0">
        <dgm:presLayoutVars>
          <dgm:hierBranch val="init"/>
        </dgm:presLayoutVars>
      </dgm:prSet>
      <dgm:spPr/>
    </dgm:pt>
    <dgm:pt modelId="{9741D14F-AD10-436C-A6F4-8C585038C41D}" type="pres">
      <dgm:prSet presAssocID="{BA69B9FE-9776-4FC9-9745-B49666296A03}" presName="rootComposite" presStyleCnt="0"/>
      <dgm:spPr/>
    </dgm:pt>
    <dgm:pt modelId="{0C884925-AA55-43DB-9641-C6FBA3BA56AE}" type="pres">
      <dgm:prSet presAssocID="{BA69B9FE-9776-4FC9-9745-B49666296A03}" presName="rootText" presStyleLbl="node3" presStyleIdx="1" presStyleCnt="2" custScaleX="94398" custScaleY="68687" custLinFactNeighborX="-3009" custLinFactNeighborY="-39802">
        <dgm:presLayoutVars>
          <dgm:chPref val="3"/>
        </dgm:presLayoutVars>
      </dgm:prSet>
      <dgm:spPr/>
    </dgm:pt>
    <dgm:pt modelId="{BBBCE525-B87A-4744-B996-665376973B92}" type="pres">
      <dgm:prSet presAssocID="{BA69B9FE-9776-4FC9-9745-B49666296A03}" presName="rootConnector" presStyleLbl="node3" presStyleIdx="1" presStyleCnt="2"/>
      <dgm:spPr/>
    </dgm:pt>
    <dgm:pt modelId="{48840BD9-7011-4BC1-8CAF-466349F0563C}" type="pres">
      <dgm:prSet presAssocID="{BA69B9FE-9776-4FC9-9745-B49666296A03}" presName="hierChild4" presStyleCnt="0"/>
      <dgm:spPr/>
    </dgm:pt>
    <dgm:pt modelId="{38BF50AE-5B31-46AE-81EC-619D1E67B9F0}" type="pres">
      <dgm:prSet presAssocID="{BA69B9FE-9776-4FC9-9745-B49666296A03}" presName="hierChild5" presStyleCnt="0"/>
      <dgm:spPr/>
    </dgm:pt>
    <dgm:pt modelId="{CFBB19C1-BCF6-4772-A994-12769AA73A3A}" type="pres">
      <dgm:prSet presAssocID="{09297B1D-FB3B-4B44-82A4-8FA522BE1897}" presName="hierChild5" presStyleCnt="0"/>
      <dgm:spPr/>
    </dgm:pt>
    <dgm:pt modelId="{72131CC2-39A1-45C4-9373-2E11EB7488F9}" type="pres">
      <dgm:prSet presAssocID="{F1740D29-F619-4F07-BECB-ECFA61386B0B}" presName="hierChild3" presStyleCnt="0"/>
      <dgm:spPr/>
    </dgm:pt>
  </dgm:ptLst>
  <dgm:cxnLst>
    <dgm:cxn modelId="{786A4516-CEB9-4AC9-B8B3-3C7028CE8792}" type="presOf" srcId="{9A36B1F8-A98E-4743-883D-5CA872C245A2}" destId="{4B80F523-FDBF-4B63-B9CA-5B7313BA2C58}" srcOrd="1" destOrd="0" presId="urn:microsoft.com/office/officeart/2005/8/layout/orgChart1"/>
    <dgm:cxn modelId="{BC807D16-CFF5-45A1-A78C-FB5C4E309D8F}" type="presOf" srcId="{09297B1D-FB3B-4B44-82A4-8FA522BE1897}" destId="{AB6F41F8-C840-47C5-AE65-9FCF3FDEB090}" srcOrd="1" destOrd="0" presId="urn:microsoft.com/office/officeart/2005/8/layout/orgChart1"/>
    <dgm:cxn modelId="{676FFD1F-738A-4067-9C17-4EBDA828C696}" type="presOf" srcId="{D45C7A6D-E9B1-46CB-A307-E062603EB1DB}" destId="{C3C79571-E9FA-4380-B202-F56922BF60EC}" srcOrd="0" destOrd="0" presId="urn:microsoft.com/office/officeart/2005/8/layout/orgChart1"/>
    <dgm:cxn modelId="{30382F21-3C66-47B2-A7B2-A3C9C92A0394}" srcId="{F1740D29-F619-4F07-BECB-ECFA61386B0B}" destId="{09297B1D-FB3B-4B44-82A4-8FA522BE1897}" srcOrd="0" destOrd="0" parTransId="{5D218B37-C2FE-4659-BDB6-FD4336880CB8}" sibTransId="{B2174E6A-6107-4EFD-B64A-9E6159666125}"/>
    <dgm:cxn modelId="{F8A0CC25-E7EB-415A-A216-7ADB8B5AD15F}" type="presOf" srcId="{09297B1D-FB3B-4B44-82A4-8FA522BE1897}" destId="{32EC3FA7-66C7-451D-9B4B-37E5BE8E05A2}" srcOrd="0" destOrd="0" presId="urn:microsoft.com/office/officeart/2005/8/layout/orgChart1"/>
    <dgm:cxn modelId="{077C242C-6B52-465E-AD28-89DAC939A497}" type="presOf" srcId="{5D218B37-C2FE-4659-BDB6-FD4336880CB8}" destId="{7DE32F11-FA0F-4970-8877-A4CC7D8B523C}" srcOrd="0" destOrd="0" presId="urn:microsoft.com/office/officeart/2005/8/layout/orgChart1"/>
    <dgm:cxn modelId="{BEE8022F-B6CF-4930-9D4D-8D15D6933804}" srcId="{9875136B-A451-4202-90FA-0A4F64C69AEE}" destId="{F1740D29-F619-4F07-BECB-ECFA61386B0B}" srcOrd="0" destOrd="0" parTransId="{ECCEFE81-CABD-4FED-971E-87A6C1955801}" sibTransId="{927691D5-0061-46E4-8354-E11C5992C91F}"/>
    <dgm:cxn modelId="{0AB2CA3D-69DB-496A-AEDC-C2ACFC95A54F}" type="presOf" srcId="{BA69B9FE-9776-4FC9-9745-B49666296A03}" destId="{BBBCE525-B87A-4744-B996-665376973B92}" srcOrd="1" destOrd="0" presId="urn:microsoft.com/office/officeart/2005/8/layout/orgChart1"/>
    <dgm:cxn modelId="{69D4F964-CF8B-4ECF-9B54-AD7C738FED40}" type="presOf" srcId="{F1740D29-F619-4F07-BECB-ECFA61386B0B}" destId="{57196412-03BE-4EAD-ABCB-68494D4FEECC}" srcOrd="0" destOrd="0" presId="urn:microsoft.com/office/officeart/2005/8/layout/orgChart1"/>
    <dgm:cxn modelId="{BAA06A47-EC70-4DE5-ACB9-FDBE858FB443}" srcId="{09297B1D-FB3B-4B44-82A4-8FA522BE1897}" destId="{BA69B9FE-9776-4FC9-9745-B49666296A03}" srcOrd="1" destOrd="0" parTransId="{D45C7A6D-E9B1-46CB-A307-E062603EB1DB}" sibTransId="{5D20D0ED-82E1-49F2-AD16-46C8E7E7A5FF}"/>
    <dgm:cxn modelId="{8153A54C-8EAB-452C-9F8B-54499E618DE4}" type="presOf" srcId="{9875136B-A451-4202-90FA-0A4F64C69AEE}" destId="{7B0F4571-64A2-4DAB-BAC3-E89405855D2C}" srcOrd="0" destOrd="0" presId="urn:microsoft.com/office/officeart/2005/8/layout/orgChart1"/>
    <dgm:cxn modelId="{D7DA368B-100B-459D-B96E-62868634AD44}" type="presOf" srcId="{9A36B1F8-A98E-4743-883D-5CA872C245A2}" destId="{BB1BBC09-4F64-40D0-A8EA-3A1321059C9D}" srcOrd="0" destOrd="0" presId="urn:microsoft.com/office/officeart/2005/8/layout/orgChart1"/>
    <dgm:cxn modelId="{8629E99C-7EFD-4C2C-A751-35A5C58E0C61}" type="presOf" srcId="{C2E0F757-A32C-4AA3-95E0-B59BE580FF63}" destId="{C8150E26-3BFE-45E5-9054-7A64DF392827}" srcOrd="0" destOrd="0" presId="urn:microsoft.com/office/officeart/2005/8/layout/orgChart1"/>
    <dgm:cxn modelId="{D97A05DF-CD5C-473C-A7FF-95CDED68929D}" type="presOf" srcId="{F1740D29-F619-4F07-BECB-ECFA61386B0B}" destId="{0BFCFDD6-C2FF-43C4-99F0-E30E2A982CC1}" srcOrd="1" destOrd="0" presId="urn:microsoft.com/office/officeart/2005/8/layout/orgChart1"/>
    <dgm:cxn modelId="{F95A7FE4-9953-456B-B8E4-81B208960B5B}" srcId="{09297B1D-FB3B-4B44-82A4-8FA522BE1897}" destId="{9A36B1F8-A98E-4743-883D-5CA872C245A2}" srcOrd="0" destOrd="0" parTransId="{C2E0F757-A32C-4AA3-95E0-B59BE580FF63}" sibTransId="{59282C7A-253C-40AF-8341-8ADAA9B1B8E1}"/>
    <dgm:cxn modelId="{D41C10FB-C756-489A-8443-ED529AB2676F}" type="presOf" srcId="{BA69B9FE-9776-4FC9-9745-B49666296A03}" destId="{0C884925-AA55-43DB-9641-C6FBA3BA56AE}" srcOrd="0" destOrd="0" presId="urn:microsoft.com/office/officeart/2005/8/layout/orgChart1"/>
    <dgm:cxn modelId="{0688758E-F62C-4396-A514-626A95012332}" type="presParOf" srcId="{7B0F4571-64A2-4DAB-BAC3-E89405855D2C}" destId="{8C001D82-73D8-4191-90BD-EF883A28FE9A}" srcOrd="0" destOrd="0" presId="urn:microsoft.com/office/officeart/2005/8/layout/orgChart1"/>
    <dgm:cxn modelId="{24DF7989-9125-4960-B19D-3787EEC9D572}" type="presParOf" srcId="{8C001D82-73D8-4191-90BD-EF883A28FE9A}" destId="{ADC6596E-B72D-4650-B766-08D478760B04}" srcOrd="0" destOrd="0" presId="urn:microsoft.com/office/officeart/2005/8/layout/orgChart1"/>
    <dgm:cxn modelId="{D54738CE-923D-4380-83AE-D2ED8E6C682F}" type="presParOf" srcId="{ADC6596E-B72D-4650-B766-08D478760B04}" destId="{57196412-03BE-4EAD-ABCB-68494D4FEECC}" srcOrd="0" destOrd="0" presId="urn:microsoft.com/office/officeart/2005/8/layout/orgChart1"/>
    <dgm:cxn modelId="{AAF7470C-4B0B-428F-8235-4A8E7C965FA0}" type="presParOf" srcId="{ADC6596E-B72D-4650-B766-08D478760B04}" destId="{0BFCFDD6-C2FF-43C4-99F0-E30E2A982CC1}" srcOrd="1" destOrd="0" presId="urn:microsoft.com/office/officeart/2005/8/layout/orgChart1"/>
    <dgm:cxn modelId="{CEA6C982-A69E-4C11-89B7-E8652372A123}" type="presParOf" srcId="{8C001D82-73D8-4191-90BD-EF883A28FE9A}" destId="{6A63109C-017A-42A8-A2CE-8621E2DCCE70}" srcOrd="1" destOrd="0" presId="urn:microsoft.com/office/officeart/2005/8/layout/orgChart1"/>
    <dgm:cxn modelId="{B9FE4914-003C-4CEF-82C2-50F9B14881CF}" type="presParOf" srcId="{6A63109C-017A-42A8-A2CE-8621E2DCCE70}" destId="{7DE32F11-FA0F-4970-8877-A4CC7D8B523C}" srcOrd="0" destOrd="0" presId="urn:microsoft.com/office/officeart/2005/8/layout/orgChart1"/>
    <dgm:cxn modelId="{2E5AF5CE-58F7-40AC-914A-E8FE23C2152A}" type="presParOf" srcId="{6A63109C-017A-42A8-A2CE-8621E2DCCE70}" destId="{9037FF40-90BD-42C7-8527-3716B51E2EC0}" srcOrd="1" destOrd="0" presId="urn:microsoft.com/office/officeart/2005/8/layout/orgChart1"/>
    <dgm:cxn modelId="{64EAA6E8-AF52-4B2F-8CCB-141A713D5C6C}" type="presParOf" srcId="{9037FF40-90BD-42C7-8527-3716B51E2EC0}" destId="{3F6D3196-8715-4FE8-B2CD-BF170B078698}" srcOrd="0" destOrd="0" presId="urn:microsoft.com/office/officeart/2005/8/layout/orgChart1"/>
    <dgm:cxn modelId="{E1735C45-65C6-4488-B1CC-2A19545DE29C}" type="presParOf" srcId="{3F6D3196-8715-4FE8-B2CD-BF170B078698}" destId="{32EC3FA7-66C7-451D-9B4B-37E5BE8E05A2}" srcOrd="0" destOrd="0" presId="urn:microsoft.com/office/officeart/2005/8/layout/orgChart1"/>
    <dgm:cxn modelId="{DF8BDB27-8752-4D11-A85B-E877ED3494C7}" type="presParOf" srcId="{3F6D3196-8715-4FE8-B2CD-BF170B078698}" destId="{AB6F41F8-C840-47C5-AE65-9FCF3FDEB090}" srcOrd="1" destOrd="0" presId="urn:microsoft.com/office/officeart/2005/8/layout/orgChart1"/>
    <dgm:cxn modelId="{4FFEA4AF-C40C-4D09-82B8-094AD32C6C0C}" type="presParOf" srcId="{9037FF40-90BD-42C7-8527-3716B51E2EC0}" destId="{57BE8EF1-AA0B-48A5-B970-F7C96472C9DB}" srcOrd="1" destOrd="0" presId="urn:microsoft.com/office/officeart/2005/8/layout/orgChart1"/>
    <dgm:cxn modelId="{9DA8F8D3-87C1-4CF7-BAEC-ABB8EF642787}" type="presParOf" srcId="{57BE8EF1-AA0B-48A5-B970-F7C96472C9DB}" destId="{C8150E26-3BFE-45E5-9054-7A64DF392827}" srcOrd="0" destOrd="0" presId="urn:microsoft.com/office/officeart/2005/8/layout/orgChart1"/>
    <dgm:cxn modelId="{DBA2E830-FCF2-4BAC-AC71-96648CBF1481}" type="presParOf" srcId="{57BE8EF1-AA0B-48A5-B970-F7C96472C9DB}" destId="{1AA942FF-F5DA-48AB-9FB7-816A212FB1BB}" srcOrd="1" destOrd="0" presId="urn:microsoft.com/office/officeart/2005/8/layout/orgChart1"/>
    <dgm:cxn modelId="{729F2873-5B4D-4687-AE71-8CF644AF5C1E}" type="presParOf" srcId="{1AA942FF-F5DA-48AB-9FB7-816A212FB1BB}" destId="{F749B62F-639F-479C-840D-031CE53E3262}" srcOrd="0" destOrd="0" presId="urn:microsoft.com/office/officeart/2005/8/layout/orgChart1"/>
    <dgm:cxn modelId="{EB18C2A9-0908-424C-9C19-1329048D0585}" type="presParOf" srcId="{F749B62F-639F-479C-840D-031CE53E3262}" destId="{BB1BBC09-4F64-40D0-A8EA-3A1321059C9D}" srcOrd="0" destOrd="0" presId="urn:microsoft.com/office/officeart/2005/8/layout/orgChart1"/>
    <dgm:cxn modelId="{9E1585AF-F268-415C-B8D9-3A901372936A}" type="presParOf" srcId="{F749B62F-639F-479C-840D-031CE53E3262}" destId="{4B80F523-FDBF-4B63-B9CA-5B7313BA2C58}" srcOrd="1" destOrd="0" presId="urn:microsoft.com/office/officeart/2005/8/layout/orgChart1"/>
    <dgm:cxn modelId="{14787564-1146-40AA-BE7F-3232AA455EE6}" type="presParOf" srcId="{1AA942FF-F5DA-48AB-9FB7-816A212FB1BB}" destId="{CE7F0896-EC19-4218-A2BC-2F6171689E0D}" srcOrd="1" destOrd="0" presId="urn:microsoft.com/office/officeart/2005/8/layout/orgChart1"/>
    <dgm:cxn modelId="{B64A8DB4-9958-4AB6-A00A-D58359FE39D1}" type="presParOf" srcId="{1AA942FF-F5DA-48AB-9FB7-816A212FB1BB}" destId="{6444FB68-CD02-4CD4-B4D1-7C9DB8C06D70}" srcOrd="2" destOrd="0" presId="urn:microsoft.com/office/officeart/2005/8/layout/orgChart1"/>
    <dgm:cxn modelId="{889B6824-B385-4B5C-AB42-FD88BC9B6429}" type="presParOf" srcId="{57BE8EF1-AA0B-48A5-B970-F7C96472C9DB}" destId="{C3C79571-E9FA-4380-B202-F56922BF60EC}" srcOrd="2" destOrd="0" presId="urn:microsoft.com/office/officeart/2005/8/layout/orgChart1"/>
    <dgm:cxn modelId="{8C1A371D-6417-4FE4-A9A4-7A75A70FDCE0}" type="presParOf" srcId="{57BE8EF1-AA0B-48A5-B970-F7C96472C9DB}" destId="{5B0CE172-2C89-42B8-934A-9BB9D2EBFEAA}" srcOrd="3" destOrd="0" presId="urn:microsoft.com/office/officeart/2005/8/layout/orgChart1"/>
    <dgm:cxn modelId="{2BB3C863-2B04-4A6D-A2A4-947DB8FF8379}" type="presParOf" srcId="{5B0CE172-2C89-42B8-934A-9BB9D2EBFEAA}" destId="{9741D14F-AD10-436C-A6F4-8C585038C41D}" srcOrd="0" destOrd="0" presId="urn:microsoft.com/office/officeart/2005/8/layout/orgChart1"/>
    <dgm:cxn modelId="{1697EAF1-4444-4072-8E77-B8DDC43C29AA}" type="presParOf" srcId="{9741D14F-AD10-436C-A6F4-8C585038C41D}" destId="{0C884925-AA55-43DB-9641-C6FBA3BA56AE}" srcOrd="0" destOrd="0" presId="urn:microsoft.com/office/officeart/2005/8/layout/orgChart1"/>
    <dgm:cxn modelId="{E45F9D9E-B762-4E82-BD1A-8CAB4893AD7A}" type="presParOf" srcId="{9741D14F-AD10-436C-A6F4-8C585038C41D}" destId="{BBBCE525-B87A-4744-B996-665376973B92}" srcOrd="1" destOrd="0" presId="urn:microsoft.com/office/officeart/2005/8/layout/orgChart1"/>
    <dgm:cxn modelId="{C7C745ED-C5A9-4332-9B03-4CFE929FB310}" type="presParOf" srcId="{5B0CE172-2C89-42B8-934A-9BB9D2EBFEAA}" destId="{48840BD9-7011-4BC1-8CAF-466349F0563C}" srcOrd="1" destOrd="0" presId="urn:microsoft.com/office/officeart/2005/8/layout/orgChart1"/>
    <dgm:cxn modelId="{DB742685-0E52-410E-924C-3CB2DF3AC615}" type="presParOf" srcId="{5B0CE172-2C89-42B8-934A-9BB9D2EBFEAA}" destId="{38BF50AE-5B31-46AE-81EC-619D1E67B9F0}" srcOrd="2" destOrd="0" presId="urn:microsoft.com/office/officeart/2005/8/layout/orgChart1"/>
    <dgm:cxn modelId="{EDF0C679-05F9-4DA3-9BBF-275E922A5944}" type="presParOf" srcId="{9037FF40-90BD-42C7-8527-3716B51E2EC0}" destId="{CFBB19C1-BCF6-4772-A994-12769AA73A3A}" srcOrd="2" destOrd="0" presId="urn:microsoft.com/office/officeart/2005/8/layout/orgChart1"/>
    <dgm:cxn modelId="{E09465C6-1FB7-436D-A3C2-BAFE4BDB5589}" type="presParOf" srcId="{8C001D82-73D8-4191-90BD-EF883A28FE9A}" destId="{72131CC2-39A1-45C4-9373-2E11EB7488F9}" srcOrd="2" destOrd="0" presId="urn:microsoft.com/office/officeart/2005/8/layout/orgChart1"/>
  </dgm:cxnLst>
  <dgm:bg>
    <a:solidFill>
      <a:schemeClr val="bg1">
        <a:lumMod val="8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75136B-A451-4202-90FA-0A4F64C69AEE}"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ECCEFE81-CABD-4FED-971E-87A6C1955801}" type="parTrans" cxnId="{9BEC9D51-2BED-42E6-95FC-FB1E3F04D1B9}">
      <dgm:prSet custT="1"/>
      <dgm:spPr/>
      <dgm:t>
        <a:bodyPr/>
        <a:lstStyle/>
        <a:p>
          <a:endParaRPr lang="en-US" sz="500">
            <a:latin typeface="interfaceregular"/>
          </a:endParaRPr>
        </a:p>
      </dgm:t>
    </dgm:pt>
    <dgm:pt modelId="{F1740D29-F619-4F07-BECB-ECFA61386B0B}">
      <dgm:prSet phldrT="[Text]" custT="1"/>
      <dgm:spPr/>
      <dgm:t>
        <a:bodyPr/>
        <a:lstStyle/>
        <a:p>
          <a:r>
            <a:rPr lang="fr-FR" sz="1100" b="1" i="0" u="none" strike="noStrike" cap="none" baseline="0">
              <a:solidFill>
                <a:srgbClr val="000000"/>
              </a:solidFill>
              <a:effectLst/>
              <a:uFill>
                <a:solidFill>
                  <a:prstClr val="black">
                    <a:alpha val="0"/>
                  </a:prstClr>
                </a:solidFill>
              </a:uFill>
              <a:latin typeface="interfaceregular"/>
              <a:ea typeface="interfaceregular"/>
              <a:cs typeface="interfaceregular"/>
            </a:rPr>
            <a:t>Contact symptomatique SANS ÉRUPTION CUTANÉE</a:t>
          </a:r>
        </a:p>
      </dgm:t>
    </dgm:pt>
    <dgm:pt modelId="{5D218B37-C2FE-4659-BDB6-FD4336880CB8}" type="parTrans" cxnId="{8A037179-A5D0-4679-B3AE-DB32FCB2A98D}">
      <dgm:prSet custT="1"/>
      <dgm:spPr>
        <a:noFill/>
        <a:ln w="12700" cap="flat" cmpd="sng" algn="ctr">
          <a:solidFill>
            <a:schemeClr val="dk1">
              <a:shade val="60000"/>
              <a:hueOff val="0"/>
              <a:satOff val="0"/>
              <a:lumOff val="0"/>
              <a:alphaOff val="0"/>
            </a:schemeClr>
          </a:solidFill>
          <a:prstDash val="solid"/>
          <a:miter lim="800000"/>
        </a:ln>
      </dgm:spPr>
      <dgm:t>
        <a:bodyPr/>
        <a:lstStyle/>
        <a:p>
          <a:endParaRPr lang="en-US" sz="500">
            <a:latin typeface="interfaceregular"/>
          </a:endParaRPr>
        </a:p>
      </dgm:t>
    </dgm:pt>
    <dgm:pt modelId="{09297B1D-FB3B-4B44-82A4-8FA522BE1897}">
      <dgm:prSet phldrT="[Text]" custT="1"/>
      <dgm:spPr/>
      <dgm:t>
        <a:bodyPr lIns="91440" tIns="91440" rIns="91440" bIns="91440"/>
        <a:lstStyle/>
        <a:p>
          <a:r>
            <a:rPr lang="fr-FR" sz="900" b="0" i="0" u="none" strike="noStrike" cap="none" baseline="0" dirty="0">
              <a:solidFill>
                <a:srgbClr val="FF0000"/>
              </a:solidFill>
              <a:effectLst/>
              <a:uFill>
                <a:solidFill>
                  <a:prstClr val="black">
                    <a:alpha val="0"/>
                  </a:prstClr>
                </a:solidFill>
              </a:uFill>
              <a:latin typeface="interfaceregular"/>
              <a:ea typeface="interfaceregular"/>
              <a:cs typeface="interfaceregular"/>
            </a:rPr>
            <a:t>Isolement nécessaire </a:t>
          </a:r>
          <a:r>
            <a:rPr lang="fr-FR" sz="900" b="0" i="0" u="none" strike="noStrike" cap="none" baseline="0" dirty="0">
              <a:solidFill>
                <a:srgbClr val="E63339"/>
              </a:solidFill>
              <a:effectLst/>
              <a:uFill>
                <a:solidFill>
                  <a:prstClr val="black">
                    <a:alpha val="0"/>
                  </a:prstClr>
                </a:solidFill>
              </a:uFill>
              <a:latin typeface="interfaceregular"/>
              <a:ea typeface="interfaceregular"/>
              <a:cs typeface="interfaceregular"/>
            </a:rPr>
            <a:t> ; </a:t>
          </a:r>
          <a:r>
            <a:rPr lang="fr-FR" sz="900" b="0" i="0" u="none" strike="noStrike" cap="none" baseline="0" dirty="0">
              <a:solidFill>
                <a:srgbClr val="000000"/>
              </a:solidFill>
              <a:effectLst/>
              <a:uFill>
                <a:solidFill>
                  <a:prstClr val="black">
                    <a:alpha val="0"/>
                  </a:prstClr>
                </a:solidFill>
              </a:uFill>
              <a:latin typeface="interfaceregular"/>
              <a:ea typeface="interfaceregular"/>
              <a:cs typeface="interfaceregular"/>
            </a:rPr>
            <a:t>surveillance clinique quotidienne ; surveillance de la température 2 x par jour pendant </a:t>
          </a:r>
          <a:br>
            <a:rPr sz="900" dirty="0"/>
          </a:br>
          <a:r>
            <a:rPr lang="fr-FR" sz="900" b="0" i="0" u="none" strike="noStrike" cap="none" baseline="0" dirty="0">
              <a:solidFill>
                <a:srgbClr val="000000"/>
              </a:solidFill>
              <a:effectLst/>
              <a:uFill>
                <a:solidFill>
                  <a:prstClr val="black">
                    <a:alpha val="0"/>
                  </a:prstClr>
                </a:solidFill>
              </a:uFill>
              <a:latin typeface="interfaceregular"/>
              <a:ea typeface="interfaceregular"/>
              <a:cs typeface="interfaceregular"/>
            </a:rPr>
            <a:t>21 jours à compter de la dernière exposition ; PCR sur écouvillon </a:t>
          </a:r>
          <a:r>
            <a:rPr lang="fr-FR" sz="900" b="0" i="0" u="none" strike="noStrike" cap="none" baseline="0" dirty="0" err="1">
              <a:solidFill>
                <a:srgbClr val="000000"/>
              </a:solidFill>
              <a:effectLst/>
              <a:uFill>
                <a:solidFill>
                  <a:prstClr val="black">
                    <a:alpha val="0"/>
                  </a:prstClr>
                </a:solidFill>
              </a:uFill>
              <a:latin typeface="interfaceregular"/>
              <a:ea typeface="interfaceregular"/>
              <a:cs typeface="interfaceregular"/>
            </a:rPr>
            <a:t>oropharyngé</a:t>
          </a:r>
          <a:r>
            <a:rPr lang="fr-FR" sz="900" b="0" i="0" u="none" strike="noStrike" cap="none" baseline="0" dirty="0">
              <a:solidFill>
                <a:srgbClr val="000000"/>
              </a:solidFill>
              <a:effectLst/>
              <a:uFill>
                <a:solidFill>
                  <a:prstClr val="black">
                    <a:alpha val="0"/>
                  </a:prstClr>
                </a:solidFill>
              </a:uFill>
              <a:latin typeface="interfaceregular"/>
              <a:ea typeface="interfaceregular"/>
              <a:cs typeface="interfaceregular"/>
            </a:rPr>
            <a:t>, anal ou rectal</a:t>
          </a:r>
        </a:p>
      </dgm:t>
    </dgm:pt>
    <dgm:pt modelId="{C2E0F757-A32C-4AA3-95E0-B59BE580FF63}" type="parTrans" cxnId="{BA03EDD8-5619-4C52-AC88-C2CA75B5EC22}">
      <dgm:prSet custT="1"/>
      <dgm:spPr>
        <a:noFill/>
        <a:ln w="12700" cap="flat" cmpd="sng" algn="ctr">
          <a:solidFill>
            <a:schemeClr val="dk1">
              <a:shade val="80000"/>
              <a:hueOff val="0"/>
              <a:satOff val="0"/>
              <a:lumOff val="0"/>
              <a:alphaOff val="0"/>
            </a:schemeClr>
          </a:solidFill>
          <a:prstDash val="solid"/>
          <a:miter lim="800000"/>
        </a:ln>
      </dgm:spPr>
      <dgm:t>
        <a:bodyPr/>
        <a:lstStyle/>
        <a:p>
          <a:endParaRPr lang="en-US" sz="500">
            <a:latin typeface="interfaceregular"/>
          </a:endParaRPr>
        </a:p>
      </dgm:t>
    </dgm:pt>
    <dgm:pt modelId="{9A36B1F8-A98E-4743-883D-5CA872C245A2}">
      <dgm:prSet custT="1"/>
      <dgm:spPr/>
      <dgm:t>
        <a:bodyPr lIns="91440" tIns="91440" rIns="91440" bIns="91440"/>
        <a:lstStyle/>
        <a:p>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PCR neg </a:t>
          </a:r>
          <a:r>
            <a:rPr lang="fr-FR" sz="900" b="0" i="0" u="none" strike="noStrike"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 Poursuivre l’</a:t>
          </a:r>
          <a:r>
            <a:rPr lang="fr-FR" sz="900" b="0" i="0" u="none" strike="noStrike" cap="none" baseline="0">
              <a:solidFill>
                <a:srgbClr val="FF0000"/>
              </a:solidFill>
              <a:effectLst/>
              <a:uFill>
                <a:solidFill>
                  <a:prstClr val="black">
                    <a:alpha val="0"/>
                  </a:prstClr>
                </a:solidFill>
              </a:uFill>
              <a:latin typeface="interfaceregular"/>
              <a:ea typeface="interfaceregular"/>
              <a:cs typeface="interfaceregular"/>
            </a:rPr>
            <a:t>isolement</a:t>
          </a:r>
          <a:r>
            <a:rPr lang="fr-FR" sz="900" b="0" i="0" u="none" strike="noStrike" cap="none" baseline="0">
              <a:solidFill>
                <a:srgbClr val="E63339"/>
              </a:solidFill>
              <a:effectLst/>
              <a:uFill>
                <a:solidFill>
                  <a:prstClr val="black">
                    <a:alpha val="0"/>
                  </a:prstClr>
                </a:solidFill>
              </a:uFill>
              <a:latin typeface="interfaceregular"/>
              <a:ea typeface="interfaceregular"/>
              <a:cs typeface="interfaceregular"/>
            </a:rPr>
            <a:t> ;</a:t>
          </a: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 surveillance clinique et surveillance de la température pendant </a:t>
          </a:r>
          <a:r>
            <a:rPr lang="fr-FR" sz="900" b="0" i="0" u="none" strike="noStrike" cap="none" baseline="0">
              <a:solidFill>
                <a:srgbClr val="FF0000"/>
              </a:solidFill>
              <a:effectLst/>
              <a:uFill>
                <a:solidFill>
                  <a:prstClr val="black">
                    <a:alpha val="0"/>
                  </a:prstClr>
                </a:solidFill>
              </a:uFill>
              <a:latin typeface="interfaceregular"/>
              <a:ea typeface="interfaceregular"/>
              <a:cs typeface="interfaceregular"/>
            </a:rPr>
            <a:t>les 5 jours suivants</a:t>
          </a:r>
        </a:p>
      </dgm:t>
    </dgm:pt>
    <dgm:pt modelId="{BE1A11F3-74D1-4C98-8B02-87CCE054434D}" type="parTrans" cxnId="{3B742EB1-A914-4131-90DA-5E32857F538A}">
      <dgm:prSet custT="1"/>
      <dgm:spPr>
        <a:noFill/>
        <a:ln w="12700" cap="flat" cmpd="sng" algn="ctr">
          <a:solidFill>
            <a:schemeClr val="dk1">
              <a:shade val="80000"/>
              <a:hueOff val="0"/>
              <a:satOff val="0"/>
              <a:lumOff val="0"/>
              <a:alphaOff val="0"/>
            </a:schemeClr>
          </a:solidFill>
          <a:prstDash val="solid"/>
          <a:miter lim="800000"/>
        </a:ln>
      </dgm:spPr>
      <dgm:t>
        <a:bodyPr/>
        <a:lstStyle/>
        <a:p>
          <a:endParaRPr lang="en-US" sz="500">
            <a:latin typeface="interfaceregular"/>
          </a:endParaRPr>
        </a:p>
      </dgm:t>
    </dgm:pt>
    <dgm:pt modelId="{1CF75889-41D9-4F2D-84CF-254109299B34}">
      <dgm:prSet custT="1"/>
      <dgm:spPr/>
      <dgm:t>
        <a:bodyPr/>
        <a:lstStyle/>
        <a:p>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AUCUNE éruption cutanée ne se développe </a:t>
          </a:r>
          <a:r>
            <a:rPr lang="fr-FR" sz="900" b="0" i="0" u="none" strike="noStrike"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 </a:t>
          </a:r>
          <a:r>
            <a:rPr lang="fr-FR" sz="900" b="0" i="0" u="none" strike="noStrike" cap="none" baseline="0">
              <a:solidFill>
                <a:srgbClr val="FF0000"/>
              </a:solidFill>
              <a:effectLst/>
              <a:uFill>
                <a:solidFill>
                  <a:prstClr val="black">
                    <a:alpha val="0"/>
                  </a:prstClr>
                </a:solidFill>
              </a:uFill>
              <a:latin typeface="interfaceregular"/>
              <a:ea typeface="interfaceregular"/>
              <a:cs typeface="interfaceregular"/>
            </a:rPr>
            <a:t>poursuivre l’isolement</a:t>
          </a: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 </a:t>
          </a:r>
          <a:r>
            <a:rPr lang="fr-FR" sz="900" b="0" i="0" u="none" strike="noStrike" cap="none" baseline="0">
              <a:solidFill>
                <a:srgbClr val="E63339"/>
              </a:solidFill>
              <a:effectLst/>
              <a:uFill>
                <a:solidFill>
                  <a:prstClr val="black">
                    <a:alpha val="0"/>
                  </a:prstClr>
                </a:solidFill>
              </a:uFill>
              <a:latin typeface="interfaceregular"/>
              <a:ea typeface="interfaceregular"/>
              <a:cs typeface="interfaceregular"/>
            </a:rPr>
            <a:t> ;</a:t>
          </a: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 surveillance clinique et surveillance de la température pendant les 21 jours restants</a:t>
          </a:r>
          <a:endParaRPr lang="en-US" sz="5400">
            <a:latin typeface="interfaceregular"/>
          </a:endParaRPr>
        </a:p>
      </dgm:t>
    </dgm:pt>
    <dgm:pt modelId="{EF3EB903-F45E-46FB-AFE2-C19F68ABF83A}" type="parTrans" cxnId="{A4666B4D-EFB2-49D0-9983-00234195714A}">
      <dgm:prSet custT="1"/>
      <dgm:spPr>
        <a:noFill/>
        <a:ln w="12700" cap="flat" cmpd="sng" algn="ctr">
          <a:solidFill>
            <a:schemeClr val="dk1">
              <a:shade val="80000"/>
              <a:hueOff val="0"/>
              <a:satOff val="0"/>
              <a:lumOff val="0"/>
              <a:alphaOff val="0"/>
            </a:schemeClr>
          </a:solidFill>
          <a:prstDash val="solid"/>
          <a:miter lim="800000"/>
        </a:ln>
      </dgm:spPr>
      <dgm:t>
        <a:bodyPr/>
        <a:lstStyle/>
        <a:p>
          <a:endParaRPr lang="en-US" sz="500">
            <a:latin typeface="interfaceregular"/>
          </a:endParaRPr>
        </a:p>
      </dgm:t>
    </dgm:pt>
    <dgm:pt modelId="{695E3D78-34A7-43D6-95E6-C802E1FE95F1}">
      <dgm:prSet custT="1"/>
      <dgm:spPr/>
      <dgm:t>
        <a:bodyPr/>
        <a:lstStyle/>
        <a:p>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AUCUNE éruption cutanée ne se développe au cours des </a:t>
          </a:r>
          <a:br>
            <a:rPr sz="900"/>
          </a:b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21 jours restants</a:t>
          </a:r>
          <a:r>
            <a:rPr lang="fr-FR" sz="900" b="0" i="0" u="none" strike="noStrike"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 clôturer le cas après 21 jours à compter de la dernière exposition et classer comme </a:t>
          </a:r>
          <a:r>
            <a:rPr lang="fr-FR" sz="900" b="0" i="0" u="none" strike="noStrike" cap="none" baseline="0">
              <a:solidFill>
                <a:srgbClr val="FF0000"/>
              </a:solidFill>
              <a:effectLst/>
              <a:uFill>
                <a:solidFill>
                  <a:prstClr val="black">
                    <a:alpha val="0"/>
                  </a:prstClr>
                </a:solidFill>
              </a:uFill>
              <a:latin typeface="interfaceregular"/>
              <a:ea typeface="interfaceregular"/>
              <a:cs typeface="interfaceregular"/>
            </a:rPr>
            <a:t>CAS SUSPECT DE VARIOLE DU SINGE</a:t>
          </a:r>
        </a:p>
      </dgm:t>
    </dgm:pt>
    <dgm:pt modelId="{F86ADAC7-E852-4C32-8524-4EB93FFF0816}" type="sibTrans" cxnId="{A4666B4D-EFB2-49D0-9983-00234195714A}">
      <dgm:prSet custT="1"/>
      <dgm:spPr/>
      <dgm:t>
        <a:bodyPr/>
        <a:lstStyle/>
        <a:p>
          <a:endParaRPr lang="en-US" sz="500">
            <a:latin typeface="interfaceregular"/>
          </a:endParaRPr>
        </a:p>
      </dgm:t>
    </dgm:pt>
    <dgm:pt modelId="{5519C106-9E48-4059-8E9F-E964BFF51761}" type="parTrans" cxnId="{B65D4FE2-A91B-487E-84D0-1F45A581B84B}">
      <dgm:prSet custT="1"/>
      <dgm:spPr>
        <a:noFill/>
        <a:ln w="12700" cap="flat" cmpd="sng" algn="ctr">
          <a:solidFill>
            <a:schemeClr val="dk1">
              <a:shade val="80000"/>
              <a:hueOff val="0"/>
              <a:satOff val="0"/>
              <a:lumOff val="0"/>
              <a:alphaOff val="0"/>
            </a:schemeClr>
          </a:solidFill>
          <a:prstDash val="solid"/>
          <a:miter lim="800000"/>
        </a:ln>
      </dgm:spPr>
      <dgm:t>
        <a:bodyPr/>
        <a:lstStyle/>
        <a:p>
          <a:endParaRPr lang="en-US" sz="500">
            <a:latin typeface="interfaceregular"/>
          </a:endParaRPr>
        </a:p>
      </dgm:t>
    </dgm:pt>
    <dgm:pt modelId="{47D29A30-5C5F-46DE-B3D6-D4044DC75B7B}">
      <dgm:prSet custT="1"/>
      <dgm:spPr/>
      <dgm:t>
        <a:bodyPr/>
        <a:lstStyle/>
        <a:p>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OUI une éruption cutanée se développe au cours des 21 jours restants </a:t>
          </a:r>
          <a:r>
            <a:rPr lang="fr-FR" sz="900" b="0" i="0" u="none" strike="noStrike"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 se référer à l’organigramme 3</a:t>
          </a:r>
          <a:endParaRPr lang="en-US" sz="5400">
            <a:solidFill>
              <a:srgbClr val="FF0000"/>
            </a:solidFill>
            <a:latin typeface="interfaceregular"/>
          </a:endParaRPr>
        </a:p>
      </dgm:t>
    </dgm:pt>
    <dgm:pt modelId="{BC864955-A38D-49B9-A463-CFEA4192027A}" type="sibTrans" cxnId="{B65D4FE2-A91B-487E-84D0-1F45A581B84B}">
      <dgm:prSet custT="1"/>
      <dgm:spPr/>
      <dgm:t>
        <a:bodyPr/>
        <a:lstStyle/>
        <a:p>
          <a:endParaRPr lang="en-US" sz="500">
            <a:latin typeface="interfaceregular"/>
          </a:endParaRPr>
        </a:p>
      </dgm:t>
    </dgm:pt>
    <dgm:pt modelId="{FFB3E216-16EB-41C2-8194-4803205F297A}" type="sibTrans" cxnId="{3B742EB1-A914-4131-90DA-5E32857F538A}">
      <dgm:prSet custT="1"/>
      <dgm:spPr/>
      <dgm:t>
        <a:bodyPr/>
        <a:lstStyle/>
        <a:p>
          <a:endParaRPr lang="en-US" sz="500">
            <a:latin typeface="interfaceregular"/>
          </a:endParaRPr>
        </a:p>
      </dgm:t>
    </dgm:pt>
    <dgm:pt modelId="{5F35C9F0-9A99-447A-8912-C8B95A111AC2}" type="parTrans" cxnId="{96CE1ADA-7890-462E-8211-E641195100FB}">
      <dgm:prSet/>
      <dgm:spPr>
        <a:noFill/>
        <a:ln w="12700" cap="flat" cmpd="sng" algn="ctr">
          <a:solidFill>
            <a:schemeClr val="dk1">
              <a:shade val="80000"/>
              <a:hueOff val="0"/>
              <a:satOff val="0"/>
              <a:lumOff val="0"/>
              <a:alphaOff val="0"/>
            </a:schemeClr>
          </a:solidFill>
          <a:prstDash val="solid"/>
          <a:miter lim="800000"/>
        </a:ln>
      </dgm:spPr>
      <dgm:t>
        <a:bodyPr/>
        <a:lstStyle/>
        <a:p>
          <a:endParaRPr lang="en-US" sz="1400">
            <a:latin typeface="interfaceregular"/>
          </a:endParaRPr>
        </a:p>
      </dgm:t>
    </dgm:pt>
    <dgm:pt modelId="{3AD0A46E-3018-40BC-B4BC-124042449764}">
      <dgm:prSet custT="1"/>
      <dgm:spPr/>
      <dgm:t>
        <a:bodyPr/>
        <a:lstStyle/>
        <a:p>
          <a:r>
            <a:rPr lang="fr-FR" sz="800" b="0" i="0" u="none" strike="noStrike" cap="none" baseline="0" dirty="0">
              <a:solidFill>
                <a:srgbClr val="FF0000"/>
              </a:solidFill>
              <a:effectLst/>
              <a:uFill>
                <a:solidFill>
                  <a:prstClr val="black">
                    <a:alpha val="0"/>
                  </a:prstClr>
                </a:solidFill>
              </a:uFill>
              <a:latin typeface="interfaceregular"/>
              <a:ea typeface="interfaceregular"/>
              <a:cs typeface="interfaceregular"/>
            </a:rPr>
            <a:t>Oui, une éruption cutanée se développe </a:t>
          </a:r>
          <a:r>
            <a:rPr lang="fr-FR" sz="800" b="0" i="0" u="none" strike="noStrike" cap="none" baseline="0" dirty="0">
              <a:solidFill>
                <a:srgbClr val="FF0000"/>
              </a:solidFill>
              <a:effectLst/>
              <a:uFill>
                <a:solidFill>
                  <a:prstClr val="black">
                    <a:alpha val="0"/>
                  </a:prstClr>
                </a:solidFill>
              </a:uFill>
              <a:latin typeface="Symbol"/>
              <a:ea typeface="interfaceregular"/>
              <a:cs typeface="interfaceregular"/>
              <a:sym typeface="Symbol"/>
            </a:rPr>
            <a:t></a:t>
          </a:r>
          <a:r>
            <a:rPr lang="fr-FR" sz="800" b="0" i="0" u="none" strike="noStrike" cap="none" baseline="0" dirty="0">
              <a:solidFill>
                <a:srgbClr val="FF0000"/>
              </a:solidFill>
              <a:effectLst/>
              <a:uFill>
                <a:solidFill>
                  <a:prstClr val="black">
                    <a:alpha val="0"/>
                  </a:prstClr>
                </a:solidFill>
              </a:uFill>
              <a:latin typeface="interfaceregular"/>
              <a:ea typeface="interfaceregular"/>
              <a:cs typeface="interfaceregular"/>
            </a:rPr>
            <a:t> poursuivre l’isolement, PCR sur la peau, écouvillon des muqueuses et se référer à l’organigramme 3</a:t>
          </a:r>
          <a:endParaRPr lang="en-US" sz="4800" dirty="0">
            <a:solidFill>
              <a:srgbClr val="FF0000"/>
            </a:solidFill>
            <a:latin typeface="interfaceregular"/>
          </a:endParaRPr>
        </a:p>
      </dgm:t>
    </dgm:pt>
    <dgm:pt modelId="{98D821F2-6C42-4FE4-8F83-40EAC7A84B11}" type="sibTrans" cxnId="{96CE1ADA-7890-462E-8211-E641195100FB}">
      <dgm:prSet/>
      <dgm:spPr/>
      <dgm:t>
        <a:bodyPr/>
        <a:lstStyle/>
        <a:p>
          <a:endParaRPr lang="en-US" sz="1400">
            <a:latin typeface="interfaceregular"/>
          </a:endParaRPr>
        </a:p>
      </dgm:t>
    </dgm:pt>
    <dgm:pt modelId="{59282C7A-253C-40AF-8341-8ADAA9B1B8E1}" type="sibTrans" cxnId="{BA03EDD8-5619-4C52-AC88-C2CA75B5EC22}">
      <dgm:prSet custT="1"/>
      <dgm:spPr/>
      <dgm:t>
        <a:bodyPr/>
        <a:lstStyle/>
        <a:p>
          <a:endParaRPr lang="en-US" sz="500">
            <a:latin typeface="interfaceregular"/>
          </a:endParaRPr>
        </a:p>
      </dgm:t>
    </dgm:pt>
    <dgm:pt modelId="{D45C7A6D-E9B1-46CB-A307-E062603EB1DB}" type="parTrans" cxnId="{0FAD6F99-989E-45C6-A591-1B9636D48DF1}">
      <dgm:prSet custT="1"/>
      <dgm:spPr>
        <a:noFill/>
        <a:ln w="12700" cap="flat" cmpd="sng" algn="ctr">
          <a:solidFill>
            <a:schemeClr val="dk1">
              <a:shade val="80000"/>
              <a:hueOff val="0"/>
              <a:satOff val="0"/>
              <a:lumOff val="0"/>
              <a:alphaOff val="0"/>
            </a:schemeClr>
          </a:solidFill>
          <a:prstDash val="solid"/>
          <a:miter lim="800000"/>
        </a:ln>
      </dgm:spPr>
      <dgm:t>
        <a:bodyPr/>
        <a:lstStyle/>
        <a:p>
          <a:endParaRPr lang="en-US" sz="500">
            <a:latin typeface="interfaceregular"/>
          </a:endParaRPr>
        </a:p>
      </dgm:t>
    </dgm:pt>
    <dgm:pt modelId="{BA69B9FE-9776-4FC9-9745-B49666296A03}">
      <dgm:prSet custT="1"/>
      <dgm:spPr/>
      <dgm:t>
        <a:bodyPr/>
        <a:lstStyle/>
        <a:p>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PCR pos </a:t>
          </a:r>
          <a:r>
            <a:rPr lang="fr-FR" sz="900" b="0" i="0" u="none" strike="noStrike"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CAS CONFIRMÉ</a:t>
          </a:r>
        </a:p>
      </dgm:t>
    </dgm:pt>
    <dgm:pt modelId="{5D20D0ED-82E1-49F2-AD16-46C8E7E7A5FF}" type="sibTrans" cxnId="{0FAD6F99-989E-45C6-A591-1B9636D48DF1}">
      <dgm:prSet custT="1"/>
      <dgm:spPr/>
      <dgm:t>
        <a:bodyPr/>
        <a:lstStyle/>
        <a:p>
          <a:endParaRPr lang="en-US" sz="500">
            <a:latin typeface="interfaceregular"/>
          </a:endParaRPr>
        </a:p>
      </dgm:t>
    </dgm:pt>
    <dgm:pt modelId="{B2174E6A-6107-4EFD-B64A-9E6159666125}" type="sibTrans" cxnId="{8A037179-A5D0-4679-B3AE-DB32FCB2A98D}">
      <dgm:prSet custT="1"/>
      <dgm:spPr/>
      <dgm:t>
        <a:bodyPr/>
        <a:lstStyle/>
        <a:p>
          <a:endParaRPr lang="en-US" sz="500">
            <a:latin typeface="interfaceregular"/>
          </a:endParaRPr>
        </a:p>
      </dgm:t>
    </dgm:pt>
    <dgm:pt modelId="{927691D5-0061-46E4-8354-E11C5992C91F}" type="sibTrans" cxnId="{9BEC9D51-2BED-42E6-95FC-FB1E3F04D1B9}">
      <dgm:prSet custT="1"/>
      <dgm:spPr/>
      <dgm:t>
        <a:bodyPr/>
        <a:lstStyle/>
        <a:p>
          <a:endParaRPr lang="en-US" sz="500">
            <a:latin typeface="interfaceregular"/>
          </a:endParaRPr>
        </a:p>
      </dgm:t>
    </dgm:pt>
    <dgm:pt modelId="{7B0F4571-64A2-4DAB-BAC3-E89405855D2C}" type="pres">
      <dgm:prSet presAssocID="{9875136B-A451-4202-90FA-0A4F64C69AEE}" presName="hierChild1" presStyleCnt="0">
        <dgm:presLayoutVars>
          <dgm:orgChart val="1"/>
          <dgm:chPref val="1"/>
          <dgm:dir/>
          <dgm:animOne val="branch"/>
          <dgm:animLvl val="lvl"/>
          <dgm:resizeHandles/>
        </dgm:presLayoutVars>
      </dgm:prSet>
      <dgm:spPr/>
    </dgm:pt>
    <dgm:pt modelId="{8C001D82-73D8-4191-90BD-EF883A28FE9A}" type="pres">
      <dgm:prSet presAssocID="{F1740D29-F619-4F07-BECB-ECFA61386B0B}" presName="hierRoot1" presStyleCnt="0">
        <dgm:presLayoutVars>
          <dgm:hierBranch val="init"/>
        </dgm:presLayoutVars>
      </dgm:prSet>
      <dgm:spPr/>
    </dgm:pt>
    <dgm:pt modelId="{ADC6596E-B72D-4650-B766-08D478760B04}" type="pres">
      <dgm:prSet presAssocID="{F1740D29-F619-4F07-BECB-ECFA61386B0B}" presName="rootComposite1" presStyleCnt="0"/>
      <dgm:spPr/>
    </dgm:pt>
    <dgm:pt modelId="{57196412-03BE-4EAD-ABCB-68494D4FEECC}" type="pres">
      <dgm:prSet presAssocID="{F1740D29-F619-4F07-BECB-ECFA61386B0B}" presName="rootText1" presStyleLbl="node0" presStyleIdx="0" presStyleCnt="1" custScaleX="193567" custScaleY="113998" custLinFactNeighborX="233" custLinFactNeighborY="-21808">
        <dgm:presLayoutVars>
          <dgm:chPref val="3"/>
        </dgm:presLayoutVars>
      </dgm:prSet>
      <dgm:spPr/>
    </dgm:pt>
    <dgm:pt modelId="{0BFCFDD6-C2FF-43C4-99F0-E30E2A982CC1}" type="pres">
      <dgm:prSet presAssocID="{F1740D29-F619-4F07-BECB-ECFA61386B0B}" presName="rootConnector1" presStyleLbl="node1" presStyleIdx="0" presStyleCnt="0"/>
      <dgm:spPr/>
    </dgm:pt>
    <dgm:pt modelId="{6A63109C-017A-42A8-A2CE-8621E2DCCE70}" type="pres">
      <dgm:prSet presAssocID="{F1740D29-F619-4F07-BECB-ECFA61386B0B}" presName="hierChild2" presStyleCnt="0"/>
      <dgm:spPr/>
    </dgm:pt>
    <dgm:pt modelId="{7DE32F11-FA0F-4970-8877-A4CC7D8B523C}" type="pres">
      <dgm:prSet presAssocID="{5D218B37-C2FE-4659-BDB6-FD4336880CB8}" presName="Name37" presStyleLbl="parChTrans1D2" presStyleIdx="0" presStyleCnt="1"/>
      <dgm:spPr/>
    </dgm:pt>
    <dgm:pt modelId="{9037FF40-90BD-42C7-8527-3716B51E2EC0}" type="pres">
      <dgm:prSet presAssocID="{09297B1D-FB3B-4B44-82A4-8FA522BE1897}" presName="hierRoot2" presStyleCnt="0">
        <dgm:presLayoutVars>
          <dgm:hierBranch val="init"/>
        </dgm:presLayoutVars>
      </dgm:prSet>
      <dgm:spPr/>
    </dgm:pt>
    <dgm:pt modelId="{3F6D3196-8715-4FE8-B2CD-BF170B078698}" type="pres">
      <dgm:prSet presAssocID="{09297B1D-FB3B-4B44-82A4-8FA522BE1897}" presName="rootComposite" presStyleCnt="0"/>
      <dgm:spPr/>
    </dgm:pt>
    <dgm:pt modelId="{32EC3FA7-66C7-451D-9B4B-37E5BE8E05A2}" type="pres">
      <dgm:prSet presAssocID="{09297B1D-FB3B-4B44-82A4-8FA522BE1897}" presName="rootText" presStyleLbl="node2" presStyleIdx="0" presStyleCnt="1" custScaleX="264774" custScaleY="149680" custLinFactNeighborY="-29044">
        <dgm:presLayoutVars>
          <dgm:chPref val="3"/>
        </dgm:presLayoutVars>
      </dgm:prSet>
      <dgm:spPr/>
    </dgm:pt>
    <dgm:pt modelId="{AB6F41F8-C840-47C5-AE65-9FCF3FDEB090}" type="pres">
      <dgm:prSet presAssocID="{09297B1D-FB3B-4B44-82A4-8FA522BE1897}" presName="rootConnector" presStyleLbl="node2" presStyleIdx="0" presStyleCnt="1"/>
      <dgm:spPr/>
    </dgm:pt>
    <dgm:pt modelId="{57BE8EF1-AA0B-48A5-B970-F7C96472C9DB}" type="pres">
      <dgm:prSet presAssocID="{09297B1D-FB3B-4B44-82A4-8FA522BE1897}" presName="hierChild4" presStyleCnt="0"/>
      <dgm:spPr/>
    </dgm:pt>
    <dgm:pt modelId="{C8150E26-3BFE-45E5-9054-7A64DF392827}" type="pres">
      <dgm:prSet presAssocID="{C2E0F757-A32C-4AA3-95E0-B59BE580FF63}" presName="Name37" presStyleLbl="parChTrans1D3" presStyleIdx="0" presStyleCnt="2"/>
      <dgm:spPr/>
    </dgm:pt>
    <dgm:pt modelId="{1AA942FF-F5DA-48AB-9FB7-816A212FB1BB}" type="pres">
      <dgm:prSet presAssocID="{9A36B1F8-A98E-4743-883D-5CA872C245A2}" presName="hierRoot2" presStyleCnt="0">
        <dgm:presLayoutVars>
          <dgm:hierBranch val="init"/>
        </dgm:presLayoutVars>
      </dgm:prSet>
      <dgm:spPr/>
    </dgm:pt>
    <dgm:pt modelId="{F749B62F-639F-479C-840D-031CE53E3262}" type="pres">
      <dgm:prSet presAssocID="{9A36B1F8-A98E-4743-883D-5CA872C245A2}" presName="rootComposite" presStyleCnt="0"/>
      <dgm:spPr/>
    </dgm:pt>
    <dgm:pt modelId="{BB1BBC09-4F64-40D0-A8EA-3A1321059C9D}" type="pres">
      <dgm:prSet presAssocID="{9A36B1F8-A98E-4743-883D-5CA872C245A2}" presName="rootText" presStyleLbl="node3" presStyleIdx="0" presStyleCnt="2" custScaleX="166793" custScaleY="157721" custLinFactNeighborX="422" custLinFactNeighborY="4226">
        <dgm:presLayoutVars>
          <dgm:chPref val="3"/>
        </dgm:presLayoutVars>
      </dgm:prSet>
      <dgm:spPr/>
    </dgm:pt>
    <dgm:pt modelId="{4B80F523-FDBF-4B63-B9CA-5B7313BA2C58}" type="pres">
      <dgm:prSet presAssocID="{9A36B1F8-A98E-4743-883D-5CA872C245A2}" presName="rootConnector" presStyleLbl="node3" presStyleIdx="0" presStyleCnt="2"/>
      <dgm:spPr/>
    </dgm:pt>
    <dgm:pt modelId="{CE7F0896-EC19-4218-A2BC-2F6171689E0D}" type="pres">
      <dgm:prSet presAssocID="{9A36B1F8-A98E-4743-883D-5CA872C245A2}" presName="hierChild4" presStyleCnt="0"/>
      <dgm:spPr/>
    </dgm:pt>
    <dgm:pt modelId="{EE3C1241-B265-4407-B993-5B5014310A94}" type="pres">
      <dgm:prSet presAssocID="{BE1A11F3-74D1-4C98-8B02-87CCE054434D}" presName="Name37" presStyleLbl="parChTrans1D4" presStyleIdx="0" presStyleCnt="4"/>
      <dgm:spPr/>
    </dgm:pt>
    <dgm:pt modelId="{4D4AE6B5-03CE-4CC9-A6FE-61C798DCB684}" type="pres">
      <dgm:prSet presAssocID="{1CF75889-41D9-4F2D-84CF-254109299B34}" presName="hierRoot2" presStyleCnt="0">
        <dgm:presLayoutVars>
          <dgm:hierBranch val="init"/>
        </dgm:presLayoutVars>
      </dgm:prSet>
      <dgm:spPr/>
    </dgm:pt>
    <dgm:pt modelId="{084FAFAC-B0E1-4163-8DD2-1E0C670559B4}" type="pres">
      <dgm:prSet presAssocID="{1CF75889-41D9-4F2D-84CF-254109299B34}" presName="rootComposite" presStyleCnt="0"/>
      <dgm:spPr/>
    </dgm:pt>
    <dgm:pt modelId="{52DCEB27-7764-4B5D-A98F-C2A6A07828BB}" type="pres">
      <dgm:prSet presAssocID="{1CF75889-41D9-4F2D-84CF-254109299B34}" presName="rootText" presStyleLbl="node4" presStyleIdx="0" presStyleCnt="4" custScaleX="163404" custScaleY="187603" custLinFactNeighborX="8168" custLinFactNeighborY="30257">
        <dgm:presLayoutVars>
          <dgm:chPref val="3"/>
        </dgm:presLayoutVars>
      </dgm:prSet>
      <dgm:spPr/>
    </dgm:pt>
    <dgm:pt modelId="{BBFEF7D4-BF43-48E2-BB10-83231884D9F0}" type="pres">
      <dgm:prSet presAssocID="{1CF75889-41D9-4F2D-84CF-254109299B34}" presName="rootConnector" presStyleLbl="node4" presStyleIdx="0" presStyleCnt="4"/>
      <dgm:spPr/>
    </dgm:pt>
    <dgm:pt modelId="{256B2D8A-CC75-443E-AFA9-E36D6EA3442D}" type="pres">
      <dgm:prSet presAssocID="{1CF75889-41D9-4F2D-84CF-254109299B34}" presName="hierChild4" presStyleCnt="0"/>
      <dgm:spPr/>
    </dgm:pt>
    <dgm:pt modelId="{97F0A4CF-0586-4401-8E26-991BACC9152A}" type="pres">
      <dgm:prSet presAssocID="{EF3EB903-F45E-46FB-AFE2-C19F68ABF83A}" presName="Name37" presStyleLbl="parChTrans1D4" presStyleIdx="1" presStyleCnt="4"/>
      <dgm:spPr/>
    </dgm:pt>
    <dgm:pt modelId="{5BFB3B49-2C05-4E3F-BF6E-4D952ACD735F}" type="pres">
      <dgm:prSet presAssocID="{695E3D78-34A7-43D6-95E6-C802E1FE95F1}" presName="hierRoot2" presStyleCnt="0">
        <dgm:presLayoutVars>
          <dgm:hierBranch val="init"/>
        </dgm:presLayoutVars>
      </dgm:prSet>
      <dgm:spPr/>
    </dgm:pt>
    <dgm:pt modelId="{1F62D2EC-89D6-4B38-8366-3169E2031703}" type="pres">
      <dgm:prSet presAssocID="{695E3D78-34A7-43D6-95E6-C802E1FE95F1}" presName="rootComposite" presStyleCnt="0"/>
      <dgm:spPr/>
    </dgm:pt>
    <dgm:pt modelId="{41412218-0972-4EB5-A06F-6196BBAD9DC4}" type="pres">
      <dgm:prSet presAssocID="{695E3D78-34A7-43D6-95E6-C802E1FE95F1}" presName="rootText" presStyleLbl="node4" presStyleIdx="1" presStyleCnt="4" custScaleX="298088" custScaleY="149615" custLinFactNeighborX="2490" custLinFactNeighborY="33332">
        <dgm:presLayoutVars>
          <dgm:chPref val="3"/>
        </dgm:presLayoutVars>
      </dgm:prSet>
      <dgm:spPr/>
    </dgm:pt>
    <dgm:pt modelId="{A6B7A49B-A488-4658-A5D3-252B317CC337}" type="pres">
      <dgm:prSet presAssocID="{695E3D78-34A7-43D6-95E6-C802E1FE95F1}" presName="rootConnector" presStyleLbl="node4" presStyleIdx="1" presStyleCnt="4"/>
      <dgm:spPr/>
    </dgm:pt>
    <dgm:pt modelId="{36AF6DCE-A064-4461-B6A7-DB82625EA512}" type="pres">
      <dgm:prSet presAssocID="{695E3D78-34A7-43D6-95E6-C802E1FE95F1}" presName="hierChild4" presStyleCnt="0"/>
      <dgm:spPr/>
    </dgm:pt>
    <dgm:pt modelId="{FDDA64EA-2369-4880-876D-ACEBE44CE8AF}" type="pres">
      <dgm:prSet presAssocID="{695E3D78-34A7-43D6-95E6-C802E1FE95F1}" presName="hierChild5" presStyleCnt="0"/>
      <dgm:spPr/>
    </dgm:pt>
    <dgm:pt modelId="{6D52CC42-FBC8-4F41-929B-1057C54A4567}" type="pres">
      <dgm:prSet presAssocID="{5519C106-9E48-4059-8E9F-E964BFF51761}" presName="Name37" presStyleLbl="parChTrans1D4" presStyleIdx="2" presStyleCnt="4"/>
      <dgm:spPr/>
    </dgm:pt>
    <dgm:pt modelId="{323179E8-1DE5-4EBA-B77A-7CC7263E0A48}" type="pres">
      <dgm:prSet presAssocID="{47D29A30-5C5F-46DE-B3D6-D4044DC75B7B}" presName="hierRoot2" presStyleCnt="0">
        <dgm:presLayoutVars>
          <dgm:hierBranch val="init"/>
        </dgm:presLayoutVars>
      </dgm:prSet>
      <dgm:spPr/>
    </dgm:pt>
    <dgm:pt modelId="{BDDAF3E6-3284-44BA-B990-84629AA8F6BD}" type="pres">
      <dgm:prSet presAssocID="{47D29A30-5C5F-46DE-B3D6-D4044DC75B7B}" presName="rootComposite" presStyleCnt="0"/>
      <dgm:spPr/>
    </dgm:pt>
    <dgm:pt modelId="{9B92341C-EB24-488C-B756-1C7CF470C3ED}" type="pres">
      <dgm:prSet presAssocID="{47D29A30-5C5F-46DE-B3D6-D4044DC75B7B}" presName="rootText" presStyleLbl="node4" presStyleIdx="2" presStyleCnt="4" custScaleX="239238" custLinFactNeighborX="-161" custLinFactNeighborY="18044">
        <dgm:presLayoutVars>
          <dgm:chPref val="3"/>
        </dgm:presLayoutVars>
      </dgm:prSet>
      <dgm:spPr/>
    </dgm:pt>
    <dgm:pt modelId="{C941D7FF-80FC-45ED-9B18-FD8C46DF7B97}" type="pres">
      <dgm:prSet presAssocID="{47D29A30-5C5F-46DE-B3D6-D4044DC75B7B}" presName="rootConnector" presStyleLbl="node4" presStyleIdx="2" presStyleCnt="4"/>
      <dgm:spPr/>
    </dgm:pt>
    <dgm:pt modelId="{BC7B707D-96CB-4C16-9BB3-F7297EA12515}" type="pres">
      <dgm:prSet presAssocID="{47D29A30-5C5F-46DE-B3D6-D4044DC75B7B}" presName="hierChild4" presStyleCnt="0"/>
      <dgm:spPr/>
    </dgm:pt>
    <dgm:pt modelId="{2405C238-E9AB-4190-AA36-79EA841B895F}" type="pres">
      <dgm:prSet presAssocID="{47D29A30-5C5F-46DE-B3D6-D4044DC75B7B}" presName="hierChild5" presStyleCnt="0"/>
      <dgm:spPr/>
    </dgm:pt>
    <dgm:pt modelId="{D8BC9684-9BFA-4554-BFBD-D52782B21584}" type="pres">
      <dgm:prSet presAssocID="{1CF75889-41D9-4F2D-84CF-254109299B34}" presName="hierChild5" presStyleCnt="0"/>
      <dgm:spPr/>
    </dgm:pt>
    <dgm:pt modelId="{060707BB-B85C-4863-A3FC-8A0B0582B8DB}" type="pres">
      <dgm:prSet presAssocID="{5F35C9F0-9A99-447A-8912-C8B95A111AC2}" presName="Name37" presStyleLbl="parChTrans1D4" presStyleIdx="3" presStyleCnt="4"/>
      <dgm:spPr/>
    </dgm:pt>
    <dgm:pt modelId="{E43B3AB5-6211-4040-A762-8319691214BE}" type="pres">
      <dgm:prSet presAssocID="{3AD0A46E-3018-40BC-B4BC-124042449764}" presName="hierRoot2" presStyleCnt="0">
        <dgm:presLayoutVars>
          <dgm:hierBranch val="init"/>
        </dgm:presLayoutVars>
      </dgm:prSet>
      <dgm:spPr/>
    </dgm:pt>
    <dgm:pt modelId="{1AC09A23-7D65-451B-8E76-05A8F47D145E}" type="pres">
      <dgm:prSet presAssocID="{3AD0A46E-3018-40BC-B4BC-124042449764}" presName="rootComposite" presStyleCnt="0"/>
      <dgm:spPr/>
    </dgm:pt>
    <dgm:pt modelId="{5F66B6DB-ECA2-4DA6-B348-6A1A2D08670B}" type="pres">
      <dgm:prSet presAssocID="{3AD0A46E-3018-40BC-B4BC-124042449764}" presName="rootText" presStyleLbl="node4" presStyleIdx="3" presStyleCnt="4" custScaleX="126908" custScaleY="179962" custLinFactNeighborX="41113" custLinFactNeighborY="31824">
        <dgm:presLayoutVars>
          <dgm:chPref val="3"/>
        </dgm:presLayoutVars>
      </dgm:prSet>
      <dgm:spPr/>
    </dgm:pt>
    <dgm:pt modelId="{6F29D4E7-B91E-46B7-BE82-682E4F6D7A60}" type="pres">
      <dgm:prSet presAssocID="{3AD0A46E-3018-40BC-B4BC-124042449764}" presName="rootConnector" presStyleLbl="node4" presStyleIdx="3" presStyleCnt="4"/>
      <dgm:spPr/>
    </dgm:pt>
    <dgm:pt modelId="{AEBECE99-FFB7-4136-9EF7-745654FA4CE6}" type="pres">
      <dgm:prSet presAssocID="{3AD0A46E-3018-40BC-B4BC-124042449764}" presName="hierChild4" presStyleCnt="0"/>
      <dgm:spPr/>
    </dgm:pt>
    <dgm:pt modelId="{A84BB15E-D539-4B1D-B015-B659E3CC3712}" type="pres">
      <dgm:prSet presAssocID="{3AD0A46E-3018-40BC-B4BC-124042449764}" presName="hierChild5" presStyleCnt="0"/>
      <dgm:spPr/>
    </dgm:pt>
    <dgm:pt modelId="{6444FB68-CD02-4CD4-B4D1-7C9DB8C06D70}" type="pres">
      <dgm:prSet presAssocID="{9A36B1F8-A98E-4743-883D-5CA872C245A2}" presName="hierChild5" presStyleCnt="0"/>
      <dgm:spPr/>
    </dgm:pt>
    <dgm:pt modelId="{C3C79571-E9FA-4380-B202-F56922BF60EC}" type="pres">
      <dgm:prSet presAssocID="{D45C7A6D-E9B1-46CB-A307-E062603EB1DB}" presName="Name37" presStyleLbl="parChTrans1D3" presStyleIdx="1" presStyleCnt="2"/>
      <dgm:spPr/>
    </dgm:pt>
    <dgm:pt modelId="{5B0CE172-2C89-42B8-934A-9BB9D2EBFEAA}" type="pres">
      <dgm:prSet presAssocID="{BA69B9FE-9776-4FC9-9745-B49666296A03}" presName="hierRoot2" presStyleCnt="0">
        <dgm:presLayoutVars>
          <dgm:hierBranch val="init"/>
        </dgm:presLayoutVars>
      </dgm:prSet>
      <dgm:spPr/>
    </dgm:pt>
    <dgm:pt modelId="{9741D14F-AD10-436C-A6F4-8C585038C41D}" type="pres">
      <dgm:prSet presAssocID="{BA69B9FE-9776-4FC9-9745-B49666296A03}" presName="rootComposite" presStyleCnt="0"/>
      <dgm:spPr/>
    </dgm:pt>
    <dgm:pt modelId="{0C884925-AA55-43DB-9641-C6FBA3BA56AE}" type="pres">
      <dgm:prSet presAssocID="{BA69B9FE-9776-4FC9-9745-B49666296A03}" presName="rootText" presStyleLbl="node3" presStyleIdx="1" presStyleCnt="2" custScaleY="127473" custLinFactNeighborX="-10882" custLinFactNeighborY="3829">
        <dgm:presLayoutVars>
          <dgm:chPref val="3"/>
        </dgm:presLayoutVars>
      </dgm:prSet>
      <dgm:spPr/>
    </dgm:pt>
    <dgm:pt modelId="{BBBCE525-B87A-4744-B996-665376973B92}" type="pres">
      <dgm:prSet presAssocID="{BA69B9FE-9776-4FC9-9745-B49666296A03}" presName="rootConnector" presStyleLbl="node3" presStyleIdx="1" presStyleCnt="2"/>
      <dgm:spPr/>
    </dgm:pt>
    <dgm:pt modelId="{48840BD9-7011-4BC1-8CAF-466349F0563C}" type="pres">
      <dgm:prSet presAssocID="{BA69B9FE-9776-4FC9-9745-B49666296A03}" presName="hierChild4" presStyleCnt="0"/>
      <dgm:spPr/>
    </dgm:pt>
    <dgm:pt modelId="{38BF50AE-5B31-46AE-81EC-619D1E67B9F0}" type="pres">
      <dgm:prSet presAssocID="{BA69B9FE-9776-4FC9-9745-B49666296A03}" presName="hierChild5" presStyleCnt="0"/>
      <dgm:spPr/>
    </dgm:pt>
    <dgm:pt modelId="{CFBB19C1-BCF6-4772-A994-12769AA73A3A}" type="pres">
      <dgm:prSet presAssocID="{09297B1D-FB3B-4B44-82A4-8FA522BE1897}" presName="hierChild5" presStyleCnt="0"/>
      <dgm:spPr/>
    </dgm:pt>
    <dgm:pt modelId="{72131CC2-39A1-45C4-9373-2E11EB7488F9}" type="pres">
      <dgm:prSet presAssocID="{F1740D29-F619-4F07-BECB-ECFA61386B0B}" presName="hierChild3" presStyleCnt="0"/>
      <dgm:spPr/>
    </dgm:pt>
  </dgm:ptLst>
  <dgm:cxnLst>
    <dgm:cxn modelId="{33AC9F05-7DFE-42BF-ACCA-7A66DF9F2BD8}" type="presOf" srcId="{9A36B1F8-A98E-4743-883D-5CA872C245A2}" destId="{4B80F523-FDBF-4B63-B9CA-5B7313BA2C58}" srcOrd="1" destOrd="0" presId="urn:microsoft.com/office/officeart/2005/8/layout/orgChart1"/>
    <dgm:cxn modelId="{EC1B1307-2263-40E0-8AD8-F83FD95DC1FD}" type="presOf" srcId="{C2E0F757-A32C-4AA3-95E0-B59BE580FF63}" destId="{C8150E26-3BFE-45E5-9054-7A64DF392827}" srcOrd="0" destOrd="0" presId="urn:microsoft.com/office/officeart/2005/8/layout/orgChart1"/>
    <dgm:cxn modelId="{655B1C11-62CC-4B64-92D7-43C85F0D23A5}" type="presOf" srcId="{5F35C9F0-9A99-447A-8912-C8B95A111AC2}" destId="{060707BB-B85C-4863-A3FC-8A0B0582B8DB}" srcOrd="0" destOrd="0" presId="urn:microsoft.com/office/officeart/2005/8/layout/orgChart1"/>
    <dgm:cxn modelId="{247BE32E-FB56-4C2E-AA81-0437609BE139}" type="presOf" srcId="{09297B1D-FB3B-4B44-82A4-8FA522BE1897}" destId="{AB6F41F8-C840-47C5-AE65-9FCF3FDEB090}" srcOrd="1" destOrd="0" presId="urn:microsoft.com/office/officeart/2005/8/layout/orgChart1"/>
    <dgm:cxn modelId="{D1C41034-A256-4AAB-9EAD-745A91463C6C}" type="presOf" srcId="{47D29A30-5C5F-46DE-B3D6-D4044DC75B7B}" destId="{9B92341C-EB24-488C-B756-1C7CF470C3ED}" srcOrd="0" destOrd="0" presId="urn:microsoft.com/office/officeart/2005/8/layout/orgChart1"/>
    <dgm:cxn modelId="{BF26B935-EBA9-4AB6-A231-32451C458F85}" type="presOf" srcId="{BE1A11F3-74D1-4C98-8B02-87CCE054434D}" destId="{EE3C1241-B265-4407-B993-5B5014310A94}" srcOrd="0" destOrd="0" presId="urn:microsoft.com/office/officeart/2005/8/layout/orgChart1"/>
    <dgm:cxn modelId="{E9562D41-8F55-4E5B-9F2D-A0D01AEDE64E}" type="presOf" srcId="{695E3D78-34A7-43D6-95E6-C802E1FE95F1}" destId="{A6B7A49B-A488-4658-A5D3-252B317CC337}" srcOrd="1" destOrd="0" presId="urn:microsoft.com/office/officeart/2005/8/layout/orgChart1"/>
    <dgm:cxn modelId="{18D98562-830B-4B77-8B23-229AFE2F5500}" type="presOf" srcId="{3AD0A46E-3018-40BC-B4BC-124042449764}" destId="{6F29D4E7-B91E-46B7-BE82-682E4F6D7A60}" srcOrd="1" destOrd="0" presId="urn:microsoft.com/office/officeart/2005/8/layout/orgChart1"/>
    <dgm:cxn modelId="{FC1B8846-CBFA-42E6-8C18-B07FBC0B5055}" type="presOf" srcId="{09297B1D-FB3B-4B44-82A4-8FA522BE1897}" destId="{32EC3FA7-66C7-451D-9B4B-37E5BE8E05A2}" srcOrd="0" destOrd="0" presId="urn:microsoft.com/office/officeart/2005/8/layout/orgChart1"/>
    <dgm:cxn modelId="{B611C366-A830-470F-BBFD-55FE5F705728}" type="presOf" srcId="{5519C106-9E48-4059-8E9F-E964BFF51761}" destId="{6D52CC42-FBC8-4F41-929B-1057C54A4567}" srcOrd="0" destOrd="0" presId="urn:microsoft.com/office/officeart/2005/8/layout/orgChart1"/>
    <dgm:cxn modelId="{98399747-3394-4990-88A1-0611EC201B7D}" type="presOf" srcId="{EF3EB903-F45E-46FB-AFE2-C19F68ABF83A}" destId="{97F0A4CF-0586-4401-8E26-991BACC9152A}" srcOrd="0" destOrd="0" presId="urn:microsoft.com/office/officeart/2005/8/layout/orgChart1"/>
    <dgm:cxn modelId="{2EDC0E69-BA08-410A-8218-AC580381C027}" type="presOf" srcId="{3AD0A46E-3018-40BC-B4BC-124042449764}" destId="{5F66B6DB-ECA2-4DA6-B348-6A1A2D08670B}" srcOrd="0" destOrd="0" presId="urn:microsoft.com/office/officeart/2005/8/layout/orgChart1"/>
    <dgm:cxn modelId="{9D93D76C-0C53-4FD2-A7C2-A54E926A440B}" type="presOf" srcId="{D45C7A6D-E9B1-46CB-A307-E062603EB1DB}" destId="{C3C79571-E9FA-4380-B202-F56922BF60EC}" srcOrd="0" destOrd="0" presId="urn:microsoft.com/office/officeart/2005/8/layout/orgChart1"/>
    <dgm:cxn modelId="{A4666B4D-EFB2-49D0-9983-00234195714A}" srcId="{1CF75889-41D9-4F2D-84CF-254109299B34}" destId="{695E3D78-34A7-43D6-95E6-C802E1FE95F1}" srcOrd="0" destOrd="0" parTransId="{EF3EB903-F45E-46FB-AFE2-C19F68ABF83A}" sibTransId="{F86ADAC7-E852-4C32-8524-4EB93FFF0816}"/>
    <dgm:cxn modelId="{9BEC9D51-2BED-42E6-95FC-FB1E3F04D1B9}" srcId="{9875136B-A451-4202-90FA-0A4F64C69AEE}" destId="{F1740D29-F619-4F07-BECB-ECFA61386B0B}" srcOrd="0" destOrd="0" parTransId="{ECCEFE81-CABD-4FED-971E-87A6C1955801}" sibTransId="{927691D5-0061-46E4-8354-E11C5992C91F}"/>
    <dgm:cxn modelId="{05445E75-70F2-4CD4-ADC2-920B9854B54B}" type="presOf" srcId="{1CF75889-41D9-4F2D-84CF-254109299B34}" destId="{52DCEB27-7764-4B5D-A98F-C2A6A07828BB}" srcOrd="0" destOrd="0" presId="urn:microsoft.com/office/officeart/2005/8/layout/orgChart1"/>
    <dgm:cxn modelId="{8A037179-A5D0-4679-B3AE-DB32FCB2A98D}" srcId="{F1740D29-F619-4F07-BECB-ECFA61386B0B}" destId="{09297B1D-FB3B-4B44-82A4-8FA522BE1897}" srcOrd="0" destOrd="0" parTransId="{5D218B37-C2FE-4659-BDB6-FD4336880CB8}" sibTransId="{B2174E6A-6107-4EFD-B64A-9E6159666125}"/>
    <dgm:cxn modelId="{049FE386-0869-4925-9CAA-3814EE339189}" type="presOf" srcId="{F1740D29-F619-4F07-BECB-ECFA61386B0B}" destId="{57196412-03BE-4EAD-ABCB-68494D4FEECC}" srcOrd="0" destOrd="0" presId="urn:microsoft.com/office/officeart/2005/8/layout/orgChart1"/>
    <dgm:cxn modelId="{C7622387-B104-4F78-9858-E303AC7D8E00}" type="presOf" srcId="{47D29A30-5C5F-46DE-B3D6-D4044DC75B7B}" destId="{C941D7FF-80FC-45ED-9B18-FD8C46DF7B97}" srcOrd="1" destOrd="0" presId="urn:microsoft.com/office/officeart/2005/8/layout/orgChart1"/>
    <dgm:cxn modelId="{75EA6A8C-32EA-4FA5-A26E-AB164BC01C93}" type="presOf" srcId="{695E3D78-34A7-43D6-95E6-C802E1FE95F1}" destId="{41412218-0972-4EB5-A06F-6196BBAD9DC4}" srcOrd="0" destOrd="0" presId="urn:microsoft.com/office/officeart/2005/8/layout/orgChart1"/>
    <dgm:cxn modelId="{A210A395-EA03-4BFD-84A4-65287F2D7AB9}" type="presOf" srcId="{1CF75889-41D9-4F2D-84CF-254109299B34}" destId="{BBFEF7D4-BF43-48E2-BB10-83231884D9F0}" srcOrd="1" destOrd="0" presId="urn:microsoft.com/office/officeart/2005/8/layout/orgChart1"/>
    <dgm:cxn modelId="{0FAD6F99-989E-45C6-A591-1B9636D48DF1}" srcId="{09297B1D-FB3B-4B44-82A4-8FA522BE1897}" destId="{BA69B9FE-9776-4FC9-9745-B49666296A03}" srcOrd="1" destOrd="0" parTransId="{D45C7A6D-E9B1-46CB-A307-E062603EB1DB}" sibTransId="{5D20D0ED-82E1-49F2-AD16-46C8E7E7A5FF}"/>
    <dgm:cxn modelId="{3B742EB1-A914-4131-90DA-5E32857F538A}" srcId="{9A36B1F8-A98E-4743-883D-5CA872C245A2}" destId="{1CF75889-41D9-4F2D-84CF-254109299B34}" srcOrd="0" destOrd="0" parTransId="{BE1A11F3-74D1-4C98-8B02-87CCE054434D}" sibTransId="{FFB3E216-16EB-41C2-8194-4803205F297A}"/>
    <dgm:cxn modelId="{F9AF6EB8-FB2F-4A72-B1B7-9ABB8AFAABB7}" type="presOf" srcId="{F1740D29-F619-4F07-BECB-ECFA61386B0B}" destId="{0BFCFDD6-C2FF-43C4-99F0-E30E2A982CC1}" srcOrd="1" destOrd="0" presId="urn:microsoft.com/office/officeart/2005/8/layout/orgChart1"/>
    <dgm:cxn modelId="{795E94B9-AEDA-4BF4-91BD-5E9829C0F310}" type="presOf" srcId="{BA69B9FE-9776-4FC9-9745-B49666296A03}" destId="{BBBCE525-B87A-4744-B996-665376973B92}" srcOrd="1" destOrd="0" presId="urn:microsoft.com/office/officeart/2005/8/layout/orgChart1"/>
    <dgm:cxn modelId="{C794B8C6-BF76-4EE8-A870-1A192AC1F26D}" type="presOf" srcId="{5D218B37-C2FE-4659-BDB6-FD4336880CB8}" destId="{7DE32F11-FA0F-4970-8877-A4CC7D8B523C}" srcOrd="0" destOrd="0" presId="urn:microsoft.com/office/officeart/2005/8/layout/orgChart1"/>
    <dgm:cxn modelId="{BA03EDD8-5619-4C52-AC88-C2CA75B5EC22}" srcId="{09297B1D-FB3B-4B44-82A4-8FA522BE1897}" destId="{9A36B1F8-A98E-4743-883D-5CA872C245A2}" srcOrd="0" destOrd="0" parTransId="{C2E0F757-A32C-4AA3-95E0-B59BE580FF63}" sibTransId="{59282C7A-253C-40AF-8341-8ADAA9B1B8E1}"/>
    <dgm:cxn modelId="{96CE1ADA-7890-462E-8211-E641195100FB}" srcId="{9A36B1F8-A98E-4743-883D-5CA872C245A2}" destId="{3AD0A46E-3018-40BC-B4BC-124042449764}" srcOrd="1" destOrd="0" parTransId="{5F35C9F0-9A99-447A-8912-C8B95A111AC2}" sibTransId="{98D821F2-6C42-4FE4-8F83-40EAC7A84B11}"/>
    <dgm:cxn modelId="{B65D4FE2-A91B-487E-84D0-1F45A581B84B}" srcId="{1CF75889-41D9-4F2D-84CF-254109299B34}" destId="{47D29A30-5C5F-46DE-B3D6-D4044DC75B7B}" srcOrd="1" destOrd="0" parTransId="{5519C106-9E48-4059-8E9F-E964BFF51761}" sibTransId="{BC864955-A38D-49B9-A463-CFEA4192027A}"/>
    <dgm:cxn modelId="{7F168CE3-5A03-4BBC-B430-AF921BD096B3}" type="presOf" srcId="{9875136B-A451-4202-90FA-0A4F64C69AEE}" destId="{7B0F4571-64A2-4DAB-BAC3-E89405855D2C}" srcOrd="0" destOrd="0" presId="urn:microsoft.com/office/officeart/2005/8/layout/orgChart1"/>
    <dgm:cxn modelId="{0D2EA5E6-EAF2-48C0-A2A6-2538B5F8AE3C}" type="presOf" srcId="{9A36B1F8-A98E-4743-883D-5CA872C245A2}" destId="{BB1BBC09-4F64-40D0-A8EA-3A1321059C9D}" srcOrd="0" destOrd="0" presId="urn:microsoft.com/office/officeart/2005/8/layout/orgChart1"/>
    <dgm:cxn modelId="{BE136AE8-7FAF-4E1D-96A7-E52D2CB42A02}" type="presOf" srcId="{BA69B9FE-9776-4FC9-9745-B49666296A03}" destId="{0C884925-AA55-43DB-9641-C6FBA3BA56AE}" srcOrd="0" destOrd="0" presId="urn:microsoft.com/office/officeart/2005/8/layout/orgChart1"/>
    <dgm:cxn modelId="{2C57DAD6-9F8A-4ED1-B53B-BE3C0DC0C160}" type="presParOf" srcId="{7B0F4571-64A2-4DAB-BAC3-E89405855D2C}" destId="{8C001D82-73D8-4191-90BD-EF883A28FE9A}" srcOrd="0" destOrd="0" presId="urn:microsoft.com/office/officeart/2005/8/layout/orgChart1"/>
    <dgm:cxn modelId="{D8A1B821-63BC-4969-8AB2-5BF4181383A8}" type="presParOf" srcId="{8C001D82-73D8-4191-90BD-EF883A28FE9A}" destId="{ADC6596E-B72D-4650-B766-08D478760B04}" srcOrd="0" destOrd="0" presId="urn:microsoft.com/office/officeart/2005/8/layout/orgChart1"/>
    <dgm:cxn modelId="{FF75292A-2655-47D1-8921-1222EDBB7743}" type="presParOf" srcId="{ADC6596E-B72D-4650-B766-08D478760B04}" destId="{57196412-03BE-4EAD-ABCB-68494D4FEECC}" srcOrd="0" destOrd="0" presId="urn:microsoft.com/office/officeart/2005/8/layout/orgChart1"/>
    <dgm:cxn modelId="{CFA98E96-61B2-482C-BAC1-F9605056218F}" type="presParOf" srcId="{ADC6596E-B72D-4650-B766-08D478760B04}" destId="{0BFCFDD6-C2FF-43C4-99F0-E30E2A982CC1}" srcOrd="1" destOrd="0" presId="urn:microsoft.com/office/officeart/2005/8/layout/orgChart1"/>
    <dgm:cxn modelId="{1AD4B6B9-87B1-4F3C-A778-849F18D59495}" type="presParOf" srcId="{8C001D82-73D8-4191-90BD-EF883A28FE9A}" destId="{6A63109C-017A-42A8-A2CE-8621E2DCCE70}" srcOrd="1" destOrd="0" presId="urn:microsoft.com/office/officeart/2005/8/layout/orgChart1"/>
    <dgm:cxn modelId="{C249B8EA-DAD8-4416-A208-5E81BB12623B}" type="presParOf" srcId="{6A63109C-017A-42A8-A2CE-8621E2DCCE70}" destId="{7DE32F11-FA0F-4970-8877-A4CC7D8B523C}" srcOrd="0" destOrd="0" presId="urn:microsoft.com/office/officeart/2005/8/layout/orgChart1"/>
    <dgm:cxn modelId="{96983D33-F54E-4415-B4B4-9E40B2487447}" type="presParOf" srcId="{6A63109C-017A-42A8-A2CE-8621E2DCCE70}" destId="{9037FF40-90BD-42C7-8527-3716B51E2EC0}" srcOrd="1" destOrd="0" presId="urn:microsoft.com/office/officeart/2005/8/layout/orgChart1"/>
    <dgm:cxn modelId="{B82C86D8-7E29-4E5F-8E35-617D4A0031E6}" type="presParOf" srcId="{9037FF40-90BD-42C7-8527-3716B51E2EC0}" destId="{3F6D3196-8715-4FE8-B2CD-BF170B078698}" srcOrd="0" destOrd="0" presId="urn:microsoft.com/office/officeart/2005/8/layout/orgChart1"/>
    <dgm:cxn modelId="{4C5BA5D0-A25A-4AEB-828D-7661E87716FD}" type="presParOf" srcId="{3F6D3196-8715-4FE8-B2CD-BF170B078698}" destId="{32EC3FA7-66C7-451D-9B4B-37E5BE8E05A2}" srcOrd="0" destOrd="0" presId="urn:microsoft.com/office/officeart/2005/8/layout/orgChart1"/>
    <dgm:cxn modelId="{771F355A-2FE4-464F-880A-82577567044E}" type="presParOf" srcId="{3F6D3196-8715-4FE8-B2CD-BF170B078698}" destId="{AB6F41F8-C840-47C5-AE65-9FCF3FDEB090}" srcOrd="1" destOrd="0" presId="urn:microsoft.com/office/officeart/2005/8/layout/orgChart1"/>
    <dgm:cxn modelId="{EBEEB5E7-735B-4261-955C-6A08EA85AC4D}" type="presParOf" srcId="{9037FF40-90BD-42C7-8527-3716B51E2EC0}" destId="{57BE8EF1-AA0B-48A5-B970-F7C96472C9DB}" srcOrd="1" destOrd="0" presId="urn:microsoft.com/office/officeart/2005/8/layout/orgChart1"/>
    <dgm:cxn modelId="{F126B816-6758-4978-8009-A931B7EF4253}" type="presParOf" srcId="{57BE8EF1-AA0B-48A5-B970-F7C96472C9DB}" destId="{C8150E26-3BFE-45E5-9054-7A64DF392827}" srcOrd="0" destOrd="0" presId="urn:microsoft.com/office/officeart/2005/8/layout/orgChart1"/>
    <dgm:cxn modelId="{3955D22D-58C8-4197-8045-464BDD2DBB2B}" type="presParOf" srcId="{57BE8EF1-AA0B-48A5-B970-F7C96472C9DB}" destId="{1AA942FF-F5DA-48AB-9FB7-816A212FB1BB}" srcOrd="1" destOrd="0" presId="urn:microsoft.com/office/officeart/2005/8/layout/orgChart1"/>
    <dgm:cxn modelId="{15D89ED3-A244-4C4E-A828-F8BFB712407C}" type="presParOf" srcId="{1AA942FF-F5DA-48AB-9FB7-816A212FB1BB}" destId="{F749B62F-639F-479C-840D-031CE53E3262}" srcOrd="0" destOrd="0" presId="urn:microsoft.com/office/officeart/2005/8/layout/orgChart1"/>
    <dgm:cxn modelId="{29148081-357D-49B3-8119-34F80442EAFF}" type="presParOf" srcId="{F749B62F-639F-479C-840D-031CE53E3262}" destId="{BB1BBC09-4F64-40D0-A8EA-3A1321059C9D}" srcOrd="0" destOrd="0" presId="urn:microsoft.com/office/officeart/2005/8/layout/orgChart1"/>
    <dgm:cxn modelId="{0A3BB565-1FC5-475F-A9A8-A092A2FDCCBD}" type="presParOf" srcId="{F749B62F-639F-479C-840D-031CE53E3262}" destId="{4B80F523-FDBF-4B63-B9CA-5B7313BA2C58}" srcOrd="1" destOrd="0" presId="urn:microsoft.com/office/officeart/2005/8/layout/orgChart1"/>
    <dgm:cxn modelId="{E2AEAED5-452B-4AA3-877A-BDE750384252}" type="presParOf" srcId="{1AA942FF-F5DA-48AB-9FB7-816A212FB1BB}" destId="{CE7F0896-EC19-4218-A2BC-2F6171689E0D}" srcOrd="1" destOrd="0" presId="urn:microsoft.com/office/officeart/2005/8/layout/orgChart1"/>
    <dgm:cxn modelId="{117086E2-1FE8-476D-AA9E-086EBBD8716F}" type="presParOf" srcId="{CE7F0896-EC19-4218-A2BC-2F6171689E0D}" destId="{EE3C1241-B265-4407-B993-5B5014310A94}" srcOrd="0" destOrd="0" presId="urn:microsoft.com/office/officeart/2005/8/layout/orgChart1"/>
    <dgm:cxn modelId="{563AE427-9246-4C8C-A35C-22A988F82A64}" type="presParOf" srcId="{CE7F0896-EC19-4218-A2BC-2F6171689E0D}" destId="{4D4AE6B5-03CE-4CC9-A6FE-61C798DCB684}" srcOrd="1" destOrd="0" presId="urn:microsoft.com/office/officeart/2005/8/layout/orgChart1"/>
    <dgm:cxn modelId="{638D47D7-A342-490C-B534-7368FFF1185D}" type="presParOf" srcId="{4D4AE6B5-03CE-4CC9-A6FE-61C798DCB684}" destId="{084FAFAC-B0E1-4163-8DD2-1E0C670559B4}" srcOrd="0" destOrd="0" presId="urn:microsoft.com/office/officeart/2005/8/layout/orgChart1"/>
    <dgm:cxn modelId="{6D0A5BA4-C174-4109-9BEE-FEF67A0AA10C}" type="presParOf" srcId="{084FAFAC-B0E1-4163-8DD2-1E0C670559B4}" destId="{52DCEB27-7764-4B5D-A98F-C2A6A07828BB}" srcOrd="0" destOrd="0" presId="urn:microsoft.com/office/officeart/2005/8/layout/orgChart1"/>
    <dgm:cxn modelId="{C3311FB2-471C-406B-90FD-09916DE4EF82}" type="presParOf" srcId="{084FAFAC-B0E1-4163-8DD2-1E0C670559B4}" destId="{BBFEF7D4-BF43-48E2-BB10-83231884D9F0}" srcOrd="1" destOrd="0" presId="urn:microsoft.com/office/officeart/2005/8/layout/orgChart1"/>
    <dgm:cxn modelId="{76716C22-3D17-4CEF-A28E-7C101182002B}" type="presParOf" srcId="{4D4AE6B5-03CE-4CC9-A6FE-61C798DCB684}" destId="{256B2D8A-CC75-443E-AFA9-E36D6EA3442D}" srcOrd="1" destOrd="0" presId="urn:microsoft.com/office/officeart/2005/8/layout/orgChart1"/>
    <dgm:cxn modelId="{6A82C842-71EA-4028-AD13-626E8C0F14BA}" type="presParOf" srcId="{256B2D8A-CC75-443E-AFA9-E36D6EA3442D}" destId="{97F0A4CF-0586-4401-8E26-991BACC9152A}" srcOrd="0" destOrd="0" presId="urn:microsoft.com/office/officeart/2005/8/layout/orgChart1"/>
    <dgm:cxn modelId="{DE63D70E-8976-41B4-B70A-990079E809EF}" type="presParOf" srcId="{256B2D8A-CC75-443E-AFA9-E36D6EA3442D}" destId="{5BFB3B49-2C05-4E3F-BF6E-4D952ACD735F}" srcOrd="1" destOrd="0" presId="urn:microsoft.com/office/officeart/2005/8/layout/orgChart1"/>
    <dgm:cxn modelId="{E9725068-4408-4138-B477-3D213C9417FF}" type="presParOf" srcId="{5BFB3B49-2C05-4E3F-BF6E-4D952ACD735F}" destId="{1F62D2EC-89D6-4B38-8366-3169E2031703}" srcOrd="0" destOrd="0" presId="urn:microsoft.com/office/officeart/2005/8/layout/orgChart1"/>
    <dgm:cxn modelId="{99276627-31B4-4B08-BCB9-A36FE101F3A9}" type="presParOf" srcId="{1F62D2EC-89D6-4B38-8366-3169E2031703}" destId="{41412218-0972-4EB5-A06F-6196BBAD9DC4}" srcOrd="0" destOrd="0" presId="urn:microsoft.com/office/officeart/2005/8/layout/orgChart1"/>
    <dgm:cxn modelId="{A2AE91AF-635D-420E-A45A-12AF4603CAB0}" type="presParOf" srcId="{1F62D2EC-89D6-4B38-8366-3169E2031703}" destId="{A6B7A49B-A488-4658-A5D3-252B317CC337}" srcOrd="1" destOrd="0" presId="urn:microsoft.com/office/officeart/2005/8/layout/orgChart1"/>
    <dgm:cxn modelId="{B6FE1E5D-92B6-4524-B3FF-9774F080F1E3}" type="presParOf" srcId="{5BFB3B49-2C05-4E3F-BF6E-4D952ACD735F}" destId="{36AF6DCE-A064-4461-B6A7-DB82625EA512}" srcOrd="1" destOrd="0" presId="urn:microsoft.com/office/officeart/2005/8/layout/orgChart1"/>
    <dgm:cxn modelId="{A9211231-DDED-49F9-A7C2-10BD2039CF93}" type="presParOf" srcId="{5BFB3B49-2C05-4E3F-BF6E-4D952ACD735F}" destId="{FDDA64EA-2369-4880-876D-ACEBE44CE8AF}" srcOrd="2" destOrd="0" presId="urn:microsoft.com/office/officeart/2005/8/layout/orgChart1"/>
    <dgm:cxn modelId="{6D6F3CB7-FE22-431C-B165-5661F141E650}" type="presParOf" srcId="{256B2D8A-CC75-443E-AFA9-E36D6EA3442D}" destId="{6D52CC42-FBC8-4F41-929B-1057C54A4567}" srcOrd="2" destOrd="0" presId="urn:microsoft.com/office/officeart/2005/8/layout/orgChart1"/>
    <dgm:cxn modelId="{F3642EC3-5327-40C3-AF67-A483FE1A54CB}" type="presParOf" srcId="{256B2D8A-CC75-443E-AFA9-E36D6EA3442D}" destId="{323179E8-1DE5-4EBA-B77A-7CC7263E0A48}" srcOrd="3" destOrd="0" presId="urn:microsoft.com/office/officeart/2005/8/layout/orgChart1"/>
    <dgm:cxn modelId="{5729FCF5-72F4-4F41-83C8-6254F0EB1C01}" type="presParOf" srcId="{323179E8-1DE5-4EBA-B77A-7CC7263E0A48}" destId="{BDDAF3E6-3284-44BA-B990-84629AA8F6BD}" srcOrd="0" destOrd="0" presId="urn:microsoft.com/office/officeart/2005/8/layout/orgChart1"/>
    <dgm:cxn modelId="{3F2A0D0E-E447-4909-923B-A70522E423E9}" type="presParOf" srcId="{BDDAF3E6-3284-44BA-B990-84629AA8F6BD}" destId="{9B92341C-EB24-488C-B756-1C7CF470C3ED}" srcOrd="0" destOrd="0" presId="urn:microsoft.com/office/officeart/2005/8/layout/orgChart1"/>
    <dgm:cxn modelId="{5FD2988E-EE67-49AE-95A5-50C82123B658}" type="presParOf" srcId="{BDDAF3E6-3284-44BA-B990-84629AA8F6BD}" destId="{C941D7FF-80FC-45ED-9B18-FD8C46DF7B97}" srcOrd="1" destOrd="0" presId="urn:microsoft.com/office/officeart/2005/8/layout/orgChart1"/>
    <dgm:cxn modelId="{FF2A2ABC-1A8A-4836-957A-A0EFDBD72657}" type="presParOf" srcId="{323179E8-1DE5-4EBA-B77A-7CC7263E0A48}" destId="{BC7B707D-96CB-4C16-9BB3-F7297EA12515}" srcOrd="1" destOrd="0" presId="urn:microsoft.com/office/officeart/2005/8/layout/orgChart1"/>
    <dgm:cxn modelId="{5554B5E6-F6FC-40B2-929F-806A48681ACA}" type="presParOf" srcId="{323179E8-1DE5-4EBA-B77A-7CC7263E0A48}" destId="{2405C238-E9AB-4190-AA36-79EA841B895F}" srcOrd="2" destOrd="0" presId="urn:microsoft.com/office/officeart/2005/8/layout/orgChart1"/>
    <dgm:cxn modelId="{74CBF08E-4C81-42FC-B817-5B467D6A7078}" type="presParOf" srcId="{4D4AE6B5-03CE-4CC9-A6FE-61C798DCB684}" destId="{D8BC9684-9BFA-4554-BFBD-D52782B21584}" srcOrd="2" destOrd="0" presId="urn:microsoft.com/office/officeart/2005/8/layout/orgChart1"/>
    <dgm:cxn modelId="{0A60E756-1131-49A1-9993-1768771A9261}" type="presParOf" srcId="{CE7F0896-EC19-4218-A2BC-2F6171689E0D}" destId="{060707BB-B85C-4863-A3FC-8A0B0582B8DB}" srcOrd="2" destOrd="0" presId="urn:microsoft.com/office/officeart/2005/8/layout/orgChart1"/>
    <dgm:cxn modelId="{556886FC-7022-4B08-9F82-AECC81530A2D}" type="presParOf" srcId="{CE7F0896-EC19-4218-A2BC-2F6171689E0D}" destId="{E43B3AB5-6211-4040-A762-8319691214BE}" srcOrd="3" destOrd="0" presId="urn:microsoft.com/office/officeart/2005/8/layout/orgChart1"/>
    <dgm:cxn modelId="{A957B537-C21A-438B-BB96-C2841EA4C438}" type="presParOf" srcId="{E43B3AB5-6211-4040-A762-8319691214BE}" destId="{1AC09A23-7D65-451B-8E76-05A8F47D145E}" srcOrd="0" destOrd="0" presId="urn:microsoft.com/office/officeart/2005/8/layout/orgChart1"/>
    <dgm:cxn modelId="{8E0D6055-24A1-41FD-B895-D9C6F0C2200D}" type="presParOf" srcId="{1AC09A23-7D65-451B-8E76-05A8F47D145E}" destId="{5F66B6DB-ECA2-4DA6-B348-6A1A2D08670B}" srcOrd="0" destOrd="0" presId="urn:microsoft.com/office/officeart/2005/8/layout/orgChart1"/>
    <dgm:cxn modelId="{6FB77483-70E0-4DFB-8C52-28CC57FB1A9E}" type="presParOf" srcId="{1AC09A23-7D65-451B-8E76-05A8F47D145E}" destId="{6F29D4E7-B91E-46B7-BE82-682E4F6D7A60}" srcOrd="1" destOrd="0" presId="urn:microsoft.com/office/officeart/2005/8/layout/orgChart1"/>
    <dgm:cxn modelId="{955401AE-BE53-44DD-92A7-A8CD7F7133E5}" type="presParOf" srcId="{E43B3AB5-6211-4040-A762-8319691214BE}" destId="{AEBECE99-FFB7-4136-9EF7-745654FA4CE6}" srcOrd="1" destOrd="0" presId="urn:microsoft.com/office/officeart/2005/8/layout/orgChart1"/>
    <dgm:cxn modelId="{1F84AD5A-1545-407A-B776-13595F98F936}" type="presParOf" srcId="{E43B3AB5-6211-4040-A762-8319691214BE}" destId="{A84BB15E-D539-4B1D-B015-B659E3CC3712}" srcOrd="2" destOrd="0" presId="urn:microsoft.com/office/officeart/2005/8/layout/orgChart1"/>
    <dgm:cxn modelId="{E4759D24-68E7-47EA-9B13-788E86B49BED}" type="presParOf" srcId="{1AA942FF-F5DA-48AB-9FB7-816A212FB1BB}" destId="{6444FB68-CD02-4CD4-B4D1-7C9DB8C06D70}" srcOrd="2" destOrd="0" presId="urn:microsoft.com/office/officeart/2005/8/layout/orgChart1"/>
    <dgm:cxn modelId="{F022FA39-257B-4DB8-B554-295D2C49D6AA}" type="presParOf" srcId="{57BE8EF1-AA0B-48A5-B970-F7C96472C9DB}" destId="{C3C79571-E9FA-4380-B202-F56922BF60EC}" srcOrd="2" destOrd="0" presId="urn:microsoft.com/office/officeart/2005/8/layout/orgChart1"/>
    <dgm:cxn modelId="{AE138E68-D724-4DD4-ADAD-8C2D243FD35E}" type="presParOf" srcId="{57BE8EF1-AA0B-48A5-B970-F7C96472C9DB}" destId="{5B0CE172-2C89-42B8-934A-9BB9D2EBFEAA}" srcOrd="3" destOrd="0" presId="urn:microsoft.com/office/officeart/2005/8/layout/orgChart1"/>
    <dgm:cxn modelId="{43DD97AB-9476-4907-B60E-BB7D46C16B09}" type="presParOf" srcId="{5B0CE172-2C89-42B8-934A-9BB9D2EBFEAA}" destId="{9741D14F-AD10-436C-A6F4-8C585038C41D}" srcOrd="0" destOrd="0" presId="urn:microsoft.com/office/officeart/2005/8/layout/orgChart1"/>
    <dgm:cxn modelId="{B87CF7E8-F15C-4CF7-9CFB-5A655DFD8063}" type="presParOf" srcId="{9741D14F-AD10-436C-A6F4-8C585038C41D}" destId="{0C884925-AA55-43DB-9641-C6FBA3BA56AE}" srcOrd="0" destOrd="0" presId="urn:microsoft.com/office/officeart/2005/8/layout/orgChart1"/>
    <dgm:cxn modelId="{05E5EC0D-E240-41C8-B46F-98C43922700B}" type="presParOf" srcId="{9741D14F-AD10-436C-A6F4-8C585038C41D}" destId="{BBBCE525-B87A-4744-B996-665376973B92}" srcOrd="1" destOrd="0" presId="urn:microsoft.com/office/officeart/2005/8/layout/orgChart1"/>
    <dgm:cxn modelId="{88C4D61F-4175-4EAB-A3BB-C0B393EF9807}" type="presParOf" srcId="{5B0CE172-2C89-42B8-934A-9BB9D2EBFEAA}" destId="{48840BD9-7011-4BC1-8CAF-466349F0563C}" srcOrd="1" destOrd="0" presId="urn:microsoft.com/office/officeart/2005/8/layout/orgChart1"/>
    <dgm:cxn modelId="{052946A2-B47E-4B42-ABDE-3DB466D6D0BE}" type="presParOf" srcId="{5B0CE172-2C89-42B8-934A-9BB9D2EBFEAA}" destId="{38BF50AE-5B31-46AE-81EC-619D1E67B9F0}" srcOrd="2" destOrd="0" presId="urn:microsoft.com/office/officeart/2005/8/layout/orgChart1"/>
    <dgm:cxn modelId="{E89EEBE3-AC13-4661-8A92-83126C4CC4B1}" type="presParOf" srcId="{9037FF40-90BD-42C7-8527-3716B51E2EC0}" destId="{CFBB19C1-BCF6-4772-A994-12769AA73A3A}" srcOrd="2" destOrd="0" presId="urn:microsoft.com/office/officeart/2005/8/layout/orgChart1"/>
    <dgm:cxn modelId="{4D1EA656-C968-4E1B-8752-2A703A7C1E17}" type="presParOf" srcId="{8C001D82-73D8-4191-90BD-EF883A28FE9A}" destId="{72131CC2-39A1-45C4-9373-2E11EB7488F9}" srcOrd="2" destOrd="0" presId="urn:microsoft.com/office/officeart/2005/8/layout/orgChart1"/>
  </dgm:cxnLst>
  <dgm:bg>
    <a:solidFill>
      <a:schemeClr val="accent1">
        <a:lumMod val="40000"/>
        <a:lumOff val="60000"/>
      </a:scheme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75136B-A451-4202-90FA-0A4F64C69AEE}"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ECCEFE81-CABD-4FED-971E-87A6C1955801}" type="parTrans" cxnId="{19CC3C88-0355-47AD-9410-B10D74FDBC8B}">
      <dgm:prSet custT="1"/>
      <dgm:spPr/>
      <dgm:t>
        <a:bodyPr/>
        <a:lstStyle/>
        <a:p>
          <a:endParaRPr lang="en-US" sz="700">
            <a:latin typeface="interfaceregular"/>
          </a:endParaRPr>
        </a:p>
      </dgm:t>
    </dgm:pt>
    <dgm:pt modelId="{F1740D29-F619-4F07-BECB-ECFA61386B0B}">
      <dgm:prSet phldrT="[Text]" custT="1"/>
      <dgm:spPr/>
      <dgm:t>
        <a:bodyPr/>
        <a:lstStyle/>
        <a:p>
          <a:r>
            <a:rPr lang="fr-FR" sz="1100" b="1" i="0" u="none" strike="noStrike" cap="none" baseline="0">
              <a:solidFill>
                <a:srgbClr val="000000"/>
              </a:solidFill>
              <a:effectLst/>
              <a:uFill>
                <a:solidFill>
                  <a:prstClr val="black">
                    <a:alpha val="0"/>
                  </a:prstClr>
                </a:solidFill>
              </a:uFill>
              <a:latin typeface="interfaceregular"/>
              <a:ea typeface="interfaceregular"/>
              <a:cs typeface="interfaceregular"/>
            </a:rPr>
            <a:t>Contact symptomatique </a:t>
          </a:r>
          <a:br>
            <a:rPr sz="1100"/>
          </a:br>
          <a:r>
            <a:rPr lang="fr-FR" sz="1100" b="1" i="0" u="none" strike="noStrike" cap="none" baseline="0">
              <a:solidFill>
                <a:srgbClr val="000000"/>
              </a:solidFill>
              <a:effectLst/>
              <a:uFill>
                <a:solidFill>
                  <a:prstClr val="black">
                    <a:alpha val="0"/>
                  </a:prstClr>
                </a:solidFill>
              </a:uFill>
              <a:latin typeface="interfaceregular"/>
              <a:ea typeface="interfaceregular"/>
              <a:cs typeface="interfaceregular"/>
            </a:rPr>
            <a:t>AVEC ÉRUPTION CUTANÉE UNIQUEMENT ou ÉRUPTION CUTANÉE ET AUTRES SYMPTÔMES </a:t>
          </a:r>
        </a:p>
      </dgm:t>
    </dgm:pt>
    <dgm:pt modelId="{5D218B37-C2FE-4659-BDB6-FD4336880CB8}" type="parTrans" cxnId="{6B4F9E0C-4A3F-4AD1-BC66-2E2FB925FC5D}">
      <dgm:prSet custT="1"/>
      <dgm:spPr>
        <a:noFill/>
        <a:ln w="12700" cap="flat" cmpd="sng" algn="ctr">
          <a:solidFill>
            <a:schemeClr val="dk1">
              <a:shade val="60000"/>
              <a:hueOff val="0"/>
              <a:satOff val="0"/>
              <a:lumOff val="0"/>
              <a:alphaOff val="0"/>
            </a:schemeClr>
          </a:solidFill>
          <a:prstDash val="solid"/>
          <a:miter lim="800000"/>
        </a:ln>
      </dgm:spPr>
      <dgm:t>
        <a:bodyPr/>
        <a:lstStyle/>
        <a:p>
          <a:endParaRPr lang="en-US" sz="700">
            <a:latin typeface="interfaceregular"/>
          </a:endParaRPr>
        </a:p>
      </dgm:t>
    </dgm:pt>
    <dgm:pt modelId="{09297B1D-FB3B-4B44-82A4-8FA522BE1897}">
      <dgm:prSet phldrT="[Text]" custT="1"/>
      <dgm:spPr/>
      <dgm:t>
        <a:bodyPr lIns="91440" tIns="91440" rIns="91440" bIns="91440"/>
        <a:lstStyle/>
        <a:p>
          <a:r>
            <a:rPr lang="fr-FR" sz="900" b="0" i="0" u="none" strike="noStrike" cap="none" baseline="0">
              <a:solidFill>
                <a:srgbClr val="E63339"/>
              </a:solidFill>
              <a:effectLst/>
              <a:uFill>
                <a:solidFill>
                  <a:prstClr val="black">
                    <a:alpha val="0"/>
                  </a:prstClr>
                </a:solidFill>
              </a:uFill>
              <a:latin typeface="interfaceregular"/>
              <a:ea typeface="interfaceregular"/>
              <a:cs typeface="interfaceregular"/>
            </a:rPr>
            <a:t>Isolement nécessaire ; </a:t>
          </a: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surveillance clinique quotidienne ; surveillance de la température </a:t>
          </a:r>
          <a:br>
            <a:rPr sz="900"/>
          </a:b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2 x par jour pendant 21 jours à compter de la dernière exposition ; PCR sur la peau, écouvillon de muqueuse</a:t>
          </a:r>
        </a:p>
      </dgm:t>
    </dgm:pt>
    <dgm:pt modelId="{C2E0F757-A32C-4AA3-95E0-B59BE580FF63}" type="parTrans" cxnId="{933EFFD0-D607-47A8-BC44-D7B939C4548B}">
      <dgm:prSet custT="1"/>
      <dgm:spPr>
        <a:noFill/>
        <a:ln w="12700" cap="flat" cmpd="sng" algn="ctr">
          <a:solidFill>
            <a:schemeClr val="dk1">
              <a:shade val="80000"/>
              <a:hueOff val="0"/>
              <a:satOff val="0"/>
              <a:lumOff val="0"/>
              <a:alphaOff val="0"/>
            </a:schemeClr>
          </a:solidFill>
          <a:prstDash val="solid"/>
          <a:miter lim="800000"/>
        </a:ln>
      </dgm:spPr>
      <dgm:t>
        <a:bodyPr/>
        <a:lstStyle/>
        <a:p>
          <a:endParaRPr lang="en-US" sz="700">
            <a:latin typeface="interfaceregular"/>
          </a:endParaRPr>
        </a:p>
      </dgm:t>
    </dgm:pt>
    <dgm:pt modelId="{9A36B1F8-A98E-4743-883D-5CA872C245A2}">
      <dgm:prSet custT="1"/>
      <dgm:spPr/>
      <dgm:t>
        <a:bodyPr lIns="91440" tIns="91440" rIns="91440" bIns="91440"/>
        <a:lstStyle/>
        <a:p>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PCR neg </a:t>
          </a:r>
          <a:r>
            <a:rPr lang="fr-FR" sz="900" b="0" i="0" u="none" strike="noStrike"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 Poursuivre l’</a:t>
          </a:r>
          <a:r>
            <a:rPr lang="fr-FR" sz="900" b="0" i="0" u="none" strike="noStrike" cap="none" baseline="0">
              <a:solidFill>
                <a:srgbClr val="E63339"/>
              </a:solidFill>
              <a:effectLst/>
              <a:uFill>
                <a:solidFill>
                  <a:prstClr val="black">
                    <a:alpha val="0"/>
                  </a:prstClr>
                </a:solidFill>
              </a:uFill>
              <a:latin typeface="interfaceregular"/>
              <a:ea typeface="interfaceregular"/>
              <a:cs typeface="interfaceregular"/>
            </a:rPr>
            <a:t>isolement ;</a:t>
          </a: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 surveillance clinique et surveillance de la température pendant les 5 jours suivants</a:t>
          </a:r>
        </a:p>
      </dgm:t>
    </dgm:pt>
    <dgm:pt modelId="{BE1A11F3-74D1-4C98-8B02-87CCE054434D}" type="parTrans" cxnId="{4D1641B3-5479-422E-ACC8-C6141D3D88BF}">
      <dgm:prSet custT="1"/>
      <dgm:spPr>
        <a:noFill/>
        <a:ln w="12700" cap="flat" cmpd="sng" algn="ctr">
          <a:solidFill>
            <a:schemeClr val="dk1">
              <a:shade val="80000"/>
              <a:hueOff val="0"/>
              <a:satOff val="0"/>
              <a:lumOff val="0"/>
              <a:alphaOff val="0"/>
            </a:schemeClr>
          </a:solidFill>
          <a:prstDash val="solid"/>
          <a:miter lim="800000"/>
        </a:ln>
      </dgm:spPr>
      <dgm:t>
        <a:bodyPr/>
        <a:lstStyle/>
        <a:p>
          <a:endParaRPr lang="en-US" sz="700">
            <a:latin typeface="interfaceregular"/>
          </a:endParaRPr>
        </a:p>
      </dgm:t>
    </dgm:pt>
    <dgm:pt modelId="{1CF75889-41D9-4F2D-84CF-254109299B34}">
      <dgm:prSet custT="1"/>
      <dgm:spPr/>
      <dgm:t>
        <a:bodyPr/>
        <a:lstStyle/>
        <a:p>
          <a:r>
            <a:rPr lang="fr-FR" sz="900" b="0" i="0" u="none" strike="noStrike" cap="none" baseline="0">
              <a:solidFill>
                <a:srgbClr val="FF0000"/>
              </a:solidFill>
              <a:effectLst/>
              <a:uFill>
                <a:solidFill>
                  <a:prstClr val="black">
                    <a:alpha val="0"/>
                  </a:prstClr>
                </a:solidFill>
              </a:uFill>
              <a:latin typeface="interfaceregular"/>
              <a:ea typeface="interfaceregular"/>
              <a:cs typeface="interfaceregular"/>
            </a:rPr>
            <a:t>Répéter la PCR sur la peau, l’écouvillon de muqueuse ? </a:t>
          </a:r>
          <a:endParaRPr lang="en-US" sz="5400">
            <a:solidFill>
              <a:srgbClr val="FF0000"/>
            </a:solidFill>
            <a:latin typeface="interfaceregular"/>
          </a:endParaRPr>
        </a:p>
      </dgm:t>
    </dgm:pt>
    <dgm:pt modelId="{EF3EB903-F45E-46FB-AFE2-C19F68ABF83A}" type="parTrans" cxnId="{D4C2B24F-179A-420F-AECA-6964D81D8B08}">
      <dgm:prSet custT="1"/>
      <dgm:spPr>
        <a:noFill/>
        <a:ln w="12700" cap="flat" cmpd="sng" algn="ctr">
          <a:solidFill>
            <a:schemeClr val="dk1">
              <a:shade val="80000"/>
              <a:hueOff val="0"/>
              <a:satOff val="0"/>
              <a:lumOff val="0"/>
              <a:alphaOff val="0"/>
            </a:schemeClr>
          </a:solidFill>
          <a:prstDash val="solid"/>
          <a:miter lim="800000"/>
        </a:ln>
      </dgm:spPr>
      <dgm:t>
        <a:bodyPr/>
        <a:lstStyle/>
        <a:p>
          <a:endParaRPr lang="en-US" sz="700">
            <a:latin typeface="interfaceregular"/>
          </a:endParaRPr>
        </a:p>
      </dgm:t>
    </dgm:pt>
    <dgm:pt modelId="{695E3D78-34A7-43D6-95E6-C802E1FE95F1}">
      <dgm:prSet custT="1"/>
      <dgm:spPr/>
      <dgm:t>
        <a:bodyPr lIns="91440" tIns="91440" rIns="91440" bIns="91440"/>
        <a:lstStyle/>
        <a:p>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PCR neg </a:t>
          </a:r>
          <a:r>
            <a:rPr lang="fr-FR" sz="900" b="0" i="0" u="none" strike="noStrike"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 clôturer le cas après </a:t>
          </a:r>
          <a:br>
            <a:rPr sz="900"/>
          </a:b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21 jours à compter de la dernière exposition et classer comme </a:t>
          </a:r>
          <a:r>
            <a:rPr lang="fr-FR" sz="900" b="0" i="0" u="none" strike="noStrike" cap="none" baseline="0">
              <a:solidFill>
                <a:srgbClr val="FF0000"/>
              </a:solidFill>
              <a:effectLst/>
              <a:uFill>
                <a:solidFill>
                  <a:prstClr val="black">
                    <a:alpha val="0"/>
                  </a:prstClr>
                </a:solidFill>
              </a:uFill>
              <a:latin typeface="interfaceregular"/>
              <a:ea typeface="interfaceregular"/>
              <a:cs typeface="interfaceregular"/>
            </a:rPr>
            <a:t>CAS PROBABLE DE VARIOLE DU SINGE</a:t>
          </a:r>
        </a:p>
      </dgm:t>
    </dgm:pt>
    <dgm:pt modelId="{F86ADAC7-E852-4C32-8524-4EB93FFF0816}" type="sibTrans" cxnId="{D4C2B24F-179A-420F-AECA-6964D81D8B08}">
      <dgm:prSet custT="1"/>
      <dgm:spPr/>
      <dgm:t>
        <a:bodyPr/>
        <a:lstStyle/>
        <a:p>
          <a:endParaRPr lang="en-US" sz="700">
            <a:latin typeface="interfaceregular"/>
          </a:endParaRPr>
        </a:p>
      </dgm:t>
    </dgm:pt>
    <dgm:pt modelId="{5519C106-9E48-4059-8E9F-E964BFF51761}" type="parTrans" cxnId="{55F60F92-D1D0-49CD-8A1F-5B79FC80295C}">
      <dgm:prSet custT="1"/>
      <dgm:spPr>
        <a:noFill/>
        <a:ln w="12700" cap="flat" cmpd="sng" algn="ctr">
          <a:solidFill>
            <a:schemeClr val="dk1">
              <a:shade val="80000"/>
              <a:hueOff val="0"/>
              <a:satOff val="0"/>
              <a:lumOff val="0"/>
              <a:alphaOff val="0"/>
            </a:schemeClr>
          </a:solidFill>
          <a:prstDash val="solid"/>
          <a:miter lim="800000"/>
        </a:ln>
      </dgm:spPr>
      <dgm:t>
        <a:bodyPr/>
        <a:lstStyle/>
        <a:p>
          <a:endParaRPr lang="en-US" sz="700">
            <a:latin typeface="interfaceregular"/>
          </a:endParaRPr>
        </a:p>
      </dgm:t>
    </dgm:pt>
    <dgm:pt modelId="{47D29A30-5C5F-46DE-B3D6-D4044DC75B7B}">
      <dgm:prSet custT="1"/>
      <dgm:spPr/>
      <dgm:t>
        <a:bodyPr/>
        <a:lstStyle/>
        <a:p>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PCR pos </a:t>
          </a:r>
          <a:r>
            <a:rPr lang="fr-FR" sz="900" b="0" i="0" u="none" strike="noStrike"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CAS CONFIRMÉ</a:t>
          </a:r>
        </a:p>
      </dgm:t>
    </dgm:pt>
    <dgm:pt modelId="{BC864955-A38D-49B9-A463-CFEA4192027A}" type="sibTrans" cxnId="{55F60F92-D1D0-49CD-8A1F-5B79FC80295C}">
      <dgm:prSet custT="1"/>
      <dgm:spPr/>
      <dgm:t>
        <a:bodyPr/>
        <a:lstStyle/>
        <a:p>
          <a:endParaRPr lang="en-US" sz="700">
            <a:latin typeface="interfaceregular"/>
          </a:endParaRPr>
        </a:p>
      </dgm:t>
    </dgm:pt>
    <dgm:pt modelId="{FFB3E216-16EB-41C2-8194-4803205F297A}" type="sibTrans" cxnId="{4D1641B3-5479-422E-ACC8-C6141D3D88BF}">
      <dgm:prSet custT="1"/>
      <dgm:spPr/>
      <dgm:t>
        <a:bodyPr/>
        <a:lstStyle/>
        <a:p>
          <a:endParaRPr lang="en-US" sz="700">
            <a:latin typeface="interfaceregular"/>
          </a:endParaRPr>
        </a:p>
      </dgm:t>
    </dgm:pt>
    <dgm:pt modelId="{59282C7A-253C-40AF-8341-8ADAA9B1B8E1}" type="sibTrans" cxnId="{933EFFD0-D607-47A8-BC44-D7B939C4548B}">
      <dgm:prSet custT="1"/>
      <dgm:spPr/>
      <dgm:t>
        <a:bodyPr/>
        <a:lstStyle/>
        <a:p>
          <a:endParaRPr lang="en-US" sz="700">
            <a:latin typeface="interfaceregular"/>
          </a:endParaRPr>
        </a:p>
      </dgm:t>
    </dgm:pt>
    <dgm:pt modelId="{D45C7A6D-E9B1-46CB-A307-E062603EB1DB}" type="parTrans" cxnId="{FE7FB8FE-AC5C-483C-81A8-1B1AE71BCDA2}">
      <dgm:prSet custT="1"/>
      <dgm:spPr>
        <a:noFill/>
        <a:ln w="12700" cap="flat" cmpd="sng" algn="ctr">
          <a:solidFill>
            <a:schemeClr val="dk1">
              <a:shade val="80000"/>
              <a:hueOff val="0"/>
              <a:satOff val="0"/>
              <a:lumOff val="0"/>
              <a:alphaOff val="0"/>
            </a:schemeClr>
          </a:solidFill>
          <a:prstDash val="solid"/>
          <a:miter lim="800000"/>
        </a:ln>
      </dgm:spPr>
      <dgm:t>
        <a:bodyPr/>
        <a:lstStyle/>
        <a:p>
          <a:endParaRPr lang="en-US" sz="700">
            <a:latin typeface="interfaceregular"/>
          </a:endParaRPr>
        </a:p>
      </dgm:t>
    </dgm:pt>
    <dgm:pt modelId="{BA69B9FE-9776-4FC9-9745-B49666296A03}">
      <dgm:prSet custT="1"/>
      <dgm:spPr/>
      <dgm:t>
        <a:bodyPr lIns="91440" tIns="91440" rIns="91440" bIns="91440"/>
        <a:lstStyle/>
        <a:p>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PCR pos </a:t>
          </a:r>
          <a:r>
            <a:rPr lang="fr-FR" sz="900" b="0" i="0" u="none" strike="noStrike"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cap="none" baseline="0">
              <a:solidFill>
                <a:srgbClr val="000000"/>
              </a:solidFill>
              <a:effectLst/>
              <a:uFill>
                <a:solidFill>
                  <a:prstClr val="black">
                    <a:alpha val="0"/>
                  </a:prstClr>
                </a:solidFill>
              </a:uFill>
              <a:latin typeface="interfaceregular"/>
              <a:ea typeface="interfaceregular"/>
              <a:cs typeface="interfaceregular"/>
            </a:rPr>
            <a:t> </a:t>
          </a:r>
          <a:br>
            <a:rPr sz="900"/>
          </a:br>
          <a:r>
            <a:rPr lang="fr-FR" sz="900" b="0" i="0" u="none" strike="noStrike" cap="none" baseline="0">
              <a:solidFill>
                <a:srgbClr val="E63339"/>
              </a:solidFill>
              <a:effectLst/>
              <a:uFill>
                <a:solidFill>
                  <a:prstClr val="black">
                    <a:alpha val="0"/>
                  </a:prstClr>
                </a:solidFill>
              </a:uFill>
              <a:latin typeface="interfaceregular"/>
              <a:ea typeface="interfaceregular"/>
              <a:cs typeface="interfaceregular"/>
            </a:rPr>
            <a:t>CAS CONFIRMÉ</a:t>
          </a:r>
        </a:p>
      </dgm:t>
    </dgm:pt>
    <dgm:pt modelId="{5D20D0ED-82E1-49F2-AD16-46C8E7E7A5FF}" type="sibTrans" cxnId="{FE7FB8FE-AC5C-483C-81A8-1B1AE71BCDA2}">
      <dgm:prSet custT="1"/>
      <dgm:spPr/>
      <dgm:t>
        <a:bodyPr/>
        <a:lstStyle/>
        <a:p>
          <a:endParaRPr lang="en-US" sz="700">
            <a:latin typeface="interfaceregular"/>
          </a:endParaRPr>
        </a:p>
      </dgm:t>
    </dgm:pt>
    <dgm:pt modelId="{B2174E6A-6107-4EFD-B64A-9E6159666125}" type="sibTrans" cxnId="{6B4F9E0C-4A3F-4AD1-BC66-2E2FB925FC5D}">
      <dgm:prSet custT="1"/>
      <dgm:spPr/>
      <dgm:t>
        <a:bodyPr/>
        <a:lstStyle/>
        <a:p>
          <a:endParaRPr lang="en-US" sz="700">
            <a:latin typeface="interfaceregular"/>
          </a:endParaRPr>
        </a:p>
      </dgm:t>
    </dgm:pt>
    <dgm:pt modelId="{927691D5-0061-46E4-8354-E11C5992C91F}" type="sibTrans" cxnId="{19CC3C88-0355-47AD-9410-B10D74FDBC8B}">
      <dgm:prSet custT="1"/>
      <dgm:spPr/>
      <dgm:t>
        <a:bodyPr/>
        <a:lstStyle/>
        <a:p>
          <a:endParaRPr lang="en-US" sz="700">
            <a:latin typeface="interfaceregular"/>
          </a:endParaRPr>
        </a:p>
      </dgm:t>
    </dgm:pt>
    <dgm:pt modelId="{7B0F4571-64A2-4DAB-BAC3-E89405855D2C}" type="pres">
      <dgm:prSet presAssocID="{9875136B-A451-4202-90FA-0A4F64C69AEE}" presName="hierChild1" presStyleCnt="0">
        <dgm:presLayoutVars>
          <dgm:orgChart val="1"/>
          <dgm:chPref val="1"/>
          <dgm:dir/>
          <dgm:animOne val="branch"/>
          <dgm:animLvl val="lvl"/>
          <dgm:resizeHandles/>
        </dgm:presLayoutVars>
      </dgm:prSet>
      <dgm:spPr/>
    </dgm:pt>
    <dgm:pt modelId="{8C001D82-73D8-4191-90BD-EF883A28FE9A}" type="pres">
      <dgm:prSet presAssocID="{F1740D29-F619-4F07-BECB-ECFA61386B0B}" presName="hierRoot1" presStyleCnt="0">
        <dgm:presLayoutVars>
          <dgm:hierBranch val="init"/>
        </dgm:presLayoutVars>
      </dgm:prSet>
      <dgm:spPr/>
    </dgm:pt>
    <dgm:pt modelId="{ADC6596E-B72D-4650-B766-08D478760B04}" type="pres">
      <dgm:prSet presAssocID="{F1740D29-F619-4F07-BECB-ECFA61386B0B}" presName="rootComposite1" presStyleCnt="0"/>
      <dgm:spPr/>
    </dgm:pt>
    <dgm:pt modelId="{57196412-03BE-4EAD-ABCB-68494D4FEECC}" type="pres">
      <dgm:prSet presAssocID="{F1740D29-F619-4F07-BECB-ECFA61386B0B}" presName="rootText1" presStyleLbl="node0" presStyleIdx="0" presStyleCnt="1" custScaleX="171900" custLinFactNeighborX="552" custLinFactNeighborY="19412">
        <dgm:presLayoutVars>
          <dgm:chPref val="3"/>
        </dgm:presLayoutVars>
      </dgm:prSet>
      <dgm:spPr/>
    </dgm:pt>
    <dgm:pt modelId="{0BFCFDD6-C2FF-43C4-99F0-E30E2A982CC1}" type="pres">
      <dgm:prSet presAssocID="{F1740D29-F619-4F07-BECB-ECFA61386B0B}" presName="rootConnector1" presStyleLbl="node1" presStyleIdx="0" presStyleCnt="0"/>
      <dgm:spPr/>
    </dgm:pt>
    <dgm:pt modelId="{6A63109C-017A-42A8-A2CE-8621E2DCCE70}" type="pres">
      <dgm:prSet presAssocID="{F1740D29-F619-4F07-BECB-ECFA61386B0B}" presName="hierChild2" presStyleCnt="0"/>
      <dgm:spPr/>
    </dgm:pt>
    <dgm:pt modelId="{7DE32F11-FA0F-4970-8877-A4CC7D8B523C}" type="pres">
      <dgm:prSet presAssocID="{5D218B37-C2FE-4659-BDB6-FD4336880CB8}" presName="Name37" presStyleLbl="parChTrans1D2" presStyleIdx="0" presStyleCnt="1"/>
      <dgm:spPr/>
    </dgm:pt>
    <dgm:pt modelId="{9037FF40-90BD-42C7-8527-3716B51E2EC0}" type="pres">
      <dgm:prSet presAssocID="{09297B1D-FB3B-4B44-82A4-8FA522BE1897}" presName="hierRoot2" presStyleCnt="0">
        <dgm:presLayoutVars>
          <dgm:hierBranch val="init"/>
        </dgm:presLayoutVars>
      </dgm:prSet>
      <dgm:spPr/>
    </dgm:pt>
    <dgm:pt modelId="{3F6D3196-8715-4FE8-B2CD-BF170B078698}" type="pres">
      <dgm:prSet presAssocID="{09297B1D-FB3B-4B44-82A4-8FA522BE1897}" presName="rootComposite" presStyleCnt="0"/>
      <dgm:spPr/>
    </dgm:pt>
    <dgm:pt modelId="{32EC3FA7-66C7-451D-9B4B-37E5BE8E05A2}" type="pres">
      <dgm:prSet presAssocID="{09297B1D-FB3B-4B44-82A4-8FA522BE1897}" presName="rootText" presStyleLbl="node2" presStyleIdx="0" presStyleCnt="1" custScaleX="173004">
        <dgm:presLayoutVars>
          <dgm:chPref val="3"/>
        </dgm:presLayoutVars>
      </dgm:prSet>
      <dgm:spPr/>
    </dgm:pt>
    <dgm:pt modelId="{AB6F41F8-C840-47C5-AE65-9FCF3FDEB090}" type="pres">
      <dgm:prSet presAssocID="{09297B1D-FB3B-4B44-82A4-8FA522BE1897}" presName="rootConnector" presStyleLbl="node2" presStyleIdx="0" presStyleCnt="1"/>
      <dgm:spPr/>
    </dgm:pt>
    <dgm:pt modelId="{57BE8EF1-AA0B-48A5-B970-F7C96472C9DB}" type="pres">
      <dgm:prSet presAssocID="{09297B1D-FB3B-4B44-82A4-8FA522BE1897}" presName="hierChild4" presStyleCnt="0"/>
      <dgm:spPr/>
    </dgm:pt>
    <dgm:pt modelId="{C8150E26-3BFE-45E5-9054-7A64DF392827}" type="pres">
      <dgm:prSet presAssocID="{C2E0F757-A32C-4AA3-95E0-B59BE580FF63}" presName="Name37" presStyleLbl="parChTrans1D3" presStyleIdx="0" presStyleCnt="2"/>
      <dgm:spPr/>
    </dgm:pt>
    <dgm:pt modelId="{1AA942FF-F5DA-48AB-9FB7-816A212FB1BB}" type="pres">
      <dgm:prSet presAssocID="{9A36B1F8-A98E-4743-883D-5CA872C245A2}" presName="hierRoot2" presStyleCnt="0">
        <dgm:presLayoutVars>
          <dgm:hierBranch val="init"/>
        </dgm:presLayoutVars>
      </dgm:prSet>
      <dgm:spPr/>
    </dgm:pt>
    <dgm:pt modelId="{F749B62F-639F-479C-840D-031CE53E3262}" type="pres">
      <dgm:prSet presAssocID="{9A36B1F8-A98E-4743-883D-5CA872C245A2}" presName="rootComposite" presStyleCnt="0"/>
      <dgm:spPr/>
    </dgm:pt>
    <dgm:pt modelId="{BB1BBC09-4F64-40D0-A8EA-3A1321059C9D}" type="pres">
      <dgm:prSet presAssocID="{9A36B1F8-A98E-4743-883D-5CA872C245A2}" presName="rootText" presStyleLbl="node3" presStyleIdx="0" presStyleCnt="2" custScaleX="127886">
        <dgm:presLayoutVars>
          <dgm:chPref val="3"/>
        </dgm:presLayoutVars>
      </dgm:prSet>
      <dgm:spPr/>
    </dgm:pt>
    <dgm:pt modelId="{4B80F523-FDBF-4B63-B9CA-5B7313BA2C58}" type="pres">
      <dgm:prSet presAssocID="{9A36B1F8-A98E-4743-883D-5CA872C245A2}" presName="rootConnector" presStyleLbl="node3" presStyleIdx="0" presStyleCnt="2"/>
      <dgm:spPr/>
    </dgm:pt>
    <dgm:pt modelId="{CE7F0896-EC19-4218-A2BC-2F6171689E0D}" type="pres">
      <dgm:prSet presAssocID="{9A36B1F8-A98E-4743-883D-5CA872C245A2}" presName="hierChild4" presStyleCnt="0"/>
      <dgm:spPr/>
    </dgm:pt>
    <dgm:pt modelId="{EE3C1241-B265-4407-B993-5B5014310A94}" type="pres">
      <dgm:prSet presAssocID="{BE1A11F3-74D1-4C98-8B02-87CCE054434D}" presName="Name37" presStyleLbl="parChTrans1D4" presStyleIdx="0" presStyleCnt="3"/>
      <dgm:spPr/>
    </dgm:pt>
    <dgm:pt modelId="{4D4AE6B5-03CE-4CC9-A6FE-61C798DCB684}" type="pres">
      <dgm:prSet presAssocID="{1CF75889-41D9-4F2D-84CF-254109299B34}" presName="hierRoot2" presStyleCnt="0">
        <dgm:presLayoutVars>
          <dgm:hierBranch val="init"/>
        </dgm:presLayoutVars>
      </dgm:prSet>
      <dgm:spPr/>
    </dgm:pt>
    <dgm:pt modelId="{084FAFAC-B0E1-4163-8DD2-1E0C670559B4}" type="pres">
      <dgm:prSet presAssocID="{1CF75889-41D9-4F2D-84CF-254109299B34}" presName="rootComposite" presStyleCnt="0"/>
      <dgm:spPr/>
    </dgm:pt>
    <dgm:pt modelId="{52DCEB27-7764-4B5D-A98F-C2A6A07828BB}" type="pres">
      <dgm:prSet presAssocID="{1CF75889-41D9-4F2D-84CF-254109299B34}" presName="rootText" presStyleLbl="node4" presStyleIdx="0" presStyleCnt="3" custLinFactNeighborY="-8362">
        <dgm:presLayoutVars>
          <dgm:chPref val="3"/>
        </dgm:presLayoutVars>
      </dgm:prSet>
      <dgm:spPr/>
    </dgm:pt>
    <dgm:pt modelId="{BBFEF7D4-BF43-48E2-BB10-83231884D9F0}" type="pres">
      <dgm:prSet presAssocID="{1CF75889-41D9-4F2D-84CF-254109299B34}" presName="rootConnector" presStyleLbl="node4" presStyleIdx="0" presStyleCnt="3"/>
      <dgm:spPr/>
    </dgm:pt>
    <dgm:pt modelId="{256B2D8A-CC75-443E-AFA9-E36D6EA3442D}" type="pres">
      <dgm:prSet presAssocID="{1CF75889-41D9-4F2D-84CF-254109299B34}" presName="hierChild4" presStyleCnt="0"/>
      <dgm:spPr/>
    </dgm:pt>
    <dgm:pt modelId="{97F0A4CF-0586-4401-8E26-991BACC9152A}" type="pres">
      <dgm:prSet presAssocID="{EF3EB903-F45E-46FB-AFE2-C19F68ABF83A}" presName="Name37" presStyleLbl="parChTrans1D4" presStyleIdx="1" presStyleCnt="3"/>
      <dgm:spPr/>
    </dgm:pt>
    <dgm:pt modelId="{5BFB3B49-2C05-4E3F-BF6E-4D952ACD735F}" type="pres">
      <dgm:prSet presAssocID="{695E3D78-34A7-43D6-95E6-C802E1FE95F1}" presName="hierRoot2" presStyleCnt="0">
        <dgm:presLayoutVars>
          <dgm:hierBranch val="init"/>
        </dgm:presLayoutVars>
      </dgm:prSet>
      <dgm:spPr/>
    </dgm:pt>
    <dgm:pt modelId="{1F62D2EC-89D6-4B38-8366-3169E2031703}" type="pres">
      <dgm:prSet presAssocID="{695E3D78-34A7-43D6-95E6-C802E1FE95F1}" presName="rootComposite" presStyleCnt="0"/>
      <dgm:spPr/>
    </dgm:pt>
    <dgm:pt modelId="{41412218-0972-4EB5-A06F-6196BBAD9DC4}" type="pres">
      <dgm:prSet presAssocID="{695E3D78-34A7-43D6-95E6-C802E1FE95F1}" presName="rootText" presStyleLbl="node4" presStyleIdx="1" presStyleCnt="3" custScaleX="147444" custLinFactNeighborY="-16854">
        <dgm:presLayoutVars>
          <dgm:chPref val="3"/>
        </dgm:presLayoutVars>
      </dgm:prSet>
      <dgm:spPr/>
    </dgm:pt>
    <dgm:pt modelId="{A6B7A49B-A488-4658-A5D3-252B317CC337}" type="pres">
      <dgm:prSet presAssocID="{695E3D78-34A7-43D6-95E6-C802E1FE95F1}" presName="rootConnector" presStyleLbl="node4" presStyleIdx="1" presStyleCnt="3"/>
      <dgm:spPr/>
    </dgm:pt>
    <dgm:pt modelId="{36AF6DCE-A064-4461-B6A7-DB82625EA512}" type="pres">
      <dgm:prSet presAssocID="{695E3D78-34A7-43D6-95E6-C802E1FE95F1}" presName="hierChild4" presStyleCnt="0"/>
      <dgm:spPr/>
    </dgm:pt>
    <dgm:pt modelId="{FDDA64EA-2369-4880-876D-ACEBE44CE8AF}" type="pres">
      <dgm:prSet presAssocID="{695E3D78-34A7-43D6-95E6-C802E1FE95F1}" presName="hierChild5" presStyleCnt="0"/>
      <dgm:spPr/>
    </dgm:pt>
    <dgm:pt modelId="{6D52CC42-FBC8-4F41-929B-1057C54A4567}" type="pres">
      <dgm:prSet presAssocID="{5519C106-9E48-4059-8E9F-E964BFF51761}" presName="Name37" presStyleLbl="parChTrans1D4" presStyleIdx="2" presStyleCnt="3"/>
      <dgm:spPr/>
    </dgm:pt>
    <dgm:pt modelId="{323179E8-1DE5-4EBA-B77A-7CC7263E0A48}" type="pres">
      <dgm:prSet presAssocID="{47D29A30-5C5F-46DE-B3D6-D4044DC75B7B}" presName="hierRoot2" presStyleCnt="0">
        <dgm:presLayoutVars>
          <dgm:hierBranch val="init"/>
        </dgm:presLayoutVars>
      </dgm:prSet>
      <dgm:spPr/>
    </dgm:pt>
    <dgm:pt modelId="{BDDAF3E6-3284-44BA-B990-84629AA8F6BD}" type="pres">
      <dgm:prSet presAssocID="{47D29A30-5C5F-46DE-B3D6-D4044DC75B7B}" presName="rootComposite" presStyleCnt="0"/>
      <dgm:spPr/>
    </dgm:pt>
    <dgm:pt modelId="{9B92341C-EB24-488C-B756-1C7CF470C3ED}" type="pres">
      <dgm:prSet presAssocID="{47D29A30-5C5F-46DE-B3D6-D4044DC75B7B}" presName="rootText" presStyleLbl="node4" presStyleIdx="2" presStyleCnt="3" custScaleX="151556" custScaleY="63489" custLinFactNeighborX="527" custLinFactNeighborY="-27847">
        <dgm:presLayoutVars>
          <dgm:chPref val="3"/>
        </dgm:presLayoutVars>
      </dgm:prSet>
      <dgm:spPr/>
    </dgm:pt>
    <dgm:pt modelId="{C941D7FF-80FC-45ED-9B18-FD8C46DF7B97}" type="pres">
      <dgm:prSet presAssocID="{47D29A30-5C5F-46DE-B3D6-D4044DC75B7B}" presName="rootConnector" presStyleLbl="node4" presStyleIdx="2" presStyleCnt="3"/>
      <dgm:spPr/>
    </dgm:pt>
    <dgm:pt modelId="{BC7B707D-96CB-4C16-9BB3-F7297EA12515}" type="pres">
      <dgm:prSet presAssocID="{47D29A30-5C5F-46DE-B3D6-D4044DC75B7B}" presName="hierChild4" presStyleCnt="0"/>
      <dgm:spPr/>
    </dgm:pt>
    <dgm:pt modelId="{2405C238-E9AB-4190-AA36-79EA841B895F}" type="pres">
      <dgm:prSet presAssocID="{47D29A30-5C5F-46DE-B3D6-D4044DC75B7B}" presName="hierChild5" presStyleCnt="0"/>
      <dgm:spPr/>
    </dgm:pt>
    <dgm:pt modelId="{D8BC9684-9BFA-4554-BFBD-D52782B21584}" type="pres">
      <dgm:prSet presAssocID="{1CF75889-41D9-4F2D-84CF-254109299B34}" presName="hierChild5" presStyleCnt="0"/>
      <dgm:spPr/>
    </dgm:pt>
    <dgm:pt modelId="{6444FB68-CD02-4CD4-B4D1-7C9DB8C06D70}" type="pres">
      <dgm:prSet presAssocID="{9A36B1F8-A98E-4743-883D-5CA872C245A2}" presName="hierChild5" presStyleCnt="0"/>
      <dgm:spPr/>
    </dgm:pt>
    <dgm:pt modelId="{C3C79571-E9FA-4380-B202-F56922BF60EC}" type="pres">
      <dgm:prSet presAssocID="{D45C7A6D-E9B1-46CB-A307-E062603EB1DB}" presName="Name37" presStyleLbl="parChTrans1D3" presStyleIdx="1" presStyleCnt="2"/>
      <dgm:spPr/>
    </dgm:pt>
    <dgm:pt modelId="{5B0CE172-2C89-42B8-934A-9BB9D2EBFEAA}" type="pres">
      <dgm:prSet presAssocID="{BA69B9FE-9776-4FC9-9745-B49666296A03}" presName="hierRoot2" presStyleCnt="0">
        <dgm:presLayoutVars>
          <dgm:hierBranch val="init"/>
        </dgm:presLayoutVars>
      </dgm:prSet>
      <dgm:spPr/>
    </dgm:pt>
    <dgm:pt modelId="{9741D14F-AD10-436C-A6F4-8C585038C41D}" type="pres">
      <dgm:prSet presAssocID="{BA69B9FE-9776-4FC9-9745-B49666296A03}" presName="rootComposite" presStyleCnt="0"/>
      <dgm:spPr/>
    </dgm:pt>
    <dgm:pt modelId="{0C884925-AA55-43DB-9641-C6FBA3BA56AE}" type="pres">
      <dgm:prSet presAssocID="{BA69B9FE-9776-4FC9-9745-B49666296A03}" presName="rootText" presStyleLbl="node3" presStyleIdx="1" presStyleCnt="2" custScaleX="66356" custLinFactNeighborX="-2208" custLinFactNeighborY="1104">
        <dgm:presLayoutVars>
          <dgm:chPref val="3"/>
        </dgm:presLayoutVars>
      </dgm:prSet>
      <dgm:spPr/>
    </dgm:pt>
    <dgm:pt modelId="{BBBCE525-B87A-4744-B996-665376973B92}" type="pres">
      <dgm:prSet presAssocID="{BA69B9FE-9776-4FC9-9745-B49666296A03}" presName="rootConnector" presStyleLbl="node3" presStyleIdx="1" presStyleCnt="2"/>
      <dgm:spPr/>
    </dgm:pt>
    <dgm:pt modelId="{48840BD9-7011-4BC1-8CAF-466349F0563C}" type="pres">
      <dgm:prSet presAssocID="{BA69B9FE-9776-4FC9-9745-B49666296A03}" presName="hierChild4" presStyleCnt="0"/>
      <dgm:spPr/>
    </dgm:pt>
    <dgm:pt modelId="{38BF50AE-5B31-46AE-81EC-619D1E67B9F0}" type="pres">
      <dgm:prSet presAssocID="{BA69B9FE-9776-4FC9-9745-B49666296A03}" presName="hierChild5" presStyleCnt="0"/>
      <dgm:spPr/>
    </dgm:pt>
    <dgm:pt modelId="{CFBB19C1-BCF6-4772-A994-12769AA73A3A}" type="pres">
      <dgm:prSet presAssocID="{09297B1D-FB3B-4B44-82A4-8FA522BE1897}" presName="hierChild5" presStyleCnt="0"/>
      <dgm:spPr/>
    </dgm:pt>
    <dgm:pt modelId="{72131CC2-39A1-45C4-9373-2E11EB7488F9}" type="pres">
      <dgm:prSet presAssocID="{F1740D29-F619-4F07-BECB-ECFA61386B0B}" presName="hierChild3" presStyleCnt="0"/>
      <dgm:spPr/>
    </dgm:pt>
  </dgm:ptLst>
  <dgm:cxnLst>
    <dgm:cxn modelId="{6B4F9E0C-4A3F-4AD1-BC66-2E2FB925FC5D}" srcId="{F1740D29-F619-4F07-BECB-ECFA61386B0B}" destId="{09297B1D-FB3B-4B44-82A4-8FA522BE1897}" srcOrd="0" destOrd="0" parTransId="{5D218B37-C2FE-4659-BDB6-FD4336880CB8}" sibTransId="{B2174E6A-6107-4EFD-B64A-9E6159666125}"/>
    <dgm:cxn modelId="{38BA480E-A410-438C-81A7-0EBD619FD337}" type="presOf" srcId="{1CF75889-41D9-4F2D-84CF-254109299B34}" destId="{52DCEB27-7764-4B5D-A98F-C2A6A07828BB}" srcOrd="0" destOrd="0" presId="urn:microsoft.com/office/officeart/2005/8/layout/orgChart1"/>
    <dgm:cxn modelId="{74C63D16-8B2E-475E-A3E0-43DE8DB7A90A}" type="presOf" srcId="{BE1A11F3-74D1-4C98-8B02-87CCE054434D}" destId="{EE3C1241-B265-4407-B993-5B5014310A94}" srcOrd="0" destOrd="0" presId="urn:microsoft.com/office/officeart/2005/8/layout/orgChart1"/>
    <dgm:cxn modelId="{7F76A72F-406E-4B41-882A-8C15EFF6AB24}" type="presOf" srcId="{695E3D78-34A7-43D6-95E6-C802E1FE95F1}" destId="{41412218-0972-4EB5-A06F-6196BBAD9DC4}" srcOrd="0" destOrd="0" presId="urn:microsoft.com/office/officeart/2005/8/layout/orgChart1"/>
    <dgm:cxn modelId="{4B9CD335-A003-4598-A3E8-B90B3C01DA18}" type="presOf" srcId="{F1740D29-F619-4F07-BECB-ECFA61386B0B}" destId="{57196412-03BE-4EAD-ABCB-68494D4FEECC}" srcOrd="0" destOrd="0" presId="urn:microsoft.com/office/officeart/2005/8/layout/orgChart1"/>
    <dgm:cxn modelId="{0503A346-B441-4F56-B584-1DD8B55F67BF}" type="presOf" srcId="{5519C106-9E48-4059-8E9F-E964BFF51761}" destId="{6D52CC42-FBC8-4F41-929B-1057C54A4567}" srcOrd="0" destOrd="0" presId="urn:microsoft.com/office/officeart/2005/8/layout/orgChart1"/>
    <dgm:cxn modelId="{8F464E47-DB73-407D-A989-255D722D74F8}" type="presOf" srcId="{9A36B1F8-A98E-4743-883D-5CA872C245A2}" destId="{4B80F523-FDBF-4B63-B9CA-5B7313BA2C58}" srcOrd="1" destOrd="0" presId="urn:microsoft.com/office/officeart/2005/8/layout/orgChart1"/>
    <dgm:cxn modelId="{D4C2B24F-179A-420F-AECA-6964D81D8B08}" srcId="{1CF75889-41D9-4F2D-84CF-254109299B34}" destId="{695E3D78-34A7-43D6-95E6-C802E1FE95F1}" srcOrd="0" destOrd="0" parTransId="{EF3EB903-F45E-46FB-AFE2-C19F68ABF83A}" sibTransId="{F86ADAC7-E852-4C32-8524-4EB93FFF0816}"/>
    <dgm:cxn modelId="{49176E73-7B08-4A16-AF05-136807A64C2A}" type="presOf" srcId="{D45C7A6D-E9B1-46CB-A307-E062603EB1DB}" destId="{C3C79571-E9FA-4380-B202-F56922BF60EC}" srcOrd="0" destOrd="0" presId="urn:microsoft.com/office/officeart/2005/8/layout/orgChart1"/>
    <dgm:cxn modelId="{63426E77-4237-4809-8889-2929CCCAEE65}" type="presOf" srcId="{47D29A30-5C5F-46DE-B3D6-D4044DC75B7B}" destId="{C941D7FF-80FC-45ED-9B18-FD8C46DF7B97}" srcOrd="1" destOrd="0" presId="urn:microsoft.com/office/officeart/2005/8/layout/orgChart1"/>
    <dgm:cxn modelId="{9E7A9682-E8A8-4609-A0A2-DF74D67A510A}" type="presOf" srcId="{C2E0F757-A32C-4AA3-95E0-B59BE580FF63}" destId="{C8150E26-3BFE-45E5-9054-7A64DF392827}" srcOrd="0" destOrd="0" presId="urn:microsoft.com/office/officeart/2005/8/layout/orgChart1"/>
    <dgm:cxn modelId="{19CC3C88-0355-47AD-9410-B10D74FDBC8B}" srcId="{9875136B-A451-4202-90FA-0A4F64C69AEE}" destId="{F1740D29-F619-4F07-BECB-ECFA61386B0B}" srcOrd="0" destOrd="0" parTransId="{ECCEFE81-CABD-4FED-971E-87A6C1955801}" sibTransId="{927691D5-0061-46E4-8354-E11C5992C91F}"/>
    <dgm:cxn modelId="{42D9A38D-6CEE-4471-B894-93FB749FEF57}" type="presOf" srcId="{1CF75889-41D9-4F2D-84CF-254109299B34}" destId="{BBFEF7D4-BF43-48E2-BB10-83231884D9F0}" srcOrd="1" destOrd="0" presId="urn:microsoft.com/office/officeart/2005/8/layout/orgChart1"/>
    <dgm:cxn modelId="{55F60F92-D1D0-49CD-8A1F-5B79FC80295C}" srcId="{1CF75889-41D9-4F2D-84CF-254109299B34}" destId="{47D29A30-5C5F-46DE-B3D6-D4044DC75B7B}" srcOrd="1" destOrd="0" parTransId="{5519C106-9E48-4059-8E9F-E964BFF51761}" sibTransId="{BC864955-A38D-49B9-A463-CFEA4192027A}"/>
    <dgm:cxn modelId="{73F53193-7318-4F17-A6BB-8FC8CFB7A000}" type="presOf" srcId="{EF3EB903-F45E-46FB-AFE2-C19F68ABF83A}" destId="{97F0A4CF-0586-4401-8E26-991BACC9152A}" srcOrd="0" destOrd="0" presId="urn:microsoft.com/office/officeart/2005/8/layout/orgChart1"/>
    <dgm:cxn modelId="{87B57C9A-A380-4A54-95CC-24329D9F93D5}" type="presOf" srcId="{47D29A30-5C5F-46DE-B3D6-D4044DC75B7B}" destId="{9B92341C-EB24-488C-B756-1C7CF470C3ED}" srcOrd="0" destOrd="0" presId="urn:microsoft.com/office/officeart/2005/8/layout/orgChart1"/>
    <dgm:cxn modelId="{5F6AAEA2-FC81-4D1A-B1C6-CF7D0AA5D5E3}" type="presOf" srcId="{BA69B9FE-9776-4FC9-9745-B49666296A03}" destId="{0C884925-AA55-43DB-9641-C6FBA3BA56AE}" srcOrd="0" destOrd="0" presId="urn:microsoft.com/office/officeart/2005/8/layout/orgChart1"/>
    <dgm:cxn modelId="{4D1641B3-5479-422E-ACC8-C6141D3D88BF}" srcId="{9A36B1F8-A98E-4743-883D-5CA872C245A2}" destId="{1CF75889-41D9-4F2D-84CF-254109299B34}" srcOrd="0" destOrd="0" parTransId="{BE1A11F3-74D1-4C98-8B02-87CCE054434D}" sibTransId="{FFB3E216-16EB-41C2-8194-4803205F297A}"/>
    <dgm:cxn modelId="{A8A935C3-2866-4DD9-9A87-56C0E3C90AE5}" type="presOf" srcId="{9A36B1F8-A98E-4743-883D-5CA872C245A2}" destId="{BB1BBC09-4F64-40D0-A8EA-3A1321059C9D}" srcOrd="0" destOrd="0" presId="urn:microsoft.com/office/officeart/2005/8/layout/orgChart1"/>
    <dgm:cxn modelId="{86FA1FC4-5D6D-4926-B38F-B4A92DC2FF5F}" type="presOf" srcId="{09297B1D-FB3B-4B44-82A4-8FA522BE1897}" destId="{AB6F41F8-C840-47C5-AE65-9FCF3FDEB090}" srcOrd="1" destOrd="0" presId="urn:microsoft.com/office/officeart/2005/8/layout/orgChart1"/>
    <dgm:cxn modelId="{07BA26CD-B8CF-416F-BBDA-4FC053279389}" type="presOf" srcId="{9875136B-A451-4202-90FA-0A4F64C69AEE}" destId="{7B0F4571-64A2-4DAB-BAC3-E89405855D2C}" srcOrd="0" destOrd="0" presId="urn:microsoft.com/office/officeart/2005/8/layout/orgChart1"/>
    <dgm:cxn modelId="{933EFFD0-D607-47A8-BC44-D7B939C4548B}" srcId="{09297B1D-FB3B-4B44-82A4-8FA522BE1897}" destId="{9A36B1F8-A98E-4743-883D-5CA872C245A2}" srcOrd="0" destOrd="0" parTransId="{C2E0F757-A32C-4AA3-95E0-B59BE580FF63}" sibTransId="{59282C7A-253C-40AF-8341-8ADAA9B1B8E1}"/>
    <dgm:cxn modelId="{39870CD9-5DA1-437E-94A8-3E4A24298311}" type="presOf" srcId="{09297B1D-FB3B-4B44-82A4-8FA522BE1897}" destId="{32EC3FA7-66C7-451D-9B4B-37E5BE8E05A2}" srcOrd="0" destOrd="0" presId="urn:microsoft.com/office/officeart/2005/8/layout/orgChart1"/>
    <dgm:cxn modelId="{C2EDB9DE-DAC7-49C7-8DFE-487B66712F54}" type="presOf" srcId="{695E3D78-34A7-43D6-95E6-C802E1FE95F1}" destId="{A6B7A49B-A488-4658-A5D3-252B317CC337}" srcOrd="1" destOrd="0" presId="urn:microsoft.com/office/officeart/2005/8/layout/orgChart1"/>
    <dgm:cxn modelId="{100DAFEF-A2BD-461E-99D0-36159FA4E9A9}" type="presOf" srcId="{BA69B9FE-9776-4FC9-9745-B49666296A03}" destId="{BBBCE525-B87A-4744-B996-665376973B92}" srcOrd="1" destOrd="0" presId="urn:microsoft.com/office/officeart/2005/8/layout/orgChart1"/>
    <dgm:cxn modelId="{12CA5CFA-DD3C-4E09-AD51-02E038485B9C}" type="presOf" srcId="{F1740D29-F619-4F07-BECB-ECFA61386B0B}" destId="{0BFCFDD6-C2FF-43C4-99F0-E30E2A982CC1}" srcOrd="1" destOrd="0" presId="urn:microsoft.com/office/officeart/2005/8/layout/orgChart1"/>
    <dgm:cxn modelId="{205C8AFC-3F1D-445B-871E-2F028E902BFD}" type="presOf" srcId="{5D218B37-C2FE-4659-BDB6-FD4336880CB8}" destId="{7DE32F11-FA0F-4970-8877-A4CC7D8B523C}" srcOrd="0" destOrd="0" presId="urn:microsoft.com/office/officeart/2005/8/layout/orgChart1"/>
    <dgm:cxn modelId="{FE7FB8FE-AC5C-483C-81A8-1B1AE71BCDA2}" srcId="{09297B1D-FB3B-4B44-82A4-8FA522BE1897}" destId="{BA69B9FE-9776-4FC9-9745-B49666296A03}" srcOrd="1" destOrd="0" parTransId="{D45C7A6D-E9B1-46CB-A307-E062603EB1DB}" sibTransId="{5D20D0ED-82E1-49F2-AD16-46C8E7E7A5FF}"/>
    <dgm:cxn modelId="{3A6AD8FB-1E1C-4F66-8959-A8C4E003321F}" type="presParOf" srcId="{7B0F4571-64A2-4DAB-BAC3-E89405855D2C}" destId="{8C001D82-73D8-4191-90BD-EF883A28FE9A}" srcOrd="0" destOrd="0" presId="urn:microsoft.com/office/officeart/2005/8/layout/orgChart1"/>
    <dgm:cxn modelId="{FCCBFD36-E597-407B-A6B6-424B1DDDEB3C}" type="presParOf" srcId="{8C001D82-73D8-4191-90BD-EF883A28FE9A}" destId="{ADC6596E-B72D-4650-B766-08D478760B04}" srcOrd="0" destOrd="0" presId="urn:microsoft.com/office/officeart/2005/8/layout/orgChart1"/>
    <dgm:cxn modelId="{91100E1A-4079-4D83-A404-91EB6E4177CF}" type="presParOf" srcId="{ADC6596E-B72D-4650-B766-08D478760B04}" destId="{57196412-03BE-4EAD-ABCB-68494D4FEECC}" srcOrd="0" destOrd="0" presId="urn:microsoft.com/office/officeart/2005/8/layout/orgChart1"/>
    <dgm:cxn modelId="{457BF3D3-C3B8-456A-AFAF-36B88B0A5450}" type="presParOf" srcId="{ADC6596E-B72D-4650-B766-08D478760B04}" destId="{0BFCFDD6-C2FF-43C4-99F0-E30E2A982CC1}" srcOrd="1" destOrd="0" presId="urn:microsoft.com/office/officeart/2005/8/layout/orgChart1"/>
    <dgm:cxn modelId="{E57D86D8-8E43-488D-831C-CF144FA187A2}" type="presParOf" srcId="{8C001D82-73D8-4191-90BD-EF883A28FE9A}" destId="{6A63109C-017A-42A8-A2CE-8621E2DCCE70}" srcOrd="1" destOrd="0" presId="urn:microsoft.com/office/officeart/2005/8/layout/orgChart1"/>
    <dgm:cxn modelId="{EAED135C-7FAB-426B-AAD1-CD70D22A32C8}" type="presParOf" srcId="{6A63109C-017A-42A8-A2CE-8621E2DCCE70}" destId="{7DE32F11-FA0F-4970-8877-A4CC7D8B523C}" srcOrd="0" destOrd="0" presId="urn:microsoft.com/office/officeart/2005/8/layout/orgChart1"/>
    <dgm:cxn modelId="{B4B2FC15-AC27-4D9B-9BC8-5BAA70D275C3}" type="presParOf" srcId="{6A63109C-017A-42A8-A2CE-8621E2DCCE70}" destId="{9037FF40-90BD-42C7-8527-3716B51E2EC0}" srcOrd="1" destOrd="0" presId="urn:microsoft.com/office/officeart/2005/8/layout/orgChart1"/>
    <dgm:cxn modelId="{8A735018-CC58-492D-BD1C-27A33C5172F8}" type="presParOf" srcId="{9037FF40-90BD-42C7-8527-3716B51E2EC0}" destId="{3F6D3196-8715-4FE8-B2CD-BF170B078698}" srcOrd="0" destOrd="0" presId="urn:microsoft.com/office/officeart/2005/8/layout/orgChart1"/>
    <dgm:cxn modelId="{B77163EC-21E3-4A18-831B-2E6BDCA4ADE0}" type="presParOf" srcId="{3F6D3196-8715-4FE8-B2CD-BF170B078698}" destId="{32EC3FA7-66C7-451D-9B4B-37E5BE8E05A2}" srcOrd="0" destOrd="0" presId="urn:microsoft.com/office/officeart/2005/8/layout/orgChart1"/>
    <dgm:cxn modelId="{5EE01A1F-DF29-495F-98AF-8DD70A30D9D4}" type="presParOf" srcId="{3F6D3196-8715-4FE8-B2CD-BF170B078698}" destId="{AB6F41F8-C840-47C5-AE65-9FCF3FDEB090}" srcOrd="1" destOrd="0" presId="urn:microsoft.com/office/officeart/2005/8/layout/orgChart1"/>
    <dgm:cxn modelId="{EA2784E9-DC9F-4639-B900-AB39A7277796}" type="presParOf" srcId="{9037FF40-90BD-42C7-8527-3716B51E2EC0}" destId="{57BE8EF1-AA0B-48A5-B970-F7C96472C9DB}" srcOrd="1" destOrd="0" presId="urn:microsoft.com/office/officeart/2005/8/layout/orgChart1"/>
    <dgm:cxn modelId="{D2066072-B071-4DD2-A1BB-13C3250949BA}" type="presParOf" srcId="{57BE8EF1-AA0B-48A5-B970-F7C96472C9DB}" destId="{C8150E26-3BFE-45E5-9054-7A64DF392827}" srcOrd="0" destOrd="0" presId="urn:microsoft.com/office/officeart/2005/8/layout/orgChart1"/>
    <dgm:cxn modelId="{B465CD52-770B-45C2-AA61-E183EAD44ADE}" type="presParOf" srcId="{57BE8EF1-AA0B-48A5-B970-F7C96472C9DB}" destId="{1AA942FF-F5DA-48AB-9FB7-816A212FB1BB}" srcOrd="1" destOrd="0" presId="urn:microsoft.com/office/officeart/2005/8/layout/orgChart1"/>
    <dgm:cxn modelId="{C9C7DAC4-D079-4A2F-A6EF-05689149DFC2}" type="presParOf" srcId="{1AA942FF-F5DA-48AB-9FB7-816A212FB1BB}" destId="{F749B62F-639F-479C-840D-031CE53E3262}" srcOrd="0" destOrd="0" presId="urn:microsoft.com/office/officeart/2005/8/layout/orgChart1"/>
    <dgm:cxn modelId="{626F021E-8CBA-4D48-BA79-AC3D17148F1E}" type="presParOf" srcId="{F749B62F-639F-479C-840D-031CE53E3262}" destId="{BB1BBC09-4F64-40D0-A8EA-3A1321059C9D}" srcOrd="0" destOrd="0" presId="urn:microsoft.com/office/officeart/2005/8/layout/orgChart1"/>
    <dgm:cxn modelId="{7349E7C1-BECE-4957-8376-374B312213E6}" type="presParOf" srcId="{F749B62F-639F-479C-840D-031CE53E3262}" destId="{4B80F523-FDBF-4B63-B9CA-5B7313BA2C58}" srcOrd="1" destOrd="0" presId="urn:microsoft.com/office/officeart/2005/8/layout/orgChart1"/>
    <dgm:cxn modelId="{2D980181-A20B-4BBF-A677-9EC37FBFF542}" type="presParOf" srcId="{1AA942FF-F5DA-48AB-9FB7-816A212FB1BB}" destId="{CE7F0896-EC19-4218-A2BC-2F6171689E0D}" srcOrd="1" destOrd="0" presId="urn:microsoft.com/office/officeart/2005/8/layout/orgChart1"/>
    <dgm:cxn modelId="{618E01ED-065C-40FB-AEFE-E8949432F762}" type="presParOf" srcId="{CE7F0896-EC19-4218-A2BC-2F6171689E0D}" destId="{EE3C1241-B265-4407-B993-5B5014310A94}" srcOrd="0" destOrd="0" presId="urn:microsoft.com/office/officeart/2005/8/layout/orgChart1"/>
    <dgm:cxn modelId="{F1768B93-E39B-4CC1-A58F-71B9B61E5C71}" type="presParOf" srcId="{CE7F0896-EC19-4218-A2BC-2F6171689E0D}" destId="{4D4AE6B5-03CE-4CC9-A6FE-61C798DCB684}" srcOrd="1" destOrd="0" presId="urn:microsoft.com/office/officeart/2005/8/layout/orgChart1"/>
    <dgm:cxn modelId="{503A873B-6AC2-4D1B-9156-1837EF7A2DA1}" type="presParOf" srcId="{4D4AE6B5-03CE-4CC9-A6FE-61C798DCB684}" destId="{084FAFAC-B0E1-4163-8DD2-1E0C670559B4}" srcOrd="0" destOrd="0" presId="urn:microsoft.com/office/officeart/2005/8/layout/orgChart1"/>
    <dgm:cxn modelId="{243ED02E-D17A-4AD4-8E8A-E2290526D48C}" type="presParOf" srcId="{084FAFAC-B0E1-4163-8DD2-1E0C670559B4}" destId="{52DCEB27-7764-4B5D-A98F-C2A6A07828BB}" srcOrd="0" destOrd="0" presId="urn:microsoft.com/office/officeart/2005/8/layout/orgChart1"/>
    <dgm:cxn modelId="{04CF9805-C020-4E10-9140-6BAD4C0FC43A}" type="presParOf" srcId="{084FAFAC-B0E1-4163-8DD2-1E0C670559B4}" destId="{BBFEF7D4-BF43-48E2-BB10-83231884D9F0}" srcOrd="1" destOrd="0" presId="urn:microsoft.com/office/officeart/2005/8/layout/orgChart1"/>
    <dgm:cxn modelId="{D8F910B1-2027-4A90-8859-00645F585107}" type="presParOf" srcId="{4D4AE6B5-03CE-4CC9-A6FE-61C798DCB684}" destId="{256B2D8A-CC75-443E-AFA9-E36D6EA3442D}" srcOrd="1" destOrd="0" presId="urn:microsoft.com/office/officeart/2005/8/layout/orgChart1"/>
    <dgm:cxn modelId="{6D9E7BAE-A7E8-4D11-98EA-854A0AD54C4E}" type="presParOf" srcId="{256B2D8A-CC75-443E-AFA9-E36D6EA3442D}" destId="{97F0A4CF-0586-4401-8E26-991BACC9152A}" srcOrd="0" destOrd="0" presId="urn:microsoft.com/office/officeart/2005/8/layout/orgChart1"/>
    <dgm:cxn modelId="{26E8E753-F53B-474B-9E36-D0EF1B74B543}" type="presParOf" srcId="{256B2D8A-CC75-443E-AFA9-E36D6EA3442D}" destId="{5BFB3B49-2C05-4E3F-BF6E-4D952ACD735F}" srcOrd="1" destOrd="0" presId="urn:microsoft.com/office/officeart/2005/8/layout/orgChart1"/>
    <dgm:cxn modelId="{31138247-8A1E-4B50-BFF7-2E370385D5DE}" type="presParOf" srcId="{5BFB3B49-2C05-4E3F-BF6E-4D952ACD735F}" destId="{1F62D2EC-89D6-4B38-8366-3169E2031703}" srcOrd="0" destOrd="0" presId="urn:microsoft.com/office/officeart/2005/8/layout/orgChart1"/>
    <dgm:cxn modelId="{5F81466E-4FC5-4ED6-A523-3D363871E58E}" type="presParOf" srcId="{1F62D2EC-89D6-4B38-8366-3169E2031703}" destId="{41412218-0972-4EB5-A06F-6196BBAD9DC4}" srcOrd="0" destOrd="0" presId="urn:microsoft.com/office/officeart/2005/8/layout/orgChart1"/>
    <dgm:cxn modelId="{45EB9ED3-267C-4B08-B884-2FF521D8DE63}" type="presParOf" srcId="{1F62D2EC-89D6-4B38-8366-3169E2031703}" destId="{A6B7A49B-A488-4658-A5D3-252B317CC337}" srcOrd="1" destOrd="0" presId="urn:microsoft.com/office/officeart/2005/8/layout/orgChart1"/>
    <dgm:cxn modelId="{F72AE79D-B714-49E6-8DDB-A9D12E2AB033}" type="presParOf" srcId="{5BFB3B49-2C05-4E3F-BF6E-4D952ACD735F}" destId="{36AF6DCE-A064-4461-B6A7-DB82625EA512}" srcOrd="1" destOrd="0" presId="urn:microsoft.com/office/officeart/2005/8/layout/orgChart1"/>
    <dgm:cxn modelId="{D89A7146-8F7E-47B7-B6AD-042BCD298A47}" type="presParOf" srcId="{5BFB3B49-2C05-4E3F-BF6E-4D952ACD735F}" destId="{FDDA64EA-2369-4880-876D-ACEBE44CE8AF}" srcOrd="2" destOrd="0" presId="urn:microsoft.com/office/officeart/2005/8/layout/orgChart1"/>
    <dgm:cxn modelId="{DC818471-ADC3-4C01-8B70-8AD3D507D94F}" type="presParOf" srcId="{256B2D8A-CC75-443E-AFA9-E36D6EA3442D}" destId="{6D52CC42-FBC8-4F41-929B-1057C54A4567}" srcOrd="2" destOrd="0" presId="urn:microsoft.com/office/officeart/2005/8/layout/orgChart1"/>
    <dgm:cxn modelId="{A2F00988-3B9D-4CA7-A55B-44B31E2AADCF}" type="presParOf" srcId="{256B2D8A-CC75-443E-AFA9-E36D6EA3442D}" destId="{323179E8-1DE5-4EBA-B77A-7CC7263E0A48}" srcOrd="3" destOrd="0" presId="urn:microsoft.com/office/officeart/2005/8/layout/orgChart1"/>
    <dgm:cxn modelId="{D02B7D12-7307-45D4-B8CA-0B2791E4582A}" type="presParOf" srcId="{323179E8-1DE5-4EBA-B77A-7CC7263E0A48}" destId="{BDDAF3E6-3284-44BA-B990-84629AA8F6BD}" srcOrd="0" destOrd="0" presId="urn:microsoft.com/office/officeart/2005/8/layout/orgChart1"/>
    <dgm:cxn modelId="{9363788D-BB81-4456-AB29-B955F08BE563}" type="presParOf" srcId="{BDDAF3E6-3284-44BA-B990-84629AA8F6BD}" destId="{9B92341C-EB24-488C-B756-1C7CF470C3ED}" srcOrd="0" destOrd="0" presId="urn:microsoft.com/office/officeart/2005/8/layout/orgChart1"/>
    <dgm:cxn modelId="{FD6525F0-5D71-48E8-AE35-48A5FDC327F2}" type="presParOf" srcId="{BDDAF3E6-3284-44BA-B990-84629AA8F6BD}" destId="{C941D7FF-80FC-45ED-9B18-FD8C46DF7B97}" srcOrd="1" destOrd="0" presId="urn:microsoft.com/office/officeart/2005/8/layout/orgChart1"/>
    <dgm:cxn modelId="{E9371774-5DB4-4BE5-838B-57D0DBFF50BC}" type="presParOf" srcId="{323179E8-1DE5-4EBA-B77A-7CC7263E0A48}" destId="{BC7B707D-96CB-4C16-9BB3-F7297EA12515}" srcOrd="1" destOrd="0" presId="urn:microsoft.com/office/officeart/2005/8/layout/orgChart1"/>
    <dgm:cxn modelId="{751878D8-D5B8-4E3B-A646-C0632DF658F5}" type="presParOf" srcId="{323179E8-1DE5-4EBA-B77A-7CC7263E0A48}" destId="{2405C238-E9AB-4190-AA36-79EA841B895F}" srcOrd="2" destOrd="0" presId="urn:microsoft.com/office/officeart/2005/8/layout/orgChart1"/>
    <dgm:cxn modelId="{29B2AD98-A03D-4F9E-A65F-9FF0E696E37E}" type="presParOf" srcId="{4D4AE6B5-03CE-4CC9-A6FE-61C798DCB684}" destId="{D8BC9684-9BFA-4554-BFBD-D52782B21584}" srcOrd="2" destOrd="0" presId="urn:microsoft.com/office/officeart/2005/8/layout/orgChart1"/>
    <dgm:cxn modelId="{97B24B92-9B9D-46A4-9B63-3F87744D73DF}" type="presParOf" srcId="{1AA942FF-F5DA-48AB-9FB7-816A212FB1BB}" destId="{6444FB68-CD02-4CD4-B4D1-7C9DB8C06D70}" srcOrd="2" destOrd="0" presId="urn:microsoft.com/office/officeart/2005/8/layout/orgChart1"/>
    <dgm:cxn modelId="{D3D0D34F-2396-4A31-BBB9-50F6BB86A121}" type="presParOf" srcId="{57BE8EF1-AA0B-48A5-B970-F7C96472C9DB}" destId="{C3C79571-E9FA-4380-B202-F56922BF60EC}" srcOrd="2" destOrd="0" presId="urn:microsoft.com/office/officeart/2005/8/layout/orgChart1"/>
    <dgm:cxn modelId="{86594F8B-6A55-42BC-A27F-AC189ABD0486}" type="presParOf" srcId="{57BE8EF1-AA0B-48A5-B970-F7C96472C9DB}" destId="{5B0CE172-2C89-42B8-934A-9BB9D2EBFEAA}" srcOrd="3" destOrd="0" presId="urn:microsoft.com/office/officeart/2005/8/layout/orgChart1"/>
    <dgm:cxn modelId="{FCEA1391-7703-4B5A-A9F9-46E6B79036A4}" type="presParOf" srcId="{5B0CE172-2C89-42B8-934A-9BB9D2EBFEAA}" destId="{9741D14F-AD10-436C-A6F4-8C585038C41D}" srcOrd="0" destOrd="0" presId="urn:microsoft.com/office/officeart/2005/8/layout/orgChart1"/>
    <dgm:cxn modelId="{B56F86F7-BA8B-4D0E-9833-235198FDEE95}" type="presParOf" srcId="{9741D14F-AD10-436C-A6F4-8C585038C41D}" destId="{0C884925-AA55-43DB-9641-C6FBA3BA56AE}" srcOrd="0" destOrd="0" presId="urn:microsoft.com/office/officeart/2005/8/layout/orgChart1"/>
    <dgm:cxn modelId="{F03936B9-BAE8-413C-9D7B-9D0927E8D47A}" type="presParOf" srcId="{9741D14F-AD10-436C-A6F4-8C585038C41D}" destId="{BBBCE525-B87A-4744-B996-665376973B92}" srcOrd="1" destOrd="0" presId="urn:microsoft.com/office/officeart/2005/8/layout/orgChart1"/>
    <dgm:cxn modelId="{2369883B-5A60-40C0-A940-5874DD3C6EB4}" type="presParOf" srcId="{5B0CE172-2C89-42B8-934A-9BB9D2EBFEAA}" destId="{48840BD9-7011-4BC1-8CAF-466349F0563C}" srcOrd="1" destOrd="0" presId="urn:microsoft.com/office/officeart/2005/8/layout/orgChart1"/>
    <dgm:cxn modelId="{BCE3B056-351E-436E-9FB2-7137DD113A35}" type="presParOf" srcId="{5B0CE172-2C89-42B8-934A-9BB9D2EBFEAA}" destId="{38BF50AE-5B31-46AE-81EC-619D1E67B9F0}" srcOrd="2" destOrd="0" presId="urn:microsoft.com/office/officeart/2005/8/layout/orgChart1"/>
    <dgm:cxn modelId="{26950E71-4CBB-4784-90F8-993BAADFC520}" type="presParOf" srcId="{9037FF40-90BD-42C7-8527-3716B51E2EC0}" destId="{CFBB19C1-BCF6-4772-A994-12769AA73A3A}" srcOrd="2" destOrd="0" presId="urn:microsoft.com/office/officeart/2005/8/layout/orgChart1"/>
    <dgm:cxn modelId="{A476B685-4C40-46B8-A8C0-2639BE5279F8}" type="presParOf" srcId="{8C001D82-73D8-4191-90BD-EF883A28FE9A}" destId="{72131CC2-39A1-45C4-9373-2E11EB7488F9}" srcOrd="2" destOrd="0" presId="urn:microsoft.com/office/officeart/2005/8/layout/orgChart1"/>
  </dgm:cxnLst>
  <dgm:bg>
    <a:solidFill>
      <a:schemeClr val="accent4">
        <a:lumMod val="20000"/>
        <a:lumOff val="80000"/>
      </a:schemeClr>
    </a:solidFill>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07C15F6-DE92-49A8-A5B7-3B43A5150CCF}" type="doc">
      <dgm:prSet loTypeId="urn:microsoft.com/office/officeart/2005/8/layout/bProcess4" loCatId="process" qsTypeId="urn:microsoft.com/office/officeart/2005/8/quickstyle/simple1" qsCatId="simple" csTypeId="urn:microsoft.com/office/officeart/2005/8/colors/accent0_1" csCatId="mainScheme" phldr="1"/>
      <dgm:spPr/>
      <dgm:t>
        <a:bodyPr/>
        <a:lstStyle/>
        <a:p>
          <a:endParaRPr lang="en-US"/>
        </a:p>
      </dgm:t>
    </dgm:pt>
    <dgm:pt modelId="{400FC605-C666-498E-845D-79DECF767457}" type="parTrans" cxnId="{D5B13941-74FC-4A39-A031-A82A75343EEA}">
      <dgm:prSet custT="1"/>
      <dgm:spPr/>
      <dgm:t>
        <a:bodyPr/>
        <a:lstStyle/>
        <a:p>
          <a:endParaRPr lang="en-US" sz="1800"/>
        </a:p>
      </dgm:t>
    </dgm:pt>
    <dgm:pt modelId="{7D2B0ED7-778C-40BD-8676-BF55797544E5}">
      <dgm:prSet phldrT="[Text]" custT="1"/>
      <dgm:spPr>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dgm:spPr>
      <dgm:t>
        <a:bodyPr/>
        <a:lstStyle/>
        <a:p>
          <a:r>
            <a:rPr lang="fr-FR" sz="1050" b="0" i="0" u="none" strike="noStrike" cap="none" baseline="0">
              <a:solidFill>
                <a:srgbClr val="000000"/>
              </a:solidFill>
              <a:effectLst/>
              <a:uFill>
                <a:solidFill>
                  <a:prstClr val="black">
                    <a:alpha val="0"/>
                  </a:prstClr>
                </a:solidFill>
              </a:uFill>
              <a:latin typeface="interfaceregular"/>
              <a:ea typeface="interfaceregular"/>
              <a:cs typeface="interfaceregular"/>
            </a:rPr>
            <a:t>L’équipe de sensibilisation de pairs, les professionnel de santé et les gestionnaires de cas sensibilisent la communauté et les établissements de santé, respectivement</a:t>
          </a:r>
        </a:p>
      </dgm:t>
    </dgm:pt>
    <dgm:pt modelId="{7B794081-25B5-4E20-911B-C5B9BEB18C0A}" type="sibTrans" cxnId="{D5B13941-74FC-4A39-A031-A82A75343EEA}">
      <dgm:prSet/>
      <dgm:spPr>
        <a:solidFill>
          <a:schemeClr val="dk1">
            <a:tint val="60000"/>
            <a:hueOff val="0"/>
            <a:satOff val="0"/>
            <a:lumOff val="0"/>
            <a:alphaOff val="0"/>
          </a:schemeClr>
        </a:solidFill>
        <a:ln>
          <a:noFill/>
        </a:ln>
      </dgm:spPr>
      <dgm:t>
        <a:bodyPr/>
        <a:lstStyle/>
        <a:p>
          <a:endParaRPr sz="1400"/>
        </a:p>
      </dgm:t>
    </dgm:pt>
    <dgm:pt modelId="{E5E7CE98-69DF-45C5-B34B-77270D888EDD}" type="parTrans" cxnId="{88D20909-0E45-4BC2-B3A9-72552605E222}">
      <dgm:prSet custT="1"/>
      <dgm:spPr/>
      <dgm:t>
        <a:bodyPr/>
        <a:lstStyle/>
        <a:p>
          <a:endParaRPr lang="en-US" sz="1800"/>
        </a:p>
      </dgm:t>
    </dgm:pt>
    <dgm:pt modelId="{D215D6B5-7AA5-4684-B201-FB310D838B04}">
      <dgm:prSet phldrT="[Text]" custT="1"/>
      <dgm:spPr>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dgm:spPr>
      <dgm:t>
        <a:bodyPr tIns="91440" bIns="91440"/>
        <a:lstStyle/>
        <a:p>
          <a:r>
            <a:rPr lang="fr-FR" sz="1000" b="0" i="0" u="none" strike="noStrike" cap="none" baseline="0">
              <a:solidFill>
                <a:srgbClr val="000000"/>
              </a:solidFill>
              <a:effectLst/>
              <a:uFill>
                <a:solidFill>
                  <a:prstClr val="black">
                    <a:alpha val="0"/>
                  </a:prstClr>
                </a:solidFill>
              </a:uFill>
              <a:latin typeface="interfaceregular"/>
              <a:ea typeface="interfaceregular"/>
              <a:cs typeface="interfaceregular"/>
            </a:rPr>
            <a:t>Les professionnels de santé et les gestionnaires de cas élaborent la liste des cas suspects, probables et confirmés et facilitent le recueil de contacts ; documentent les contacts dans le formulaire de liste de contacts</a:t>
          </a:r>
        </a:p>
      </dgm:t>
    </dgm:pt>
    <dgm:pt modelId="{5AF15D68-83EC-4DA9-AA71-94141F779312}" type="sibTrans" cxnId="{88D20909-0E45-4BC2-B3A9-72552605E222}">
      <dgm:prSet/>
      <dgm:spPr>
        <a:solidFill>
          <a:schemeClr val="dk1">
            <a:tint val="60000"/>
            <a:hueOff val="0"/>
            <a:satOff val="0"/>
            <a:lumOff val="0"/>
            <a:alphaOff val="0"/>
          </a:schemeClr>
        </a:solidFill>
        <a:ln>
          <a:noFill/>
        </a:ln>
      </dgm:spPr>
      <dgm:t>
        <a:bodyPr/>
        <a:lstStyle/>
        <a:p>
          <a:endParaRPr sz="1400"/>
        </a:p>
      </dgm:t>
    </dgm:pt>
    <dgm:pt modelId="{ACC6548A-4561-419F-8AF2-588518B44760}" type="parTrans" cxnId="{FAAB1A51-940C-4BB8-8F7F-53208A938BE8}">
      <dgm:prSet custT="1"/>
      <dgm:spPr/>
      <dgm:t>
        <a:bodyPr/>
        <a:lstStyle/>
        <a:p>
          <a:endParaRPr lang="en-US" sz="1800"/>
        </a:p>
      </dgm:t>
    </dgm:pt>
    <dgm:pt modelId="{6AFFB011-1827-4D91-84E8-37D47E769DBE}">
      <dgm:prSet phldrT="[Text]" custT="1"/>
      <dgm:spPr>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dgm:spPr>
      <dgm:t>
        <a:bodyPr/>
        <a:lstStyle/>
        <a:p>
          <a:r>
            <a:rPr lang="fr-FR" sz="1050" b="0" i="0" u="none" strike="noStrike" cap="none" baseline="0">
              <a:solidFill>
                <a:srgbClr val="000000"/>
              </a:solidFill>
              <a:effectLst/>
              <a:uFill>
                <a:solidFill>
                  <a:prstClr val="black">
                    <a:alpha val="0"/>
                  </a:prstClr>
                </a:solidFill>
              </a:uFill>
              <a:latin typeface="interfaceregular"/>
              <a:ea typeface="interfaceregular"/>
              <a:cs typeface="interfaceregular"/>
            </a:rPr>
            <a:t>Le gestionnaire de cas distribue la liste de contacts et la liste de gestionnaires de lieux que l'équipe de recherche des contacts devra joindre directement </a:t>
          </a:r>
        </a:p>
      </dgm:t>
    </dgm:pt>
    <dgm:pt modelId="{5306C5A5-2147-472E-AFD0-448A95F574BE}" type="sibTrans" cxnId="{FAAB1A51-940C-4BB8-8F7F-53208A938BE8}">
      <dgm:prSet/>
      <dgm:spPr>
        <a:solidFill>
          <a:schemeClr val="dk1">
            <a:tint val="60000"/>
            <a:hueOff val="0"/>
            <a:satOff val="0"/>
            <a:lumOff val="0"/>
            <a:alphaOff val="0"/>
          </a:schemeClr>
        </a:solidFill>
        <a:ln>
          <a:noFill/>
        </a:ln>
      </dgm:spPr>
      <dgm:t>
        <a:bodyPr/>
        <a:lstStyle/>
        <a:p>
          <a:endParaRPr sz="1400"/>
        </a:p>
      </dgm:t>
    </dgm:pt>
    <dgm:pt modelId="{42FC3774-4C1B-4C2C-BF38-09FD08ECAEFF}" type="parTrans" cxnId="{E13BA7CD-D192-4921-8111-E12682CD5F95}">
      <dgm:prSet custT="1"/>
      <dgm:spPr/>
      <dgm:t>
        <a:bodyPr/>
        <a:lstStyle/>
        <a:p>
          <a:endParaRPr lang="en-US" sz="1800"/>
        </a:p>
      </dgm:t>
    </dgm:pt>
    <dgm:pt modelId="{DAA6173F-F677-4136-92DD-AC629C4E228C}">
      <dgm:prSet phldrT="[Text]" custT="1"/>
      <dgm:spPr>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dgm:spPr>
      <dgm:t>
        <a:bodyPr/>
        <a:lstStyle/>
        <a:p>
          <a:r>
            <a:rPr lang="fr-FR" sz="1050" b="0" i="0" u="none" strike="noStrike" cap="none" baseline="0">
              <a:solidFill>
                <a:srgbClr val="000000"/>
              </a:solidFill>
              <a:effectLst/>
              <a:uFill>
                <a:solidFill>
                  <a:prstClr val="black">
                    <a:alpha val="0"/>
                  </a:prstClr>
                </a:solidFill>
              </a:uFill>
              <a:latin typeface="interfaceregular"/>
              <a:ea typeface="interfaceregular"/>
              <a:cs typeface="interfaceregular"/>
            </a:rPr>
            <a:t>L’équipe de recherche des contacts joint les contacts </a:t>
          </a:r>
        </a:p>
      </dgm:t>
    </dgm:pt>
    <dgm:pt modelId="{545316E2-F821-4B32-B952-701E7E67F186}" type="sibTrans" cxnId="{E13BA7CD-D192-4921-8111-E12682CD5F95}">
      <dgm:prSet/>
      <dgm:spPr>
        <a:solidFill>
          <a:schemeClr val="dk1">
            <a:tint val="60000"/>
            <a:hueOff val="0"/>
            <a:satOff val="0"/>
            <a:lumOff val="0"/>
            <a:alphaOff val="0"/>
          </a:schemeClr>
        </a:solidFill>
        <a:ln>
          <a:noFill/>
        </a:ln>
      </dgm:spPr>
      <dgm:t>
        <a:bodyPr/>
        <a:lstStyle/>
        <a:p>
          <a:endParaRPr sz="1400"/>
        </a:p>
      </dgm:t>
    </dgm:pt>
    <dgm:pt modelId="{6BD7FDC7-E0A1-4CCC-AE93-4B61D2BAB2D7}" type="parTrans" cxnId="{BA536DE5-47C7-44F3-A85D-C3C50E3B5074}">
      <dgm:prSet custT="1"/>
      <dgm:spPr/>
      <dgm:t>
        <a:bodyPr/>
        <a:lstStyle/>
        <a:p>
          <a:endParaRPr lang="en-US" sz="1800"/>
        </a:p>
      </dgm:t>
    </dgm:pt>
    <dgm:pt modelId="{EF1F6E74-1387-4CCB-8C4B-B49DC129205A}">
      <dgm:prSet phldrT="[Text]" custT="1"/>
      <dgm:spPr>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dgm:spPr>
      <dgm:t>
        <a:bodyPr/>
        <a:lstStyle/>
        <a:p>
          <a:r>
            <a:rPr lang="fr-FR" sz="1050" b="0" i="0" u="none" strike="noStrike" cap="none" baseline="0">
              <a:solidFill>
                <a:srgbClr val="000000"/>
              </a:solidFill>
              <a:effectLst/>
              <a:uFill>
                <a:solidFill>
                  <a:prstClr val="black">
                    <a:alpha val="0"/>
                  </a:prstClr>
                </a:solidFill>
              </a:uFill>
              <a:latin typeface="interfaceregular"/>
              <a:ea typeface="interfaceregular"/>
              <a:cs typeface="interfaceregular"/>
            </a:rPr>
            <a:t>L’équipe de recherche des contacts surveille quotidiennement les contacts via des canaux virtuels et/ou en personne </a:t>
          </a:r>
        </a:p>
      </dgm:t>
    </dgm:pt>
    <dgm:pt modelId="{BA65B02C-4E96-46C0-A17E-E29A3A6F4B59}" type="sibTrans" cxnId="{BA536DE5-47C7-44F3-A85D-C3C50E3B5074}">
      <dgm:prSet/>
      <dgm:spPr>
        <a:solidFill>
          <a:schemeClr val="dk1">
            <a:tint val="60000"/>
            <a:hueOff val="0"/>
            <a:satOff val="0"/>
            <a:lumOff val="0"/>
            <a:alphaOff val="0"/>
          </a:schemeClr>
        </a:solidFill>
        <a:ln>
          <a:noFill/>
        </a:ln>
      </dgm:spPr>
      <dgm:t>
        <a:bodyPr/>
        <a:lstStyle/>
        <a:p>
          <a:endParaRPr sz="1400"/>
        </a:p>
      </dgm:t>
    </dgm:pt>
    <dgm:pt modelId="{0DE3DBE3-A95C-4230-A662-7743227A4C4B}" type="parTrans" cxnId="{F9D1D6CC-A204-47C9-8936-4C22208412C9}">
      <dgm:prSet custT="1"/>
      <dgm:spPr/>
      <dgm:t>
        <a:bodyPr/>
        <a:lstStyle/>
        <a:p>
          <a:endParaRPr lang="en-US" sz="1800"/>
        </a:p>
      </dgm:t>
    </dgm:pt>
    <dgm:pt modelId="{6D9D819E-FE50-4883-A343-A27EC1BD52EC}">
      <dgm:prSet phldrT="[Text]" custT="1"/>
      <dgm:spPr>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dgm:spPr>
      <dgm:t>
        <a:bodyPr/>
        <a:lstStyle/>
        <a:p>
          <a:r>
            <a:rPr lang="fr-FR" sz="1050" b="0" i="0" u="none" strike="noStrike" cap="none" baseline="0">
              <a:solidFill>
                <a:srgbClr val="000000"/>
              </a:solidFill>
              <a:effectLst/>
              <a:uFill>
                <a:solidFill>
                  <a:prstClr val="black">
                    <a:alpha val="0"/>
                  </a:prstClr>
                </a:solidFill>
              </a:uFill>
              <a:latin typeface="interfaceregular"/>
              <a:ea typeface="interfaceregular"/>
              <a:cs typeface="interfaceregular"/>
            </a:rPr>
            <a:t>L'équipe de recherche des contacts recueille les écouvillons des contacts, de préférence au domicile du contact </a:t>
          </a:r>
        </a:p>
      </dgm:t>
    </dgm:pt>
    <dgm:pt modelId="{FE2B9B60-3067-4FE5-BA7E-C80686C3763F}" type="sibTrans" cxnId="{F9D1D6CC-A204-47C9-8936-4C22208412C9}">
      <dgm:prSet/>
      <dgm:spPr>
        <a:solidFill>
          <a:schemeClr val="dk1">
            <a:tint val="60000"/>
            <a:hueOff val="0"/>
            <a:satOff val="0"/>
            <a:lumOff val="0"/>
            <a:alphaOff val="0"/>
          </a:schemeClr>
        </a:solidFill>
        <a:ln>
          <a:noFill/>
        </a:ln>
      </dgm:spPr>
      <dgm:t>
        <a:bodyPr/>
        <a:lstStyle/>
        <a:p>
          <a:endParaRPr sz="1400"/>
        </a:p>
      </dgm:t>
    </dgm:pt>
    <dgm:pt modelId="{AA4147AB-A828-47BF-BCE7-7BAB3B78DDA9}" type="parTrans" cxnId="{1C51C972-B077-456F-AD20-14BA838E98EB}">
      <dgm:prSet custT="1"/>
      <dgm:spPr/>
      <dgm:t>
        <a:bodyPr/>
        <a:lstStyle/>
        <a:p>
          <a:endParaRPr lang="en-US" sz="1800"/>
        </a:p>
      </dgm:t>
    </dgm:pt>
    <dgm:pt modelId="{EEE7B431-12A3-43FF-B00F-E9434C06D89C}">
      <dgm:prSet phldrT="[Text]" custT="1"/>
      <dgm:spPr>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dgm:spPr>
      <dgm:t>
        <a:bodyPr/>
        <a:lstStyle/>
        <a:p>
          <a:r>
            <a:rPr lang="fr-FR" sz="1050" b="0" i="0" u="none" strike="noStrike" cap="none" baseline="0">
              <a:solidFill>
                <a:srgbClr val="000000"/>
              </a:solidFill>
              <a:effectLst/>
              <a:uFill>
                <a:solidFill>
                  <a:prstClr val="black">
                    <a:alpha val="0"/>
                  </a:prstClr>
                </a:solidFill>
              </a:uFill>
              <a:latin typeface="interfaceregular"/>
              <a:ea typeface="interfaceregular"/>
              <a:cs typeface="interfaceregular"/>
            </a:rPr>
            <a:t>L’équipe de recherche des contacts transporte les échantillons au laboratoire d’analyses </a:t>
          </a:r>
        </a:p>
      </dgm:t>
    </dgm:pt>
    <dgm:pt modelId="{7B65C4DE-7AA2-4A6E-ABF3-C706B702AFF6}" type="sibTrans" cxnId="{1C51C972-B077-456F-AD20-14BA838E98EB}">
      <dgm:prSet/>
      <dgm:spPr>
        <a:solidFill>
          <a:schemeClr val="dk1">
            <a:tint val="60000"/>
            <a:hueOff val="0"/>
            <a:satOff val="0"/>
            <a:lumOff val="0"/>
            <a:alphaOff val="0"/>
          </a:schemeClr>
        </a:solidFill>
        <a:ln>
          <a:noFill/>
        </a:ln>
      </dgm:spPr>
      <dgm:t>
        <a:bodyPr/>
        <a:lstStyle/>
        <a:p>
          <a:endParaRPr sz="1400"/>
        </a:p>
      </dgm:t>
    </dgm:pt>
    <dgm:pt modelId="{6A310D88-1BEC-4B66-BF02-7D17D8CD3710}" type="parTrans" cxnId="{364AEB94-958E-4732-BCE3-9B93AB63B69A}">
      <dgm:prSet custT="1"/>
      <dgm:spPr/>
      <dgm:t>
        <a:bodyPr/>
        <a:lstStyle/>
        <a:p>
          <a:endParaRPr lang="en-US" sz="1800"/>
        </a:p>
      </dgm:t>
    </dgm:pt>
    <dgm:pt modelId="{C383D7CE-88EB-44BA-8381-2823CEA01CCA}">
      <dgm:prSet phldrT="[Text]" custT="1"/>
      <dgm:spPr>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dgm:spPr>
      <dgm:t>
        <a:bodyPr/>
        <a:lstStyle/>
        <a:p>
          <a:r>
            <a:rPr lang="fr-FR" sz="1050" b="0" i="0" u="none" strike="noStrike" cap="none" baseline="0">
              <a:solidFill>
                <a:srgbClr val="000000"/>
              </a:solidFill>
              <a:effectLst/>
              <a:uFill>
                <a:solidFill>
                  <a:prstClr val="black">
                    <a:alpha val="0"/>
                  </a:prstClr>
                </a:solidFill>
              </a:uFill>
              <a:latin typeface="interfaceregular"/>
              <a:ea typeface="interfaceregular"/>
              <a:cs typeface="interfaceregular"/>
            </a:rPr>
            <a:t>Le gestionnaire de cas assure le suivi des résultats de tests de laboratoire et les distribue à l’équipe de recherche des contacts</a:t>
          </a:r>
        </a:p>
      </dgm:t>
    </dgm:pt>
    <dgm:pt modelId="{5E6F4CC1-74B7-40EE-A3D3-1D9570D485F3}" type="sibTrans" cxnId="{364AEB94-958E-4732-BCE3-9B93AB63B69A}">
      <dgm:prSet/>
      <dgm:spPr>
        <a:solidFill>
          <a:schemeClr val="dk1">
            <a:tint val="60000"/>
            <a:hueOff val="0"/>
            <a:satOff val="0"/>
            <a:lumOff val="0"/>
            <a:alphaOff val="0"/>
          </a:schemeClr>
        </a:solidFill>
        <a:ln>
          <a:noFill/>
        </a:ln>
      </dgm:spPr>
      <dgm:t>
        <a:bodyPr/>
        <a:lstStyle/>
        <a:p>
          <a:endParaRPr sz="1400"/>
        </a:p>
      </dgm:t>
    </dgm:pt>
    <dgm:pt modelId="{87159118-C078-45A8-88B7-DB230537C1F9}" type="parTrans" cxnId="{8EE9A376-6F57-4D1B-A724-25EADF5A33DF}">
      <dgm:prSet custT="1"/>
      <dgm:spPr/>
      <dgm:t>
        <a:bodyPr/>
        <a:lstStyle/>
        <a:p>
          <a:endParaRPr lang="en-US" sz="1800"/>
        </a:p>
      </dgm:t>
    </dgm:pt>
    <dgm:pt modelId="{65010BD6-7AAE-46A5-9332-D11E15ADD802}">
      <dgm:prSet phldrT="[Text]" custT="1"/>
      <dgm:spPr>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dgm:spPr>
      <dgm:t>
        <a:bodyPr/>
        <a:lstStyle/>
        <a:p>
          <a:r>
            <a:rPr lang="fr-FR" sz="1000" b="0" i="0" u="none" strike="noStrike" cap="none" baseline="0">
              <a:solidFill>
                <a:srgbClr val="000000"/>
              </a:solidFill>
              <a:effectLst/>
              <a:uFill>
                <a:solidFill>
                  <a:prstClr val="black">
                    <a:alpha val="0"/>
                  </a:prstClr>
                </a:solidFill>
              </a:uFill>
              <a:latin typeface="interfaceregular"/>
              <a:ea typeface="interfaceregular"/>
              <a:cs typeface="interfaceregular"/>
            </a:rPr>
            <a:t>L'équipe de recherche des contacts informe les contacts du résultat de test de laboratoire et poursuit le suivi ; documentation de la recherche des contacts dans le formulaire de recherche des contacts</a:t>
          </a:r>
        </a:p>
      </dgm:t>
    </dgm:pt>
    <dgm:pt modelId="{652965A0-37ED-494A-86E9-38A32FE7EEA4}" type="sibTrans" cxnId="{8EE9A376-6F57-4D1B-A724-25EADF5A33DF}">
      <dgm:prSet/>
      <dgm:spPr>
        <a:solidFill>
          <a:schemeClr val="dk1">
            <a:tint val="60000"/>
            <a:hueOff val="0"/>
            <a:satOff val="0"/>
            <a:lumOff val="0"/>
            <a:alphaOff val="0"/>
          </a:schemeClr>
        </a:solidFill>
        <a:ln>
          <a:noFill/>
        </a:ln>
      </dgm:spPr>
      <dgm:t>
        <a:bodyPr/>
        <a:lstStyle/>
        <a:p>
          <a:endParaRPr sz="1400"/>
        </a:p>
      </dgm:t>
    </dgm:pt>
    <dgm:pt modelId="{0D1D963B-EEE2-472F-9A43-A04F3A8DF7FB}" type="parTrans" cxnId="{A706DABE-E31F-439F-89EF-F875407F499C}">
      <dgm:prSet custT="1"/>
      <dgm:spPr/>
      <dgm:t>
        <a:bodyPr/>
        <a:lstStyle/>
        <a:p>
          <a:endParaRPr lang="en-US" sz="1800"/>
        </a:p>
      </dgm:t>
    </dgm:pt>
    <dgm:pt modelId="{5204C19F-48B7-4C1F-BF6E-1C83A25D172D}">
      <dgm:prSet custT="1"/>
      <dgm:spPr>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dgm:spPr>
      <dgm:t>
        <a:bodyPr/>
        <a:lstStyle/>
        <a:p>
          <a:r>
            <a:rPr lang="fr-FR" sz="1050" b="0" i="0" u="none" strike="noStrike" cap="none" baseline="0">
              <a:solidFill>
                <a:srgbClr val="000000"/>
              </a:solidFill>
              <a:effectLst/>
              <a:uFill>
                <a:solidFill>
                  <a:prstClr val="black">
                    <a:alpha val="0"/>
                  </a:prstClr>
                </a:solidFill>
              </a:uFill>
              <a:latin typeface="interfaceregular"/>
              <a:ea typeface="interfaceregular"/>
              <a:cs typeface="interfaceregular"/>
            </a:rPr>
            <a:t>L'équipe de recherche des contacts informe le gestionnaire de cas du résultat du contact, après la fin de la recherche du contact </a:t>
          </a:r>
        </a:p>
      </dgm:t>
    </dgm:pt>
    <dgm:pt modelId="{9FAB4AD9-6F03-44AB-9D8E-24CE9833D68F}" type="sibTrans" cxnId="{A706DABE-E31F-439F-89EF-F875407F499C}">
      <dgm:prSet custT="1"/>
      <dgm:spPr/>
      <dgm:t>
        <a:bodyPr/>
        <a:lstStyle/>
        <a:p>
          <a:endParaRPr lang="en-US" sz="1800"/>
        </a:p>
      </dgm:t>
    </dgm:pt>
    <dgm:pt modelId="{BEFE02B7-8B65-4225-9F8A-CC602C500D39}" type="pres">
      <dgm:prSet presAssocID="{D07C15F6-DE92-49A8-A5B7-3B43A5150CCF}" presName="Name0" presStyleCnt="0">
        <dgm:presLayoutVars>
          <dgm:dir/>
          <dgm:resizeHandles/>
        </dgm:presLayoutVars>
      </dgm:prSet>
      <dgm:spPr/>
    </dgm:pt>
    <dgm:pt modelId="{798AD7FD-5F10-4E24-AD7C-FF37C0C188F8}" type="pres">
      <dgm:prSet presAssocID="{7D2B0ED7-778C-40BD-8676-BF55797544E5}" presName="compNode" presStyleCnt="0"/>
      <dgm:spPr/>
    </dgm:pt>
    <dgm:pt modelId="{D22E3DF3-5A53-43E7-99E8-E4C18249C95C}" type="pres">
      <dgm:prSet presAssocID="{7D2B0ED7-778C-40BD-8676-BF55797544E5}" presName="dummyConnPt" presStyleCnt="0"/>
      <dgm:spPr/>
    </dgm:pt>
    <dgm:pt modelId="{42AEE9DD-6F43-46F2-A0B6-581616DDF5EB}" type="pres">
      <dgm:prSet presAssocID="{7D2B0ED7-778C-40BD-8676-BF55797544E5}" presName="node" presStyleLbl="node1" presStyleIdx="0" presStyleCnt="10">
        <dgm:presLayoutVars>
          <dgm:bulletEnabled val="1"/>
        </dgm:presLayoutVars>
      </dgm:prSet>
      <dgm:spPr/>
    </dgm:pt>
    <dgm:pt modelId="{5F6D5CCE-297E-45AD-9A52-7164BA144BD2}" type="pres">
      <dgm:prSet presAssocID="{7B794081-25B5-4E20-911B-C5B9BEB18C0A}" presName="sibTrans" presStyleLbl="bgSibTrans2D1" presStyleIdx="0" presStyleCnt="9"/>
      <dgm:spPr/>
    </dgm:pt>
    <dgm:pt modelId="{6E99A2B9-8159-42E5-AA78-4694B470594F}" type="pres">
      <dgm:prSet presAssocID="{D215D6B5-7AA5-4684-B201-FB310D838B04}" presName="compNode" presStyleCnt="0"/>
      <dgm:spPr/>
    </dgm:pt>
    <dgm:pt modelId="{3350871C-52E2-4C90-A3FD-5A1B321078ED}" type="pres">
      <dgm:prSet presAssocID="{D215D6B5-7AA5-4684-B201-FB310D838B04}" presName="dummyConnPt" presStyleCnt="0"/>
      <dgm:spPr/>
    </dgm:pt>
    <dgm:pt modelId="{5E1D6CC5-EE68-427E-AF3E-98805E29AB88}" type="pres">
      <dgm:prSet presAssocID="{D215D6B5-7AA5-4684-B201-FB310D838B04}" presName="node" presStyleLbl="node1" presStyleIdx="1" presStyleCnt="10">
        <dgm:presLayoutVars>
          <dgm:bulletEnabled val="1"/>
        </dgm:presLayoutVars>
      </dgm:prSet>
      <dgm:spPr/>
    </dgm:pt>
    <dgm:pt modelId="{B9E19248-E625-4B02-B9DB-D4A03F956BDE}" type="pres">
      <dgm:prSet presAssocID="{5AF15D68-83EC-4DA9-AA71-94141F779312}" presName="sibTrans" presStyleLbl="bgSibTrans2D1" presStyleIdx="1" presStyleCnt="9"/>
      <dgm:spPr/>
    </dgm:pt>
    <dgm:pt modelId="{49AAB3D7-2F81-4934-AD39-5D46796CC4F8}" type="pres">
      <dgm:prSet presAssocID="{6AFFB011-1827-4D91-84E8-37D47E769DBE}" presName="compNode" presStyleCnt="0"/>
      <dgm:spPr/>
    </dgm:pt>
    <dgm:pt modelId="{F54E9338-BBD3-442A-91DE-7FCAAC158692}" type="pres">
      <dgm:prSet presAssocID="{6AFFB011-1827-4D91-84E8-37D47E769DBE}" presName="dummyConnPt" presStyleCnt="0"/>
      <dgm:spPr/>
    </dgm:pt>
    <dgm:pt modelId="{6034BDA0-12F2-4686-864E-226B5F9B234D}" type="pres">
      <dgm:prSet presAssocID="{6AFFB011-1827-4D91-84E8-37D47E769DBE}" presName="node" presStyleLbl="node1" presStyleIdx="2" presStyleCnt="10">
        <dgm:presLayoutVars>
          <dgm:bulletEnabled val="1"/>
        </dgm:presLayoutVars>
      </dgm:prSet>
      <dgm:spPr/>
    </dgm:pt>
    <dgm:pt modelId="{87D2ABC6-DCB7-4E6E-A2BA-31B0C378B2D9}" type="pres">
      <dgm:prSet presAssocID="{5306C5A5-2147-472E-AFD0-448A95F574BE}" presName="sibTrans" presStyleLbl="bgSibTrans2D1" presStyleIdx="2" presStyleCnt="9"/>
      <dgm:spPr/>
    </dgm:pt>
    <dgm:pt modelId="{20E10F12-73E9-401A-B78D-472A4D0E3A83}" type="pres">
      <dgm:prSet presAssocID="{DAA6173F-F677-4136-92DD-AC629C4E228C}" presName="compNode" presStyleCnt="0"/>
      <dgm:spPr/>
    </dgm:pt>
    <dgm:pt modelId="{9DDA1D6B-23DE-4D64-BD2C-4D387AD33F24}" type="pres">
      <dgm:prSet presAssocID="{DAA6173F-F677-4136-92DD-AC629C4E228C}" presName="dummyConnPt" presStyleCnt="0"/>
      <dgm:spPr/>
    </dgm:pt>
    <dgm:pt modelId="{E8155F47-4B4E-4F6E-BD4C-5CF25EF0B72C}" type="pres">
      <dgm:prSet presAssocID="{DAA6173F-F677-4136-92DD-AC629C4E228C}" presName="node" presStyleLbl="node1" presStyleIdx="3" presStyleCnt="10">
        <dgm:presLayoutVars>
          <dgm:bulletEnabled val="1"/>
        </dgm:presLayoutVars>
      </dgm:prSet>
      <dgm:spPr/>
    </dgm:pt>
    <dgm:pt modelId="{FC215FE8-EF21-494D-86D3-8DEF4BEFC0E4}" type="pres">
      <dgm:prSet presAssocID="{545316E2-F821-4B32-B952-701E7E67F186}" presName="sibTrans" presStyleLbl="bgSibTrans2D1" presStyleIdx="3" presStyleCnt="9"/>
      <dgm:spPr/>
    </dgm:pt>
    <dgm:pt modelId="{D2F2D24F-C283-405C-ADE6-58D497AE529F}" type="pres">
      <dgm:prSet presAssocID="{EF1F6E74-1387-4CCB-8C4B-B49DC129205A}" presName="compNode" presStyleCnt="0"/>
      <dgm:spPr/>
    </dgm:pt>
    <dgm:pt modelId="{9FCE9345-E4E0-48F0-AF4E-989E7CAFEBC5}" type="pres">
      <dgm:prSet presAssocID="{EF1F6E74-1387-4CCB-8C4B-B49DC129205A}" presName="dummyConnPt" presStyleCnt="0"/>
      <dgm:spPr/>
    </dgm:pt>
    <dgm:pt modelId="{582BE6CC-BF4A-445D-8C4A-14EFDA5C0EBA}" type="pres">
      <dgm:prSet presAssocID="{EF1F6E74-1387-4CCB-8C4B-B49DC129205A}" presName="node" presStyleLbl="node1" presStyleIdx="4" presStyleCnt="10">
        <dgm:presLayoutVars>
          <dgm:bulletEnabled val="1"/>
        </dgm:presLayoutVars>
      </dgm:prSet>
      <dgm:spPr/>
    </dgm:pt>
    <dgm:pt modelId="{E7020817-1891-4D54-A757-9CB90532B9FF}" type="pres">
      <dgm:prSet presAssocID="{BA65B02C-4E96-46C0-A17E-E29A3A6F4B59}" presName="sibTrans" presStyleLbl="bgSibTrans2D1" presStyleIdx="4" presStyleCnt="9"/>
      <dgm:spPr/>
    </dgm:pt>
    <dgm:pt modelId="{5DA11366-B92F-482C-869B-D6AF719C87E2}" type="pres">
      <dgm:prSet presAssocID="{6D9D819E-FE50-4883-A343-A27EC1BD52EC}" presName="compNode" presStyleCnt="0"/>
      <dgm:spPr/>
    </dgm:pt>
    <dgm:pt modelId="{697AC712-D4C8-43DD-B451-7F57BBCD7942}" type="pres">
      <dgm:prSet presAssocID="{6D9D819E-FE50-4883-A343-A27EC1BD52EC}" presName="dummyConnPt" presStyleCnt="0"/>
      <dgm:spPr/>
    </dgm:pt>
    <dgm:pt modelId="{5633B9AC-F545-41D8-8F59-328C7922C404}" type="pres">
      <dgm:prSet presAssocID="{6D9D819E-FE50-4883-A343-A27EC1BD52EC}" presName="node" presStyleLbl="node1" presStyleIdx="5" presStyleCnt="10">
        <dgm:presLayoutVars>
          <dgm:bulletEnabled val="1"/>
        </dgm:presLayoutVars>
      </dgm:prSet>
      <dgm:spPr/>
    </dgm:pt>
    <dgm:pt modelId="{0C3A1494-E280-440D-AB81-7831327CC538}" type="pres">
      <dgm:prSet presAssocID="{FE2B9B60-3067-4FE5-BA7E-C80686C3763F}" presName="sibTrans" presStyleLbl="bgSibTrans2D1" presStyleIdx="5" presStyleCnt="9"/>
      <dgm:spPr/>
    </dgm:pt>
    <dgm:pt modelId="{3E07ACA8-26E7-4B29-97A3-EB13B75824B2}" type="pres">
      <dgm:prSet presAssocID="{EEE7B431-12A3-43FF-B00F-E9434C06D89C}" presName="compNode" presStyleCnt="0"/>
      <dgm:spPr/>
    </dgm:pt>
    <dgm:pt modelId="{5F309F79-24CA-416B-904D-5D8493C39F1A}" type="pres">
      <dgm:prSet presAssocID="{EEE7B431-12A3-43FF-B00F-E9434C06D89C}" presName="dummyConnPt" presStyleCnt="0"/>
      <dgm:spPr/>
    </dgm:pt>
    <dgm:pt modelId="{C1541563-6BB8-4FC8-937D-40631851B3C6}" type="pres">
      <dgm:prSet presAssocID="{EEE7B431-12A3-43FF-B00F-E9434C06D89C}" presName="node" presStyleLbl="node1" presStyleIdx="6" presStyleCnt="10">
        <dgm:presLayoutVars>
          <dgm:bulletEnabled val="1"/>
        </dgm:presLayoutVars>
      </dgm:prSet>
      <dgm:spPr/>
    </dgm:pt>
    <dgm:pt modelId="{E6315563-F319-4665-86BD-BABBA8A06C88}" type="pres">
      <dgm:prSet presAssocID="{7B65C4DE-7AA2-4A6E-ABF3-C706B702AFF6}" presName="sibTrans" presStyleLbl="bgSibTrans2D1" presStyleIdx="6" presStyleCnt="9"/>
      <dgm:spPr/>
    </dgm:pt>
    <dgm:pt modelId="{8F863D1E-FA45-4D94-9839-FB75C8C05146}" type="pres">
      <dgm:prSet presAssocID="{C383D7CE-88EB-44BA-8381-2823CEA01CCA}" presName="compNode" presStyleCnt="0"/>
      <dgm:spPr/>
    </dgm:pt>
    <dgm:pt modelId="{E023C042-C343-478D-96EA-63FDBDB6B1BA}" type="pres">
      <dgm:prSet presAssocID="{C383D7CE-88EB-44BA-8381-2823CEA01CCA}" presName="dummyConnPt" presStyleCnt="0"/>
      <dgm:spPr/>
    </dgm:pt>
    <dgm:pt modelId="{818B5D1A-297A-4A4E-84B5-CE7F0D159304}" type="pres">
      <dgm:prSet presAssocID="{C383D7CE-88EB-44BA-8381-2823CEA01CCA}" presName="node" presStyleLbl="node1" presStyleIdx="7" presStyleCnt="10">
        <dgm:presLayoutVars>
          <dgm:bulletEnabled val="1"/>
        </dgm:presLayoutVars>
      </dgm:prSet>
      <dgm:spPr/>
    </dgm:pt>
    <dgm:pt modelId="{932A63FF-FE6F-45EE-874F-7A11EA82BC1C}" type="pres">
      <dgm:prSet presAssocID="{5E6F4CC1-74B7-40EE-A3D3-1D9570D485F3}" presName="sibTrans" presStyleLbl="bgSibTrans2D1" presStyleIdx="7" presStyleCnt="9"/>
      <dgm:spPr/>
    </dgm:pt>
    <dgm:pt modelId="{D8999127-C497-4C0B-8463-B8F23954176C}" type="pres">
      <dgm:prSet presAssocID="{65010BD6-7AAE-46A5-9332-D11E15ADD802}" presName="compNode" presStyleCnt="0"/>
      <dgm:spPr/>
    </dgm:pt>
    <dgm:pt modelId="{6DB9123D-C878-4E23-9537-8985269CF230}" type="pres">
      <dgm:prSet presAssocID="{65010BD6-7AAE-46A5-9332-D11E15ADD802}" presName="dummyConnPt" presStyleCnt="0"/>
      <dgm:spPr/>
    </dgm:pt>
    <dgm:pt modelId="{4618F8CA-CE9D-4204-951F-BC05F2DA16DB}" type="pres">
      <dgm:prSet presAssocID="{65010BD6-7AAE-46A5-9332-D11E15ADD802}" presName="node" presStyleLbl="node1" presStyleIdx="8" presStyleCnt="10">
        <dgm:presLayoutVars>
          <dgm:bulletEnabled val="1"/>
        </dgm:presLayoutVars>
      </dgm:prSet>
      <dgm:spPr/>
    </dgm:pt>
    <dgm:pt modelId="{C0ECCAF0-09A7-4DE9-B326-5423D4E4E004}" type="pres">
      <dgm:prSet presAssocID="{652965A0-37ED-494A-86E9-38A32FE7EEA4}" presName="sibTrans" presStyleLbl="bgSibTrans2D1" presStyleIdx="8" presStyleCnt="9"/>
      <dgm:spPr/>
    </dgm:pt>
    <dgm:pt modelId="{912687E6-8178-4958-9963-30A490D2993B}" type="pres">
      <dgm:prSet presAssocID="{5204C19F-48B7-4C1F-BF6E-1C83A25D172D}" presName="compNode" presStyleCnt="0"/>
      <dgm:spPr/>
    </dgm:pt>
    <dgm:pt modelId="{ECDA0B7E-765A-4382-A0A8-0AE25FA94E27}" type="pres">
      <dgm:prSet presAssocID="{5204C19F-48B7-4C1F-BF6E-1C83A25D172D}" presName="dummyConnPt" presStyleCnt="0"/>
      <dgm:spPr/>
    </dgm:pt>
    <dgm:pt modelId="{2A14AFCF-2B77-42C0-8210-A38BB25335F8}" type="pres">
      <dgm:prSet presAssocID="{5204C19F-48B7-4C1F-BF6E-1C83A25D172D}" presName="node" presStyleLbl="node1" presStyleIdx="9" presStyleCnt="10">
        <dgm:presLayoutVars>
          <dgm:bulletEnabled val="1"/>
        </dgm:presLayoutVars>
      </dgm:prSet>
      <dgm:spPr/>
    </dgm:pt>
  </dgm:ptLst>
  <dgm:cxnLst>
    <dgm:cxn modelId="{88D20909-0E45-4BC2-B3A9-72552605E222}" srcId="{D07C15F6-DE92-49A8-A5B7-3B43A5150CCF}" destId="{D215D6B5-7AA5-4684-B201-FB310D838B04}" srcOrd="1" destOrd="0" parTransId="{E5E7CE98-69DF-45C5-B34B-77270D888EDD}" sibTransId="{5AF15D68-83EC-4DA9-AA71-94141F779312}"/>
    <dgm:cxn modelId="{1ADC2509-6DC2-4D46-BF20-448C9915B83B}" type="presOf" srcId="{EF1F6E74-1387-4CCB-8C4B-B49DC129205A}" destId="{582BE6CC-BF4A-445D-8C4A-14EFDA5C0EBA}" srcOrd="0" destOrd="0" presId="urn:microsoft.com/office/officeart/2005/8/layout/bProcess4"/>
    <dgm:cxn modelId="{BDB83C22-12A4-4C95-BEB3-AA689FA27360}" type="presOf" srcId="{5AF15D68-83EC-4DA9-AA71-94141F779312}" destId="{B9E19248-E625-4B02-B9DB-D4A03F956BDE}" srcOrd="0" destOrd="0" presId="urn:microsoft.com/office/officeart/2005/8/layout/bProcess4"/>
    <dgm:cxn modelId="{D5B13941-74FC-4A39-A031-A82A75343EEA}" srcId="{D07C15F6-DE92-49A8-A5B7-3B43A5150CCF}" destId="{7D2B0ED7-778C-40BD-8676-BF55797544E5}" srcOrd="0" destOrd="0" parTransId="{400FC605-C666-498E-845D-79DECF767457}" sibTransId="{7B794081-25B5-4E20-911B-C5B9BEB18C0A}"/>
    <dgm:cxn modelId="{C5F75A63-1988-4308-A0F4-ADE09AE478C6}" type="presOf" srcId="{7D2B0ED7-778C-40BD-8676-BF55797544E5}" destId="{42AEE9DD-6F43-46F2-A0B6-581616DDF5EB}" srcOrd="0" destOrd="0" presId="urn:microsoft.com/office/officeart/2005/8/layout/bProcess4"/>
    <dgm:cxn modelId="{D7CA9246-5293-40E2-8008-169B5633BEED}" type="presOf" srcId="{FE2B9B60-3067-4FE5-BA7E-C80686C3763F}" destId="{0C3A1494-E280-440D-AB81-7831327CC538}" srcOrd="0" destOrd="0" presId="urn:microsoft.com/office/officeart/2005/8/layout/bProcess4"/>
    <dgm:cxn modelId="{FAAB1A51-940C-4BB8-8F7F-53208A938BE8}" srcId="{D07C15F6-DE92-49A8-A5B7-3B43A5150CCF}" destId="{6AFFB011-1827-4D91-84E8-37D47E769DBE}" srcOrd="2" destOrd="0" parTransId="{ACC6548A-4561-419F-8AF2-588518B44760}" sibTransId="{5306C5A5-2147-472E-AFD0-448A95F574BE}"/>
    <dgm:cxn modelId="{1C51C972-B077-456F-AD20-14BA838E98EB}" srcId="{D07C15F6-DE92-49A8-A5B7-3B43A5150CCF}" destId="{EEE7B431-12A3-43FF-B00F-E9434C06D89C}" srcOrd="6" destOrd="0" parTransId="{AA4147AB-A828-47BF-BCE7-7BAB3B78DDA9}" sibTransId="{7B65C4DE-7AA2-4A6E-ABF3-C706B702AFF6}"/>
    <dgm:cxn modelId="{6537CB54-020E-423F-8DBB-AEF69A8C7C80}" type="presOf" srcId="{652965A0-37ED-494A-86E9-38A32FE7EEA4}" destId="{C0ECCAF0-09A7-4DE9-B326-5423D4E4E004}" srcOrd="0" destOrd="0" presId="urn:microsoft.com/office/officeart/2005/8/layout/bProcess4"/>
    <dgm:cxn modelId="{8EE9A376-6F57-4D1B-A724-25EADF5A33DF}" srcId="{D07C15F6-DE92-49A8-A5B7-3B43A5150CCF}" destId="{65010BD6-7AAE-46A5-9332-D11E15ADD802}" srcOrd="8" destOrd="0" parTransId="{87159118-C078-45A8-88B7-DB230537C1F9}" sibTransId="{652965A0-37ED-494A-86E9-38A32FE7EEA4}"/>
    <dgm:cxn modelId="{A2A17C78-FD68-4303-A7B3-12FB4A29C343}" type="presOf" srcId="{5E6F4CC1-74B7-40EE-A3D3-1D9570D485F3}" destId="{932A63FF-FE6F-45EE-874F-7A11EA82BC1C}" srcOrd="0" destOrd="0" presId="urn:microsoft.com/office/officeart/2005/8/layout/bProcess4"/>
    <dgm:cxn modelId="{D51E7D59-B467-46FF-8B61-7831E68E8392}" type="presOf" srcId="{D215D6B5-7AA5-4684-B201-FB310D838B04}" destId="{5E1D6CC5-EE68-427E-AF3E-98805E29AB88}" srcOrd="0" destOrd="0" presId="urn:microsoft.com/office/officeart/2005/8/layout/bProcess4"/>
    <dgm:cxn modelId="{364AEB94-958E-4732-BCE3-9B93AB63B69A}" srcId="{D07C15F6-DE92-49A8-A5B7-3B43A5150CCF}" destId="{C383D7CE-88EB-44BA-8381-2823CEA01CCA}" srcOrd="7" destOrd="0" parTransId="{6A310D88-1BEC-4B66-BF02-7D17D8CD3710}" sibTransId="{5E6F4CC1-74B7-40EE-A3D3-1D9570D485F3}"/>
    <dgm:cxn modelId="{3A61FF99-F882-41F4-85E0-3EFD269D1A99}" type="presOf" srcId="{5306C5A5-2147-472E-AFD0-448A95F574BE}" destId="{87D2ABC6-DCB7-4E6E-A2BA-31B0C378B2D9}" srcOrd="0" destOrd="0" presId="urn:microsoft.com/office/officeart/2005/8/layout/bProcess4"/>
    <dgm:cxn modelId="{992914B0-A998-488E-8038-5BC1247E14FE}" type="presOf" srcId="{5204C19F-48B7-4C1F-BF6E-1C83A25D172D}" destId="{2A14AFCF-2B77-42C0-8210-A38BB25335F8}" srcOrd="0" destOrd="0" presId="urn:microsoft.com/office/officeart/2005/8/layout/bProcess4"/>
    <dgm:cxn modelId="{29ECB4B2-D774-4E4D-9310-AFF959A627BD}" type="presOf" srcId="{EEE7B431-12A3-43FF-B00F-E9434C06D89C}" destId="{C1541563-6BB8-4FC8-937D-40631851B3C6}" srcOrd="0" destOrd="0" presId="urn:microsoft.com/office/officeart/2005/8/layout/bProcess4"/>
    <dgm:cxn modelId="{2B6EF9BB-CEBB-41C5-ABA6-6B721A42F97C}" type="presOf" srcId="{D07C15F6-DE92-49A8-A5B7-3B43A5150CCF}" destId="{BEFE02B7-8B65-4225-9F8A-CC602C500D39}" srcOrd="0" destOrd="0" presId="urn:microsoft.com/office/officeart/2005/8/layout/bProcess4"/>
    <dgm:cxn modelId="{A706DABE-E31F-439F-89EF-F875407F499C}" srcId="{D07C15F6-DE92-49A8-A5B7-3B43A5150CCF}" destId="{5204C19F-48B7-4C1F-BF6E-1C83A25D172D}" srcOrd="9" destOrd="0" parTransId="{0D1D963B-EEE2-472F-9A43-A04F3A8DF7FB}" sibTransId="{9FAB4AD9-6F03-44AB-9D8E-24CE9833D68F}"/>
    <dgm:cxn modelId="{12738BC1-C230-4ABD-B143-A5310EEC93B2}" type="presOf" srcId="{6AFFB011-1827-4D91-84E8-37D47E769DBE}" destId="{6034BDA0-12F2-4686-864E-226B5F9B234D}" srcOrd="0" destOrd="0" presId="urn:microsoft.com/office/officeart/2005/8/layout/bProcess4"/>
    <dgm:cxn modelId="{F9D1D6CC-A204-47C9-8936-4C22208412C9}" srcId="{D07C15F6-DE92-49A8-A5B7-3B43A5150CCF}" destId="{6D9D819E-FE50-4883-A343-A27EC1BD52EC}" srcOrd="5" destOrd="0" parTransId="{0DE3DBE3-A95C-4230-A662-7743227A4C4B}" sibTransId="{FE2B9B60-3067-4FE5-BA7E-C80686C3763F}"/>
    <dgm:cxn modelId="{E13BA7CD-D192-4921-8111-E12682CD5F95}" srcId="{D07C15F6-DE92-49A8-A5B7-3B43A5150CCF}" destId="{DAA6173F-F677-4136-92DD-AC629C4E228C}" srcOrd="3" destOrd="0" parTransId="{42FC3774-4C1B-4C2C-BF38-09FD08ECAEFF}" sibTransId="{545316E2-F821-4B32-B952-701E7E67F186}"/>
    <dgm:cxn modelId="{C9C89ED0-608E-4131-886D-2FCAEA146D2A}" type="presOf" srcId="{545316E2-F821-4B32-B952-701E7E67F186}" destId="{FC215FE8-EF21-494D-86D3-8DEF4BEFC0E4}" srcOrd="0" destOrd="0" presId="urn:microsoft.com/office/officeart/2005/8/layout/bProcess4"/>
    <dgm:cxn modelId="{A6F6DCD5-E61F-4A24-A1ED-E8EBB4DFF657}" type="presOf" srcId="{DAA6173F-F677-4136-92DD-AC629C4E228C}" destId="{E8155F47-4B4E-4F6E-BD4C-5CF25EF0B72C}" srcOrd="0" destOrd="0" presId="urn:microsoft.com/office/officeart/2005/8/layout/bProcess4"/>
    <dgm:cxn modelId="{A97892DE-DCE0-43E9-9096-BB2C546E3AC0}" type="presOf" srcId="{7B65C4DE-7AA2-4A6E-ABF3-C706B702AFF6}" destId="{E6315563-F319-4665-86BD-BABBA8A06C88}" srcOrd="0" destOrd="0" presId="urn:microsoft.com/office/officeart/2005/8/layout/bProcess4"/>
    <dgm:cxn modelId="{BA536DE5-47C7-44F3-A85D-C3C50E3B5074}" srcId="{D07C15F6-DE92-49A8-A5B7-3B43A5150CCF}" destId="{EF1F6E74-1387-4CCB-8C4B-B49DC129205A}" srcOrd="4" destOrd="0" parTransId="{6BD7FDC7-E0A1-4CCC-AE93-4B61D2BAB2D7}" sibTransId="{BA65B02C-4E96-46C0-A17E-E29A3A6F4B59}"/>
    <dgm:cxn modelId="{F39979E6-8B91-42B6-A2E6-DE0A4EA35B23}" type="presOf" srcId="{C383D7CE-88EB-44BA-8381-2823CEA01CCA}" destId="{818B5D1A-297A-4A4E-84B5-CE7F0D159304}" srcOrd="0" destOrd="0" presId="urn:microsoft.com/office/officeart/2005/8/layout/bProcess4"/>
    <dgm:cxn modelId="{0BCBC5EE-5C44-4F33-9617-4EB2FA47495B}" type="presOf" srcId="{6D9D819E-FE50-4883-A343-A27EC1BD52EC}" destId="{5633B9AC-F545-41D8-8F59-328C7922C404}" srcOrd="0" destOrd="0" presId="urn:microsoft.com/office/officeart/2005/8/layout/bProcess4"/>
    <dgm:cxn modelId="{C4584CF2-31DD-40A2-B4C7-3802C672B158}" type="presOf" srcId="{7B794081-25B5-4E20-911B-C5B9BEB18C0A}" destId="{5F6D5CCE-297E-45AD-9A52-7164BA144BD2}" srcOrd="0" destOrd="0" presId="urn:microsoft.com/office/officeart/2005/8/layout/bProcess4"/>
    <dgm:cxn modelId="{DAAA24F7-503D-46C5-9FB2-38CCFEBFC99B}" type="presOf" srcId="{65010BD6-7AAE-46A5-9332-D11E15ADD802}" destId="{4618F8CA-CE9D-4204-951F-BC05F2DA16DB}" srcOrd="0" destOrd="0" presId="urn:microsoft.com/office/officeart/2005/8/layout/bProcess4"/>
    <dgm:cxn modelId="{B3E861FE-3739-4D5B-8AF8-A1041F39CCE1}" type="presOf" srcId="{BA65B02C-4E96-46C0-A17E-E29A3A6F4B59}" destId="{E7020817-1891-4D54-A757-9CB90532B9FF}" srcOrd="0" destOrd="0" presId="urn:microsoft.com/office/officeart/2005/8/layout/bProcess4"/>
    <dgm:cxn modelId="{8DE5E0DA-BF47-4529-8C93-D44F8DEDC01A}" type="presParOf" srcId="{BEFE02B7-8B65-4225-9F8A-CC602C500D39}" destId="{798AD7FD-5F10-4E24-AD7C-FF37C0C188F8}" srcOrd="0" destOrd="0" presId="urn:microsoft.com/office/officeart/2005/8/layout/bProcess4"/>
    <dgm:cxn modelId="{2512A918-603F-4405-BCEF-49588732B7C9}" type="presParOf" srcId="{798AD7FD-5F10-4E24-AD7C-FF37C0C188F8}" destId="{D22E3DF3-5A53-43E7-99E8-E4C18249C95C}" srcOrd="0" destOrd="0" presId="urn:microsoft.com/office/officeart/2005/8/layout/bProcess4"/>
    <dgm:cxn modelId="{2698C492-F798-45BD-886D-228B4570933A}" type="presParOf" srcId="{798AD7FD-5F10-4E24-AD7C-FF37C0C188F8}" destId="{42AEE9DD-6F43-46F2-A0B6-581616DDF5EB}" srcOrd="1" destOrd="0" presId="urn:microsoft.com/office/officeart/2005/8/layout/bProcess4"/>
    <dgm:cxn modelId="{D0EDC34B-57B0-4DA5-ACBB-0CCF2C794EA6}" type="presParOf" srcId="{BEFE02B7-8B65-4225-9F8A-CC602C500D39}" destId="{5F6D5CCE-297E-45AD-9A52-7164BA144BD2}" srcOrd="1" destOrd="0" presId="urn:microsoft.com/office/officeart/2005/8/layout/bProcess4"/>
    <dgm:cxn modelId="{73094D12-37C1-47F3-970A-80506560EA0A}" type="presParOf" srcId="{BEFE02B7-8B65-4225-9F8A-CC602C500D39}" destId="{6E99A2B9-8159-42E5-AA78-4694B470594F}" srcOrd="2" destOrd="0" presId="urn:microsoft.com/office/officeart/2005/8/layout/bProcess4"/>
    <dgm:cxn modelId="{BD173266-03D2-47CC-AE48-CB7BEB643C9D}" type="presParOf" srcId="{6E99A2B9-8159-42E5-AA78-4694B470594F}" destId="{3350871C-52E2-4C90-A3FD-5A1B321078ED}" srcOrd="0" destOrd="0" presId="urn:microsoft.com/office/officeart/2005/8/layout/bProcess4"/>
    <dgm:cxn modelId="{6908C77B-32A8-4B32-A95E-2D9101827DFA}" type="presParOf" srcId="{6E99A2B9-8159-42E5-AA78-4694B470594F}" destId="{5E1D6CC5-EE68-427E-AF3E-98805E29AB88}" srcOrd="1" destOrd="0" presId="urn:microsoft.com/office/officeart/2005/8/layout/bProcess4"/>
    <dgm:cxn modelId="{A6B1B077-10E1-4FCA-AA95-DF665F0B65A8}" type="presParOf" srcId="{BEFE02B7-8B65-4225-9F8A-CC602C500D39}" destId="{B9E19248-E625-4B02-B9DB-D4A03F956BDE}" srcOrd="3" destOrd="0" presId="urn:microsoft.com/office/officeart/2005/8/layout/bProcess4"/>
    <dgm:cxn modelId="{1DF1D30F-F460-4CCE-9C47-A1E7F78C277F}" type="presParOf" srcId="{BEFE02B7-8B65-4225-9F8A-CC602C500D39}" destId="{49AAB3D7-2F81-4934-AD39-5D46796CC4F8}" srcOrd="4" destOrd="0" presId="urn:microsoft.com/office/officeart/2005/8/layout/bProcess4"/>
    <dgm:cxn modelId="{AB7190FD-F6D1-47D3-A5AE-B5A25FE5B727}" type="presParOf" srcId="{49AAB3D7-2F81-4934-AD39-5D46796CC4F8}" destId="{F54E9338-BBD3-442A-91DE-7FCAAC158692}" srcOrd="0" destOrd="0" presId="urn:microsoft.com/office/officeart/2005/8/layout/bProcess4"/>
    <dgm:cxn modelId="{04758011-54CE-48F9-8A3A-1AC58BFA7475}" type="presParOf" srcId="{49AAB3D7-2F81-4934-AD39-5D46796CC4F8}" destId="{6034BDA0-12F2-4686-864E-226B5F9B234D}" srcOrd="1" destOrd="0" presId="urn:microsoft.com/office/officeart/2005/8/layout/bProcess4"/>
    <dgm:cxn modelId="{ADDAED60-C9FD-4512-9001-30B7017FE950}" type="presParOf" srcId="{BEFE02B7-8B65-4225-9F8A-CC602C500D39}" destId="{87D2ABC6-DCB7-4E6E-A2BA-31B0C378B2D9}" srcOrd="5" destOrd="0" presId="urn:microsoft.com/office/officeart/2005/8/layout/bProcess4"/>
    <dgm:cxn modelId="{D35147AF-84D3-4242-AF89-88AE45C8E8E8}" type="presParOf" srcId="{BEFE02B7-8B65-4225-9F8A-CC602C500D39}" destId="{20E10F12-73E9-401A-B78D-472A4D0E3A83}" srcOrd="6" destOrd="0" presId="urn:microsoft.com/office/officeart/2005/8/layout/bProcess4"/>
    <dgm:cxn modelId="{26102AB9-EB35-4961-9E91-78FB85A98791}" type="presParOf" srcId="{20E10F12-73E9-401A-B78D-472A4D0E3A83}" destId="{9DDA1D6B-23DE-4D64-BD2C-4D387AD33F24}" srcOrd="0" destOrd="0" presId="urn:microsoft.com/office/officeart/2005/8/layout/bProcess4"/>
    <dgm:cxn modelId="{EF59BFFB-F5B7-4409-A9CE-C0BC75CF96CF}" type="presParOf" srcId="{20E10F12-73E9-401A-B78D-472A4D0E3A83}" destId="{E8155F47-4B4E-4F6E-BD4C-5CF25EF0B72C}" srcOrd="1" destOrd="0" presId="urn:microsoft.com/office/officeart/2005/8/layout/bProcess4"/>
    <dgm:cxn modelId="{B715B4C5-F2F6-4DB9-8959-0D22B4F65528}" type="presParOf" srcId="{BEFE02B7-8B65-4225-9F8A-CC602C500D39}" destId="{FC215FE8-EF21-494D-86D3-8DEF4BEFC0E4}" srcOrd="7" destOrd="0" presId="urn:microsoft.com/office/officeart/2005/8/layout/bProcess4"/>
    <dgm:cxn modelId="{35AB36CE-EF4A-4F89-BD6B-5AE6880F0029}" type="presParOf" srcId="{BEFE02B7-8B65-4225-9F8A-CC602C500D39}" destId="{D2F2D24F-C283-405C-ADE6-58D497AE529F}" srcOrd="8" destOrd="0" presId="urn:microsoft.com/office/officeart/2005/8/layout/bProcess4"/>
    <dgm:cxn modelId="{4D54D6A2-EE18-439A-A96E-1C7BDA28E351}" type="presParOf" srcId="{D2F2D24F-C283-405C-ADE6-58D497AE529F}" destId="{9FCE9345-E4E0-48F0-AF4E-989E7CAFEBC5}" srcOrd="0" destOrd="0" presId="urn:microsoft.com/office/officeart/2005/8/layout/bProcess4"/>
    <dgm:cxn modelId="{05581A4F-7A09-4BEB-9312-7F6C88B46054}" type="presParOf" srcId="{D2F2D24F-C283-405C-ADE6-58D497AE529F}" destId="{582BE6CC-BF4A-445D-8C4A-14EFDA5C0EBA}" srcOrd="1" destOrd="0" presId="urn:microsoft.com/office/officeart/2005/8/layout/bProcess4"/>
    <dgm:cxn modelId="{F3849212-0D43-492F-BC50-F4DEA0A048DC}" type="presParOf" srcId="{BEFE02B7-8B65-4225-9F8A-CC602C500D39}" destId="{E7020817-1891-4D54-A757-9CB90532B9FF}" srcOrd="9" destOrd="0" presId="urn:microsoft.com/office/officeart/2005/8/layout/bProcess4"/>
    <dgm:cxn modelId="{D1B9457C-5DA1-45B8-BE91-F38655939A1B}" type="presParOf" srcId="{BEFE02B7-8B65-4225-9F8A-CC602C500D39}" destId="{5DA11366-B92F-482C-869B-D6AF719C87E2}" srcOrd="10" destOrd="0" presId="urn:microsoft.com/office/officeart/2005/8/layout/bProcess4"/>
    <dgm:cxn modelId="{1E2414F8-3313-4710-9588-5A5B73D79C18}" type="presParOf" srcId="{5DA11366-B92F-482C-869B-D6AF719C87E2}" destId="{697AC712-D4C8-43DD-B451-7F57BBCD7942}" srcOrd="0" destOrd="0" presId="urn:microsoft.com/office/officeart/2005/8/layout/bProcess4"/>
    <dgm:cxn modelId="{A9217C66-DE34-4BB6-81FC-FF1FAE3A3008}" type="presParOf" srcId="{5DA11366-B92F-482C-869B-D6AF719C87E2}" destId="{5633B9AC-F545-41D8-8F59-328C7922C404}" srcOrd="1" destOrd="0" presId="urn:microsoft.com/office/officeart/2005/8/layout/bProcess4"/>
    <dgm:cxn modelId="{C9249EA3-DFCC-4AF7-A2B6-FEC581B9301D}" type="presParOf" srcId="{BEFE02B7-8B65-4225-9F8A-CC602C500D39}" destId="{0C3A1494-E280-440D-AB81-7831327CC538}" srcOrd="11" destOrd="0" presId="urn:microsoft.com/office/officeart/2005/8/layout/bProcess4"/>
    <dgm:cxn modelId="{913AD978-EE0B-484E-BA4B-78500DF3E8E0}" type="presParOf" srcId="{BEFE02B7-8B65-4225-9F8A-CC602C500D39}" destId="{3E07ACA8-26E7-4B29-97A3-EB13B75824B2}" srcOrd="12" destOrd="0" presId="urn:microsoft.com/office/officeart/2005/8/layout/bProcess4"/>
    <dgm:cxn modelId="{5F8B9C5D-4CDE-4F8B-8449-1F6B0255DCB5}" type="presParOf" srcId="{3E07ACA8-26E7-4B29-97A3-EB13B75824B2}" destId="{5F309F79-24CA-416B-904D-5D8493C39F1A}" srcOrd="0" destOrd="0" presId="urn:microsoft.com/office/officeart/2005/8/layout/bProcess4"/>
    <dgm:cxn modelId="{06B2142D-7539-460F-83E7-5A076B1DCEE2}" type="presParOf" srcId="{3E07ACA8-26E7-4B29-97A3-EB13B75824B2}" destId="{C1541563-6BB8-4FC8-937D-40631851B3C6}" srcOrd="1" destOrd="0" presId="urn:microsoft.com/office/officeart/2005/8/layout/bProcess4"/>
    <dgm:cxn modelId="{D5B16060-6B80-482E-A333-CB6F9FA43FE1}" type="presParOf" srcId="{BEFE02B7-8B65-4225-9F8A-CC602C500D39}" destId="{E6315563-F319-4665-86BD-BABBA8A06C88}" srcOrd="13" destOrd="0" presId="urn:microsoft.com/office/officeart/2005/8/layout/bProcess4"/>
    <dgm:cxn modelId="{E258E3D1-45EC-4E18-B68D-B3A4DCD9B693}" type="presParOf" srcId="{BEFE02B7-8B65-4225-9F8A-CC602C500D39}" destId="{8F863D1E-FA45-4D94-9839-FB75C8C05146}" srcOrd="14" destOrd="0" presId="urn:microsoft.com/office/officeart/2005/8/layout/bProcess4"/>
    <dgm:cxn modelId="{054997A0-7CFB-468D-96EA-EE29DDD34B2B}" type="presParOf" srcId="{8F863D1E-FA45-4D94-9839-FB75C8C05146}" destId="{E023C042-C343-478D-96EA-63FDBDB6B1BA}" srcOrd="0" destOrd="0" presId="urn:microsoft.com/office/officeart/2005/8/layout/bProcess4"/>
    <dgm:cxn modelId="{42F43CC1-0374-4331-9A82-CEE86D0FA770}" type="presParOf" srcId="{8F863D1E-FA45-4D94-9839-FB75C8C05146}" destId="{818B5D1A-297A-4A4E-84B5-CE7F0D159304}" srcOrd="1" destOrd="0" presId="urn:microsoft.com/office/officeart/2005/8/layout/bProcess4"/>
    <dgm:cxn modelId="{8F4F081E-1B57-46C3-A6D3-09D317E232B3}" type="presParOf" srcId="{BEFE02B7-8B65-4225-9F8A-CC602C500D39}" destId="{932A63FF-FE6F-45EE-874F-7A11EA82BC1C}" srcOrd="15" destOrd="0" presId="urn:microsoft.com/office/officeart/2005/8/layout/bProcess4"/>
    <dgm:cxn modelId="{5C6FCA36-0DE3-4F56-B9CC-6BDA5CFB7F70}" type="presParOf" srcId="{BEFE02B7-8B65-4225-9F8A-CC602C500D39}" destId="{D8999127-C497-4C0B-8463-B8F23954176C}" srcOrd="16" destOrd="0" presId="urn:microsoft.com/office/officeart/2005/8/layout/bProcess4"/>
    <dgm:cxn modelId="{FDAE69F8-CE64-41B4-AD60-9559DFDA2E0E}" type="presParOf" srcId="{D8999127-C497-4C0B-8463-B8F23954176C}" destId="{6DB9123D-C878-4E23-9537-8985269CF230}" srcOrd="0" destOrd="0" presId="urn:microsoft.com/office/officeart/2005/8/layout/bProcess4"/>
    <dgm:cxn modelId="{857A08F6-0AF4-4805-A78D-1CEEC5DB8F38}" type="presParOf" srcId="{D8999127-C497-4C0B-8463-B8F23954176C}" destId="{4618F8CA-CE9D-4204-951F-BC05F2DA16DB}" srcOrd="1" destOrd="0" presId="urn:microsoft.com/office/officeart/2005/8/layout/bProcess4"/>
    <dgm:cxn modelId="{AB571D16-FAD2-4BE3-BFFC-21B8DE02C025}" type="presParOf" srcId="{BEFE02B7-8B65-4225-9F8A-CC602C500D39}" destId="{C0ECCAF0-09A7-4DE9-B326-5423D4E4E004}" srcOrd="17" destOrd="0" presId="urn:microsoft.com/office/officeart/2005/8/layout/bProcess4"/>
    <dgm:cxn modelId="{4C7C4CC3-E334-4122-8BC4-6564026201B2}" type="presParOf" srcId="{BEFE02B7-8B65-4225-9F8A-CC602C500D39}" destId="{912687E6-8178-4958-9963-30A490D2993B}" srcOrd="18" destOrd="0" presId="urn:microsoft.com/office/officeart/2005/8/layout/bProcess4"/>
    <dgm:cxn modelId="{476E8D1C-A0F7-4D1E-83A3-B922B2B80707}" type="presParOf" srcId="{912687E6-8178-4958-9963-30A490D2993B}" destId="{ECDA0B7E-765A-4382-A0A8-0AE25FA94E27}" srcOrd="0" destOrd="0" presId="urn:microsoft.com/office/officeart/2005/8/layout/bProcess4"/>
    <dgm:cxn modelId="{9D7B5932-C735-4357-82B3-34DD1A31673C}" type="presParOf" srcId="{912687E6-8178-4958-9963-30A490D2993B}" destId="{2A14AFCF-2B77-42C0-8210-A38BB25335F8}"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07D36F6-3ED6-4341-AE54-F369EF866AC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99070EB7-1017-449B-89AA-2B019A943D87}" type="parTrans" cxnId="{0629F0C7-4F2E-42B1-ABEC-63DDEEBB14BC}">
      <dgm:prSet/>
      <dgm:spPr/>
      <dgm:t>
        <a:bodyPr/>
        <a:lstStyle/>
        <a:p>
          <a:endParaRPr lang="en-US"/>
        </a:p>
      </dgm:t>
    </dgm:pt>
    <dgm:pt modelId="{4347EE57-ABFC-4BA8-8B46-555BF2700BD8}">
      <dgm:prSet phldrT="[Text]" custT="1"/>
      <dgm:spPr>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dgm:spPr>
      <dgm:t>
        <a:bodyPr/>
        <a:lstStyle/>
        <a:p>
          <a:r>
            <a:rPr lang="fr-FR" sz="2000" b="1" i="0" u="none" strike="noStrike" cap="none" baseline="0">
              <a:solidFill>
                <a:srgbClr val="FFFFFF"/>
              </a:solidFill>
              <a:effectLst/>
              <a:uFill>
                <a:solidFill>
                  <a:prstClr val="black">
                    <a:alpha val="0"/>
                  </a:prstClr>
                </a:solidFill>
              </a:uFill>
              <a:latin typeface="Arial"/>
              <a:ea typeface="Arial"/>
              <a:cs typeface="Arial"/>
            </a:rPr>
            <a:t>Vaccin non réplicatif </a:t>
          </a:r>
        </a:p>
      </dgm:t>
    </dgm:pt>
    <dgm:pt modelId="{1CE8407B-7861-4519-91B1-0BFBAAB96E11}" type="parTrans" cxnId="{FFC1767E-B6EA-4497-8C28-BF98582AE401}">
      <dgm:prSet/>
      <dgm:spPr/>
      <dgm:t>
        <a:bodyPr/>
        <a:lstStyle/>
        <a:p>
          <a:endParaRPr lang="en-US"/>
        </a:p>
      </dgm:t>
    </dgm:pt>
    <dgm:pt modelId="{585C58D3-EE2A-4443-83A6-7E8D2DE8835A}">
      <dgm:prSet phldrT="[Text]"/>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pPr algn="l">
            <a:spcBef>
              <a:spcPts val="600"/>
            </a:spcBef>
            <a:spcAft>
              <a:spcPct val="0"/>
            </a:spcAft>
          </a:pPr>
          <a:endParaRPr lang="en-US"/>
        </a:p>
      </dgm:t>
    </dgm:pt>
    <dgm:pt modelId="{59D1050F-E915-4D5E-A423-9EEE82B0396B}" type="sibTrans" cxnId="{FFC1767E-B6EA-4497-8C28-BF98582AE401}">
      <dgm:prSet/>
      <dgm:spPr/>
      <dgm:t>
        <a:bodyPr/>
        <a:lstStyle/>
        <a:p>
          <a:endParaRPr lang="en-US"/>
        </a:p>
      </dgm:t>
    </dgm:pt>
    <dgm:pt modelId="{F92637C1-A3A5-4FE5-9789-494BF5ED6DFE}" type="parTrans" cxnId="{F376B2EB-C2C3-4ECE-88B9-3F8AF9087348}">
      <dgm:prSet/>
      <dgm:spPr/>
      <dgm:t>
        <a:bodyPr/>
        <a:lstStyle/>
        <a:p>
          <a:endParaRPr lang="en-US"/>
        </a:p>
      </dgm:t>
    </dgm:pt>
    <dgm:pt modelId="{62807ABF-95B0-4295-B11A-C0DDD288A62B}">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pPr algn="ctr">
            <a:spcBef>
              <a:spcPts val="600"/>
            </a:spcBef>
            <a:spcAft>
              <a:spcPct val="0"/>
            </a:spcAft>
          </a:pPr>
          <a:r>
            <a:rPr lang="fr-FR" sz="2000" b="0" i="0" u="none" strike="noStrike" cap="none" baseline="0">
              <a:solidFill>
                <a:srgbClr val="000000"/>
              </a:solidFill>
              <a:effectLst/>
              <a:uFill>
                <a:solidFill>
                  <a:prstClr val="black">
                    <a:alpha val="0"/>
                  </a:prstClr>
                </a:solidFill>
              </a:uFill>
              <a:latin typeface="Arial"/>
              <a:ea typeface="Arial"/>
              <a:cs typeface="Arial"/>
            </a:rPr>
            <a:t>MVA-BN</a:t>
          </a:r>
        </a:p>
      </dgm:t>
    </dgm:pt>
    <dgm:pt modelId="{5CFBCD31-F6C9-4EA0-B50E-941878362D17}" type="sibTrans" cxnId="{F376B2EB-C2C3-4ECE-88B9-3F8AF9087348}">
      <dgm:prSet/>
      <dgm:spPr/>
      <dgm:t>
        <a:bodyPr/>
        <a:lstStyle/>
        <a:p>
          <a:endParaRPr lang="en-US"/>
        </a:p>
      </dgm:t>
    </dgm:pt>
    <dgm:pt modelId="{DDE3A484-CD21-4496-9E5C-AB5FCEA9E69C}" type="sibTrans" cxnId="{0629F0C7-4F2E-42B1-ABEC-63DDEEBB14BC}">
      <dgm:prSet/>
      <dgm:spPr/>
      <dgm:t>
        <a:bodyPr/>
        <a:lstStyle/>
        <a:p>
          <a:endParaRPr lang="en-US"/>
        </a:p>
      </dgm:t>
    </dgm:pt>
    <dgm:pt modelId="{C1565114-7CBA-4534-824D-BAA2CA9D1E41}" type="parTrans" cxnId="{EA4EE505-EDC6-461D-BCE2-33F4EEBEA933}">
      <dgm:prSet/>
      <dgm:spPr/>
      <dgm:t>
        <a:bodyPr/>
        <a:lstStyle/>
        <a:p>
          <a:endParaRPr lang="en-US"/>
        </a:p>
      </dgm:t>
    </dgm:pt>
    <dgm:pt modelId="{0BF81001-C1CC-4C46-8E5B-90A53C61A0DD}">
      <dgm:prSet phldrT="[Text]" custT="1"/>
      <dgm:spPr>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dgm:spPr>
      <dgm:t>
        <a:bodyPr/>
        <a:lstStyle/>
        <a:p>
          <a:r>
            <a:rPr lang="fr-FR" sz="2000" b="0" i="0" u="none" strike="noStrike" cap="none" baseline="0">
              <a:solidFill>
                <a:srgbClr val="FFFFFF"/>
              </a:solidFill>
              <a:effectLst/>
              <a:uFill>
                <a:solidFill>
                  <a:prstClr val="black">
                    <a:alpha val="0"/>
                  </a:prstClr>
                </a:solidFill>
              </a:uFill>
              <a:latin typeface="Arial"/>
              <a:ea typeface="Arial"/>
              <a:cs typeface="Arial"/>
            </a:rPr>
            <a:t>Vaccins à réplication minimale  </a:t>
          </a:r>
        </a:p>
      </dgm:t>
    </dgm:pt>
    <dgm:pt modelId="{3108E86F-513F-49ED-A449-434D3F5AC741}" type="parTrans" cxnId="{46FFC87C-1C47-4A92-BF39-BF90531818AA}">
      <dgm:prSet/>
      <dgm:spPr/>
      <dgm:t>
        <a:bodyPr/>
        <a:lstStyle/>
        <a:p>
          <a:endParaRPr lang="en-US"/>
        </a:p>
      </dgm:t>
    </dgm:pt>
    <dgm:pt modelId="{21D840A9-63DE-495B-B898-5701E8B818A7}">
      <dgm:prSet phldrT="[Text]"/>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pPr algn="l"/>
          <a:endParaRPr lang="en-US"/>
        </a:p>
      </dgm:t>
    </dgm:pt>
    <dgm:pt modelId="{D2D4BEAF-9572-4523-B3F2-864E783D404F}" type="sibTrans" cxnId="{46FFC87C-1C47-4A92-BF39-BF90531818AA}">
      <dgm:prSet/>
      <dgm:spPr/>
      <dgm:t>
        <a:bodyPr/>
        <a:lstStyle/>
        <a:p>
          <a:endParaRPr lang="en-US"/>
        </a:p>
      </dgm:t>
    </dgm:pt>
    <dgm:pt modelId="{D2B76420-7C13-4223-9ED8-2E166644E23A}" type="parTrans" cxnId="{9BF45FE2-A83D-4F2E-BA2B-BD8D8062D9FD}">
      <dgm:prSet/>
      <dgm:spPr/>
      <dgm:t>
        <a:bodyPr/>
        <a:lstStyle/>
        <a:p>
          <a:endParaRPr lang="en-US"/>
        </a:p>
      </dgm:t>
    </dgm:pt>
    <dgm:pt modelId="{4937F20C-BC90-4166-9077-56E7AD0F7B4E}">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pPr algn="ctr"/>
          <a:r>
            <a:rPr lang="fr-FR" sz="2000" b="0" i="0" u="none" strike="noStrike" cap="none" baseline="0">
              <a:solidFill>
                <a:srgbClr val="000000"/>
              </a:solidFill>
              <a:effectLst/>
              <a:uFill>
                <a:solidFill>
                  <a:prstClr val="black">
                    <a:alpha val="0"/>
                  </a:prstClr>
                </a:solidFill>
              </a:uFill>
              <a:latin typeface="Arial"/>
              <a:ea typeface="Arial"/>
              <a:cs typeface="Arial"/>
            </a:rPr>
            <a:t>LC16 </a:t>
          </a:r>
        </a:p>
      </dgm:t>
    </dgm:pt>
    <dgm:pt modelId="{377410C4-7F32-4B0A-9F91-679C0A9709A2}" type="sibTrans" cxnId="{9BF45FE2-A83D-4F2E-BA2B-BD8D8062D9FD}">
      <dgm:prSet/>
      <dgm:spPr/>
      <dgm:t>
        <a:bodyPr/>
        <a:lstStyle/>
        <a:p>
          <a:endParaRPr lang="en-US"/>
        </a:p>
      </dgm:t>
    </dgm:pt>
    <dgm:pt modelId="{C27190E5-FE78-40CE-91DA-03236CC843A8}" type="sibTrans" cxnId="{EA4EE505-EDC6-461D-BCE2-33F4EEBEA933}">
      <dgm:prSet/>
      <dgm:spPr/>
      <dgm:t>
        <a:bodyPr/>
        <a:lstStyle/>
        <a:p>
          <a:endParaRPr lang="en-US"/>
        </a:p>
      </dgm:t>
    </dgm:pt>
    <dgm:pt modelId="{E2D938A2-F09F-4C81-BF29-168A1D20EA7F}" type="parTrans" cxnId="{665E8DFF-1010-4862-8B73-7E4CAD7B217C}">
      <dgm:prSet/>
      <dgm:spPr/>
      <dgm:t>
        <a:bodyPr/>
        <a:lstStyle/>
        <a:p>
          <a:endParaRPr lang="en-US"/>
        </a:p>
      </dgm:t>
    </dgm:pt>
    <dgm:pt modelId="{8F67CD27-1D4B-4DF6-902F-C5262B389963}">
      <dgm:prSet phldrT="[Text]" custT="1"/>
      <dgm:spPr>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dgm:spPr>
      <dgm:t>
        <a:bodyPr/>
        <a:lstStyle/>
        <a:p>
          <a:r>
            <a:rPr lang="fr-FR" sz="2000" b="0" i="0" u="none" strike="noStrike" cap="none" baseline="0">
              <a:solidFill>
                <a:srgbClr val="FFFFFF"/>
              </a:solidFill>
              <a:effectLst/>
              <a:uFill>
                <a:solidFill>
                  <a:prstClr val="black">
                    <a:alpha val="0"/>
                  </a:prstClr>
                </a:solidFill>
              </a:uFill>
              <a:latin typeface="Arial"/>
              <a:ea typeface="Arial"/>
              <a:cs typeface="Arial"/>
            </a:rPr>
            <a:t>Vaccins réplicatifs à base de vaccine</a:t>
          </a:r>
        </a:p>
      </dgm:t>
    </dgm:pt>
    <dgm:pt modelId="{48039068-F9A8-4DE3-BFDD-726EB06904F8}" type="parTrans" cxnId="{55284C7E-7EA5-4AE0-BEC2-AD7A2E841E29}">
      <dgm:prSet/>
      <dgm:spPr/>
      <dgm:t>
        <a:bodyPr/>
        <a:lstStyle/>
        <a:p>
          <a:endParaRPr lang="en-US"/>
        </a:p>
      </dgm:t>
    </dgm:pt>
    <dgm:pt modelId="{FF3F5681-83CE-4AA6-BF10-751174B81455}">
      <dgm:prSet phldrT="[Text]"/>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pPr algn="l"/>
          <a:endParaRPr lang="en-US"/>
        </a:p>
      </dgm:t>
    </dgm:pt>
    <dgm:pt modelId="{5F51C131-863F-4273-BDF2-9DA71A42DC35}" type="sibTrans" cxnId="{55284C7E-7EA5-4AE0-BEC2-AD7A2E841E29}">
      <dgm:prSet/>
      <dgm:spPr/>
      <dgm:t>
        <a:bodyPr/>
        <a:lstStyle/>
        <a:p>
          <a:endParaRPr lang="en-US"/>
        </a:p>
      </dgm:t>
    </dgm:pt>
    <dgm:pt modelId="{858E4FCE-8ECA-407A-9B1F-BD914A514CCD}" type="parTrans" cxnId="{D3C1CE80-7D6D-4A2A-A232-948A33AA6974}">
      <dgm:prSet/>
      <dgm:spPr/>
      <dgm:t>
        <a:bodyPr/>
        <a:lstStyle/>
        <a:p>
          <a:endParaRPr lang="en-US"/>
        </a:p>
      </dgm:t>
    </dgm:pt>
    <dgm:pt modelId="{076A3648-61B6-46F4-B9EF-840564619129}">
      <dgm:prSet phldrT="[Text]" cust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dgm:spPr>
      <dgm:t>
        <a:bodyPr/>
        <a:lstStyle/>
        <a:p>
          <a:pPr algn="ctr"/>
          <a:r>
            <a:rPr lang="fr-FR" sz="2000" b="0" i="0" u="none" strike="noStrike" cap="none" baseline="0">
              <a:solidFill>
                <a:srgbClr val="000000"/>
              </a:solidFill>
              <a:effectLst/>
              <a:uFill>
                <a:solidFill>
                  <a:prstClr val="black">
                    <a:alpha val="0"/>
                  </a:prstClr>
                </a:solidFill>
              </a:uFill>
              <a:latin typeface="Arial"/>
              <a:ea typeface="Arial"/>
              <a:cs typeface="Arial"/>
            </a:rPr>
            <a:t>ACAM2000 </a:t>
          </a:r>
        </a:p>
      </dgm:t>
    </dgm:pt>
    <dgm:pt modelId="{B46B4935-9428-43B7-91C6-4BE4191F11F8}" type="sibTrans" cxnId="{D3C1CE80-7D6D-4A2A-A232-948A33AA6974}">
      <dgm:prSet/>
      <dgm:spPr/>
      <dgm:t>
        <a:bodyPr/>
        <a:lstStyle/>
        <a:p>
          <a:endParaRPr lang="en-US"/>
        </a:p>
      </dgm:t>
    </dgm:pt>
    <dgm:pt modelId="{DE71A1CA-12F0-4DEA-9242-3A4C3B55C8F5}" type="sibTrans" cxnId="{665E8DFF-1010-4862-8B73-7E4CAD7B217C}">
      <dgm:prSet/>
      <dgm:spPr/>
      <dgm:t>
        <a:bodyPr/>
        <a:lstStyle/>
        <a:p>
          <a:endParaRPr lang="en-US"/>
        </a:p>
      </dgm:t>
    </dgm:pt>
    <dgm:pt modelId="{1BD6B9A5-C933-48C8-BD33-8E00B96109ED}" type="pres">
      <dgm:prSet presAssocID="{907D36F6-3ED6-4341-AE54-F369EF866AC8}" presName="Name0" presStyleCnt="0">
        <dgm:presLayoutVars>
          <dgm:dir/>
          <dgm:animLvl val="lvl"/>
          <dgm:resizeHandles val="exact"/>
        </dgm:presLayoutVars>
      </dgm:prSet>
      <dgm:spPr/>
    </dgm:pt>
    <dgm:pt modelId="{19ED4CCE-A717-41FD-95F8-BE84130736F3}" type="pres">
      <dgm:prSet presAssocID="{4347EE57-ABFC-4BA8-8B46-555BF2700BD8}" presName="composite" presStyleCnt="0"/>
      <dgm:spPr/>
    </dgm:pt>
    <dgm:pt modelId="{4EB084B5-3ADD-464C-AA19-E56ADC7F4680}" type="pres">
      <dgm:prSet presAssocID="{4347EE57-ABFC-4BA8-8B46-555BF2700BD8}" presName="parTx" presStyleLbl="alignNode1" presStyleIdx="0" presStyleCnt="3">
        <dgm:presLayoutVars>
          <dgm:chMax val="0"/>
          <dgm:chPref val="0"/>
          <dgm:bulletEnabled val="1"/>
        </dgm:presLayoutVars>
      </dgm:prSet>
      <dgm:spPr/>
    </dgm:pt>
    <dgm:pt modelId="{0BF17A30-8BD2-46DF-91E1-5941FD9245C3}" type="pres">
      <dgm:prSet presAssocID="{4347EE57-ABFC-4BA8-8B46-555BF2700BD8}" presName="desTx" presStyleLbl="alignAccFollowNode1" presStyleIdx="0" presStyleCnt="3">
        <dgm:presLayoutVars>
          <dgm:bulletEnabled val="1"/>
        </dgm:presLayoutVars>
      </dgm:prSet>
      <dgm:spPr/>
    </dgm:pt>
    <dgm:pt modelId="{524ED83A-D600-4CE9-A9EE-DFBE97DA74C1}" type="pres">
      <dgm:prSet presAssocID="{DDE3A484-CD21-4496-9E5C-AB5FCEA9E69C}" presName="space" presStyleCnt="0"/>
      <dgm:spPr/>
    </dgm:pt>
    <dgm:pt modelId="{11DEE621-C831-4C6C-ABD7-1134EA3EF3E9}" type="pres">
      <dgm:prSet presAssocID="{0BF81001-C1CC-4C46-8E5B-90A53C61A0DD}" presName="composite" presStyleCnt="0"/>
      <dgm:spPr/>
    </dgm:pt>
    <dgm:pt modelId="{88367215-ECFC-40CB-8515-8B687E6C222A}" type="pres">
      <dgm:prSet presAssocID="{0BF81001-C1CC-4C46-8E5B-90A53C61A0DD}" presName="parTx" presStyleLbl="alignNode1" presStyleIdx="1" presStyleCnt="3">
        <dgm:presLayoutVars>
          <dgm:chMax val="0"/>
          <dgm:chPref val="0"/>
          <dgm:bulletEnabled val="1"/>
        </dgm:presLayoutVars>
      </dgm:prSet>
      <dgm:spPr/>
    </dgm:pt>
    <dgm:pt modelId="{6FA2D6F1-5303-41D5-A3E3-8E7856642E1D}" type="pres">
      <dgm:prSet presAssocID="{0BF81001-C1CC-4C46-8E5B-90A53C61A0DD}" presName="desTx" presStyleLbl="alignAccFollowNode1" presStyleIdx="1" presStyleCnt="3">
        <dgm:presLayoutVars>
          <dgm:bulletEnabled val="1"/>
        </dgm:presLayoutVars>
      </dgm:prSet>
      <dgm:spPr/>
    </dgm:pt>
    <dgm:pt modelId="{FBF206AA-184E-492F-A076-59697F650E1F}" type="pres">
      <dgm:prSet presAssocID="{C27190E5-FE78-40CE-91DA-03236CC843A8}" presName="space" presStyleCnt="0"/>
      <dgm:spPr/>
    </dgm:pt>
    <dgm:pt modelId="{BE2AA251-9C20-41FF-AACF-B3162A28D5E4}" type="pres">
      <dgm:prSet presAssocID="{8F67CD27-1D4B-4DF6-902F-C5262B389963}" presName="composite" presStyleCnt="0"/>
      <dgm:spPr/>
    </dgm:pt>
    <dgm:pt modelId="{228DF8D9-E001-4400-AD57-81FCDF7CCEE1}" type="pres">
      <dgm:prSet presAssocID="{8F67CD27-1D4B-4DF6-902F-C5262B389963}" presName="parTx" presStyleLbl="alignNode1" presStyleIdx="2" presStyleCnt="3">
        <dgm:presLayoutVars>
          <dgm:chMax val="0"/>
          <dgm:chPref val="0"/>
          <dgm:bulletEnabled val="1"/>
        </dgm:presLayoutVars>
      </dgm:prSet>
      <dgm:spPr/>
    </dgm:pt>
    <dgm:pt modelId="{057ACB21-2616-4534-B420-28BECEFD7F99}" type="pres">
      <dgm:prSet presAssocID="{8F67CD27-1D4B-4DF6-902F-C5262B389963}" presName="desTx" presStyleLbl="alignAccFollowNode1" presStyleIdx="2" presStyleCnt="3">
        <dgm:presLayoutVars>
          <dgm:bulletEnabled val="1"/>
        </dgm:presLayoutVars>
      </dgm:prSet>
      <dgm:spPr/>
    </dgm:pt>
  </dgm:ptLst>
  <dgm:cxnLst>
    <dgm:cxn modelId="{EA4EE505-EDC6-461D-BCE2-33F4EEBEA933}" srcId="{907D36F6-3ED6-4341-AE54-F369EF866AC8}" destId="{0BF81001-C1CC-4C46-8E5B-90A53C61A0DD}" srcOrd="1" destOrd="0" parTransId="{C1565114-7CBA-4534-824D-BAA2CA9D1E41}" sibTransId="{C27190E5-FE78-40CE-91DA-03236CC843A8}"/>
    <dgm:cxn modelId="{123D3F11-01F1-4BE2-BFCF-7E78C58D5560}" type="presOf" srcId="{4937F20C-BC90-4166-9077-56E7AD0F7B4E}" destId="{6FA2D6F1-5303-41D5-A3E3-8E7856642E1D}" srcOrd="0" destOrd="1" presId="urn:microsoft.com/office/officeart/2005/8/layout/hList1"/>
    <dgm:cxn modelId="{4B057B11-86EA-40FD-B8FE-B48BD9FCEDCB}" type="presOf" srcId="{21D840A9-63DE-495B-B898-5701E8B818A7}" destId="{6FA2D6F1-5303-41D5-A3E3-8E7856642E1D}" srcOrd="0" destOrd="0" presId="urn:microsoft.com/office/officeart/2005/8/layout/hList1"/>
    <dgm:cxn modelId="{25898A2A-C27A-4C3E-ACB0-F7732AF2BACE}" type="presOf" srcId="{585C58D3-EE2A-4443-83A6-7E8D2DE8835A}" destId="{0BF17A30-8BD2-46DF-91E1-5941FD9245C3}" srcOrd="0" destOrd="0" presId="urn:microsoft.com/office/officeart/2005/8/layout/hList1"/>
    <dgm:cxn modelId="{3F36D03C-CA85-4855-8BBD-D727D3B2100C}" type="presOf" srcId="{FF3F5681-83CE-4AA6-BF10-751174B81455}" destId="{057ACB21-2616-4534-B420-28BECEFD7F99}" srcOrd="0" destOrd="0" presId="urn:microsoft.com/office/officeart/2005/8/layout/hList1"/>
    <dgm:cxn modelId="{3216CC45-2758-4CAE-B4DB-8880283BC941}" type="presOf" srcId="{4347EE57-ABFC-4BA8-8B46-555BF2700BD8}" destId="{4EB084B5-3ADD-464C-AA19-E56ADC7F4680}" srcOrd="0" destOrd="0" presId="urn:microsoft.com/office/officeart/2005/8/layout/hList1"/>
    <dgm:cxn modelId="{5E7A7558-4721-4F2B-9AF7-2ABA4D2B9DA6}" type="presOf" srcId="{8F67CD27-1D4B-4DF6-902F-C5262B389963}" destId="{228DF8D9-E001-4400-AD57-81FCDF7CCEE1}" srcOrd="0" destOrd="0" presId="urn:microsoft.com/office/officeart/2005/8/layout/hList1"/>
    <dgm:cxn modelId="{46FFC87C-1C47-4A92-BF39-BF90531818AA}" srcId="{0BF81001-C1CC-4C46-8E5B-90A53C61A0DD}" destId="{21D840A9-63DE-495B-B898-5701E8B818A7}" srcOrd="0" destOrd="0" parTransId="{3108E86F-513F-49ED-A449-434D3F5AC741}" sibTransId="{D2D4BEAF-9572-4523-B3F2-864E783D404F}"/>
    <dgm:cxn modelId="{55284C7E-7EA5-4AE0-BEC2-AD7A2E841E29}" srcId="{8F67CD27-1D4B-4DF6-902F-C5262B389963}" destId="{FF3F5681-83CE-4AA6-BF10-751174B81455}" srcOrd="0" destOrd="0" parTransId="{48039068-F9A8-4DE3-BFDD-726EB06904F8}" sibTransId="{5F51C131-863F-4273-BDF2-9DA71A42DC35}"/>
    <dgm:cxn modelId="{FFC1767E-B6EA-4497-8C28-BF98582AE401}" srcId="{4347EE57-ABFC-4BA8-8B46-555BF2700BD8}" destId="{585C58D3-EE2A-4443-83A6-7E8D2DE8835A}" srcOrd="0" destOrd="0" parTransId="{1CE8407B-7861-4519-91B1-0BFBAAB96E11}" sibTransId="{59D1050F-E915-4D5E-A423-9EEE82B0396B}"/>
    <dgm:cxn modelId="{D3C1CE80-7D6D-4A2A-A232-948A33AA6974}" srcId="{8F67CD27-1D4B-4DF6-902F-C5262B389963}" destId="{076A3648-61B6-46F4-B9EF-840564619129}" srcOrd="1" destOrd="0" parTransId="{858E4FCE-8ECA-407A-9B1F-BD914A514CCD}" sibTransId="{B46B4935-9428-43B7-91C6-4BE4191F11F8}"/>
    <dgm:cxn modelId="{114965A4-8474-4E05-B908-66A1FB6BD05C}" type="presOf" srcId="{907D36F6-3ED6-4341-AE54-F369EF866AC8}" destId="{1BD6B9A5-C933-48C8-BD33-8E00B96109ED}" srcOrd="0" destOrd="0" presId="urn:microsoft.com/office/officeart/2005/8/layout/hList1"/>
    <dgm:cxn modelId="{981AA3A9-9116-491B-ACDB-76C77025D4B7}" type="presOf" srcId="{0BF81001-C1CC-4C46-8E5B-90A53C61A0DD}" destId="{88367215-ECFC-40CB-8515-8B687E6C222A}" srcOrd="0" destOrd="0" presId="urn:microsoft.com/office/officeart/2005/8/layout/hList1"/>
    <dgm:cxn modelId="{0629F0C7-4F2E-42B1-ABEC-63DDEEBB14BC}" srcId="{907D36F6-3ED6-4341-AE54-F369EF866AC8}" destId="{4347EE57-ABFC-4BA8-8B46-555BF2700BD8}" srcOrd="0" destOrd="0" parTransId="{99070EB7-1017-449B-89AA-2B019A943D87}" sibTransId="{DDE3A484-CD21-4496-9E5C-AB5FCEA9E69C}"/>
    <dgm:cxn modelId="{ED690AE1-F218-4EE5-9427-C28845187D4B}" type="presOf" srcId="{62807ABF-95B0-4295-B11A-C0DDD288A62B}" destId="{0BF17A30-8BD2-46DF-91E1-5941FD9245C3}" srcOrd="0" destOrd="1" presId="urn:microsoft.com/office/officeart/2005/8/layout/hList1"/>
    <dgm:cxn modelId="{9BF45FE2-A83D-4F2E-BA2B-BD8D8062D9FD}" srcId="{0BF81001-C1CC-4C46-8E5B-90A53C61A0DD}" destId="{4937F20C-BC90-4166-9077-56E7AD0F7B4E}" srcOrd="1" destOrd="0" parTransId="{D2B76420-7C13-4223-9ED8-2E166644E23A}" sibTransId="{377410C4-7F32-4B0A-9F91-679C0A9709A2}"/>
    <dgm:cxn modelId="{F376B2EB-C2C3-4ECE-88B9-3F8AF9087348}" srcId="{4347EE57-ABFC-4BA8-8B46-555BF2700BD8}" destId="{62807ABF-95B0-4295-B11A-C0DDD288A62B}" srcOrd="1" destOrd="0" parTransId="{F92637C1-A3A5-4FE5-9789-494BF5ED6DFE}" sibTransId="{5CFBCD31-F6C9-4EA0-B50E-941878362D17}"/>
    <dgm:cxn modelId="{F5CFDDF9-A37F-4945-91FF-1401C73846B2}" type="presOf" srcId="{076A3648-61B6-46F4-B9EF-840564619129}" destId="{057ACB21-2616-4534-B420-28BECEFD7F99}" srcOrd="0" destOrd="1" presId="urn:microsoft.com/office/officeart/2005/8/layout/hList1"/>
    <dgm:cxn modelId="{665E8DFF-1010-4862-8B73-7E4CAD7B217C}" srcId="{907D36F6-3ED6-4341-AE54-F369EF866AC8}" destId="{8F67CD27-1D4B-4DF6-902F-C5262B389963}" srcOrd="2" destOrd="0" parTransId="{E2D938A2-F09F-4C81-BF29-168A1D20EA7F}" sibTransId="{DE71A1CA-12F0-4DEA-9242-3A4C3B55C8F5}"/>
    <dgm:cxn modelId="{513F5A1E-7491-481D-A729-8FDD0A6DD871}" type="presParOf" srcId="{1BD6B9A5-C933-48C8-BD33-8E00B96109ED}" destId="{19ED4CCE-A717-41FD-95F8-BE84130736F3}" srcOrd="0" destOrd="0" presId="urn:microsoft.com/office/officeart/2005/8/layout/hList1"/>
    <dgm:cxn modelId="{780C7620-B03D-4826-840D-F6AA1367FA1A}" type="presParOf" srcId="{19ED4CCE-A717-41FD-95F8-BE84130736F3}" destId="{4EB084B5-3ADD-464C-AA19-E56ADC7F4680}" srcOrd="0" destOrd="0" presId="urn:microsoft.com/office/officeart/2005/8/layout/hList1"/>
    <dgm:cxn modelId="{39E8C9EF-80F3-4D6B-9100-ED3722BF5F11}" type="presParOf" srcId="{19ED4CCE-A717-41FD-95F8-BE84130736F3}" destId="{0BF17A30-8BD2-46DF-91E1-5941FD9245C3}" srcOrd="1" destOrd="0" presId="urn:microsoft.com/office/officeart/2005/8/layout/hList1"/>
    <dgm:cxn modelId="{59E30342-5419-42BD-B040-546A22B35003}" type="presParOf" srcId="{1BD6B9A5-C933-48C8-BD33-8E00B96109ED}" destId="{524ED83A-D600-4CE9-A9EE-DFBE97DA74C1}" srcOrd="1" destOrd="0" presId="urn:microsoft.com/office/officeart/2005/8/layout/hList1"/>
    <dgm:cxn modelId="{90F83B45-2AC9-49B2-AFC8-351EED170BAD}" type="presParOf" srcId="{1BD6B9A5-C933-48C8-BD33-8E00B96109ED}" destId="{11DEE621-C831-4C6C-ABD7-1134EA3EF3E9}" srcOrd="2" destOrd="0" presId="urn:microsoft.com/office/officeart/2005/8/layout/hList1"/>
    <dgm:cxn modelId="{3006707E-629F-4DAD-BEC5-E476B27FC2A9}" type="presParOf" srcId="{11DEE621-C831-4C6C-ABD7-1134EA3EF3E9}" destId="{88367215-ECFC-40CB-8515-8B687E6C222A}" srcOrd="0" destOrd="0" presId="urn:microsoft.com/office/officeart/2005/8/layout/hList1"/>
    <dgm:cxn modelId="{338C5F98-DAE7-4844-AB16-F24D26CFB925}" type="presParOf" srcId="{11DEE621-C831-4C6C-ABD7-1134EA3EF3E9}" destId="{6FA2D6F1-5303-41D5-A3E3-8E7856642E1D}" srcOrd="1" destOrd="0" presId="urn:microsoft.com/office/officeart/2005/8/layout/hList1"/>
    <dgm:cxn modelId="{0CF14383-D650-4012-8DD3-76E4594CB3CD}" type="presParOf" srcId="{1BD6B9A5-C933-48C8-BD33-8E00B96109ED}" destId="{FBF206AA-184E-492F-A076-59697F650E1F}" srcOrd="3" destOrd="0" presId="urn:microsoft.com/office/officeart/2005/8/layout/hList1"/>
    <dgm:cxn modelId="{7F78A0F1-D877-4236-AC49-435C429D3BD8}" type="presParOf" srcId="{1BD6B9A5-C933-48C8-BD33-8E00B96109ED}" destId="{BE2AA251-9C20-41FF-AACF-B3162A28D5E4}" srcOrd="4" destOrd="0" presId="urn:microsoft.com/office/officeart/2005/8/layout/hList1"/>
    <dgm:cxn modelId="{494D8128-A585-4769-9F14-2C9FFCFCAD03}" type="presParOf" srcId="{BE2AA251-9C20-41FF-AACF-B3162A28D5E4}" destId="{228DF8D9-E001-4400-AD57-81FCDF7CCEE1}" srcOrd="0" destOrd="0" presId="urn:microsoft.com/office/officeart/2005/8/layout/hList1"/>
    <dgm:cxn modelId="{1EA2C4DD-7541-4E00-89D5-6EC98DC27AC4}" type="presParOf" srcId="{BE2AA251-9C20-41FF-AACF-B3162A28D5E4}" destId="{057ACB21-2616-4534-B420-28BECEFD7F9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B51CC-21C7-4F1F-A142-8B7ECCFBF4C6}">
      <dsp:nvSpPr>
        <dsp:cNvPr id="0" name=""/>
        <dsp:cNvSpPr/>
      </dsp:nvSpPr>
      <dsp:spPr>
        <a:xfrm rot="5400000">
          <a:off x="5119630" y="-2918433"/>
          <a:ext cx="479304" cy="64404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fr-FR" sz="1600" b="0" i="0" u="none" strike="noStrike" kern="1200" cap="none" baseline="0">
              <a:solidFill>
                <a:srgbClr val="000000"/>
              </a:solidFill>
              <a:effectLst/>
              <a:uFill>
                <a:solidFill>
                  <a:prstClr val="black">
                    <a:alpha val="0"/>
                  </a:prstClr>
                </a:solidFill>
              </a:uFill>
              <a:latin typeface="Arial"/>
              <a:ea typeface="Arial"/>
              <a:cs typeface="Arial"/>
            </a:rPr>
            <a:t>Identifiée chez des singes de laboratoire au Danemark</a:t>
          </a:r>
        </a:p>
      </dsp:txBody>
      <dsp:txXfrm rot="-5400000">
        <a:off x="2139045" y="85550"/>
        <a:ext cx="6417077" cy="432508"/>
      </dsp:txXfrm>
    </dsp:sp>
    <dsp:sp modelId="{8B0BD242-8643-4579-B74C-C1CB7C63E765}">
      <dsp:nvSpPr>
        <dsp:cNvPr id="0" name=""/>
        <dsp:cNvSpPr/>
      </dsp:nvSpPr>
      <dsp:spPr>
        <a:xfrm>
          <a:off x="0" y="2238"/>
          <a:ext cx="2138218" cy="5991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b="0" i="0" u="none" strike="noStrike" kern="1200" cap="none" baseline="0">
              <a:solidFill>
                <a:srgbClr val="FFFFFF"/>
              </a:solidFill>
              <a:effectLst/>
              <a:uFill>
                <a:solidFill>
                  <a:prstClr val="black">
                    <a:alpha val="0"/>
                  </a:prstClr>
                </a:solidFill>
              </a:uFill>
              <a:latin typeface="Arial"/>
              <a:ea typeface="Arial"/>
              <a:cs typeface="Arial"/>
            </a:rPr>
            <a:t>1958</a:t>
          </a:r>
        </a:p>
      </dsp:txBody>
      <dsp:txXfrm>
        <a:off x="29247" y="31485"/>
        <a:ext cx="2079724" cy="540637"/>
      </dsp:txXfrm>
    </dsp:sp>
    <dsp:sp modelId="{909EF819-7831-4DA8-8900-F06EE3716735}">
      <dsp:nvSpPr>
        <dsp:cNvPr id="0" name=""/>
        <dsp:cNvSpPr/>
      </dsp:nvSpPr>
      <dsp:spPr>
        <a:xfrm rot="5400000">
          <a:off x="4920472" y="-2150100"/>
          <a:ext cx="877621" cy="64404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fr-FR" sz="1600" b="0" i="0" u="none" strike="noStrike" kern="1200" cap="none" baseline="0">
              <a:solidFill>
                <a:srgbClr val="000000"/>
              </a:solidFill>
              <a:effectLst/>
              <a:uFill>
                <a:solidFill>
                  <a:prstClr val="black">
                    <a:alpha val="0"/>
                  </a:prstClr>
                </a:solidFill>
              </a:uFill>
              <a:latin typeface="Arial"/>
              <a:ea typeface="Arial"/>
              <a:cs typeface="Arial"/>
            </a:rPr>
            <a:t>Identifiée chez l’homme en République démocratique du Congo</a:t>
          </a:r>
        </a:p>
        <a:p>
          <a:pPr marL="171450" lvl="1" indent="-171450" algn="l" defTabSz="711200">
            <a:lnSpc>
              <a:spcPct val="90000"/>
            </a:lnSpc>
            <a:spcBef>
              <a:spcPct val="0"/>
            </a:spcBef>
            <a:spcAft>
              <a:spcPct val="15000"/>
            </a:spcAft>
            <a:buChar char="•"/>
          </a:pPr>
          <a:r>
            <a:rPr lang="fr-FR" sz="1600" b="0" i="0" u="none" strike="noStrike" kern="1200" cap="none" baseline="0" dirty="0">
              <a:solidFill>
                <a:srgbClr val="000000"/>
              </a:solidFill>
              <a:effectLst/>
              <a:uFill>
                <a:solidFill>
                  <a:prstClr val="black">
                    <a:alpha val="0"/>
                  </a:prstClr>
                </a:solidFill>
              </a:uFill>
              <a:latin typeface="Arial"/>
              <a:ea typeface="Arial"/>
              <a:cs typeface="Arial"/>
            </a:rPr>
            <a:t>Endémique chez les mammifères en Afrique centrale et occidentale ; survenue de cas chez l’homme avec des épidémies variables</a:t>
          </a:r>
        </a:p>
      </dsp:txBody>
      <dsp:txXfrm rot="-5400000">
        <a:off x="2139045" y="674169"/>
        <a:ext cx="6397633" cy="791937"/>
      </dsp:txXfrm>
    </dsp:sp>
    <dsp:sp modelId="{16F6B1A3-9123-4D0A-8520-BFA8B1F43592}">
      <dsp:nvSpPr>
        <dsp:cNvPr id="0" name=""/>
        <dsp:cNvSpPr/>
      </dsp:nvSpPr>
      <dsp:spPr>
        <a:xfrm>
          <a:off x="0" y="770571"/>
          <a:ext cx="2138218" cy="5991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b="0" i="0" u="none" strike="noStrike" kern="1200" cap="none" baseline="0">
              <a:solidFill>
                <a:srgbClr val="FFFFFF"/>
              </a:solidFill>
              <a:effectLst/>
              <a:uFill>
                <a:solidFill>
                  <a:prstClr val="black">
                    <a:alpha val="0"/>
                  </a:prstClr>
                </a:solidFill>
              </a:uFill>
              <a:latin typeface="Arial"/>
              <a:ea typeface="Arial"/>
              <a:cs typeface="Arial"/>
            </a:rPr>
            <a:t>1970</a:t>
          </a:r>
        </a:p>
      </dsp:txBody>
      <dsp:txXfrm>
        <a:off x="29247" y="799818"/>
        <a:ext cx="2079724" cy="540637"/>
      </dsp:txXfrm>
    </dsp:sp>
    <dsp:sp modelId="{072B0B9B-6CD8-4F6D-B9A5-60B225691A5F}">
      <dsp:nvSpPr>
        <dsp:cNvPr id="0" name=""/>
        <dsp:cNvSpPr/>
      </dsp:nvSpPr>
      <dsp:spPr>
        <a:xfrm rot="5400000">
          <a:off x="5119630" y="-1381767"/>
          <a:ext cx="479304" cy="64404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fr-FR" sz="1600" b="0" i="0" u="none" strike="noStrike" kern="1200" cap="none" baseline="0">
              <a:solidFill>
                <a:srgbClr val="000000"/>
              </a:solidFill>
              <a:effectLst/>
              <a:uFill>
                <a:solidFill>
                  <a:prstClr val="black">
                    <a:alpha val="0"/>
                  </a:prstClr>
                </a:solidFill>
              </a:uFill>
              <a:latin typeface="Arial"/>
              <a:ea typeface="Arial"/>
              <a:cs typeface="Arial"/>
            </a:rPr>
            <a:t>Épidémie en RDC liée à la transmission interhumaine </a:t>
          </a:r>
        </a:p>
      </dsp:txBody>
      <dsp:txXfrm rot="-5400000">
        <a:off x="2139045" y="1622216"/>
        <a:ext cx="6417077" cy="432508"/>
      </dsp:txXfrm>
    </dsp:sp>
    <dsp:sp modelId="{3EF491B1-0361-44EE-99A1-3768F7C8DCDF}">
      <dsp:nvSpPr>
        <dsp:cNvPr id="0" name=""/>
        <dsp:cNvSpPr/>
      </dsp:nvSpPr>
      <dsp:spPr>
        <a:xfrm>
          <a:off x="0" y="1538904"/>
          <a:ext cx="2138218" cy="5991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b="0" i="0" u="none" strike="noStrike" kern="1200" cap="none" baseline="0">
              <a:solidFill>
                <a:srgbClr val="FFFFFF"/>
              </a:solidFill>
              <a:effectLst/>
              <a:uFill>
                <a:solidFill>
                  <a:prstClr val="black">
                    <a:alpha val="0"/>
                  </a:prstClr>
                </a:solidFill>
              </a:uFill>
              <a:latin typeface="Arial"/>
              <a:ea typeface="Arial"/>
              <a:cs typeface="Arial"/>
            </a:rPr>
            <a:t>1996</a:t>
          </a:r>
        </a:p>
      </dsp:txBody>
      <dsp:txXfrm>
        <a:off x="29247" y="1568151"/>
        <a:ext cx="2079724" cy="540637"/>
      </dsp:txXfrm>
    </dsp:sp>
    <dsp:sp modelId="{C7FCC79A-3EA3-40DC-B411-1EA53E0F7AE6}">
      <dsp:nvSpPr>
        <dsp:cNvPr id="0" name=""/>
        <dsp:cNvSpPr/>
      </dsp:nvSpPr>
      <dsp:spPr>
        <a:xfrm rot="5400000">
          <a:off x="5119630" y="-752680"/>
          <a:ext cx="479304" cy="64404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fr-FR" sz="1600" b="0" i="0" u="none" strike="noStrike" kern="1200" cap="none" baseline="0">
              <a:solidFill>
                <a:srgbClr val="000000"/>
              </a:solidFill>
              <a:effectLst/>
              <a:uFill>
                <a:solidFill>
                  <a:prstClr val="black">
                    <a:alpha val="0"/>
                  </a:prstClr>
                </a:solidFill>
              </a:uFill>
              <a:latin typeface="Arial"/>
              <a:ea typeface="Arial"/>
              <a:cs typeface="Arial"/>
            </a:rPr>
            <a:t>Épidémie aux États-Unis liée aux chiens de prairie et à un rat importé du Ghana</a:t>
          </a:r>
        </a:p>
      </dsp:txBody>
      <dsp:txXfrm rot="-5400000">
        <a:off x="2139045" y="2251303"/>
        <a:ext cx="6417077" cy="432508"/>
      </dsp:txXfrm>
    </dsp:sp>
    <dsp:sp modelId="{D4A555FA-15FE-466D-B031-6B106E338F3C}">
      <dsp:nvSpPr>
        <dsp:cNvPr id="0" name=""/>
        <dsp:cNvSpPr/>
      </dsp:nvSpPr>
      <dsp:spPr>
        <a:xfrm>
          <a:off x="0" y="2167991"/>
          <a:ext cx="2138218" cy="5991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b="0" i="0" u="none" strike="noStrike" kern="1200" cap="none" baseline="0">
              <a:solidFill>
                <a:srgbClr val="FFFFFF"/>
              </a:solidFill>
              <a:effectLst/>
              <a:uFill>
                <a:solidFill>
                  <a:prstClr val="black">
                    <a:alpha val="0"/>
                  </a:prstClr>
                </a:solidFill>
              </a:uFill>
              <a:latin typeface="Arial"/>
              <a:ea typeface="Arial"/>
              <a:cs typeface="Arial"/>
            </a:rPr>
            <a:t>2003</a:t>
          </a:r>
        </a:p>
      </dsp:txBody>
      <dsp:txXfrm>
        <a:off x="29247" y="2197238"/>
        <a:ext cx="2079724" cy="540637"/>
      </dsp:txXfrm>
    </dsp:sp>
    <dsp:sp modelId="{9EDEF43C-BE41-4DB6-AD23-5EA3004E613D}">
      <dsp:nvSpPr>
        <dsp:cNvPr id="0" name=""/>
        <dsp:cNvSpPr/>
      </dsp:nvSpPr>
      <dsp:spPr>
        <a:xfrm rot="5400000">
          <a:off x="5119630" y="-123592"/>
          <a:ext cx="479304" cy="6440475"/>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fr-FR" sz="1600" b="0" i="0" u="none" strike="noStrike" kern="1200" cap="none" baseline="0">
              <a:solidFill>
                <a:srgbClr val="000000"/>
              </a:solidFill>
              <a:effectLst/>
              <a:uFill>
                <a:solidFill>
                  <a:prstClr val="black">
                    <a:alpha val="0"/>
                  </a:prstClr>
                </a:solidFill>
              </a:uFill>
              <a:latin typeface="Arial"/>
              <a:ea typeface="Arial"/>
              <a:cs typeface="Arial"/>
            </a:rPr>
            <a:t>Épidémie au Nigeria </a:t>
          </a:r>
        </a:p>
      </dsp:txBody>
      <dsp:txXfrm rot="-5400000">
        <a:off x="2139045" y="2880391"/>
        <a:ext cx="6417077" cy="432508"/>
      </dsp:txXfrm>
    </dsp:sp>
    <dsp:sp modelId="{EAFCD8D4-BFD0-4BA5-B1B2-0013CD1230DA}">
      <dsp:nvSpPr>
        <dsp:cNvPr id="0" name=""/>
        <dsp:cNvSpPr/>
      </dsp:nvSpPr>
      <dsp:spPr>
        <a:xfrm>
          <a:off x="0" y="2797079"/>
          <a:ext cx="2138218" cy="5991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b="0" i="0" u="none" strike="noStrike" kern="1200" cap="none" baseline="0">
              <a:solidFill>
                <a:srgbClr val="FFFFFF"/>
              </a:solidFill>
              <a:effectLst/>
              <a:uFill>
                <a:solidFill>
                  <a:prstClr val="black">
                    <a:alpha val="0"/>
                  </a:prstClr>
                </a:solidFill>
              </a:uFill>
              <a:latin typeface="Arial"/>
              <a:ea typeface="Arial"/>
              <a:cs typeface="Arial"/>
            </a:rPr>
            <a:t>2017-2019</a:t>
          </a:r>
        </a:p>
      </dsp:txBody>
      <dsp:txXfrm>
        <a:off x="29247" y="2826326"/>
        <a:ext cx="2079724" cy="540637"/>
      </dsp:txXfrm>
    </dsp:sp>
    <dsp:sp modelId="{A2E66266-78D3-4FBC-B631-A05A08AE6CA5}">
      <dsp:nvSpPr>
        <dsp:cNvPr id="0" name=""/>
        <dsp:cNvSpPr/>
      </dsp:nvSpPr>
      <dsp:spPr>
        <a:xfrm rot="5400000">
          <a:off x="4970422" y="650651"/>
          <a:ext cx="479304" cy="615016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fr-FR" sz="1600" b="0" i="0" u="none" strike="noStrike" kern="1200" cap="none" baseline="0">
              <a:solidFill>
                <a:srgbClr val="000000"/>
              </a:solidFill>
              <a:effectLst/>
              <a:uFill>
                <a:solidFill>
                  <a:prstClr val="black">
                    <a:alpha val="0"/>
                  </a:prstClr>
                </a:solidFill>
              </a:uFill>
              <a:latin typeface="Arial"/>
              <a:ea typeface="Arial"/>
              <a:cs typeface="Arial"/>
            </a:rPr>
            <a:t>Clade II détecté dans 116 pays, principalement dans les réseaux sexuels, HSH</a:t>
          </a:r>
        </a:p>
      </dsp:txBody>
      <dsp:txXfrm rot="-5400000">
        <a:off x="2134993" y="3509478"/>
        <a:ext cx="6126764" cy="432508"/>
      </dsp:txXfrm>
    </dsp:sp>
    <dsp:sp modelId="{BF5FF37D-8777-4BD9-B3E4-DA2F93C74F9D}">
      <dsp:nvSpPr>
        <dsp:cNvPr id="0" name=""/>
        <dsp:cNvSpPr/>
      </dsp:nvSpPr>
      <dsp:spPr>
        <a:xfrm>
          <a:off x="827" y="3426166"/>
          <a:ext cx="2134165" cy="5991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b="0" i="0" u="none" strike="noStrike" kern="1200" cap="none" baseline="0">
              <a:solidFill>
                <a:srgbClr val="FFFFFF"/>
              </a:solidFill>
              <a:effectLst/>
              <a:uFill>
                <a:solidFill>
                  <a:prstClr val="black">
                    <a:alpha val="0"/>
                  </a:prstClr>
                </a:solidFill>
              </a:uFill>
              <a:latin typeface="Arial"/>
              <a:ea typeface="Arial"/>
              <a:cs typeface="Arial"/>
            </a:rPr>
            <a:t>2022-2023</a:t>
          </a:r>
        </a:p>
      </dsp:txBody>
      <dsp:txXfrm>
        <a:off x="30074" y="3455413"/>
        <a:ext cx="2075671" cy="540637"/>
      </dsp:txXfrm>
    </dsp:sp>
    <dsp:sp modelId="{BB63058F-79AA-4603-97E7-02D90EF32955}">
      <dsp:nvSpPr>
        <dsp:cNvPr id="0" name=""/>
        <dsp:cNvSpPr/>
      </dsp:nvSpPr>
      <dsp:spPr>
        <a:xfrm rot="5400000">
          <a:off x="5105319" y="1119291"/>
          <a:ext cx="479304" cy="6471056"/>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fr-FR" sz="1600" b="0" i="0" u="none" strike="noStrike" kern="1200" cap="none" baseline="0">
              <a:solidFill>
                <a:srgbClr val="000000"/>
              </a:solidFill>
              <a:effectLst/>
              <a:uFill>
                <a:solidFill>
                  <a:prstClr val="black">
                    <a:alpha val="0"/>
                  </a:prstClr>
                </a:solidFill>
              </a:uFill>
              <a:latin typeface="Arial"/>
              <a:ea typeface="Arial"/>
              <a:cs typeface="Arial"/>
            </a:rPr>
            <a:t>Clade Ib détecté dans plusieurs pays africains ; épicentre en RDC</a:t>
          </a:r>
        </a:p>
      </dsp:txBody>
      <dsp:txXfrm rot="-5400000">
        <a:off x="2109443" y="4138565"/>
        <a:ext cx="6447658" cy="432508"/>
      </dsp:txXfrm>
    </dsp:sp>
    <dsp:sp modelId="{47D1BD26-4E4E-4631-8BD8-637BB48BAFD3}">
      <dsp:nvSpPr>
        <dsp:cNvPr id="0" name=""/>
        <dsp:cNvSpPr/>
      </dsp:nvSpPr>
      <dsp:spPr>
        <a:xfrm>
          <a:off x="827" y="4055254"/>
          <a:ext cx="2108616" cy="5991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fr-FR" sz="2400" b="0" i="0" u="none" strike="noStrike" kern="1200" cap="none" baseline="0">
              <a:solidFill>
                <a:srgbClr val="FFFFFF"/>
              </a:solidFill>
              <a:effectLst/>
              <a:uFill>
                <a:solidFill>
                  <a:prstClr val="black">
                    <a:alpha val="0"/>
                  </a:prstClr>
                </a:solidFill>
              </a:uFill>
              <a:latin typeface="Arial"/>
              <a:ea typeface="Arial"/>
              <a:cs typeface="Arial"/>
            </a:rPr>
            <a:t>2024</a:t>
          </a:r>
        </a:p>
      </dsp:txBody>
      <dsp:txXfrm>
        <a:off x="30074" y="4084501"/>
        <a:ext cx="2050122" cy="5406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F43FE-75BD-4667-9108-73B165841D40}">
      <dsp:nvSpPr>
        <dsp:cNvPr id="0" name=""/>
        <dsp:cNvSpPr/>
      </dsp:nvSpPr>
      <dsp:spPr>
        <a:xfrm>
          <a:off x="9745174" y="2045144"/>
          <a:ext cx="91440" cy="1183092"/>
        </a:xfrm>
        <a:custGeom>
          <a:avLst/>
          <a:gdLst/>
          <a:ahLst/>
          <a:cxnLst/>
          <a:rect l="0" t="0" r="0" b="0"/>
          <a:pathLst>
            <a:path>
              <a:moveTo>
                <a:pt x="52519" y="0"/>
              </a:moveTo>
              <a:lnTo>
                <a:pt x="45720" y="11830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77C544-997A-42B5-853A-50C613AA611F}">
      <dsp:nvSpPr>
        <dsp:cNvPr id="0" name=""/>
        <dsp:cNvSpPr/>
      </dsp:nvSpPr>
      <dsp:spPr>
        <a:xfrm>
          <a:off x="7155453" y="722823"/>
          <a:ext cx="3343221" cy="322635"/>
        </a:xfrm>
        <a:custGeom>
          <a:avLst/>
          <a:gdLst/>
          <a:ahLst/>
          <a:cxnLst/>
          <a:rect l="0" t="0" r="0" b="0"/>
          <a:pathLst>
            <a:path>
              <a:moveTo>
                <a:pt x="0" y="0"/>
              </a:moveTo>
              <a:lnTo>
                <a:pt x="0" y="138627"/>
              </a:lnTo>
              <a:lnTo>
                <a:pt x="3343221" y="138627"/>
              </a:lnTo>
              <a:lnTo>
                <a:pt x="3343221" y="3226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0BF479-FF58-44EC-B2F6-3A73227267D0}">
      <dsp:nvSpPr>
        <dsp:cNvPr id="0" name=""/>
        <dsp:cNvSpPr/>
      </dsp:nvSpPr>
      <dsp:spPr>
        <a:xfrm>
          <a:off x="7152887" y="3851518"/>
          <a:ext cx="258055" cy="1783136"/>
        </a:xfrm>
        <a:custGeom>
          <a:avLst/>
          <a:gdLst/>
          <a:ahLst/>
          <a:cxnLst/>
          <a:rect l="0" t="0" r="0" b="0"/>
          <a:pathLst>
            <a:path>
              <a:moveTo>
                <a:pt x="0" y="0"/>
              </a:moveTo>
              <a:lnTo>
                <a:pt x="0" y="1783136"/>
              </a:lnTo>
              <a:lnTo>
                <a:pt x="258055" y="178313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B30B256-A26A-4CFB-8F96-261C34FA65A3}">
      <dsp:nvSpPr>
        <dsp:cNvPr id="0" name=""/>
        <dsp:cNvSpPr/>
      </dsp:nvSpPr>
      <dsp:spPr>
        <a:xfrm>
          <a:off x="7152887" y="3851518"/>
          <a:ext cx="287864" cy="736844"/>
        </a:xfrm>
        <a:custGeom>
          <a:avLst/>
          <a:gdLst/>
          <a:ahLst/>
          <a:cxnLst/>
          <a:rect l="0" t="0" r="0" b="0"/>
          <a:pathLst>
            <a:path>
              <a:moveTo>
                <a:pt x="0" y="0"/>
              </a:moveTo>
              <a:lnTo>
                <a:pt x="0" y="736844"/>
              </a:lnTo>
              <a:lnTo>
                <a:pt x="287864" y="736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025D42-4222-486E-AACB-818AFBC03396}">
      <dsp:nvSpPr>
        <dsp:cNvPr id="0" name=""/>
        <dsp:cNvSpPr/>
      </dsp:nvSpPr>
      <dsp:spPr>
        <a:xfrm>
          <a:off x="6924339" y="1921684"/>
          <a:ext cx="1304664" cy="533121"/>
        </a:xfrm>
        <a:custGeom>
          <a:avLst/>
          <a:gdLst/>
          <a:ahLst/>
          <a:cxnLst/>
          <a:rect l="0" t="0" r="0" b="0"/>
          <a:pathLst>
            <a:path>
              <a:moveTo>
                <a:pt x="0" y="0"/>
              </a:moveTo>
              <a:lnTo>
                <a:pt x="0" y="349114"/>
              </a:lnTo>
              <a:lnTo>
                <a:pt x="1304664" y="349114"/>
              </a:lnTo>
              <a:lnTo>
                <a:pt x="1304664" y="53312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EE70D-59D6-40D8-915A-9DB3E8BB4338}">
      <dsp:nvSpPr>
        <dsp:cNvPr id="0" name=""/>
        <dsp:cNvSpPr/>
      </dsp:nvSpPr>
      <dsp:spPr>
        <a:xfrm>
          <a:off x="5701321" y="1921684"/>
          <a:ext cx="1223018" cy="527146"/>
        </a:xfrm>
        <a:custGeom>
          <a:avLst/>
          <a:gdLst/>
          <a:ahLst/>
          <a:cxnLst/>
          <a:rect l="0" t="0" r="0" b="0"/>
          <a:pathLst>
            <a:path>
              <a:moveTo>
                <a:pt x="1223018" y="0"/>
              </a:moveTo>
              <a:lnTo>
                <a:pt x="1223018" y="343138"/>
              </a:lnTo>
              <a:lnTo>
                <a:pt x="0" y="343138"/>
              </a:lnTo>
              <a:lnTo>
                <a:pt x="0" y="5271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446461-8725-40A0-B852-304E4E9ABCCC}">
      <dsp:nvSpPr>
        <dsp:cNvPr id="0" name=""/>
        <dsp:cNvSpPr/>
      </dsp:nvSpPr>
      <dsp:spPr>
        <a:xfrm>
          <a:off x="6924339" y="722823"/>
          <a:ext cx="231113" cy="322635"/>
        </a:xfrm>
        <a:custGeom>
          <a:avLst/>
          <a:gdLst/>
          <a:ahLst/>
          <a:cxnLst/>
          <a:rect l="0" t="0" r="0" b="0"/>
          <a:pathLst>
            <a:path>
              <a:moveTo>
                <a:pt x="231113" y="0"/>
              </a:moveTo>
              <a:lnTo>
                <a:pt x="231113" y="138627"/>
              </a:lnTo>
              <a:lnTo>
                <a:pt x="0" y="138627"/>
              </a:lnTo>
              <a:lnTo>
                <a:pt x="0" y="3226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628BCE-5AE2-4CF0-A944-1A02FD3FF7D0}">
      <dsp:nvSpPr>
        <dsp:cNvPr id="0" name=""/>
        <dsp:cNvSpPr/>
      </dsp:nvSpPr>
      <dsp:spPr>
        <a:xfrm>
          <a:off x="2714901" y="1921684"/>
          <a:ext cx="91440" cy="1438946"/>
        </a:xfrm>
        <a:custGeom>
          <a:avLst/>
          <a:gdLst/>
          <a:ahLst/>
          <a:cxnLst/>
          <a:rect l="0" t="0" r="0" b="0"/>
          <a:pathLst>
            <a:path>
              <a:moveTo>
                <a:pt x="45720" y="0"/>
              </a:moveTo>
              <a:lnTo>
                <a:pt x="45720" y="1438946"/>
              </a:lnTo>
              <a:lnTo>
                <a:pt x="46420" y="14389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FA5E7A-1154-4DA8-BD58-31C1E925276B}">
      <dsp:nvSpPr>
        <dsp:cNvPr id="0" name=""/>
        <dsp:cNvSpPr/>
      </dsp:nvSpPr>
      <dsp:spPr>
        <a:xfrm>
          <a:off x="3461601" y="722823"/>
          <a:ext cx="3693851" cy="322635"/>
        </a:xfrm>
        <a:custGeom>
          <a:avLst/>
          <a:gdLst/>
          <a:ahLst/>
          <a:cxnLst/>
          <a:rect l="0" t="0" r="0" b="0"/>
          <a:pathLst>
            <a:path>
              <a:moveTo>
                <a:pt x="3693851" y="0"/>
              </a:moveTo>
              <a:lnTo>
                <a:pt x="3693851" y="138627"/>
              </a:lnTo>
              <a:lnTo>
                <a:pt x="0" y="138627"/>
              </a:lnTo>
              <a:lnTo>
                <a:pt x="0" y="3226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6ADB3E-D196-422F-84CA-7B619E01F719}">
      <dsp:nvSpPr>
        <dsp:cNvPr id="0" name=""/>
        <dsp:cNvSpPr/>
      </dsp:nvSpPr>
      <dsp:spPr>
        <a:xfrm>
          <a:off x="5943887" y="47586"/>
          <a:ext cx="2423131" cy="675236"/>
        </a:xfrm>
        <a:prstGeom prst="flowChartAlternateProcess">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i="0" u="none" strike="noStrike" kern="1200" cap="none" baseline="0">
              <a:solidFill>
                <a:srgbClr val="000000"/>
              </a:solidFill>
              <a:effectLst/>
              <a:uFill>
                <a:solidFill>
                  <a:prstClr val="black">
                    <a:alpha val="0"/>
                  </a:prstClr>
                </a:solidFill>
              </a:uFill>
              <a:latin typeface="interfaceregular"/>
              <a:ea typeface="interfaceregular"/>
              <a:cs typeface="interfaceregular"/>
            </a:rPr>
            <a:t>Prestataire qui a eu une exposition professionnelle </a:t>
          </a:r>
          <a:endParaRPr lang="en-US" sz="5400" b="1" kern="1200">
            <a:solidFill>
              <a:schemeClr val="tx1"/>
            </a:solidFill>
            <a:latin typeface="interfaceregular"/>
          </a:endParaRPr>
        </a:p>
      </dsp:txBody>
      <dsp:txXfrm>
        <a:off x="5976849" y="80548"/>
        <a:ext cx="2357207" cy="609312"/>
      </dsp:txXfrm>
    </dsp:sp>
    <dsp:sp modelId="{41F62EC8-2D48-4EA1-ADCB-34DAD8B766AD}">
      <dsp:nvSpPr>
        <dsp:cNvPr id="0" name=""/>
        <dsp:cNvSpPr/>
      </dsp:nvSpPr>
      <dsp:spPr>
        <a:xfrm>
          <a:off x="2585375" y="1045458"/>
          <a:ext cx="1752451" cy="8762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Asymptomatique</a:t>
          </a:r>
          <a:endParaRPr lang="en-US" sz="5400" kern="1200">
            <a:solidFill>
              <a:schemeClr val="bg1"/>
            </a:solidFill>
            <a:latin typeface="interfaceregular"/>
          </a:endParaRPr>
        </a:p>
      </dsp:txBody>
      <dsp:txXfrm>
        <a:off x="2585375" y="1045458"/>
        <a:ext cx="1752451" cy="876225"/>
      </dsp:txXfrm>
    </dsp:sp>
    <dsp:sp modelId="{D3095753-BBD9-40CB-88F8-F9C3E3455492}">
      <dsp:nvSpPr>
        <dsp:cNvPr id="0" name=""/>
        <dsp:cNvSpPr/>
      </dsp:nvSpPr>
      <dsp:spPr>
        <a:xfrm>
          <a:off x="2761322" y="2449794"/>
          <a:ext cx="1752451" cy="1821672"/>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Surveillance des symptômes pendant </a:t>
          </a:r>
          <a:br>
            <a:rPr sz="1200" kern="1200"/>
          </a:b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21 jours après l’exposition* </a:t>
          </a:r>
          <a:r>
            <a:rPr lang="fr-FR" sz="1200" b="1" i="0" u="none" strike="noStrike" kern="1200" cap="none" baseline="0">
              <a:solidFill>
                <a:srgbClr val="FFFFFF"/>
              </a:solidFill>
              <a:effectLst/>
              <a:uFill>
                <a:solidFill>
                  <a:prstClr val="black">
                    <a:alpha val="0"/>
                  </a:prstClr>
                </a:solidFill>
              </a:uFill>
              <a:latin typeface="interfaceregular"/>
              <a:ea typeface="interfaceregular"/>
              <a:cs typeface="interfaceregular"/>
            </a:rPr>
            <a:t>ET </a:t>
          </a: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éviter de travailler avec des patients vulnérables</a:t>
          </a:r>
          <a:endParaRPr lang="en-US" sz="5400" kern="1200">
            <a:solidFill>
              <a:schemeClr val="bg1"/>
            </a:solidFill>
            <a:latin typeface="interfaceregular"/>
          </a:endParaRPr>
        </a:p>
      </dsp:txBody>
      <dsp:txXfrm>
        <a:off x="2761322" y="2449794"/>
        <a:ext cx="1752451" cy="1821672"/>
      </dsp:txXfrm>
    </dsp:sp>
    <dsp:sp modelId="{E1CEEC8C-60FF-475D-8A0E-FFDC399C6DD6}">
      <dsp:nvSpPr>
        <dsp:cNvPr id="0" name=""/>
        <dsp:cNvSpPr/>
      </dsp:nvSpPr>
      <dsp:spPr>
        <a:xfrm>
          <a:off x="6048114" y="1045458"/>
          <a:ext cx="1752451" cy="87622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Symptomatique</a:t>
          </a:r>
        </a:p>
      </dsp:txBody>
      <dsp:txXfrm>
        <a:off x="6048114" y="1045458"/>
        <a:ext cx="1752451" cy="876225"/>
      </dsp:txXfrm>
    </dsp:sp>
    <dsp:sp modelId="{0E2F39BF-844D-4FCA-B972-BE435DECECEB}">
      <dsp:nvSpPr>
        <dsp:cNvPr id="0" name=""/>
        <dsp:cNvSpPr/>
      </dsp:nvSpPr>
      <dsp:spPr>
        <a:xfrm>
          <a:off x="4825096" y="2448830"/>
          <a:ext cx="1752451" cy="1409435"/>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OUI </a:t>
          </a:r>
          <a:r>
            <a:rPr lang="fr-FR" sz="1200" b="0" i="0" u="none" strike="noStrike" kern="1200" cap="none" baseline="0">
              <a:solidFill>
                <a:srgbClr val="FFFFFF"/>
              </a:solidFill>
              <a:effectLst/>
              <a:uFill>
                <a:solidFill>
                  <a:prstClr val="black">
                    <a:alpha val="0"/>
                  </a:prstClr>
                </a:solidFill>
              </a:uFill>
              <a:latin typeface="Symbol"/>
              <a:ea typeface="interfaceregular"/>
              <a:cs typeface="interfaceregular"/>
              <a:sym typeface="Symbol"/>
            </a:rPr>
            <a:t></a:t>
          </a:r>
          <a:r>
            <a:rPr lang="fr-FR" sz="1200" b="1" i="0" u="none" strike="noStrike" kern="1200" cap="none" baseline="0">
              <a:solidFill>
                <a:srgbClr val="FFFFFF"/>
              </a:solidFill>
              <a:effectLst/>
              <a:uFill>
                <a:solidFill>
                  <a:prstClr val="black">
                    <a:alpha val="0"/>
                  </a:prstClr>
                </a:solidFill>
              </a:uFill>
              <a:latin typeface="interfaceregular"/>
              <a:ea typeface="interfaceregular"/>
              <a:cs typeface="interfaceregular"/>
            </a:rPr>
            <a:t>isolat d’éruption cutanée ET</a:t>
          </a: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 surveillance des symptômes pendant </a:t>
          </a:r>
          <a:br>
            <a:rPr sz="1200" kern="1200"/>
          </a:b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21 jours après l’exposition*  </a:t>
          </a:r>
        </a:p>
      </dsp:txBody>
      <dsp:txXfrm>
        <a:off x="4825096" y="2448830"/>
        <a:ext cx="1752451" cy="1409435"/>
      </dsp:txXfrm>
    </dsp:sp>
    <dsp:sp modelId="{BF9B65C0-7106-486A-BEBB-E2793DD7B607}">
      <dsp:nvSpPr>
        <dsp:cNvPr id="0" name=""/>
        <dsp:cNvSpPr/>
      </dsp:nvSpPr>
      <dsp:spPr>
        <a:xfrm>
          <a:off x="6883858" y="2454806"/>
          <a:ext cx="2690292" cy="1396712"/>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488950">
            <a:lnSpc>
              <a:spcPct val="90000"/>
            </a:lnSpc>
            <a:spcBef>
              <a:spcPct val="0"/>
            </a:spcBef>
            <a:spcAft>
              <a:spcPct val="35000"/>
            </a:spcAft>
            <a:buNone/>
          </a:pPr>
          <a:r>
            <a:rPr lang="fr-FR" sz="11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AUCUNE éruption cutanée </a:t>
          </a:r>
          <a:r>
            <a:rPr lang="fr-FR" sz="1100" b="0" i="0" u="none" strike="noStrike" kern="1200" cap="none" baseline="0">
              <a:solidFill>
                <a:srgbClr val="FFFFFF"/>
              </a:solidFill>
              <a:effectLst/>
              <a:uFill>
                <a:solidFill>
                  <a:prstClr val="black">
                    <a:alpha val="0"/>
                  </a:prstClr>
                </a:solidFill>
              </a:uFill>
              <a:latin typeface="Symbol"/>
              <a:ea typeface="interfaceregular"/>
              <a:cs typeface="interfaceregular"/>
              <a:sym typeface="Symbol"/>
            </a:rPr>
            <a:t></a:t>
          </a:r>
          <a:r>
            <a:rPr lang="fr-FR" sz="11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exclure du travail pendant 5 jours après le développement de tout nouveau symptôme, même si cette période de 5 jours va au-delà de la période de surveillance initiale de 21 jours</a:t>
          </a:r>
          <a:endParaRPr lang="en-US" sz="5400" kern="1200">
            <a:solidFill>
              <a:schemeClr val="bg1"/>
            </a:solidFill>
            <a:latin typeface="interfaceregular"/>
          </a:endParaRPr>
        </a:p>
      </dsp:txBody>
      <dsp:txXfrm>
        <a:off x="6883858" y="2454806"/>
        <a:ext cx="2690292" cy="1396712"/>
      </dsp:txXfrm>
    </dsp:sp>
    <dsp:sp modelId="{FCC672FA-7A49-4B89-88F8-B3FAE37DE955}">
      <dsp:nvSpPr>
        <dsp:cNvPr id="0" name=""/>
        <dsp:cNvSpPr/>
      </dsp:nvSpPr>
      <dsp:spPr>
        <a:xfrm>
          <a:off x="7440752" y="4150250"/>
          <a:ext cx="3119065" cy="876225"/>
        </a:xfrm>
        <a:prstGeom prst="flowChartAlternateProcess">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Si 5 jours se sont écoulés sans le développement d’un nouveau symptôme et sans éruption cutanée</a:t>
          </a:r>
          <a:r>
            <a:rPr lang="fr-FR" sz="1200" b="0" i="0" u="none" strike="noStrike" kern="1200" cap="none" baseline="0">
              <a:solidFill>
                <a:srgbClr val="FFFFFF"/>
              </a:solidFill>
              <a:effectLst/>
              <a:uFill>
                <a:solidFill>
                  <a:prstClr val="black">
                    <a:alpha val="0"/>
                  </a:prstClr>
                </a:solidFill>
              </a:uFill>
              <a:latin typeface="Symbol"/>
              <a:ea typeface="interfaceregular"/>
              <a:cs typeface="interfaceregular"/>
              <a:sym typeface="Symbol"/>
            </a:rPr>
            <a:t></a:t>
          </a: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 </a:t>
          </a:r>
          <a:r>
            <a:rPr lang="fr-FR" sz="12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reprise du travail.</a:t>
          </a:r>
        </a:p>
      </dsp:txBody>
      <dsp:txXfrm>
        <a:off x="7483525" y="4193023"/>
        <a:ext cx="3033519" cy="790679"/>
      </dsp:txXfrm>
    </dsp:sp>
    <dsp:sp modelId="{BD26F7E8-D81C-4E9B-83C8-417CAFA817BC}">
      <dsp:nvSpPr>
        <dsp:cNvPr id="0" name=""/>
        <dsp:cNvSpPr/>
      </dsp:nvSpPr>
      <dsp:spPr>
        <a:xfrm>
          <a:off x="7410942" y="5196542"/>
          <a:ext cx="4481701" cy="876225"/>
        </a:xfrm>
        <a:prstGeom prst="flowChartAlternateProcess">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Si un nouveau symptôme se développe à tout moment pendant la période</a:t>
          </a:r>
          <a:r>
            <a:rPr lang="fr-FR" sz="1200" b="0" i="0" u="none" strike="noStrike" kern="1200" cap="none" baseline="0">
              <a:solidFill>
                <a:srgbClr val="FFFFFF"/>
              </a:solidFill>
              <a:effectLst/>
              <a:uFill>
                <a:solidFill>
                  <a:prstClr val="black">
                    <a:alpha val="0"/>
                  </a:prstClr>
                </a:solidFill>
              </a:uFill>
              <a:latin typeface="Symbol"/>
              <a:ea typeface="interfaceregular"/>
              <a:cs typeface="interfaceregular"/>
              <a:sym typeface="Symbol"/>
            </a:rPr>
            <a:t></a:t>
          </a: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 de surveillance de 21 jours, ne pas reprendre le travail et commencer une nouvelle période d’isolement de 5 jours</a:t>
          </a:r>
        </a:p>
      </dsp:txBody>
      <dsp:txXfrm>
        <a:off x="7453715" y="5239315"/>
        <a:ext cx="4396155" cy="790679"/>
      </dsp:txXfrm>
    </dsp:sp>
    <dsp:sp modelId="{E9EBA8A0-33A7-4396-839B-3B32C1BF8FBD}">
      <dsp:nvSpPr>
        <dsp:cNvPr id="0" name=""/>
        <dsp:cNvSpPr/>
      </dsp:nvSpPr>
      <dsp:spPr>
        <a:xfrm>
          <a:off x="9622448" y="1045458"/>
          <a:ext cx="1752451" cy="99968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Asymptomatique ou symptomatique exposé à un </a:t>
          </a:r>
          <a:r>
            <a:rPr lang="fr-FR" sz="1200" b="1" i="0" u="none" strike="noStrike" kern="1200" cap="none" baseline="0">
              <a:solidFill>
                <a:srgbClr val="FFFFFF"/>
              </a:solidFill>
              <a:effectLst/>
              <a:uFill>
                <a:solidFill>
                  <a:prstClr val="black">
                    <a:alpha val="0"/>
                  </a:prstClr>
                </a:solidFill>
              </a:uFill>
              <a:latin typeface="interfaceregular"/>
              <a:ea typeface="interfaceregular"/>
              <a:cs typeface="interfaceregular"/>
            </a:rPr>
            <a:t>cas</a:t>
          </a: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 </a:t>
          </a:r>
          <a:r>
            <a:rPr lang="fr-FR" sz="1200" b="1" i="0" u="none" strike="noStrike" kern="1200" cap="none" baseline="0">
              <a:solidFill>
                <a:srgbClr val="FFFFFF"/>
              </a:solidFill>
              <a:effectLst/>
              <a:uFill>
                <a:solidFill>
                  <a:prstClr val="black">
                    <a:alpha val="0"/>
                  </a:prstClr>
                </a:solidFill>
              </a:uFill>
              <a:latin typeface="interfaceregular"/>
              <a:ea typeface="interfaceregular"/>
              <a:cs typeface="interfaceregular"/>
            </a:rPr>
            <a:t>confirmé</a:t>
          </a: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  </a:t>
          </a:r>
        </a:p>
      </dsp:txBody>
      <dsp:txXfrm>
        <a:off x="9622448" y="1045458"/>
        <a:ext cx="1752451" cy="999685"/>
      </dsp:txXfrm>
    </dsp:sp>
    <dsp:sp modelId="{D7B8BBD8-59CC-435F-BBD4-1535CD7B9E17}">
      <dsp:nvSpPr>
        <dsp:cNvPr id="0" name=""/>
        <dsp:cNvSpPr/>
      </dsp:nvSpPr>
      <dsp:spPr>
        <a:xfrm>
          <a:off x="9790894" y="2447200"/>
          <a:ext cx="2297971" cy="1562073"/>
        </a:xfrm>
        <a:prstGeom prst="rect">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Évaluation médicale </a:t>
          </a:r>
          <a:r>
            <a:rPr lang="fr-FR" sz="1200" b="1" i="0" u="none" strike="noStrike" kern="1200" cap="none" baseline="0">
              <a:solidFill>
                <a:srgbClr val="FFFFFF"/>
              </a:solidFill>
              <a:effectLst/>
              <a:uFill>
                <a:solidFill>
                  <a:prstClr val="black">
                    <a:alpha val="0"/>
                  </a:prstClr>
                </a:solidFill>
              </a:uFill>
              <a:latin typeface="interfaceregular"/>
              <a:ea typeface="interfaceregular"/>
              <a:cs typeface="interfaceregular"/>
            </a:rPr>
            <a:t>ET</a:t>
          </a:r>
          <a:r>
            <a:rPr lang="fr-FR" sz="1200" b="0" i="0" u="none" strike="noStrike" kern="1200" cap="none" baseline="0">
              <a:solidFill>
                <a:srgbClr val="FFFFFF"/>
              </a:solidFill>
              <a:effectLst/>
              <a:uFill>
                <a:solidFill>
                  <a:prstClr val="black">
                    <a:alpha val="0"/>
                  </a:prstClr>
                </a:solidFill>
              </a:uFill>
              <a:latin typeface="interfaceregular"/>
              <a:ea typeface="interfaceregular"/>
              <a:cs typeface="interfaceregular"/>
            </a:rPr>
            <a:t> considération des interventions possibles (vaccination dans les 4 jours suivant l’exposition ou PEP) </a:t>
          </a:r>
          <a:endParaRPr lang="en-US" sz="5400" kern="1200">
            <a:solidFill>
              <a:schemeClr val="bg1"/>
            </a:solidFill>
            <a:latin typeface="interfaceregular"/>
          </a:endParaRPr>
        </a:p>
      </dsp:txBody>
      <dsp:txXfrm>
        <a:off x="9790894" y="2447200"/>
        <a:ext cx="2297971" cy="15620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79571-E9FA-4380-B202-F56922BF60EC}">
      <dsp:nvSpPr>
        <dsp:cNvPr id="0" name=""/>
        <dsp:cNvSpPr/>
      </dsp:nvSpPr>
      <dsp:spPr>
        <a:xfrm>
          <a:off x="433962" y="2189138"/>
          <a:ext cx="243300" cy="2226396"/>
        </a:xfrm>
        <a:custGeom>
          <a:avLst/>
          <a:gdLst/>
          <a:ahLst/>
          <a:cxnLst/>
          <a:rect l="0" t="0" r="0" b="0"/>
          <a:pathLst>
            <a:path>
              <a:moveTo>
                <a:pt x="0" y="0"/>
              </a:moveTo>
              <a:lnTo>
                <a:pt x="0" y="2226396"/>
              </a:lnTo>
              <a:lnTo>
                <a:pt x="243300" y="222639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150E26-3BFE-45E5-9054-7A64DF392827}">
      <dsp:nvSpPr>
        <dsp:cNvPr id="0" name=""/>
        <dsp:cNvSpPr/>
      </dsp:nvSpPr>
      <dsp:spPr>
        <a:xfrm>
          <a:off x="433962" y="2189138"/>
          <a:ext cx="249745" cy="919636"/>
        </a:xfrm>
        <a:custGeom>
          <a:avLst/>
          <a:gdLst/>
          <a:ahLst/>
          <a:cxnLst/>
          <a:rect l="0" t="0" r="0" b="0"/>
          <a:pathLst>
            <a:path>
              <a:moveTo>
                <a:pt x="0" y="0"/>
              </a:moveTo>
              <a:lnTo>
                <a:pt x="0" y="919636"/>
              </a:lnTo>
              <a:lnTo>
                <a:pt x="249745" y="91963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E32F11-FA0F-4970-8877-A4CC7D8B523C}">
      <dsp:nvSpPr>
        <dsp:cNvPr id="0" name=""/>
        <dsp:cNvSpPr/>
      </dsp:nvSpPr>
      <dsp:spPr>
        <a:xfrm>
          <a:off x="1466938" y="789799"/>
          <a:ext cx="91440" cy="350468"/>
        </a:xfrm>
        <a:custGeom>
          <a:avLst/>
          <a:gdLst/>
          <a:ahLst/>
          <a:cxnLst/>
          <a:rect l="0" t="0" r="0" b="0"/>
          <a:pathLst>
            <a:path>
              <a:moveTo>
                <a:pt x="45720" y="0"/>
              </a:moveTo>
              <a:lnTo>
                <a:pt x="45720" y="350468"/>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196412-03BE-4EAD-ABCB-68494D4FEECC}">
      <dsp:nvSpPr>
        <dsp:cNvPr id="0" name=""/>
        <dsp:cNvSpPr/>
      </dsp:nvSpPr>
      <dsp:spPr>
        <a:xfrm>
          <a:off x="164287" y="231668"/>
          <a:ext cx="2696741" cy="55813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i="0" u="none" strike="noStrike" kern="1200" cap="none" baseline="0">
              <a:solidFill>
                <a:srgbClr val="000000"/>
              </a:solidFill>
              <a:effectLst/>
              <a:uFill>
                <a:solidFill>
                  <a:prstClr val="black">
                    <a:alpha val="0"/>
                  </a:prstClr>
                </a:solidFill>
              </a:uFill>
              <a:latin typeface="interfaceregular"/>
              <a:ea typeface="interfaceregular"/>
              <a:cs typeface="interfaceregular"/>
            </a:rPr>
            <a:t>Contact asymptomatique</a:t>
          </a:r>
        </a:p>
      </dsp:txBody>
      <dsp:txXfrm>
        <a:off x="164287" y="231668"/>
        <a:ext cx="2696741" cy="558131"/>
      </dsp:txXfrm>
    </dsp:sp>
    <dsp:sp modelId="{32EC3FA7-66C7-451D-9B4B-37E5BE8E05A2}">
      <dsp:nvSpPr>
        <dsp:cNvPr id="0" name=""/>
        <dsp:cNvSpPr/>
      </dsp:nvSpPr>
      <dsp:spPr>
        <a:xfrm>
          <a:off x="164287" y="1140267"/>
          <a:ext cx="2696741" cy="104887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fr-FR" sz="12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Aucun isolement nécessaire ; surveillance clinique quotidienne ; surveillance de la température 2 x par jour pendant 21 jours à compter de la dernière exposition</a:t>
          </a:r>
        </a:p>
      </dsp:txBody>
      <dsp:txXfrm>
        <a:off x="164287" y="1140267"/>
        <a:ext cx="2696741" cy="1048870"/>
      </dsp:txXfrm>
    </dsp:sp>
    <dsp:sp modelId="{BB1BBC09-4F64-40D0-A8EA-3A1321059C9D}">
      <dsp:nvSpPr>
        <dsp:cNvPr id="0" name=""/>
        <dsp:cNvSpPr/>
      </dsp:nvSpPr>
      <dsp:spPr>
        <a:xfrm>
          <a:off x="683707" y="2518869"/>
          <a:ext cx="2545670" cy="11798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533400">
            <a:lnSpc>
              <a:spcPct val="90000"/>
            </a:lnSpc>
            <a:spcBef>
              <a:spcPct val="0"/>
            </a:spcBef>
            <a:spcAft>
              <a:spcPct val="35000"/>
            </a:spcAft>
            <a:buNone/>
          </a:pPr>
          <a:r>
            <a:rPr lang="fr-FR" sz="12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Ne présente pas de symptômes</a:t>
          </a:r>
          <a:r>
            <a:rPr lang="fr-FR" sz="1200" b="0" i="0" u="none" strike="noStrike" kern="1200" cap="none" baseline="0">
              <a:solidFill>
                <a:srgbClr val="000000"/>
              </a:solidFill>
              <a:effectLst/>
              <a:uFill>
                <a:solidFill>
                  <a:prstClr val="black">
                    <a:alpha val="0"/>
                  </a:prstClr>
                </a:solidFill>
              </a:uFill>
              <a:latin typeface="Symbol"/>
              <a:ea typeface="interfaceregular"/>
              <a:cs typeface="interfaceregular"/>
              <a:sym typeface="Symbol"/>
            </a:rPr>
            <a:t></a:t>
          </a:r>
          <a:r>
            <a:rPr lang="fr-FR" sz="12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 clôturer le cas après 21 jours à compter de la dernière exposition et le classer comme PAS DE VARIOLE DU SINGE</a:t>
          </a:r>
          <a:endParaRPr lang="en-US" sz="6000" kern="1200">
            <a:latin typeface="interfaceregular"/>
          </a:endParaRPr>
        </a:p>
      </dsp:txBody>
      <dsp:txXfrm>
        <a:off x="683707" y="2518869"/>
        <a:ext cx="2545670" cy="1179811"/>
      </dsp:txXfrm>
    </dsp:sp>
    <dsp:sp modelId="{0C884925-AA55-43DB-9641-C6FBA3BA56AE}">
      <dsp:nvSpPr>
        <dsp:cNvPr id="0" name=""/>
        <dsp:cNvSpPr/>
      </dsp:nvSpPr>
      <dsp:spPr>
        <a:xfrm>
          <a:off x="677262" y="3952457"/>
          <a:ext cx="2545670" cy="92615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7620" numCol="1" spcCol="1270" anchor="ctr" anchorCtr="0">
          <a:noAutofit/>
        </a:bodyPr>
        <a:lstStyle/>
        <a:p>
          <a:pPr marL="0" lvl="0" indent="0" algn="ctr" defTabSz="533400">
            <a:lnSpc>
              <a:spcPct val="90000"/>
            </a:lnSpc>
            <a:spcBef>
              <a:spcPct val="0"/>
            </a:spcBef>
            <a:spcAft>
              <a:spcPct val="35000"/>
            </a:spcAft>
            <a:buNone/>
          </a:pPr>
          <a:r>
            <a:rPr lang="fr-FR" sz="12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Présente des symptômes </a:t>
          </a:r>
          <a:r>
            <a:rPr lang="fr-FR" sz="1200" b="0" i="0" u="none" strike="noStrike" kern="1200" cap="none" baseline="0">
              <a:solidFill>
                <a:srgbClr val="000000"/>
              </a:solidFill>
              <a:effectLst/>
              <a:uFill>
                <a:solidFill>
                  <a:prstClr val="black">
                    <a:alpha val="0"/>
                  </a:prstClr>
                </a:solidFill>
              </a:uFill>
              <a:latin typeface="Symbol"/>
              <a:ea typeface="interfaceregular"/>
              <a:cs typeface="interfaceregular"/>
              <a:sym typeface="Symbol"/>
            </a:rPr>
            <a:t></a:t>
          </a:r>
          <a:r>
            <a:rPr lang="fr-FR" sz="12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 se référer à l’organigramme 2 ou 3</a:t>
          </a:r>
          <a:endParaRPr lang="en-US" sz="6000" kern="1200">
            <a:latin typeface="interfaceregular"/>
          </a:endParaRPr>
        </a:p>
      </dsp:txBody>
      <dsp:txXfrm>
        <a:off x="677262" y="3952457"/>
        <a:ext cx="2545670" cy="92615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79571-E9FA-4380-B202-F56922BF60EC}">
      <dsp:nvSpPr>
        <dsp:cNvPr id="0" name=""/>
        <dsp:cNvSpPr/>
      </dsp:nvSpPr>
      <dsp:spPr>
        <a:xfrm>
          <a:off x="2034117" y="1497020"/>
          <a:ext cx="781136" cy="352264"/>
        </a:xfrm>
        <a:custGeom>
          <a:avLst/>
          <a:gdLst/>
          <a:ahLst/>
          <a:cxnLst/>
          <a:rect l="0" t="0" r="0" b="0"/>
          <a:pathLst>
            <a:path>
              <a:moveTo>
                <a:pt x="0" y="0"/>
              </a:moveTo>
              <a:lnTo>
                <a:pt x="0" y="253462"/>
              </a:lnTo>
              <a:lnTo>
                <a:pt x="781136" y="253462"/>
              </a:lnTo>
              <a:lnTo>
                <a:pt x="781136" y="352264"/>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0707BB-B85C-4863-A3FC-8A0B0582B8DB}">
      <dsp:nvSpPr>
        <dsp:cNvPr id="0" name=""/>
        <dsp:cNvSpPr/>
      </dsp:nvSpPr>
      <dsp:spPr>
        <a:xfrm>
          <a:off x="1468804" y="2593202"/>
          <a:ext cx="1250475" cy="327446"/>
        </a:xfrm>
        <a:custGeom>
          <a:avLst/>
          <a:gdLst/>
          <a:ahLst/>
          <a:cxnLst/>
          <a:rect l="0" t="0" r="0" b="0"/>
          <a:pathLst>
            <a:path>
              <a:moveTo>
                <a:pt x="0" y="0"/>
              </a:moveTo>
              <a:lnTo>
                <a:pt x="0" y="228644"/>
              </a:lnTo>
              <a:lnTo>
                <a:pt x="1250475" y="228644"/>
              </a:lnTo>
              <a:lnTo>
                <a:pt x="1250475" y="32744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52CC42-FBC8-4F41-929B-1057C54A4567}">
      <dsp:nvSpPr>
        <dsp:cNvPr id="0" name=""/>
        <dsp:cNvSpPr/>
      </dsp:nvSpPr>
      <dsp:spPr>
        <a:xfrm>
          <a:off x="230781" y="3795914"/>
          <a:ext cx="152263" cy="1276898"/>
        </a:xfrm>
        <a:custGeom>
          <a:avLst/>
          <a:gdLst/>
          <a:ahLst/>
          <a:cxnLst/>
          <a:rect l="0" t="0" r="0" b="0"/>
          <a:pathLst>
            <a:path>
              <a:moveTo>
                <a:pt x="0" y="0"/>
              </a:moveTo>
              <a:lnTo>
                <a:pt x="0" y="1276898"/>
              </a:lnTo>
              <a:lnTo>
                <a:pt x="152263" y="1276898"/>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F0A4CF-0586-4401-8E26-991BACC9152A}">
      <dsp:nvSpPr>
        <dsp:cNvPr id="0" name=""/>
        <dsp:cNvSpPr/>
      </dsp:nvSpPr>
      <dsp:spPr>
        <a:xfrm>
          <a:off x="230781" y="3795914"/>
          <a:ext cx="177208" cy="564025"/>
        </a:xfrm>
        <a:custGeom>
          <a:avLst/>
          <a:gdLst/>
          <a:ahLst/>
          <a:cxnLst/>
          <a:rect l="0" t="0" r="0" b="0"/>
          <a:pathLst>
            <a:path>
              <a:moveTo>
                <a:pt x="0" y="0"/>
              </a:moveTo>
              <a:lnTo>
                <a:pt x="0" y="564025"/>
              </a:lnTo>
              <a:lnTo>
                <a:pt x="177208" y="564025"/>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3C1241-B265-4407-B993-5B5014310A94}">
      <dsp:nvSpPr>
        <dsp:cNvPr id="0" name=""/>
        <dsp:cNvSpPr/>
      </dsp:nvSpPr>
      <dsp:spPr>
        <a:xfrm>
          <a:off x="845811" y="2593202"/>
          <a:ext cx="622993" cy="320073"/>
        </a:xfrm>
        <a:custGeom>
          <a:avLst/>
          <a:gdLst/>
          <a:ahLst/>
          <a:cxnLst/>
          <a:rect l="0" t="0" r="0" b="0"/>
          <a:pathLst>
            <a:path>
              <a:moveTo>
                <a:pt x="622993" y="0"/>
              </a:moveTo>
              <a:lnTo>
                <a:pt x="622993" y="221272"/>
              </a:lnTo>
              <a:lnTo>
                <a:pt x="0" y="221272"/>
              </a:lnTo>
              <a:lnTo>
                <a:pt x="0" y="32007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150E26-3BFE-45E5-9054-7A64DF392827}">
      <dsp:nvSpPr>
        <dsp:cNvPr id="0" name=""/>
        <dsp:cNvSpPr/>
      </dsp:nvSpPr>
      <dsp:spPr>
        <a:xfrm>
          <a:off x="1468804" y="1497020"/>
          <a:ext cx="565312" cy="354131"/>
        </a:xfrm>
        <a:custGeom>
          <a:avLst/>
          <a:gdLst/>
          <a:ahLst/>
          <a:cxnLst/>
          <a:rect l="0" t="0" r="0" b="0"/>
          <a:pathLst>
            <a:path>
              <a:moveTo>
                <a:pt x="565312" y="0"/>
              </a:moveTo>
              <a:lnTo>
                <a:pt x="565312" y="255330"/>
              </a:lnTo>
              <a:lnTo>
                <a:pt x="0" y="255330"/>
              </a:lnTo>
              <a:lnTo>
                <a:pt x="0" y="354131"/>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E32F11-FA0F-4970-8877-A4CC7D8B523C}">
      <dsp:nvSpPr>
        <dsp:cNvPr id="0" name=""/>
        <dsp:cNvSpPr/>
      </dsp:nvSpPr>
      <dsp:spPr>
        <a:xfrm>
          <a:off x="1988397" y="629244"/>
          <a:ext cx="91440" cy="163558"/>
        </a:xfrm>
        <a:custGeom>
          <a:avLst/>
          <a:gdLst/>
          <a:ahLst/>
          <a:cxnLst/>
          <a:rect l="0" t="0" r="0" b="0"/>
          <a:pathLst>
            <a:path>
              <a:moveTo>
                <a:pt x="47912" y="0"/>
              </a:moveTo>
              <a:lnTo>
                <a:pt x="47912" y="64757"/>
              </a:lnTo>
              <a:lnTo>
                <a:pt x="45720" y="64757"/>
              </a:lnTo>
              <a:lnTo>
                <a:pt x="45720" y="163558"/>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196412-03BE-4EAD-ABCB-68494D4FEECC}">
      <dsp:nvSpPr>
        <dsp:cNvPr id="0" name=""/>
        <dsp:cNvSpPr/>
      </dsp:nvSpPr>
      <dsp:spPr>
        <a:xfrm>
          <a:off x="1125611" y="92904"/>
          <a:ext cx="1821396" cy="53634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b="1" i="0" u="none" strike="noStrike" kern="1200" cap="none" baseline="0">
              <a:solidFill>
                <a:srgbClr val="000000"/>
              </a:solidFill>
              <a:effectLst/>
              <a:uFill>
                <a:solidFill>
                  <a:prstClr val="black">
                    <a:alpha val="0"/>
                  </a:prstClr>
                </a:solidFill>
              </a:uFill>
              <a:latin typeface="interfaceregular"/>
              <a:ea typeface="interfaceregular"/>
              <a:cs typeface="interfaceregular"/>
            </a:rPr>
            <a:t>Contact symptomatique SANS ÉRUPTION CUTANÉE</a:t>
          </a:r>
        </a:p>
      </dsp:txBody>
      <dsp:txXfrm>
        <a:off x="1125611" y="92904"/>
        <a:ext cx="1821396" cy="536340"/>
      </dsp:txXfrm>
    </dsp:sp>
    <dsp:sp modelId="{32EC3FA7-66C7-451D-9B4B-37E5BE8E05A2}">
      <dsp:nvSpPr>
        <dsp:cNvPr id="0" name=""/>
        <dsp:cNvSpPr/>
      </dsp:nvSpPr>
      <dsp:spPr>
        <a:xfrm>
          <a:off x="788403" y="792803"/>
          <a:ext cx="2491429" cy="70421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400050">
            <a:lnSpc>
              <a:spcPct val="90000"/>
            </a:lnSpc>
            <a:spcBef>
              <a:spcPct val="0"/>
            </a:spcBef>
            <a:spcAft>
              <a:spcPct val="35000"/>
            </a:spcAft>
            <a:buNone/>
          </a:pPr>
          <a:r>
            <a:rPr lang="fr-FR" sz="900" b="0" i="0" u="none" strike="noStrike" kern="1200" cap="none" baseline="0" dirty="0">
              <a:solidFill>
                <a:srgbClr val="FF0000"/>
              </a:solidFill>
              <a:effectLst/>
              <a:uFill>
                <a:solidFill>
                  <a:prstClr val="black">
                    <a:alpha val="0"/>
                  </a:prstClr>
                </a:solidFill>
              </a:uFill>
              <a:latin typeface="interfaceregular"/>
              <a:ea typeface="interfaceregular"/>
              <a:cs typeface="interfaceregular"/>
            </a:rPr>
            <a:t>Isolement nécessaire </a:t>
          </a:r>
          <a:r>
            <a:rPr lang="fr-FR" sz="900" b="0" i="0" u="none" strike="noStrike" kern="1200" cap="none" baseline="0" dirty="0">
              <a:solidFill>
                <a:srgbClr val="E63339"/>
              </a:solidFill>
              <a:effectLst/>
              <a:uFill>
                <a:solidFill>
                  <a:prstClr val="black">
                    <a:alpha val="0"/>
                  </a:prstClr>
                </a:solidFill>
              </a:uFill>
              <a:latin typeface="interfaceregular"/>
              <a:ea typeface="interfaceregular"/>
              <a:cs typeface="interfaceregular"/>
            </a:rPr>
            <a:t> ; </a:t>
          </a:r>
          <a:r>
            <a:rPr lang="fr-FR" sz="900" b="0" i="0" u="none" strike="noStrike" kern="1200" cap="none" baseline="0" dirty="0">
              <a:solidFill>
                <a:srgbClr val="000000"/>
              </a:solidFill>
              <a:effectLst/>
              <a:uFill>
                <a:solidFill>
                  <a:prstClr val="black">
                    <a:alpha val="0"/>
                  </a:prstClr>
                </a:solidFill>
              </a:uFill>
              <a:latin typeface="interfaceregular"/>
              <a:ea typeface="interfaceregular"/>
              <a:cs typeface="interfaceregular"/>
            </a:rPr>
            <a:t>surveillance clinique quotidienne ; surveillance de la température 2 x par jour pendant </a:t>
          </a:r>
          <a:br>
            <a:rPr sz="900" kern="1200" dirty="0"/>
          </a:br>
          <a:r>
            <a:rPr lang="fr-FR" sz="900" b="0" i="0" u="none" strike="noStrike" kern="1200" cap="none" baseline="0" dirty="0">
              <a:solidFill>
                <a:srgbClr val="000000"/>
              </a:solidFill>
              <a:effectLst/>
              <a:uFill>
                <a:solidFill>
                  <a:prstClr val="black">
                    <a:alpha val="0"/>
                  </a:prstClr>
                </a:solidFill>
              </a:uFill>
              <a:latin typeface="interfaceregular"/>
              <a:ea typeface="interfaceregular"/>
              <a:cs typeface="interfaceregular"/>
            </a:rPr>
            <a:t>21 jours à compter de la dernière exposition ; PCR sur écouvillon </a:t>
          </a:r>
          <a:r>
            <a:rPr lang="fr-FR" sz="900" b="0" i="0" u="none" strike="noStrike" kern="1200" cap="none" baseline="0" dirty="0" err="1">
              <a:solidFill>
                <a:srgbClr val="000000"/>
              </a:solidFill>
              <a:effectLst/>
              <a:uFill>
                <a:solidFill>
                  <a:prstClr val="black">
                    <a:alpha val="0"/>
                  </a:prstClr>
                </a:solidFill>
              </a:uFill>
              <a:latin typeface="interfaceregular"/>
              <a:ea typeface="interfaceregular"/>
              <a:cs typeface="interfaceregular"/>
            </a:rPr>
            <a:t>oropharyngé</a:t>
          </a:r>
          <a:r>
            <a:rPr lang="fr-FR" sz="900" b="0" i="0" u="none" strike="noStrike" kern="1200" cap="none" baseline="0" dirty="0">
              <a:solidFill>
                <a:srgbClr val="000000"/>
              </a:solidFill>
              <a:effectLst/>
              <a:uFill>
                <a:solidFill>
                  <a:prstClr val="black">
                    <a:alpha val="0"/>
                  </a:prstClr>
                </a:solidFill>
              </a:uFill>
              <a:latin typeface="interfaceregular"/>
              <a:ea typeface="interfaceregular"/>
              <a:cs typeface="interfaceregular"/>
            </a:rPr>
            <a:t>, anal ou rectal</a:t>
          </a:r>
        </a:p>
      </dsp:txBody>
      <dsp:txXfrm>
        <a:off x="788403" y="792803"/>
        <a:ext cx="2491429" cy="704217"/>
      </dsp:txXfrm>
    </dsp:sp>
    <dsp:sp modelId="{BB1BBC09-4F64-40D0-A8EA-3A1321059C9D}">
      <dsp:nvSpPr>
        <dsp:cNvPr id="0" name=""/>
        <dsp:cNvSpPr/>
      </dsp:nvSpPr>
      <dsp:spPr>
        <a:xfrm>
          <a:off x="684073" y="1851152"/>
          <a:ext cx="1569462" cy="74204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400050">
            <a:lnSpc>
              <a:spcPct val="90000"/>
            </a:lnSpc>
            <a:spcBef>
              <a:spcPct val="0"/>
            </a:spcBef>
            <a:spcAft>
              <a:spcPct val="35000"/>
            </a:spcAft>
            <a:buNone/>
          </a:pP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PCR neg </a:t>
          </a:r>
          <a:r>
            <a:rPr lang="fr-FR" sz="900" b="0" i="0" u="none" strike="noStrike" kern="1200"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 Poursuivre l’</a:t>
          </a:r>
          <a:r>
            <a:rPr lang="fr-FR" sz="900" b="0" i="0" u="none" strike="noStrike" kern="1200" cap="none" baseline="0">
              <a:solidFill>
                <a:srgbClr val="FF0000"/>
              </a:solidFill>
              <a:effectLst/>
              <a:uFill>
                <a:solidFill>
                  <a:prstClr val="black">
                    <a:alpha val="0"/>
                  </a:prstClr>
                </a:solidFill>
              </a:uFill>
              <a:latin typeface="interfaceregular"/>
              <a:ea typeface="interfaceregular"/>
              <a:cs typeface="interfaceregular"/>
            </a:rPr>
            <a:t>isolement</a:t>
          </a:r>
          <a:r>
            <a:rPr lang="fr-FR" sz="900" b="0" i="0" u="none" strike="noStrike" kern="1200" cap="none" baseline="0">
              <a:solidFill>
                <a:srgbClr val="E63339"/>
              </a:solidFill>
              <a:effectLst/>
              <a:uFill>
                <a:solidFill>
                  <a:prstClr val="black">
                    <a:alpha val="0"/>
                  </a:prstClr>
                </a:solidFill>
              </a:uFill>
              <a:latin typeface="interfaceregular"/>
              <a:ea typeface="interfaceregular"/>
              <a:cs typeface="interfaceregular"/>
            </a:rPr>
            <a:t> ;</a:t>
          </a: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 surveillance clinique et surveillance de la température pendant </a:t>
          </a:r>
          <a:r>
            <a:rPr lang="fr-FR" sz="900" b="0" i="0" u="none" strike="noStrike" kern="1200" cap="none" baseline="0">
              <a:solidFill>
                <a:srgbClr val="FF0000"/>
              </a:solidFill>
              <a:effectLst/>
              <a:uFill>
                <a:solidFill>
                  <a:prstClr val="black">
                    <a:alpha val="0"/>
                  </a:prstClr>
                </a:solidFill>
              </a:uFill>
              <a:latin typeface="interfaceregular"/>
              <a:ea typeface="interfaceregular"/>
              <a:cs typeface="interfaceregular"/>
            </a:rPr>
            <a:t>les 5 jours suivants</a:t>
          </a:r>
        </a:p>
      </dsp:txBody>
      <dsp:txXfrm>
        <a:off x="684073" y="1851152"/>
        <a:ext cx="1569462" cy="742049"/>
      </dsp:txXfrm>
    </dsp:sp>
    <dsp:sp modelId="{52DCEB27-7764-4B5D-A98F-C2A6A07828BB}">
      <dsp:nvSpPr>
        <dsp:cNvPr id="0" name=""/>
        <dsp:cNvSpPr/>
      </dsp:nvSpPr>
      <dsp:spPr>
        <a:xfrm>
          <a:off x="77024" y="2913275"/>
          <a:ext cx="1537573" cy="882638"/>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AUCUNE éruption cutanée ne se développe </a:t>
          </a:r>
          <a:r>
            <a:rPr lang="fr-FR" sz="900" b="0" i="0" u="none" strike="noStrike" kern="1200"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 </a:t>
          </a:r>
          <a:r>
            <a:rPr lang="fr-FR" sz="900" b="0" i="0" u="none" strike="noStrike" kern="1200" cap="none" baseline="0">
              <a:solidFill>
                <a:srgbClr val="FF0000"/>
              </a:solidFill>
              <a:effectLst/>
              <a:uFill>
                <a:solidFill>
                  <a:prstClr val="black">
                    <a:alpha val="0"/>
                  </a:prstClr>
                </a:solidFill>
              </a:uFill>
              <a:latin typeface="interfaceregular"/>
              <a:ea typeface="interfaceregular"/>
              <a:cs typeface="interfaceregular"/>
            </a:rPr>
            <a:t>poursuivre l’isolement</a:t>
          </a: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 </a:t>
          </a:r>
          <a:r>
            <a:rPr lang="fr-FR" sz="900" b="0" i="0" u="none" strike="noStrike" kern="1200" cap="none" baseline="0">
              <a:solidFill>
                <a:srgbClr val="E63339"/>
              </a:solidFill>
              <a:effectLst/>
              <a:uFill>
                <a:solidFill>
                  <a:prstClr val="black">
                    <a:alpha val="0"/>
                  </a:prstClr>
                </a:solidFill>
              </a:uFill>
              <a:latin typeface="interfaceregular"/>
              <a:ea typeface="interfaceregular"/>
              <a:cs typeface="interfaceregular"/>
            </a:rPr>
            <a:t> ;</a:t>
          </a: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 surveillance clinique et surveillance de la température pendant les 21 jours restants</a:t>
          </a:r>
          <a:endParaRPr lang="en-US" sz="5400" kern="1200">
            <a:latin typeface="interfaceregular"/>
          </a:endParaRPr>
        </a:p>
      </dsp:txBody>
      <dsp:txXfrm>
        <a:off x="77024" y="2913275"/>
        <a:ext cx="1537573" cy="882638"/>
      </dsp:txXfrm>
    </dsp:sp>
    <dsp:sp modelId="{41412218-0972-4EB5-A06F-6196BBAD9DC4}">
      <dsp:nvSpPr>
        <dsp:cNvPr id="0" name=""/>
        <dsp:cNvSpPr/>
      </dsp:nvSpPr>
      <dsp:spPr>
        <a:xfrm>
          <a:off x="407989" y="4007984"/>
          <a:ext cx="2804901" cy="70391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AUCUNE éruption cutanée ne se développe au cours des </a:t>
          </a:r>
          <a:br>
            <a:rPr sz="900" kern="1200"/>
          </a:b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21 jours restants</a:t>
          </a:r>
          <a:r>
            <a:rPr lang="fr-FR" sz="900" b="0" i="0" u="none" strike="noStrike" kern="1200"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 clôturer le cas après 21 jours à compter de la dernière exposition et classer comme </a:t>
          </a:r>
          <a:r>
            <a:rPr lang="fr-FR" sz="900" b="0" i="0" u="none" strike="noStrike" kern="1200" cap="none" baseline="0">
              <a:solidFill>
                <a:srgbClr val="FF0000"/>
              </a:solidFill>
              <a:effectLst/>
              <a:uFill>
                <a:solidFill>
                  <a:prstClr val="black">
                    <a:alpha val="0"/>
                  </a:prstClr>
                </a:solidFill>
              </a:uFill>
              <a:latin typeface="interfaceregular"/>
              <a:ea typeface="interfaceregular"/>
              <a:cs typeface="interfaceregular"/>
            </a:rPr>
            <a:t>CAS SUSPECT DE VARIOLE DU SINGE</a:t>
          </a:r>
        </a:p>
      </dsp:txBody>
      <dsp:txXfrm>
        <a:off x="407989" y="4007984"/>
        <a:ext cx="2804901" cy="703911"/>
      </dsp:txXfrm>
    </dsp:sp>
    <dsp:sp modelId="{9B92341C-EB24-488C-B756-1C7CF470C3ED}">
      <dsp:nvSpPr>
        <dsp:cNvPr id="0" name=""/>
        <dsp:cNvSpPr/>
      </dsp:nvSpPr>
      <dsp:spPr>
        <a:xfrm>
          <a:off x="383045" y="4837571"/>
          <a:ext cx="2251144" cy="47048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OUI une éruption cutanée se développe au cours des 21 jours restants </a:t>
          </a:r>
          <a:r>
            <a:rPr lang="fr-FR" sz="900" b="0" i="0" u="none" strike="noStrike" kern="1200"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 se référer à l’organigramme 3</a:t>
          </a:r>
          <a:endParaRPr lang="en-US" sz="5400" kern="1200">
            <a:solidFill>
              <a:srgbClr val="FF0000"/>
            </a:solidFill>
            <a:latin typeface="interfaceregular"/>
          </a:endParaRPr>
        </a:p>
      </dsp:txBody>
      <dsp:txXfrm>
        <a:off x="383045" y="4837571"/>
        <a:ext cx="2251144" cy="470482"/>
      </dsp:txXfrm>
    </dsp:sp>
    <dsp:sp modelId="{5F66B6DB-ECA2-4DA6-B348-6A1A2D08670B}">
      <dsp:nvSpPr>
        <dsp:cNvPr id="0" name=""/>
        <dsp:cNvSpPr/>
      </dsp:nvSpPr>
      <dsp:spPr>
        <a:xfrm>
          <a:off x="2122201" y="2920648"/>
          <a:ext cx="1194159" cy="846689"/>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fr-FR" sz="800" b="0" i="0" u="none" strike="noStrike" kern="1200" cap="none" baseline="0" dirty="0">
              <a:solidFill>
                <a:srgbClr val="FF0000"/>
              </a:solidFill>
              <a:effectLst/>
              <a:uFill>
                <a:solidFill>
                  <a:prstClr val="black">
                    <a:alpha val="0"/>
                  </a:prstClr>
                </a:solidFill>
              </a:uFill>
              <a:latin typeface="interfaceregular"/>
              <a:ea typeface="interfaceregular"/>
              <a:cs typeface="interfaceregular"/>
            </a:rPr>
            <a:t>Oui, une éruption cutanée se développe </a:t>
          </a:r>
          <a:r>
            <a:rPr lang="fr-FR" sz="800" b="0" i="0" u="none" strike="noStrike" kern="1200" cap="none" baseline="0" dirty="0">
              <a:solidFill>
                <a:srgbClr val="FF0000"/>
              </a:solidFill>
              <a:effectLst/>
              <a:uFill>
                <a:solidFill>
                  <a:prstClr val="black">
                    <a:alpha val="0"/>
                  </a:prstClr>
                </a:solidFill>
              </a:uFill>
              <a:latin typeface="Symbol"/>
              <a:ea typeface="interfaceregular"/>
              <a:cs typeface="interfaceregular"/>
              <a:sym typeface="Symbol"/>
            </a:rPr>
            <a:t></a:t>
          </a:r>
          <a:r>
            <a:rPr lang="fr-FR" sz="800" b="0" i="0" u="none" strike="noStrike" kern="1200" cap="none" baseline="0" dirty="0">
              <a:solidFill>
                <a:srgbClr val="FF0000"/>
              </a:solidFill>
              <a:effectLst/>
              <a:uFill>
                <a:solidFill>
                  <a:prstClr val="black">
                    <a:alpha val="0"/>
                  </a:prstClr>
                </a:solidFill>
              </a:uFill>
              <a:latin typeface="interfaceregular"/>
              <a:ea typeface="interfaceregular"/>
              <a:cs typeface="interfaceregular"/>
            </a:rPr>
            <a:t> poursuivre l’isolement, PCR sur la peau, écouvillon des muqueuses et se référer à l’organigramme 3</a:t>
          </a:r>
          <a:endParaRPr lang="en-US" sz="4800" kern="1200" dirty="0">
            <a:solidFill>
              <a:srgbClr val="FF0000"/>
            </a:solidFill>
            <a:latin typeface="interfaceregular"/>
          </a:endParaRPr>
        </a:p>
      </dsp:txBody>
      <dsp:txXfrm>
        <a:off x="2122201" y="2920648"/>
        <a:ext cx="1194159" cy="846689"/>
      </dsp:txXfrm>
    </dsp:sp>
    <dsp:sp modelId="{0C884925-AA55-43DB-9641-C6FBA3BA56AE}">
      <dsp:nvSpPr>
        <dsp:cNvPr id="0" name=""/>
        <dsp:cNvSpPr/>
      </dsp:nvSpPr>
      <dsp:spPr>
        <a:xfrm>
          <a:off x="2344772" y="1849284"/>
          <a:ext cx="940964" cy="59973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PCR pos </a:t>
          </a:r>
          <a:r>
            <a:rPr lang="fr-FR" sz="900" b="0" i="0" u="none" strike="noStrike" kern="1200"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CAS CONFIRMÉ</a:t>
          </a:r>
        </a:p>
      </dsp:txBody>
      <dsp:txXfrm>
        <a:off x="2344772" y="1849284"/>
        <a:ext cx="940964" cy="5997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C79571-E9FA-4380-B202-F56922BF60EC}">
      <dsp:nvSpPr>
        <dsp:cNvPr id="0" name=""/>
        <dsp:cNvSpPr/>
      </dsp:nvSpPr>
      <dsp:spPr>
        <a:xfrm>
          <a:off x="1694149" y="1696069"/>
          <a:ext cx="1011342" cy="301743"/>
        </a:xfrm>
        <a:custGeom>
          <a:avLst/>
          <a:gdLst/>
          <a:ahLst/>
          <a:cxnLst/>
          <a:rect l="0" t="0" r="0" b="0"/>
          <a:pathLst>
            <a:path>
              <a:moveTo>
                <a:pt x="0" y="0"/>
              </a:moveTo>
              <a:lnTo>
                <a:pt x="0" y="154735"/>
              </a:lnTo>
              <a:lnTo>
                <a:pt x="1011342" y="154735"/>
              </a:lnTo>
              <a:lnTo>
                <a:pt x="1011342" y="30174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52CC42-FBC8-4F41-929B-1057C54A4567}">
      <dsp:nvSpPr>
        <dsp:cNvPr id="0" name=""/>
        <dsp:cNvSpPr/>
      </dsp:nvSpPr>
      <dsp:spPr>
        <a:xfrm>
          <a:off x="522597" y="3625635"/>
          <a:ext cx="217389" cy="1373887"/>
        </a:xfrm>
        <a:custGeom>
          <a:avLst/>
          <a:gdLst/>
          <a:ahLst/>
          <a:cxnLst/>
          <a:rect l="0" t="0" r="0" b="0"/>
          <a:pathLst>
            <a:path>
              <a:moveTo>
                <a:pt x="0" y="0"/>
              </a:moveTo>
              <a:lnTo>
                <a:pt x="0" y="1373887"/>
              </a:lnTo>
              <a:lnTo>
                <a:pt x="217389" y="137388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F0A4CF-0586-4401-8E26-991BACC9152A}">
      <dsp:nvSpPr>
        <dsp:cNvPr id="0" name=""/>
        <dsp:cNvSpPr/>
      </dsp:nvSpPr>
      <dsp:spPr>
        <a:xfrm>
          <a:off x="522597" y="3625635"/>
          <a:ext cx="210010" cy="584586"/>
        </a:xfrm>
        <a:custGeom>
          <a:avLst/>
          <a:gdLst/>
          <a:ahLst/>
          <a:cxnLst/>
          <a:rect l="0" t="0" r="0" b="0"/>
          <a:pathLst>
            <a:path>
              <a:moveTo>
                <a:pt x="0" y="0"/>
              </a:moveTo>
              <a:lnTo>
                <a:pt x="0" y="584586"/>
              </a:lnTo>
              <a:lnTo>
                <a:pt x="210010" y="58458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3C1241-B265-4407-B993-5B5014310A94}">
      <dsp:nvSpPr>
        <dsp:cNvPr id="0" name=""/>
        <dsp:cNvSpPr/>
      </dsp:nvSpPr>
      <dsp:spPr>
        <a:xfrm>
          <a:off x="1036905" y="2690121"/>
          <a:ext cx="91440" cy="235478"/>
        </a:xfrm>
        <a:custGeom>
          <a:avLst/>
          <a:gdLst/>
          <a:ahLst/>
          <a:cxnLst/>
          <a:rect l="0" t="0" r="0" b="0"/>
          <a:pathLst>
            <a:path>
              <a:moveTo>
                <a:pt x="45720" y="0"/>
              </a:moveTo>
              <a:lnTo>
                <a:pt x="45720" y="235478"/>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150E26-3BFE-45E5-9054-7A64DF392827}">
      <dsp:nvSpPr>
        <dsp:cNvPr id="0" name=""/>
        <dsp:cNvSpPr/>
      </dsp:nvSpPr>
      <dsp:spPr>
        <a:xfrm>
          <a:off x="1082625" y="1696069"/>
          <a:ext cx="611523" cy="294015"/>
        </a:xfrm>
        <a:custGeom>
          <a:avLst/>
          <a:gdLst/>
          <a:ahLst/>
          <a:cxnLst/>
          <a:rect l="0" t="0" r="0" b="0"/>
          <a:pathLst>
            <a:path>
              <a:moveTo>
                <a:pt x="611523" y="0"/>
              </a:moveTo>
              <a:lnTo>
                <a:pt x="611523" y="147007"/>
              </a:lnTo>
              <a:lnTo>
                <a:pt x="0" y="147007"/>
              </a:lnTo>
              <a:lnTo>
                <a:pt x="0" y="294015"/>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E32F11-FA0F-4970-8877-A4CC7D8B523C}">
      <dsp:nvSpPr>
        <dsp:cNvPr id="0" name=""/>
        <dsp:cNvSpPr/>
      </dsp:nvSpPr>
      <dsp:spPr>
        <a:xfrm>
          <a:off x="1648429" y="837909"/>
          <a:ext cx="91440" cy="158124"/>
        </a:xfrm>
        <a:custGeom>
          <a:avLst/>
          <a:gdLst/>
          <a:ahLst/>
          <a:cxnLst/>
          <a:rect l="0" t="0" r="0" b="0"/>
          <a:pathLst>
            <a:path>
              <a:moveTo>
                <a:pt x="53448" y="0"/>
              </a:moveTo>
              <a:lnTo>
                <a:pt x="53448" y="11116"/>
              </a:lnTo>
              <a:lnTo>
                <a:pt x="45720" y="11116"/>
              </a:lnTo>
              <a:lnTo>
                <a:pt x="45720" y="158124"/>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196412-03BE-4EAD-ABCB-68494D4FEECC}">
      <dsp:nvSpPr>
        <dsp:cNvPr id="0" name=""/>
        <dsp:cNvSpPr/>
      </dsp:nvSpPr>
      <dsp:spPr>
        <a:xfrm>
          <a:off x="498515" y="137873"/>
          <a:ext cx="2406724" cy="70003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b="1" i="0" u="none" strike="noStrike" kern="1200" cap="none" baseline="0">
              <a:solidFill>
                <a:srgbClr val="000000"/>
              </a:solidFill>
              <a:effectLst/>
              <a:uFill>
                <a:solidFill>
                  <a:prstClr val="black">
                    <a:alpha val="0"/>
                  </a:prstClr>
                </a:solidFill>
              </a:uFill>
              <a:latin typeface="interfaceregular"/>
              <a:ea typeface="interfaceregular"/>
              <a:cs typeface="interfaceregular"/>
            </a:rPr>
            <a:t>Contact symptomatique </a:t>
          </a:r>
          <a:br>
            <a:rPr sz="1100" kern="1200"/>
          </a:br>
          <a:r>
            <a:rPr lang="fr-FR" sz="1100" b="1" i="0" u="none" strike="noStrike" kern="1200" cap="none" baseline="0">
              <a:solidFill>
                <a:srgbClr val="000000"/>
              </a:solidFill>
              <a:effectLst/>
              <a:uFill>
                <a:solidFill>
                  <a:prstClr val="black">
                    <a:alpha val="0"/>
                  </a:prstClr>
                </a:solidFill>
              </a:uFill>
              <a:latin typeface="interfaceregular"/>
              <a:ea typeface="interfaceregular"/>
              <a:cs typeface="interfaceregular"/>
            </a:rPr>
            <a:t>AVEC ÉRUPTION CUTANÉE UNIQUEMENT ou ÉRUPTION CUTANÉE ET AUTRES SYMPTÔMES </a:t>
          </a:r>
        </a:p>
      </dsp:txBody>
      <dsp:txXfrm>
        <a:off x="498515" y="137873"/>
        <a:ext cx="2406724" cy="700036"/>
      </dsp:txXfrm>
    </dsp:sp>
    <dsp:sp modelId="{32EC3FA7-66C7-451D-9B4B-37E5BE8E05A2}">
      <dsp:nvSpPr>
        <dsp:cNvPr id="0" name=""/>
        <dsp:cNvSpPr/>
      </dsp:nvSpPr>
      <dsp:spPr>
        <a:xfrm>
          <a:off x="483058" y="996033"/>
          <a:ext cx="2422181" cy="70003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400050">
            <a:lnSpc>
              <a:spcPct val="90000"/>
            </a:lnSpc>
            <a:spcBef>
              <a:spcPct val="0"/>
            </a:spcBef>
            <a:spcAft>
              <a:spcPct val="35000"/>
            </a:spcAft>
            <a:buNone/>
          </a:pPr>
          <a:r>
            <a:rPr lang="fr-FR" sz="900" b="0" i="0" u="none" strike="noStrike" kern="1200" cap="none" baseline="0">
              <a:solidFill>
                <a:srgbClr val="E63339"/>
              </a:solidFill>
              <a:effectLst/>
              <a:uFill>
                <a:solidFill>
                  <a:prstClr val="black">
                    <a:alpha val="0"/>
                  </a:prstClr>
                </a:solidFill>
              </a:uFill>
              <a:latin typeface="interfaceregular"/>
              <a:ea typeface="interfaceregular"/>
              <a:cs typeface="interfaceregular"/>
            </a:rPr>
            <a:t>Isolement nécessaire ; </a:t>
          </a: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surveillance clinique quotidienne ; surveillance de la température </a:t>
          </a:r>
          <a:br>
            <a:rPr sz="900" kern="1200"/>
          </a:b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2 x par jour pendant 21 jours à compter de la dernière exposition ; PCR sur la peau, écouvillon de muqueuse</a:t>
          </a:r>
        </a:p>
      </dsp:txBody>
      <dsp:txXfrm>
        <a:off x="483058" y="996033"/>
        <a:ext cx="2422181" cy="700036"/>
      </dsp:txXfrm>
    </dsp:sp>
    <dsp:sp modelId="{BB1BBC09-4F64-40D0-A8EA-3A1321059C9D}">
      <dsp:nvSpPr>
        <dsp:cNvPr id="0" name=""/>
        <dsp:cNvSpPr/>
      </dsp:nvSpPr>
      <dsp:spPr>
        <a:xfrm>
          <a:off x="187377" y="1990084"/>
          <a:ext cx="1790496" cy="70003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400050">
            <a:lnSpc>
              <a:spcPct val="90000"/>
            </a:lnSpc>
            <a:spcBef>
              <a:spcPct val="0"/>
            </a:spcBef>
            <a:spcAft>
              <a:spcPct val="35000"/>
            </a:spcAft>
            <a:buNone/>
          </a:pP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PCR neg </a:t>
          </a:r>
          <a:r>
            <a:rPr lang="fr-FR" sz="900" b="0" i="0" u="none" strike="noStrike" kern="1200"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 Poursuivre l’</a:t>
          </a:r>
          <a:r>
            <a:rPr lang="fr-FR" sz="900" b="0" i="0" u="none" strike="noStrike" kern="1200" cap="none" baseline="0">
              <a:solidFill>
                <a:srgbClr val="E63339"/>
              </a:solidFill>
              <a:effectLst/>
              <a:uFill>
                <a:solidFill>
                  <a:prstClr val="black">
                    <a:alpha val="0"/>
                  </a:prstClr>
                </a:solidFill>
              </a:uFill>
              <a:latin typeface="interfaceregular"/>
              <a:ea typeface="interfaceregular"/>
              <a:cs typeface="interfaceregular"/>
            </a:rPr>
            <a:t>isolement ;</a:t>
          </a: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 surveillance clinique et surveillance de la température pendant les 5 jours suivants</a:t>
          </a:r>
        </a:p>
      </dsp:txBody>
      <dsp:txXfrm>
        <a:off x="187377" y="1990084"/>
        <a:ext cx="1790496" cy="700036"/>
      </dsp:txXfrm>
    </dsp:sp>
    <dsp:sp modelId="{52DCEB27-7764-4B5D-A98F-C2A6A07828BB}">
      <dsp:nvSpPr>
        <dsp:cNvPr id="0" name=""/>
        <dsp:cNvSpPr/>
      </dsp:nvSpPr>
      <dsp:spPr>
        <a:xfrm>
          <a:off x="382589" y="2925599"/>
          <a:ext cx="1400072" cy="70003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b="0" i="0" u="none" strike="noStrike" kern="1200" cap="none" baseline="0">
              <a:solidFill>
                <a:srgbClr val="FF0000"/>
              </a:solidFill>
              <a:effectLst/>
              <a:uFill>
                <a:solidFill>
                  <a:prstClr val="black">
                    <a:alpha val="0"/>
                  </a:prstClr>
                </a:solidFill>
              </a:uFill>
              <a:latin typeface="interfaceregular"/>
              <a:ea typeface="interfaceregular"/>
              <a:cs typeface="interfaceregular"/>
            </a:rPr>
            <a:t>Répéter la PCR sur la peau, l’écouvillon de muqueuse ? </a:t>
          </a:r>
          <a:endParaRPr lang="en-US" sz="5400" kern="1200">
            <a:solidFill>
              <a:srgbClr val="FF0000"/>
            </a:solidFill>
            <a:latin typeface="interfaceregular"/>
          </a:endParaRPr>
        </a:p>
      </dsp:txBody>
      <dsp:txXfrm>
        <a:off x="382589" y="2925599"/>
        <a:ext cx="1400072" cy="700036"/>
      </dsp:txXfrm>
    </dsp:sp>
    <dsp:sp modelId="{41412218-0972-4EB5-A06F-6196BBAD9DC4}">
      <dsp:nvSpPr>
        <dsp:cNvPr id="0" name=""/>
        <dsp:cNvSpPr/>
      </dsp:nvSpPr>
      <dsp:spPr>
        <a:xfrm>
          <a:off x="732607" y="3860203"/>
          <a:ext cx="2064322" cy="70003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400050">
            <a:lnSpc>
              <a:spcPct val="90000"/>
            </a:lnSpc>
            <a:spcBef>
              <a:spcPct val="0"/>
            </a:spcBef>
            <a:spcAft>
              <a:spcPct val="35000"/>
            </a:spcAft>
            <a:buNone/>
          </a:pP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PCR neg </a:t>
          </a:r>
          <a:r>
            <a:rPr lang="fr-FR" sz="900" b="0" i="0" u="none" strike="noStrike" kern="1200"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 clôturer le cas après </a:t>
          </a:r>
          <a:br>
            <a:rPr sz="900" kern="1200"/>
          </a:b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21 jours à compter de la dernière exposition et classer comme </a:t>
          </a:r>
          <a:r>
            <a:rPr lang="fr-FR" sz="900" b="0" i="0" u="none" strike="noStrike" kern="1200" cap="none" baseline="0">
              <a:solidFill>
                <a:srgbClr val="FF0000"/>
              </a:solidFill>
              <a:effectLst/>
              <a:uFill>
                <a:solidFill>
                  <a:prstClr val="black">
                    <a:alpha val="0"/>
                  </a:prstClr>
                </a:solidFill>
              </a:uFill>
              <a:latin typeface="interfaceregular"/>
              <a:ea typeface="interfaceregular"/>
              <a:cs typeface="interfaceregular"/>
            </a:rPr>
            <a:t>CAS PROBABLE DE VARIOLE DU SINGE</a:t>
          </a:r>
        </a:p>
      </dsp:txBody>
      <dsp:txXfrm>
        <a:off x="732607" y="3860203"/>
        <a:ext cx="2064322" cy="700036"/>
      </dsp:txXfrm>
    </dsp:sp>
    <dsp:sp modelId="{9B92341C-EB24-488C-B756-1C7CF470C3ED}">
      <dsp:nvSpPr>
        <dsp:cNvPr id="0" name=""/>
        <dsp:cNvSpPr/>
      </dsp:nvSpPr>
      <dsp:spPr>
        <a:xfrm>
          <a:off x="739986" y="4777299"/>
          <a:ext cx="2121893" cy="444445"/>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PCR pos </a:t>
          </a:r>
          <a:r>
            <a:rPr lang="fr-FR" sz="900" b="0" i="0" u="none" strike="noStrike" kern="1200"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CAS CONFIRMÉ</a:t>
          </a:r>
        </a:p>
      </dsp:txBody>
      <dsp:txXfrm>
        <a:off x="739986" y="4777299"/>
        <a:ext cx="2121893" cy="444445"/>
      </dsp:txXfrm>
    </dsp:sp>
    <dsp:sp modelId="{0C884925-AA55-43DB-9641-C6FBA3BA56AE}">
      <dsp:nvSpPr>
        <dsp:cNvPr id="0" name=""/>
        <dsp:cNvSpPr/>
      </dsp:nvSpPr>
      <dsp:spPr>
        <a:xfrm>
          <a:off x="2240975" y="1997813"/>
          <a:ext cx="929031" cy="70003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400050">
            <a:lnSpc>
              <a:spcPct val="90000"/>
            </a:lnSpc>
            <a:spcBef>
              <a:spcPct val="0"/>
            </a:spcBef>
            <a:spcAft>
              <a:spcPct val="35000"/>
            </a:spcAft>
            <a:buNone/>
          </a:pP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PCR pos </a:t>
          </a:r>
          <a:r>
            <a:rPr lang="fr-FR" sz="900" b="0" i="0" u="none" strike="noStrike" kern="1200" cap="none" baseline="0">
              <a:solidFill>
                <a:srgbClr val="000000"/>
              </a:solidFill>
              <a:effectLst/>
              <a:uFill>
                <a:solidFill>
                  <a:prstClr val="black">
                    <a:alpha val="0"/>
                  </a:prstClr>
                </a:solidFill>
              </a:uFill>
              <a:latin typeface="Symbol"/>
              <a:ea typeface="interfaceregular"/>
              <a:cs typeface="interfaceregular"/>
              <a:sym typeface="Symbol"/>
            </a:rPr>
            <a:t></a:t>
          </a:r>
          <a:r>
            <a:rPr lang="fr-FR" sz="9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 </a:t>
          </a:r>
          <a:br>
            <a:rPr sz="900" kern="1200"/>
          </a:br>
          <a:r>
            <a:rPr lang="fr-FR" sz="900" b="0" i="0" u="none" strike="noStrike" kern="1200" cap="none" baseline="0">
              <a:solidFill>
                <a:srgbClr val="E63339"/>
              </a:solidFill>
              <a:effectLst/>
              <a:uFill>
                <a:solidFill>
                  <a:prstClr val="black">
                    <a:alpha val="0"/>
                  </a:prstClr>
                </a:solidFill>
              </a:uFill>
              <a:latin typeface="interfaceregular"/>
              <a:ea typeface="interfaceregular"/>
              <a:cs typeface="interfaceregular"/>
            </a:rPr>
            <a:t>CAS CONFIRMÉ</a:t>
          </a:r>
        </a:p>
      </dsp:txBody>
      <dsp:txXfrm>
        <a:off x="2240975" y="1997813"/>
        <a:ext cx="929031" cy="7000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D5CCE-297E-45AD-9A52-7164BA144BD2}">
      <dsp:nvSpPr>
        <dsp:cNvPr id="0" name=""/>
        <dsp:cNvSpPr/>
      </dsp:nvSpPr>
      <dsp:spPr>
        <a:xfrm rot="5400000">
          <a:off x="260852" y="907563"/>
          <a:ext cx="1417353" cy="171092"/>
        </a:xfrm>
        <a:prstGeom prst="rect">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2AEE9DD-6F43-46F2-A0B6-581616DDF5EB}">
      <dsp:nvSpPr>
        <dsp:cNvPr id="0" name=""/>
        <dsp:cNvSpPr/>
      </dsp:nvSpPr>
      <dsp:spPr>
        <a:xfrm>
          <a:off x="585112" y="363"/>
          <a:ext cx="1901031" cy="114061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fr-FR" sz="105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L’équipe de sensibilisation de pairs, les professionnel de santé et les gestionnaires de cas sensibilisent la communauté et les établissements de santé, respectivement</a:t>
          </a:r>
        </a:p>
      </dsp:txBody>
      <dsp:txXfrm>
        <a:off x="618520" y="33771"/>
        <a:ext cx="1834215" cy="1073802"/>
      </dsp:txXfrm>
    </dsp:sp>
    <dsp:sp modelId="{B9E19248-E625-4B02-B9DB-D4A03F956BDE}">
      <dsp:nvSpPr>
        <dsp:cNvPr id="0" name=""/>
        <dsp:cNvSpPr/>
      </dsp:nvSpPr>
      <dsp:spPr>
        <a:xfrm rot="5400000">
          <a:off x="260852" y="2333337"/>
          <a:ext cx="1417353" cy="171092"/>
        </a:xfrm>
        <a:prstGeom prst="rect">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1D6CC5-EE68-427E-AF3E-98805E29AB88}">
      <dsp:nvSpPr>
        <dsp:cNvPr id="0" name=""/>
        <dsp:cNvSpPr/>
      </dsp:nvSpPr>
      <dsp:spPr>
        <a:xfrm>
          <a:off x="585112" y="1426137"/>
          <a:ext cx="1901031" cy="114061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91440" rIns="38100" bIns="91440" numCol="1" spcCol="1270" anchor="ctr" anchorCtr="0">
          <a:noAutofit/>
        </a:bodyPr>
        <a:lstStyle/>
        <a:p>
          <a:pPr marL="0" lvl="0" indent="0" algn="ctr" defTabSz="444500">
            <a:lnSpc>
              <a:spcPct val="90000"/>
            </a:lnSpc>
            <a:spcBef>
              <a:spcPct val="0"/>
            </a:spcBef>
            <a:spcAft>
              <a:spcPct val="35000"/>
            </a:spcAft>
            <a:buNone/>
          </a:pPr>
          <a:r>
            <a:rPr lang="fr-FR" sz="10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Les professionnels de santé et les gestionnaires de cas élaborent la liste des cas suspects, probables et confirmés et facilitent le recueil de contacts ; documentent les contacts dans le formulaire de liste de contacts</a:t>
          </a:r>
        </a:p>
      </dsp:txBody>
      <dsp:txXfrm>
        <a:off x="618520" y="1459545"/>
        <a:ext cx="1834215" cy="1073802"/>
      </dsp:txXfrm>
    </dsp:sp>
    <dsp:sp modelId="{87D2ABC6-DCB7-4E6E-A2BA-31B0C378B2D9}">
      <dsp:nvSpPr>
        <dsp:cNvPr id="0" name=""/>
        <dsp:cNvSpPr/>
      </dsp:nvSpPr>
      <dsp:spPr>
        <a:xfrm rot="5400000">
          <a:off x="260852" y="3759110"/>
          <a:ext cx="1417353" cy="171092"/>
        </a:xfrm>
        <a:prstGeom prst="rect">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34BDA0-12F2-4686-864E-226B5F9B234D}">
      <dsp:nvSpPr>
        <dsp:cNvPr id="0" name=""/>
        <dsp:cNvSpPr/>
      </dsp:nvSpPr>
      <dsp:spPr>
        <a:xfrm>
          <a:off x="585112" y="2851910"/>
          <a:ext cx="1901031" cy="114061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fr-FR" sz="105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Le gestionnaire de cas distribue la liste de contacts et la liste de gestionnaires de lieux que l'équipe de recherche des contacts devra joindre directement </a:t>
          </a:r>
        </a:p>
      </dsp:txBody>
      <dsp:txXfrm>
        <a:off x="618520" y="2885318"/>
        <a:ext cx="1834215" cy="1073802"/>
      </dsp:txXfrm>
    </dsp:sp>
    <dsp:sp modelId="{FC215FE8-EF21-494D-86D3-8DEF4BEFC0E4}">
      <dsp:nvSpPr>
        <dsp:cNvPr id="0" name=""/>
        <dsp:cNvSpPr/>
      </dsp:nvSpPr>
      <dsp:spPr>
        <a:xfrm>
          <a:off x="973738" y="4471997"/>
          <a:ext cx="2519951" cy="171092"/>
        </a:xfrm>
        <a:prstGeom prst="rect">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155F47-4B4E-4F6E-BD4C-5CF25EF0B72C}">
      <dsp:nvSpPr>
        <dsp:cNvPr id="0" name=""/>
        <dsp:cNvSpPr/>
      </dsp:nvSpPr>
      <dsp:spPr>
        <a:xfrm>
          <a:off x="585112" y="4277684"/>
          <a:ext cx="1901031" cy="114061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fr-FR" sz="105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L’équipe de recherche des contacts joint les contacts </a:t>
          </a:r>
        </a:p>
      </dsp:txBody>
      <dsp:txXfrm>
        <a:off x="618520" y="4311092"/>
        <a:ext cx="1834215" cy="1073802"/>
      </dsp:txXfrm>
    </dsp:sp>
    <dsp:sp modelId="{E7020817-1891-4D54-A757-9CB90532B9FF}">
      <dsp:nvSpPr>
        <dsp:cNvPr id="0" name=""/>
        <dsp:cNvSpPr/>
      </dsp:nvSpPr>
      <dsp:spPr>
        <a:xfrm rot="16200000">
          <a:off x="2789223" y="3759110"/>
          <a:ext cx="1417353" cy="171092"/>
        </a:xfrm>
        <a:prstGeom prst="rect">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2BE6CC-BF4A-445D-8C4A-14EFDA5C0EBA}">
      <dsp:nvSpPr>
        <dsp:cNvPr id="0" name=""/>
        <dsp:cNvSpPr/>
      </dsp:nvSpPr>
      <dsp:spPr>
        <a:xfrm>
          <a:off x="3113484" y="4277684"/>
          <a:ext cx="1901031" cy="114061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fr-FR" sz="105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L’équipe de recherche des contacts surveille quotidiennement les contacts via des canaux virtuels et/ou en personne </a:t>
          </a:r>
        </a:p>
      </dsp:txBody>
      <dsp:txXfrm>
        <a:off x="3146892" y="4311092"/>
        <a:ext cx="1834215" cy="1073802"/>
      </dsp:txXfrm>
    </dsp:sp>
    <dsp:sp modelId="{0C3A1494-E280-440D-AB81-7831327CC538}">
      <dsp:nvSpPr>
        <dsp:cNvPr id="0" name=""/>
        <dsp:cNvSpPr/>
      </dsp:nvSpPr>
      <dsp:spPr>
        <a:xfrm rot="16200000">
          <a:off x="2789223" y="2333337"/>
          <a:ext cx="1417353" cy="171092"/>
        </a:xfrm>
        <a:prstGeom prst="rect">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33B9AC-F545-41D8-8F59-328C7922C404}">
      <dsp:nvSpPr>
        <dsp:cNvPr id="0" name=""/>
        <dsp:cNvSpPr/>
      </dsp:nvSpPr>
      <dsp:spPr>
        <a:xfrm>
          <a:off x="3113484" y="2851910"/>
          <a:ext cx="1901031" cy="114061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fr-FR" sz="105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L'équipe de recherche des contacts recueille les écouvillons des contacts, de préférence au domicile du contact </a:t>
          </a:r>
        </a:p>
      </dsp:txBody>
      <dsp:txXfrm>
        <a:off x="3146892" y="2885318"/>
        <a:ext cx="1834215" cy="1073802"/>
      </dsp:txXfrm>
    </dsp:sp>
    <dsp:sp modelId="{E6315563-F319-4665-86BD-BABBA8A06C88}">
      <dsp:nvSpPr>
        <dsp:cNvPr id="0" name=""/>
        <dsp:cNvSpPr/>
      </dsp:nvSpPr>
      <dsp:spPr>
        <a:xfrm rot="16200000">
          <a:off x="2789223" y="907563"/>
          <a:ext cx="1417353" cy="171092"/>
        </a:xfrm>
        <a:prstGeom prst="rect">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541563-6BB8-4FC8-937D-40631851B3C6}">
      <dsp:nvSpPr>
        <dsp:cNvPr id="0" name=""/>
        <dsp:cNvSpPr/>
      </dsp:nvSpPr>
      <dsp:spPr>
        <a:xfrm>
          <a:off x="3113484" y="1426137"/>
          <a:ext cx="1901031" cy="114061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fr-FR" sz="105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L’équipe de recherche des contacts transporte les échantillons au laboratoire d’analyses </a:t>
          </a:r>
        </a:p>
      </dsp:txBody>
      <dsp:txXfrm>
        <a:off x="3146892" y="1459545"/>
        <a:ext cx="1834215" cy="1073802"/>
      </dsp:txXfrm>
    </dsp:sp>
    <dsp:sp modelId="{932A63FF-FE6F-45EE-874F-7A11EA82BC1C}">
      <dsp:nvSpPr>
        <dsp:cNvPr id="0" name=""/>
        <dsp:cNvSpPr/>
      </dsp:nvSpPr>
      <dsp:spPr>
        <a:xfrm>
          <a:off x="3502110" y="194677"/>
          <a:ext cx="2519951" cy="171092"/>
        </a:xfrm>
        <a:prstGeom prst="rect">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8B5D1A-297A-4A4E-84B5-CE7F0D159304}">
      <dsp:nvSpPr>
        <dsp:cNvPr id="0" name=""/>
        <dsp:cNvSpPr/>
      </dsp:nvSpPr>
      <dsp:spPr>
        <a:xfrm>
          <a:off x="3113484" y="363"/>
          <a:ext cx="1901031" cy="114061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fr-FR" sz="105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Le gestionnaire de cas assure le suivi des résultats de tests de laboratoire et les distribue à l’équipe de recherche des contacts</a:t>
          </a:r>
        </a:p>
      </dsp:txBody>
      <dsp:txXfrm>
        <a:off x="3146892" y="33771"/>
        <a:ext cx="1834215" cy="1073802"/>
      </dsp:txXfrm>
    </dsp:sp>
    <dsp:sp modelId="{C0ECCAF0-09A7-4DE9-B326-5423D4E4E004}">
      <dsp:nvSpPr>
        <dsp:cNvPr id="0" name=""/>
        <dsp:cNvSpPr/>
      </dsp:nvSpPr>
      <dsp:spPr>
        <a:xfrm rot="5400000">
          <a:off x="5317595" y="907563"/>
          <a:ext cx="1417353" cy="171092"/>
        </a:xfrm>
        <a:prstGeom prst="rect">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18F8CA-CE9D-4204-951F-BC05F2DA16DB}">
      <dsp:nvSpPr>
        <dsp:cNvPr id="0" name=""/>
        <dsp:cNvSpPr/>
      </dsp:nvSpPr>
      <dsp:spPr>
        <a:xfrm>
          <a:off x="5641855" y="363"/>
          <a:ext cx="1901031" cy="114061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fr-FR" sz="100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L'équipe de recherche des contacts informe les contacts du résultat de test de laboratoire et poursuit le suivi ; documentation de la recherche des contacts dans le formulaire de recherche des contacts</a:t>
          </a:r>
        </a:p>
      </dsp:txBody>
      <dsp:txXfrm>
        <a:off x="5675263" y="33771"/>
        <a:ext cx="1834215" cy="1073802"/>
      </dsp:txXfrm>
    </dsp:sp>
    <dsp:sp modelId="{2A14AFCF-2B77-42C0-8210-A38BB25335F8}">
      <dsp:nvSpPr>
        <dsp:cNvPr id="0" name=""/>
        <dsp:cNvSpPr/>
      </dsp:nvSpPr>
      <dsp:spPr>
        <a:xfrm>
          <a:off x="5641855" y="1426137"/>
          <a:ext cx="1901031" cy="1140618"/>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fr-FR" sz="1050" b="0" i="0" u="none" strike="noStrike" kern="1200" cap="none" baseline="0">
              <a:solidFill>
                <a:srgbClr val="000000"/>
              </a:solidFill>
              <a:effectLst/>
              <a:uFill>
                <a:solidFill>
                  <a:prstClr val="black">
                    <a:alpha val="0"/>
                  </a:prstClr>
                </a:solidFill>
              </a:uFill>
              <a:latin typeface="interfaceregular"/>
              <a:ea typeface="interfaceregular"/>
              <a:cs typeface="interfaceregular"/>
            </a:rPr>
            <a:t>L'équipe de recherche des contacts informe le gestionnaire de cas du résultat du contact, après la fin de la recherche du contact </a:t>
          </a:r>
        </a:p>
      </dsp:txBody>
      <dsp:txXfrm>
        <a:off x="5675263" y="1459545"/>
        <a:ext cx="1834215" cy="10738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B084B5-3ADD-464C-AA19-E56ADC7F4680}">
      <dsp:nvSpPr>
        <dsp:cNvPr id="0" name=""/>
        <dsp:cNvSpPr/>
      </dsp:nvSpPr>
      <dsp:spPr>
        <a:xfrm>
          <a:off x="6506" y="0"/>
          <a:ext cx="2474081" cy="205483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b="1" i="0" u="none" strike="noStrike" kern="1200" cap="none" baseline="0">
              <a:solidFill>
                <a:srgbClr val="FFFFFF"/>
              </a:solidFill>
              <a:effectLst/>
              <a:uFill>
                <a:solidFill>
                  <a:prstClr val="black">
                    <a:alpha val="0"/>
                  </a:prstClr>
                </a:solidFill>
              </a:uFill>
              <a:latin typeface="Arial"/>
              <a:ea typeface="Arial"/>
              <a:cs typeface="Arial"/>
            </a:rPr>
            <a:t>Vaccin non réplicatif </a:t>
          </a:r>
        </a:p>
      </dsp:txBody>
      <dsp:txXfrm>
        <a:off x="6506" y="0"/>
        <a:ext cx="2474081" cy="2054831"/>
      </dsp:txXfrm>
    </dsp:sp>
    <dsp:sp modelId="{0BF17A30-8BD2-46DF-91E1-5941FD9245C3}">
      <dsp:nvSpPr>
        <dsp:cNvPr id="0" name=""/>
        <dsp:cNvSpPr/>
      </dsp:nvSpPr>
      <dsp:spPr>
        <a:xfrm>
          <a:off x="6506" y="2054831"/>
          <a:ext cx="2474081" cy="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85750" lvl="1" indent="-285750" algn="l" defTabSz="1600200">
            <a:lnSpc>
              <a:spcPct val="90000"/>
            </a:lnSpc>
            <a:spcBef>
              <a:spcPct val="0"/>
            </a:spcBef>
            <a:spcAft>
              <a:spcPct val="0"/>
            </a:spcAft>
            <a:buChar char="•"/>
          </a:pPr>
          <a:endParaRPr lang="en-US" sz="3600" kern="1200"/>
        </a:p>
        <a:p>
          <a:pPr marL="228600" lvl="1" indent="-228600" algn="ctr" defTabSz="889000">
            <a:lnSpc>
              <a:spcPct val="90000"/>
            </a:lnSpc>
            <a:spcBef>
              <a:spcPct val="0"/>
            </a:spcBef>
            <a:spcAft>
              <a:spcPct val="0"/>
            </a:spcAft>
            <a:buChar char="•"/>
          </a:pPr>
          <a:r>
            <a:rPr lang="fr-FR" sz="2000" b="0" i="0" u="none" strike="noStrike" kern="1200" cap="none" baseline="0">
              <a:solidFill>
                <a:srgbClr val="000000"/>
              </a:solidFill>
              <a:effectLst/>
              <a:uFill>
                <a:solidFill>
                  <a:prstClr val="black">
                    <a:alpha val="0"/>
                  </a:prstClr>
                </a:solidFill>
              </a:uFill>
              <a:latin typeface="Arial"/>
              <a:ea typeface="Arial"/>
              <a:cs typeface="Arial"/>
            </a:rPr>
            <a:t>MVA-BN</a:t>
          </a:r>
        </a:p>
      </dsp:txBody>
      <dsp:txXfrm>
        <a:off x="6506" y="2054831"/>
        <a:ext cx="2474081" cy="1"/>
      </dsp:txXfrm>
    </dsp:sp>
    <dsp:sp modelId="{88367215-ECFC-40CB-8515-8B687E6C222A}">
      <dsp:nvSpPr>
        <dsp:cNvPr id="0" name=""/>
        <dsp:cNvSpPr/>
      </dsp:nvSpPr>
      <dsp:spPr>
        <a:xfrm>
          <a:off x="2826959" y="0"/>
          <a:ext cx="2474081" cy="205483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b="0" i="0" u="none" strike="noStrike" kern="1200" cap="none" baseline="0">
              <a:solidFill>
                <a:srgbClr val="FFFFFF"/>
              </a:solidFill>
              <a:effectLst/>
              <a:uFill>
                <a:solidFill>
                  <a:prstClr val="black">
                    <a:alpha val="0"/>
                  </a:prstClr>
                </a:solidFill>
              </a:uFill>
              <a:latin typeface="Arial"/>
              <a:ea typeface="Arial"/>
              <a:cs typeface="Arial"/>
            </a:rPr>
            <a:t>Vaccins à réplication minimale  </a:t>
          </a:r>
        </a:p>
      </dsp:txBody>
      <dsp:txXfrm>
        <a:off x="2826959" y="0"/>
        <a:ext cx="2474081" cy="2054831"/>
      </dsp:txXfrm>
    </dsp:sp>
    <dsp:sp modelId="{6FA2D6F1-5303-41D5-A3E3-8E7856642E1D}">
      <dsp:nvSpPr>
        <dsp:cNvPr id="0" name=""/>
        <dsp:cNvSpPr/>
      </dsp:nvSpPr>
      <dsp:spPr>
        <a:xfrm>
          <a:off x="2826959" y="2054831"/>
          <a:ext cx="2474081" cy="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85750" lvl="1" indent="-285750" algn="l" defTabSz="1600200">
            <a:lnSpc>
              <a:spcPct val="90000"/>
            </a:lnSpc>
            <a:spcBef>
              <a:spcPct val="0"/>
            </a:spcBef>
            <a:spcAft>
              <a:spcPct val="15000"/>
            </a:spcAft>
            <a:buChar char="•"/>
          </a:pPr>
          <a:endParaRPr lang="en-US" sz="3600" kern="1200"/>
        </a:p>
        <a:p>
          <a:pPr marL="228600" lvl="1" indent="-228600" algn="ctr" defTabSz="889000">
            <a:lnSpc>
              <a:spcPct val="90000"/>
            </a:lnSpc>
            <a:spcBef>
              <a:spcPct val="0"/>
            </a:spcBef>
            <a:spcAft>
              <a:spcPct val="15000"/>
            </a:spcAft>
            <a:buChar char="•"/>
          </a:pPr>
          <a:r>
            <a:rPr lang="fr-FR" sz="2000" b="0" i="0" u="none" strike="noStrike" kern="1200" cap="none" baseline="0">
              <a:solidFill>
                <a:srgbClr val="000000"/>
              </a:solidFill>
              <a:effectLst/>
              <a:uFill>
                <a:solidFill>
                  <a:prstClr val="black">
                    <a:alpha val="0"/>
                  </a:prstClr>
                </a:solidFill>
              </a:uFill>
              <a:latin typeface="Arial"/>
              <a:ea typeface="Arial"/>
              <a:cs typeface="Arial"/>
            </a:rPr>
            <a:t>LC16 </a:t>
          </a:r>
        </a:p>
      </dsp:txBody>
      <dsp:txXfrm>
        <a:off x="2826959" y="2054831"/>
        <a:ext cx="2474081" cy="1"/>
      </dsp:txXfrm>
    </dsp:sp>
    <dsp:sp modelId="{228DF8D9-E001-4400-AD57-81FCDF7CCEE1}">
      <dsp:nvSpPr>
        <dsp:cNvPr id="0" name=""/>
        <dsp:cNvSpPr/>
      </dsp:nvSpPr>
      <dsp:spPr>
        <a:xfrm>
          <a:off x="5647412" y="0"/>
          <a:ext cx="2474081" cy="205483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b="0" i="0" u="none" strike="noStrike" kern="1200" cap="none" baseline="0">
              <a:solidFill>
                <a:srgbClr val="FFFFFF"/>
              </a:solidFill>
              <a:effectLst/>
              <a:uFill>
                <a:solidFill>
                  <a:prstClr val="black">
                    <a:alpha val="0"/>
                  </a:prstClr>
                </a:solidFill>
              </a:uFill>
              <a:latin typeface="Arial"/>
              <a:ea typeface="Arial"/>
              <a:cs typeface="Arial"/>
            </a:rPr>
            <a:t>Vaccins réplicatifs à base de vaccine</a:t>
          </a:r>
        </a:p>
      </dsp:txBody>
      <dsp:txXfrm>
        <a:off x="5647412" y="0"/>
        <a:ext cx="2474081" cy="2054831"/>
      </dsp:txXfrm>
    </dsp:sp>
    <dsp:sp modelId="{057ACB21-2616-4534-B420-28BECEFD7F99}">
      <dsp:nvSpPr>
        <dsp:cNvPr id="0" name=""/>
        <dsp:cNvSpPr/>
      </dsp:nvSpPr>
      <dsp:spPr>
        <a:xfrm>
          <a:off x="5647412" y="2054831"/>
          <a:ext cx="2474081" cy="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85750" lvl="1" indent="-285750" algn="l" defTabSz="1600200">
            <a:lnSpc>
              <a:spcPct val="90000"/>
            </a:lnSpc>
            <a:spcBef>
              <a:spcPct val="0"/>
            </a:spcBef>
            <a:spcAft>
              <a:spcPct val="15000"/>
            </a:spcAft>
            <a:buChar char="•"/>
          </a:pPr>
          <a:endParaRPr lang="en-US" sz="3600" kern="1200"/>
        </a:p>
        <a:p>
          <a:pPr marL="228600" lvl="1" indent="-228600" algn="ctr" defTabSz="889000">
            <a:lnSpc>
              <a:spcPct val="90000"/>
            </a:lnSpc>
            <a:spcBef>
              <a:spcPct val="0"/>
            </a:spcBef>
            <a:spcAft>
              <a:spcPct val="15000"/>
            </a:spcAft>
            <a:buChar char="•"/>
          </a:pPr>
          <a:r>
            <a:rPr lang="fr-FR" sz="2000" b="0" i="0" u="none" strike="noStrike" kern="1200" cap="none" baseline="0">
              <a:solidFill>
                <a:srgbClr val="000000"/>
              </a:solidFill>
              <a:effectLst/>
              <a:uFill>
                <a:solidFill>
                  <a:prstClr val="black">
                    <a:alpha val="0"/>
                  </a:prstClr>
                </a:solidFill>
              </a:uFill>
              <a:latin typeface="Arial"/>
              <a:ea typeface="Arial"/>
              <a:cs typeface="Arial"/>
            </a:rPr>
            <a:t>ACAM2000 </a:t>
          </a:r>
        </a:p>
      </dsp:txBody>
      <dsp:txXfrm>
        <a:off x="5647412" y="2054831"/>
        <a:ext cx="2474081" cy="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6D8F8-966A-4756-9655-B9F6503DF68B}"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90E7B-7973-4332-9271-9931AC23C085}" type="slidenum">
              <a:rPr lang="en-US" smtClean="0"/>
              <a:t>‹#›</a:t>
            </a:fld>
            <a:endParaRPr lang="en-US"/>
          </a:p>
        </p:txBody>
      </p:sp>
    </p:spTree>
    <p:extLst>
      <p:ext uri="{BB962C8B-B14F-4D97-AF65-F5344CB8AC3E}">
        <p14:creationId xmlns:p14="http://schemas.microsoft.com/office/powerpoint/2010/main" val="3205777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ho.int/news/item/28-11-2022-who-recommends-new-name-for-monkeypox-disease"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3" Type="http://schemas.openxmlformats.org/officeDocument/2006/relationships/hyperlink" Target="https://www.who.int/publications/i/item/WHO-MPX-Clinical-Lesions-2023.1"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orldhealthorg.shinyapps.io/mpx_global/#section-globa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orldhealthorg.shinyapps.io/mpx_globa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orldhealthorg.shinyapps.io/mpx_globa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orldhealthorg.shinyapps.io/mpx_globa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orldhealthorg.shinyapps.io/mpx_global/"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orldhealthorg.shinyapps.io/mpx_globa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3" Type="http://schemas.openxmlformats.org/officeDocument/2006/relationships/hyperlink" Target="https://www.who.int/publications/i/item/WHO-MPX-Immunization" TargetMode="External"/><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3" Type="http://schemas.openxmlformats.org/officeDocument/2006/relationships/hyperlink" Target="https://www.who.int/publications/i/item/WHO-MPX-Immunization" TargetMode="External"/><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3" Type="http://schemas.openxmlformats.org/officeDocument/2006/relationships/hyperlink" Target="https://www.who.int/publications/i/item/WHO-MPX-Immunization" TargetMode="External"/><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orldhealthorg.shinyapps.io/mpx_globa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a:t>
            </a:fld>
            <a:endParaRPr lang="en-US"/>
          </a:p>
        </p:txBody>
      </p:sp>
    </p:spTree>
    <p:extLst>
      <p:ext uri="{BB962C8B-B14F-4D97-AF65-F5344CB8AC3E}">
        <p14:creationId xmlns:p14="http://schemas.microsoft.com/office/powerpoint/2010/main" val="1039391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 virus de la variole du singe (MPXV) est doté d’un ADN à double brin ; il s’agit d’une maladie virale zoonotique (transmise de l’animal à l’humain), dont le virus appartient au genre </a:t>
            </a:r>
            <a:r>
              <a:rPr lang="fr-FR" sz="1200" b="0" i="1" u="none" strike="noStrike" cap="none" baseline="0">
                <a:solidFill>
                  <a:srgbClr val="000000"/>
                </a:solidFill>
                <a:effectLst/>
                <a:uFill>
                  <a:solidFill>
                    <a:prstClr val="black">
                      <a:alpha val="0"/>
                    </a:prstClr>
                  </a:solidFill>
                </a:uFill>
                <a:latin typeface="Calibri"/>
                <a:ea typeface="Calibri"/>
                <a:cs typeface="Calibri"/>
              </a:rPr>
              <a:t>Orthopoxvirus</a:t>
            </a:r>
            <a:r>
              <a:rPr lang="fr-FR" sz="1200" b="0" i="0" u="none" strike="noStrike" cap="none" baseline="0">
                <a:solidFill>
                  <a:srgbClr val="000000"/>
                </a:solidFill>
                <a:effectLst/>
                <a:uFill>
                  <a:solidFill>
                    <a:prstClr val="black">
                      <a:alpha val="0"/>
                    </a:prstClr>
                  </a:solidFill>
                </a:uFill>
                <a:latin typeface="Calibri"/>
                <a:ea typeface="Calibri"/>
                <a:cs typeface="Calibri"/>
              </a:rPr>
              <a:t> (OPXV) de la famille des Poxviridae.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poxvirus provoquent la maladie chez l’homme et bien d’autres animaux ; l’infection se manifeste généralement par la formation de lésions, de nodules cutanés ou d’une éruption cutanée disséminée.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D’autres espèces d’OPXV pathogènes pour l’être humain sont notamment le virus de la vaccine et celui de la variole (responsable de la variole, qui a été éradiquée).</a:t>
            </a:r>
          </a:p>
          <a:p>
            <a:pPr marL="171450" indent="-171450">
              <a:buFont typeface="Arial" panose="020B0604020202020204" pitchFamily="34" charset="0"/>
              <a:buChar char="•"/>
            </a:pPr>
            <a:r>
              <a:rPr lang="fr-FR" sz="1200" b="0" i="1" u="none" strike="noStrike" cap="none" baseline="0">
                <a:solidFill>
                  <a:srgbClr val="000000"/>
                </a:solidFill>
                <a:effectLst/>
                <a:uFill>
                  <a:solidFill>
                    <a:prstClr val="black">
                      <a:alpha val="0"/>
                    </a:prstClr>
                  </a:solidFill>
                </a:uFill>
                <a:latin typeface="Calibri"/>
                <a:ea typeface="Calibri"/>
                <a:cs typeface="Calibri"/>
              </a:rPr>
              <a:t>Le virus de la vaccine </a:t>
            </a:r>
            <a:r>
              <a:rPr lang="fr-FR" sz="1200" b="0" i="0" u="none" strike="noStrike" cap="none" baseline="0">
                <a:solidFill>
                  <a:srgbClr val="000000"/>
                </a:solidFill>
                <a:effectLst/>
                <a:uFill>
                  <a:solidFill>
                    <a:prstClr val="black">
                      <a:alpha val="0"/>
                    </a:prstClr>
                  </a:solidFill>
                </a:uFill>
                <a:latin typeface="Calibri"/>
                <a:ea typeface="Calibri"/>
                <a:cs typeface="Calibri"/>
              </a:rPr>
              <a:t>est également un OPXV qui est utilisé dans la vaccination des personnes et qui a joué un rôle clé dans l’éradication de la variole, obtenue en 1980.</a:t>
            </a:r>
          </a:p>
          <a:p>
            <a:pPr marL="171450" indent="-171450">
              <a:buFont typeface="Arial" panose="020B0604020202020204" pitchFamily="34" charset="0"/>
              <a:buChar char="•"/>
            </a:pPr>
            <a:r>
              <a:rPr lang="fr-FR" sz="1200" b="0" i="0" u="none" strike="noStrike" cap="none" baseline="0">
                <a:solidFill>
                  <a:srgbClr val="2B2B2B"/>
                </a:solidFill>
                <a:effectLst/>
                <a:uFill>
                  <a:solidFill>
                    <a:prstClr val="black">
                      <a:alpha val="0"/>
                    </a:prstClr>
                  </a:solidFill>
                </a:uFill>
                <a:latin typeface="Calibri"/>
                <a:ea typeface="Calibri"/>
                <a:cs typeface="Calibri"/>
              </a:rPr>
              <a:t>En novembre 2022, l'Organisation mondiale de la Santé a annoncé qu'elle commencerait à utiliser le terme « mpox » comme synonyme de « monkeypox » après avoir reçu des plaintes faisant état d’une connotation de racisme et de stigmatisation véhiculée par le terme alors utilisé pour désigner la maladie. L’OMS utilisera simultanément les termes « monkeypox » et « mpox » pendant un an, en attendant l’élimination progressive du terme « monkeypox ». L’OMS a encouragé les autres à lui emboîter le pas et EpiC s’y est attelé tout au long de cette présentation. </a:t>
            </a:r>
            <a:r>
              <a:rPr lang="fr-FR" sz="1200" b="0" i="1" u="none" strike="noStrike" cap="none" baseline="0">
                <a:solidFill>
                  <a:srgbClr val="2B2B2B"/>
                </a:solidFill>
                <a:effectLst/>
                <a:uFill>
                  <a:solidFill>
                    <a:prstClr val="black">
                      <a:alpha val="0"/>
                    </a:prstClr>
                  </a:solidFill>
                </a:uFill>
                <a:latin typeface="Calibri"/>
                <a:ea typeface="Calibri"/>
                <a:cs typeface="Calibri"/>
              </a:rPr>
              <a:t>Source : </a:t>
            </a:r>
            <a:r>
              <a:rPr lang="fr-FR" sz="1200" b="0" i="1" u="none" strike="noStrike" cap="none" baseline="0">
                <a:solidFill>
                  <a:srgbClr val="000000"/>
                </a:solidFill>
                <a:effectLst/>
                <a:uFill>
                  <a:solidFill>
                    <a:prstClr val="black">
                      <a:alpha val="0"/>
                    </a:prstClr>
                  </a:solidFill>
                </a:uFill>
                <a:latin typeface="Calibri"/>
                <a:ea typeface="Calibri"/>
                <a:cs typeface="Calibri"/>
                <a:hlinkClick r:id="rId3" history="0"/>
              </a:rPr>
              <a:t>L’OMS recommande un nouveau nom pour la maladie appelée « monkeypox »</a:t>
            </a:r>
            <a:r>
              <a:rPr lang="fr-FR" sz="1200" b="0" i="0" u="none" strike="noStrike" cap="none" baseline="0">
                <a:solidFill>
                  <a:srgbClr val="2B2B2B"/>
                </a:solidFill>
                <a:effectLst/>
                <a:uFill>
                  <a:solidFill>
                    <a:prstClr val="black">
                      <a:alpha val="0"/>
                    </a:prstClr>
                  </a:solidFill>
                </a:uFill>
                <a:latin typeface="Calibri"/>
                <a:ea typeface="Calibri"/>
                <a:cs typeface="Calibri"/>
              </a:rPr>
              <a:t> </a:t>
            </a:r>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10</a:t>
            </a:fld>
            <a:endParaRPr lang="en-US"/>
          </a:p>
        </p:txBody>
      </p:sp>
    </p:spTree>
    <p:extLst>
      <p:ext uri="{BB962C8B-B14F-4D97-AF65-F5344CB8AC3E}">
        <p14:creationId xmlns:p14="http://schemas.microsoft.com/office/powerpoint/2010/main" val="125105370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sur chaque photo,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102</a:t>
            </a:fld>
            <a:endParaRPr lang="en-US"/>
          </a:p>
        </p:txBody>
      </p:sp>
    </p:spTree>
    <p:extLst>
      <p:ext uri="{BB962C8B-B14F-4D97-AF65-F5344CB8AC3E}">
        <p14:creationId xmlns:p14="http://schemas.microsoft.com/office/powerpoint/2010/main" val="320203654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sur chaque photo,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103</a:t>
            </a:fld>
            <a:endParaRPr lang="en-US"/>
          </a:p>
        </p:txBody>
      </p:sp>
    </p:spTree>
    <p:extLst>
      <p:ext uri="{BB962C8B-B14F-4D97-AF65-F5344CB8AC3E}">
        <p14:creationId xmlns:p14="http://schemas.microsoft.com/office/powerpoint/2010/main" val="28985610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sur chaque photo,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104</a:t>
            </a:fld>
            <a:endParaRPr lang="en-US"/>
          </a:p>
        </p:txBody>
      </p:sp>
    </p:spTree>
    <p:extLst>
      <p:ext uri="{BB962C8B-B14F-4D97-AF65-F5344CB8AC3E}">
        <p14:creationId xmlns:p14="http://schemas.microsoft.com/office/powerpoint/2010/main" val="15747530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sur chaque photo,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105</a:t>
            </a:fld>
            <a:endParaRPr lang="en-US"/>
          </a:p>
        </p:txBody>
      </p:sp>
    </p:spTree>
    <p:extLst>
      <p:ext uri="{BB962C8B-B14F-4D97-AF65-F5344CB8AC3E}">
        <p14:creationId xmlns:p14="http://schemas.microsoft.com/office/powerpoint/2010/main" val="33836176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sur chaque photo,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106</a:t>
            </a:fld>
            <a:endParaRPr lang="en-US"/>
          </a:p>
        </p:txBody>
      </p:sp>
    </p:spTree>
    <p:extLst>
      <p:ext uri="{BB962C8B-B14F-4D97-AF65-F5344CB8AC3E}">
        <p14:creationId xmlns:p14="http://schemas.microsoft.com/office/powerpoint/2010/main" val="282006077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sur chaque photo,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107</a:t>
            </a:fld>
            <a:endParaRPr lang="en-US"/>
          </a:p>
        </p:txBody>
      </p:sp>
    </p:spTree>
    <p:extLst>
      <p:ext uri="{BB962C8B-B14F-4D97-AF65-F5344CB8AC3E}">
        <p14:creationId xmlns:p14="http://schemas.microsoft.com/office/powerpoint/2010/main" val="29673473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sur chaque photo,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108</a:t>
            </a:fld>
            <a:endParaRPr lang="en-US"/>
          </a:p>
        </p:txBody>
      </p:sp>
    </p:spTree>
    <p:extLst>
      <p:ext uri="{BB962C8B-B14F-4D97-AF65-F5344CB8AC3E}">
        <p14:creationId xmlns:p14="http://schemas.microsoft.com/office/powerpoint/2010/main" val="283228069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et le temps d’apparition sur chaque photo ; puis lancer les animations pour afficher la description.]</a:t>
            </a:r>
          </a:p>
        </p:txBody>
      </p:sp>
      <p:sp>
        <p:nvSpPr>
          <p:cNvPr id="4" name="Slide Number Placeholder 3"/>
          <p:cNvSpPr>
            <a:spLocks noGrp="1"/>
          </p:cNvSpPr>
          <p:nvPr>
            <p:ph type="sldNum" sz="quarter" idx="5"/>
          </p:nvPr>
        </p:nvSpPr>
        <p:spPr/>
        <p:txBody>
          <a:bodyPr/>
          <a:lstStyle/>
          <a:p>
            <a:fld id="{95590E7B-7973-4332-9271-9931AC23C085}" type="slidenum">
              <a:rPr lang="en-US" smtClean="0"/>
              <a:t>109</a:t>
            </a:fld>
            <a:endParaRPr lang="en-US"/>
          </a:p>
        </p:txBody>
      </p:sp>
    </p:spTree>
    <p:extLst>
      <p:ext uri="{BB962C8B-B14F-4D97-AF65-F5344CB8AC3E}">
        <p14:creationId xmlns:p14="http://schemas.microsoft.com/office/powerpoint/2010/main" val="39287368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et le temps d’apparition sur chaque photo ;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110</a:t>
            </a:fld>
            <a:endParaRPr lang="en-US"/>
          </a:p>
        </p:txBody>
      </p:sp>
    </p:spTree>
    <p:extLst>
      <p:ext uri="{BB962C8B-B14F-4D97-AF65-F5344CB8AC3E}">
        <p14:creationId xmlns:p14="http://schemas.microsoft.com/office/powerpoint/2010/main" val="298018202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et le temps d’apparition sur chaque photo ;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111</a:t>
            </a:fld>
            <a:endParaRPr lang="en-US"/>
          </a:p>
        </p:txBody>
      </p:sp>
    </p:spTree>
    <p:extLst>
      <p:ext uri="{BB962C8B-B14F-4D97-AF65-F5344CB8AC3E}">
        <p14:creationId xmlns:p14="http://schemas.microsoft.com/office/powerpoint/2010/main" val="1995084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La variole du singe a été identifiée pour la première fois chez des singes de laboratoire au Danemark en 1958. Première identification chez l’homme en RDC en 1970.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La variole du singe est endémique chez les mammifères en Afrique centrale et occidentale (deux clades), avec une survenue de cas chez l’homme dans ces régions où sévissent des épidémies épisodiques et variables.</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Épidémie de 1996 en RDC principalement liée à la transmission interhumaine.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Épidémie de 2003 dans le Midwest américain liée aux chiens de prairie et à un rat importé du Ghana. Des cas ponctuels identifiés dans d'autres pays non endémiques.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 Nigeria a connu une épidémie, de 2017 </a:t>
            </a:r>
            <a:r>
              <a:rPr lang="fr-FR" sz="1200" b="0" i="0" u="none" strike="noStrike" cap="none" baseline="0">
                <a:solidFill>
                  <a:srgbClr val="000000"/>
                </a:solidFill>
                <a:effectLst/>
                <a:uFill>
                  <a:solidFill>
                    <a:prstClr val="black">
                      <a:alpha val="0"/>
                    </a:prstClr>
                  </a:solidFill>
                </a:uFill>
                <a:latin typeface="Arial"/>
                <a:ea typeface="Arial"/>
                <a:cs typeface="Arial"/>
              </a:rPr>
              <a:t>à</a:t>
            </a:r>
            <a:r>
              <a:rPr lang="fr-FR" sz="1200" b="0" i="0" u="none" strike="noStrike" cap="none" baseline="0">
                <a:solidFill>
                  <a:srgbClr val="000000"/>
                </a:solidFill>
                <a:effectLst/>
                <a:uFill>
                  <a:solidFill>
                    <a:prstClr val="black">
                      <a:alpha val="0"/>
                    </a:prstClr>
                  </a:solidFill>
                </a:uFill>
                <a:latin typeface="Calibri"/>
                <a:ea typeface="Calibri"/>
                <a:cs typeface="Calibri"/>
              </a:rPr>
              <a:t> 2019, avec un nombre de cas &gt; 100.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11</a:t>
            </a:fld>
            <a:endParaRPr lang="en-US"/>
          </a:p>
        </p:txBody>
      </p:sp>
    </p:spTree>
    <p:extLst>
      <p:ext uri="{BB962C8B-B14F-4D97-AF65-F5344CB8AC3E}">
        <p14:creationId xmlns:p14="http://schemas.microsoft.com/office/powerpoint/2010/main" val="199724492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et le temps d’apparition sur chaque photo ;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112</a:t>
            </a:fld>
            <a:endParaRPr lang="en-US"/>
          </a:p>
        </p:txBody>
      </p:sp>
    </p:spTree>
    <p:extLst>
      <p:ext uri="{BB962C8B-B14F-4D97-AF65-F5344CB8AC3E}">
        <p14:creationId xmlns:p14="http://schemas.microsoft.com/office/powerpoint/2010/main" val="346180339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et le temps d’apparition sur chaque photo ;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113</a:t>
            </a:fld>
            <a:endParaRPr lang="en-US"/>
          </a:p>
        </p:txBody>
      </p:sp>
    </p:spTree>
    <p:extLst>
      <p:ext uri="{BB962C8B-B14F-4D97-AF65-F5344CB8AC3E}">
        <p14:creationId xmlns:p14="http://schemas.microsoft.com/office/powerpoint/2010/main" val="39636630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[Cette section comporte des images supplémentaires qui peuvent être utilisées pour poursuivre la présentation des différents types de lésions si l’animateur le juge nécessaire ; si cela n’est pas nécessaire, cacher les diapositives.]</a:t>
            </a:r>
          </a:p>
          <a:p>
            <a:endParaRPr lang="en-US"/>
          </a:p>
          <a:p>
            <a:pPr algn="l"/>
            <a:r>
              <a:rPr lang="fr-FR" sz="1200" b="0" i="0" u="none" strike="noStrike" cap="none" baseline="0">
                <a:solidFill>
                  <a:srgbClr val="101010"/>
                </a:solidFill>
                <a:effectLst/>
                <a:uFill>
                  <a:solidFill>
                    <a:prstClr val="black">
                      <a:alpha val="0"/>
                    </a:prstClr>
                  </a:solidFill>
                </a:uFill>
                <a:latin typeface="Calibri"/>
                <a:ea typeface="Calibri"/>
                <a:cs typeface="Calibri"/>
              </a:rPr>
              <a:t>Pour les images supplémentaires :  </a:t>
            </a:r>
            <a:br>
              <a:rPr sz="1200"/>
            </a:br>
            <a:r>
              <a:rPr lang="fr-FR" sz="1200" b="1" i="0" u="none" strike="noStrike" cap="none" baseline="0">
                <a:solidFill>
                  <a:srgbClr val="101010"/>
                </a:solidFill>
                <a:effectLst/>
                <a:uFill>
                  <a:solidFill>
                    <a:prstClr val="black">
                      <a:alpha val="0"/>
                    </a:prstClr>
                  </a:solidFill>
                </a:uFill>
                <a:latin typeface="Calibri"/>
                <a:ea typeface="Calibri"/>
                <a:cs typeface="Calibri"/>
              </a:rPr>
              <a:t>Atlas of mpox lesions: a tool for clinical researchers, 28 avril 2023, version 1.0. </a:t>
            </a:r>
            <a:r>
              <a:rPr lang="fr-FR" sz="1200" b="0" i="0" u="none" strike="noStrike" cap="none" baseline="0">
                <a:solidFill>
                  <a:srgbClr val="101010"/>
                </a:solidFill>
                <a:effectLst/>
                <a:uFill>
                  <a:solidFill>
                    <a:prstClr val="black">
                      <a:alpha val="0"/>
                    </a:prstClr>
                  </a:solidFill>
                </a:uFill>
                <a:latin typeface="Calibri"/>
                <a:ea typeface="Calibri"/>
                <a:cs typeface="Calibri"/>
              </a:rPr>
              <a:t>Publié par l’OMS, le 28 avril 2023. Accessible au lien suivant : </a:t>
            </a:r>
            <a:r>
              <a:rPr lang="fr-FR" sz="1200" b="0" i="0" u="none" strike="noStrike" cap="none" baseline="0">
                <a:solidFill>
                  <a:srgbClr val="101010"/>
                </a:solidFill>
                <a:effectLst/>
                <a:uFill>
                  <a:solidFill>
                    <a:prstClr val="black">
                      <a:alpha val="0"/>
                    </a:prstClr>
                  </a:solidFill>
                </a:uFill>
                <a:latin typeface="Calibri"/>
                <a:ea typeface="Calibri"/>
                <a:cs typeface="Calibri"/>
                <a:hlinkClick r:id="rId3" history="0"/>
              </a:rPr>
              <a:t>https://www.who.int/publications/i/item/WHO-MPX-Clinical-Lesions-2023.1</a:t>
            </a:r>
            <a:r>
              <a:rPr lang="fr-FR" sz="1200" b="0" i="0" u="none" strike="noStrike" cap="none" baseline="0">
                <a:solidFill>
                  <a:srgbClr val="101010"/>
                </a:solidFill>
                <a:effectLst/>
                <a:uFill>
                  <a:solidFill>
                    <a:prstClr val="black">
                      <a:alpha val="0"/>
                    </a:prstClr>
                  </a:solidFill>
                </a:uFill>
                <a:latin typeface="Calibri"/>
                <a:ea typeface="Calibri"/>
                <a:cs typeface="Calibri"/>
              </a:rPr>
              <a:t>  </a:t>
            </a:r>
          </a:p>
        </p:txBody>
      </p:sp>
      <p:sp>
        <p:nvSpPr>
          <p:cNvPr id="4" name="Slide Number Placeholder 3"/>
          <p:cNvSpPr>
            <a:spLocks noGrp="1"/>
          </p:cNvSpPr>
          <p:nvPr>
            <p:ph type="sldNum" sz="quarter" idx="5"/>
          </p:nvPr>
        </p:nvSpPr>
        <p:spPr/>
        <p:txBody>
          <a:bodyPr/>
          <a:lstStyle/>
          <a:p>
            <a:fld id="{95590E7B-7973-4332-9271-9931AC23C085}" type="slidenum">
              <a:rPr lang="en-US" smtClean="0"/>
              <a:t>114</a:t>
            </a:fld>
            <a:endParaRPr lang="en-US"/>
          </a:p>
        </p:txBody>
      </p:sp>
    </p:spTree>
    <p:extLst>
      <p:ext uri="{BB962C8B-B14F-4D97-AF65-F5344CB8AC3E}">
        <p14:creationId xmlns:p14="http://schemas.microsoft.com/office/powerpoint/2010/main" val="6232185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l'image/en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115</a:t>
            </a:fld>
            <a:endParaRPr lang="en-US"/>
          </a:p>
        </p:txBody>
      </p:sp>
    </p:spTree>
    <p:extLst>
      <p:ext uri="{BB962C8B-B14F-4D97-AF65-F5344CB8AC3E}">
        <p14:creationId xmlns:p14="http://schemas.microsoft.com/office/powerpoint/2010/main" val="423502842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116</a:t>
            </a:fld>
            <a:endParaRPr lang="en-US"/>
          </a:p>
        </p:txBody>
      </p:sp>
    </p:spTree>
    <p:extLst>
      <p:ext uri="{BB962C8B-B14F-4D97-AF65-F5344CB8AC3E}">
        <p14:creationId xmlns:p14="http://schemas.microsoft.com/office/powerpoint/2010/main" val="414830723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117</a:t>
            </a:fld>
            <a:endParaRPr lang="en-US"/>
          </a:p>
        </p:txBody>
      </p:sp>
    </p:spTree>
    <p:extLst>
      <p:ext uri="{BB962C8B-B14F-4D97-AF65-F5344CB8AC3E}">
        <p14:creationId xmlns:p14="http://schemas.microsoft.com/office/powerpoint/2010/main" val="24718802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Expliquez : Il existe d’autres affections qui présentent des lésions cutanées d’apparence similaire à celle des différentes phases de développement de l’infection par la variole du singe. </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diagnostic différentiel/en discuter ; demander aux participants s’ils ont une expérience clinique de ces affections.]</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118</a:t>
            </a:fld>
            <a:endParaRPr lang="en-US"/>
          </a:p>
        </p:txBody>
      </p:sp>
    </p:spTree>
    <p:extLst>
      <p:ext uri="{BB962C8B-B14F-4D97-AF65-F5344CB8AC3E}">
        <p14:creationId xmlns:p14="http://schemas.microsoft.com/office/powerpoint/2010/main" val="20100237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119</a:t>
            </a:fld>
            <a:endParaRPr lang="en-US"/>
          </a:p>
        </p:txBody>
      </p:sp>
    </p:spTree>
    <p:extLst>
      <p:ext uri="{BB962C8B-B14F-4D97-AF65-F5344CB8AC3E}">
        <p14:creationId xmlns:p14="http://schemas.microsoft.com/office/powerpoint/2010/main" val="46647808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la figure/en discuter.] Expliquez : Comme illustré dans cette figure, la varicelle n’entraîne aucun de gonflement des ganglions lymphatiques ; la variole du singe le fait. Les lésions de la variole du singe passent par plusieurs phases, se transformant en vésicules remplies de liquide avant de former une croûte et de tomber. Même si l’éruption cutanée due à la varicelle apparaît lentement et se développe en même temps, les taches de varicelle apparaîtront rapidement et se situent à différentes phases à différents moments.</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120</a:t>
            </a:fld>
            <a:endParaRPr lang="en-US"/>
          </a:p>
        </p:txBody>
      </p:sp>
    </p:spTree>
    <p:extLst>
      <p:ext uri="{BB962C8B-B14F-4D97-AF65-F5344CB8AC3E}">
        <p14:creationId xmlns:p14="http://schemas.microsoft.com/office/powerpoint/2010/main" val="30719151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 ; montrer la différence entre la variole du singe, qui présente généralement des lésions à la même phase, par rapport à la varicelle et la rougeole qui présentent plutôt des lésions à différentes phases.]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121</a:t>
            </a:fld>
            <a:endParaRPr lang="en-US"/>
          </a:p>
        </p:txBody>
      </p:sp>
    </p:spTree>
    <p:extLst>
      <p:ext uri="{BB962C8B-B14F-4D97-AF65-F5344CB8AC3E}">
        <p14:creationId xmlns:p14="http://schemas.microsoft.com/office/powerpoint/2010/main" val="3640524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fr-FR" sz="1200" b="0" i="1" u="none" strike="noStrike" cap="none" baseline="0">
                <a:solidFill>
                  <a:srgbClr val="000000"/>
                </a:solidFill>
                <a:effectLst/>
                <a:uFill>
                  <a:solidFill>
                    <a:prstClr val="black">
                      <a:alpha val="0"/>
                    </a:prstClr>
                  </a:solidFill>
                </a:uFill>
                <a:latin typeface="Calibri"/>
                <a:ea typeface="Calibri"/>
                <a:cs typeface="Calibri"/>
              </a:rPr>
              <a:t>[Animateur :  avant d’utiliser cette diapositive, mettez à jour le tableau (et, si nécessaire, la carte) en utilisant les données partagées sur le lien vers les tendances mondiales :</a:t>
            </a:r>
            <a:r>
              <a:rPr lang="fr-FR" sz="1200" b="0" i="0" u="none" strike="noStrike" cap="none" baseline="0">
                <a:solidFill>
                  <a:srgbClr val="000000"/>
                </a:solidFill>
                <a:effectLst/>
                <a:uFill>
                  <a:solidFill>
                    <a:prstClr val="black">
                      <a:alpha val="0"/>
                    </a:prstClr>
                  </a:solidFill>
                </a:uFill>
                <a:latin typeface="Calibri"/>
                <a:ea typeface="Calibri"/>
                <a:cs typeface="Calibri"/>
              </a:rPr>
              <a:t> </a:t>
            </a:r>
            <a:r>
              <a:rPr lang="fr-FR" sz="1200" b="0" i="0" u="none" strike="noStrike" cap="none" baseline="0">
                <a:solidFill>
                  <a:srgbClr val="000000"/>
                </a:solidFill>
                <a:effectLst/>
                <a:uFill>
                  <a:solidFill>
                    <a:prstClr val="black">
                      <a:alpha val="0"/>
                    </a:prstClr>
                  </a:solidFill>
                </a:uFill>
                <a:latin typeface="Calibri"/>
                <a:ea typeface="Calibri"/>
                <a:cs typeface="Calibri"/>
                <a:hlinkClick r:id="rId3" history="0"/>
              </a:rPr>
              <a:t>Épidémie de variole du singe de 2022 à 2024 : Tendances mondiales (shinyapps.io)</a:t>
            </a:r>
            <a:r>
              <a:rPr lang="fr-FR" sz="1200" b="0" i="0" u="none" strike="noStrike" cap="none" baseline="0">
                <a:solidFill>
                  <a:srgbClr val="000000"/>
                </a:solidFill>
                <a:effectLst/>
                <a:uFill>
                  <a:solidFill>
                    <a:prstClr val="black">
                      <a:alpha val="0"/>
                    </a:prstClr>
                  </a:solidFill>
                </a:uFill>
                <a:latin typeface="Calibri"/>
                <a:ea typeface="Calibri"/>
                <a:cs typeface="Calibri"/>
              </a:rPr>
              <a:t> ; faites défiler jusqu’à la section </a:t>
            </a:r>
            <a:r>
              <a:rPr lang="fr-FR" sz="1200" b="0" i="0" u="none" strike="noStrike" cap="none" baseline="0">
                <a:solidFill>
                  <a:srgbClr val="333333"/>
                </a:solidFill>
                <a:effectLst/>
                <a:uFill>
                  <a:solidFill>
                    <a:prstClr val="black">
                      <a:alpha val="0"/>
                    </a:prstClr>
                  </a:solidFill>
                </a:uFill>
                <a:latin typeface="Source Sans Pro"/>
                <a:ea typeface="Source Sans Pro"/>
                <a:cs typeface="Source Sans Pro"/>
              </a:rPr>
              <a:t>2.3 Cartes et 2.4 Tableaux ; sélectionnez « </a:t>
            </a:r>
            <a:r>
              <a:rPr lang="fr-FR" sz="1200" b="0" i="1" u="none" strike="noStrike" cap="none" baseline="0">
                <a:solidFill>
                  <a:srgbClr val="333333"/>
                </a:solidFill>
                <a:effectLst/>
                <a:uFill>
                  <a:solidFill>
                    <a:prstClr val="black">
                      <a:alpha val="0"/>
                    </a:prstClr>
                  </a:solidFill>
                </a:uFill>
                <a:latin typeface="Source Sans Pro"/>
                <a:ea typeface="Source Sans Pro"/>
                <a:cs typeface="Source Sans Pro"/>
              </a:rPr>
              <a:t>Télécharger les données au format CSV, fichier) : Nombre total de cas confirmés de variole du singe en date du &lt;date&gt;) ; utilisez les données du fichier pour mettre à jour le tableau.]</a:t>
            </a:r>
            <a:r>
              <a:rPr lang="fr-FR" sz="1200" b="0" i="0" u="none" strike="noStrike" cap="none" baseline="0">
                <a:solidFill>
                  <a:srgbClr val="333333"/>
                </a:solidFill>
                <a:effectLst/>
                <a:uFill>
                  <a:solidFill>
                    <a:prstClr val="black">
                      <a:alpha val="0"/>
                    </a:prstClr>
                  </a:solidFill>
                </a:uFill>
                <a:latin typeface="Source Sans Pro"/>
                <a:ea typeface="Source Sans Pro"/>
                <a:cs typeface="Source Sans Pro"/>
              </a:rPr>
              <a:t>    </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s’ils connaissent le tableau de bord de l’OMS ; indiquer le lien dans la diapositive, puis présenter les données et l’illustration.]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12</a:t>
            </a:fld>
            <a:endParaRPr lang="en-US"/>
          </a:p>
        </p:txBody>
      </p:sp>
    </p:spTree>
    <p:extLst>
      <p:ext uri="{BB962C8B-B14F-4D97-AF65-F5344CB8AC3E}">
        <p14:creationId xmlns:p14="http://schemas.microsoft.com/office/powerpoint/2010/main" val="327780162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 Pour les personnes qui ont développé des lésions dues à une infection par la variole du singe, des précautions doivent être prises pour s’assurer que les lésions guérissent correctement avec un minimum de cicatrices. Même si les données sur la cicatrisation des lésions dans les infections de la variole du singe sont limitées, les informations relatives à la cicatrisation des plaies en général, ainsi que les soins pour des lésions cutanées similaires à d’autres infections, peuvent permettre de comprendre comment prendre en charge au mieux les lésions de la variole du singe et prévenir la formation de cicatrices.</a:t>
            </a:r>
          </a:p>
          <a:p>
            <a:pPr>
              <a:spcBef>
                <a:spcPts val="1200"/>
              </a:spcBef>
            </a:pPr>
            <a:r>
              <a:rPr lang="fr-FR" sz="1200" b="0" i="0" u="none" strike="noStrike" cap="none" baseline="0">
                <a:solidFill>
                  <a:srgbClr val="000000"/>
                </a:solidFill>
                <a:effectLst/>
                <a:uFill>
                  <a:solidFill>
                    <a:prstClr val="black">
                      <a:alpha val="0"/>
                    </a:prstClr>
                  </a:solidFill>
                </a:uFill>
                <a:latin typeface="Calibri"/>
                <a:ea typeface="Calibri"/>
                <a:cs typeface="Calibri"/>
              </a:rPr>
              <a:t>Le traitement sera également abordé plus en détail dans le module 8. </a:t>
            </a:r>
          </a:p>
        </p:txBody>
      </p:sp>
      <p:sp>
        <p:nvSpPr>
          <p:cNvPr id="4" name="Slide Number Placeholder 3"/>
          <p:cNvSpPr>
            <a:spLocks noGrp="1"/>
          </p:cNvSpPr>
          <p:nvPr>
            <p:ph type="sldNum" sz="quarter" idx="5"/>
          </p:nvPr>
        </p:nvSpPr>
        <p:spPr/>
        <p:txBody>
          <a:bodyPr/>
          <a:lstStyle/>
          <a:p>
            <a:fld id="{95590E7B-7973-4332-9271-9931AC23C085}" type="slidenum">
              <a:rPr lang="en-US" smtClean="0"/>
              <a:t>122</a:t>
            </a:fld>
            <a:endParaRPr lang="en-US"/>
          </a:p>
        </p:txBody>
      </p:sp>
    </p:spTree>
    <p:extLst>
      <p:ext uri="{BB962C8B-B14F-4D97-AF65-F5344CB8AC3E}">
        <p14:creationId xmlns:p14="http://schemas.microsoft.com/office/powerpoint/2010/main" val="205462197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 Pour les personnes qui ont développé des lésions dues à une infection par la variole du singe, des précautions doivent être prises pour s’assurer que les lésions guérissent correctement avec un minimum de cicatrices. Même si les données sur la cicatrisation des lésions dans les infections de la variole du singe sont limitées, les informations relatives à la cicatrisation des plaies en général, ainsi que les soins pour des lésions cutanées similaires à d’autres infections, peuvent permettre de comprendre comment prendre en charge au mieux les lésions de la variole du singe et prévenir la formation de cicatrices.</a:t>
            </a:r>
          </a:p>
        </p:txBody>
      </p:sp>
      <p:sp>
        <p:nvSpPr>
          <p:cNvPr id="4" name="Slide Number Placeholder 3"/>
          <p:cNvSpPr>
            <a:spLocks noGrp="1"/>
          </p:cNvSpPr>
          <p:nvPr>
            <p:ph type="sldNum" sz="quarter" idx="5"/>
          </p:nvPr>
        </p:nvSpPr>
        <p:spPr/>
        <p:txBody>
          <a:bodyPr/>
          <a:lstStyle/>
          <a:p>
            <a:fld id="{95590E7B-7973-4332-9271-9931AC23C085}" type="slidenum">
              <a:rPr lang="en-US" smtClean="0"/>
              <a:t>123</a:t>
            </a:fld>
            <a:endParaRPr lang="en-US"/>
          </a:p>
        </p:txBody>
      </p:sp>
    </p:spTree>
    <p:extLst>
      <p:ext uri="{BB962C8B-B14F-4D97-AF65-F5344CB8AC3E}">
        <p14:creationId xmlns:p14="http://schemas.microsoft.com/office/powerpoint/2010/main" val="227610190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[Procéder à un quiz informel avec les participants ; leur accorder environ 5 minutes. Poser la première question, solliciter les réponses des participants.  Faire des commentaires ; corriger/clarifier si nécessaire. Lancer l’animation pour révéler la question suivante.]</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Corrigé : </a:t>
            </a:r>
            <a:r>
              <a:rPr lang="fr-FR" sz="1200" b="0" i="1" u="none" strike="noStrike" cap="none" baseline="0">
                <a:solidFill>
                  <a:srgbClr val="000000"/>
                </a:solidFill>
                <a:effectLst/>
                <a:uFill>
                  <a:solidFill>
                    <a:prstClr val="black">
                      <a:alpha val="0"/>
                    </a:prstClr>
                  </a:solidFill>
                </a:uFill>
                <a:latin typeface="Calibri"/>
                <a:ea typeface="Calibri"/>
                <a:cs typeface="Calibri"/>
              </a:rPr>
              <a:t>[Vérifier les bonnes réponses à l’avance.]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124</a:t>
            </a:fld>
            <a:endParaRPr lang="en-US"/>
          </a:p>
        </p:txBody>
      </p:sp>
    </p:spTree>
    <p:extLst>
      <p:ext uri="{BB962C8B-B14F-4D97-AF65-F5344CB8AC3E}">
        <p14:creationId xmlns:p14="http://schemas.microsoft.com/office/powerpoint/2010/main" val="94958081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à 10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p:txBody>
      </p:sp>
      <p:sp>
        <p:nvSpPr>
          <p:cNvPr id="4" name="Slide Number Placeholder 3"/>
          <p:cNvSpPr>
            <a:spLocks noGrp="1"/>
          </p:cNvSpPr>
          <p:nvPr>
            <p:ph type="sldNum" sz="quarter" idx="5"/>
          </p:nvPr>
        </p:nvSpPr>
        <p:spPr/>
        <p:txBody>
          <a:bodyPr/>
          <a:lstStyle/>
          <a:p>
            <a:fld id="{95590E7B-7973-4332-9271-9931AC23C085}" type="slidenum">
              <a:rPr lang="en-US" smtClean="0"/>
              <a:t>125</a:t>
            </a:fld>
            <a:endParaRPr lang="en-US"/>
          </a:p>
        </p:txBody>
      </p:sp>
    </p:spTree>
    <p:extLst>
      <p:ext uri="{BB962C8B-B14F-4D97-AF65-F5344CB8AC3E}">
        <p14:creationId xmlns:p14="http://schemas.microsoft.com/office/powerpoint/2010/main" val="234862069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126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071075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127</a:t>
            </a:fld>
            <a:endParaRPr lang="en-US"/>
          </a:p>
        </p:txBody>
      </p:sp>
    </p:spTree>
    <p:extLst>
      <p:ext uri="{BB962C8B-B14F-4D97-AF65-F5344CB8AC3E}">
        <p14:creationId xmlns:p14="http://schemas.microsoft.com/office/powerpoint/2010/main" val="32267031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demander aux participants si ce test est disponible dans le pays et quelle est la couverture.]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128</a:t>
            </a:fld>
            <a:endParaRPr lang="en-US"/>
          </a:p>
        </p:txBody>
      </p:sp>
    </p:spTree>
    <p:extLst>
      <p:ext uri="{BB962C8B-B14F-4D97-AF65-F5344CB8AC3E}">
        <p14:creationId xmlns:p14="http://schemas.microsoft.com/office/powerpoint/2010/main" val="361407712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figure/en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129</a:t>
            </a:fld>
            <a:endParaRPr lang="en-US"/>
          </a:p>
        </p:txBody>
      </p:sp>
    </p:spTree>
    <p:extLst>
      <p:ext uri="{BB962C8B-B14F-4D97-AF65-F5344CB8AC3E}">
        <p14:creationId xmlns:p14="http://schemas.microsoft.com/office/powerpoint/2010/main" val="319510120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130</a:t>
            </a:fld>
            <a:endParaRPr lang="en-US"/>
          </a:p>
        </p:txBody>
      </p:sp>
    </p:spTree>
    <p:extLst>
      <p:ext uri="{BB962C8B-B14F-4D97-AF65-F5344CB8AC3E}">
        <p14:creationId xmlns:p14="http://schemas.microsoft.com/office/powerpoint/2010/main" val="38332111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figure/en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131</a:t>
            </a:fld>
            <a:endParaRPr lang="en-US"/>
          </a:p>
        </p:txBody>
      </p:sp>
    </p:spTree>
    <p:extLst>
      <p:ext uri="{BB962C8B-B14F-4D97-AF65-F5344CB8AC3E}">
        <p14:creationId xmlns:p14="http://schemas.microsoft.com/office/powerpoint/2010/main" val="3007091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a:p>
            <a:r>
              <a:rPr lang="fr-FR" sz="1200" b="0" i="0" u="none" strike="noStrike" cap="none" baseline="0">
                <a:solidFill>
                  <a:srgbClr val="000000"/>
                </a:solidFill>
                <a:effectLst/>
                <a:uFill>
                  <a:solidFill>
                    <a:prstClr val="black">
                      <a:alpha val="0"/>
                    </a:prstClr>
                  </a:solidFill>
                </a:uFill>
                <a:latin typeface="Calibri"/>
                <a:ea typeface="Calibri"/>
                <a:cs typeface="Calibri"/>
              </a:rPr>
              <a:t>Remarque : Après avoir examiné les points de vue des membres et des conseillers du Comité, ainsi que d’autres facteurs, conformément au Règlement sanitaire international (RSI) (2005), le Directeur général de l’OMS a déclaré que l’épidémie constitue une urgence de santé publique de portée internationale et a formulé des recommandations temporaires relatives à l’épidémie. </a:t>
            </a:r>
          </a:p>
          <a:p>
            <a:r>
              <a:rPr lang="en-US"/>
              <a:t> </a:t>
            </a:r>
          </a:p>
        </p:txBody>
      </p:sp>
      <p:sp>
        <p:nvSpPr>
          <p:cNvPr id="4" name="Slide Number Placeholder 3"/>
          <p:cNvSpPr>
            <a:spLocks noGrp="1"/>
          </p:cNvSpPr>
          <p:nvPr>
            <p:ph type="sldNum" sz="quarter" idx="5"/>
          </p:nvPr>
        </p:nvSpPr>
        <p:spPr/>
        <p:txBody>
          <a:bodyPr/>
          <a:lstStyle/>
          <a:p>
            <a:fld id="{95590E7B-7973-4332-9271-9931AC23C085}" type="slidenum">
              <a:rPr lang="en-US" smtClean="0"/>
              <a:t>13</a:t>
            </a:fld>
            <a:endParaRPr lang="en-US"/>
          </a:p>
        </p:txBody>
      </p:sp>
    </p:spTree>
    <p:extLst>
      <p:ext uri="{BB962C8B-B14F-4D97-AF65-F5344CB8AC3E}">
        <p14:creationId xmlns:p14="http://schemas.microsoft.com/office/powerpoint/2010/main" val="107797246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Frotter vigoureusement la lésion cutanée pour s’assurer qu’une quantité suffisante d’</a:t>
            </a:r>
            <a:r>
              <a:rPr lang="fr-FR" sz="1200" b="1" i="0" u="none" strike="noStrike" cap="none" baseline="0">
                <a:solidFill>
                  <a:srgbClr val="000000"/>
                </a:solidFill>
                <a:effectLst/>
                <a:uFill>
                  <a:solidFill>
                    <a:prstClr val="black">
                      <a:alpha val="0"/>
                    </a:prstClr>
                  </a:solidFill>
                </a:uFill>
                <a:latin typeface="Calibri"/>
                <a:ea typeface="Calibri"/>
                <a:cs typeface="Calibri"/>
              </a:rPr>
              <a:t>ADN viral </a:t>
            </a:r>
            <a:r>
              <a:rPr lang="fr-FR" sz="1200" b="0" i="0" u="none" strike="noStrike" cap="none" baseline="0">
                <a:solidFill>
                  <a:srgbClr val="000000"/>
                </a:solidFill>
                <a:effectLst/>
                <a:uFill>
                  <a:solidFill>
                    <a:prstClr val="black">
                      <a:alpha val="0"/>
                    </a:prstClr>
                  </a:solidFill>
                </a:uFill>
                <a:latin typeface="Calibri"/>
                <a:ea typeface="Calibri"/>
                <a:cs typeface="Calibri"/>
              </a:rPr>
              <a:t>est recueillie.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Des écouvillons secs et des écouvillons placés dans un milieu de transport viral (MTV) peuvent être utilisés.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Deux lésions du même type doivent être prélevées dans un seul tube, de préférence à des endroits différents du corps et d’aspect différent.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lésions, les croûtes et les liquides vésiculaires ne doivent pas être mélangés dans le même tube.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Si les ressources le permettent, deux tubes peuvent être prélevés afin de minimiser le risque de mauvais échantillonnage ou d’inhibiteurs ; cependant, un seul tube doit être testé et le second doit être testé uniquement si le premier donne des résultats non concluants.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En plus d’un échantillon de lésion, le prélèvement d’un écouvillon oropharyngé est recommandé. Cependant, les données sur la précision de ce type d’échantillon pour le diagnostic sont limitées en ce qui concerne la variole du singe ; un échantillon négatif de frottis de la gorge doit donc être interprété avec prudence.</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Quelqu’un a-t-il de l’expérience en matière de recueil d’échantillons et souhaite-t-il faire part d’une difficulté à ce sujet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132</a:t>
            </a:fld>
            <a:endParaRPr lang="en-US"/>
          </a:p>
        </p:txBody>
      </p:sp>
    </p:spTree>
    <p:extLst>
      <p:ext uri="{BB962C8B-B14F-4D97-AF65-F5344CB8AC3E}">
        <p14:creationId xmlns:p14="http://schemas.microsoft.com/office/powerpoint/2010/main" val="218335567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61252"/>
          </a:xfrm>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 prélèvement d’un échantillon supplémentaire </a:t>
            </a:r>
            <a:r>
              <a:rPr lang="fr-FR" sz="1200" b="1" i="0" u="none" strike="noStrike" cap="none" baseline="0">
                <a:solidFill>
                  <a:srgbClr val="000000"/>
                </a:solidFill>
                <a:effectLst/>
                <a:uFill>
                  <a:solidFill>
                    <a:prstClr val="black">
                      <a:alpha val="0"/>
                    </a:prstClr>
                  </a:solidFill>
                </a:uFill>
                <a:latin typeface="Calibri"/>
                <a:ea typeface="Calibri"/>
                <a:cs typeface="Calibri"/>
              </a:rPr>
              <a:t>à des fins de recherche </a:t>
            </a:r>
            <a:r>
              <a:rPr lang="fr-FR" sz="1200" b="0" i="0" u="none" strike="noStrike" cap="none" baseline="0">
                <a:solidFill>
                  <a:srgbClr val="000000"/>
                </a:solidFill>
                <a:effectLst/>
                <a:uFill>
                  <a:solidFill>
                    <a:prstClr val="black">
                      <a:alpha val="0"/>
                    </a:prstClr>
                  </a:solidFill>
                </a:uFill>
                <a:latin typeface="Calibri"/>
                <a:ea typeface="Calibri"/>
                <a:cs typeface="Calibri"/>
              </a:rPr>
              <a:t>peut être envisagé.</a:t>
            </a:r>
          </a:p>
          <a:p>
            <a:pPr marL="461963" lvl="1" indent="-230188">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Ils peuvent inclure l’urine, le sperme, le prélèvement rectal et/ou génital selon l’indication en fonction du tableau clinique, y compris la localisation des lésions. </a:t>
            </a:r>
          </a:p>
          <a:p>
            <a:pPr marL="461963" lvl="1" indent="-230188">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Du sang EDTA peut faciliter la détection du MPXV, mais il peut ne pas contenir un taux élevé du virus détecté dans les échantillons de lésions, car toute virémie survient tôt au cours de l’infection, en général pendant la période prodromique, et avant que les lésions cutanées ne se manifestent.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 prélèvement d’une biopsie lésionnelle pendant la phase maculaire doit être envisagé uniquement s’il est cliniquement indiqué et uniquement effectué par du personnel ayant bénéficié d’une formation appropriée.</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La </a:t>
            </a:r>
            <a:r>
              <a:rPr lang="fr-FR" sz="1200" b="1" i="0" u="none" strike="noStrike" cap="none" baseline="0">
                <a:solidFill>
                  <a:srgbClr val="000000"/>
                </a:solidFill>
                <a:effectLst/>
                <a:uFill>
                  <a:solidFill>
                    <a:prstClr val="black">
                      <a:alpha val="0"/>
                    </a:prstClr>
                  </a:solidFill>
                </a:uFill>
                <a:latin typeface="Calibri"/>
                <a:ea typeface="Calibri"/>
                <a:cs typeface="Calibri"/>
              </a:rPr>
              <a:t>détection des anticorps </a:t>
            </a:r>
            <a:r>
              <a:rPr lang="fr-FR" sz="1200" b="0" i="0" u="none" strike="noStrike" cap="none" baseline="0">
                <a:solidFill>
                  <a:srgbClr val="000000"/>
                </a:solidFill>
                <a:effectLst/>
                <a:uFill>
                  <a:solidFill>
                    <a:prstClr val="black">
                      <a:alpha val="0"/>
                    </a:prstClr>
                  </a:solidFill>
                </a:uFill>
                <a:latin typeface="Calibri"/>
                <a:ea typeface="Calibri"/>
                <a:cs typeface="Calibri"/>
              </a:rPr>
              <a:t>à partir du plasma ou du sérum ne doit pas être utilisée seule pour le diagnostic de la variole du singe. Cependant, la détection d’IgM chez des patients qui ont récemment été gravement malades ou d’IgG dans des échantillons sériques appariés, prélevés à au moins 21 jours d’intervalle, le premier étant prélevé au cours de la première semaine de la maladie, peut faciliter le diagnostic si les échantillons testés ne donnent pas de résultats concluants.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Une vaccination récente peut perturber les tests sérologiques.</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133</a:t>
            </a:fld>
            <a:endParaRPr lang="en-US"/>
          </a:p>
        </p:txBody>
      </p:sp>
    </p:spTree>
    <p:extLst>
      <p:ext uri="{BB962C8B-B14F-4D97-AF65-F5344CB8AC3E}">
        <p14:creationId xmlns:p14="http://schemas.microsoft.com/office/powerpoint/2010/main" val="199772578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134</a:t>
            </a:fld>
            <a:endParaRPr lang="en-US"/>
          </a:p>
        </p:txBody>
      </p:sp>
    </p:spTree>
    <p:extLst>
      <p:ext uri="{BB962C8B-B14F-4D97-AF65-F5344CB8AC3E}">
        <p14:creationId xmlns:p14="http://schemas.microsoft.com/office/powerpoint/2010/main" val="225163231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135</a:t>
            </a:fld>
            <a:endParaRPr lang="en-US"/>
          </a:p>
        </p:txBody>
      </p:sp>
    </p:spTree>
    <p:extLst>
      <p:ext uri="{BB962C8B-B14F-4D97-AF65-F5344CB8AC3E}">
        <p14:creationId xmlns:p14="http://schemas.microsoft.com/office/powerpoint/2010/main" val="399827523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136</a:t>
            </a:fld>
            <a:endParaRPr lang="en-US"/>
          </a:p>
        </p:txBody>
      </p:sp>
    </p:spTree>
    <p:extLst>
      <p:ext uri="{BB962C8B-B14F-4D97-AF65-F5344CB8AC3E}">
        <p14:creationId xmlns:p14="http://schemas.microsoft.com/office/powerpoint/2010/main" val="368770876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137</a:t>
            </a:fld>
            <a:endParaRPr lang="en-US"/>
          </a:p>
        </p:txBody>
      </p:sp>
    </p:spTree>
    <p:extLst>
      <p:ext uri="{BB962C8B-B14F-4D97-AF65-F5344CB8AC3E}">
        <p14:creationId xmlns:p14="http://schemas.microsoft.com/office/powerpoint/2010/main" val="100029672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138</a:t>
            </a:fld>
            <a:endParaRPr lang="en-US"/>
          </a:p>
        </p:txBody>
      </p:sp>
    </p:spTree>
    <p:extLst>
      <p:ext uri="{BB962C8B-B14F-4D97-AF65-F5344CB8AC3E}">
        <p14:creationId xmlns:p14="http://schemas.microsoft.com/office/powerpoint/2010/main" val="273477433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139</a:t>
            </a:fld>
            <a:endParaRPr lang="en-US"/>
          </a:p>
        </p:txBody>
      </p:sp>
    </p:spTree>
    <p:extLst>
      <p:ext uri="{BB962C8B-B14F-4D97-AF65-F5344CB8AC3E}">
        <p14:creationId xmlns:p14="http://schemas.microsoft.com/office/powerpoint/2010/main" val="20705404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140</a:t>
            </a:fld>
            <a:endParaRPr lang="en-US"/>
          </a:p>
        </p:txBody>
      </p:sp>
    </p:spTree>
    <p:extLst>
      <p:ext uri="{BB962C8B-B14F-4D97-AF65-F5344CB8AC3E}">
        <p14:creationId xmlns:p14="http://schemas.microsoft.com/office/powerpoint/2010/main" val="186484412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141</a:t>
            </a:fld>
            <a:endParaRPr lang="en-US"/>
          </a:p>
        </p:txBody>
      </p:sp>
    </p:spTree>
    <p:extLst>
      <p:ext uri="{BB962C8B-B14F-4D97-AF65-F5344CB8AC3E}">
        <p14:creationId xmlns:p14="http://schemas.microsoft.com/office/powerpoint/2010/main" val="3079821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5590E7B-7973-4332-9271-9931AC23C0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635323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142</a:t>
            </a:fld>
            <a:endParaRPr lang="en-US"/>
          </a:p>
        </p:txBody>
      </p:sp>
    </p:spTree>
    <p:extLst>
      <p:ext uri="{BB962C8B-B14F-4D97-AF65-F5344CB8AC3E}">
        <p14:creationId xmlns:p14="http://schemas.microsoft.com/office/powerpoint/2010/main" val="313777289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15489"/>
          </a:xfrm>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Réfrigérer (2 à 8 °C) ou congeler (-20 °C ou moins) les échantillons dans l’heure qui suit le prélèvement. </a:t>
            </a:r>
          </a:p>
          <a:p>
            <a:pPr marL="396875" lvl="1" indent="-169863">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Si la durée de transport est supérieure à 7 jours pour l’échantillon à tester, les échantillons doivent être conservés à -20 °C ou moins. </a:t>
            </a:r>
          </a:p>
          <a:p>
            <a:pPr marL="396875" lvl="1" indent="-169863">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Il est recommandé de conserver les échantillons à plus long terme (&gt; 60 jours après le prélèvement) à -70 °C. </a:t>
            </a:r>
          </a:p>
          <a:p>
            <a:pPr marL="396875" lvl="1" indent="-169863">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L’ADN viral présent dans le matériel des lésions cutanées est relativement stable s’il est conservé dans un environnement frais et sombre, option qui peut être envisagée lorsque la chaîne du froid n’est pas facilement disponible, mais l’expédition à température ambiante n’est pas recommandée. </a:t>
            </a:r>
          </a:p>
          <a:p>
            <a:pPr marL="396875" lvl="1" indent="-169863">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cycles répétés de congélation-décongélation doivent être évités car ils peuvent réduire la qualité des échantillons.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 matériel et l’équipement supplementaires nécessaires peuvent inclure les suivants : récipients de transport et sacs de prélèvement d’échantillons et triple emballage, glacières et blocs réfrigérants ou glace carbonique, étiquettes et marqueurs permanents, EPI et matériel de décontamination des surfaces.</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Envisagez-vous ou avez-vous déjà des difficultés avec la conservation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143</a:t>
            </a:fld>
            <a:endParaRPr lang="en-US"/>
          </a:p>
        </p:txBody>
      </p:sp>
    </p:spTree>
    <p:extLst>
      <p:ext uri="{BB962C8B-B14F-4D97-AF65-F5344CB8AC3E}">
        <p14:creationId xmlns:p14="http://schemas.microsoft.com/office/powerpoint/2010/main" val="166818954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144</a:t>
            </a:fld>
            <a:endParaRPr lang="en-US"/>
          </a:p>
        </p:txBody>
      </p:sp>
    </p:spTree>
    <p:extLst>
      <p:ext uri="{BB962C8B-B14F-4D97-AF65-F5344CB8AC3E}">
        <p14:creationId xmlns:p14="http://schemas.microsoft.com/office/powerpoint/2010/main" val="28492517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échantillons doivent être acheminés au laboratoire </a:t>
            </a:r>
            <a:r>
              <a:rPr lang="fr-FR" sz="1200" b="1" i="0" u="none" strike="noStrike" cap="none" baseline="0">
                <a:solidFill>
                  <a:srgbClr val="000000"/>
                </a:solidFill>
                <a:effectLst/>
                <a:uFill>
                  <a:solidFill>
                    <a:prstClr val="black">
                      <a:alpha val="0"/>
                    </a:prstClr>
                  </a:solidFill>
                </a:uFill>
                <a:latin typeface="Calibri"/>
                <a:ea typeface="Calibri"/>
                <a:cs typeface="Calibri"/>
              </a:rPr>
              <a:t>dès que possible après le prélèvement</a:t>
            </a:r>
            <a:r>
              <a:rPr lang="fr-FR" sz="1200" b="0" i="0" u="none" strike="noStrike" cap="none" baseline="0">
                <a:solidFill>
                  <a:srgbClr val="000000"/>
                </a:solidFill>
                <a:effectLst/>
                <a:uFill>
                  <a:solidFill>
                    <a:prstClr val="black">
                      <a:alpha val="0"/>
                    </a:prstClr>
                  </a:solidFill>
                </a:uFill>
                <a:latin typeface="Calibri"/>
                <a:ea typeface="Calibri"/>
                <a:cs typeface="Calibri"/>
              </a:rPr>
              <a:t>.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 transport d’échantillons doit se conformer à toute réglementation nationale et/ou internationale en vigueur, y compris les Réglementations types de l’ONU et à toute autre réglementation applicable en fonction du mode de transport utilisé.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Pour le transport international, les échantillons provenant de cas suspects probables ou confirmés de MPXV, y compris les échantillons cliniques, les isolats viraux et les cultures, doivent être transportés en catégorie A, UN2814 « substance infectieuse, affectant l'homme ».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Tous les échantillons transportés doivent avoir un </a:t>
            </a:r>
            <a:r>
              <a:rPr lang="fr-FR" sz="1200" b="1" i="0" u="none" strike="noStrike" cap="none" baseline="0">
                <a:solidFill>
                  <a:srgbClr val="000000"/>
                </a:solidFill>
                <a:effectLst/>
                <a:uFill>
                  <a:solidFill>
                    <a:prstClr val="black">
                      <a:alpha val="0"/>
                    </a:prstClr>
                  </a:solidFill>
                </a:uFill>
                <a:latin typeface="Calibri"/>
                <a:ea typeface="Calibri"/>
                <a:cs typeface="Calibri"/>
              </a:rPr>
              <a:t>triple emballage</a:t>
            </a:r>
            <a:r>
              <a:rPr lang="fr-FR" sz="1200" b="0" i="0" u="none" strike="noStrike" cap="none" baseline="0">
                <a:solidFill>
                  <a:srgbClr val="000000"/>
                </a:solidFill>
                <a:effectLst/>
                <a:uFill>
                  <a:solidFill>
                    <a:prstClr val="black">
                      <a:alpha val="0"/>
                    </a:prstClr>
                  </a:solidFill>
                </a:uFill>
                <a:latin typeface="Calibri"/>
                <a:ea typeface="Calibri"/>
                <a:cs typeface="Calibri"/>
              </a:rPr>
              <a:t>, un étiquetage et une documentation appropriés.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L’expédition nécessite un </a:t>
            </a:r>
            <a:r>
              <a:rPr lang="fr-FR" sz="1200" b="1" i="0" u="none" strike="noStrike" cap="none" baseline="0">
                <a:solidFill>
                  <a:srgbClr val="000000"/>
                </a:solidFill>
                <a:effectLst/>
                <a:uFill>
                  <a:solidFill>
                    <a:prstClr val="black">
                      <a:alpha val="0"/>
                    </a:prstClr>
                  </a:solidFill>
                </a:uFill>
                <a:latin typeface="Calibri"/>
                <a:ea typeface="Calibri"/>
                <a:cs typeface="Calibri"/>
              </a:rPr>
              <a:t>transporteur certifié de produits dangereux</a:t>
            </a:r>
            <a:r>
              <a:rPr lang="fr-FR" sz="1200" b="0" i="0" u="none" strike="noStrike" cap="none" baseline="0">
                <a:solidFill>
                  <a:srgbClr val="000000"/>
                </a:solidFill>
                <a:effectLst/>
                <a:uFill>
                  <a:solidFill>
                    <a:prstClr val="black">
                      <a:alpha val="0"/>
                    </a:prstClr>
                  </a:solidFill>
                </a:uFill>
                <a:latin typeface="Calibri"/>
                <a:ea typeface="Calibri"/>
                <a:cs typeface="Calibri"/>
              </a:rPr>
              <a:t>.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Envisagez-vous ou êtes-vous déjà confronté(e) à des difficultés avec le conditionnement et le transport ?</a:t>
            </a:r>
          </a:p>
          <a:p>
            <a:pPr marL="171450" indent="-171450">
              <a:buFont typeface="Arial" panose="020B0604020202020204" pitchFamily="34" charset="0"/>
              <a:buChar char="•"/>
            </a:pPr>
            <a:endParaRPr lang="en-US" sz="1200"/>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145</a:t>
            </a:fld>
            <a:endParaRPr lang="en-US"/>
          </a:p>
        </p:txBody>
      </p:sp>
    </p:spTree>
    <p:extLst>
      <p:ext uri="{BB962C8B-B14F-4D97-AF65-F5344CB8AC3E}">
        <p14:creationId xmlns:p14="http://schemas.microsoft.com/office/powerpoint/2010/main" val="1643857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illustrations de la figure/en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146</a:t>
            </a:fld>
            <a:endParaRPr lang="en-US"/>
          </a:p>
        </p:txBody>
      </p:sp>
    </p:spTree>
    <p:extLst>
      <p:ext uri="{BB962C8B-B14F-4D97-AF65-F5344CB8AC3E}">
        <p14:creationId xmlns:p14="http://schemas.microsoft.com/office/powerpoint/2010/main" val="242373401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l'illustration/en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147</a:t>
            </a:fld>
            <a:endParaRPr lang="en-US"/>
          </a:p>
        </p:txBody>
      </p:sp>
    </p:spTree>
    <p:extLst>
      <p:ext uri="{BB962C8B-B14F-4D97-AF65-F5344CB8AC3E}">
        <p14:creationId xmlns:p14="http://schemas.microsoft.com/office/powerpoint/2010/main" val="27019853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La confirmation de l’infection par le MPXV est basée sur un test d’amplification des acides nucléiques (NAAT), utilisant une réaction en chaîne par polymérase (PCR) en temps réel ou conventionnelle pour la détection de séquences uniques d’ADN viral.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La PCR peut être utilisée seule ou en association avec le séquençage.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Plusieurs groupes ont développé des protocoles de PCR validés pour la détection de l'OPXV et plus particulièrement du MPXV, dont certains intègrent la distinction des clades du bassin du Congo et d'Afrique de l'Ouest.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Certains protocoles impliquent deux étapes, au cours desquelles la première réaction de PCR détecte l'OPXV, mais n'identifie pas l’espèce en tant que telle. Elle peut ensuite être suivie d’une deuxième étape, qui peut être basée sur la PCR ou utiliser le séquençage, pour détecter spécifiquement le MPXV.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Avant l’utilisation d’un test sur des échantillons cliniques humains au sein d’un laboratoire, il doit être validé et/ou vérifié au sein du laboratoire par un personnel dûment formé.</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Avez-vous de l’expérience en matière d’interprétation des résultats des tests pour la variole du singe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148</a:t>
            </a:fld>
            <a:endParaRPr lang="en-US"/>
          </a:p>
        </p:txBody>
      </p:sp>
    </p:spTree>
    <p:extLst>
      <p:ext uri="{BB962C8B-B14F-4D97-AF65-F5344CB8AC3E}">
        <p14:creationId xmlns:p14="http://schemas.microsoft.com/office/powerpoint/2010/main" val="53477152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149</a:t>
            </a:fld>
            <a:endParaRPr lang="en-US"/>
          </a:p>
        </p:txBody>
      </p:sp>
    </p:spTree>
    <p:extLst>
      <p:ext uri="{BB962C8B-B14F-4D97-AF65-F5344CB8AC3E}">
        <p14:creationId xmlns:p14="http://schemas.microsoft.com/office/powerpoint/2010/main" val="351295657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150</a:t>
            </a:fld>
            <a:endParaRPr lang="en-US"/>
          </a:p>
        </p:txBody>
      </p:sp>
    </p:spTree>
    <p:extLst>
      <p:ext uri="{BB962C8B-B14F-4D97-AF65-F5344CB8AC3E}">
        <p14:creationId xmlns:p14="http://schemas.microsoft.com/office/powerpoint/2010/main" val="243479065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[Procéder à un quiz informel avec les participants ; leur accorder environ 5 minutes. Poser la première question, solliciter les réponses des participants.  Faire des commentaires ; corriger/clarifier si nécessaire. Lancer l’animation pour révéler la question suivante.]</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Corrigé : </a:t>
            </a:r>
            <a:r>
              <a:rPr lang="fr-FR" sz="1200" b="0" i="1" u="none" strike="noStrike" cap="none" baseline="0">
                <a:solidFill>
                  <a:srgbClr val="000000"/>
                </a:solidFill>
                <a:effectLst/>
                <a:uFill>
                  <a:solidFill>
                    <a:prstClr val="black">
                      <a:alpha val="0"/>
                    </a:prstClr>
                  </a:solidFill>
                </a:uFill>
                <a:latin typeface="Calibri"/>
                <a:ea typeface="Calibri"/>
                <a:cs typeface="Calibri"/>
              </a:rPr>
              <a:t>[Vérifier les bonnes réponses à l’avance.]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151</a:t>
            </a:fld>
            <a:endParaRPr lang="en-US"/>
          </a:p>
        </p:txBody>
      </p:sp>
    </p:spTree>
    <p:extLst>
      <p:ext uri="{BB962C8B-B14F-4D97-AF65-F5344CB8AC3E}">
        <p14:creationId xmlns:p14="http://schemas.microsoft.com/office/powerpoint/2010/main" val="649342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17</a:t>
            </a:fld>
            <a:endParaRPr lang="en-US"/>
          </a:p>
        </p:txBody>
      </p:sp>
    </p:spTree>
    <p:extLst>
      <p:ext uri="{BB962C8B-B14F-4D97-AF65-F5344CB8AC3E}">
        <p14:creationId xmlns:p14="http://schemas.microsoft.com/office/powerpoint/2010/main" val="34862861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à 10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p:txBody>
      </p:sp>
      <p:sp>
        <p:nvSpPr>
          <p:cNvPr id="4" name="Slide Number Placeholder 3"/>
          <p:cNvSpPr>
            <a:spLocks noGrp="1"/>
          </p:cNvSpPr>
          <p:nvPr>
            <p:ph type="sldNum" sz="quarter" idx="5"/>
          </p:nvPr>
        </p:nvSpPr>
        <p:spPr/>
        <p:txBody>
          <a:bodyPr/>
          <a:lstStyle/>
          <a:p>
            <a:fld id="{95590E7B-7973-4332-9271-9931AC23C085}" type="slidenum">
              <a:rPr lang="en-US" smtClean="0"/>
              <a:t>152</a:t>
            </a:fld>
            <a:endParaRPr lang="en-US"/>
          </a:p>
        </p:txBody>
      </p:sp>
    </p:spTree>
    <p:extLst>
      <p:ext uri="{BB962C8B-B14F-4D97-AF65-F5344CB8AC3E}">
        <p14:creationId xmlns:p14="http://schemas.microsoft.com/office/powerpoint/2010/main" val="229980942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153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495552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l’objectif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154</a:t>
            </a:fld>
            <a:endParaRPr lang="en-US"/>
          </a:p>
        </p:txBody>
      </p:sp>
    </p:spTree>
    <p:extLst>
      <p:ext uri="{BB962C8B-B14F-4D97-AF65-F5344CB8AC3E}">
        <p14:creationId xmlns:p14="http://schemas.microsoft.com/office/powerpoint/2010/main" val="195902271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16337"/>
          </a:xfrm>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Ces définitions sont tirées de </a:t>
            </a:r>
            <a:r>
              <a:rPr lang="fr-FR" sz="1200" b="0" i="1" u="none" strike="noStrike" cap="none" baseline="0">
                <a:solidFill>
                  <a:srgbClr val="000000"/>
                </a:solidFill>
                <a:effectLst/>
                <a:uFill>
                  <a:solidFill>
                    <a:prstClr val="black">
                      <a:alpha val="0"/>
                    </a:prstClr>
                  </a:solidFill>
                </a:uFill>
                <a:latin typeface="Calibri"/>
                <a:ea typeface="Calibri"/>
                <a:cs typeface="Calibri"/>
              </a:rPr>
              <a:t>Surveillance, case investigation and contact tracing for monkeypox Interim guidance by publié par l’OMS le 25 août 2 022 </a:t>
            </a:r>
            <a:r>
              <a:rPr lang="fr-FR" sz="1200" b="0" i="0" u="none" strike="noStrike" cap="none" baseline="0">
                <a:solidFill>
                  <a:srgbClr val="000000"/>
                </a:solidFill>
                <a:effectLst/>
                <a:uFill>
                  <a:solidFill>
                    <a:prstClr val="black">
                      <a:alpha val="0"/>
                    </a:prstClr>
                  </a:solidFill>
                </a:uFill>
                <a:latin typeface="Calibri"/>
                <a:ea typeface="Calibri"/>
                <a:cs typeface="Calibri"/>
              </a:rPr>
              <a:t>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Ces définitions de cas ont été élaborées afin de souligner l’importance de la détection des cas et de l’interruption des chaînes de transmission, tout en évitant une définition trop sensible qui pourrait surcharger les ressources de santé publique, de diagnostic et de traitement.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autorités de santé publique peuvent adapter ces définitions de cas aux circonstances locales.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Tous les efforts doivent être déployés pour éviter la stigmatisation inutile des personnes et des communautés potentiellement touchées par la variole.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orientations intermédiaires de l’OMS pour la prise en charge clinique, ainsi que la prévention et le contrôle des infections pour la variole du singe ont été publiées séparément </a:t>
            </a:r>
            <a:r>
              <a:rPr lang="fr-FR" sz="1200" b="0" i="1" u="none" strike="noStrike" cap="none" baseline="0">
                <a:solidFill>
                  <a:srgbClr val="000000"/>
                </a:solidFill>
                <a:effectLst/>
                <a:uFill>
                  <a:solidFill>
                    <a:prstClr val="black">
                      <a:alpha val="0"/>
                    </a:prstClr>
                  </a:solidFill>
                </a:uFill>
                <a:latin typeface="Calibri"/>
                <a:ea typeface="Calibri"/>
                <a:cs typeface="Calibri"/>
              </a:rPr>
              <a:t> : Organisation mondiale de la Santé (OMS). Clinical management and infection prevention and control for monkeypox: Interim rapid response guidance, 10 juin 2022 https://www.who.int/publications/i/item/WHO-MPXClinical-and-IPC-2022.1 (consulté le 21 june 2022).]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Avez-vous déjà utilisé ces définitions ?</a:t>
            </a:r>
            <a:br>
              <a:rPr sz="1200"/>
            </a:br>
            <a:endParaRPr lang="en-US" sz="1200" i="0">
              <a:latin typeface="+mn-lt"/>
            </a:endParaRP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155</a:t>
            </a:fld>
            <a:endParaRPr lang="en-US"/>
          </a:p>
        </p:txBody>
      </p:sp>
    </p:spTree>
    <p:extLst>
      <p:ext uri="{BB962C8B-B14F-4D97-AF65-F5344CB8AC3E}">
        <p14:creationId xmlns:p14="http://schemas.microsoft.com/office/powerpoint/2010/main" val="3818973056"/>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pPr>
              <a:spcBef>
                <a:spcPts val="1200"/>
              </a:spcBef>
            </a:pPr>
            <a:r>
              <a:rPr lang="fr-FR" sz="1200" b="0" i="0" u="none" strike="noStrike" cap="none" baseline="0">
                <a:solidFill>
                  <a:srgbClr val="000000"/>
                </a:solidFill>
                <a:effectLst/>
                <a:uFill>
                  <a:solidFill>
                    <a:prstClr val="black">
                      <a:alpha val="0"/>
                    </a:prstClr>
                  </a:solidFill>
                </a:uFill>
                <a:latin typeface="Calibri"/>
                <a:ea typeface="Calibri"/>
                <a:cs typeface="Calibri"/>
              </a:rPr>
              <a:t>Expliquez :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Il n’est pas nécessaire d’obtenir des résultats de laboratoire négatifs pour les causes fréquentes d’éruption cutanée énumérées ou (maladie avec éruption cutanée comme signe) pour classer un cas comme suspect.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En outre, si la suspicion d’infection par la variole du singe est élevée en raison d’antécédents et/ou d’un tableau clinique ou d’une exposition possible à un cas, l’identification d’un autre agent pathogène à l’origine de l’éruption cutanée ne doit pas empêcher le dépistage du MPXV, car des cas de co-infection ont été identifiés.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156</a:t>
            </a:fld>
            <a:endParaRPr lang="en-US"/>
          </a:p>
        </p:txBody>
      </p:sp>
    </p:spTree>
    <p:extLst>
      <p:ext uri="{BB962C8B-B14F-4D97-AF65-F5344CB8AC3E}">
        <p14:creationId xmlns:p14="http://schemas.microsoft.com/office/powerpoint/2010/main" val="156839732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pPr>
              <a:spcBef>
                <a:spcPts val="1200"/>
              </a:spcBef>
            </a:pPr>
            <a:r>
              <a:rPr lang="fr-FR" sz="1200" b="0" i="0" u="none" strike="noStrike" cap="none" baseline="0">
                <a:solidFill>
                  <a:srgbClr val="000000"/>
                </a:solidFill>
                <a:effectLst/>
                <a:uFill>
                  <a:solidFill>
                    <a:prstClr val="black">
                      <a:alpha val="0"/>
                    </a:prstClr>
                  </a:solidFill>
                </a:uFill>
                <a:latin typeface="Calibri"/>
                <a:ea typeface="Calibri"/>
                <a:cs typeface="Calibri"/>
              </a:rPr>
              <a:t>Expliquez : </a:t>
            </a:r>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Un lien épidémiologique est défini comme une exposition directe prolongée à proximité immédiate, y compris les professionnels de santé sans EPI approprié (gants, blouse, protection oculaire et respirateur) ; contact physique direct avec la peau ou les lésions cutanées, y compris le contact sexuel ; ou contact avec le matériel contaminé comme les vêtements, la literie ou les ustensiles.</a:t>
            </a:r>
            <a:endParaRPr lang="en-US" sz="1200"/>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157</a:t>
            </a:fld>
            <a:endParaRPr lang="en-US"/>
          </a:p>
        </p:txBody>
      </p:sp>
    </p:spTree>
    <p:extLst>
      <p:ext uri="{BB962C8B-B14F-4D97-AF65-F5344CB8AC3E}">
        <p14:creationId xmlns:p14="http://schemas.microsoft.com/office/powerpoint/2010/main" val="45437720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158</a:t>
            </a:fld>
            <a:endParaRPr lang="en-US"/>
          </a:p>
        </p:txBody>
      </p:sp>
    </p:spTree>
    <p:extLst>
      <p:ext uri="{BB962C8B-B14F-4D97-AF65-F5344CB8AC3E}">
        <p14:creationId xmlns:p14="http://schemas.microsoft.com/office/powerpoint/2010/main" val="199342491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159</a:t>
            </a:fld>
            <a:endParaRPr lang="en-US"/>
          </a:p>
        </p:txBody>
      </p:sp>
    </p:spTree>
    <p:extLst>
      <p:ext uri="{BB962C8B-B14F-4D97-AF65-F5344CB8AC3E}">
        <p14:creationId xmlns:p14="http://schemas.microsoft.com/office/powerpoint/2010/main" val="237970811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 clinique et inviter les participants à identifier la catégorie de cas ; 5 minutes de discussion en plénière environ.]</a:t>
            </a:r>
          </a:p>
        </p:txBody>
      </p:sp>
      <p:sp>
        <p:nvSpPr>
          <p:cNvPr id="4" name="Slide Number Placeholder 3"/>
          <p:cNvSpPr>
            <a:spLocks noGrp="1"/>
          </p:cNvSpPr>
          <p:nvPr>
            <p:ph type="sldNum" sz="quarter" idx="5"/>
          </p:nvPr>
        </p:nvSpPr>
        <p:spPr/>
        <p:txBody>
          <a:bodyPr/>
          <a:lstStyle/>
          <a:p>
            <a:fld id="{95590E7B-7973-4332-9271-9931AC23C085}" type="slidenum">
              <a:rPr lang="en-US" smtClean="0"/>
              <a:t>160</a:t>
            </a:fld>
            <a:endParaRPr lang="en-US"/>
          </a:p>
        </p:txBody>
      </p:sp>
    </p:spTree>
    <p:extLst>
      <p:ext uri="{BB962C8B-B14F-4D97-AF65-F5344CB8AC3E}">
        <p14:creationId xmlns:p14="http://schemas.microsoft.com/office/powerpoint/2010/main" val="133766885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 clinique et inviter les participants à identifier la catégorie de cas ; 5 minutes de discussion en plénière environ.]</a:t>
            </a:r>
          </a:p>
        </p:txBody>
      </p:sp>
      <p:sp>
        <p:nvSpPr>
          <p:cNvPr id="4" name="Slide Number Placeholder 3"/>
          <p:cNvSpPr>
            <a:spLocks noGrp="1"/>
          </p:cNvSpPr>
          <p:nvPr>
            <p:ph type="sldNum" sz="quarter" idx="5"/>
          </p:nvPr>
        </p:nvSpPr>
        <p:spPr/>
        <p:txBody>
          <a:bodyPr/>
          <a:lstStyle/>
          <a:p>
            <a:fld id="{95590E7B-7973-4332-9271-9931AC23C085}" type="slidenum">
              <a:rPr lang="en-US" smtClean="0"/>
              <a:t>161</a:t>
            </a:fld>
            <a:endParaRPr lang="en-US"/>
          </a:p>
        </p:txBody>
      </p:sp>
    </p:spTree>
    <p:extLst>
      <p:ext uri="{BB962C8B-B14F-4D97-AF65-F5344CB8AC3E}">
        <p14:creationId xmlns:p14="http://schemas.microsoft.com/office/powerpoint/2010/main" val="668283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a:p>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18</a:t>
            </a:fld>
            <a:endParaRPr lang="en-US"/>
          </a:p>
        </p:txBody>
      </p:sp>
    </p:spTree>
    <p:extLst>
      <p:ext uri="{BB962C8B-B14F-4D97-AF65-F5344CB8AC3E}">
        <p14:creationId xmlns:p14="http://schemas.microsoft.com/office/powerpoint/2010/main" val="122516138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 clinique et inviter les participants à identifier la catégorie de cas ; 5 minutes de discussion en plénière environ.]</a:t>
            </a:r>
          </a:p>
        </p:txBody>
      </p:sp>
      <p:sp>
        <p:nvSpPr>
          <p:cNvPr id="4" name="Slide Number Placeholder 3"/>
          <p:cNvSpPr>
            <a:spLocks noGrp="1"/>
          </p:cNvSpPr>
          <p:nvPr>
            <p:ph type="sldNum" sz="quarter" idx="5"/>
          </p:nvPr>
        </p:nvSpPr>
        <p:spPr/>
        <p:txBody>
          <a:bodyPr/>
          <a:lstStyle/>
          <a:p>
            <a:fld id="{95590E7B-7973-4332-9271-9931AC23C085}" type="slidenum">
              <a:rPr lang="en-US" smtClean="0"/>
              <a:t>162</a:t>
            </a:fld>
            <a:endParaRPr lang="en-US"/>
          </a:p>
        </p:txBody>
      </p:sp>
    </p:spTree>
    <p:extLst>
      <p:ext uri="{BB962C8B-B14F-4D97-AF65-F5344CB8AC3E}">
        <p14:creationId xmlns:p14="http://schemas.microsoft.com/office/powerpoint/2010/main" val="1527735836"/>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[Procéder à un quiz informel avec les participants ; leur accorder environ 5 minutes. Poser la première question, solliciter les réponses des participants.  Faire des commentaires ; corriger/clarifier si nécessaire. Lancer l’animation pour révéler la question suivante.]</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Corrigé : </a:t>
            </a:r>
            <a:r>
              <a:rPr lang="fr-FR" sz="1200" b="0" i="1" u="none" strike="noStrike" cap="none" baseline="0">
                <a:solidFill>
                  <a:srgbClr val="000000"/>
                </a:solidFill>
                <a:effectLst/>
                <a:uFill>
                  <a:solidFill>
                    <a:prstClr val="black">
                      <a:alpha val="0"/>
                    </a:prstClr>
                  </a:solidFill>
                </a:uFill>
                <a:latin typeface="Calibri"/>
                <a:ea typeface="Calibri"/>
                <a:cs typeface="Calibri"/>
              </a:rPr>
              <a:t>[Vérifier les bonnes réponses à l’avance.]</a:t>
            </a:r>
          </a:p>
          <a:p>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163</a:t>
            </a:fld>
            <a:endParaRPr lang="en-US"/>
          </a:p>
        </p:txBody>
      </p:sp>
    </p:spTree>
    <p:extLst>
      <p:ext uri="{BB962C8B-B14F-4D97-AF65-F5344CB8AC3E}">
        <p14:creationId xmlns:p14="http://schemas.microsoft.com/office/powerpoint/2010/main" val="54802903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p:txBody>
      </p:sp>
      <p:sp>
        <p:nvSpPr>
          <p:cNvPr id="4" name="Slide Number Placeholder 3"/>
          <p:cNvSpPr>
            <a:spLocks noGrp="1"/>
          </p:cNvSpPr>
          <p:nvPr>
            <p:ph type="sldNum" sz="quarter" idx="5"/>
          </p:nvPr>
        </p:nvSpPr>
        <p:spPr/>
        <p:txBody>
          <a:bodyPr/>
          <a:lstStyle/>
          <a:p>
            <a:fld id="{95590E7B-7973-4332-9271-9931AC23C085}" type="slidenum">
              <a:rPr lang="en-US" smtClean="0"/>
              <a:t>164</a:t>
            </a:fld>
            <a:endParaRPr lang="en-US"/>
          </a:p>
        </p:txBody>
      </p:sp>
    </p:spTree>
    <p:extLst>
      <p:ext uri="{BB962C8B-B14F-4D97-AF65-F5344CB8AC3E}">
        <p14:creationId xmlns:p14="http://schemas.microsoft.com/office/powerpoint/2010/main" val="4428130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165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22749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166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274942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167</a:t>
            </a:fld>
            <a:endParaRPr lang="en-US"/>
          </a:p>
        </p:txBody>
      </p:sp>
    </p:spTree>
    <p:extLst>
      <p:ext uri="{BB962C8B-B14F-4D97-AF65-F5344CB8AC3E}">
        <p14:creationId xmlns:p14="http://schemas.microsoft.com/office/powerpoint/2010/main" val="385577742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168</a:t>
            </a:fld>
            <a:endParaRPr lang="en-US"/>
          </a:p>
        </p:txBody>
      </p:sp>
    </p:spTree>
    <p:extLst>
      <p:ext uri="{BB962C8B-B14F-4D97-AF65-F5344CB8AC3E}">
        <p14:creationId xmlns:p14="http://schemas.microsoft.com/office/powerpoint/2010/main" val="219201073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0" indent="0">
              <a:buFont typeface="Arial" panose="020B0604020202020204" pitchFamily="34" charset="0"/>
              <a:buNone/>
            </a:pPr>
            <a:r>
              <a:rPr lang="fr-FR" sz="1200" b="0" i="0" u="none" strike="noStrike" cap="none" baseline="0">
                <a:solidFill>
                  <a:srgbClr val="000000"/>
                </a:solidFill>
                <a:effectLst/>
                <a:uFill>
                  <a:solidFill>
                    <a:prstClr val="black">
                      <a:alpha val="0"/>
                    </a:prstClr>
                  </a:solidFill>
                </a:uFill>
                <a:latin typeface="Calibri"/>
                <a:ea typeface="Calibri"/>
                <a:cs typeface="Calibri"/>
              </a:rPr>
              <a:t>Les cadres suivants peuvent être exposés sur le plan professionnel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professionnels de santé (par exemple, le personnel infirmier, les maïeuticiens et les sages-femmes, les médecins hospitaliers, les professionnels de santé publique, les techniciens de laboratoire, les techniciens de pharmacie)</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gestionnaires de cas, les travailleurs de soins personnels, les guérisseurs et les tradipraticiens</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Personnel de gestion et d’appui du secteur de la santé (par exemple, agents de nettoyage, chauffeurs, administrateurs d’hôpitaux, responsables de santé de district)</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Travailleurs sociaux</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Autres groupes professionnels (celles et ceux qui travaillent dans des établissements de soins aigus et des soins de longue durée ou communautaires, par exemple un travailleur de sensibilisation des pairs, un pair éducateur, un pair navigateur et d’autres métiers dans les secteurs de la santé et des soins sociaux)</a:t>
            </a:r>
          </a:p>
          <a:p>
            <a:pPr marL="0" indent="0">
              <a:buFont typeface="Arial" panose="020B0604020202020204" pitchFamily="34" charset="0"/>
              <a:buNone/>
            </a:pPr>
            <a:endParaRPr lang="en-US" sz="1200"/>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169</a:t>
            </a:fld>
            <a:endParaRPr lang="en-US"/>
          </a:p>
        </p:txBody>
      </p:sp>
    </p:spTree>
    <p:extLst>
      <p:ext uri="{BB962C8B-B14F-4D97-AF65-F5344CB8AC3E}">
        <p14:creationId xmlns:p14="http://schemas.microsoft.com/office/powerpoint/2010/main" val="130332561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171</a:t>
            </a:fld>
            <a:endParaRPr lang="en-US"/>
          </a:p>
        </p:txBody>
      </p:sp>
    </p:spTree>
    <p:extLst>
      <p:ext uri="{BB962C8B-B14F-4D97-AF65-F5344CB8AC3E}">
        <p14:creationId xmlns:p14="http://schemas.microsoft.com/office/powerpoint/2010/main" val="357489008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figurant dans l’organigramme/en discuter ; demander  aux participants si cet organigramme s’applique également à l’environnement de leur pays et s’ils envisagent de l’utiliser.]</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172</a:t>
            </a:fld>
            <a:endParaRPr lang="en-US"/>
          </a:p>
        </p:txBody>
      </p:sp>
    </p:spTree>
    <p:extLst>
      <p:ext uri="{BB962C8B-B14F-4D97-AF65-F5344CB8AC3E}">
        <p14:creationId xmlns:p14="http://schemas.microsoft.com/office/powerpoint/2010/main" val="70713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735859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[Procéder à un quiz informel avec les participants ; leur accorder environ 5 minutes. Poser la première question, solliciter les réponses des participants.  Faire des commentaires ; corriger/clarifier si nécessaire. Lancer l’animation pour révéler la question suivante.]</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Corrigé : </a:t>
            </a:r>
            <a:r>
              <a:rPr lang="fr-FR" sz="1200" b="0" i="1" u="none" strike="noStrike" cap="none" baseline="0">
                <a:solidFill>
                  <a:srgbClr val="000000"/>
                </a:solidFill>
                <a:effectLst/>
                <a:uFill>
                  <a:solidFill>
                    <a:prstClr val="black">
                      <a:alpha val="0"/>
                    </a:prstClr>
                  </a:solidFill>
                </a:uFill>
                <a:latin typeface="Calibri"/>
                <a:ea typeface="Calibri"/>
                <a:cs typeface="Calibri"/>
              </a:rPr>
              <a:t>[Vérifier les bonnes réponses à l’avance.]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173</a:t>
            </a:fld>
            <a:endParaRPr lang="en-US"/>
          </a:p>
        </p:txBody>
      </p:sp>
    </p:spTree>
    <p:extLst>
      <p:ext uri="{BB962C8B-B14F-4D97-AF65-F5344CB8AC3E}">
        <p14:creationId xmlns:p14="http://schemas.microsoft.com/office/powerpoint/2010/main" val="200184846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p:txBody>
      </p:sp>
      <p:sp>
        <p:nvSpPr>
          <p:cNvPr id="4" name="Slide Number Placeholder 3"/>
          <p:cNvSpPr>
            <a:spLocks noGrp="1"/>
          </p:cNvSpPr>
          <p:nvPr>
            <p:ph type="sldNum" sz="quarter" idx="5"/>
          </p:nvPr>
        </p:nvSpPr>
        <p:spPr/>
        <p:txBody>
          <a:bodyPr/>
          <a:lstStyle/>
          <a:p>
            <a:fld id="{95590E7B-7973-4332-9271-9931AC23C085}" type="slidenum">
              <a:rPr lang="en-US" smtClean="0"/>
              <a:t>174</a:t>
            </a:fld>
            <a:endParaRPr lang="en-US"/>
          </a:p>
        </p:txBody>
      </p:sp>
    </p:spTree>
    <p:extLst>
      <p:ext uri="{BB962C8B-B14F-4D97-AF65-F5344CB8AC3E}">
        <p14:creationId xmlns:p14="http://schemas.microsoft.com/office/powerpoint/2010/main" val="30044748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175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8568085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176</a:t>
            </a:fld>
            <a:endParaRPr lang="en-US"/>
          </a:p>
        </p:txBody>
      </p:sp>
    </p:spTree>
    <p:extLst>
      <p:ext uri="{BB962C8B-B14F-4D97-AF65-F5344CB8AC3E}">
        <p14:creationId xmlns:p14="http://schemas.microsoft.com/office/powerpoint/2010/main" val="111456325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 suivi des contacts est une mesure clé de santé publique visant à contrôler la propagation des agents pathogènes infectieux comme le MPXV.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Il permet d’interrompre la chaîne de transmission et peut également aider les personnes à risque plus élevé de développer une maladie grave à identifier plus rapidement leur exposition afin de pouvoir surveiller leur état de santé et consulter rapidement un médecin en cas de manifestation de symptômes.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personnes présentant des cas doivent être interrogées pour obtenir les noms et les coordonnées de tous les contacts, ainsi que pour identifier les lieux visités où le contact avec d’autres personnes s’est probablement produit.</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Dès qu’un cas suspect est identifié, l’identification et le suivi des contacts doivent être lancés parallèlement à d’autres investigations sur le cas source pour déterminer si le cas sous la main peut être classé comme probable ou confirmé.</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contacts doivent être informés dans les 24 heures suivant l’identification.</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Si le cas est éliminé, la recherche des contacts peut être arrêté.</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177</a:t>
            </a:fld>
            <a:endParaRPr lang="en-US"/>
          </a:p>
        </p:txBody>
      </p:sp>
    </p:spTree>
    <p:extLst>
      <p:ext uri="{BB962C8B-B14F-4D97-AF65-F5344CB8AC3E}">
        <p14:creationId xmlns:p14="http://schemas.microsoft.com/office/powerpoint/2010/main" val="191406067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178</a:t>
            </a:fld>
            <a:endParaRPr lang="en-US"/>
          </a:p>
        </p:txBody>
      </p:sp>
    </p:spTree>
    <p:extLst>
      <p:ext uri="{BB962C8B-B14F-4D97-AF65-F5344CB8AC3E}">
        <p14:creationId xmlns:p14="http://schemas.microsoft.com/office/powerpoint/2010/main" val="232142373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figurant dans le tableau/en discuter ; vérifier avec les participants s’ils ont déjà de l’expérience avec ces catégories d’exposition aux risques.] </a:t>
            </a:r>
          </a:p>
        </p:txBody>
      </p:sp>
      <p:sp>
        <p:nvSpPr>
          <p:cNvPr id="4" name="Slide Number Placeholder 3"/>
          <p:cNvSpPr>
            <a:spLocks noGrp="1"/>
          </p:cNvSpPr>
          <p:nvPr>
            <p:ph type="sldNum" sz="quarter" idx="5"/>
          </p:nvPr>
        </p:nvSpPr>
        <p:spPr/>
        <p:txBody>
          <a:bodyPr/>
          <a:lstStyle/>
          <a:p>
            <a:fld id="{95590E7B-7973-4332-9271-9931AC23C085}" type="slidenum">
              <a:rPr lang="en-US" smtClean="0"/>
              <a:t>179</a:t>
            </a:fld>
            <a:endParaRPr lang="en-US"/>
          </a:p>
        </p:txBody>
      </p:sp>
    </p:spTree>
    <p:extLst>
      <p:ext uri="{BB962C8B-B14F-4D97-AF65-F5344CB8AC3E}">
        <p14:creationId xmlns:p14="http://schemas.microsoft.com/office/powerpoint/2010/main" val="414430273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180</a:t>
            </a:fld>
            <a:endParaRPr lang="en-US"/>
          </a:p>
        </p:txBody>
      </p:sp>
    </p:spTree>
    <p:extLst>
      <p:ext uri="{BB962C8B-B14F-4D97-AF65-F5344CB8AC3E}">
        <p14:creationId xmlns:p14="http://schemas.microsoft.com/office/powerpoint/2010/main" val="86309304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[Animer une séance plénière/de remue-méninges sur la question de la diapositive ; accorder 5 minutes pour la discussion.]</a:t>
            </a:r>
          </a:p>
        </p:txBody>
      </p:sp>
      <p:sp>
        <p:nvSpPr>
          <p:cNvPr id="4" name="Slide Number Placeholder 3"/>
          <p:cNvSpPr>
            <a:spLocks noGrp="1"/>
          </p:cNvSpPr>
          <p:nvPr>
            <p:ph type="sldNum" sz="quarter" idx="5"/>
          </p:nvPr>
        </p:nvSpPr>
        <p:spPr/>
        <p:txBody>
          <a:bodyPr/>
          <a:lstStyle/>
          <a:p>
            <a:fld id="{95590E7B-7973-4332-9271-9931AC23C085}" type="slidenum">
              <a:rPr lang="en-US" smtClean="0"/>
              <a:t>181</a:t>
            </a:fld>
            <a:endParaRPr lang="en-US"/>
          </a:p>
        </p:txBody>
      </p:sp>
    </p:spTree>
    <p:extLst>
      <p:ext uri="{BB962C8B-B14F-4D97-AF65-F5344CB8AC3E}">
        <p14:creationId xmlns:p14="http://schemas.microsoft.com/office/powerpoint/2010/main" val="270444593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182</a:t>
            </a:fld>
            <a:endParaRPr lang="en-US"/>
          </a:p>
        </p:txBody>
      </p:sp>
    </p:spTree>
    <p:extLst>
      <p:ext uri="{BB962C8B-B14F-4D97-AF65-F5344CB8AC3E}">
        <p14:creationId xmlns:p14="http://schemas.microsoft.com/office/powerpoint/2010/main" val="2610351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20</a:t>
            </a:fld>
            <a:endParaRPr lang="en-US"/>
          </a:p>
        </p:txBody>
      </p:sp>
    </p:spTree>
    <p:extLst>
      <p:ext uri="{BB962C8B-B14F-4D97-AF65-F5344CB8AC3E}">
        <p14:creationId xmlns:p14="http://schemas.microsoft.com/office/powerpoint/2010/main" val="77713526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183</a:t>
            </a:fld>
            <a:endParaRPr lang="en-US"/>
          </a:p>
        </p:txBody>
      </p:sp>
    </p:spTree>
    <p:extLst>
      <p:ext uri="{BB962C8B-B14F-4D97-AF65-F5344CB8AC3E}">
        <p14:creationId xmlns:p14="http://schemas.microsoft.com/office/powerpoint/2010/main" val="291979175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184</a:t>
            </a:fld>
            <a:endParaRPr lang="en-US"/>
          </a:p>
        </p:txBody>
      </p:sp>
    </p:spTree>
    <p:extLst>
      <p:ext uri="{BB962C8B-B14F-4D97-AF65-F5344CB8AC3E}">
        <p14:creationId xmlns:p14="http://schemas.microsoft.com/office/powerpoint/2010/main" val="193379561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demander aux participants si d’autres solutions peuvent être ajoutées sur la base de leur expérience.]</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185</a:t>
            </a:fld>
            <a:endParaRPr lang="en-US"/>
          </a:p>
        </p:txBody>
      </p:sp>
    </p:spTree>
    <p:extLst>
      <p:ext uri="{BB962C8B-B14F-4D97-AF65-F5344CB8AC3E}">
        <p14:creationId xmlns:p14="http://schemas.microsoft.com/office/powerpoint/2010/main" val="390316292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demander aux participants si d’autres solutions peuvent être ajoutées sur la base de leur expérience.]</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186</a:t>
            </a:fld>
            <a:endParaRPr lang="en-US"/>
          </a:p>
        </p:txBody>
      </p:sp>
    </p:spTree>
    <p:extLst>
      <p:ext uri="{BB962C8B-B14F-4D97-AF65-F5344CB8AC3E}">
        <p14:creationId xmlns:p14="http://schemas.microsoft.com/office/powerpoint/2010/main" val="194541927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187</a:t>
            </a:fld>
            <a:endParaRPr lang="en-US"/>
          </a:p>
        </p:txBody>
      </p:sp>
    </p:spTree>
    <p:extLst>
      <p:ext uri="{BB962C8B-B14F-4D97-AF65-F5344CB8AC3E}">
        <p14:creationId xmlns:p14="http://schemas.microsoft.com/office/powerpoint/2010/main" val="3425673824"/>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188</a:t>
            </a:fld>
            <a:endParaRPr lang="en-US"/>
          </a:p>
        </p:txBody>
      </p:sp>
    </p:spTree>
    <p:extLst>
      <p:ext uri="{BB962C8B-B14F-4D97-AF65-F5344CB8AC3E}">
        <p14:creationId xmlns:p14="http://schemas.microsoft.com/office/powerpoint/2010/main" val="2931851037"/>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189</a:t>
            </a:fld>
            <a:endParaRPr lang="en-US"/>
          </a:p>
        </p:txBody>
      </p:sp>
    </p:spTree>
    <p:extLst>
      <p:ext uri="{BB962C8B-B14F-4D97-AF65-F5344CB8AC3E}">
        <p14:creationId xmlns:p14="http://schemas.microsoft.com/office/powerpoint/2010/main" val="173731569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190</a:t>
            </a:fld>
            <a:endParaRPr lang="en-US"/>
          </a:p>
        </p:txBody>
      </p:sp>
    </p:spTree>
    <p:extLst>
      <p:ext uri="{BB962C8B-B14F-4D97-AF65-F5344CB8AC3E}">
        <p14:creationId xmlns:p14="http://schemas.microsoft.com/office/powerpoint/2010/main" val="2210622708"/>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a:t>
            </a:r>
          </a:p>
        </p:txBody>
      </p:sp>
      <p:sp>
        <p:nvSpPr>
          <p:cNvPr id="4" name="Slide Number Placeholder 3"/>
          <p:cNvSpPr>
            <a:spLocks noGrp="1"/>
          </p:cNvSpPr>
          <p:nvPr>
            <p:ph type="sldNum" sz="quarter" idx="5"/>
          </p:nvPr>
        </p:nvSpPr>
        <p:spPr/>
        <p:txBody>
          <a:bodyPr/>
          <a:lstStyle/>
          <a:p>
            <a:fld id="{95590E7B-7973-4332-9271-9931AC23C085}" type="slidenum">
              <a:rPr lang="en-US" smtClean="0"/>
              <a:t>191</a:t>
            </a:fld>
            <a:endParaRPr lang="en-US"/>
          </a:p>
        </p:txBody>
      </p:sp>
    </p:spTree>
    <p:extLst>
      <p:ext uri="{BB962C8B-B14F-4D97-AF65-F5344CB8AC3E}">
        <p14:creationId xmlns:p14="http://schemas.microsoft.com/office/powerpoint/2010/main" val="208738741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des organigrammes/en discuter ; demander aux participants si ces organigrammes s’appliquent à leurs contextes et s’ils prévoient des difficultés à les utiliser.]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192</a:t>
            </a:fld>
            <a:endParaRPr lang="en-US"/>
          </a:p>
        </p:txBody>
      </p:sp>
    </p:spTree>
    <p:extLst>
      <p:ext uri="{BB962C8B-B14F-4D97-AF65-F5344CB8AC3E}">
        <p14:creationId xmlns:p14="http://schemas.microsoft.com/office/powerpoint/2010/main" val="1436423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434978"/>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1" u="none" strike="noStrike" cap="none" baseline="0">
                <a:solidFill>
                  <a:srgbClr val="000000"/>
                </a:solidFill>
                <a:effectLst/>
                <a:uFill>
                  <a:solidFill>
                    <a:prstClr val="black">
                      <a:alpha val="0"/>
                    </a:prstClr>
                  </a:solidFill>
                </a:uFill>
                <a:latin typeface="Calibri"/>
                <a:ea typeface="Calibri"/>
                <a:cs typeface="Calibri"/>
              </a:rPr>
              <a:t>[Animateur :  Avant d’utiliser cette diapositive, mettez à jour les chiffres en </a:t>
            </a:r>
            <a:r>
              <a:rPr lang="fr-FR" sz="1200" b="1" i="0" u="none" strike="noStrike" cap="none" baseline="0">
                <a:solidFill>
                  <a:srgbClr val="000000"/>
                </a:solidFill>
                <a:effectLst/>
                <a:uFill>
                  <a:solidFill>
                    <a:prstClr val="black">
                      <a:alpha val="0"/>
                    </a:prstClr>
                  </a:solidFill>
                </a:uFill>
                <a:latin typeface="Calibri"/>
                <a:ea typeface="Calibri"/>
                <a:cs typeface="Calibri"/>
              </a:rPr>
              <a:t>GRAS</a:t>
            </a:r>
            <a:r>
              <a:rPr lang="fr-FR" sz="1200" b="1" i="1" u="none" strike="noStrike" cap="none" baseline="0">
                <a:solidFill>
                  <a:srgbClr val="000000"/>
                </a:solidFill>
                <a:effectLst/>
                <a:uFill>
                  <a:solidFill>
                    <a:prstClr val="black">
                      <a:alpha val="0"/>
                    </a:prstClr>
                  </a:solidFill>
                </a:uFill>
                <a:latin typeface="Calibri"/>
                <a:ea typeface="Calibri"/>
                <a:cs typeface="Calibri"/>
              </a:rPr>
              <a:t> </a:t>
            </a:r>
            <a:r>
              <a:rPr lang="fr-FR" sz="1200" b="0" i="1" u="none" strike="noStrike" cap="none" baseline="0">
                <a:solidFill>
                  <a:srgbClr val="000000"/>
                </a:solidFill>
                <a:effectLst/>
                <a:uFill>
                  <a:solidFill>
                    <a:prstClr val="black">
                      <a:alpha val="0"/>
                    </a:prstClr>
                  </a:solidFill>
                </a:uFill>
                <a:latin typeface="Calibri"/>
                <a:ea typeface="Calibri"/>
                <a:cs typeface="Calibri"/>
              </a:rPr>
              <a:t>des puces 1 et 3 en utilisant les informations du site suivant :</a:t>
            </a:r>
            <a:r>
              <a:rPr lang="fr-FR" sz="1200" b="0" i="0" u="none" strike="noStrike" cap="none" baseline="0">
                <a:solidFill>
                  <a:srgbClr val="000000"/>
                </a:solidFill>
                <a:effectLst/>
                <a:uFill>
                  <a:solidFill>
                    <a:prstClr val="black">
                      <a:alpha val="0"/>
                    </a:prstClr>
                  </a:solidFill>
                </a:uFill>
                <a:latin typeface="Calibri"/>
                <a:ea typeface="Calibri"/>
                <a:cs typeface="Calibri"/>
              </a:rPr>
              <a:t> </a:t>
            </a:r>
            <a:r>
              <a:rPr lang="fr-FR" sz="1200" b="0" i="0" u="none" strike="noStrike" cap="none" baseline="0">
                <a:solidFill>
                  <a:srgbClr val="000000"/>
                </a:solidFill>
                <a:effectLst/>
                <a:uFill>
                  <a:solidFill>
                    <a:prstClr val="black">
                      <a:alpha val="0"/>
                    </a:prstClr>
                  </a:solidFill>
                </a:uFill>
                <a:latin typeface="Calibri"/>
                <a:ea typeface="Calibri"/>
                <a:cs typeface="Calibri"/>
                <a:hlinkClick r:id="rId3" history="0"/>
              </a:rPr>
              <a:t>Épidémie de variole du singe de 2022 à 2024 : Tendances mondiales (shinyapps.io)</a:t>
            </a:r>
            <a:r>
              <a:rPr lang="fr-FR" sz="1200" b="0" i="0" u="none" strike="noStrike" cap="none" baseline="0">
                <a:solidFill>
                  <a:srgbClr val="333333"/>
                </a:solidFill>
                <a:effectLst/>
                <a:uFill>
                  <a:solidFill>
                    <a:prstClr val="black">
                      <a:alpha val="0"/>
                    </a:prstClr>
                  </a:solidFill>
                </a:uFill>
                <a:latin typeface="Source Sans Pro"/>
                <a:ea typeface="Source Sans Pro"/>
                <a:cs typeface="Source Sans Pro"/>
              </a:rPr>
              <a:t>.] </a:t>
            </a:r>
          </a:p>
          <a:p>
            <a:endParaRPr lang="en-US"/>
          </a:p>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Depuis le 1er janvier 2022, des cas de variole du singe ont été rapportés à l’OMS par 111 de ses États membres répartis dans l’ensemble des 6 régions de l’OMS.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Depuis le 13 mai 2022, une proportion élevée de ces cas a été rapportée dans des pays qui ne disposent d’aucune documentation antérieure de la transmission de la variole du singe. Il s’agit de la première fois où des cas et des chaînes de transmission durables sont rapportés dans des pays sans liens épidémiologiques directs ou immédiats avec les régions d’Afrique de l'Ouest ou centrale.</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En date du 5 juin 2023, un total de 87 929 cas confirmés en laboratoire et 1 095 cas probables, dont 146 décès, ont été rapportés à l’OMS.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À l’exception des pays d’Afrique de l'Ouest et centrale, l’épidémie de variole du singe en cours continue de sévir principalement chez les hommes qui ont des rapports sexuels avec des hommes (HSH) ayant fait état de relations sexuelles récentes avec un ou plusieurs partenaires. Actuellement, il n’existe aucun signe indiquant une transmission durable au-delà de ces réseaux.</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La confirmation d’un cas de variole du singe dans un pays est considérée comme une épidémie. L'apparition soudaine de la variole du singe dans plusieurs régions en l'absence initiale de liens épidémiologiques vers les régions d’Afrique de l'Ouest et centrale, laisse penser qu'il a pu y avoir une transmission non détectée pendant un certain temps.</a:t>
            </a:r>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21</a:t>
            </a:fld>
            <a:endParaRPr lang="en-US"/>
          </a:p>
        </p:txBody>
      </p:sp>
    </p:spTree>
    <p:extLst>
      <p:ext uri="{BB962C8B-B14F-4D97-AF65-F5344CB8AC3E}">
        <p14:creationId xmlns:p14="http://schemas.microsoft.com/office/powerpoint/2010/main" val="426519281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193</a:t>
            </a:fld>
            <a:endParaRPr lang="en-US"/>
          </a:p>
        </p:txBody>
      </p:sp>
    </p:spTree>
    <p:extLst>
      <p:ext uri="{BB962C8B-B14F-4D97-AF65-F5344CB8AC3E}">
        <p14:creationId xmlns:p14="http://schemas.microsoft.com/office/powerpoint/2010/main" val="308967691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l’organigramme/en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194</a:t>
            </a:fld>
            <a:endParaRPr lang="en-US"/>
          </a:p>
        </p:txBody>
      </p:sp>
    </p:spTree>
    <p:extLst>
      <p:ext uri="{BB962C8B-B14F-4D97-AF65-F5344CB8AC3E}">
        <p14:creationId xmlns:p14="http://schemas.microsoft.com/office/powerpoint/2010/main" val="613067643"/>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[Procéder à un quiz informel avec les participants ; leur accorder environ 5 minutes. Poser la première question, solliciter les réponses des participants.  Faire des commentaires ; corriger/clarifier si nécessaire. Lancer l’animation pour révéler la question suivante.]</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Corrigé : </a:t>
            </a:r>
            <a:r>
              <a:rPr lang="fr-FR" sz="1200" b="0" i="1" u="none" strike="noStrike" cap="none" baseline="0">
                <a:solidFill>
                  <a:srgbClr val="000000"/>
                </a:solidFill>
                <a:effectLst/>
                <a:uFill>
                  <a:solidFill>
                    <a:prstClr val="black">
                      <a:alpha val="0"/>
                    </a:prstClr>
                  </a:solidFill>
                </a:uFill>
                <a:latin typeface="Calibri"/>
                <a:ea typeface="Calibri"/>
                <a:cs typeface="Calibri"/>
              </a:rPr>
              <a:t>[Vérifier les bonnes réponses à l’avance.]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195</a:t>
            </a:fld>
            <a:endParaRPr lang="en-US"/>
          </a:p>
        </p:txBody>
      </p:sp>
    </p:spTree>
    <p:extLst>
      <p:ext uri="{BB962C8B-B14F-4D97-AF65-F5344CB8AC3E}">
        <p14:creationId xmlns:p14="http://schemas.microsoft.com/office/powerpoint/2010/main" val="274387936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p:txBody>
      </p:sp>
      <p:sp>
        <p:nvSpPr>
          <p:cNvPr id="4" name="Slide Number Placeholder 3"/>
          <p:cNvSpPr>
            <a:spLocks noGrp="1"/>
          </p:cNvSpPr>
          <p:nvPr>
            <p:ph type="sldNum" sz="quarter" idx="5"/>
          </p:nvPr>
        </p:nvSpPr>
        <p:spPr/>
        <p:txBody>
          <a:bodyPr/>
          <a:lstStyle/>
          <a:p>
            <a:fld id="{95590E7B-7973-4332-9271-9931AC23C085}" type="slidenum">
              <a:rPr lang="en-US" smtClean="0"/>
              <a:t>196</a:t>
            </a:fld>
            <a:endParaRPr lang="en-US"/>
          </a:p>
        </p:txBody>
      </p:sp>
    </p:spTree>
    <p:extLst>
      <p:ext uri="{BB962C8B-B14F-4D97-AF65-F5344CB8AC3E}">
        <p14:creationId xmlns:p14="http://schemas.microsoft.com/office/powerpoint/2010/main" val="273208571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197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732000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198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92774883"/>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199</a:t>
            </a:fld>
            <a:endParaRPr lang="en-US"/>
          </a:p>
        </p:txBody>
      </p:sp>
    </p:spTree>
    <p:extLst>
      <p:ext uri="{BB962C8B-B14F-4D97-AF65-F5344CB8AC3E}">
        <p14:creationId xmlns:p14="http://schemas.microsoft.com/office/powerpoint/2010/main" val="243053325"/>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200</a:t>
            </a:fld>
            <a:endParaRPr lang="en-US"/>
          </a:p>
        </p:txBody>
      </p:sp>
    </p:spTree>
    <p:extLst>
      <p:ext uri="{BB962C8B-B14F-4D97-AF65-F5344CB8AC3E}">
        <p14:creationId xmlns:p14="http://schemas.microsoft.com/office/powerpoint/2010/main" val="205779536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201</a:t>
            </a:fld>
            <a:endParaRPr lang="en-US"/>
          </a:p>
        </p:txBody>
      </p:sp>
    </p:spTree>
    <p:extLst>
      <p:ext uri="{BB962C8B-B14F-4D97-AF65-F5344CB8AC3E}">
        <p14:creationId xmlns:p14="http://schemas.microsoft.com/office/powerpoint/2010/main" val="196978330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202</a:t>
            </a:fld>
            <a:endParaRPr lang="en-US"/>
          </a:p>
        </p:txBody>
      </p:sp>
    </p:spTree>
    <p:extLst>
      <p:ext uri="{BB962C8B-B14F-4D97-AF65-F5344CB8AC3E}">
        <p14:creationId xmlns:p14="http://schemas.microsoft.com/office/powerpoint/2010/main" val="3971746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[Lire les remerciements.]</a:t>
            </a:r>
          </a:p>
        </p:txBody>
      </p:sp>
      <p:sp>
        <p:nvSpPr>
          <p:cNvPr id="4" name="Slide Number Placeholder 3"/>
          <p:cNvSpPr>
            <a:spLocks noGrp="1"/>
          </p:cNvSpPr>
          <p:nvPr>
            <p:ph type="sldNum" sz="quarter" idx="5"/>
          </p:nvPr>
        </p:nvSpPr>
        <p:spPr/>
        <p:txBody>
          <a:bodyPr/>
          <a:lstStyle/>
          <a:p>
            <a:fld id="{95590E7B-7973-4332-9271-9931AC23C085}" type="slidenum">
              <a:rPr lang="en-US" smtClean="0"/>
              <a:t>2</a:t>
            </a:fld>
            <a:endParaRPr lang="en-US"/>
          </a:p>
        </p:txBody>
      </p:sp>
    </p:spTree>
    <p:extLst>
      <p:ext uri="{BB962C8B-B14F-4D97-AF65-F5344CB8AC3E}">
        <p14:creationId xmlns:p14="http://schemas.microsoft.com/office/powerpoint/2010/main" val="959062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1" u="none" strike="noStrike" cap="none" baseline="0">
                <a:solidFill>
                  <a:srgbClr val="000000"/>
                </a:solidFill>
                <a:effectLst/>
                <a:uFill>
                  <a:solidFill>
                    <a:prstClr val="black">
                      <a:alpha val="0"/>
                    </a:prstClr>
                  </a:solidFill>
                </a:uFill>
                <a:latin typeface="Calibri"/>
                <a:ea typeface="Calibri"/>
                <a:cs typeface="Calibri"/>
              </a:rPr>
              <a:t>[Animateur :  Avant d’utiliser cette diapositive, mettez à jour le tableau (si nécessaire) avec les informations du site suivant : </a:t>
            </a:r>
            <a:r>
              <a:rPr lang="fr-FR" sz="1200" b="0" i="0" u="none" strike="noStrike" cap="none" baseline="0">
                <a:solidFill>
                  <a:srgbClr val="000000"/>
                </a:solidFill>
                <a:effectLst/>
                <a:uFill>
                  <a:solidFill>
                    <a:prstClr val="black">
                      <a:alpha val="0"/>
                    </a:prstClr>
                  </a:solidFill>
                </a:uFill>
                <a:latin typeface="Calibri"/>
                <a:ea typeface="Calibri"/>
                <a:cs typeface="Calibri"/>
                <a:hlinkClick r:id="rId3" history="0"/>
              </a:rPr>
              <a:t>Épidémie de variole du singe de 2022 à 2024 : Tendances mondiales (shinyapps.io)</a:t>
            </a:r>
            <a:r>
              <a:rPr lang="fr-FR" sz="1200" b="0" i="1" u="none" strike="noStrike" cap="none" baseline="0">
                <a:solidFill>
                  <a:srgbClr val="333333"/>
                </a:solidFill>
                <a:effectLst/>
                <a:uFill>
                  <a:solidFill>
                    <a:prstClr val="black">
                      <a:alpha val="0"/>
                    </a:prstClr>
                  </a:solidFill>
                </a:uFill>
                <a:latin typeface="Source Sans Pro"/>
                <a:ea typeface="Source Sans Pro"/>
                <a:cs typeface="Source Sans Pro"/>
              </a:rPr>
              <a:t>.]</a:t>
            </a:r>
            <a:r>
              <a:rPr lang="fr-FR" sz="1200" b="0" i="0" u="none" strike="noStrike" cap="none" baseline="0">
                <a:solidFill>
                  <a:srgbClr val="333333"/>
                </a:solidFill>
                <a:effectLst/>
                <a:uFill>
                  <a:solidFill>
                    <a:prstClr val="black">
                      <a:alpha val="0"/>
                    </a:prstClr>
                  </a:solidFill>
                </a:uFill>
                <a:latin typeface="Source Sans Pro"/>
                <a:ea typeface="Source Sans Pro"/>
                <a:cs typeface="Source Sans Pro"/>
              </a:rPr>
              <a:t> </a:t>
            </a:r>
            <a:endParaRPr lang="en-US" b="0" i="1">
              <a:solidFill>
                <a:srgbClr val="333333"/>
              </a:solidFill>
              <a:effectLst/>
              <a:latin typeface="Source Sans Pro" panose="020B0503030403020204" pitchFamily="34" charset="0"/>
            </a:endParaRP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[Décrire les informations sur la diapositive ; mettre en évidence les messages clés.]</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22</a:t>
            </a:fld>
            <a:endParaRPr lang="en-US"/>
          </a:p>
        </p:txBody>
      </p:sp>
    </p:spTree>
    <p:extLst>
      <p:ext uri="{BB962C8B-B14F-4D97-AF65-F5344CB8AC3E}">
        <p14:creationId xmlns:p14="http://schemas.microsoft.com/office/powerpoint/2010/main" val="204011218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a:t>
            </a:r>
          </a:p>
          <a:p>
            <a:pPr>
              <a:spcBef>
                <a:spcPts val="1200"/>
              </a:spcBef>
            </a:pPr>
            <a:r>
              <a:rPr lang="fr-FR" sz="1200" b="0" i="0" u="none" strike="noStrike" cap="none" baseline="0">
                <a:solidFill>
                  <a:srgbClr val="000000"/>
                </a:solidFill>
                <a:effectLst/>
                <a:uFill>
                  <a:solidFill>
                    <a:prstClr val="black">
                      <a:alpha val="0"/>
                    </a:prstClr>
                  </a:solidFill>
                </a:uFill>
                <a:latin typeface="Calibri"/>
                <a:ea typeface="Calibri"/>
                <a:cs typeface="Calibri"/>
              </a:rPr>
              <a:t>Expliquez : Il s’agit du traitement de l’impétigo, de l’érysipèle ou de la cellulite dus à un agent pathogène bactérien. Il exclut les infections cutanées dues à des agents pathogènes viraux, fongiques ou parasitaires, la fasciite nécrosante, la pyomyosite, les infections graves avec septicémie et les infections du site opératoire.</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203</a:t>
            </a:fld>
            <a:endParaRPr lang="en-US"/>
          </a:p>
        </p:txBody>
      </p:sp>
    </p:spTree>
    <p:extLst>
      <p:ext uri="{BB962C8B-B14F-4D97-AF65-F5344CB8AC3E}">
        <p14:creationId xmlns:p14="http://schemas.microsoft.com/office/powerpoint/2010/main" val="3311679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 </a:t>
            </a:r>
          </a:p>
          <a:p>
            <a:pPr>
              <a:spcBef>
                <a:spcPts val="1200"/>
              </a:spcBef>
            </a:pPr>
            <a:r>
              <a:rPr lang="fr-FR" sz="1200" b="0" i="0" u="none" strike="noStrike" cap="none" baseline="0">
                <a:solidFill>
                  <a:srgbClr val="000000"/>
                </a:solidFill>
                <a:effectLst/>
                <a:uFill>
                  <a:solidFill>
                    <a:prstClr val="black">
                      <a:alpha val="0"/>
                    </a:prstClr>
                  </a:solidFill>
                </a:uFill>
                <a:latin typeface="Calibri"/>
                <a:ea typeface="Calibri"/>
                <a:cs typeface="Calibri"/>
              </a:rPr>
              <a:t>Expliquez : Il s’agit du traitement de l’impétigo, de l’érysipèle ou de la cellulite dus à un agent pathogène bactérien. Il exclut les infections cutanées dues à des agents pathogènes viraux, fongiques ou parasitaires, la fasciite nécrosante, la pyomyosite, les infections graves avec septicémie et les infections du site opératoire.</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204</a:t>
            </a:fld>
            <a:endParaRPr lang="en-US"/>
          </a:p>
        </p:txBody>
      </p:sp>
    </p:spTree>
    <p:extLst>
      <p:ext uri="{BB962C8B-B14F-4D97-AF65-F5344CB8AC3E}">
        <p14:creationId xmlns:p14="http://schemas.microsoft.com/office/powerpoint/2010/main" val="208059083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a:t>
            </a:r>
          </a:p>
          <a:p>
            <a:pPr>
              <a:spcBef>
                <a:spcPts val="1200"/>
              </a:spcBef>
            </a:pPr>
            <a:r>
              <a:rPr lang="fr-FR" sz="1200" b="0" i="0" u="none" strike="noStrike" cap="none" baseline="0">
                <a:solidFill>
                  <a:srgbClr val="000000"/>
                </a:solidFill>
                <a:effectLst/>
                <a:uFill>
                  <a:solidFill>
                    <a:prstClr val="black">
                      <a:alpha val="0"/>
                    </a:prstClr>
                  </a:solidFill>
                </a:uFill>
                <a:latin typeface="Calibri"/>
                <a:ea typeface="Calibri"/>
                <a:cs typeface="Calibri"/>
              </a:rPr>
              <a:t>Expliquez : Il s’agit du traitement de l’impétigo, de l’érysipèle ou de la cellulite dus à un agent pathogène bactérien. Il exclut les infections cutanées dues à des agents pathogènes viraux, fongiques ou parasitaires, la fasciite nécrosante, la pyomyosite, les infections graves avec septicémie et les infections du site opératoire.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205</a:t>
            </a:fld>
            <a:endParaRPr lang="en-US"/>
          </a:p>
        </p:txBody>
      </p:sp>
    </p:spTree>
    <p:extLst>
      <p:ext uri="{BB962C8B-B14F-4D97-AF65-F5344CB8AC3E}">
        <p14:creationId xmlns:p14="http://schemas.microsoft.com/office/powerpoint/2010/main" val="2443878733"/>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206</a:t>
            </a:fld>
            <a:endParaRPr lang="en-US"/>
          </a:p>
        </p:txBody>
      </p:sp>
    </p:spTree>
    <p:extLst>
      <p:ext uri="{BB962C8B-B14F-4D97-AF65-F5344CB8AC3E}">
        <p14:creationId xmlns:p14="http://schemas.microsoft.com/office/powerpoint/2010/main" val="275097695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207</a:t>
            </a:fld>
            <a:endParaRPr lang="en-US"/>
          </a:p>
        </p:txBody>
      </p:sp>
    </p:spTree>
    <p:extLst>
      <p:ext uri="{BB962C8B-B14F-4D97-AF65-F5344CB8AC3E}">
        <p14:creationId xmlns:p14="http://schemas.microsoft.com/office/powerpoint/2010/main" val="420774003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208</a:t>
            </a:fld>
            <a:endParaRPr lang="en-US"/>
          </a:p>
        </p:txBody>
      </p:sp>
    </p:spTree>
    <p:extLst>
      <p:ext uri="{BB962C8B-B14F-4D97-AF65-F5344CB8AC3E}">
        <p14:creationId xmlns:p14="http://schemas.microsoft.com/office/powerpoint/2010/main" val="3485913050"/>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209</a:t>
            </a:fld>
            <a:endParaRPr lang="en-US"/>
          </a:p>
        </p:txBody>
      </p:sp>
    </p:spTree>
    <p:extLst>
      <p:ext uri="{BB962C8B-B14F-4D97-AF65-F5344CB8AC3E}">
        <p14:creationId xmlns:p14="http://schemas.microsoft.com/office/powerpoint/2010/main" val="249909880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210</a:t>
            </a:fld>
            <a:endParaRPr lang="en-US"/>
          </a:p>
        </p:txBody>
      </p:sp>
    </p:spTree>
    <p:extLst>
      <p:ext uri="{BB962C8B-B14F-4D97-AF65-F5344CB8AC3E}">
        <p14:creationId xmlns:p14="http://schemas.microsoft.com/office/powerpoint/2010/main" val="2648631770"/>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 ; demander ensuite si quelqu’un a de l’expérience dans l’utilisation de l’antiviral figurant dans cette diapositive et les diapositives précédentes.]</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211</a:t>
            </a:fld>
            <a:endParaRPr lang="en-US"/>
          </a:p>
        </p:txBody>
      </p:sp>
    </p:spTree>
    <p:extLst>
      <p:ext uri="{BB962C8B-B14F-4D97-AF65-F5344CB8AC3E}">
        <p14:creationId xmlns:p14="http://schemas.microsoft.com/office/powerpoint/2010/main" val="861346243"/>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212</a:t>
            </a:fld>
            <a:endParaRPr lang="en-US"/>
          </a:p>
        </p:txBody>
      </p:sp>
    </p:spTree>
    <p:extLst>
      <p:ext uri="{BB962C8B-B14F-4D97-AF65-F5344CB8AC3E}">
        <p14:creationId xmlns:p14="http://schemas.microsoft.com/office/powerpoint/2010/main" val="2854274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1" u="none" strike="noStrike" cap="none" baseline="0">
                <a:solidFill>
                  <a:srgbClr val="000000"/>
                </a:solidFill>
                <a:effectLst/>
                <a:uFill>
                  <a:solidFill>
                    <a:prstClr val="black">
                      <a:alpha val="0"/>
                    </a:prstClr>
                  </a:solidFill>
                </a:uFill>
                <a:latin typeface="Calibri"/>
                <a:ea typeface="Calibri"/>
                <a:cs typeface="Calibri"/>
              </a:rPr>
              <a:t>[Animateur :  Avant d’utiliser cette diapositive, mettez à jour l’image de la diapositive comportant une capture d’écran de la page Web : </a:t>
            </a:r>
            <a:r>
              <a:rPr lang="fr-FR" sz="1200" b="0" i="0" u="none" strike="noStrike" cap="none" baseline="0">
                <a:solidFill>
                  <a:srgbClr val="000000"/>
                </a:solidFill>
                <a:effectLst/>
                <a:uFill>
                  <a:solidFill>
                    <a:prstClr val="black">
                      <a:alpha val="0"/>
                    </a:prstClr>
                  </a:solidFill>
                </a:uFill>
                <a:latin typeface="Calibri"/>
                <a:ea typeface="Calibri"/>
                <a:cs typeface="Calibri"/>
                <a:hlinkClick r:id="rId3" history="0"/>
              </a:rPr>
              <a:t>Épidémie de variole du singe de 2022 à 2024 : Tendances mondiales (shinyapps.io)</a:t>
            </a:r>
            <a:r>
              <a:rPr lang="fr-FR" sz="1200" b="0" i="1" u="none" strike="noStrike" cap="none" baseline="0">
                <a:solidFill>
                  <a:srgbClr val="000000"/>
                </a:solidFill>
                <a:effectLst/>
                <a:uFill>
                  <a:solidFill>
                    <a:prstClr val="black">
                      <a:alpha val="0"/>
                    </a:prstClr>
                  </a:solidFill>
                </a:uFill>
                <a:latin typeface="Calibri"/>
                <a:ea typeface="Calibri"/>
                <a:cs typeface="Calibri"/>
              </a:rPr>
              <a:t> Pour remplacer l’image de la diapositive par celle de la capture d’écran mise à jour, cliquez avec le bouton droit de la souris sur l’image de la diapositive ; sélectionnez Change picture (</a:t>
            </a:r>
            <a:r>
              <a:rPr lang="fr-FR" sz="1200" b="0" i="0" u="none" strike="noStrike" cap="none" baseline="0">
                <a:solidFill>
                  <a:srgbClr val="000000"/>
                </a:solidFill>
                <a:effectLst/>
                <a:uFill>
                  <a:solidFill>
                    <a:prstClr val="black">
                      <a:alpha val="0"/>
                    </a:prstClr>
                  </a:solidFill>
                </a:uFill>
                <a:latin typeface="Calibri"/>
                <a:ea typeface="Calibri"/>
                <a:cs typeface="Calibri"/>
              </a:rPr>
              <a:t>Modifier l’image) ; sélectionnez Cet appareil ; naviguez vers le fichier téléchargé, sélectionnez-le pour mettre à jour l’image de la diapositive.] </a:t>
            </a:r>
            <a:endParaRPr lang="en-US" b="0" i="1">
              <a:effectLst/>
            </a:endParaRPr>
          </a:p>
          <a:p>
            <a:pPr marL="0" marR="0" lvl="0" indent="0" algn="l" defTabSz="914400" rtl="0" eaLnBrk="1" fontAlgn="auto" latinLnBrk="0" hangingPunct="1">
              <a:lnSpc>
                <a:spcPct val="100000"/>
              </a:lnSpc>
              <a:spcBef>
                <a:spcPts val="120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[Décrire les informations sur la diapositive ; mettre en évidence les messages clés.]</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23</a:t>
            </a:fld>
            <a:endParaRPr lang="en-US"/>
          </a:p>
        </p:txBody>
      </p:sp>
    </p:spTree>
    <p:extLst>
      <p:ext uri="{BB962C8B-B14F-4D97-AF65-F5344CB8AC3E}">
        <p14:creationId xmlns:p14="http://schemas.microsoft.com/office/powerpoint/2010/main" val="36540798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213</a:t>
            </a:fld>
            <a:endParaRPr lang="en-US"/>
          </a:p>
        </p:txBody>
      </p:sp>
    </p:spTree>
    <p:extLst>
      <p:ext uri="{BB962C8B-B14F-4D97-AF65-F5344CB8AC3E}">
        <p14:creationId xmlns:p14="http://schemas.microsoft.com/office/powerpoint/2010/main" val="392507340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214</a:t>
            </a:fld>
            <a:endParaRPr lang="en-US"/>
          </a:p>
        </p:txBody>
      </p:sp>
    </p:spTree>
    <p:extLst>
      <p:ext uri="{BB962C8B-B14F-4D97-AF65-F5344CB8AC3E}">
        <p14:creationId xmlns:p14="http://schemas.microsoft.com/office/powerpoint/2010/main" val="941937913"/>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[Procéder à un quiz informel avec les participants ; leur accorder environ 5 minutes. Poser la première question, solliciter les réponses des participants.  Faire des commentaires ; corriger/clarifier si nécessaire. Lancer l’animation pour révéler la question suivante.]</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Corrigé : </a:t>
            </a:r>
            <a:r>
              <a:rPr lang="fr-FR" sz="1200" b="0" i="1" u="none" strike="noStrike" cap="none" baseline="0">
                <a:solidFill>
                  <a:srgbClr val="000000"/>
                </a:solidFill>
                <a:effectLst/>
                <a:uFill>
                  <a:solidFill>
                    <a:prstClr val="black">
                      <a:alpha val="0"/>
                    </a:prstClr>
                  </a:solidFill>
                </a:uFill>
                <a:latin typeface="Calibri"/>
                <a:ea typeface="Calibri"/>
                <a:cs typeface="Calibri"/>
              </a:rPr>
              <a:t>[Vérifier les bonnes réponses à l’avance.]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217</a:t>
            </a:fld>
            <a:endParaRPr lang="en-US"/>
          </a:p>
        </p:txBody>
      </p:sp>
    </p:spTree>
    <p:extLst>
      <p:ext uri="{BB962C8B-B14F-4D97-AF65-F5344CB8AC3E}">
        <p14:creationId xmlns:p14="http://schemas.microsoft.com/office/powerpoint/2010/main" val="194328379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à 10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p:txBody>
      </p:sp>
      <p:sp>
        <p:nvSpPr>
          <p:cNvPr id="4" name="Slide Number Placeholder 3"/>
          <p:cNvSpPr>
            <a:spLocks noGrp="1"/>
          </p:cNvSpPr>
          <p:nvPr>
            <p:ph type="sldNum" sz="quarter" idx="5"/>
          </p:nvPr>
        </p:nvSpPr>
        <p:spPr/>
        <p:txBody>
          <a:bodyPr/>
          <a:lstStyle/>
          <a:p>
            <a:fld id="{95590E7B-7973-4332-9271-9931AC23C085}" type="slidenum">
              <a:rPr lang="en-US" smtClean="0"/>
              <a:t>218</a:t>
            </a:fld>
            <a:endParaRPr lang="en-US"/>
          </a:p>
        </p:txBody>
      </p:sp>
    </p:spTree>
    <p:extLst>
      <p:ext uri="{BB962C8B-B14F-4D97-AF65-F5344CB8AC3E}">
        <p14:creationId xmlns:p14="http://schemas.microsoft.com/office/powerpoint/2010/main" val="2917665042"/>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219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4356762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220</a:t>
            </a:fld>
            <a:endParaRPr lang="en-US"/>
          </a:p>
        </p:txBody>
      </p:sp>
    </p:spTree>
    <p:extLst>
      <p:ext uri="{BB962C8B-B14F-4D97-AF65-F5344CB8AC3E}">
        <p14:creationId xmlns:p14="http://schemas.microsoft.com/office/powerpoint/2010/main" val="1192618179"/>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demander si quelqu’un a déjà pris en charge des cas compliqués de variole du singe et décrire plus en détail cette expérience.]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221</a:t>
            </a:fld>
            <a:endParaRPr lang="en-US"/>
          </a:p>
        </p:txBody>
      </p:sp>
    </p:spTree>
    <p:extLst>
      <p:ext uri="{BB962C8B-B14F-4D97-AF65-F5344CB8AC3E}">
        <p14:creationId xmlns:p14="http://schemas.microsoft.com/office/powerpoint/2010/main" val="16276800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222</a:t>
            </a:fld>
            <a:endParaRPr lang="en-US"/>
          </a:p>
        </p:txBody>
      </p:sp>
    </p:spTree>
    <p:extLst>
      <p:ext uri="{BB962C8B-B14F-4D97-AF65-F5344CB8AC3E}">
        <p14:creationId xmlns:p14="http://schemas.microsoft.com/office/powerpoint/2010/main" val="3728470947"/>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223</a:t>
            </a:fld>
            <a:endParaRPr lang="en-US"/>
          </a:p>
        </p:txBody>
      </p:sp>
    </p:spTree>
    <p:extLst>
      <p:ext uri="{BB962C8B-B14F-4D97-AF65-F5344CB8AC3E}">
        <p14:creationId xmlns:p14="http://schemas.microsoft.com/office/powerpoint/2010/main" val="397975504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224</a:t>
            </a:fld>
            <a:endParaRPr lang="en-US"/>
          </a:p>
        </p:txBody>
      </p:sp>
    </p:spTree>
    <p:extLst>
      <p:ext uri="{BB962C8B-B14F-4D97-AF65-F5344CB8AC3E}">
        <p14:creationId xmlns:p14="http://schemas.microsoft.com/office/powerpoint/2010/main" val="3517343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1" u="none" strike="noStrike" cap="none" baseline="0">
                <a:solidFill>
                  <a:srgbClr val="000000"/>
                </a:solidFill>
                <a:effectLst/>
                <a:uFill>
                  <a:solidFill>
                    <a:prstClr val="black">
                      <a:alpha val="0"/>
                    </a:prstClr>
                  </a:solidFill>
                </a:uFill>
                <a:latin typeface="Calibri"/>
                <a:ea typeface="Calibri"/>
                <a:cs typeface="Calibri"/>
              </a:rPr>
              <a:t>[Animateur :  Avant d’utiliser cette diapositive, mettez à jour l’image du graphique avec la dernière image téléchargée depuis le lien vers les tendances mondiales : </a:t>
            </a:r>
            <a:r>
              <a:rPr lang="fr-FR" sz="1200" b="0" i="0" u="none" strike="noStrike" cap="none" baseline="0">
                <a:solidFill>
                  <a:srgbClr val="000000"/>
                </a:solidFill>
                <a:effectLst/>
                <a:uFill>
                  <a:solidFill>
                    <a:prstClr val="black">
                      <a:alpha val="0"/>
                    </a:prstClr>
                  </a:solidFill>
                </a:uFill>
                <a:latin typeface="Calibri"/>
                <a:ea typeface="Calibri"/>
                <a:cs typeface="Calibri"/>
                <a:hlinkClick r:id="rId3" history="0"/>
              </a:rPr>
              <a:t>Épidémie de variole du singe de 2022 à 2024 : Tendances mondiales (shinyapps.io)</a:t>
            </a:r>
            <a:r>
              <a:rPr lang="fr-FR" sz="1200" b="0" i="0" u="none" strike="noStrike" cap="none" baseline="0">
                <a:solidFill>
                  <a:srgbClr val="000000"/>
                </a:solidFill>
                <a:effectLst/>
                <a:uFill>
                  <a:solidFill>
                    <a:prstClr val="black">
                      <a:alpha val="0"/>
                    </a:prstClr>
                  </a:solidFill>
                </a:uFill>
                <a:latin typeface="Calibri"/>
                <a:ea typeface="Calibri"/>
                <a:cs typeface="Calibri"/>
              </a:rPr>
              <a:t> </a:t>
            </a:r>
            <a:r>
              <a:rPr lang="fr-FR" sz="1200" b="0" i="1" u="none" strike="noStrike" cap="none" baseline="0">
                <a:solidFill>
                  <a:srgbClr val="000000"/>
                </a:solidFill>
                <a:effectLst/>
                <a:uFill>
                  <a:solidFill>
                    <a:prstClr val="black">
                      <a:alpha val="0"/>
                    </a:prstClr>
                  </a:solidFill>
                </a:uFill>
                <a:latin typeface="Calibri"/>
                <a:ea typeface="Calibri"/>
                <a:cs typeface="Calibri"/>
              </a:rPr>
              <a:t>; faites défiler jusqu’à la section 2.1</a:t>
            </a:r>
            <a:r>
              <a:rPr lang="fr-FR" sz="1200" b="0" i="0" u="none" strike="noStrike" cap="none" baseline="0">
                <a:solidFill>
                  <a:srgbClr val="000000"/>
                </a:solidFill>
                <a:effectLst/>
                <a:uFill>
                  <a:solidFill>
                    <a:prstClr val="black">
                      <a:alpha val="0"/>
                    </a:prstClr>
                  </a:solidFill>
                </a:uFill>
                <a:latin typeface="Calibri"/>
                <a:ea typeface="Calibri"/>
                <a:cs typeface="Calibri"/>
              </a:rPr>
              <a:t> </a:t>
            </a:r>
            <a:r>
              <a:rPr lang="fr-FR" sz="1200" b="0" i="1" u="none" strike="noStrike" cap="none" baseline="0">
                <a:solidFill>
                  <a:srgbClr val="000000"/>
                </a:solidFill>
                <a:effectLst/>
                <a:uFill>
                  <a:solidFill>
                    <a:prstClr val="black">
                      <a:alpha val="0"/>
                    </a:prstClr>
                  </a:solidFill>
                </a:uFill>
                <a:latin typeface="Calibri"/>
                <a:ea typeface="Calibri"/>
                <a:cs typeface="Calibri"/>
              </a:rPr>
              <a:t>Epidemic curves (Courbes épidémiques) ; cliquez avec le bouton droit sur l’image du graphique sur le site Web et enregistrez/téléchargez-là. Pour remplacer l’image sur la diapositive par le graphique mis à jour téléchargé depuis le site Web, cliquez avec le bouton droit de la souris sur l’image de la diapositive ; sélectionnez Change picture (</a:t>
            </a:r>
            <a:r>
              <a:rPr lang="fr-FR" sz="1200" b="0" i="0" u="none" strike="noStrike" cap="none" baseline="0">
                <a:solidFill>
                  <a:srgbClr val="000000"/>
                </a:solidFill>
                <a:effectLst/>
                <a:uFill>
                  <a:solidFill>
                    <a:prstClr val="black">
                      <a:alpha val="0"/>
                    </a:prstClr>
                  </a:solidFill>
                </a:uFill>
                <a:latin typeface="Calibri"/>
                <a:ea typeface="Calibri"/>
                <a:cs typeface="Calibri"/>
              </a:rPr>
              <a:t>Modifier l’image) ; sélectionnez </a:t>
            </a:r>
            <a:r>
              <a:rPr lang="fr-FR" sz="1200" b="0" i="1" u="none" strike="noStrike" cap="none" baseline="0">
                <a:solidFill>
                  <a:srgbClr val="000000"/>
                </a:solidFill>
                <a:effectLst/>
                <a:uFill>
                  <a:solidFill>
                    <a:prstClr val="black">
                      <a:alpha val="0"/>
                    </a:prstClr>
                  </a:solidFill>
                </a:uFill>
                <a:latin typeface="Calibri"/>
                <a:ea typeface="Calibri"/>
                <a:cs typeface="Calibri"/>
              </a:rPr>
              <a:t>This device (</a:t>
            </a:r>
            <a:r>
              <a:rPr lang="fr-FR" sz="1200" b="0" i="0" u="none" strike="noStrike" cap="none" baseline="0">
                <a:solidFill>
                  <a:srgbClr val="000000"/>
                </a:solidFill>
                <a:effectLst/>
                <a:uFill>
                  <a:solidFill>
                    <a:prstClr val="black">
                      <a:alpha val="0"/>
                    </a:prstClr>
                  </a:solidFill>
                </a:uFill>
                <a:latin typeface="Calibri"/>
                <a:ea typeface="Calibri"/>
                <a:cs typeface="Calibri"/>
              </a:rPr>
              <a:t>Cet appareil) ; naviguez vers le fichier téléchargé, sélectionnez-le pour mettre à jour l’image de la diapositive.] </a:t>
            </a:r>
            <a:endParaRPr lang="en-US" b="0" i="1">
              <a:effectLst/>
              <a:latin typeface="+mn-lt"/>
            </a:endParaRPr>
          </a:p>
          <a:p>
            <a:endParaRPr lang="en-US">
              <a:latin typeface="+mn-lt"/>
            </a:endParaRPr>
          </a:p>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la figure ; mettre en évidence les messages clés.] </a:t>
            </a:r>
          </a:p>
        </p:txBody>
      </p:sp>
      <p:sp>
        <p:nvSpPr>
          <p:cNvPr id="4" name="Slide Number Placeholder 3"/>
          <p:cNvSpPr>
            <a:spLocks noGrp="1"/>
          </p:cNvSpPr>
          <p:nvPr>
            <p:ph type="sldNum" sz="quarter" idx="5"/>
          </p:nvPr>
        </p:nvSpPr>
        <p:spPr/>
        <p:txBody>
          <a:bodyPr/>
          <a:lstStyle/>
          <a:p>
            <a:fld id="{95590E7B-7973-4332-9271-9931AC23C085}" type="slidenum">
              <a:rPr lang="en-US" smtClean="0"/>
              <a:t>24</a:t>
            </a:fld>
            <a:endParaRPr lang="en-US"/>
          </a:p>
        </p:txBody>
      </p:sp>
    </p:spTree>
    <p:extLst>
      <p:ext uri="{BB962C8B-B14F-4D97-AF65-F5344CB8AC3E}">
        <p14:creationId xmlns:p14="http://schemas.microsoft.com/office/powerpoint/2010/main" val="2365220240"/>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225</a:t>
            </a:fld>
            <a:endParaRPr lang="en-US"/>
          </a:p>
        </p:txBody>
      </p:sp>
    </p:spTree>
    <p:extLst>
      <p:ext uri="{BB962C8B-B14F-4D97-AF65-F5344CB8AC3E}">
        <p14:creationId xmlns:p14="http://schemas.microsoft.com/office/powerpoint/2010/main" val="318462615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226</a:t>
            </a:fld>
            <a:endParaRPr lang="en-US"/>
          </a:p>
        </p:txBody>
      </p:sp>
    </p:spTree>
    <p:extLst>
      <p:ext uri="{BB962C8B-B14F-4D97-AF65-F5344CB8AC3E}">
        <p14:creationId xmlns:p14="http://schemas.microsoft.com/office/powerpoint/2010/main" val="2723539572"/>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l’organigramme/en discuter ; demander aux participants si cet organigramme est applicable dans leur pays et s’ils prévoient des difficultés dans son utilisation.]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227</a:t>
            </a:fld>
            <a:endParaRPr lang="en-US"/>
          </a:p>
        </p:txBody>
      </p:sp>
    </p:spTree>
    <p:extLst>
      <p:ext uri="{BB962C8B-B14F-4D97-AF65-F5344CB8AC3E}">
        <p14:creationId xmlns:p14="http://schemas.microsoft.com/office/powerpoint/2010/main" val="97647162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 L’OMS recommande que les patients présentant un risque élevé de complications (en l’occurrence les jeunes enfants, les femmes enceintes et les personnes immunodéprimés) ou ceux atteints d’une forme sévère ou compliquée de la variole du singe soient hospitalisés pour une surveillance étroite et des soins cliniques dans des conditions d’isolement appropriées pour prévenir la transmission du virus MPX. </a:t>
            </a:r>
          </a:p>
          <a:p>
            <a:endParaRPr lang="en-US"/>
          </a:p>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signes vitaux et les caractéristiques cliniques qui doivent faire l’objet d’une surveillance systématique]. </a:t>
            </a:r>
          </a:p>
          <a:p>
            <a:r>
              <a:rPr lang="fr-FR" sz="1200" b="0" i="0" u="none" strike="noStrike" cap="none" baseline="0">
                <a:solidFill>
                  <a:srgbClr val="000000"/>
                </a:solidFill>
                <a:effectLst/>
                <a:uFill>
                  <a:solidFill>
                    <a:prstClr val="black">
                      <a:alpha val="0"/>
                    </a:prstClr>
                  </a:solidFill>
                </a:uFill>
                <a:latin typeface="Calibri"/>
                <a:ea typeface="Calibri"/>
                <a:cs typeface="Calibri"/>
              </a:rPr>
              <a:t>Réf. : Ce tableau a été adapté à partir de la publication de l’OMS intitulée Soins de support optimisés pour la maladie à virus Ebola et comporte des informations issues du Livre de poche pour soins hospitaliers pédiatriques de l'OMS.</a:t>
            </a:r>
          </a:p>
        </p:txBody>
      </p:sp>
      <p:sp>
        <p:nvSpPr>
          <p:cNvPr id="4" name="Slide Number Placeholder 3"/>
          <p:cNvSpPr>
            <a:spLocks noGrp="1"/>
          </p:cNvSpPr>
          <p:nvPr>
            <p:ph type="sldNum" sz="quarter" idx="5"/>
          </p:nvPr>
        </p:nvSpPr>
        <p:spPr/>
        <p:txBody>
          <a:bodyPr/>
          <a:lstStyle/>
          <a:p>
            <a:fld id="{95590E7B-7973-4332-9271-9931AC23C085}" type="slidenum">
              <a:rPr lang="en-US" smtClean="0"/>
              <a:t>228</a:t>
            </a:fld>
            <a:endParaRPr lang="en-US"/>
          </a:p>
        </p:txBody>
      </p:sp>
    </p:spTree>
    <p:extLst>
      <p:ext uri="{BB962C8B-B14F-4D97-AF65-F5344CB8AC3E}">
        <p14:creationId xmlns:p14="http://schemas.microsoft.com/office/powerpoint/2010/main" val="548653577"/>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229</a:t>
            </a:fld>
            <a:endParaRPr lang="en-US"/>
          </a:p>
        </p:txBody>
      </p:sp>
    </p:spTree>
    <p:extLst>
      <p:ext uri="{BB962C8B-B14F-4D97-AF65-F5344CB8AC3E}">
        <p14:creationId xmlns:p14="http://schemas.microsoft.com/office/powerpoint/2010/main" val="231415829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 L’OMS recommande de prodiguer des soins de support optimisés aux patients atteints de variole du singe qui développent des complications ou une maladie grave.</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230</a:t>
            </a:fld>
            <a:endParaRPr lang="en-US"/>
          </a:p>
        </p:txBody>
      </p:sp>
    </p:spTree>
    <p:extLst>
      <p:ext uri="{BB962C8B-B14F-4D97-AF65-F5344CB8AC3E}">
        <p14:creationId xmlns:p14="http://schemas.microsoft.com/office/powerpoint/2010/main" val="398863192"/>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231</a:t>
            </a:fld>
            <a:endParaRPr lang="en-US"/>
          </a:p>
        </p:txBody>
      </p:sp>
    </p:spTree>
    <p:extLst>
      <p:ext uri="{BB962C8B-B14F-4D97-AF65-F5344CB8AC3E}">
        <p14:creationId xmlns:p14="http://schemas.microsoft.com/office/powerpoint/2010/main" val="77842945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232</a:t>
            </a:fld>
            <a:endParaRPr lang="en-US"/>
          </a:p>
        </p:txBody>
      </p:sp>
    </p:spTree>
    <p:extLst>
      <p:ext uri="{BB962C8B-B14F-4D97-AF65-F5344CB8AC3E}">
        <p14:creationId xmlns:p14="http://schemas.microsoft.com/office/powerpoint/2010/main" val="196480203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233</a:t>
            </a:fld>
            <a:endParaRPr lang="en-US"/>
          </a:p>
        </p:txBody>
      </p:sp>
    </p:spTree>
    <p:extLst>
      <p:ext uri="{BB962C8B-B14F-4D97-AF65-F5344CB8AC3E}">
        <p14:creationId xmlns:p14="http://schemas.microsoft.com/office/powerpoint/2010/main" val="345827141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spécifiques à la bronchopneumonie/en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234</a:t>
            </a:fld>
            <a:endParaRPr lang="en-US"/>
          </a:p>
        </p:txBody>
      </p:sp>
    </p:spTree>
    <p:extLst>
      <p:ext uri="{BB962C8B-B14F-4D97-AF65-F5344CB8AC3E}">
        <p14:creationId xmlns:p14="http://schemas.microsoft.com/office/powerpoint/2010/main" val="2663249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1" u="none" strike="noStrike" cap="none" baseline="0">
                <a:solidFill>
                  <a:srgbClr val="000000"/>
                </a:solidFill>
                <a:effectLst/>
                <a:uFill>
                  <a:solidFill>
                    <a:prstClr val="black">
                      <a:alpha val="0"/>
                    </a:prstClr>
                  </a:solidFill>
                </a:uFill>
                <a:latin typeface="Calibri"/>
                <a:ea typeface="Calibri"/>
                <a:cs typeface="Calibri"/>
              </a:rPr>
              <a:t>[Animateur :  Avant d’utiliser cette diapositive, mettez à jour l’image du graphique avec la dernière image téléchargée depuis le lien vers les tendances mondiales : </a:t>
            </a:r>
            <a:r>
              <a:rPr lang="fr-FR" sz="1200" b="0" i="0" u="none" strike="noStrike" cap="none" baseline="0">
                <a:solidFill>
                  <a:srgbClr val="000000"/>
                </a:solidFill>
                <a:effectLst/>
                <a:uFill>
                  <a:solidFill>
                    <a:prstClr val="black">
                      <a:alpha val="0"/>
                    </a:prstClr>
                  </a:solidFill>
                </a:uFill>
                <a:latin typeface="Calibri"/>
                <a:ea typeface="Calibri"/>
                <a:cs typeface="Calibri"/>
                <a:hlinkClick r:id="rId3" history="0"/>
              </a:rPr>
              <a:t>Épidémie de variole du singe de 2022 à 2024 : Tendances mondiales (shinyapps.io)</a:t>
            </a:r>
            <a:r>
              <a:rPr lang="fr-FR" sz="1200" b="0" i="0" u="none" strike="noStrike" cap="none" baseline="0">
                <a:solidFill>
                  <a:srgbClr val="000000"/>
                </a:solidFill>
                <a:effectLst/>
                <a:uFill>
                  <a:solidFill>
                    <a:prstClr val="black">
                      <a:alpha val="0"/>
                    </a:prstClr>
                  </a:solidFill>
                </a:uFill>
                <a:latin typeface="Calibri"/>
                <a:ea typeface="Calibri"/>
                <a:cs typeface="Calibri"/>
              </a:rPr>
              <a:t> </a:t>
            </a:r>
            <a:r>
              <a:rPr lang="fr-FR" sz="1200" b="0" i="1" u="none" strike="noStrike" cap="none" baseline="0">
                <a:solidFill>
                  <a:srgbClr val="000000"/>
                </a:solidFill>
                <a:effectLst/>
                <a:uFill>
                  <a:solidFill>
                    <a:prstClr val="black">
                      <a:alpha val="0"/>
                    </a:prstClr>
                  </a:solidFill>
                </a:uFill>
                <a:latin typeface="Calibri"/>
                <a:ea typeface="Calibri"/>
                <a:cs typeface="Calibri"/>
              </a:rPr>
              <a:t>; faites défiler jusqu’à la section 2.3</a:t>
            </a:r>
            <a:r>
              <a:rPr lang="fr-FR" sz="1200" b="0" i="1" u="none" strike="noStrike" cap="none" baseline="0">
                <a:solidFill>
                  <a:srgbClr val="333333"/>
                </a:solidFill>
                <a:effectLst/>
                <a:uFill>
                  <a:solidFill>
                    <a:prstClr val="black">
                      <a:alpha val="0"/>
                    </a:prstClr>
                  </a:solidFill>
                </a:uFill>
                <a:latin typeface="Calibri"/>
                <a:ea typeface="Calibri"/>
                <a:cs typeface="Calibri"/>
              </a:rPr>
              <a:t> Cartes Cas confirmés de variole du singe) ; cliquez avec le bouton droit sur l’image du graphique sur le site Web et enregistrez/téléchargez-là. Pour remplacer l’image de la diapositive par le graphique mis à jour téléchargé depuis le site Web, cliquez avec le bouton droit de la souris sur l’image de la diapositive ; sélectionnez Change picture (</a:t>
            </a:r>
            <a:r>
              <a:rPr lang="fr-FR" sz="1200" b="0" i="0" u="none" strike="noStrike" cap="none" baseline="0">
                <a:solidFill>
                  <a:srgbClr val="333333"/>
                </a:solidFill>
                <a:effectLst/>
                <a:uFill>
                  <a:solidFill>
                    <a:prstClr val="black">
                      <a:alpha val="0"/>
                    </a:prstClr>
                  </a:solidFill>
                </a:uFill>
                <a:latin typeface="Calibri"/>
                <a:ea typeface="Calibri"/>
                <a:cs typeface="Calibri"/>
              </a:rPr>
              <a:t>Modifier l’image) ; sélectionnez </a:t>
            </a:r>
            <a:r>
              <a:rPr lang="fr-FR" sz="1200" b="0" i="1" u="none" strike="noStrike" cap="none" baseline="0">
                <a:solidFill>
                  <a:srgbClr val="333333"/>
                </a:solidFill>
                <a:effectLst/>
                <a:uFill>
                  <a:solidFill>
                    <a:prstClr val="black">
                      <a:alpha val="0"/>
                    </a:prstClr>
                  </a:solidFill>
                </a:uFill>
                <a:latin typeface="Calibri"/>
                <a:ea typeface="Calibri"/>
                <a:cs typeface="Calibri"/>
              </a:rPr>
              <a:t>This device (</a:t>
            </a:r>
            <a:r>
              <a:rPr lang="fr-FR" sz="1200" b="0" i="0" u="none" strike="noStrike" cap="none" baseline="0">
                <a:solidFill>
                  <a:srgbClr val="333333"/>
                </a:solidFill>
                <a:effectLst/>
                <a:uFill>
                  <a:solidFill>
                    <a:prstClr val="black">
                      <a:alpha val="0"/>
                    </a:prstClr>
                  </a:solidFill>
                </a:uFill>
                <a:latin typeface="Calibri"/>
                <a:ea typeface="Calibri"/>
                <a:cs typeface="Calibri"/>
              </a:rPr>
              <a:t>Cet appareil) ; naviguez vers le fichier téléchargé, sélectionnez-le pour mettre à jour l’image de la diapositive.] </a:t>
            </a:r>
            <a:endParaRPr lang="en-US" b="0" i="1">
              <a:solidFill>
                <a:srgbClr val="333333"/>
              </a:solidFill>
              <a:effectLst/>
              <a:latin typeface="+mn-lt"/>
            </a:endParaRPr>
          </a:p>
          <a:p>
            <a:endParaRPr lang="en-US">
              <a:latin typeface="+mn-lt"/>
            </a:endParaRPr>
          </a:p>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la figure ; mettre en évidence les messages clés.]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25</a:t>
            </a:fld>
            <a:endParaRPr lang="en-US"/>
          </a:p>
        </p:txBody>
      </p:sp>
    </p:spTree>
    <p:extLst>
      <p:ext uri="{BB962C8B-B14F-4D97-AF65-F5344CB8AC3E}">
        <p14:creationId xmlns:p14="http://schemas.microsoft.com/office/powerpoint/2010/main" val="3620126849"/>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235</a:t>
            </a:fld>
            <a:endParaRPr lang="en-US"/>
          </a:p>
        </p:txBody>
      </p:sp>
    </p:spTree>
    <p:extLst>
      <p:ext uri="{BB962C8B-B14F-4D97-AF65-F5344CB8AC3E}">
        <p14:creationId xmlns:p14="http://schemas.microsoft.com/office/powerpoint/2010/main" val="124954310"/>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 ; demander ensuite si quelqu’un a utilisé une prise en charge différente pour l’une des complications présentées dans cette diapositive et la précédente, puis discuter de ces différences.]</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236</a:t>
            </a:fld>
            <a:endParaRPr lang="en-US"/>
          </a:p>
        </p:txBody>
      </p:sp>
    </p:spTree>
    <p:extLst>
      <p:ext uri="{BB962C8B-B14F-4D97-AF65-F5344CB8AC3E}">
        <p14:creationId xmlns:p14="http://schemas.microsoft.com/office/powerpoint/2010/main" val="1977226070"/>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[Procéder à un quiz informel avec les participants ; leur accorder environ 5 minutes. Poser la première question, solliciter les réponses des participants.  Faire des commentaires ; corriger/clarifier si nécessaire. Lancer l’animation pour révéler la question suivante.]</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Corrigé : </a:t>
            </a:r>
            <a:r>
              <a:rPr lang="fr-FR" sz="1200" b="0" i="1" u="none" strike="noStrike" cap="none" baseline="0">
                <a:solidFill>
                  <a:srgbClr val="000000"/>
                </a:solidFill>
                <a:effectLst/>
                <a:uFill>
                  <a:solidFill>
                    <a:prstClr val="black">
                      <a:alpha val="0"/>
                    </a:prstClr>
                  </a:solidFill>
                </a:uFill>
                <a:latin typeface="Calibri"/>
                <a:ea typeface="Calibri"/>
                <a:cs typeface="Calibri"/>
              </a:rPr>
              <a:t>[Vérifier les bonnes réponses à l’avance.]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237</a:t>
            </a:fld>
            <a:endParaRPr lang="en-US"/>
          </a:p>
        </p:txBody>
      </p:sp>
    </p:spTree>
    <p:extLst>
      <p:ext uri="{BB962C8B-B14F-4D97-AF65-F5344CB8AC3E}">
        <p14:creationId xmlns:p14="http://schemas.microsoft.com/office/powerpoint/2010/main" val="34949932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à 10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p:txBody>
      </p:sp>
      <p:sp>
        <p:nvSpPr>
          <p:cNvPr id="4" name="Slide Number Placeholder 3"/>
          <p:cNvSpPr>
            <a:spLocks noGrp="1"/>
          </p:cNvSpPr>
          <p:nvPr>
            <p:ph type="sldNum" sz="quarter" idx="5"/>
          </p:nvPr>
        </p:nvSpPr>
        <p:spPr/>
        <p:txBody>
          <a:bodyPr/>
          <a:lstStyle/>
          <a:p>
            <a:fld id="{95590E7B-7973-4332-9271-9931AC23C085}" type="slidenum">
              <a:rPr lang="en-US" smtClean="0"/>
              <a:t>238</a:t>
            </a:fld>
            <a:endParaRPr lang="en-US"/>
          </a:p>
        </p:txBody>
      </p:sp>
    </p:spTree>
    <p:extLst>
      <p:ext uri="{BB962C8B-B14F-4D97-AF65-F5344CB8AC3E}">
        <p14:creationId xmlns:p14="http://schemas.microsoft.com/office/powerpoint/2010/main" val="121209112"/>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239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4542153"/>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240</a:t>
            </a:fld>
            <a:endParaRPr lang="en-US"/>
          </a:p>
        </p:txBody>
      </p:sp>
    </p:spTree>
    <p:extLst>
      <p:ext uri="{BB962C8B-B14F-4D97-AF65-F5344CB8AC3E}">
        <p14:creationId xmlns:p14="http://schemas.microsoft.com/office/powerpoint/2010/main" val="233997886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242</a:t>
            </a:fld>
            <a:endParaRPr lang="en-US"/>
          </a:p>
        </p:txBody>
      </p:sp>
    </p:spTree>
    <p:extLst>
      <p:ext uri="{BB962C8B-B14F-4D97-AF65-F5344CB8AC3E}">
        <p14:creationId xmlns:p14="http://schemas.microsoft.com/office/powerpoint/2010/main" val="3524518380"/>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Sur la base des risques et des avantages actuellement évalués et indépendamment de l’approvisionnement en vaccins, la vaccination de masse contre la variole du singe n’est ni requise ni recommandée pour le moment.</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Pour contrôler l’épidémie actuelle, les mesures de santé publique nécessaires sont notamment l’utilisation d’un équipement de protection individuelle (EPI) pour les soignants, une bonne hygiène des mains, ainsi que l’isolement et des soins de soutien pour les cas patients pendant la période infectieuse, c’est-à-dire jusqu’à ce que les lésions cutanées se dessèchent, forment des croûtes et tombent ou que les lésions des muqueuses aient disparu. Ce processus peut prendre 2 à 4 semaines.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vaccins préventifs et les vaccins préventifs post-exposition sont recommandés pour certains groupes.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À mesure que l’épidémie évolue et que l’approvisionnement en vaccins s’améliore, une utilisation plus large des vaccins pour les personnes à risque pourrait s’avérer nécessaire si elle est justifiée par les données probantes.</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La stratégie de vaccination est-elle similaire dans votre pays ? </a:t>
            </a:r>
            <a:endParaRPr lang="en-US" sz="1100"/>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243</a:t>
            </a:fld>
            <a:endParaRPr lang="en-US"/>
          </a:p>
        </p:txBody>
      </p:sp>
    </p:spTree>
    <p:extLst>
      <p:ext uri="{BB962C8B-B14F-4D97-AF65-F5344CB8AC3E}">
        <p14:creationId xmlns:p14="http://schemas.microsoft.com/office/powerpoint/2010/main" val="3062336410"/>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demander si la PEPV est disponible dans le pays.]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244</a:t>
            </a:fld>
            <a:endParaRPr lang="en-US"/>
          </a:p>
        </p:txBody>
      </p:sp>
    </p:spTree>
    <p:extLst>
      <p:ext uri="{BB962C8B-B14F-4D97-AF65-F5344CB8AC3E}">
        <p14:creationId xmlns:p14="http://schemas.microsoft.com/office/powerpoint/2010/main" val="1156976792"/>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5590E7B-7973-4332-9271-9931AC23C0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555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5590E7B-7973-4332-9271-9931AC23C0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1887673"/>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95590E7B-7973-4332-9271-9931AC23C0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246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6120505"/>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247</a:t>
            </a:fld>
            <a:endParaRPr lang="en-US"/>
          </a:p>
        </p:txBody>
      </p:sp>
    </p:spTree>
    <p:extLst>
      <p:ext uri="{BB962C8B-B14F-4D97-AF65-F5344CB8AC3E}">
        <p14:creationId xmlns:p14="http://schemas.microsoft.com/office/powerpoint/2010/main" val="1398211357"/>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Les recommandations sont tirées des orientations provisoires publiées par l’OMS le 16 novembre 2022. </a:t>
            </a:r>
            <a:r>
              <a:rPr lang="fr-FR" sz="1200" b="0" i="0" u="none" strike="noStrike" cap="none" baseline="0">
                <a:solidFill>
                  <a:srgbClr val="000000"/>
                </a:solidFill>
                <a:effectLst/>
                <a:uFill>
                  <a:solidFill>
                    <a:prstClr val="black">
                      <a:alpha val="0"/>
                    </a:prstClr>
                  </a:solidFill>
                </a:uFill>
                <a:latin typeface="Calibri"/>
                <a:ea typeface="Calibri"/>
                <a:cs typeface="Calibri"/>
                <a:hlinkClick r:id="rId3" history="0"/>
              </a:rPr>
              <a:t>https://www.who.int/publications/i/item/WHO-MPX-Immunization</a:t>
            </a:r>
            <a:r>
              <a:rPr lang="fr-FR" sz="1200" b="0" i="0" u="none" strike="noStrike" cap="none" baseline="0">
                <a:solidFill>
                  <a:srgbClr val="000000"/>
                </a:solidFill>
                <a:effectLst/>
                <a:uFill>
                  <a:solidFill>
                    <a:prstClr val="black">
                      <a:alpha val="0"/>
                    </a:prstClr>
                  </a:solidFill>
                </a:uFill>
                <a:latin typeface="Calibri"/>
                <a:ea typeface="Calibri"/>
                <a:cs typeface="Calibri"/>
              </a:rPr>
              <a:t> </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248</a:t>
            </a:fld>
            <a:endParaRPr lang="en-US"/>
          </a:p>
        </p:txBody>
      </p:sp>
    </p:spTree>
    <p:extLst>
      <p:ext uri="{BB962C8B-B14F-4D97-AF65-F5344CB8AC3E}">
        <p14:creationId xmlns:p14="http://schemas.microsoft.com/office/powerpoint/2010/main" val="10086305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Les recommandations sont tirées des orientations provisoires publiées par l’OMS le 16 novembre 2022 </a:t>
            </a:r>
            <a:r>
              <a:rPr lang="fr-FR" sz="1200" b="0" i="0" u="none" strike="noStrike" cap="none" baseline="0">
                <a:solidFill>
                  <a:srgbClr val="000000"/>
                </a:solidFill>
                <a:effectLst/>
                <a:uFill>
                  <a:solidFill>
                    <a:prstClr val="black">
                      <a:alpha val="0"/>
                    </a:prstClr>
                  </a:solidFill>
                </a:uFill>
                <a:latin typeface="Calibri"/>
                <a:ea typeface="Calibri"/>
                <a:cs typeface="Calibri"/>
                <a:hlinkClick r:id="rId3" history="0"/>
              </a:rPr>
              <a:t>https://www.who.int/publications/i/item/WHO-MPX-Immunization</a:t>
            </a:r>
            <a:r>
              <a:rPr lang="fr-FR" sz="1200" b="0" i="0" u="none" strike="noStrike" cap="none" baseline="0">
                <a:solidFill>
                  <a:srgbClr val="000000"/>
                </a:solidFill>
                <a:effectLst/>
                <a:uFill>
                  <a:solidFill>
                    <a:prstClr val="black">
                      <a:alpha val="0"/>
                    </a:prstClr>
                  </a:solidFill>
                </a:uFill>
                <a:latin typeface="Calibri"/>
                <a:ea typeface="Calibri"/>
                <a:cs typeface="Calibri"/>
              </a:rPr>
              <a:t> </a:t>
            </a:r>
            <a:endParaRPr lang="en-US">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defRPr/>
            </a:pP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249</a:t>
            </a:fld>
            <a:endParaRPr lang="en-US"/>
          </a:p>
        </p:txBody>
      </p:sp>
    </p:spTree>
    <p:extLst>
      <p:ext uri="{BB962C8B-B14F-4D97-AF65-F5344CB8AC3E}">
        <p14:creationId xmlns:p14="http://schemas.microsoft.com/office/powerpoint/2010/main" val="2466479265"/>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250</a:t>
            </a:fld>
            <a:endParaRPr lang="en-US"/>
          </a:p>
        </p:txBody>
      </p:sp>
    </p:spTree>
    <p:extLst>
      <p:ext uri="{BB962C8B-B14F-4D97-AF65-F5344CB8AC3E}">
        <p14:creationId xmlns:p14="http://schemas.microsoft.com/office/powerpoint/2010/main" val="287647158"/>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Les recommandations sont tirées des orientations provisoires publiées par l’OMS le 16 novembre 2022. </a:t>
            </a:r>
            <a:r>
              <a:rPr lang="fr-FR" sz="1200" b="0" i="0" u="none" strike="noStrike" cap="none" baseline="0">
                <a:solidFill>
                  <a:srgbClr val="000000"/>
                </a:solidFill>
                <a:effectLst/>
                <a:uFill>
                  <a:solidFill>
                    <a:prstClr val="black">
                      <a:alpha val="0"/>
                    </a:prstClr>
                  </a:solidFill>
                </a:uFill>
                <a:latin typeface="Calibri"/>
                <a:ea typeface="Calibri"/>
                <a:cs typeface="Calibri"/>
                <a:hlinkClick r:id="rId3" history="0"/>
              </a:rPr>
              <a:t>https://www.who.int/publications/i/item/WHO-MPX-Immunization</a:t>
            </a:r>
            <a:r>
              <a:rPr lang="fr-FR" sz="1200" b="0" i="0" u="none" strike="noStrike" cap="none" baseline="0">
                <a:solidFill>
                  <a:srgbClr val="000000"/>
                </a:solidFill>
                <a:effectLst/>
                <a:uFill>
                  <a:solidFill>
                    <a:prstClr val="black">
                      <a:alpha val="0"/>
                    </a:prstClr>
                  </a:solidFill>
                </a:uFill>
                <a:latin typeface="Calibri"/>
                <a:ea typeface="Calibri"/>
                <a:cs typeface="Calibri"/>
              </a:rPr>
              <a:t> </a:t>
            </a:r>
            <a:endParaRPr lang="en-US"/>
          </a:p>
          <a:p>
            <a:pPr marL="0" marR="0" lvl="0" indent="0" algn="l" defTabSz="914400" rtl="0" eaLnBrk="1" fontAlgn="auto" latinLnBrk="0" hangingPunct="1">
              <a:lnSpc>
                <a:spcPct val="100000"/>
              </a:lnSpc>
              <a:spcBef>
                <a:spcPct val="0"/>
              </a:spcBef>
              <a:spcAft>
                <a:spcPct val="0"/>
              </a:spcAft>
              <a:buClrTx/>
              <a:buSzTx/>
              <a:buFontTx/>
              <a:buNone/>
              <a:defRPr/>
            </a:pP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251</a:t>
            </a:fld>
            <a:endParaRPr lang="en-US"/>
          </a:p>
        </p:txBody>
      </p:sp>
    </p:spTree>
    <p:extLst>
      <p:ext uri="{BB962C8B-B14F-4D97-AF65-F5344CB8AC3E}">
        <p14:creationId xmlns:p14="http://schemas.microsoft.com/office/powerpoint/2010/main" val="4253109422"/>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[Procéder à un quiz informel avec les participants ; leur accorder environ 5 minutes. Poser la première question, solliciter les réponses des participants.  Faire des commentaires ; corriger/clarifier si nécessaire. Lancer l’animation pour révéler la question suivante.]</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Corrigé : </a:t>
            </a:r>
            <a:r>
              <a:rPr lang="fr-FR" sz="1200" b="0" i="1" u="none" strike="noStrike" cap="none" baseline="0">
                <a:solidFill>
                  <a:srgbClr val="000000"/>
                </a:solidFill>
                <a:effectLst/>
                <a:uFill>
                  <a:solidFill>
                    <a:prstClr val="black">
                      <a:alpha val="0"/>
                    </a:prstClr>
                  </a:solidFill>
                </a:uFill>
                <a:latin typeface="Calibri"/>
                <a:ea typeface="Calibri"/>
                <a:cs typeface="Calibri"/>
              </a:rPr>
              <a:t>[Vérifier les bonnes réponses à l’avance.]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252</a:t>
            </a:fld>
            <a:endParaRPr lang="en-US"/>
          </a:p>
        </p:txBody>
      </p:sp>
    </p:spTree>
    <p:extLst>
      <p:ext uri="{BB962C8B-B14F-4D97-AF65-F5344CB8AC3E}">
        <p14:creationId xmlns:p14="http://schemas.microsoft.com/office/powerpoint/2010/main" val="267471314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à 10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p:txBody>
      </p:sp>
      <p:sp>
        <p:nvSpPr>
          <p:cNvPr id="4" name="Slide Number Placeholder 3"/>
          <p:cNvSpPr>
            <a:spLocks noGrp="1"/>
          </p:cNvSpPr>
          <p:nvPr>
            <p:ph type="sldNum" sz="quarter" idx="5"/>
          </p:nvPr>
        </p:nvSpPr>
        <p:spPr/>
        <p:txBody>
          <a:bodyPr/>
          <a:lstStyle/>
          <a:p>
            <a:fld id="{95590E7B-7973-4332-9271-9931AC23C085}" type="slidenum">
              <a:rPr lang="en-US" smtClean="0"/>
              <a:t>253</a:t>
            </a:fld>
            <a:endParaRPr lang="en-US"/>
          </a:p>
        </p:txBody>
      </p:sp>
    </p:spTree>
    <p:extLst>
      <p:ext uri="{BB962C8B-B14F-4D97-AF65-F5344CB8AC3E}">
        <p14:creationId xmlns:p14="http://schemas.microsoft.com/office/powerpoint/2010/main" val="2228372736"/>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254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186502"/>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255</a:t>
            </a:fld>
            <a:endParaRPr lang="en-US"/>
          </a:p>
        </p:txBody>
      </p:sp>
    </p:spTree>
    <p:extLst>
      <p:ext uri="{BB962C8B-B14F-4D97-AF65-F5344CB8AC3E}">
        <p14:creationId xmlns:p14="http://schemas.microsoft.com/office/powerpoint/2010/main" val="51743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1" u="none" strike="noStrike" cap="none" baseline="0">
                <a:solidFill>
                  <a:srgbClr val="000000"/>
                </a:solidFill>
                <a:effectLst/>
                <a:uFill>
                  <a:solidFill>
                    <a:prstClr val="black">
                      <a:alpha val="0"/>
                    </a:prstClr>
                  </a:solidFill>
                </a:uFill>
                <a:latin typeface="Calibri"/>
                <a:ea typeface="Calibri"/>
                <a:cs typeface="Calibri"/>
              </a:rPr>
              <a:t>[Animateur :  Avant de mener cette discussion, utilisez les informations provenant du site suivant : </a:t>
            </a:r>
            <a:r>
              <a:rPr lang="fr-FR" sz="1200" b="0" i="1" u="none" strike="noStrike" cap="none" baseline="0">
                <a:solidFill>
                  <a:srgbClr val="000000"/>
                </a:solidFill>
                <a:effectLst/>
                <a:uFill>
                  <a:solidFill>
                    <a:prstClr val="black">
                      <a:alpha val="0"/>
                    </a:prstClr>
                  </a:solidFill>
                </a:uFill>
                <a:latin typeface="Calibri"/>
                <a:ea typeface="Calibri"/>
                <a:cs typeface="Calibri"/>
                <a:hlinkClick r:id="rId3" history="0"/>
              </a:rPr>
              <a:t>Épidémie de variole du singe de 2022 à 2023 : Tendances mondiales (shinyapps.io)</a:t>
            </a:r>
            <a:r>
              <a:rPr lang="fr-FR" sz="1200" b="0" i="1" u="none" strike="noStrike" cap="none" baseline="0">
                <a:solidFill>
                  <a:srgbClr val="333333"/>
                </a:solidFill>
                <a:effectLst/>
                <a:uFill>
                  <a:solidFill>
                    <a:prstClr val="black">
                      <a:alpha val="0"/>
                    </a:prstClr>
                  </a:solidFill>
                </a:uFill>
                <a:latin typeface="Source Sans Pro"/>
                <a:ea typeface="Source Sans Pro"/>
                <a:cs typeface="Source Sans Pro"/>
              </a:rPr>
              <a:t> </a:t>
            </a:r>
            <a:r>
              <a:rPr lang="fr-FR" sz="1200" b="0" i="1" u="none" strike="noStrike" cap="none" baseline="0">
                <a:solidFill>
                  <a:srgbClr val="000000"/>
                </a:solidFill>
                <a:effectLst/>
                <a:uFill>
                  <a:solidFill>
                    <a:prstClr val="black">
                      <a:alpha val="0"/>
                    </a:prstClr>
                  </a:solidFill>
                </a:uFill>
                <a:latin typeface="Calibri"/>
                <a:ea typeface="Calibri"/>
                <a:cs typeface="Calibri"/>
              </a:rPr>
              <a:t>ou du ministère de la Santé pour compiler des informations relatives à la variole du singe dans le(s) pays de résidence des stagiaires.] </a:t>
            </a:r>
            <a:r>
              <a:rPr lang="fr-FR" sz="1200" b="0" i="0" u="none" strike="noStrike" cap="none" baseline="0">
                <a:solidFill>
                  <a:srgbClr val="000000"/>
                </a:solidFill>
                <a:effectLst/>
                <a:uFill>
                  <a:solidFill>
                    <a:prstClr val="black">
                      <a:alpha val="0"/>
                    </a:prstClr>
                  </a:solidFill>
                </a:uFill>
                <a:latin typeface="Calibri"/>
                <a:ea typeface="Calibri"/>
                <a:cs typeface="Calibri"/>
              </a:rPr>
              <a:t> </a:t>
            </a:r>
            <a:endParaRPr lang="en-US" b="0" i="1">
              <a:effectLst/>
            </a:endParaRPr>
          </a:p>
          <a:p>
            <a:endParaRPr lang="en-US"/>
          </a:p>
          <a:p>
            <a:r>
              <a:rPr lang="fr-FR" sz="1200" b="0" i="0" u="none" strike="noStrike" cap="none" baseline="0">
                <a:solidFill>
                  <a:srgbClr val="000000"/>
                </a:solidFill>
                <a:effectLst/>
                <a:uFill>
                  <a:solidFill>
                    <a:prstClr val="black">
                      <a:alpha val="0"/>
                    </a:prstClr>
                  </a:solidFill>
                </a:uFill>
                <a:latin typeface="Calibri"/>
                <a:ea typeface="Calibri"/>
                <a:cs typeface="Calibri"/>
              </a:rPr>
              <a:t>[Compléter cette diapositive avec les données les plus récentes sur la variole du singe provenant du ministère de la Santé ou des tendances mondiales de l’OMS. Avant de la présenter, accorder 5 minutes aux participants pour partager ce qu’ils savent sur la variole du singe dans leur pays.]    </a:t>
            </a:r>
          </a:p>
        </p:txBody>
      </p:sp>
      <p:sp>
        <p:nvSpPr>
          <p:cNvPr id="4" name="Slide Number Placeholder 3"/>
          <p:cNvSpPr>
            <a:spLocks noGrp="1"/>
          </p:cNvSpPr>
          <p:nvPr>
            <p:ph type="sldNum" sz="quarter" idx="5"/>
          </p:nvPr>
        </p:nvSpPr>
        <p:spPr/>
        <p:txBody>
          <a:bodyPr/>
          <a:lstStyle/>
          <a:p>
            <a:fld id="{95590E7B-7973-4332-9271-9931AC23C085}" type="slidenum">
              <a:rPr lang="en-US" smtClean="0"/>
              <a:t>27</a:t>
            </a:fld>
            <a:endParaRPr lang="en-US"/>
          </a:p>
        </p:txBody>
      </p:sp>
    </p:spTree>
    <p:extLst>
      <p:ext uri="{BB962C8B-B14F-4D97-AF65-F5344CB8AC3E}">
        <p14:creationId xmlns:p14="http://schemas.microsoft.com/office/powerpoint/2010/main" val="2301312432"/>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256</a:t>
            </a:fld>
            <a:endParaRPr lang="en-US"/>
          </a:p>
        </p:txBody>
      </p:sp>
    </p:spTree>
    <p:extLst>
      <p:ext uri="{BB962C8B-B14F-4D97-AF65-F5344CB8AC3E}">
        <p14:creationId xmlns:p14="http://schemas.microsoft.com/office/powerpoint/2010/main" val="2894604232"/>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72269"/>
          </a:xfrm>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Environ la moitié des personnes atteintes de variole du singe dont le statut est connu sont séropositives au VIH. </a:t>
            </a:r>
          </a:p>
          <a:p>
            <a:pPr marL="396875" lvl="1" indent="-169863">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Environ 41 % des personnes dont le statut est connu aux États-Unis sont infectés par le VIH (CDC). </a:t>
            </a:r>
          </a:p>
          <a:p>
            <a:pPr marL="396875" lvl="1" indent="-169863">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Une analyse récente de plus de 500 cas dans plusieurs pays, publiée dans le NEJM, a également porté la proportion à 41 %. </a:t>
            </a:r>
          </a:p>
          <a:p>
            <a:pPr marL="396875" lvl="1" indent="-169863">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Un rapport récent publié dans The Lancet, qui a examiné près de 200 cas à Barcelone et Madrid, a révélé que 40 % des cas étaient séropositifs au VIH.</a:t>
            </a:r>
          </a:p>
          <a:p>
            <a:pPr marL="396875" lvl="1" indent="-169863">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 Centre européen de prévention et de contrôle des maladies rapporte que 38 % des personnes atteintes de la variole du singe en Europe vivent avec le VIH.</a:t>
            </a:r>
          </a:p>
          <a:p>
            <a:pPr marL="396875" lvl="1" indent="-169863">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Cependant, il semble y avoir une certaine variation régionale.  Une analyse de l’Agence britannique de sécurité sanitaire (UKHSA) a révélé que 26 % des cas au Royaume-Uni dont le statut est connu étaient séropositifs au VIH.</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Si les PVVIH représentent environ la moitié des cas jusqu’à présent, il est manifeste que le statut VIH n’est pas lié à la gravité de la variole du singe.</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Parmi les hommes séronégatifs au VIH atteints de variole du singe, la majorité était sous PrEP. Dans la série de cas du NEJM, la proportion était de 57 %. L’analyse de l’UKHSA a révélé que 79 % des hommes séronégatifs au VIH atteints de la variole du singe avaient déjà reçu la PrEP. En d’autres termes, dans certains pays, la prévalence des cas de séropositivité au VIH sous PrEP pourrait être biaisée par le fait que la plupart d’entre eux sont des HSH qui ont une forte adoption de cet outil de prévention du VIH.</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257</a:t>
            </a:fld>
            <a:endParaRPr lang="en-US"/>
          </a:p>
        </p:txBody>
      </p:sp>
    </p:spTree>
    <p:extLst>
      <p:ext uri="{BB962C8B-B14F-4D97-AF65-F5344CB8AC3E}">
        <p14:creationId xmlns:p14="http://schemas.microsoft.com/office/powerpoint/2010/main" val="1964780691"/>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258</a:t>
            </a:fld>
            <a:endParaRPr lang="en-US"/>
          </a:p>
        </p:txBody>
      </p:sp>
    </p:spTree>
    <p:extLst>
      <p:ext uri="{BB962C8B-B14F-4D97-AF65-F5344CB8AC3E}">
        <p14:creationId xmlns:p14="http://schemas.microsoft.com/office/powerpoint/2010/main" val="348445535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L’hypothèse que les PVVIH présentent un risque plus élevé de contracter la variole du singe ou de présenter des cas plus graves n’a pas été confirmée.</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PVVIH dont la maladie est mal contrôlée (charge virale non supprimée) peuvent présenter un risque plus élevé d’éruption cutanée confluente, d’infection bactérienne secondaire des lésions et de maladie prolongée.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PVVIH dont le VIH est bien contrôlé et dont la numération des CD4 est élevée ne semblent pas présenter une forme plus grave de la variole du singe.</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La variole du singe chez les PVVIH peut se présenter sous la forme d’une éruption cutanée atypique, disséminée, confluente ou partiellement confluente, plutôt que de lésions discrètes.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PVVIH qui contractent la variole du singe, qui sont virémiques et ne sont pas sous TAR doivent commencer ou reprendre un TAR.</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En cas de diagnostic concomitant de la variole du singe et du VIH, remédier aux problèmes les plus urgents et prendre en charge la variole du singe.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259</a:t>
            </a:fld>
            <a:endParaRPr lang="en-US"/>
          </a:p>
        </p:txBody>
      </p:sp>
    </p:spTree>
    <p:extLst>
      <p:ext uri="{BB962C8B-B14F-4D97-AF65-F5344CB8AC3E}">
        <p14:creationId xmlns:p14="http://schemas.microsoft.com/office/powerpoint/2010/main" val="1938827040"/>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La plupart des médicaments contre le VIH couramment utilisés sont considérés comme sûrs pour les personnes sous traitement contre la variole du singe. Cependant, le cidofovir peut provoquer une toxicité rénale et ne doit pas être utilisé avec le fumarate de ténofovir disoproxil.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personnes infectées ou non par le VIH doivent suivre les mêmes recommandations pour se protéger contre la variole du singe.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Certaines personnes ont reçu un diagnostic concomitant de la variole du singe, du VIH et d’autres IST. Par conséquent, un dépistage de ces infections doit être proposé en cas de suspicion ou de diagnostic de la variole du singe. Cette recommandation se justifie également par le fait qu’une certaine proportion de cas rapportés concernait des hommes homosexuels ou bisexuels vivant avec le VIH.</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personnes sous PrEP pour la prévention du VIH doivent également la poursuivre.</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Avez-vous de l’expérience en matière de prise en charge de la variole du singe chez les patients séropositifs au VIH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260</a:t>
            </a:fld>
            <a:endParaRPr lang="en-US"/>
          </a:p>
        </p:txBody>
      </p:sp>
    </p:spTree>
    <p:extLst>
      <p:ext uri="{BB962C8B-B14F-4D97-AF65-F5344CB8AC3E}">
        <p14:creationId xmlns:p14="http://schemas.microsoft.com/office/powerpoint/2010/main" val="3529805545"/>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390910"/>
          </a:xfrm>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r>
              <a:rPr lang="fr-FR" sz="1200" b="0" i="0" u="none" strike="noStrike" cap="none" baseline="0">
                <a:solidFill>
                  <a:srgbClr val="000000"/>
                </a:solidFill>
                <a:effectLst/>
                <a:uFill>
                  <a:solidFill>
                    <a:prstClr val="black">
                      <a:alpha val="0"/>
                    </a:prstClr>
                  </a:solidFill>
                </a:uFill>
                <a:latin typeface="Calibri"/>
                <a:ea typeface="Calibri"/>
                <a:cs typeface="Calibri"/>
              </a:rPr>
              <a:t>Les femmes atteintes d’une forme bénigne ou non compliquée de la variole du singe, qui sont enceintes ou l’ont été récemment, peuvent ne pas nécessiter des soins intensifs à l’hôpital, mais une surveillance dans un établissement de santé est préférable. </a:t>
            </a:r>
          </a:p>
          <a:p>
            <a:r>
              <a:rPr lang="fr-FR" sz="1200" b="0" i="0" u="none" strike="noStrike" cap="none" baseline="0">
                <a:solidFill>
                  <a:srgbClr val="000000"/>
                </a:solidFill>
                <a:effectLst/>
                <a:uFill>
                  <a:solidFill>
                    <a:prstClr val="black">
                      <a:alpha val="0"/>
                    </a:prstClr>
                  </a:solidFill>
                </a:uFill>
                <a:latin typeface="Calibri"/>
                <a:ea typeface="Calibri"/>
                <a:cs typeface="Calibri"/>
              </a:rPr>
              <a:t>Celles atteintes d’une forme grave ou compliquée de la maladie doivent être admises dans un établissement de santé pour bénéficier de soins, dans la mesure où elles nécessitent des soins de soutien optimisés ou des interventions visant à améliorer la survie maternelle et fœtale.</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femmes atteintes de la variole du singe, qui sont enceintes et celles qui l’ont été récemment, doivent avoir accès à des soins spécialisés, respectueux et centrés sur la femme, notamment des soins prénatals, obstétriques, gynécologiques, des soins de médecine fœtale et néonatale, de santé mentale et de soutien psychosocial, avec préparation à la prise en charge des complications maternelles et néonatales.</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 mode d’accouchement doit être individualisé en fonction des indications obstétriques et des préférences de la femme. L’OMS recommande que l’induction du travail et la césarienne soient réalisées uniquement si elles sont justifiées sur le plan médical, ainsi qu’en fonction de l’état de la mère et du fœtus.</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femmes guéries de la variole du singe, qui sont enceintes et celles qui l’ont été récemment, doivent être autorisées et encouragées à bénéficier de soins prénataux, post-partum ou post-avortement de routine, le cas échéant.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pratiques d’alimentation des nourrissons, y compris la décision d’arrêter l’allaitement pour une mère atteinte de variole du singe, doivent être évaluées au cas par cas, en prenant en considération l’état physique général de la mère et la gravité de la maladie, qui est susceptible d’avoir un impact sur le risque de transmission de la variole du singe de la mère au nourrisson.</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Avez-vous de l’expérience en matière de prise en charge de la variole du singe pendant la grossesse ?</a:t>
            </a:r>
          </a:p>
          <a:p>
            <a:pPr marL="171450" indent="-171450">
              <a:buFont typeface="Arial" panose="020B0604020202020204" pitchFamily="34" charset="0"/>
              <a:buChar char="•"/>
            </a:pPr>
            <a:endParaRPr lang="en-US" sz="1200"/>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261</a:t>
            </a:fld>
            <a:endParaRPr lang="en-US"/>
          </a:p>
        </p:txBody>
      </p:sp>
    </p:spTree>
    <p:extLst>
      <p:ext uri="{BB962C8B-B14F-4D97-AF65-F5344CB8AC3E}">
        <p14:creationId xmlns:p14="http://schemas.microsoft.com/office/powerpoint/2010/main" val="3225374796"/>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demander aux participants s’ils ont de l’expérience en matière de prise en charge de la variole du singe chez l’enfant.]</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262</a:t>
            </a:fld>
            <a:endParaRPr lang="en-US"/>
          </a:p>
        </p:txBody>
      </p:sp>
    </p:spTree>
    <p:extLst>
      <p:ext uri="{BB962C8B-B14F-4D97-AF65-F5344CB8AC3E}">
        <p14:creationId xmlns:p14="http://schemas.microsoft.com/office/powerpoint/2010/main" val="1459763324"/>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[Procéder à un quiz informel avec les participants ; leur accorder environ 5 minutes. Poser la première question, solliciter les réponses des participants.  Faire des commentaires ; corriger/clarifier si nécessaire. Lancer l’animation pour révéler la question suivante.]</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Corrigé : </a:t>
            </a:r>
            <a:r>
              <a:rPr lang="fr-FR" sz="1200" b="0" i="1" u="none" strike="noStrike" cap="none" baseline="0">
                <a:solidFill>
                  <a:srgbClr val="000000"/>
                </a:solidFill>
                <a:effectLst/>
                <a:uFill>
                  <a:solidFill>
                    <a:prstClr val="black">
                      <a:alpha val="0"/>
                    </a:prstClr>
                  </a:solidFill>
                </a:uFill>
                <a:latin typeface="Calibri"/>
                <a:ea typeface="Calibri"/>
                <a:cs typeface="Calibri"/>
              </a:rPr>
              <a:t>[Vérifier les bonnes réponses à l’avance.]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264</a:t>
            </a:fld>
            <a:endParaRPr lang="en-US"/>
          </a:p>
        </p:txBody>
      </p:sp>
    </p:spTree>
    <p:extLst>
      <p:ext uri="{BB962C8B-B14F-4D97-AF65-F5344CB8AC3E}">
        <p14:creationId xmlns:p14="http://schemas.microsoft.com/office/powerpoint/2010/main" val="3406147368"/>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à 10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p:txBody>
      </p:sp>
      <p:sp>
        <p:nvSpPr>
          <p:cNvPr id="4" name="Slide Number Placeholder 3"/>
          <p:cNvSpPr>
            <a:spLocks noGrp="1"/>
          </p:cNvSpPr>
          <p:nvPr>
            <p:ph type="sldNum" sz="quarter" idx="5"/>
          </p:nvPr>
        </p:nvSpPr>
        <p:spPr/>
        <p:txBody>
          <a:bodyPr/>
          <a:lstStyle/>
          <a:p>
            <a:fld id="{95590E7B-7973-4332-9271-9931AC23C085}" type="slidenum">
              <a:rPr lang="en-US" smtClean="0"/>
              <a:t>265</a:t>
            </a:fld>
            <a:endParaRPr lang="en-US"/>
          </a:p>
        </p:txBody>
      </p:sp>
    </p:spTree>
    <p:extLst>
      <p:ext uri="{BB962C8B-B14F-4D97-AF65-F5344CB8AC3E}">
        <p14:creationId xmlns:p14="http://schemas.microsoft.com/office/powerpoint/2010/main" val="54245829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266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6052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[Procéder à un quiz informel avec les participants ; leur accorder environ 5 minutes. Poser la première question, solliciter les réponses des participants.  Faire des commentaires ; corriger/clarifier si nécessaire. Lancer l’animation pour révéler la question suivante.]</a:t>
            </a:r>
          </a:p>
          <a:p>
            <a:endParaRPr lang="en-US"/>
          </a:p>
          <a:p>
            <a:r>
              <a:rPr lang="fr-FR" sz="1200" b="0" i="0" u="none" strike="noStrike" cap="none" baseline="0">
                <a:solidFill>
                  <a:srgbClr val="000000"/>
                </a:solidFill>
                <a:effectLst/>
                <a:uFill>
                  <a:solidFill>
                    <a:prstClr val="black">
                      <a:alpha val="0"/>
                    </a:prstClr>
                  </a:solidFill>
                </a:uFill>
                <a:latin typeface="Calibri"/>
                <a:ea typeface="Calibri"/>
                <a:cs typeface="Calibri"/>
              </a:rPr>
              <a:t>Corrigé </a:t>
            </a:r>
            <a:r>
              <a:rPr lang="fr-FR" sz="1200" b="0" i="1" u="none" strike="noStrike" cap="none" baseline="0">
                <a:solidFill>
                  <a:srgbClr val="000000"/>
                </a:solidFill>
                <a:effectLst/>
                <a:uFill>
                  <a:solidFill>
                    <a:prstClr val="black">
                      <a:alpha val="0"/>
                    </a:prstClr>
                  </a:solidFill>
                </a:uFill>
                <a:latin typeface="Calibri"/>
                <a:ea typeface="Calibri"/>
                <a:cs typeface="Calibri"/>
              </a:rPr>
              <a:t>(révisez les réponses si nécessaire sur la base des nouvelles données intégrées lors des mises à jour périodiques de la présentation)</a:t>
            </a:r>
            <a:r>
              <a:rPr lang="fr-FR" sz="1200" b="0" i="0" u="none" strike="noStrike" cap="none" baseline="0">
                <a:solidFill>
                  <a:srgbClr val="000000"/>
                </a:solidFill>
                <a:effectLst/>
                <a:uFill>
                  <a:solidFill>
                    <a:prstClr val="black">
                      <a:alpha val="0"/>
                    </a:prstClr>
                  </a:solidFill>
                </a:uFill>
                <a:latin typeface="Calibri"/>
                <a:ea typeface="Calibri"/>
                <a:cs typeface="Calibri"/>
              </a:rPr>
              <a:t> :</a:t>
            </a:r>
          </a:p>
          <a:p>
            <a:r>
              <a:rPr lang="fr-FR" sz="1200" b="0" i="0" u="none" strike="noStrike" cap="none" baseline="0">
                <a:solidFill>
                  <a:srgbClr val="000000"/>
                </a:solidFill>
                <a:effectLst/>
                <a:uFill>
                  <a:solidFill>
                    <a:prstClr val="black">
                      <a:alpha val="0"/>
                    </a:prstClr>
                  </a:solidFill>
                </a:uFill>
                <a:latin typeface="Calibri"/>
                <a:ea typeface="Calibri"/>
                <a:cs typeface="Calibri"/>
              </a:rPr>
              <a:t>1. un</a:t>
            </a:r>
          </a:p>
          <a:p>
            <a:r>
              <a:rPr lang="fr-FR" sz="1200" b="0" i="0" u="none" strike="noStrike" cap="none" baseline="0">
                <a:solidFill>
                  <a:srgbClr val="000000"/>
                </a:solidFill>
                <a:effectLst/>
                <a:uFill>
                  <a:solidFill>
                    <a:prstClr val="black">
                      <a:alpha val="0"/>
                    </a:prstClr>
                  </a:solidFill>
                </a:uFill>
                <a:latin typeface="Calibri"/>
                <a:ea typeface="Calibri"/>
                <a:cs typeface="Calibri"/>
              </a:rPr>
              <a:t>2. oui</a:t>
            </a:r>
          </a:p>
          <a:p>
            <a:r>
              <a:rPr lang="fr-FR" sz="1200" b="0" i="0" u="none" strike="noStrike" cap="none" baseline="0">
                <a:solidFill>
                  <a:srgbClr val="000000"/>
                </a:solidFill>
                <a:effectLst/>
                <a:uFill>
                  <a:solidFill>
                    <a:prstClr val="black">
                      <a:alpha val="0"/>
                    </a:prstClr>
                  </a:solidFill>
                </a:uFill>
                <a:latin typeface="Calibri"/>
                <a:ea typeface="Calibri"/>
                <a:cs typeface="Calibri"/>
              </a:rPr>
              <a:t>3. </a:t>
            </a:r>
            <a:r>
              <a:rPr lang="fr-FR" sz="1200" b="0" i="1" u="none" strike="noStrike" cap="none" baseline="0">
                <a:solidFill>
                  <a:srgbClr val="000000"/>
                </a:solidFill>
                <a:effectLst/>
                <a:uFill>
                  <a:solidFill>
                    <a:prstClr val="black">
                      <a:alpha val="0"/>
                    </a:prstClr>
                  </a:solidFill>
                </a:uFill>
                <a:latin typeface="Calibri"/>
                <a:ea typeface="Calibri"/>
                <a:cs typeface="Calibri"/>
              </a:rPr>
              <a:t>[vérifier les bonnes réponses à l’avance]</a:t>
            </a:r>
          </a:p>
          <a:p>
            <a:pPr marL="0" indent="0" algn="l">
              <a:buNone/>
            </a:pPr>
            <a:r>
              <a:rPr lang="fr-FR" sz="1200" b="0" i="0" u="none" strike="noStrike" cap="none" baseline="0">
                <a:solidFill>
                  <a:srgbClr val="000000"/>
                </a:solidFill>
                <a:effectLst/>
                <a:uFill>
                  <a:solidFill>
                    <a:prstClr val="black">
                      <a:alpha val="0"/>
                    </a:prstClr>
                  </a:solidFill>
                </a:uFill>
                <a:latin typeface="Calibri"/>
                <a:ea typeface="Calibri"/>
                <a:cs typeface="Calibri"/>
              </a:rPr>
              <a:t>4. XX</a:t>
            </a:r>
            <a:r>
              <a:rPr lang="fr-FR" sz="1400" b="0" i="0" u="none" strike="noStrike" cap="none" baseline="0">
                <a:solidFill>
                  <a:srgbClr val="000000"/>
                </a:solidFill>
                <a:effectLst/>
                <a:uFill>
                  <a:solidFill>
                    <a:prstClr val="black">
                      <a:alpha val="0"/>
                    </a:prstClr>
                  </a:solidFill>
                </a:uFill>
                <a:latin typeface="Arial Black"/>
                <a:ea typeface="Arial Black"/>
                <a:cs typeface="Arial Black"/>
              </a:rPr>
              <a:t> % </a:t>
            </a:r>
            <a:r>
              <a:rPr lang="fr-FR" sz="1200" b="0" i="0" u="none" strike="noStrike" cap="none" baseline="0">
                <a:solidFill>
                  <a:srgbClr val="000000"/>
                </a:solidFill>
                <a:effectLst/>
                <a:uFill>
                  <a:solidFill>
                    <a:prstClr val="black">
                      <a:alpha val="0"/>
                    </a:prstClr>
                  </a:solidFill>
                </a:uFill>
                <a:latin typeface="Calibri"/>
                <a:ea typeface="Calibri"/>
                <a:cs typeface="Calibri"/>
              </a:rPr>
              <a:t>des cas pour lesquels des données sont disponibles ont été identifiés chez les hommes, l’âge médian est de XX ans</a:t>
            </a:r>
          </a:p>
          <a:p>
            <a:pPr marL="0" indent="0" algn="l">
              <a:buNone/>
            </a:pPr>
            <a:r>
              <a:rPr lang="fr-FR" sz="1200" b="0" i="0" u="none" strike="noStrike" cap="none" baseline="0">
                <a:solidFill>
                  <a:srgbClr val="000000"/>
                </a:solidFill>
                <a:effectLst/>
                <a:uFill>
                  <a:solidFill>
                    <a:prstClr val="black">
                      <a:alpha val="0"/>
                    </a:prstClr>
                  </a:solidFill>
                </a:uFill>
                <a:latin typeface="Calibri"/>
                <a:ea typeface="Calibri"/>
                <a:cs typeface="Calibri"/>
              </a:rPr>
              <a:t>5. XX</a:t>
            </a:r>
            <a:r>
              <a:rPr lang="fr-FR" sz="1400" b="0" i="0" u="none" strike="noStrike" cap="none" baseline="0">
                <a:solidFill>
                  <a:srgbClr val="000000"/>
                </a:solidFill>
                <a:effectLst/>
                <a:uFill>
                  <a:solidFill>
                    <a:prstClr val="black">
                      <a:alpha val="0"/>
                    </a:prstClr>
                  </a:solidFill>
                </a:uFill>
                <a:latin typeface="Arial Black"/>
                <a:ea typeface="Arial Black"/>
                <a:cs typeface="Arial Black"/>
              </a:rPr>
              <a:t> % </a:t>
            </a:r>
            <a:r>
              <a:rPr lang="fr-FR" sz="1200" b="0" i="0" u="none" strike="noStrike" cap="none" baseline="0">
                <a:solidFill>
                  <a:srgbClr val="000000"/>
                </a:solidFill>
                <a:effectLst/>
                <a:uFill>
                  <a:solidFill>
                    <a:prstClr val="black">
                      <a:alpha val="0"/>
                    </a:prstClr>
                  </a:solidFill>
                </a:uFill>
                <a:latin typeface="Calibri"/>
                <a:ea typeface="Calibri"/>
                <a:cs typeface="Calibri"/>
              </a:rPr>
              <a:t>identifiés comme des hommes qui ont des rapports sexuels avec des hommes (HSH) </a:t>
            </a:r>
          </a:p>
          <a:p>
            <a:pPr marL="0" indent="0" algn="l">
              <a:buNone/>
            </a:pPr>
            <a:r>
              <a:rPr lang="fr-FR" sz="1200" b="0" i="0" u="none" strike="noStrike" cap="none" baseline="0">
                <a:solidFill>
                  <a:srgbClr val="000000"/>
                </a:solidFill>
                <a:effectLst/>
                <a:uFill>
                  <a:solidFill>
                    <a:prstClr val="black">
                      <a:alpha val="0"/>
                    </a:prstClr>
                  </a:solidFill>
                </a:uFill>
                <a:latin typeface="Calibri"/>
                <a:ea typeface="Calibri"/>
                <a:cs typeface="Calibri"/>
              </a:rPr>
              <a:t>6. XX</a:t>
            </a:r>
            <a:r>
              <a:rPr lang="fr-FR" sz="1400" b="0" i="0" u="none" strike="noStrike" cap="none" baseline="0">
                <a:solidFill>
                  <a:srgbClr val="000000"/>
                </a:solidFill>
                <a:effectLst/>
                <a:uFill>
                  <a:solidFill>
                    <a:prstClr val="black">
                      <a:alpha val="0"/>
                    </a:prstClr>
                  </a:solidFill>
                </a:uFill>
                <a:latin typeface="Arial Black"/>
                <a:ea typeface="Arial Black"/>
                <a:cs typeface="Arial Black"/>
              </a:rPr>
              <a:t> % </a:t>
            </a:r>
            <a:r>
              <a:rPr lang="fr-FR" sz="1200" b="0" i="0" u="none" strike="noStrike" cap="none" baseline="0">
                <a:solidFill>
                  <a:srgbClr val="000000"/>
                </a:solidFill>
                <a:effectLst/>
                <a:uFill>
                  <a:solidFill>
                    <a:prstClr val="black">
                      <a:alpha val="0"/>
                    </a:prstClr>
                  </a:solidFill>
                </a:uFill>
                <a:latin typeface="Calibri"/>
                <a:ea typeface="Calibri"/>
                <a:cs typeface="Calibri"/>
              </a:rPr>
              <a:t>des personnes dont le statut VIH est connu étaient séropositives au VIH</a:t>
            </a:r>
          </a:p>
          <a:p>
            <a:pPr marL="0" indent="0" algn="l">
              <a:buNone/>
            </a:pPr>
            <a:r>
              <a:rPr lang="fr-FR" sz="1200" b="0" i="0" u="none" strike="noStrike" cap="none" baseline="0">
                <a:solidFill>
                  <a:srgbClr val="000000"/>
                </a:solidFill>
                <a:effectLst/>
                <a:uFill>
                  <a:solidFill>
                    <a:prstClr val="black">
                      <a:alpha val="0"/>
                    </a:prstClr>
                  </a:solidFill>
                </a:uFill>
                <a:latin typeface="Calibri"/>
                <a:ea typeface="Calibri"/>
                <a:cs typeface="Calibri"/>
              </a:rPr>
              <a:t>7. XX</a:t>
            </a:r>
            <a:r>
              <a:rPr lang="fr-FR" sz="1400" b="0" i="0" u="none" strike="noStrike" cap="none" baseline="0">
                <a:solidFill>
                  <a:srgbClr val="000000"/>
                </a:solidFill>
                <a:effectLst/>
                <a:uFill>
                  <a:solidFill>
                    <a:prstClr val="black">
                      <a:alpha val="0"/>
                    </a:prstClr>
                  </a:solidFill>
                </a:uFill>
                <a:latin typeface="Arial Black"/>
                <a:ea typeface="Arial Black"/>
                <a:cs typeface="Arial Black"/>
              </a:rPr>
              <a:t> % </a:t>
            </a:r>
            <a:r>
              <a:rPr lang="fr-FR" sz="1200" b="0" i="0" u="none" strike="noStrike" cap="none" baseline="0">
                <a:solidFill>
                  <a:srgbClr val="000000"/>
                </a:solidFill>
                <a:effectLst/>
                <a:uFill>
                  <a:solidFill>
                    <a:prstClr val="black">
                      <a:alpha val="0"/>
                    </a:prstClr>
                  </a:solidFill>
                </a:uFill>
                <a:latin typeface="Calibri"/>
                <a:ea typeface="Calibri"/>
                <a:cs typeface="Calibri"/>
              </a:rPr>
              <a:t>de tous les types de transmission ont eu lieu lors de rapports sexuels</a:t>
            </a:r>
          </a:p>
          <a:p>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28</a:t>
            </a:fld>
            <a:endParaRPr lang="en-US"/>
          </a:p>
        </p:txBody>
      </p:sp>
    </p:spTree>
    <p:extLst>
      <p:ext uri="{BB962C8B-B14F-4D97-AF65-F5344CB8AC3E}">
        <p14:creationId xmlns:p14="http://schemas.microsoft.com/office/powerpoint/2010/main" val="1284749482"/>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267</a:t>
            </a:fld>
            <a:endParaRPr lang="en-US"/>
          </a:p>
        </p:txBody>
      </p:sp>
    </p:spTree>
    <p:extLst>
      <p:ext uri="{BB962C8B-B14F-4D97-AF65-F5344CB8AC3E}">
        <p14:creationId xmlns:p14="http://schemas.microsoft.com/office/powerpoint/2010/main" val="2717435463"/>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demander aux participants s’ils sont au fait de ces précautions.]</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268</a:t>
            </a:fld>
            <a:endParaRPr lang="en-US"/>
          </a:p>
        </p:txBody>
      </p:sp>
    </p:spTree>
    <p:extLst>
      <p:ext uri="{BB962C8B-B14F-4D97-AF65-F5344CB8AC3E}">
        <p14:creationId xmlns:p14="http://schemas.microsoft.com/office/powerpoint/2010/main" val="261369631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269</a:t>
            </a:fld>
            <a:endParaRPr lang="en-US"/>
          </a:p>
        </p:txBody>
      </p:sp>
    </p:spTree>
    <p:extLst>
      <p:ext uri="{BB962C8B-B14F-4D97-AF65-F5344CB8AC3E}">
        <p14:creationId xmlns:p14="http://schemas.microsoft.com/office/powerpoint/2010/main" val="185656809"/>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270</a:t>
            </a:fld>
            <a:endParaRPr lang="en-US"/>
          </a:p>
        </p:txBody>
      </p:sp>
    </p:spTree>
    <p:extLst>
      <p:ext uri="{BB962C8B-B14F-4D97-AF65-F5344CB8AC3E}">
        <p14:creationId xmlns:p14="http://schemas.microsoft.com/office/powerpoint/2010/main" val="4127247408"/>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271</a:t>
            </a:fld>
            <a:endParaRPr lang="en-US"/>
          </a:p>
        </p:txBody>
      </p:sp>
    </p:spTree>
    <p:extLst>
      <p:ext uri="{BB962C8B-B14F-4D97-AF65-F5344CB8AC3E}">
        <p14:creationId xmlns:p14="http://schemas.microsoft.com/office/powerpoint/2010/main" val="56069016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a:t>
            </a:r>
          </a:p>
          <a:p>
            <a:pPr marL="0" marR="0" lvl="0" indent="0" algn="l" defTabSz="914400" rtl="0" eaLnBrk="1" fontAlgn="auto" latinLnBrk="0" hangingPunct="1">
              <a:lnSpc>
                <a:spcPct val="100000"/>
              </a:lnSpc>
              <a:spcBef>
                <a:spcPts val="120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Expliquez : Il est important de nettoyer les surfaces et les objets utilisés ou touchés par une personne atteinte de variole du singe.</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272</a:t>
            </a:fld>
            <a:endParaRPr lang="en-US"/>
          </a:p>
        </p:txBody>
      </p:sp>
    </p:spTree>
    <p:extLst>
      <p:ext uri="{BB962C8B-B14F-4D97-AF65-F5344CB8AC3E}">
        <p14:creationId xmlns:p14="http://schemas.microsoft.com/office/powerpoint/2010/main" val="1890086786"/>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273</a:t>
            </a:fld>
            <a:endParaRPr lang="en-US"/>
          </a:p>
        </p:txBody>
      </p:sp>
    </p:spTree>
    <p:extLst>
      <p:ext uri="{BB962C8B-B14F-4D97-AF65-F5344CB8AC3E}">
        <p14:creationId xmlns:p14="http://schemas.microsoft.com/office/powerpoint/2010/main" val="47740558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Demander aux participants pourquoi, comment et combien de temps l’isolement est nécessaire à leur avis ; puis lancer l’animation et présenter les informations de la diapositive]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274</a:t>
            </a:fld>
            <a:endParaRPr lang="en-US"/>
          </a:p>
        </p:txBody>
      </p:sp>
    </p:spTree>
    <p:extLst>
      <p:ext uri="{BB962C8B-B14F-4D97-AF65-F5344CB8AC3E}">
        <p14:creationId xmlns:p14="http://schemas.microsoft.com/office/powerpoint/2010/main" val="2299551617"/>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expliquer la nécessité pour les personnes atteintes de variole du singe d’être séparées ou isolées des autres ; demander s’il existe une expérience d’isolement dans les établissements de santé et des difficultés y relatives.]</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275</a:t>
            </a:fld>
            <a:endParaRPr lang="en-US"/>
          </a:p>
        </p:txBody>
      </p:sp>
    </p:spTree>
    <p:extLst>
      <p:ext uri="{BB962C8B-B14F-4D97-AF65-F5344CB8AC3E}">
        <p14:creationId xmlns:p14="http://schemas.microsoft.com/office/powerpoint/2010/main" val="224261651"/>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276</a:t>
            </a:fld>
            <a:endParaRPr lang="en-US"/>
          </a:p>
        </p:txBody>
      </p:sp>
    </p:spTree>
    <p:extLst>
      <p:ext uri="{BB962C8B-B14F-4D97-AF65-F5344CB8AC3E}">
        <p14:creationId xmlns:p14="http://schemas.microsoft.com/office/powerpoint/2010/main" val="535356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p:txBody>
      </p:sp>
      <p:sp>
        <p:nvSpPr>
          <p:cNvPr id="4" name="Slide Number Placeholder 3"/>
          <p:cNvSpPr>
            <a:spLocks noGrp="1"/>
          </p:cNvSpPr>
          <p:nvPr>
            <p:ph type="sldNum" sz="quarter" idx="5"/>
          </p:nvPr>
        </p:nvSpPr>
        <p:spPr/>
        <p:txBody>
          <a:bodyPr/>
          <a:lstStyle/>
          <a:p>
            <a:fld id="{95590E7B-7973-4332-9271-9931AC23C085}" type="slidenum">
              <a:rPr lang="en-US" smtClean="0"/>
              <a:t>29</a:t>
            </a:fld>
            <a:endParaRPr lang="en-US"/>
          </a:p>
        </p:txBody>
      </p:sp>
    </p:spTree>
    <p:extLst>
      <p:ext uri="{BB962C8B-B14F-4D97-AF65-F5344CB8AC3E}">
        <p14:creationId xmlns:p14="http://schemas.microsoft.com/office/powerpoint/2010/main" val="313487422"/>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277</a:t>
            </a:fld>
            <a:endParaRPr lang="en-US"/>
          </a:p>
        </p:txBody>
      </p:sp>
    </p:spTree>
    <p:extLst>
      <p:ext uri="{BB962C8B-B14F-4D97-AF65-F5344CB8AC3E}">
        <p14:creationId xmlns:p14="http://schemas.microsoft.com/office/powerpoint/2010/main" val="3304085570"/>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Expliquez : Ce tableau présente les recommandations pour les contacts et les cas en référence à la prévention et au contrôle des infections. </a:t>
            </a:r>
          </a:p>
          <a:p>
            <a:pPr marL="0" marR="0" lvl="0" indent="0" algn="l" defTabSz="914400" rtl="0" eaLnBrk="1" fontAlgn="auto" latinLnBrk="0" hangingPunct="1">
              <a:lnSpc>
                <a:spcPct val="100000"/>
              </a:lnSpc>
              <a:spcBef>
                <a:spcPct val="0"/>
              </a:spcBef>
              <a:spcAft>
                <a:spcPct val="0"/>
              </a:spcAft>
              <a:buClrTx/>
              <a:buSzTx/>
              <a:buFontTx/>
              <a:buNone/>
              <a:defRPr/>
            </a:pPr>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du tableau/en discuter. Demander aux participants d’utiliser le tableau pour répondre à la question suivante : Est-il nécessaire pour les contacts asymptomatiques d’éviter/arrêter leurs activités quotidiennes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278</a:t>
            </a:fld>
            <a:endParaRPr lang="en-US"/>
          </a:p>
        </p:txBody>
      </p:sp>
    </p:spTree>
    <p:extLst>
      <p:ext uri="{BB962C8B-B14F-4D97-AF65-F5344CB8AC3E}">
        <p14:creationId xmlns:p14="http://schemas.microsoft.com/office/powerpoint/2010/main" val="174363541"/>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279</a:t>
            </a:fld>
            <a:endParaRPr lang="en-US"/>
          </a:p>
        </p:txBody>
      </p:sp>
    </p:spTree>
    <p:extLst>
      <p:ext uri="{BB962C8B-B14F-4D97-AF65-F5344CB8AC3E}">
        <p14:creationId xmlns:p14="http://schemas.microsoft.com/office/powerpoint/2010/main" val="3317724772"/>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[Procéder à un quiz informel avec les participants ; leur accorder environ 5 minutes. Poser la première question, solliciter les réponses des participants.  Faire des commentaires ; corriger/clarifier si nécessaire. Lancer l’animation pour révéler la question suivante.]</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Corrigé : </a:t>
            </a:r>
            <a:r>
              <a:rPr lang="fr-FR" sz="1200" b="0" i="1" u="none" strike="noStrike" cap="none" baseline="0">
                <a:solidFill>
                  <a:srgbClr val="000000"/>
                </a:solidFill>
                <a:effectLst/>
                <a:uFill>
                  <a:solidFill>
                    <a:prstClr val="black">
                      <a:alpha val="0"/>
                    </a:prstClr>
                  </a:solidFill>
                </a:uFill>
                <a:latin typeface="Calibri"/>
                <a:ea typeface="Calibri"/>
                <a:cs typeface="Calibri"/>
              </a:rPr>
              <a:t>[Vérifier les bonnes réponses à l’avance.]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280</a:t>
            </a:fld>
            <a:endParaRPr lang="en-US"/>
          </a:p>
        </p:txBody>
      </p:sp>
    </p:spTree>
    <p:extLst>
      <p:ext uri="{BB962C8B-B14F-4D97-AF65-F5344CB8AC3E}">
        <p14:creationId xmlns:p14="http://schemas.microsoft.com/office/powerpoint/2010/main" val="2335479693"/>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à 10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p:txBody>
      </p:sp>
      <p:sp>
        <p:nvSpPr>
          <p:cNvPr id="4" name="Slide Number Placeholder 3"/>
          <p:cNvSpPr>
            <a:spLocks noGrp="1"/>
          </p:cNvSpPr>
          <p:nvPr>
            <p:ph type="sldNum" sz="quarter" idx="5"/>
          </p:nvPr>
        </p:nvSpPr>
        <p:spPr/>
        <p:txBody>
          <a:bodyPr/>
          <a:lstStyle/>
          <a:p>
            <a:fld id="{95590E7B-7973-4332-9271-9931AC23C085}" type="slidenum">
              <a:rPr lang="en-US" smtClean="0"/>
              <a:t>281</a:t>
            </a:fld>
            <a:endParaRPr lang="en-US"/>
          </a:p>
        </p:txBody>
      </p:sp>
    </p:spTree>
    <p:extLst>
      <p:ext uri="{BB962C8B-B14F-4D97-AF65-F5344CB8AC3E}">
        <p14:creationId xmlns:p14="http://schemas.microsoft.com/office/powerpoint/2010/main" val="1901974437"/>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282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0418511"/>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283</a:t>
            </a:fld>
            <a:endParaRPr lang="en-US"/>
          </a:p>
        </p:txBody>
      </p:sp>
    </p:spTree>
    <p:extLst>
      <p:ext uri="{BB962C8B-B14F-4D97-AF65-F5344CB8AC3E}">
        <p14:creationId xmlns:p14="http://schemas.microsoft.com/office/powerpoint/2010/main" val="2464543623"/>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insister sur le fait que la communication doit mettre davantage l’accent sur la manière dont l’infection est transmise plutôt que sur la personne la plus affectée.]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284</a:t>
            </a:fld>
            <a:endParaRPr lang="en-US"/>
          </a:p>
        </p:txBody>
      </p:sp>
    </p:spTree>
    <p:extLst>
      <p:ext uri="{BB962C8B-B14F-4D97-AF65-F5344CB8AC3E}">
        <p14:creationId xmlns:p14="http://schemas.microsoft.com/office/powerpoint/2010/main" val="2987971900"/>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L’essentiel de la couverture médiatique met l’accent sur </a:t>
            </a:r>
            <a:r>
              <a:rPr lang="fr-FR" sz="1200" b="0" i="1" u="none" strike="noStrike" cap="none" baseline="0">
                <a:solidFill>
                  <a:srgbClr val="000000"/>
                </a:solidFill>
                <a:effectLst/>
                <a:uFill>
                  <a:solidFill>
                    <a:prstClr val="black">
                      <a:alpha val="0"/>
                    </a:prstClr>
                  </a:solidFill>
                </a:uFill>
                <a:latin typeface="Calibri"/>
                <a:ea typeface="Calibri"/>
                <a:cs typeface="Calibri"/>
              </a:rPr>
              <a:t>QUI</a:t>
            </a:r>
            <a:r>
              <a:rPr lang="fr-FR" sz="1200" b="0" i="0" u="none" strike="noStrike" cap="none" baseline="0">
                <a:solidFill>
                  <a:srgbClr val="000000"/>
                </a:solidFill>
                <a:effectLst/>
                <a:uFill>
                  <a:solidFill>
                    <a:prstClr val="black">
                      <a:alpha val="0"/>
                    </a:prstClr>
                  </a:solidFill>
                </a:uFill>
                <a:latin typeface="Calibri"/>
                <a:ea typeface="Calibri"/>
                <a:cs typeface="Calibri"/>
              </a:rPr>
              <a:t> est affecté par la variole du singe plutôt que sur </a:t>
            </a:r>
            <a:r>
              <a:rPr lang="fr-FR" sz="1200" b="0" i="1" u="none" strike="noStrike" cap="none" baseline="0">
                <a:solidFill>
                  <a:srgbClr val="000000"/>
                </a:solidFill>
                <a:effectLst/>
                <a:uFill>
                  <a:solidFill>
                    <a:prstClr val="black">
                      <a:alpha val="0"/>
                    </a:prstClr>
                  </a:solidFill>
                </a:uFill>
                <a:latin typeface="Calibri"/>
                <a:ea typeface="Calibri"/>
                <a:cs typeface="Calibri"/>
              </a:rPr>
              <a:t>COMMENT </a:t>
            </a:r>
            <a:r>
              <a:rPr lang="fr-FR" sz="1200" b="0" i="0" u="none" strike="noStrike" cap="none" baseline="0">
                <a:solidFill>
                  <a:srgbClr val="000000"/>
                </a:solidFill>
                <a:effectLst/>
                <a:uFill>
                  <a:solidFill>
                    <a:prstClr val="black">
                      <a:alpha val="0"/>
                    </a:prstClr>
                  </a:solidFill>
                </a:uFill>
                <a:latin typeface="Calibri"/>
                <a:ea typeface="Calibri"/>
                <a:cs typeface="Calibri"/>
              </a:rPr>
              <a:t>elle est transmise - la plupart des premiers rapports mettent l’accent sur les HSH et le sexe.</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mythes et la désinformation font rage (par exemple, la variole du singe serait liée à la vaccination contre la COVID-19) - situation similaire à celle de la COVID-19, où les mythes et les idées fausses avaient de beaux jours devant eux.</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Nouvelle maladie (pour la plupart) définie par les premiers rapports médiatiques, ainsi que les mythes et la désinformation - similaire à la situation que nous avons vécue avec la COVID-19 ; il est difficile de changer d’avis une fois que les attitudes et les perceptions ont été façonnées par les premiers rapports et la désinformation.</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La stigmatisation a ralenti la communication sur les risques dans de nombreux pays - bon nombre d’équipes d’intervention/d’agences et d’établissements de santé n’ont pas su comment travailler avec les HSH ou, dans les pays où les relations entre personnes de même sexe sont interdites, n’ont pas souhaité se mettre du côté des populations marginalisées.</a:t>
            </a:r>
            <a:endParaRPr lang="en-US">
              <a:cs typeface="Calibri"/>
            </a:endParaRP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Existe-t-il des messages spécifiques liés à la communication en matière de risques dont il convient de tenir compte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285</a:t>
            </a:fld>
            <a:endParaRPr lang="en-US"/>
          </a:p>
        </p:txBody>
      </p:sp>
    </p:spTree>
    <p:extLst>
      <p:ext uri="{BB962C8B-B14F-4D97-AF65-F5344CB8AC3E}">
        <p14:creationId xmlns:p14="http://schemas.microsoft.com/office/powerpoint/2010/main" val="11591709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 </a:t>
            </a:r>
            <a:r>
              <a:rPr lang="fr-FR" sz="1200" b="0" i="0" u="none" strike="noStrike" cap="none" baseline="0">
                <a:solidFill>
                  <a:srgbClr val="1A1A1A"/>
                </a:solidFill>
                <a:effectLst/>
                <a:uFill>
                  <a:solidFill>
                    <a:prstClr val="black">
                      <a:alpha val="0"/>
                    </a:prstClr>
                  </a:solidFill>
                </a:uFill>
                <a:latin typeface="Calibri"/>
                <a:ea typeface="Calibri"/>
                <a:cs typeface="Calibri"/>
              </a:rPr>
              <a:t>Ces conseils de santé publique de l’OMS fournissent des informations sur l’impact potentiel de la stigmatisation, le langage recommandé et les mesures pour lutter contre les attitudes stigmatisantes et les comportements et politiques discriminatoires liés à la flambée de variole du singe. Elle sera mise à jour à mesure que l’on en sait davantage sur les stratégies efficaces contre la stigmatisation et la discrimination dans le contexte de cette flambée.</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286</a:t>
            </a:fld>
            <a:endParaRPr lang="en-US"/>
          </a:p>
        </p:txBody>
      </p:sp>
    </p:spTree>
    <p:extLst>
      <p:ext uri="{BB962C8B-B14F-4D97-AF65-F5344CB8AC3E}">
        <p14:creationId xmlns:p14="http://schemas.microsoft.com/office/powerpoint/2010/main" val="3859538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30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326025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Demander aux participants d’indiquer comment ils comptent mettre ces conseils en pratique au sein de leur communauté.]</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287</a:t>
            </a:fld>
            <a:endParaRPr lang="en-US"/>
          </a:p>
        </p:txBody>
      </p:sp>
    </p:spTree>
    <p:extLst>
      <p:ext uri="{BB962C8B-B14F-4D97-AF65-F5344CB8AC3E}">
        <p14:creationId xmlns:p14="http://schemas.microsoft.com/office/powerpoint/2010/main" val="328034553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Demander aux participants d’indiquer comment ils comptent mettre ces conseils en pratique au sein de leur communauté.]</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288</a:t>
            </a:fld>
            <a:endParaRPr lang="en-US"/>
          </a:p>
        </p:txBody>
      </p:sp>
    </p:spTree>
    <p:extLst>
      <p:ext uri="{BB962C8B-B14F-4D97-AF65-F5344CB8AC3E}">
        <p14:creationId xmlns:p14="http://schemas.microsoft.com/office/powerpoint/2010/main" val="193859502"/>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et ajouter le contenu du pays s’il est disponible.]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289</a:t>
            </a:fld>
            <a:endParaRPr lang="en-US"/>
          </a:p>
        </p:txBody>
      </p:sp>
    </p:spTree>
    <p:extLst>
      <p:ext uri="{BB962C8B-B14F-4D97-AF65-F5344CB8AC3E}">
        <p14:creationId xmlns:p14="http://schemas.microsoft.com/office/powerpoint/2010/main" val="406504321"/>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et ajouter le contenu du pays s’il est disponible.]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290</a:t>
            </a:fld>
            <a:endParaRPr lang="en-US"/>
          </a:p>
        </p:txBody>
      </p:sp>
    </p:spTree>
    <p:extLst>
      <p:ext uri="{BB962C8B-B14F-4D97-AF65-F5344CB8AC3E}">
        <p14:creationId xmlns:p14="http://schemas.microsoft.com/office/powerpoint/2010/main" val="2747728460"/>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et ajouter le contenu du pays s’il est disponible.]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291</a:t>
            </a:fld>
            <a:endParaRPr lang="en-US"/>
          </a:p>
        </p:txBody>
      </p:sp>
    </p:spTree>
    <p:extLst>
      <p:ext uri="{BB962C8B-B14F-4D97-AF65-F5344CB8AC3E}">
        <p14:creationId xmlns:p14="http://schemas.microsoft.com/office/powerpoint/2010/main" val="3934957559"/>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et ajouter le contenu du pays s’il est disponible.]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292</a:t>
            </a:fld>
            <a:endParaRPr lang="en-US"/>
          </a:p>
        </p:txBody>
      </p:sp>
    </p:spTree>
    <p:extLst>
      <p:ext uri="{BB962C8B-B14F-4D97-AF65-F5344CB8AC3E}">
        <p14:creationId xmlns:p14="http://schemas.microsoft.com/office/powerpoint/2010/main" val="4028332201"/>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et ajouter le contenu du pays s’il est disponible.]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293</a:t>
            </a:fld>
            <a:endParaRPr lang="en-US"/>
          </a:p>
        </p:txBody>
      </p:sp>
    </p:spTree>
    <p:extLst>
      <p:ext uri="{BB962C8B-B14F-4D97-AF65-F5344CB8AC3E}">
        <p14:creationId xmlns:p14="http://schemas.microsoft.com/office/powerpoint/2010/main" val="1285651933"/>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et ajouter le contenu du pays s’il est disponible.]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294</a:t>
            </a:fld>
            <a:endParaRPr lang="en-US"/>
          </a:p>
        </p:txBody>
      </p:sp>
    </p:spTree>
    <p:extLst>
      <p:ext uri="{BB962C8B-B14F-4D97-AF65-F5344CB8AC3E}">
        <p14:creationId xmlns:p14="http://schemas.microsoft.com/office/powerpoint/2010/main" val="3236984629"/>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et ajouter le contenu du pays s’il est disponible.]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295</a:t>
            </a:fld>
            <a:endParaRPr lang="en-US"/>
          </a:p>
        </p:txBody>
      </p:sp>
    </p:spTree>
    <p:extLst>
      <p:ext uri="{BB962C8B-B14F-4D97-AF65-F5344CB8AC3E}">
        <p14:creationId xmlns:p14="http://schemas.microsoft.com/office/powerpoint/2010/main" val="583810212"/>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et ajouter le contenu du pays s’il est disponible.]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296</a:t>
            </a:fld>
            <a:endParaRPr lang="en-US"/>
          </a:p>
        </p:txBody>
      </p:sp>
    </p:spTree>
    <p:extLst>
      <p:ext uri="{BB962C8B-B14F-4D97-AF65-F5344CB8AC3E}">
        <p14:creationId xmlns:p14="http://schemas.microsoft.com/office/powerpoint/2010/main" val="830300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31</a:t>
            </a:fld>
            <a:endParaRPr lang="en-US"/>
          </a:p>
        </p:txBody>
      </p:sp>
    </p:spTree>
    <p:extLst>
      <p:ext uri="{BB962C8B-B14F-4D97-AF65-F5344CB8AC3E}">
        <p14:creationId xmlns:p14="http://schemas.microsoft.com/office/powerpoint/2010/main" val="421125446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[Procéder à un quiz informel avec les participants ; leur accorder environ 5 minutes. Poser la première question, solliciter les réponses des participants.  Faire des commentaires ; corriger/clarifier si nécessaire. Lancer l’animation pour révéler la question suivante.]</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Corrigé : </a:t>
            </a:r>
            <a:r>
              <a:rPr lang="fr-FR" sz="1200" b="0" i="1" u="none" strike="noStrike" cap="none" baseline="0">
                <a:solidFill>
                  <a:srgbClr val="000000"/>
                </a:solidFill>
                <a:effectLst/>
                <a:uFill>
                  <a:solidFill>
                    <a:prstClr val="black">
                      <a:alpha val="0"/>
                    </a:prstClr>
                  </a:solidFill>
                </a:uFill>
                <a:latin typeface="Calibri"/>
                <a:ea typeface="Calibri"/>
                <a:cs typeface="Calibri"/>
              </a:rPr>
              <a:t>[Vérifier les bonnes réponses à l’avance.]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297</a:t>
            </a:fld>
            <a:endParaRPr lang="en-US"/>
          </a:p>
        </p:txBody>
      </p:sp>
    </p:spTree>
    <p:extLst>
      <p:ext uri="{BB962C8B-B14F-4D97-AF65-F5344CB8AC3E}">
        <p14:creationId xmlns:p14="http://schemas.microsoft.com/office/powerpoint/2010/main" val="76221034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p:txBody>
      </p:sp>
      <p:sp>
        <p:nvSpPr>
          <p:cNvPr id="4" name="Slide Number Placeholder 3"/>
          <p:cNvSpPr>
            <a:spLocks noGrp="1"/>
          </p:cNvSpPr>
          <p:nvPr>
            <p:ph type="sldNum" sz="quarter" idx="5"/>
          </p:nvPr>
        </p:nvSpPr>
        <p:spPr/>
        <p:txBody>
          <a:bodyPr/>
          <a:lstStyle/>
          <a:p>
            <a:fld id="{95590E7B-7973-4332-9271-9931AC23C085}" type="slidenum">
              <a:rPr lang="en-US" smtClean="0"/>
              <a:t>298</a:t>
            </a:fld>
            <a:endParaRPr lang="en-US"/>
          </a:p>
        </p:txBody>
      </p:sp>
    </p:spTree>
    <p:extLst>
      <p:ext uri="{BB962C8B-B14F-4D97-AF65-F5344CB8AC3E}">
        <p14:creationId xmlns:p14="http://schemas.microsoft.com/office/powerpoint/2010/main" val="3719736362"/>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299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2475873"/>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300</a:t>
            </a:fld>
            <a:endParaRPr lang="en-US"/>
          </a:p>
        </p:txBody>
      </p:sp>
    </p:spTree>
    <p:extLst>
      <p:ext uri="{BB962C8B-B14F-4D97-AF65-F5344CB8AC3E}">
        <p14:creationId xmlns:p14="http://schemas.microsoft.com/office/powerpoint/2010/main" val="59469579"/>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301</a:t>
            </a:fld>
            <a:endParaRPr lang="en-US"/>
          </a:p>
        </p:txBody>
      </p:sp>
    </p:spTree>
    <p:extLst>
      <p:ext uri="{BB962C8B-B14F-4D97-AF65-F5344CB8AC3E}">
        <p14:creationId xmlns:p14="http://schemas.microsoft.com/office/powerpoint/2010/main" val="277719809"/>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Expliquez : Le rapport technique décrit les résultats de 36 scénarios différents de suivi des contacts ; chaque scénario a été exécuté 1 000 fois, valeur qui peut être interprétée comme une observation de 1 000 flambées individuelles de variole du singe par scénario en commençant par un cas initial. Une valeur pour l'efficacité du suivi des contacts de 0 % correspond à un scénario qui repose uniquement sur l'isolement dès l'apparition des symptômes avec un certain retard (ou les activités de suivi des contacts n’ont pas réussi), et nous partons du principe que l'isolement est quasi parfait (par exemple, dans le modèle aléatoire ou en raison d'une observance imparfaite, quelques cas en situation d’isolement pourraient également générer des cas secondaires, sur la base d'un R0 = 0,1 et d'un paramètre de dispersion de 1,0 utilisé pour renseigner le nombre de cas secondaires à partir d’une distribution binomiale négative). Ces scénarios supposent que 60 % des cas secondaires surviennent parmi les contacts non réguliers et 40 % parmi les contacts réguliers, puis l’efficacité devrait changer si les cas surviennent dans une proportion différente entre les deux groupes de contacts (comme l’impliquent également les plages de valeurs asymétriques). Nous présentons des durées maximales de l’épidémie allant jusqu’à 12 semaines, car le cadre de modélisation devra peut-être mis à jour pour des durées plus longues (par exemple, avec plus de données probantes ou une transmission communautaire à grande échelle). Pour réduire l'effet du bruit stochastique, nous présentons les résultats du modèle des proportions dans des catégories discrètes (le cas échéant).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302</a:t>
            </a:fld>
            <a:endParaRPr lang="en-US"/>
          </a:p>
        </p:txBody>
      </p:sp>
    </p:spTree>
    <p:extLst>
      <p:ext uri="{BB962C8B-B14F-4D97-AF65-F5344CB8AC3E}">
        <p14:creationId xmlns:p14="http://schemas.microsoft.com/office/powerpoint/2010/main" val="422776116"/>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figure.]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303</a:t>
            </a:fld>
            <a:endParaRPr lang="en-US"/>
          </a:p>
        </p:txBody>
      </p:sp>
    </p:spTree>
    <p:extLst>
      <p:ext uri="{BB962C8B-B14F-4D97-AF65-F5344CB8AC3E}">
        <p14:creationId xmlns:p14="http://schemas.microsoft.com/office/powerpoint/2010/main" val="1558568497"/>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demander si ces indicateurs sont déjà utilisés.]</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304</a:t>
            </a:fld>
            <a:endParaRPr lang="en-US"/>
          </a:p>
        </p:txBody>
      </p:sp>
    </p:spTree>
    <p:extLst>
      <p:ext uri="{BB962C8B-B14F-4D97-AF65-F5344CB8AC3E}">
        <p14:creationId xmlns:p14="http://schemas.microsoft.com/office/powerpoint/2010/main" val="444497715"/>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305</a:t>
            </a:fld>
            <a:endParaRPr lang="en-US"/>
          </a:p>
        </p:txBody>
      </p:sp>
    </p:spTree>
    <p:extLst>
      <p:ext uri="{BB962C8B-B14F-4D97-AF65-F5344CB8AC3E}">
        <p14:creationId xmlns:p14="http://schemas.microsoft.com/office/powerpoint/2010/main" val="3988259751"/>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 demander si ces indicateurs sont déjà utilisés.]</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306</a:t>
            </a:fld>
            <a:endParaRPr lang="en-US"/>
          </a:p>
        </p:txBody>
      </p:sp>
    </p:spTree>
    <p:extLst>
      <p:ext uri="{BB962C8B-B14F-4D97-AF65-F5344CB8AC3E}">
        <p14:creationId xmlns:p14="http://schemas.microsoft.com/office/powerpoint/2010/main" val="4101120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[Préciser que les informations techniques utilisées pour élaborer ce programme ont été tirées de ces ressources clés de l’Organisation mondiale de la Santé.]</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a:t>
            </a:fld>
            <a:endParaRPr lang="en-US"/>
          </a:p>
        </p:txBody>
      </p:sp>
    </p:spTree>
    <p:extLst>
      <p:ext uri="{BB962C8B-B14F-4D97-AF65-F5344CB8AC3E}">
        <p14:creationId xmlns:p14="http://schemas.microsoft.com/office/powerpoint/2010/main" val="734529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32</a:t>
            </a:fld>
            <a:endParaRPr lang="en-US"/>
          </a:p>
        </p:txBody>
      </p:sp>
    </p:spTree>
    <p:extLst>
      <p:ext uri="{BB962C8B-B14F-4D97-AF65-F5344CB8AC3E}">
        <p14:creationId xmlns:p14="http://schemas.microsoft.com/office/powerpoint/2010/main" val="3358757987"/>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[En cas d’utilisation réelle ou potentielle de QuickRes, 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307</a:t>
            </a:fld>
            <a:endParaRPr lang="en-US"/>
          </a:p>
        </p:txBody>
      </p:sp>
    </p:spTree>
    <p:extLst>
      <p:ext uri="{BB962C8B-B14F-4D97-AF65-F5344CB8AC3E}">
        <p14:creationId xmlns:p14="http://schemas.microsoft.com/office/powerpoint/2010/main" val="523581981"/>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[En cas d’utilisation réelle ou potentielle de QuickRes, 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308</a:t>
            </a:fld>
            <a:endParaRPr lang="en-US"/>
          </a:p>
        </p:txBody>
      </p:sp>
    </p:spTree>
    <p:extLst>
      <p:ext uri="{BB962C8B-B14F-4D97-AF65-F5344CB8AC3E}">
        <p14:creationId xmlns:p14="http://schemas.microsoft.com/office/powerpoint/2010/main" val="2699459566"/>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 Suivre le lien et présenter les fonctionnalités de la plateforme Go.Data.]</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309</a:t>
            </a:fld>
            <a:endParaRPr lang="en-US"/>
          </a:p>
        </p:txBody>
      </p:sp>
    </p:spTree>
    <p:extLst>
      <p:ext uri="{BB962C8B-B14F-4D97-AF65-F5344CB8AC3E}">
        <p14:creationId xmlns:p14="http://schemas.microsoft.com/office/powerpoint/2010/main" val="2148983506"/>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[Ajouter le lien ou le formulaire utilisé dans le pays, puis présenter les informations recueillies sur le formulaire/en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310</a:t>
            </a:fld>
            <a:endParaRPr lang="en-US"/>
          </a:p>
        </p:txBody>
      </p:sp>
    </p:spTree>
    <p:extLst>
      <p:ext uri="{BB962C8B-B14F-4D97-AF65-F5344CB8AC3E}">
        <p14:creationId xmlns:p14="http://schemas.microsoft.com/office/powerpoint/2010/main" val="399183373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recueillies sur le formulaire/en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311</a:t>
            </a:fld>
            <a:endParaRPr lang="en-US"/>
          </a:p>
        </p:txBody>
      </p:sp>
    </p:spTree>
    <p:extLst>
      <p:ext uri="{BB962C8B-B14F-4D97-AF65-F5344CB8AC3E}">
        <p14:creationId xmlns:p14="http://schemas.microsoft.com/office/powerpoint/2010/main" val="1950167027"/>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 </a:t>
            </a:r>
          </a:p>
          <a:p>
            <a:r>
              <a:rPr lang="fr-FR" sz="1200" b="0" i="0" u="none" strike="noStrike" cap="none" baseline="0">
                <a:solidFill>
                  <a:srgbClr val="000000"/>
                </a:solidFill>
                <a:effectLst/>
                <a:uFill>
                  <a:solidFill>
                    <a:prstClr val="black">
                      <a:alpha val="0"/>
                    </a:prstClr>
                  </a:solidFill>
                </a:uFill>
                <a:latin typeface="Calibri"/>
                <a:ea typeface="Calibri"/>
                <a:cs typeface="Calibri"/>
              </a:rPr>
              <a:t>L’OMS a créé une plateforme clinique mondiale de données anonymisées au niveau des patients. Il s’agit d’une plateforme sécurisée, à accès limité et protégée par un mot de passe, hébergée sur REDCap.  Les objectifs sont les suivants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Décrire les caractéristiques cliniques de la variole du singe</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Évaluer les variations des caractéristiques cliniques de la variole du singe</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Identifier l’association des caractéristiques cliniques de la variole du singe avec les résultats</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Décrire les tendances temporelles des caractéristiques cliniques de la variole du singe</a:t>
            </a:r>
          </a:p>
          <a:p>
            <a:pPr marL="171450" indent="-171450">
              <a:buFont typeface="Arial" panose="020B0604020202020204" pitchFamily="34" charset="0"/>
              <a:buChar char="•"/>
            </a:pPr>
            <a:endParaRPr lang="en-US"/>
          </a:p>
          <a:p>
            <a:pPr marL="0" indent="0">
              <a:buFont typeface="Arial" panose="020B0604020202020204" pitchFamily="34" charset="0"/>
              <a:buNone/>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cahier d'observation/en /discuter (page de couverture illustrée sur la diapositive) ; des instructions supplémentaires relatives à la notification sont disponibles sur le lien.]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312</a:t>
            </a:fld>
            <a:endParaRPr lang="en-US"/>
          </a:p>
        </p:txBody>
      </p:sp>
    </p:spTree>
    <p:extLst>
      <p:ext uri="{BB962C8B-B14F-4D97-AF65-F5344CB8AC3E}">
        <p14:creationId xmlns:p14="http://schemas.microsoft.com/office/powerpoint/2010/main" val="2595561864"/>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 et ouvrir le lien pour montrer aux participants où trouver les formulaires de l’OMS.]</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313</a:t>
            </a:fld>
            <a:endParaRPr lang="en-US"/>
          </a:p>
        </p:txBody>
      </p:sp>
    </p:spTree>
    <p:extLst>
      <p:ext uri="{BB962C8B-B14F-4D97-AF65-F5344CB8AC3E}">
        <p14:creationId xmlns:p14="http://schemas.microsoft.com/office/powerpoint/2010/main" val="3056784419"/>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cet exemple de formulaire d’investigation de cas en provenance du Nigeria.]</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314</a:t>
            </a:fld>
            <a:endParaRPr lang="en-US"/>
          </a:p>
        </p:txBody>
      </p:sp>
    </p:spTree>
    <p:extLst>
      <p:ext uri="{BB962C8B-B14F-4D97-AF65-F5344CB8AC3E}">
        <p14:creationId xmlns:p14="http://schemas.microsoft.com/office/powerpoint/2010/main" val="4235347497"/>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[Procéder à un quiz informel avec les participants ; leur accorder environ 5 minutes. Poser la première question, solliciter les réponses des participants.  Faire des commentaires ; corriger/clarifier si nécessaire. Lancer l’animation pour révéler la question suivante.]</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Corrigé : </a:t>
            </a:r>
            <a:r>
              <a:rPr lang="fr-FR" sz="1200" b="0" i="1" u="none" strike="noStrike" cap="none" baseline="0">
                <a:solidFill>
                  <a:srgbClr val="000000"/>
                </a:solidFill>
                <a:effectLst/>
                <a:uFill>
                  <a:solidFill>
                    <a:prstClr val="black">
                      <a:alpha val="0"/>
                    </a:prstClr>
                  </a:solidFill>
                </a:uFill>
                <a:latin typeface="Calibri"/>
                <a:ea typeface="Calibri"/>
                <a:cs typeface="Calibri"/>
              </a:rPr>
              <a:t>[Vérifier les bonnes réponses à l’avance.]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315</a:t>
            </a:fld>
            <a:endParaRPr lang="en-US"/>
          </a:p>
        </p:txBody>
      </p:sp>
    </p:spTree>
    <p:extLst>
      <p:ext uri="{BB962C8B-B14F-4D97-AF65-F5344CB8AC3E}">
        <p14:creationId xmlns:p14="http://schemas.microsoft.com/office/powerpoint/2010/main" val="2303438460"/>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à 10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p:txBody>
      </p:sp>
      <p:sp>
        <p:nvSpPr>
          <p:cNvPr id="4" name="Slide Number Placeholder 3"/>
          <p:cNvSpPr>
            <a:spLocks noGrp="1"/>
          </p:cNvSpPr>
          <p:nvPr>
            <p:ph type="sldNum" sz="quarter" idx="5"/>
          </p:nvPr>
        </p:nvSpPr>
        <p:spPr/>
        <p:txBody>
          <a:bodyPr/>
          <a:lstStyle/>
          <a:p>
            <a:fld id="{95590E7B-7973-4332-9271-9931AC23C085}" type="slidenum">
              <a:rPr lang="en-US" smtClean="0"/>
              <a:t>316</a:t>
            </a:fld>
            <a:endParaRPr lang="en-US"/>
          </a:p>
        </p:txBody>
      </p:sp>
    </p:spTree>
    <p:extLst>
      <p:ext uri="{BB962C8B-B14F-4D97-AF65-F5344CB8AC3E}">
        <p14:creationId xmlns:p14="http://schemas.microsoft.com/office/powerpoint/2010/main" val="34182772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50236"/>
          </a:xfrm>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si un(e) participant(e) peut expliquer le visuel de la diapositive et comparer la réponse à l’explication ci-dessous ou la présenter directement en utilisant l’explication ci-dessous si personne ne se porte volontaire]. </a:t>
            </a:r>
          </a:p>
          <a:p>
            <a:pPr marL="0" marR="0" lvl="0" indent="0" algn="l" defTabSz="914400" rtl="0" eaLnBrk="1" fontAlgn="auto" latinLnBrk="0" hangingPunct="1">
              <a:lnSpc>
                <a:spcPct val="100000"/>
              </a:lnSpc>
              <a:spcBef>
                <a:spcPts val="120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Expliquez :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La transmission interhumaine peut être due à un contact étroit avec les sécrétions respiratoires, les lésions cutanées d’une personne infectée ou des objets récemment contaminés.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La transmission par des gouttelettes respiratoires exhalées nécessite généralement un contact direct prolongé, ce qui expose à un risque plus élevé les professionnels de santé, les membres du foyer et d’autres personnes en contact étroit avec les personnes présentant des cas actifs. Toutefois, la plus longue chaîne de transmission documentée dans une communauté a augmenté ces dernières années, passant de 6 à 9 infections successives d’une personne à l’autre.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La transmission peut également se faire à travers le placenta de la mère au fœtus (ce qui peut entraîner une variole du singe congénitale) ou lors d’un contact étroit pendant et après la naissance.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Même si le contact physique étroit est un facteur de risque de transmission bien connu, on ignore pour l’instant si la variole du singe peut être transmise spécifiquement par voie sexuelle. Quoi qu’il en soit, il convient de noter que le clade II du virus MPX constitue une infection sexuellement transmissible.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33</a:t>
            </a:fld>
            <a:endParaRPr lang="en-US"/>
          </a:p>
        </p:txBody>
      </p:sp>
    </p:spTree>
    <p:extLst>
      <p:ext uri="{BB962C8B-B14F-4D97-AF65-F5344CB8AC3E}">
        <p14:creationId xmlns:p14="http://schemas.microsoft.com/office/powerpoint/2010/main" val="807427668"/>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317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67130348"/>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318</a:t>
            </a:fld>
            <a:endParaRPr lang="en-US"/>
          </a:p>
        </p:txBody>
      </p:sp>
    </p:spTree>
    <p:extLst>
      <p:ext uri="{BB962C8B-B14F-4D97-AF65-F5344CB8AC3E}">
        <p14:creationId xmlns:p14="http://schemas.microsoft.com/office/powerpoint/2010/main" val="3027244490"/>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319</a:t>
            </a:fld>
            <a:endParaRPr lang="en-US"/>
          </a:p>
        </p:txBody>
      </p:sp>
    </p:spTree>
    <p:extLst>
      <p:ext uri="{BB962C8B-B14F-4D97-AF65-F5344CB8AC3E}">
        <p14:creationId xmlns:p14="http://schemas.microsoft.com/office/powerpoint/2010/main" val="926632348"/>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320</a:t>
            </a:fld>
            <a:endParaRPr lang="en-US"/>
          </a:p>
        </p:txBody>
      </p:sp>
    </p:spTree>
    <p:extLst>
      <p:ext uri="{BB962C8B-B14F-4D97-AF65-F5344CB8AC3E}">
        <p14:creationId xmlns:p14="http://schemas.microsoft.com/office/powerpoint/2010/main" val="2139297069"/>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321</a:t>
            </a:fld>
            <a:endParaRPr lang="en-US"/>
          </a:p>
        </p:txBody>
      </p:sp>
    </p:spTree>
    <p:extLst>
      <p:ext uri="{BB962C8B-B14F-4D97-AF65-F5344CB8AC3E}">
        <p14:creationId xmlns:p14="http://schemas.microsoft.com/office/powerpoint/2010/main" val="213929706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322</a:t>
            </a:fld>
            <a:endParaRPr lang="en-US"/>
          </a:p>
        </p:txBody>
      </p:sp>
    </p:spTree>
    <p:extLst>
      <p:ext uri="{BB962C8B-B14F-4D97-AF65-F5344CB8AC3E}">
        <p14:creationId xmlns:p14="http://schemas.microsoft.com/office/powerpoint/2010/main" val="922918158"/>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323</a:t>
            </a:fld>
            <a:endParaRPr lang="en-US"/>
          </a:p>
        </p:txBody>
      </p:sp>
    </p:spTree>
    <p:extLst>
      <p:ext uri="{BB962C8B-B14F-4D97-AF65-F5344CB8AC3E}">
        <p14:creationId xmlns:p14="http://schemas.microsoft.com/office/powerpoint/2010/main" val="65584331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ressources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324</a:t>
            </a:fld>
            <a:endParaRPr lang="en-US"/>
          </a:p>
        </p:txBody>
      </p:sp>
    </p:spTree>
    <p:extLst>
      <p:ext uri="{BB962C8B-B14F-4D97-AF65-F5344CB8AC3E}">
        <p14:creationId xmlns:p14="http://schemas.microsoft.com/office/powerpoint/2010/main" val="211719471"/>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325</a:t>
            </a:fld>
            <a:endParaRPr lang="en-US"/>
          </a:p>
        </p:txBody>
      </p:sp>
    </p:spTree>
    <p:extLst>
      <p:ext uri="{BB962C8B-B14F-4D97-AF65-F5344CB8AC3E}">
        <p14:creationId xmlns:p14="http://schemas.microsoft.com/office/powerpoint/2010/main" val="5219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 Transmission de la variole du singe humaine. Dans les pays endémiques, les événements de propagation se produisent à partir des réservoirs zoonotiques des animaux vers l’homme, entraînant potentiellement des épidémies limitées, généralement facilitées par un contact humain étroit. Les épidémies peuvent également survenir dans les régions non endémiques par l’introduction du virus à travers les déplacements humains ou l’importation d’animaux porteurs du virus. Une transmission interhumaine ultérieure peut alors se produire par le biais de contacts domestiques et autres contacts étroits.</a:t>
            </a:r>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34</a:t>
            </a:fld>
            <a:endParaRPr lang="en-US"/>
          </a:p>
        </p:txBody>
      </p:sp>
    </p:spTree>
    <p:extLst>
      <p:ext uri="{BB962C8B-B14F-4D97-AF65-F5344CB8AC3E}">
        <p14:creationId xmlns:p14="http://schemas.microsoft.com/office/powerpoint/2010/main" val="2014638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[Décrire les principaux facteurs environnementaux et sociaux de l’apparition de la variole du singe tels que présentés sur la diapositive.]</a:t>
            </a:r>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35</a:t>
            </a:fld>
            <a:endParaRPr lang="en-US"/>
          </a:p>
        </p:txBody>
      </p:sp>
    </p:spTree>
    <p:extLst>
      <p:ext uri="{BB962C8B-B14F-4D97-AF65-F5344CB8AC3E}">
        <p14:creationId xmlns:p14="http://schemas.microsoft.com/office/powerpoint/2010/main" val="3992717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La variole du singe peut se transmettre à tout le monde par contact étroit, personnel, souvent corporel, notamment :</a:t>
            </a:r>
          </a:p>
          <a:p>
            <a:pPr marL="628650" lvl="1"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Contact direct avec une éruption cutanée, des croûtes ou des fluides corporels d’une personne atteinte de variole du singe.</a:t>
            </a:r>
          </a:p>
          <a:p>
            <a:pPr marL="628650" lvl="1"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Contact avec des objets, des tissus (vêtements, literie ou serviettes) et des surfaces utilisés par une personne atteinte de variole du singe</a:t>
            </a:r>
          </a:p>
          <a:p>
            <a:pPr marL="628650" lvl="1"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Contact avec des sécrétions respiratoires.</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Le virus peut s’introduire par les voies respiratoires, les muqueuses comme les yeux et la bouche, une peau présentant des lésions et les blessures par piqûre d'aiguille chez les professionnels de santé ; nous discuterons de ce volet au module 7.1 intitulé « Exposition professionnelle ».  </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Le risque de transmission du MPXV par d’autres fluides corporels comme le sperme ou les sécrétions vaginales n’est pas encore entièrement compris. Cependant, l’ADN viral a été détecté dans du sperme.</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defRPr/>
            </a:pPr>
            <a:endParaRPr lang="en-US"/>
          </a:p>
          <a:p>
            <a:pPr marL="171450" lvl="0" indent="-171450">
              <a:buFont typeface="Arial" panose="020B0604020202020204" pitchFamily="34" charset="0"/>
              <a:buChar char="•"/>
            </a:pPr>
            <a:endParaRPr lang="en-US" sz="1200"/>
          </a:p>
          <a:p>
            <a:endParaRPr lang="en-US"/>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36</a:t>
            </a:fld>
            <a:endParaRPr lang="en-US"/>
          </a:p>
        </p:txBody>
      </p:sp>
    </p:spTree>
    <p:extLst>
      <p:ext uri="{BB962C8B-B14F-4D97-AF65-F5344CB8AC3E}">
        <p14:creationId xmlns:p14="http://schemas.microsoft.com/office/powerpoint/2010/main" val="35169296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relatives à la diapositive]. </a:t>
            </a:r>
          </a:p>
          <a:p>
            <a:pPr marL="0" marR="0" lvl="0" indent="0" algn="l" defTabSz="914400" rtl="0" eaLnBrk="1" fontAlgn="auto" latinLnBrk="0" hangingPunct="1">
              <a:lnSpc>
                <a:spcPct val="100000"/>
              </a:lnSpc>
              <a:spcBef>
                <a:spcPts val="120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Expliquez : Les données indiquent la possibilité d’une transmission asymptomatique par excrétion virale anale lors d’un contact intime avec une personne qui ne présente pas de symptômes de la variole du singe. En fait, le virus MPX a été détecté sur des écouvillons rectaux de personnes à risque mais asymptomatiques malgré l’absence de lésions cutanées, phénomène qui suscite des inquiétudes quant à la possibilité d’une transmission asymptomatique du virus.</a:t>
            </a:r>
          </a:p>
          <a:p>
            <a:pPr marL="0" marR="0" lvl="0" indent="0" algn="l" defTabSz="914400" rtl="0" eaLnBrk="1" fontAlgn="auto" latinLnBrk="0" hangingPunct="1">
              <a:lnSpc>
                <a:spcPct val="100000"/>
              </a:lnSpc>
              <a:spcBef>
                <a:spcPct val="0"/>
              </a:spcBef>
              <a:spcAft>
                <a:spcPct val="0"/>
              </a:spcAft>
              <a:buClrTx/>
              <a:buSzTx/>
              <a:buFontTx/>
              <a:buNone/>
              <a:defRPr/>
            </a:pPr>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37</a:t>
            </a:fld>
            <a:endParaRPr lang="en-US"/>
          </a:p>
        </p:txBody>
      </p:sp>
    </p:spTree>
    <p:extLst>
      <p:ext uri="{BB962C8B-B14F-4D97-AF65-F5344CB8AC3E}">
        <p14:creationId xmlns:p14="http://schemas.microsoft.com/office/powerpoint/2010/main" val="26938846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[Cette activité peut être effectuée en plénière ; elle vise à associer les participants à une réflexion autour d’une question particulière. Posez aux participants la question de la diapositive, puis lancez l’animation pour présenter la réponse.]</a:t>
            </a:r>
          </a:p>
        </p:txBody>
      </p:sp>
      <p:sp>
        <p:nvSpPr>
          <p:cNvPr id="4" name="Slide Number Placeholder 3"/>
          <p:cNvSpPr>
            <a:spLocks noGrp="1"/>
          </p:cNvSpPr>
          <p:nvPr>
            <p:ph type="sldNum" sz="quarter" idx="5"/>
          </p:nvPr>
        </p:nvSpPr>
        <p:spPr/>
        <p:txBody>
          <a:bodyPr/>
          <a:lstStyle/>
          <a:p>
            <a:fld id="{95590E7B-7973-4332-9271-9931AC23C085}" type="slidenum">
              <a:rPr lang="en-US" smtClean="0"/>
              <a:t>38</a:t>
            </a:fld>
            <a:endParaRPr lang="en-US"/>
          </a:p>
        </p:txBody>
      </p:sp>
    </p:spTree>
    <p:extLst>
      <p:ext uri="{BB962C8B-B14F-4D97-AF65-F5344CB8AC3E}">
        <p14:creationId xmlns:p14="http://schemas.microsoft.com/office/powerpoint/2010/main" val="3146659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[Cette activité peut être effectuée en plénière ; elle vise à associer les participants à une réflexion autour d’une question particulière. Posez aux participants la question de la diapositive, puis lancez l’animation pour présenter la réponse.]</a:t>
            </a:r>
          </a:p>
        </p:txBody>
      </p:sp>
      <p:sp>
        <p:nvSpPr>
          <p:cNvPr id="4" name="Slide Number Placeholder 3"/>
          <p:cNvSpPr>
            <a:spLocks noGrp="1"/>
          </p:cNvSpPr>
          <p:nvPr>
            <p:ph type="sldNum" sz="quarter" idx="5"/>
          </p:nvPr>
        </p:nvSpPr>
        <p:spPr/>
        <p:txBody>
          <a:bodyPr/>
          <a:lstStyle/>
          <a:p>
            <a:fld id="{95590E7B-7973-4332-9271-9931AC23C085}" type="slidenum">
              <a:rPr lang="en-US" smtClean="0"/>
              <a:t>39</a:t>
            </a:fld>
            <a:endParaRPr lang="en-US"/>
          </a:p>
        </p:txBody>
      </p:sp>
    </p:spTree>
    <p:extLst>
      <p:ext uri="{BB962C8B-B14F-4D97-AF65-F5344CB8AC3E}">
        <p14:creationId xmlns:p14="http://schemas.microsoft.com/office/powerpoint/2010/main" val="33250433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[Procéder à un quiz informel avec les participants ; leur accorder environ 5 minutes. Poser la première question, solliciter les réponses des participants.  Faire des commentaires ; corriger/clarifier si nécessaire. Lancer l’animation pour révéler la question suivante.]</a:t>
            </a:r>
          </a:p>
          <a:p>
            <a:endParaRPr lang="en-US"/>
          </a:p>
          <a:p>
            <a:r>
              <a:rPr lang="fr-FR" sz="1200" b="0" i="0" u="none" strike="noStrike" cap="none" baseline="0">
                <a:solidFill>
                  <a:srgbClr val="000000"/>
                </a:solidFill>
                <a:effectLst/>
                <a:uFill>
                  <a:solidFill>
                    <a:prstClr val="black">
                      <a:alpha val="0"/>
                    </a:prstClr>
                  </a:solidFill>
                </a:uFill>
                <a:latin typeface="Calibri"/>
                <a:ea typeface="Calibri"/>
                <a:cs typeface="Calibri"/>
              </a:rPr>
              <a:t>Corrigé :</a:t>
            </a:r>
          </a:p>
          <a:p>
            <a:r>
              <a:rPr lang="fr-FR" sz="1200" b="0" i="0" u="none" strike="noStrike" cap="none" baseline="0">
                <a:solidFill>
                  <a:srgbClr val="000000"/>
                </a:solidFill>
                <a:effectLst/>
                <a:uFill>
                  <a:solidFill>
                    <a:prstClr val="black">
                      <a:alpha val="0"/>
                    </a:prstClr>
                  </a:solidFill>
                </a:uFill>
                <a:latin typeface="Calibri"/>
                <a:ea typeface="Calibri"/>
                <a:cs typeface="Calibri"/>
              </a:rPr>
              <a:t>1. rongeurs </a:t>
            </a:r>
          </a:p>
          <a:p>
            <a:r>
              <a:rPr lang="fr-FR" sz="1200" b="0" i="0" u="none" strike="noStrike" cap="none" baseline="0">
                <a:solidFill>
                  <a:srgbClr val="000000"/>
                </a:solidFill>
                <a:effectLst/>
                <a:uFill>
                  <a:solidFill>
                    <a:prstClr val="black">
                      <a:alpha val="0"/>
                    </a:prstClr>
                  </a:solidFill>
                </a:uFill>
                <a:latin typeface="Calibri"/>
                <a:ea typeface="Calibri"/>
                <a:cs typeface="Calibri"/>
              </a:rPr>
              <a:t>2. le réservoir est indéterminé  </a:t>
            </a:r>
          </a:p>
          <a:p>
            <a:r>
              <a:rPr lang="fr-FR" sz="1200" b="0" i="0" u="none" strike="noStrike" cap="none" baseline="0">
                <a:solidFill>
                  <a:srgbClr val="000000"/>
                </a:solidFill>
                <a:effectLst/>
                <a:uFill>
                  <a:solidFill>
                    <a:prstClr val="black">
                      <a:alpha val="0"/>
                    </a:prstClr>
                  </a:solidFill>
                </a:uFill>
                <a:latin typeface="Calibri"/>
                <a:ea typeface="Calibri"/>
                <a:cs typeface="Calibri"/>
              </a:rPr>
              <a:t>3. l'infection primaire est la transmission de l’animal à l’humain ; l'infection secondaire est la transmission d'humain à humain</a:t>
            </a:r>
          </a:p>
          <a:p>
            <a:r>
              <a:rPr lang="fr-FR" sz="1200" b="0" i="0" u="none" strike="noStrike" cap="none" baseline="0">
                <a:solidFill>
                  <a:srgbClr val="000000"/>
                </a:solidFill>
                <a:effectLst/>
                <a:uFill>
                  <a:solidFill>
                    <a:prstClr val="black">
                      <a:alpha val="0"/>
                    </a:prstClr>
                  </a:solidFill>
                </a:uFill>
                <a:latin typeface="Calibri"/>
                <a:ea typeface="Calibri"/>
                <a:cs typeface="Calibri"/>
              </a:rPr>
              <a:t>4. déforestation, troubles civils, pauvreté, changement climatique, arrêt de la vaccination contre la variole </a:t>
            </a:r>
          </a:p>
          <a:p>
            <a:pPr marL="0" indent="0">
              <a:buFont typeface="Arial" panose="020B0604020202020204" pitchFamily="34" charset="0"/>
              <a:buNone/>
            </a:pPr>
            <a:r>
              <a:rPr lang="fr-FR" sz="1200" b="0" i="0" u="none" strike="noStrike" cap="none" baseline="0">
                <a:solidFill>
                  <a:srgbClr val="000000"/>
                </a:solidFill>
                <a:effectLst/>
                <a:uFill>
                  <a:solidFill>
                    <a:prstClr val="black">
                      <a:alpha val="0"/>
                    </a:prstClr>
                  </a:solidFill>
                </a:uFill>
                <a:latin typeface="Calibri"/>
                <a:ea typeface="Calibri"/>
                <a:cs typeface="Calibri"/>
              </a:rPr>
              <a:t>5. La variole du singe peut être transmise à tout le monde par contact étroit, personnel, souvent peau contre peau, notamment : contact direct avec une éruption cutanée, des croûtes ou des liquides corporels d’une personne atteinte de variole du singe ; contact avec des objets, des tissus (vêtements, literie ou serviettes) et des surfaces qui ont été utilisés par une personne atteinte de variole du singe ; contact avec les sécrétions respiratoires. Le virus peut s’introduire par les voies respiratoires, les muqueuses comme les yeux et la bouche, une peau présentant des lésions et les blessures par piqûre d'aiguille chez les professionnels de santé ; nous discuterons de ce volet au module 7.1 intitulé « Exposition professionnelle ». Le risque de transmission du MPXV par d’autres fluides corporels comme le sperme et les sécrétions vaginales n’est pas encore entièrement compris. Cependant, l’ADN viral a été détecté dans du sperme.</a:t>
            </a:r>
          </a:p>
        </p:txBody>
      </p:sp>
      <p:sp>
        <p:nvSpPr>
          <p:cNvPr id="4" name="Slide Number Placeholder 3"/>
          <p:cNvSpPr>
            <a:spLocks noGrp="1"/>
          </p:cNvSpPr>
          <p:nvPr>
            <p:ph type="sldNum" sz="quarter" idx="5"/>
          </p:nvPr>
        </p:nvSpPr>
        <p:spPr/>
        <p:txBody>
          <a:bodyPr/>
          <a:lstStyle/>
          <a:p>
            <a:fld id="{95590E7B-7973-4332-9271-9931AC23C085}" type="slidenum">
              <a:rPr lang="en-US" smtClean="0"/>
              <a:t>40</a:t>
            </a:fld>
            <a:endParaRPr lang="en-US"/>
          </a:p>
        </p:txBody>
      </p:sp>
    </p:spTree>
    <p:extLst>
      <p:ext uri="{BB962C8B-B14F-4D97-AF65-F5344CB8AC3E}">
        <p14:creationId xmlns:p14="http://schemas.microsoft.com/office/powerpoint/2010/main" val="34933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[Laisser 5 minutes aux participants pour poser des questions et partager leurs réponses. S’il n’y a pas de questions, engager une discussion en posant une question ouverte comme la suivante : Parmi les informations présentées, quelle a été la plus surprenante/intéressante pour vous ? Quelle sera la plus utile pour vous dans votre travail ?]</a:t>
            </a:r>
          </a:p>
        </p:txBody>
      </p:sp>
      <p:sp>
        <p:nvSpPr>
          <p:cNvPr id="4" name="Slide Number Placeholder 3"/>
          <p:cNvSpPr>
            <a:spLocks noGrp="1"/>
          </p:cNvSpPr>
          <p:nvPr>
            <p:ph type="sldNum" sz="quarter" idx="5"/>
          </p:nvPr>
        </p:nvSpPr>
        <p:spPr/>
        <p:txBody>
          <a:bodyPr/>
          <a:lstStyle/>
          <a:p>
            <a:fld id="{95590E7B-7973-4332-9271-9931AC23C085}" type="slidenum">
              <a:rPr lang="en-US" smtClean="0"/>
              <a:t>41</a:t>
            </a:fld>
            <a:endParaRPr lang="en-US"/>
          </a:p>
        </p:txBody>
      </p:sp>
    </p:spTree>
    <p:extLst>
      <p:ext uri="{BB962C8B-B14F-4D97-AF65-F5344CB8AC3E}">
        <p14:creationId xmlns:p14="http://schemas.microsoft.com/office/powerpoint/2010/main" val="1314081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l’objectif de ce programme et répondre à toutes les questions.]</a:t>
            </a:r>
            <a:endParaRPr lang="en-US" u="none">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4</a:t>
            </a:fld>
            <a:endParaRPr lang="en-US"/>
          </a:p>
        </p:txBody>
      </p:sp>
    </p:spTree>
    <p:extLst>
      <p:ext uri="{BB962C8B-B14F-4D97-AF65-F5344CB8AC3E}">
        <p14:creationId xmlns:p14="http://schemas.microsoft.com/office/powerpoint/2010/main" val="41851096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42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3557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43</a:t>
            </a:fld>
            <a:endParaRPr lang="en-US"/>
          </a:p>
        </p:txBody>
      </p:sp>
    </p:spTree>
    <p:extLst>
      <p:ext uri="{BB962C8B-B14F-4D97-AF65-F5344CB8AC3E}">
        <p14:creationId xmlns:p14="http://schemas.microsoft.com/office/powerpoint/2010/main" val="2152390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diagramme et les informations relatives à la diapositive.]</a:t>
            </a:r>
            <a:endParaRPr lang="en-US" b="0" i="0">
              <a:solidFill>
                <a:srgbClr val="000000"/>
              </a:solidFill>
              <a:effectLst/>
              <a:latin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44</a:t>
            </a:fld>
            <a:endParaRPr lang="en-US"/>
          </a:p>
        </p:txBody>
      </p:sp>
    </p:spTree>
    <p:extLst>
      <p:ext uri="{BB962C8B-B14F-4D97-AF65-F5344CB8AC3E}">
        <p14:creationId xmlns:p14="http://schemas.microsoft.com/office/powerpoint/2010/main" val="11218571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endParaRPr lang="en-US" b="0" i="0">
              <a:solidFill>
                <a:srgbClr val="000000"/>
              </a:solidFill>
              <a:effectLst/>
              <a:latin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45</a:t>
            </a:fld>
            <a:endParaRPr lang="en-US"/>
          </a:p>
        </p:txBody>
      </p:sp>
    </p:spTree>
    <p:extLst>
      <p:ext uri="{BB962C8B-B14F-4D97-AF65-F5344CB8AC3E}">
        <p14:creationId xmlns:p14="http://schemas.microsoft.com/office/powerpoint/2010/main" val="502557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La gravité de la maladie peut dépendre de l’état de santé initial du patient et de la voie d’exposition.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 groupe génétique ou clade du virus qui sévit en Afrique de l'Ouest, qui est le clade responsable de la flambée actuelle, est associé à une maladie plus bénigne et à un taux de mortalité moins élevé que celui du clade du virus qui sévit dans le Bassin du Congo.</a:t>
            </a:r>
            <a:endParaRPr lang="en-US" sz="1200"/>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Même si la plupart des cas dans les flambées actuelles ont présenté des symptômes de maladie bénigne, le virus MPX peut provoquer une maladie grave chez certains groupes de population (jeunes enfants, femmes enceintes, personnes immunodéprimées) ; le diagnostic de la forme sévère de l’infection à MPXV doit inciter les médecins hospitaliers à effectuer un dépistage du VIH.</a:t>
            </a:r>
            <a:endParaRPr lang="en-US" sz="1200"/>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Parmi les cas qui ont fait état d’au moins un symptôme, celui le plus fréquent est une éruption cutanée.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Il convient de noter que l'identification de véritables dénominateurs pour la symptomatologie est difficile en raison d'une absence générale de notifications négatives et de la variabilité des définitions de symptômes selon les systèmes de notification des pays.</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46</a:t>
            </a:fld>
            <a:endParaRPr lang="en-US"/>
          </a:p>
        </p:txBody>
      </p:sp>
    </p:spTree>
    <p:extLst>
      <p:ext uri="{BB962C8B-B14F-4D97-AF65-F5344CB8AC3E}">
        <p14:creationId xmlns:p14="http://schemas.microsoft.com/office/powerpoint/2010/main" val="969125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 </a:t>
            </a:r>
          </a:p>
          <a:p>
            <a:r>
              <a:rPr lang="fr-FR" sz="1200" b="0" i="0" u="none" strike="noStrike" cap="none" baseline="0">
                <a:solidFill>
                  <a:srgbClr val="000000"/>
                </a:solidFill>
                <a:effectLst/>
                <a:uFill>
                  <a:solidFill>
                    <a:prstClr val="black">
                      <a:alpha val="0"/>
                    </a:prstClr>
                  </a:solidFill>
                </a:uFill>
                <a:latin typeface="Calibri"/>
                <a:ea typeface="Calibri"/>
                <a:cs typeface="Calibri"/>
              </a:rPr>
              <a:t>Les principaux signes et symptômes sont les suivants : </a:t>
            </a:r>
          </a:p>
          <a:p>
            <a:pPr marL="233363" indent="-233363">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Éruption cutanée</a:t>
            </a:r>
          </a:p>
          <a:p>
            <a:pPr marL="461963" lvl="1" indent="-220663">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située sur les organes génitaux ou à proximité de ceux-ci (pénis, testicules, lèvres et vagin) ou sur l’anus ; elle pourrait se produire sur d’autres zones, notamment les mains, les pieds, la poitrine, le visage ou la bouche.</a:t>
            </a:r>
          </a:p>
          <a:p>
            <a:pPr marL="461963" lvl="1" indent="-220663">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passe par plusieurs étapes, y compris des croûtes, avant de guérir.</a:t>
            </a:r>
          </a:p>
          <a:p>
            <a:pPr marL="461963" lvl="1" indent="-220663">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ressemble au départ à des boutons ou à des cloques et peut être douloureuse ou prurigineuse.</a:t>
            </a:r>
          </a:p>
          <a:p>
            <a:pPr marL="233363" indent="-233363">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Autres symptômes : </a:t>
            </a:r>
          </a:p>
          <a:p>
            <a:pPr marL="461963" lvl="1" indent="-220663">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fièvre, frissons, gonflement des ganglions lymphatiques, épuisement, douleurs musculaires et mal de dos, mal de tête</a:t>
            </a:r>
          </a:p>
          <a:p>
            <a:pPr marL="461963" lvl="1" indent="-220663">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Symptômes respiratoires (par exemple, mal de gorge, congestion nasale ou toux)</a:t>
            </a:r>
          </a:p>
          <a:p>
            <a:pPr marL="233363" indent="-233363">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Un(e) patient(e) peut présenter tous ces symptômes ou seulement quelques-uns</a:t>
            </a:r>
          </a:p>
          <a:p>
            <a:pPr marL="233363" indent="-233363">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Parfois, les patients présentent des symptômes pseudo-grippaux avant l’éruption cutanée.</a:t>
            </a:r>
          </a:p>
          <a:p>
            <a:pPr marL="233363" indent="-233363">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Certains patients présentent d’abord une éruption cutanée, suivie d’autres symptômes.</a:t>
            </a:r>
          </a:p>
          <a:p>
            <a:pPr marL="233363" indent="-233363">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D’autres ne présentent qu’une éruption cutanée.</a:t>
            </a:r>
          </a:p>
          <a:p>
            <a:pPr marL="342900" indent="-342900">
              <a:buFont typeface="Arial" panose="020B0604020202020204" pitchFamily="34" charset="0"/>
              <a:buChar char="•"/>
            </a:pPr>
            <a:endParaRPr lang="en-US"/>
          </a:p>
          <a:p>
            <a:pPr marL="0" indent="0">
              <a:buFont typeface="Arial" panose="020B0604020202020204" pitchFamily="34" charset="0"/>
              <a:buNone/>
            </a:pPr>
            <a:r>
              <a:rPr lang="fr-FR" sz="1200" b="0" i="0" u="none" strike="noStrike" cap="none" baseline="0">
                <a:solidFill>
                  <a:srgbClr val="000000"/>
                </a:solidFill>
                <a:effectLst/>
                <a:uFill>
                  <a:solidFill>
                    <a:prstClr val="black">
                      <a:alpha val="0"/>
                    </a:prstClr>
                  </a:solidFill>
                </a:uFill>
                <a:latin typeface="Calibri"/>
                <a:ea typeface="Calibri"/>
                <a:cs typeface="Calibri"/>
              </a:rPr>
              <a:t>Posez les questions suivantes : Quelqu’un a-t-il déjà une expérience clinique des signes et symptômes de la variole du singe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47</a:t>
            </a:fld>
            <a:endParaRPr lang="en-US"/>
          </a:p>
        </p:txBody>
      </p:sp>
    </p:spTree>
    <p:extLst>
      <p:ext uri="{BB962C8B-B14F-4D97-AF65-F5344CB8AC3E}">
        <p14:creationId xmlns:p14="http://schemas.microsoft.com/office/powerpoint/2010/main" val="2886041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la figure/en discuter.]</a:t>
            </a:r>
          </a:p>
        </p:txBody>
      </p:sp>
      <p:sp>
        <p:nvSpPr>
          <p:cNvPr id="4" name="Slide Number Placeholder 3"/>
          <p:cNvSpPr>
            <a:spLocks noGrp="1"/>
          </p:cNvSpPr>
          <p:nvPr>
            <p:ph type="sldNum" sz="quarter" idx="5"/>
          </p:nvPr>
        </p:nvSpPr>
        <p:spPr/>
        <p:txBody>
          <a:bodyPr/>
          <a:lstStyle/>
          <a:p>
            <a:fld id="{95590E7B-7973-4332-9271-9931AC23C085}" type="slidenum">
              <a:rPr lang="en-US" smtClean="0"/>
              <a:t>48</a:t>
            </a:fld>
            <a:endParaRPr lang="en-US"/>
          </a:p>
        </p:txBody>
      </p:sp>
    </p:spTree>
    <p:extLst>
      <p:ext uri="{BB962C8B-B14F-4D97-AF65-F5344CB8AC3E}">
        <p14:creationId xmlns:p14="http://schemas.microsoft.com/office/powerpoint/2010/main" val="1341185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840067"/>
          </a:xfrm>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Expliquez : </a:t>
            </a:r>
          </a:p>
          <a:p>
            <a:pPr marL="171450" indent="-171450" algn="l">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lésions sont fermes ou caoutchouteuses, bien circonscrites, profondes et présentent souvent une ombilication (semblable à un point sur la lésion).</a:t>
            </a:r>
          </a:p>
          <a:p>
            <a:pPr marL="171450" indent="-171450" algn="l">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Pendant la flambée mondiale actuelle :</a:t>
            </a:r>
          </a:p>
          <a:p>
            <a:pPr marL="461963" lvl="1" indent="-231775" algn="l">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Les lésions apparaissent souvent dans les régions génitales et anorectales ou dans la bouche.</a:t>
            </a:r>
          </a:p>
          <a:p>
            <a:pPr marL="461963" lvl="1" indent="-231775" algn="l">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L’éruption cutanée n’est pas toujours disséminée sur plusieurs régions du corps.</a:t>
            </a:r>
          </a:p>
          <a:p>
            <a:pPr marL="461963" lvl="1" indent="-231775" algn="l">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L’éruption cutanée peut se limiter à quelques lésions ou à une seule lésion.</a:t>
            </a:r>
          </a:p>
          <a:p>
            <a:pPr marL="461963" lvl="1" indent="-231775" algn="l">
              <a:buFont typeface="Calibri" panose="020F050202020403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L’éruption cutanée n’apparaît pas toujours sur la paume des mains et la plante des pieds. </a:t>
            </a:r>
          </a:p>
          <a:p>
            <a:pPr marL="171450" indent="-171450">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En général, les lésions se développent simultanément et évoluent ensemble sur une certaine partie du corps. L’évolution des lésions progresse en quatre phases (maculaire, papuleuse, vésiculaire et pustuleuse) avant de former des croûtes suivies d’une desquamation</a:t>
            </a:r>
            <a:r>
              <a:rPr lang="fr-FR" sz="1200" b="1" i="0" u="none" strike="noStrike" cap="none" baseline="0">
                <a:solidFill>
                  <a:srgbClr val="000000"/>
                </a:solidFill>
                <a:effectLst/>
                <a:uFill>
                  <a:solidFill>
                    <a:prstClr val="black">
                      <a:alpha val="0"/>
                    </a:prstClr>
                  </a:solidFill>
                </a:uFill>
                <a:latin typeface="Calibri"/>
                <a:ea typeface="Calibri"/>
                <a:cs typeface="Calibri"/>
              </a:rPr>
              <a:t>.</a:t>
            </a:r>
          </a:p>
          <a:p>
            <a:pPr marL="171450" indent="-171450" algn="l">
              <a:buFont typeface="Arial" panose="020B0604020202020204" pitchFamily="34" charset="0"/>
              <a:buChar char="•"/>
            </a:pPr>
            <a:r>
              <a:rPr lang="fr-FR" sz="1200" b="0" i="0" u="none" strike="noStrike" cap="none" baseline="0">
                <a:solidFill>
                  <a:srgbClr val="0F1626"/>
                </a:solidFill>
                <a:effectLst/>
                <a:uFill>
                  <a:solidFill>
                    <a:prstClr val="black">
                      <a:alpha val="0"/>
                    </a:prstClr>
                  </a:solidFill>
                </a:uFill>
                <a:latin typeface="Calibri"/>
                <a:ea typeface="Calibri"/>
                <a:cs typeface="Calibri"/>
              </a:rPr>
              <a:t>Les lésions sont généralement douloureuses et peuvent être prurigineuses. </a:t>
            </a:r>
          </a:p>
          <a:p>
            <a:pPr marL="171450" indent="-171450" algn="l">
              <a:buFont typeface="Arial" panose="020B0604020202020204" pitchFamily="34" charset="0"/>
              <a:buChar char="•"/>
            </a:pPr>
            <a:r>
              <a:rPr lang="fr-FR" sz="1200" b="0" i="0" u="none" strike="noStrike" cap="none" baseline="0">
                <a:solidFill>
                  <a:srgbClr val="0F1626"/>
                </a:solidFill>
                <a:effectLst/>
                <a:uFill>
                  <a:solidFill>
                    <a:prstClr val="black">
                      <a:alpha val="0"/>
                    </a:prstClr>
                  </a:solidFill>
                </a:uFill>
                <a:latin typeface="Calibri"/>
                <a:ea typeface="Calibri"/>
                <a:cs typeface="Calibri"/>
              </a:rPr>
              <a:t>Les lésions peuvent être disséminées ou localisées. </a:t>
            </a:r>
          </a:p>
          <a:p>
            <a:pPr marL="171450" indent="-171450" algn="l">
              <a:buFont typeface="Arial" panose="020B0604020202020204" pitchFamily="34" charset="0"/>
              <a:buChar char="•"/>
            </a:pPr>
            <a:r>
              <a:rPr lang="fr-FR" sz="1200" b="0" i="0" u="none" strike="noStrike" cap="none" baseline="0">
                <a:solidFill>
                  <a:srgbClr val="0F1626"/>
                </a:solidFill>
                <a:effectLst/>
                <a:uFill>
                  <a:solidFill>
                    <a:prstClr val="black">
                      <a:alpha val="0"/>
                    </a:prstClr>
                  </a:solidFill>
                </a:uFill>
                <a:latin typeface="Calibri"/>
                <a:ea typeface="Calibri"/>
                <a:cs typeface="Calibri"/>
              </a:rPr>
              <a:t>Les symptômes systémiques peuvent ne pas être toujours présents. </a:t>
            </a:r>
          </a:p>
          <a:p>
            <a:pPr marL="171450" indent="-171450" algn="l">
              <a:buFont typeface="Arial" panose="020B0604020202020204" pitchFamily="34" charset="0"/>
              <a:buChar char="•"/>
            </a:pPr>
            <a:r>
              <a:rPr lang="fr-FR" sz="1200" b="0" i="0" u="none" strike="noStrike" cap="none" baseline="0">
                <a:solidFill>
                  <a:srgbClr val="0F1626"/>
                </a:solidFill>
                <a:effectLst/>
                <a:uFill>
                  <a:solidFill>
                    <a:prstClr val="black">
                      <a:alpha val="0"/>
                    </a:prstClr>
                  </a:solidFill>
                </a:uFill>
                <a:latin typeface="Calibri"/>
                <a:ea typeface="Calibri"/>
                <a:cs typeface="Calibri"/>
              </a:rPr>
              <a:t>Des cicatrices dentelées et/ou des zones de peau plus claires ou plus foncées peuvent persister après la chute des croûtes.</a:t>
            </a:r>
          </a:p>
          <a:p>
            <a:pPr marL="171450" indent="-171450" algn="l">
              <a:buFont typeface="Arial" panose="020B0604020202020204" pitchFamily="34" charset="0"/>
              <a:buChar char="•"/>
            </a:pPr>
            <a:r>
              <a:rPr lang="fr-FR" sz="1200" b="0" i="0" u="none" strike="noStrike" cap="none" baseline="0">
                <a:solidFill>
                  <a:srgbClr val="0F1626"/>
                </a:solidFill>
                <a:effectLst/>
                <a:uFill>
                  <a:solidFill>
                    <a:prstClr val="black">
                      <a:alpha val="0"/>
                    </a:prstClr>
                  </a:solidFill>
                </a:uFill>
                <a:latin typeface="Calibri"/>
                <a:ea typeface="Calibri"/>
                <a:cs typeface="Calibri"/>
              </a:rPr>
              <a:t>Considérées comme infectieuses jusqu’à la chute de toutes les croûtes et la formation d’une nouvelle couche de peau.</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49</a:t>
            </a:fld>
            <a:endParaRPr lang="en-US"/>
          </a:p>
        </p:txBody>
      </p:sp>
    </p:spTree>
    <p:extLst>
      <p:ext uri="{BB962C8B-B14F-4D97-AF65-F5344CB8AC3E}">
        <p14:creationId xmlns:p14="http://schemas.microsoft.com/office/powerpoint/2010/main" val="11422539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la figure]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50</a:t>
            </a:fld>
            <a:endParaRPr lang="en-US"/>
          </a:p>
        </p:txBody>
      </p:sp>
    </p:spTree>
    <p:extLst>
      <p:ext uri="{BB962C8B-B14F-4D97-AF65-F5344CB8AC3E}">
        <p14:creationId xmlns:p14="http://schemas.microsoft.com/office/powerpoint/2010/main" val="2211372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51</a:t>
            </a:fld>
            <a:endParaRPr lang="en-US"/>
          </a:p>
        </p:txBody>
      </p:sp>
    </p:spTree>
    <p:extLst>
      <p:ext uri="{BB962C8B-B14F-4D97-AF65-F5344CB8AC3E}">
        <p14:creationId xmlns:p14="http://schemas.microsoft.com/office/powerpoint/2010/main" val="1442739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de ce programme et répondre à toutes 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5</a:t>
            </a:fld>
            <a:endParaRPr lang="en-US"/>
          </a:p>
        </p:txBody>
      </p:sp>
    </p:spTree>
    <p:extLst>
      <p:ext uri="{BB962C8B-B14F-4D97-AF65-F5344CB8AC3E}">
        <p14:creationId xmlns:p14="http://schemas.microsoft.com/office/powerpoint/2010/main" val="25292987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52</a:t>
            </a:fld>
            <a:endParaRPr lang="en-US"/>
          </a:p>
        </p:txBody>
      </p:sp>
    </p:spTree>
    <p:extLst>
      <p:ext uri="{BB962C8B-B14F-4D97-AF65-F5344CB8AC3E}">
        <p14:creationId xmlns:p14="http://schemas.microsoft.com/office/powerpoint/2010/main" val="3746711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53</a:t>
            </a:fld>
            <a:endParaRPr lang="en-US"/>
          </a:p>
        </p:txBody>
      </p:sp>
    </p:spTree>
    <p:extLst>
      <p:ext uri="{BB962C8B-B14F-4D97-AF65-F5344CB8AC3E}">
        <p14:creationId xmlns:p14="http://schemas.microsoft.com/office/powerpoint/2010/main" val="3810483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 de </a:t>
            </a:r>
            <a:r>
              <a:rPr lang="fr-FR" sz="1200" b="0" i="0" u="none" strike="noStrike" cap="none" baseline="0">
                <a:solidFill>
                  <a:srgbClr val="222222"/>
                </a:solidFill>
                <a:effectLst/>
                <a:uFill>
                  <a:solidFill>
                    <a:prstClr val="black">
                      <a:alpha val="0"/>
                    </a:prstClr>
                  </a:solidFill>
                </a:uFill>
                <a:latin typeface="Calibri"/>
                <a:ea typeface="Calibri"/>
                <a:cs typeface="Calibri"/>
              </a:rPr>
              <a:t>l’évolution synchrone des lésions/en discuter</a:t>
            </a:r>
            <a:r>
              <a:rPr lang="fr-FR" sz="1200" b="0" i="0" u="none" strike="noStrike" cap="none" baseline="0">
                <a:solidFill>
                  <a:srgbClr val="000000"/>
                </a:solidFill>
                <a:effectLst/>
                <a:uFill>
                  <a:solidFill>
                    <a:prstClr val="black">
                      <a:alpha val="0"/>
                    </a:prstClr>
                  </a:solidFill>
                </a:uFill>
                <a:latin typeface="Calibri"/>
                <a:ea typeface="Calibri"/>
                <a:cs typeface="Calibri"/>
              </a:rPr>
              <a:t>.]</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54</a:t>
            </a:fld>
            <a:endParaRPr lang="en-US"/>
          </a:p>
        </p:txBody>
      </p:sp>
    </p:spTree>
    <p:extLst>
      <p:ext uri="{BB962C8B-B14F-4D97-AF65-F5344CB8AC3E}">
        <p14:creationId xmlns:p14="http://schemas.microsoft.com/office/powerpoint/2010/main" val="16897997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55</a:t>
            </a:fld>
            <a:endParaRPr lang="en-US"/>
          </a:p>
        </p:txBody>
      </p:sp>
    </p:spTree>
    <p:extLst>
      <p:ext uri="{BB962C8B-B14F-4D97-AF65-F5344CB8AC3E}">
        <p14:creationId xmlns:p14="http://schemas.microsoft.com/office/powerpoint/2010/main" val="39030099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56</a:t>
            </a:fld>
            <a:endParaRPr lang="en-US"/>
          </a:p>
        </p:txBody>
      </p:sp>
    </p:spTree>
    <p:extLst>
      <p:ext uri="{BB962C8B-B14F-4D97-AF65-F5344CB8AC3E}">
        <p14:creationId xmlns:p14="http://schemas.microsoft.com/office/powerpoint/2010/main" val="30605185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57</a:t>
            </a:fld>
            <a:endParaRPr lang="en-US"/>
          </a:p>
        </p:txBody>
      </p:sp>
    </p:spTree>
    <p:extLst>
      <p:ext uri="{BB962C8B-B14F-4D97-AF65-F5344CB8AC3E}">
        <p14:creationId xmlns:p14="http://schemas.microsoft.com/office/powerpoint/2010/main" val="2496942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58</a:t>
            </a:fld>
            <a:endParaRPr lang="en-US"/>
          </a:p>
        </p:txBody>
      </p:sp>
    </p:spTree>
    <p:extLst>
      <p:ext uri="{BB962C8B-B14F-4D97-AF65-F5344CB8AC3E}">
        <p14:creationId xmlns:p14="http://schemas.microsoft.com/office/powerpoint/2010/main" val="34001290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59</a:t>
            </a:fld>
            <a:endParaRPr lang="en-US"/>
          </a:p>
        </p:txBody>
      </p:sp>
    </p:spTree>
    <p:extLst>
      <p:ext uri="{BB962C8B-B14F-4D97-AF65-F5344CB8AC3E}">
        <p14:creationId xmlns:p14="http://schemas.microsoft.com/office/powerpoint/2010/main" val="2072858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60</a:t>
            </a:fld>
            <a:endParaRPr lang="en-US"/>
          </a:p>
        </p:txBody>
      </p:sp>
    </p:spTree>
    <p:extLst>
      <p:ext uri="{BB962C8B-B14F-4D97-AF65-F5344CB8AC3E}">
        <p14:creationId xmlns:p14="http://schemas.microsoft.com/office/powerpoint/2010/main" val="14232289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61</a:t>
            </a:fld>
            <a:endParaRPr lang="en-US"/>
          </a:p>
        </p:txBody>
      </p:sp>
    </p:spTree>
    <p:extLst>
      <p:ext uri="{BB962C8B-B14F-4D97-AF65-F5344CB8AC3E}">
        <p14:creationId xmlns:p14="http://schemas.microsoft.com/office/powerpoint/2010/main" val="3359172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l’étiquette de la formation et répondre à toutes les questions. Modifier les éléments d’apprentissage si nécessaire pour les sessions de formation en ligne.]</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6</a:t>
            </a:fld>
            <a:endParaRPr lang="en-US"/>
          </a:p>
        </p:txBody>
      </p:sp>
    </p:spTree>
    <p:extLst>
      <p:ext uri="{BB962C8B-B14F-4D97-AF65-F5344CB8AC3E}">
        <p14:creationId xmlns:p14="http://schemas.microsoft.com/office/powerpoint/2010/main" val="5873752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62</a:t>
            </a:fld>
            <a:endParaRPr lang="en-US"/>
          </a:p>
        </p:txBody>
      </p:sp>
    </p:spTree>
    <p:extLst>
      <p:ext uri="{BB962C8B-B14F-4D97-AF65-F5344CB8AC3E}">
        <p14:creationId xmlns:p14="http://schemas.microsoft.com/office/powerpoint/2010/main" val="10537510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63</a:t>
            </a:fld>
            <a:endParaRPr lang="en-US"/>
          </a:p>
        </p:txBody>
      </p:sp>
    </p:spTree>
    <p:extLst>
      <p:ext uri="{BB962C8B-B14F-4D97-AF65-F5344CB8AC3E}">
        <p14:creationId xmlns:p14="http://schemas.microsoft.com/office/powerpoint/2010/main" val="23957019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64</a:t>
            </a:fld>
            <a:endParaRPr lang="en-US"/>
          </a:p>
        </p:txBody>
      </p:sp>
    </p:spTree>
    <p:extLst>
      <p:ext uri="{BB962C8B-B14F-4D97-AF65-F5344CB8AC3E}">
        <p14:creationId xmlns:p14="http://schemas.microsoft.com/office/powerpoint/2010/main" val="21358719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65</a:t>
            </a:fld>
            <a:endParaRPr lang="en-US"/>
          </a:p>
        </p:txBody>
      </p:sp>
    </p:spTree>
    <p:extLst>
      <p:ext uri="{BB962C8B-B14F-4D97-AF65-F5344CB8AC3E}">
        <p14:creationId xmlns:p14="http://schemas.microsoft.com/office/powerpoint/2010/main" val="164585150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66</a:t>
            </a:fld>
            <a:endParaRPr lang="en-US"/>
          </a:p>
        </p:txBody>
      </p:sp>
    </p:spTree>
    <p:extLst>
      <p:ext uri="{BB962C8B-B14F-4D97-AF65-F5344CB8AC3E}">
        <p14:creationId xmlns:p14="http://schemas.microsoft.com/office/powerpoint/2010/main" val="36583527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67</a:t>
            </a:fld>
            <a:endParaRPr lang="en-US"/>
          </a:p>
        </p:txBody>
      </p:sp>
    </p:spTree>
    <p:extLst>
      <p:ext uri="{BB962C8B-B14F-4D97-AF65-F5344CB8AC3E}">
        <p14:creationId xmlns:p14="http://schemas.microsoft.com/office/powerpoint/2010/main" val="8912896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68</a:t>
            </a:fld>
            <a:endParaRPr lang="en-US"/>
          </a:p>
        </p:txBody>
      </p:sp>
    </p:spTree>
    <p:extLst>
      <p:ext uri="{BB962C8B-B14F-4D97-AF65-F5344CB8AC3E}">
        <p14:creationId xmlns:p14="http://schemas.microsoft.com/office/powerpoint/2010/main" val="22863478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 et les informations/en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69</a:t>
            </a:fld>
            <a:endParaRPr lang="en-US"/>
          </a:p>
        </p:txBody>
      </p:sp>
    </p:spTree>
    <p:extLst>
      <p:ext uri="{BB962C8B-B14F-4D97-AF65-F5344CB8AC3E}">
        <p14:creationId xmlns:p14="http://schemas.microsoft.com/office/powerpoint/2010/main" val="174959194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cas/images/en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70</a:t>
            </a:fld>
            <a:endParaRPr lang="en-US"/>
          </a:p>
        </p:txBody>
      </p:sp>
    </p:spTree>
    <p:extLst>
      <p:ext uri="{BB962C8B-B14F-4D97-AF65-F5344CB8AC3E}">
        <p14:creationId xmlns:p14="http://schemas.microsoft.com/office/powerpoint/2010/main" val="38013323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71</a:t>
            </a:fld>
            <a:endParaRPr lang="en-US"/>
          </a:p>
        </p:txBody>
      </p:sp>
    </p:spTree>
    <p:extLst>
      <p:ext uri="{BB962C8B-B14F-4D97-AF65-F5344CB8AC3E}">
        <p14:creationId xmlns:p14="http://schemas.microsoft.com/office/powerpoint/2010/main" val="190739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799" y="4400550"/>
            <a:ext cx="5648899" cy="4412944"/>
          </a:xfrm>
        </p:spPr>
        <p:txBody>
          <a:bodyPr/>
          <a:lstStyle/>
          <a:p>
            <a:pPr marL="0" indent="0">
              <a:lnSpc>
                <a:spcPct val="95000"/>
              </a:lnSpc>
              <a:buFont typeface="Arial" panose="020B0604020202020204" pitchFamily="34" charset="0"/>
              <a:buNone/>
            </a:pPr>
            <a:r>
              <a:rPr lang="fr-FR" sz="1200" b="0" i="0" u="none" strike="noStrike" cap="none" baseline="0">
                <a:solidFill>
                  <a:srgbClr val="000000"/>
                </a:solidFill>
                <a:effectLst/>
                <a:uFill>
                  <a:solidFill>
                    <a:prstClr val="black">
                      <a:alpha val="0"/>
                    </a:prstClr>
                  </a:solidFill>
                </a:uFill>
                <a:latin typeface="Calibri"/>
                <a:ea typeface="Calibri"/>
                <a:cs typeface="Calibri"/>
              </a:rPr>
              <a:t>Expliquez : Cette diapositive présente le programme de la formation, qui s’articule autour de 14 modules [lire les modules à partir du tableau figurant dans la diapositive].</a:t>
            </a:r>
          </a:p>
          <a:p>
            <a:pPr marL="0" indent="0">
              <a:lnSpc>
                <a:spcPct val="95000"/>
              </a:lnSpc>
              <a:buFont typeface="Arial" panose="020B0604020202020204" pitchFamily="34" charset="0"/>
              <a:buNone/>
            </a:pPr>
            <a:endParaRPr lang="en-US"/>
          </a:p>
          <a:p>
            <a:pPr marL="0" indent="0">
              <a:lnSpc>
                <a:spcPct val="95000"/>
              </a:lnSpc>
              <a:spcBef>
                <a:spcPct val="0"/>
              </a:spcBef>
              <a:spcAft>
                <a:spcPts val="600"/>
              </a:spcAft>
              <a:buFont typeface="Arial" panose="020B0604020202020204" pitchFamily="34" charset="0"/>
              <a:buNone/>
            </a:pPr>
            <a:r>
              <a:rPr lang="fr-FR" sz="1200" b="0" i="0" u="none" strike="noStrike" cap="none" baseline="0">
                <a:solidFill>
                  <a:srgbClr val="000000"/>
                </a:solidFill>
                <a:effectLst/>
                <a:uFill>
                  <a:solidFill>
                    <a:prstClr val="black">
                      <a:alpha val="0"/>
                    </a:prstClr>
                  </a:solidFill>
                </a:uFill>
                <a:latin typeface="Calibri"/>
                <a:ea typeface="Calibri"/>
                <a:cs typeface="Calibri"/>
              </a:rPr>
              <a:t>Informations supplémentaires à l’attention de l’animateur :</a:t>
            </a:r>
          </a:p>
          <a:p>
            <a:pPr marL="171450" lvl="0" indent="-171450">
              <a:lnSpc>
                <a:spcPct val="95000"/>
              </a:lnSpc>
              <a:spcBef>
                <a:spcPct val="0"/>
              </a:spcBef>
              <a:spcAft>
                <a:spcPts val="600"/>
              </a:spcAft>
              <a:buFont typeface="Arial" panose="020B0604020202020204" pitchFamily="34" charset="0"/>
              <a:buChar char="•"/>
            </a:pPr>
            <a:r>
              <a:rPr lang="fr-FR" sz="1200" b="0" i="0" u="none" strike="noStrike" cap="none" baseline="0">
                <a:solidFill>
                  <a:srgbClr val="000000"/>
                </a:solidFill>
                <a:effectLst/>
                <a:uFill>
                  <a:solidFill>
                    <a:prstClr val="black">
                      <a:alpha val="0"/>
                    </a:prstClr>
                  </a:solidFill>
                </a:uFill>
                <a:latin typeface="Calibri"/>
                <a:ea typeface="Calibri"/>
                <a:cs typeface="Calibri"/>
              </a:rPr>
              <a:t>Cette formation peut être dispensée en environ 1 jour (à peu près 7 à 8 heures) ou par le biais de séances d’une durée de 1,5 heure à 2 heures chacune sur une période de 4 à 5 jours. </a:t>
            </a:r>
          </a:p>
          <a:p>
            <a:pPr marL="171450" marR="0" lvl="0" indent="-171450" algn="l" defTabSz="914400" rtl="0" eaLnBrk="1" fontAlgn="auto" latinLnBrk="0" hangingPunct="1">
              <a:lnSpc>
                <a:spcPct val="95000"/>
              </a:lnSpc>
              <a:spcBef>
                <a:spcPct val="0"/>
              </a:spcBef>
              <a:spcAft>
                <a:spcPts val="600"/>
              </a:spcAft>
              <a:buClrTx/>
              <a:buSzTx/>
              <a:buFont typeface="Arial" panose="020B0604020202020204" pitchFamily="34" charset="0"/>
              <a:buChar cha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Avant le début de la formation, convertissez le temps alloué aux activités du module pour refléter la date/l’heure de la journée (par exemple, 9 h 00, 9 h 15, 9 h 30). Reproduisez le programme sur un tableau de conférence et/ou un document à distribuer et mettez-le à la disposition des participants à la formation tout au long de celle-ci.  </a:t>
            </a:r>
          </a:p>
          <a:p>
            <a:pPr marL="171450" marR="0" lvl="0" indent="-171450" algn="l" defTabSz="914400" rtl="0" eaLnBrk="1" fontAlgn="auto" latinLnBrk="0" hangingPunct="1">
              <a:lnSpc>
                <a:spcPct val="95000"/>
              </a:lnSpc>
              <a:spcBef>
                <a:spcPct val="0"/>
              </a:spcBef>
              <a:spcAft>
                <a:spcPts val="600"/>
              </a:spcAft>
              <a:buClrTx/>
              <a:buSzTx/>
              <a:buFont typeface="Arial" panose="020B0604020202020204" pitchFamily="34" charset="0"/>
              <a:buChar cha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La formation peut être dispensée en personne ou virtuellement ; le cas échéant, certaines activités doivent être adaptées à la plateforme virtuelle qui sera utilisée dans le cadre de la formation. Si la formation est dispensée en personne et en cas de problèmes liés aux maladies infectieuses (COVID-19), l’équipe qui assure la formation doit veiller au respect des mesures de prévention et de contrôle des infections (PCI) et au dépistage des participants pour la COVID-19 avant tout accès au lieu de formation.</a:t>
            </a:r>
            <a:endParaRPr lang="en-US" sz="1200">
              <a:ea typeface="Gill Sans"/>
              <a:cs typeface="Calibri" panose="020F0502020204030204" pitchFamily="34" charset="0"/>
            </a:endParaRPr>
          </a:p>
          <a:p>
            <a:pPr marL="171450" marR="0" lvl="0" indent="-171450" algn="l" defTabSz="914400" rtl="0" eaLnBrk="1" fontAlgn="auto" latinLnBrk="0" hangingPunct="1">
              <a:lnSpc>
                <a:spcPct val="95000"/>
              </a:lnSpc>
              <a:spcBef>
                <a:spcPct val="0"/>
              </a:spcBef>
              <a:spcAft>
                <a:spcPts val="600"/>
              </a:spcAft>
              <a:buClrTx/>
              <a:buSzTx/>
              <a:buFont typeface="Arial" panose="020B0604020202020204" pitchFamily="34" charset="0"/>
              <a:buChar cha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Prévoyez un ratio d’au moins 1 animateur pour 10 à 15 participants et maintenez un nombre total de 30 participants au maximum.</a:t>
            </a:r>
          </a:p>
          <a:p>
            <a:pPr marL="171450" marR="0" lvl="0" indent="-171450" algn="l" defTabSz="914400" rtl="0" eaLnBrk="1" fontAlgn="auto" latinLnBrk="0" hangingPunct="1">
              <a:lnSpc>
                <a:spcPct val="95000"/>
              </a:lnSpc>
              <a:spcBef>
                <a:spcPct val="0"/>
              </a:spcBef>
              <a:spcAft>
                <a:spcPts val="600"/>
              </a:spcAft>
              <a:buClrTx/>
              <a:buSzTx/>
              <a:buFont typeface="Arial" panose="020B0604020202020204" pitchFamily="34" charset="0"/>
              <a:buChar cha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Lors des activités de groupe, le ou les animateurs doivent identifier parmi les participants un/des leader(s) de groupe au sein de chaque groupe pour servir de point de contact avec le ou les animateurs pendant l’activité concernée.</a:t>
            </a:r>
          </a:p>
          <a:p>
            <a:pPr marL="171450" marR="0" lvl="0" indent="-171450" algn="l" defTabSz="914400" rtl="0" eaLnBrk="1" fontAlgn="auto" latinLnBrk="0" hangingPunct="1">
              <a:lnSpc>
                <a:spcPct val="95000"/>
              </a:lnSpc>
              <a:spcBef>
                <a:spcPct val="0"/>
              </a:spcBef>
              <a:spcAft>
                <a:spcPts val="600"/>
              </a:spcAft>
              <a:buClrTx/>
              <a:buSzTx/>
              <a:buFont typeface="Arial" panose="020B0604020202020204" pitchFamily="34" charset="0"/>
              <a:buChar char="•"/>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Si possible, imprimez un exemplaire du programme pour chaque participant.</a:t>
            </a:r>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7</a:t>
            </a:fld>
            <a:endParaRPr lang="en-US"/>
          </a:p>
        </p:txBody>
      </p:sp>
    </p:spTree>
    <p:extLst>
      <p:ext uri="{BB962C8B-B14F-4D97-AF65-F5344CB8AC3E}">
        <p14:creationId xmlns:p14="http://schemas.microsoft.com/office/powerpoint/2010/main" val="22902010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72</a:t>
            </a:fld>
            <a:endParaRPr lang="en-US"/>
          </a:p>
        </p:txBody>
      </p:sp>
    </p:spTree>
    <p:extLst>
      <p:ext uri="{BB962C8B-B14F-4D97-AF65-F5344CB8AC3E}">
        <p14:creationId xmlns:p14="http://schemas.microsoft.com/office/powerpoint/2010/main" val="33009344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 ; suite sur la diapositive suivante.]</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73</a:t>
            </a:fld>
            <a:endParaRPr lang="en-US"/>
          </a:p>
        </p:txBody>
      </p:sp>
    </p:spTree>
    <p:extLst>
      <p:ext uri="{BB962C8B-B14F-4D97-AF65-F5344CB8AC3E}">
        <p14:creationId xmlns:p14="http://schemas.microsoft.com/office/powerpoint/2010/main" val="162099797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74</a:t>
            </a:fld>
            <a:endParaRPr lang="en-US"/>
          </a:p>
        </p:txBody>
      </p:sp>
    </p:spTree>
    <p:extLst>
      <p:ext uri="{BB962C8B-B14F-4D97-AF65-F5344CB8AC3E}">
        <p14:creationId xmlns:p14="http://schemas.microsoft.com/office/powerpoint/2010/main" val="27868264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 </a:t>
            </a:r>
          </a:p>
        </p:txBody>
      </p:sp>
      <p:sp>
        <p:nvSpPr>
          <p:cNvPr id="4" name="Slide Number Placeholder 3"/>
          <p:cNvSpPr>
            <a:spLocks noGrp="1"/>
          </p:cNvSpPr>
          <p:nvPr>
            <p:ph type="sldNum" sz="quarter" idx="5"/>
          </p:nvPr>
        </p:nvSpPr>
        <p:spPr/>
        <p:txBody>
          <a:bodyPr/>
          <a:lstStyle/>
          <a:p>
            <a:fld id="{95590E7B-7973-4332-9271-9931AC23C085}" type="slidenum">
              <a:rPr lang="en-US" smtClean="0"/>
              <a:t>75</a:t>
            </a:fld>
            <a:endParaRPr lang="en-US"/>
          </a:p>
        </p:txBody>
      </p:sp>
    </p:spTree>
    <p:extLst>
      <p:ext uri="{BB962C8B-B14F-4D97-AF65-F5344CB8AC3E}">
        <p14:creationId xmlns:p14="http://schemas.microsoft.com/office/powerpoint/2010/main" val="35432109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76</a:t>
            </a:fld>
            <a:endParaRPr lang="en-US"/>
          </a:p>
        </p:txBody>
      </p:sp>
    </p:spTree>
    <p:extLst>
      <p:ext uri="{BB962C8B-B14F-4D97-AF65-F5344CB8AC3E}">
        <p14:creationId xmlns:p14="http://schemas.microsoft.com/office/powerpoint/2010/main" val="278891830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77</a:t>
            </a:fld>
            <a:endParaRPr lang="en-US"/>
          </a:p>
        </p:txBody>
      </p:sp>
    </p:spTree>
    <p:extLst>
      <p:ext uri="{BB962C8B-B14F-4D97-AF65-F5344CB8AC3E}">
        <p14:creationId xmlns:p14="http://schemas.microsoft.com/office/powerpoint/2010/main" val="20378601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cas/les images/en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78</a:t>
            </a:fld>
            <a:endParaRPr lang="en-US"/>
          </a:p>
        </p:txBody>
      </p:sp>
    </p:spTree>
    <p:extLst>
      <p:ext uri="{BB962C8B-B14F-4D97-AF65-F5344CB8AC3E}">
        <p14:creationId xmlns:p14="http://schemas.microsoft.com/office/powerpoint/2010/main" val="37130080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79</a:t>
            </a:fld>
            <a:endParaRPr lang="en-US"/>
          </a:p>
        </p:txBody>
      </p:sp>
    </p:spTree>
    <p:extLst>
      <p:ext uri="{BB962C8B-B14F-4D97-AF65-F5344CB8AC3E}">
        <p14:creationId xmlns:p14="http://schemas.microsoft.com/office/powerpoint/2010/main" val="30449419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cas/les images/en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80</a:t>
            </a:fld>
            <a:endParaRPr lang="en-US"/>
          </a:p>
        </p:txBody>
      </p:sp>
    </p:spTree>
    <p:extLst>
      <p:ext uri="{BB962C8B-B14F-4D97-AF65-F5344CB8AC3E}">
        <p14:creationId xmlns:p14="http://schemas.microsoft.com/office/powerpoint/2010/main" val="28065466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cas/les images/en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81</a:t>
            </a:fld>
            <a:endParaRPr lang="en-US"/>
          </a:p>
        </p:txBody>
      </p:sp>
    </p:spTree>
    <p:extLst>
      <p:ext uri="{BB962C8B-B14F-4D97-AF65-F5344CB8AC3E}">
        <p14:creationId xmlns:p14="http://schemas.microsoft.com/office/powerpoint/2010/main" val="2301628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defRPr/>
            </a:pPr>
            <a:fld id="{653F0982-9D86-4896-BB41-D7AE5000ADE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defRPr/>
              </a:pPr>
              <a:t>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591974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82</a:t>
            </a:fld>
            <a:endParaRPr lang="en-US"/>
          </a:p>
        </p:txBody>
      </p:sp>
    </p:spTree>
    <p:extLst>
      <p:ext uri="{BB962C8B-B14F-4D97-AF65-F5344CB8AC3E}">
        <p14:creationId xmlns:p14="http://schemas.microsoft.com/office/powerpoint/2010/main" val="31662456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cas/les images/en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83</a:t>
            </a:fld>
            <a:endParaRPr lang="en-US"/>
          </a:p>
        </p:txBody>
      </p:sp>
    </p:spTree>
    <p:extLst>
      <p:ext uri="{BB962C8B-B14F-4D97-AF65-F5344CB8AC3E}">
        <p14:creationId xmlns:p14="http://schemas.microsoft.com/office/powerpoint/2010/main" val="20316678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84</a:t>
            </a:fld>
            <a:endParaRPr lang="en-US"/>
          </a:p>
        </p:txBody>
      </p:sp>
    </p:spTree>
    <p:extLst>
      <p:ext uri="{BB962C8B-B14F-4D97-AF65-F5344CB8AC3E}">
        <p14:creationId xmlns:p14="http://schemas.microsoft.com/office/powerpoint/2010/main" val="18386513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85</a:t>
            </a:fld>
            <a:endParaRPr lang="en-US"/>
          </a:p>
        </p:txBody>
      </p:sp>
    </p:spTree>
    <p:extLst>
      <p:ext uri="{BB962C8B-B14F-4D97-AF65-F5344CB8AC3E}">
        <p14:creationId xmlns:p14="http://schemas.microsoft.com/office/powerpoint/2010/main" val="2067427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86</a:t>
            </a:fld>
            <a:endParaRPr lang="en-US"/>
          </a:p>
        </p:txBody>
      </p:sp>
    </p:spTree>
    <p:extLst>
      <p:ext uri="{BB962C8B-B14F-4D97-AF65-F5344CB8AC3E}">
        <p14:creationId xmlns:p14="http://schemas.microsoft.com/office/powerpoint/2010/main" val="10927664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87</a:t>
            </a:fld>
            <a:endParaRPr lang="en-US"/>
          </a:p>
        </p:txBody>
      </p:sp>
    </p:spTree>
    <p:extLst>
      <p:ext uri="{BB962C8B-B14F-4D97-AF65-F5344CB8AC3E}">
        <p14:creationId xmlns:p14="http://schemas.microsoft.com/office/powerpoint/2010/main" val="350269732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88</a:t>
            </a:fld>
            <a:endParaRPr lang="en-US"/>
          </a:p>
        </p:txBody>
      </p:sp>
    </p:spTree>
    <p:extLst>
      <p:ext uri="{BB962C8B-B14F-4D97-AF65-F5344CB8AC3E}">
        <p14:creationId xmlns:p14="http://schemas.microsoft.com/office/powerpoint/2010/main" val="17500824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images/en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89</a:t>
            </a:fld>
            <a:endParaRPr lang="en-US"/>
          </a:p>
        </p:txBody>
      </p:sp>
    </p:spTree>
    <p:extLst>
      <p:ext uri="{BB962C8B-B14F-4D97-AF65-F5344CB8AC3E}">
        <p14:creationId xmlns:p14="http://schemas.microsoft.com/office/powerpoint/2010/main" val="33325263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cas/les images/en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90</a:t>
            </a:fld>
            <a:endParaRPr lang="en-US"/>
          </a:p>
        </p:txBody>
      </p:sp>
    </p:spTree>
    <p:extLst>
      <p:ext uri="{BB962C8B-B14F-4D97-AF65-F5344CB8AC3E}">
        <p14:creationId xmlns:p14="http://schemas.microsoft.com/office/powerpoint/2010/main" val="22702160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 cas/les images/en discuter.] </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91</a:t>
            </a:fld>
            <a:endParaRPr lang="en-US"/>
          </a:p>
        </p:txBody>
      </p:sp>
    </p:spTree>
    <p:extLst>
      <p:ext uri="{BB962C8B-B14F-4D97-AF65-F5344CB8AC3E}">
        <p14:creationId xmlns:p14="http://schemas.microsoft.com/office/powerpoint/2010/main" val="2665263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[Passer en revue les objectifs d’apprentissage et répondre aux éventuelles questions.]</a:t>
            </a:r>
            <a:endParaRPr lang="en-US" u="none"/>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9</a:t>
            </a:fld>
            <a:endParaRPr lang="en-US"/>
          </a:p>
        </p:txBody>
      </p:sp>
    </p:spTree>
    <p:extLst>
      <p:ext uri="{BB962C8B-B14F-4D97-AF65-F5344CB8AC3E}">
        <p14:creationId xmlns:p14="http://schemas.microsoft.com/office/powerpoint/2010/main" val="129766073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92</a:t>
            </a:fld>
            <a:endParaRPr lang="en-US"/>
          </a:p>
        </p:txBody>
      </p:sp>
    </p:spTree>
    <p:extLst>
      <p:ext uri="{BB962C8B-B14F-4D97-AF65-F5344CB8AC3E}">
        <p14:creationId xmlns:p14="http://schemas.microsoft.com/office/powerpoint/2010/main" val="335180037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93</a:t>
            </a:fld>
            <a:endParaRPr lang="en-US"/>
          </a:p>
        </p:txBody>
      </p:sp>
    </p:spTree>
    <p:extLst>
      <p:ext uri="{BB962C8B-B14F-4D97-AF65-F5344CB8AC3E}">
        <p14:creationId xmlns:p14="http://schemas.microsoft.com/office/powerpoint/2010/main" val="118903020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94</a:t>
            </a:fld>
            <a:endParaRPr lang="en-US"/>
          </a:p>
        </p:txBody>
      </p:sp>
    </p:spTree>
    <p:extLst>
      <p:ext uri="{BB962C8B-B14F-4D97-AF65-F5344CB8AC3E}">
        <p14:creationId xmlns:p14="http://schemas.microsoft.com/office/powerpoint/2010/main" val="27066321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95</a:t>
            </a:fld>
            <a:endParaRPr lang="en-US"/>
          </a:p>
        </p:txBody>
      </p:sp>
    </p:spTree>
    <p:extLst>
      <p:ext uri="{BB962C8B-B14F-4D97-AF65-F5344CB8AC3E}">
        <p14:creationId xmlns:p14="http://schemas.microsoft.com/office/powerpoint/2010/main" val="30736572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[Présenter les informations de la diapositive/en discuter.]</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96</a:t>
            </a:fld>
            <a:endParaRPr lang="en-US"/>
          </a:p>
        </p:txBody>
      </p:sp>
    </p:spTree>
    <p:extLst>
      <p:ext uri="{BB962C8B-B14F-4D97-AF65-F5344CB8AC3E}">
        <p14:creationId xmlns:p14="http://schemas.microsoft.com/office/powerpoint/2010/main" val="304201497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0" u="none" strike="noStrike" cap="none" baseline="0">
                <a:solidFill>
                  <a:srgbClr val="000000"/>
                </a:solidFill>
                <a:effectLst/>
                <a:uFill>
                  <a:solidFill>
                    <a:prstClr val="black">
                      <a:alpha val="0"/>
                    </a:prstClr>
                  </a:solidFill>
                </a:uFill>
                <a:latin typeface="Calibri"/>
                <a:ea typeface="Calibri"/>
                <a:cs typeface="Calibri"/>
              </a:rPr>
              <a:t>[Cette section comporte un éventail d’images de lésions ; demander aux participants de les décrire. Cliquer sur la souris pour faire avancer les animations et afficher les descriptions.]</a:t>
            </a:r>
          </a:p>
        </p:txBody>
      </p:sp>
      <p:sp>
        <p:nvSpPr>
          <p:cNvPr id="4" name="Slide Number Placeholder 3"/>
          <p:cNvSpPr>
            <a:spLocks noGrp="1"/>
          </p:cNvSpPr>
          <p:nvPr>
            <p:ph type="sldNum" sz="quarter" idx="5"/>
          </p:nvPr>
        </p:nvSpPr>
        <p:spPr/>
        <p:txBody>
          <a:bodyPr/>
          <a:lstStyle/>
          <a:p>
            <a:fld id="{95590E7B-7973-4332-9271-9931AC23C085}" type="slidenum">
              <a:rPr lang="en-US" smtClean="0"/>
              <a:t>97</a:t>
            </a:fld>
            <a:endParaRPr lang="en-US"/>
          </a:p>
        </p:txBody>
      </p:sp>
    </p:spTree>
    <p:extLst>
      <p:ext uri="{BB962C8B-B14F-4D97-AF65-F5344CB8AC3E}">
        <p14:creationId xmlns:p14="http://schemas.microsoft.com/office/powerpoint/2010/main" val="3920316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et le temps d’apparition sur chaque photo ;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98</a:t>
            </a:fld>
            <a:endParaRPr lang="en-US"/>
          </a:p>
        </p:txBody>
      </p:sp>
    </p:spTree>
    <p:extLst>
      <p:ext uri="{BB962C8B-B14F-4D97-AF65-F5344CB8AC3E}">
        <p14:creationId xmlns:p14="http://schemas.microsoft.com/office/powerpoint/2010/main" val="268585331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sur chaque photo,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99</a:t>
            </a:fld>
            <a:endParaRPr lang="en-US"/>
          </a:p>
        </p:txBody>
      </p:sp>
    </p:spTree>
    <p:extLst>
      <p:ext uri="{BB962C8B-B14F-4D97-AF65-F5344CB8AC3E}">
        <p14:creationId xmlns:p14="http://schemas.microsoft.com/office/powerpoint/2010/main" val="299490746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sur chaque photo,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100</a:t>
            </a:fld>
            <a:endParaRPr lang="en-US"/>
          </a:p>
        </p:txBody>
      </p:sp>
    </p:spTree>
    <p:extLst>
      <p:ext uri="{BB962C8B-B14F-4D97-AF65-F5344CB8AC3E}">
        <p14:creationId xmlns:p14="http://schemas.microsoft.com/office/powerpoint/2010/main" val="14048873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Calibri"/>
                <a:ea typeface="Calibri"/>
                <a:cs typeface="Calibri"/>
              </a:rPr>
              <a:t>[Demander aux participants de décrire le type de lésion sur chaque photo, puis lancer les animations pour afficher la description.]</a:t>
            </a:r>
          </a:p>
          <a:p>
            <a:endParaRPr lang="en-US"/>
          </a:p>
        </p:txBody>
      </p:sp>
      <p:sp>
        <p:nvSpPr>
          <p:cNvPr id="4" name="Slide Number Placeholder 3"/>
          <p:cNvSpPr>
            <a:spLocks noGrp="1"/>
          </p:cNvSpPr>
          <p:nvPr>
            <p:ph type="sldNum" sz="quarter" idx="5"/>
          </p:nvPr>
        </p:nvSpPr>
        <p:spPr/>
        <p:txBody>
          <a:bodyPr/>
          <a:lstStyle/>
          <a:p>
            <a:fld id="{95590E7B-7973-4332-9271-9931AC23C085}" type="slidenum">
              <a:rPr lang="en-US" smtClean="0"/>
              <a:t>101</a:t>
            </a:fld>
            <a:endParaRPr lang="en-US"/>
          </a:p>
        </p:txBody>
      </p:sp>
    </p:spTree>
    <p:extLst>
      <p:ext uri="{BB962C8B-B14F-4D97-AF65-F5344CB8AC3E}">
        <p14:creationId xmlns:p14="http://schemas.microsoft.com/office/powerpoint/2010/main" val="3589062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userDrawn="1"/>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7DBCB90-1054-0D42-822A-509700C8589C}"/>
              </a:ext>
            </a:extLst>
          </p:cNvPr>
          <p:cNvSpPr/>
          <p:nvPr userDrawn="1"/>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06BBB84-AB1B-884B-9CE3-D4CF0C045B12}"/>
              </a:ext>
            </a:extLst>
          </p:cNvPr>
          <p:cNvSpPr/>
          <p:nvPr userDrawn="1"/>
        </p:nvSpPr>
        <p:spPr>
          <a:xfrm>
            <a:off x="148686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a:t>SECTIONS TITLE HERE, ARIAL REGULAR, 36PT, ALL CAPS, EXPANDED</a:t>
            </a:r>
          </a:p>
        </p:txBody>
      </p:sp>
    </p:spTree>
    <p:extLst>
      <p:ext uri="{BB962C8B-B14F-4D97-AF65-F5344CB8AC3E}">
        <p14:creationId xmlns:p14="http://schemas.microsoft.com/office/powerpoint/2010/main" val="2703188497"/>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no pattern)">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p:spPr>
        <p:txBody>
          <a:bodyPr lIns="0" rIns="0"/>
          <a:lstStyle>
            <a:lvl1pPr marL="0" indent="0">
              <a:buFont typeface="Courier New" panose="02070309020205020404" pitchFamily="49" charset="0"/>
              <a:buNone/>
              <a:defRPr/>
            </a:lvl1pPr>
          </a:lstStyle>
          <a:p>
            <a:r>
              <a:rPr lang="en-US" err="1"/>
              <a:t>Nulla quis lorem ut libero malesuada feugiat. Curabitur non nulla sit amet nisl tempus convallis quis ac lectus.</a:t>
            </a:r>
          </a:p>
          <a:p>
            <a:r>
              <a:rPr lang="en-US"/>
              <a:t>Proin eget tortor risus. Lorem ipsum dolor sit amet, consectetur adipiscing elit.</a:t>
            </a:r>
          </a:p>
          <a:p>
            <a:pPr marL="457200" indent="-457200">
              <a:buFont typeface="Arial" panose="020B0604020202020204" pitchFamily="34" charset="0"/>
              <a:buChar char="•"/>
            </a:pPr>
            <a:r>
              <a:rPr lang="en-US"/>
              <a:t>Donec rutrum congue leo eget malesuada.</a:t>
            </a:r>
          </a:p>
          <a:p>
            <a:pPr marL="457200" indent="-457200">
              <a:buFont typeface="Arial" panose="020B0604020202020204" pitchFamily="34" charset="0"/>
              <a:buChar char="•"/>
            </a:pPr>
            <a:r>
              <a:rPr lang="en-US" err="1"/>
              <a:t>Curabitur aliquet quam id dui posuere blandit.</a:t>
            </a:r>
          </a:p>
          <a:p>
            <a:pPr marL="457200" indent="-457200">
              <a:buFont typeface="Arial" panose="020B0604020202020204" pitchFamily="34" charset="0"/>
              <a:buChar char="•"/>
            </a:pPr>
            <a:r>
              <a:rPr lang="en-US"/>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Du 29 juillet au 2 août · Montréal et virtuel</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aids2022.org </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#AIDS2022</a:t>
            </a:r>
          </a:p>
        </p:txBody>
      </p:sp>
      <p:pic>
        <p:nvPicPr>
          <p:cNvPr id="10" name="Picture 9">
            <a:extLst>
              <a:ext uri="{FF2B5EF4-FFF2-40B4-BE49-F238E27FC236}">
                <a16:creationId xmlns:a16="http://schemas.microsoft.com/office/drawing/2014/main" id="{EEB70982-BFE8-A345-992E-7EBA17B005B7}"/>
              </a:ext>
            </a:extLst>
          </p:cNvPr>
          <p:cNvPicPr>
            <a:picLocks noChangeAspect="1"/>
          </p:cNvPicPr>
          <p:nvPr userDrawn="1"/>
        </p:nvPicPr>
        <p:blipFill>
          <a:blip r:embed="rId2"/>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33895512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C1CFAE42-9586-45E9-ACA8-09010DA965B5}" type="datetimeFigureOut">
              <a:rPr lang="fr-CA" smtClean="0"/>
              <a:t>2024-11-19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a:xfrm>
            <a:off x="8737600" y="6356351"/>
            <a:ext cx="2844800" cy="365125"/>
          </a:xfrm>
          <a:prstGeom prst="rect">
            <a:avLst/>
          </a:prstGeom>
        </p:spPr>
        <p:txBody>
          <a:bodyPr/>
          <a:lstStyle/>
          <a:p>
            <a:fld id="{0345F6E8-4435-4009-8CFD-D3081C6A7E70}" type="slidenum">
              <a:rPr lang="fr-CA" smtClean="0"/>
              <a:t>‹#›</a:t>
            </a:fld>
            <a:endParaRPr lang="fr-CA"/>
          </a:p>
        </p:txBody>
      </p:sp>
    </p:spTree>
    <p:extLst>
      <p:ext uri="{BB962C8B-B14F-4D97-AF65-F5344CB8AC3E}">
        <p14:creationId xmlns:p14="http://schemas.microsoft.com/office/powerpoint/2010/main" val="80988864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3559227-C79C-8C45-BA3F-1033686FC84F}"/>
              </a:ext>
            </a:extLst>
          </p:cNvPr>
          <p:cNvPicPr>
            <a:picLocks noChangeAspect="1"/>
          </p:cNvPicPr>
          <p:nvPr userDrawn="1"/>
        </p:nvPicPr>
        <p:blipFill>
          <a:blip r:embed="rId2"/>
          <a:stretch>
            <a:fillRect/>
          </a:stretch>
        </p:blipFill>
        <p:spPr>
          <a:xfrm>
            <a:off x="8782664" y="4274164"/>
            <a:ext cx="3429000" cy="2603500"/>
          </a:xfrm>
          <a:prstGeom prst="rect">
            <a:avLst/>
          </a:prstGeom>
        </p:spPr>
      </p:pic>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p:spPr>
        <p:txBody>
          <a:bodyPr lIns="0" rIns="0"/>
          <a:lstStyle>
            <a:lvl1pPr marL="0" indent="0">
              <a:buFont typeface="Courier New" panose="02070309020205020404" pitchFamily="49" charset="0"/>
              <a:buNone/>
              <a:defRPr/>
            </a:lvl1pPr>
          </a:lstStyle>
          <a:p>
            <a:r>
              <a:rPr lang="en-US" err="1"/>
              <a:t>Nulla quis lorem ut libero malesuada feugiat. Curabitur non nulla sit amet nisl tempus convallis quis ac lectus.</a:t>
            </a:r>
          </a:p>
          <a:p>
            <a:r>
              <a:rPr lang="en-US"/>
              <a:t>Proin eget tortor risus. Lorem ipsum dolor sit amet, consectetur adipiscing elit.</a:t>
            </a:r>
          </a:p>
          <a:p>
            <a:pPr marL="457200" indent="-457200">
              <a:buFont typeface="Arial" panose="020B0604020202020204" pitchFamily="34" charset="0"/>
              <a:buChar char="•"/>
            </a:pPr>
            <a:r>
              <a:rPr lang="en-US"/>
              <a:t>Donec rutrum congue leo eget malesuada.</a:t>
            </a:r>
          </a:p>
          <a:p>
            <a:pPr marL="457200" indent="-457200">
              <a:buFont typeface="Arial" panose="020B0604020202020204" pitchFamily="34" charset="0"/>
              <a:buChar char="•"/>
            </a:pPr>
            <a:r>
              <a:rPr lang="en-US" err="1"/>
              <a:t>Curabitur aliquet quam id dui posuere blandit.</a:t>
            </a:r>
          </a:p>
          <a:p>
            <a:pPr marL="457200" indent="-457200">
              <a:buFont typeface="Arial" panose="020B0604020202020204" pitchFamily="34" charset="0"/>
              <a:buChar char="•"/>
            </a:pPr>
            <a:r>
              <a:rPr lang="en-US"/>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Du 29 juillet au 2 août · Montréal et virtuel</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aids2022.org </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p>
        </p:txBody>
      </p:sp>
      <p:sp>
        <p:nvSpPr>
          <p:cNvPr id="9" name="TextBox 8">
            <a:extLst>
              <a:ext uri="{FF2B5EF4-FFF2-40B4-BE49-F238E27FC236}">
                <a16:creationId xmlns:a16="http://schemas.microsoft.com/office/drawing/2014/main" id="{EE2431B0-0DEE-274A-8AA7-F4388EFA23F8}"/>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#AIDS2022</a:t>
            </a:r>
          </a:p>
        </p:txBody>
      </p:sp>
      <p:pic>
        <p:nvPicPr>
          <p:cNvPr id="10" name="Picture 9">
            <a:extLst>
              <a:ext uri="{FF2B5EF4-FFF2-40B4-BE49-F238E27FC236}">
                <a16:creationId xmlns:a16="http://schemas.microsoft.com/office/drawing/2014/main" id="{46624B48-6A91-EF4B-800A-445B8F13F8A1}"/>
              </a:ext>
            </a:extLst>
          </p:cNvPr>
          <p:cNvPicPr>
            <a:picLocks noChangeAspect="1"/>
          </p:cNvPicPr>
          <p:nvPr userDrawn="1"/>
        </p:nvPicPr>
        <p:blipFill>
          <a:blip r:embed="rId3"/>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111732097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6E968-03DB-5047-969A-43A70EB6F48D}"/>
              </a:ext>
            </a:extLst>
          </p:cNvPr>
          <p:cNvPicPr>
            <a:picLocks noChangeAspect="1"/>
          </p:cNvPicPr>
          <p:nvPr userDrawn="1"/>
        </p:nvPicPr>
        <p:blipFill>
          <a:blip r:embed="rId2"/>
          <a:stretch>
            <a:fillRect/>
          </a:stretch>
        </p:blipFill>
        <p:spPr>
          <a:xfrm>
            <a:off x="8782664" y="4274164"/>
            <a:ext cx="3429000" cy="2603500"/>
          </a:xfrm>
          <a:prstGeom prst="rect">
            <a:avLst/>
          </a:prstGeom>
        </p:spPr>
      </p:pic>
      <p:sp>
        <p:nvSpPr>
          <p:cNvPr id="15" name="Content Placeholder 14">
            <a:extLst>
              <a:ext uri="{FF2B5EF4-FFF2-40B4-BE49-F238E27FC236}">
                <a16:creationId xmlns:a16="http://schemas.microsoft.com/office/drawing/2014/main" id="{C6D1B286-EE94-DE44-8BBB-C1AC46863680}"/>
              </a:ext>
            </a:extLst>
          </p:cNvPr>
          <p:cNvSpPr>
            <a:spLocks noGrp="1"/>
          </p:cNvSpPr>
          <p:nvPr>
            <p:ph sz="quarter" idx="13"/>
          </p:nvPr>
        </p:nvSpPr>
        <p:spPr>
          <a:xfrm>
            <a:off x="442913" y="2997201"/>
            <a:ext cx="5437187" cy="3203574"/>
          </a:xfrm>
        </p:spPr>
        <p:txBody>
          <a:bodyPr/>
          <a:lstStyle>
            <a:lvl1pPr marL="0" indent="0">
              <a:buNone/>
              <a:defRPr/>
            </a:lvl1pPr>
          </a:lstStyle>
          <a:p>
            <a:pPr lvl="0"/>
            <a:r>
              <a:rPr lang="en-US"/>
              <a:t>Click to edit Master text styles</a:t>
            </a:r>
          </a:p>
        </p:txBody>
      </p:sp>
      <p:sp>
        <p:nvSpPr>
          <p:cNvPr id="17" name="Content Placeholder 16">
            <a:extLst>
              <a:ext uri="{FF2B5EF4-FFF2-40B4-BE49-F238E27FC236}">
                <a16:creationId xmlns:a16="http://schemas.microsoft.com/office/drawing/2014/main" id="{9B53F7F2-792C-5946-B26B-153D893CB55B}"/>
              </a:ext>
            </a:extLst>
          </p:cNvPr>
          <p:cNvSpPr>
            <a:spLocks noGrp="1"/>
          </p:cNvSpPr>
          <p:nvPr>
            <p:ph sz="quarter" idx="14"/>
          </p:nvPr>
        </p:nvSpPr>
        <p:spPr>
          <a:xfrm>
            <a:off x="6311903" y="3006253"/>
            <a:ext cx="5437188" cy="3194527"/>
          </a:xfrm>
        </p:spPr>
        <p:txBody>
          <a:bodyPr/>
          <a:lstStyle>
            <a:lvl1pPr marL="0" indent="0">
              <a:buNone/>
              <a:defRPr/>
            </a:lvl1pPr>
          </a:lstStyle>
          <a:p>
            <a:pPr lvl="0"/>
            <a:r>
              <a:rPr lang="en-US"/>
              <a:t>Click to edit Master text styles</a:t>
            </a:r>
          </a:p>
        </p:txBody>
      </p:sp>
      <p:sp>
        <p:nvSpPr>
          <p:cNvPr id="7" name="Text Placeholder 6">
            <a:extLst>
              <a:ext uri="{FF2B5EF4-FFF2-40B4-BE49-F238E27FC236}">
                <a16:creationId xmlns:a16="http://schemas.microsoft.com/office/drawing/2014/main" id="{6D77C5BB-ECCB-7A41-A232-01EA8F05C1EE}"/>
              </a:ext>
            </a:extLst>
          </p:cNvPr>
          <p:cNvSpPr>
            <a:spLocks noGrp="1"/>
          </p:cNvSpPr>
          <p:nvPr>
            <p:ph type="body" sz="quarter" idx="15" hasCustomPrompt="1"/>
          </p:nvPr>
        </p:nvSpPr>
        <p:spPr>
          <a:xfrm>
            <a:off x="442913" y="2097088"/>
            <a:ext cx="5437187" cy="647700"/>
          </a:xfrm>
        </p:spPr>
        <p:txBody>
          <a:bodyPr anchor="b">
            <a:normAutofit/>
          </a:bodyPr>
          <a:lstStyle>
            <a:lvl1pPr marL="0" marR="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sz="1800" b="1" i="0">
                <a:solidFill>
                  <a:schemeClr val="accent1"/>
                </a:solidFill>
                <a:latin typeface="+mn-lt"/>
                <a:ea typeface="IAS Ribbon Sans Bold" pitchFamily="2" charset="0"/>
              </a:defRPr>
            </a:lvl1pPr>
          </a:lstStyle>
          <a:p>
            <a:pPr marL="0" marR="0" lvl="0" indent="0" algn="l" defTabSz="914400" rtl="0" eaLnBrk="1" fontAlgn="auto" latinLnBrk="0" hangingPunct="1">
              <a:lnSpc>
                <a:spcPct val="90000"/>
              </a:lnSpc>
              <a:spcBef>
                <a:spcPts val="1000"/>
              </a:spcBef>
              <a:spcAft>
                <a:spcPct val="0"/>
              </a:spcAft>
              <a:buClrTx/>
              <a:buSzTx/>
              <a:buFont typeface="Arial" panose="020B0604020202020204" pitchFamily="34" charset="0"/>
              <a:buNone/>
              <a:defRPr/>
            </a:pPr>
            <a:r>
              <a:rPr lang="en-GB"/>
              <a:t>Caption</a:t>
            </a:r>
            <a:endParaRPr lang="en-US"/>
          </a:p>
        </p:txBody>
      </p:sp>
      <p:sp>
        <p:nvSpPr>
          <p:cNvPr id="9" name="Text Placeholder 8">
            <a:extLst>
              <a:ext uri="{FF2B5EF4-FFF2-40B4-BE49-F238E27FC236}">
                <a16:creationId xmlns:a16="http://schemas.microsoft.com/office/drawing/2014/main" id="{CBAD9058-33A3-1840-83AB-734EB9C24FBC}"/>
              </a:ext>
            </a:extLst>
          </p:cNvPr>
          <p:cNvSpPr>
            <a:spLocks noGrp="1"/>
          </p:cNvSpPr>
          <p:nvPr>
            <p:ph type="body" sz="quarter" idx="16" hasCustomPrompt="1"/>
          </p:nvPr>
        </p:nvSpPr>
        <p:spPr>
          <a:xfrm>
            <a:off x="6311903" y="2097088"/>
            <a:ext cx="5437188" cy="647700"/>
          </a:xfrm>
        </p:spPr>
        <p:txBody>
          <a:bodyPr anchor="b">
            <a:normAutofit/>
          </a:bodyPr>
          <a:lstStyle>
            <a:lvl1pPr marL="0" indent="0">
              <a:buNone/>
              <a:defRPr sz="1800" b="1" i="0">
                <a:solidFill>
                  <a:schemeClr val="accent1"/>
                </a:solidFill>
                <a:latin typeface="+mn-lt"/>
                <a:ea typeface="IAS Ribbon Sans Bold" pitchFamily="2" charset="0"/>
              </a:defRPr>
            </a:lvl1pPr>
          </a:lstStyle>
          <a:p>
            <a:pPr lvl="0"/>
            <a:r>
              <a:rPr lang="en-GB"/>
              <a:t>Caption</a:t>
            </a:r>
            <a:endParaRPr lang="en-US"/>
          </a:p>
        </p:txBody>
      </p:sp>
      <p:sp>
        <p:nvSpPr>
          <p:cNvPr id="11" name="TextBox 10">
            <a:extLst>
              <a:ext uri="{FF2B5EF4-FFF2-40B4-BE49-F238E27FC236}">
                <a16:creationId xmlns:a16="http://schemas.microsoft.com/office/drawing/2014/main" id="{4663AB3E-8BB7-2D4E-9A4B-1FA373B92B4A}"/>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Du 29 juillet au 2 août · Montréal et virtuel</a:t>
            </a:r>
          </a:p>
        </p:txBody>
      </p:sp>
      <p:sp>
        <p:nvSpPr>
          <p:cNvPr id="18" name="Title 1">
            <a:extLst>
              <a:ext uri="{FF2B5EF4-FFF2-40B4-BE49-F238E27FC236}">
                <a16:creationId xmlns:a16="http://schemas.microsoft.com/office/drawing/2014/main" id="{4C75301D-79B8-304D-A9AB-978AFF9076BB}"/>
              </a:ext>
            </a:extLst>
          </p:cNvPr>
          <p:cNvSpPr>
            <a:spLocks noGrp="1"/>
          </p:cNvSpPr>
          <p:nvPr>
            <p:ph type="title"/>
          </p:nvPr>
        </p:nvSpPr>
        <p:spPr>
          <a:xfrm>
            <a:off x="4116391" y="441325"/>
            <a:ext cx="7632700" cy="1223964"/>
          </a:xfrm>
          <a:prstGeom prst="rect">
            <a:avLst/>
          </a:prstGeom>
        </p:spPr>
        <p:txBody>
          <a:bodyPr lIns="0" rIns="0" anchor="t"/>
          <a:lstStyle/>
          <a:p>
            <a:r>
              <a:rPr lang="en-US"/>
              <a:t>Click to edit Master title style</a:t>
            </a:r>
          </a:p>
        </p:txBody>
      </p:sp>
      <p:sp>
        <p:nvSpPr>
          <p:cNvPr id="13" name="TextBox 12">
            <a:extLst>
              <a:ext uri="{FF2B5EF4-FFF2-40B4-BE49-F238E27FC236}">
                <a16:creationId xmlns:a16="http://schemas.microsoft.com/office/drawing/2014/main" id="{CEEB2E94-95BD-AF4A-8CB8-DEF6AF2D71CC}"/>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aids2022.org </a:t>
            </a:r>
          </a:p>
        </p:txBody>
      </p:sp>
      <p:sp>
        <p:nvSpPr>
          <p:cNvPr id="16" name="TextBox 15">
            <a:extLst>
              <a:ext uri="{FF2B5EF4-FFF2-40B4-BE49-F238E27FC236}">
                <a16:creationId xmlns:a16="http://schemas.microsoft.com/office/drawing/2014/main" id="{63903E21-8E3C-EA42-845E-ACA015593389}"/>
              </a:ext>
            </a:extLst>
          </p:cNvPr>
          <p:cNvSpPr txBox="1"/>
          <p:nvPr userDrawn="1"/>
        </p:nvSpPr>
        <p:spPr>
          <a:xfrm>
            <a:off x="6312024" y="6416676"/>
            <a:ext cx="1763711" cy="215900"/>
          </a:xfrm>
          <a:prstGeom prst="rect">
            <a:avLst/>
          </a:prstGeom>
          <a:noFill/>
        </p:spPr>
        <p:txBody>
          <a:bodyPr wrap="square" lIns="0" tIns="0" rIns="0" bIns="0" rtlCol="0" anchor="ctr">
            <a:noAutofit/>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#AIDS2022</a:t>
            </a:r>
          </a:p>
        </p:txBody>
      </p:sp>
      <p:pic>
        <p:nvPicPr>
          <p:cNvPr id="19" name="Picture 18">
            <a:extLst>
              <a:ext uri="{FF2B5EF4-FFF2-40B4-BE49-F238E27FC236}">
                <a16:creationId xmlns:a16="http://schemas.microsoft.com/office/drawing/2014/main" id="{EC38CBA2-8719-D043-A084-DE0E737BA2FB}"/>
              </a:ext>
            </a:extLst>
          </p:cNvPr>
          <p:cNvPicPr>
            <a:picLocks noChangeAspect="1"/>
          </p:cNvPicPr>
          <p:nvPr userDrawn="1"/>
        </p:nvPicPr>
        <p:blipFill>
          <a:blip r:embed="rId3"/>
          <a:stretch>
            <a:fillRect/>
          </a:stretch>
        </p:blipFill>
        <p:spPr>
          <a:xfrm>
            <a:off x="255556" y="154944"/>
            <a:ext cx="1831216" cy="1196446"/>
          </a:xfrm>
          <a:prstGeom prst="rect">
            <a:avLst/>
          </a:prstGeom>
        </p:spPr>
      </p:pic>
    </p:spTree>
    <p:extLst>
      <p:ext uri="{BB962C8B-B14F-4D97-AF65-F5344CB8AC3E}">
        <p14:creationId xmlns:p14="http://schemas.microsoft.com/office/powerpoint/2010/main" val="3458358087"/>
      </p:ext>
    </p:extLst>
  </p:cSld>
  <p:clrMapOvr>
    <a:masterClrMapping/>
  </p:clrMapOvr>
  <p:transition/>
  <p:extLst>
    <p:ext uri="{DCECCB84-F9BA-43D5-87BE-67443E8EF086}">
      <p15:sldGuideLst xmlns:p15="http://schemas.microsoft.com/office/powerpoint/2012/main">
        <p15:guide id="1" orient="horz" pos="1888">
          <p15:clr>
            <a:srgbClr val="FBAE40"/>
          </p15:clr>
        </p15:guide>
        <p15:guide id="2" orient="horz" pos="172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Body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282FAD1-0160-437C-8B5B-320441B59181}"/>
              </a:ext>
            </a:extLst>
          </p:cNvPr>
          <p:cNvSpPr/>
          <p:nvPr userDrawn="1"/>
        </p:nvSpPr>
        <p:spPr>
          <a:xfrm flipV="1">
            <a:off x="1" y="6691313"/>
            <a:ext cx="12192000" cy="177800"/>
          </a:xfrm>
          <a:prstGeom prst="rect">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1"/>
              </a:solidFill>
            </a:endParaRPr>
          </a:p>
        </p:txBody>
      </p:sp>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1539703" y="1519588"/>
            <a:ext cx="9538932" cy="4445370"/>
          </a:xfrm>
          <a:prstGeom prst="rect">
            <a:avLst/>
          </a:prstGeom>
          <a:no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a:lstStyle>
            <a:lvl1pPr>
              <a:buClr>
                <a:srgbClr val="FF6600"/>
              </a:buClr>
              <a:defRPr/>
            </a:lvl1pPr>
            <a:lvl2pPr>
              <a:buClr>
                <a:srgbClr val="FF6600"/>
              </a:buClr>
              <a:defRPr/>
            </a:lvl2pPr>
            <a:lvl3pPr>
              <a:buClr>
                <a:srgbClr val="FF6600"/>
              </a:buClr>
              <a:defRPr/>
            </a:lvl3pPr>
            <a:lvl4pPr>
              <a:buClr>
                <a:srgbClr val="FF6600"/>
              </a:buClr>
              <a:defRPr/>
            </a:lvl4pPr>
            <a:lvl5pPr>
              <a:buClr>
                <a:srgbClr val="FF6600"/>
              </a:buClr>
              <a:defRPr/>
            </a:lvl5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2"/>
          <p:cNvSpPr>
            <a:spLocks noGrp="1"/>
          </p:cNvSpPr>
          <p:nvPr>
            <p:ph type="sldNum" sz="quarter" idx="10"/>
          </p:nvPr>
        </p:nvSpPr>
        <p:spPr/>
        <p:txBody>
          <a:bodyPr/>
          <a:lstStyle>
            <a:lvl1pPr>
              <a:defRPr/>
            </a:lvl1pPr>
          </a:lstStyle>
          <a:p>
            <a:pPr>
              <a:defRPr/>
            </a:pPr>
            <a:fld id="{4C0A3798-3E55-40AD-888C-464D28038119}" type="slidenum">
              <a:rPr lang="en-US"/>
              <a:pPr>
                <a:defRPr/>
              </a:pPr>
              <a:t>‹#›</a:t>
            </a:fld>
            <a:endParaRPr lang="en-US"/>
          </a:p>
        </p:txBody>
      </p:sp>
    </p:spTree>
    <p:extLst>
      <p:ext uri="{BB962C8B-B14F-4D97-AF65-F5344CB8AC3E}">
        <p14:creationId xmlns:p14="http://schemas.microsoft.com/office/powerpoint/2010/main" val="116379795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userDrawn="1"/>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7DBCB90-1054-0D42-822A-509700C8589C}"/>
              </a:ext>
            </a:extLst>
          </p:cNvPr>
          <p:cNvSpPr/>
          <p:nvPr userDrawn="1"/>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06BBB84-AB1B-884B-9CE3-D4CF0C045B12}"/>
              </a:ext>
            </a:extLst>
          </p:cNvPr>
          <p:cNvSpPr/>
          <p:nvPr userDrawn="1"/>
        </p:nvSpPr>
        <p:spPr>
          <a:xfrm>
            <a:off x="148686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a:t>SECTIONS TITLE HERE, ARIAL REGULAR, 36PT, ALL CAPS, EXPANDED</a:t>
            </a:r>
          </a:p>
        </p:txBody>
      </p:sp>
    </p:spTree>
    <p:extLst>
      <p:ext uri="{BB962C8B-B14F-4D97-AF65-F5344CB8AC3E}">
        <p14:creationId xmlns:p14="http://schemas.microsoft.com/office/powerpoint/2010/main" val="67987997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FD0B7A-F5DD-4F40-B4CB-3B2C354B893A}"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102011906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Special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1"/>
            <a:ext cx="4059767" cy="6858001"/>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1" name="Rectangle 10">
            <a:extLst>
              <a:ext uri="{FF2B5EF4-FFF2-40B4-BE49-F238E27FC236}">
                <a16:creationId xmlns:a16="http://schemas.microsoft.com/office/drawing/2014/main" id="{540789D1-6B5D-BC4E-9BBE-7E32165D1974}"/>
              </a:ext>
            </a:extLst>
          </p:cNvPr>
          <p:cNvSpPr/>
          <p:nvPr userDrawn="1"/>
        </p:nvSpPr>
        <p:spPr>
          <a:xfrm>
            <a:off x="4058856" y="-1"/>
            <a:ext cx="8133144"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844073" y="597274"/>
            <a:ext cx="6430703" cy="974783"/>
          </a:xfrm>
          <a:prstGeom prst="rect">
            <a:avLst/>
          </a:prstGeom>
        </p:spPr>
        <p:txBody>
          <a:bodyPr/>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p:cNvSpPr>
            <a:spLocks noGrp="1"/>
          </p:cNvSpPr>
          <p:nvPr>
            <p:ph idx="1"/>
          </p:nvPr>
        </p:nvSpPr>
        <p:spPr>
          <a:xfrm>
            <a:off x="4844071" y="1871134"/>
            <a:ext cx="6430703" cy="4622799"/>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1C15974D-225E-4548-A7C7-5D57FBD6FC04}"/>
              </a:ext>
            </a:extLst>
          </p:cNvPr>
          <p:cNvSpPr>
            <a:spLocks noGrp="1"/>
          </p:cNvSpPr>
          <p:nvPr>
            <p:ph type="body" sz="quarter" idx="11" hasCustomPrompt="1"/>
          </p:nvPr>
        </p:nvSpPr>
        <p:spPr>
          <a:xfrm>
            <a:off x="0" y="6223000"/>
            <a:ext cx="4059238" cy="565150"/>
          </a:xfrm>
          <a:solidFill>
            <a:srgbClr val="44546A">
              <a:alpha val="69804"/>
            </a:srgbClr>
          </a:solidFill>
        </p:spPr>
        <p:txBody>
          <a:bodyPr>
            <a:noAutofit/>
          </a:bodyPr>
          <a:lstStyle>
            <a:lvl1pPr marL="0" indent="0">
              <a:buNone/>
              <a:defRPr sz="1200">
                <a:solidFill>
                  <a:schemeClr val="bg1"/>
                </a:solidFill>
              </a:defRPr>
            </a:lvl1pPr>
            <a:lvl2pPr marL="457200" indent="0">
              <a:buNone/>
              <a:defRPr sz="1100">
                <a:solidFill>
                  <a:schemeClr val="bg1"/>
                </a:solidFill>
              </a:defRPr>
            </a:lvl2pPr>
            <a:lvl3pPr marL="914400" indent="0">
              <a:buNone/>
              <a:defRPr sz="105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en-US"/>
              <a:t>Add caption</a:t>
            </a:r>
          </a:p>
        </p:txBody>
      </p:sp>
    </p:spTree>
    <p:extLst>
      <p:ext uri="{BB962C8B-B14F-4D97-AF65-F5344CB8AC3E}">
        <p14:creationId xmlns:p14="http://schemas.microsoft.com/office/powerpoint/2010/main" val="296226196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BB5FE-399F-1645-BCE9-2AA73BDCECF6}"/>
              </a:ext>
            </a:extLst>
          </p:cNvPr>
          <p:cNvSpPr/>
          <p:nvPr userDrawn="1"/>
        </p:nvSpPr>
        <p:spPr>
          <a:xfrm>
            <a:off x="0" y="0"/>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03000A1-482C-504F-9727-CB826E9D6F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64556" y="5999126"/>
            <a:ext cx="2067183" cy="636056"/>
          </a:xfrm>
          <a:prstGeom prst="rect">
            <a:avLst/>
          </a:prstGeom>
        </p:spPr>
      </p:pic>
      <p:pic>
        <p:nvPicPr>
          <p:cNvPr id="18" name="Picture 17" descr="A close up of a sign&#10;&#10;Description generated with very high confidence">
            <a:extLst>
              <a:ext uri="{FF2B5EF4-FFF2-40B4-BE49-F238E27FC236}">
                <a16:creationId xmlns:a16="http://schemas.microsoft.com/office/drawing/2014/main" id="{E98745FC-FEB0-4F4F-861E-E6A1FC227B58}"/>
              </a:ext>
            </a:extLst>
          </p:cNvPr>
          <p:cNvPicPr>
            <a:picLocks noChangeAspect="1"/>
          </p:cNvPicPr>
          <p:nvPr userDrawn="1"/>
        </p:nvPicPr>
        <p:blipFill>
          <a:blip r:embed="rId3"/>
          <a:stretch>
            <a:fillRect/>
          </a:stretch>
        </p:blipFill>
        <p:spPr>
          <a:xfrm>
            <a:off x="1187069" y="5796503"/>
            <a:ext cx="1430383" cy="841402"/>
          </a:xfrm>
          <a:prstGeom prst="rect">
            <a:avLst/>
          </a:prstGeom>
        </p:spPr>
      </p:pic>
      <p:sp>
        <p:nvSpPr>
          <p:cNvPr id="19" name="Rectangle 18">
            <a:extLst>
              <a:ext uri="{FF2B5EF4-FFF2-40B4-BE49-F238E27FC236}">
                <a16:creationId xmlns:a16="http://schemas.microsoft.com/office/drawing/2014/main" id="{B0BC728C-7529-1048-8009-BAF6710FC242}"/>
              </a:ext>
            </a:extLst>
          </p:cNvPr>
          <p:cNvSpPr/>
          <p:nvPr userDrawn="1"/>
        </p:nvSpPr>
        <p:spPr>
          <a:xfrm>
            <a:off x="1759143" y="37054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30D12AA-A1FC-F342-BC7F-23897ECCADBB}"/>
              </a:ext>
            </a:extLst>
          </p:cNvPr>
          <p:cNvPicPr/>
          <p:nvPr userDrawn="1"/>
        </p:nvPicPr>
        <p:blipFill>
          <a:blip r:embed="rId4">
            <a:alphaModFix/>
            <a:extLst>
              <a:ext uri="{28A0092B-C50C-407E-A947-70E740481C1C}">
                <a14:useLocalDpi xmlns:a14="http://schemas.microsoft.com/office/drawing/2010/main"/>
              </a:ext>
            </a:extLst>
          </a:blip>
          <a:srcRect t="36352" r="38913"/>
          <a:stretch>
            <a:fillRect/>
          </a:stretch>
        </p:blipFill>
        <p:spPr bwMode="auto">
          <a:xfrm>
            <a:off x="9599271" y="0"/>
            <a:ext cx="2592729" cy="2691747"/>
          </a:xfrm>
          <a:prstGeom prst="rect">
            <a:avLst/>
          </a:prstGeom>
          <a:noFill/>
          <a:ln>
            <a:noFill/>
          </a:ln>
        </p:spPr>
      </p:pic>
      <p:sp>
        <p:nvSpPr>
          <p:cNvPr id="21" name="Title 1">
            <a:extLst>
              <a:ext uri="{FF2B5EF4-FFF2-40B4-BE49-F238E27FC236}">
                <a16:creationId xmlns:a16="http://schemas.microsoft.com/office/drawing/2014/main" id="{5F1B06FC-A0B9-AB49-AAFE-310A4E5ECEB0}"/>
              </a:ext>
            </a:extLst>
          </p:cNvPr>
          <p:cNvSpPr>
            <a:spLocks noGrp="1"/>
          </p:cNvSpPr>
          <p:nvPr>
            <p:ph type="ctrTitle" hasCustomPrompt="1"/>
          </p:nvPr>
        </p:nvSpPr>
        <p:spPr>
          <a:xfrm>
            <a:off x="1759143" y="1276916"/>
            <a:ext cx="8216348" cy="1292846"/>
          </a:xfrm>
        </p:spPr>
        <p:txBody>
          <a:bodyPr anchor="b">
            <a:normAutofit/>
          </a:bodyPr>
          <a:lstStyle>
            <a:lvl1pPr algn="l">
              <a:defRPr sz="3600" b="1" i="0">
                <a:solidFill>
                  <a:srgbClr val="DEEBF7"/>
                </a:solidFill>
                <a:latin typeface="Arial" panose="020B0604020202020204" pitchFamily="34" charset="0"/>
                <a:cs typeface="Arial" panose="020B0604020202020204" pitchFamily="34" charset="0"/>
              </a:defRPr>
            </a:lvl1pPr>
          </a:lstStyle>
          <a:p>
            <a:r>
              <a:rPr lang="en-US"/>
              <a:t>Title of the document goes here—the font is Arial 36pt, Bold, Blue-gray</a:t>
            </a:r>
          </a:p>
        </p:txBody>
      </p:sp>
      <p:sp>
        <p:nvSpPr>
          <p:cNvPr id="22" name="Subtitle 2">
            <a:extLst>
              <a:ext uri="{FF2B5EF4-FFF2-40B4-BE49-F238E27FC236}">
                <a16:creationId xmlns:a16="http://schemas.microsoft.com/office/drawing/2014/main" id="{DC0382FE-4D36-024F-8483-69234F9E3E56}"/>
              </a:ext>
            </a:extLst>
          </p:cNvPr>
          <p:cNvSpPr>
            <a:spLocks noGrp="1"/>
          </p:cNvSpPr>
          <p:nvPr>
            <p:ph type="subTitle" idx="1" hasCustomPrompt="1"/>
          </p:nvPr>
        </p:nvSpPr>
        <p:spPr>
          <a:xfrm>
            <a:off x="1759143" y="2799841"/>
            <a:ext cx="8216348" cy="655879"/>
          </a:xfrm>
        </p:spPr>
        <p:txBody>
          <a:bodyPr>
            <a:normAutofit/>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LINE 1, ARIAL REGULAR, 20PT, EXPANDED</a:t>
            </a:r>
          </a:p>
        </p:txBody>
      </p:sp>
      <p:pic>
        <p:nvPicPr>
          <p:cNvPr id="23" name="Picture 22">
            <a:extLst>
              <a:ext uri="{FF2B5EF4-FFF2-40B4-BE49-F238E27FC236}">
                <a16:creationId xmlns:a16="http://schemas.microsoft.com/office/drawing/2014/main" id="{59F15D0C-8700-8E4B-991C-FFA0A2D70488}"/>
              </a:ext>
            </a:extLst>
          </p:cNvPr>
          <p:cNvPicPr/>
          <p:nvPr userDrawn="1"/>
        </p:nvPicPr>
        <p:blipFill>
          <a:blip r:embed="rId4">
            <a:alphaModFix/>
            <a:extLst>
              <a:ext uri="{28A0092B-C50C-407E-A947-70E740481C1C}">
                <a14:useLocalDpi xmlns:a14="http://schemas.microsoft.com/office/drawing/2010/main"/>
              </a:ext>
            </a:extLst>
          </a:blip>
          <a:srcRect l="123" t="54602" r="55624" b="-475"/>
          <a:stretch>
            <a:fillRect/>
          </a:stretch>
        </p:blipFill>
        <p:spPr bwMode="auto">
          <a:xfrm rot="10800000">
            <a:off x="-1" y="3856525"/>
            <a:ext cx="1878228" cy="1939977"/>
          </a:xfrm>
          <a:prstGeom prst="rect">
            <a:avLst/>
          </a:prstGeom>
          <a:noFill/>
          <a:ln>
            <a:noFill/>
          </a:ln>
        </p:spPr>
      </p:pic>
      <p:sp>
        <p:nvSpPr>
          <p:cNvPr id="24" name="Text Placeholder 14">
            <a:extLst>
              <a:ext uri="{FF2B5EF4-FFF2-40B4-BE49-F238E27FC236}">
                <a16:creationId xmlns:a16="http://schemas.microsoft.com/office/drawing/2014/main" id="{608882FF-7C72-854B-BB07-53C6DBD6C51D}"/>
              </a:ext>
            </a:extLst>
          </p:cNvPr>
          <p:cNvSpPr>
            <a:spLocks noGrp="1"/>
          </p:cNvSpPr>
          <p:nvPr>
            <p:ph type="body" sz="quarter" idx="10" hasCustomPrompt="1"/>
          </p:nvPr>
        </p:nvSpPr>
        <p:spPr>
          <a:xfrm>
            <a:off x="1759143" y="3919177"/>
            <a:ext cx="4691277" cy="343899"/>
          </a:xfrm>
        </p:spPr>
        <p:txBody>
          <a:bodyPr>
            <a:noAutofit/>
          </a:bodyPr>
          <a:lstStyle>
            <a:lvl1pPr marL="0" indent="0">
              <a:buNone/>
              <a:defRPr sz="2000" b="1" i="0">
                <a:solidFill>
                  <a:srgbClr val="DEEBF7"/>
                </a:solidFill>
                <a:latin typeface="Arial" panose="020B0604020202020204" pitchFamily="34" charset="0"/>
                <a:cs typeface="Arial" panose="020B0604020202020204" pitchFamily="34" charset="0"/>
              </a:defRPr>
            </a:lvl1pPr>
          </a:lstStyle>
          <a:p>
            <a:pPr lvl="0"/>
            <a:r>
              <a:rPr lang="en-US"/>
              <a:t>Author name</a:t>
            </a:r>
          </a:p>
        </p:txBody>
      </p:sp>
      <p:sp>
        <p:nvSpPr>
          <p:cNvPr id="25" name="Text Placeholder 16">
            <a:extLst>
              <a:ext uri="{FF2B5EF4-FFF2-40B4-BE49-F238E27FC236}">
                <a16:creationId xmlns:a16="http://schemas.microsoft.com/office/drawing/2014/main" id="{023C5BC6-3A0E-A343-B0FC-4E3069115565}"/>
              </a:ext>
            </a:extLst>
          </p:cNvPr>
          <p:cNvSpPr>
            <a:spLocks noGrp="1"/>
          </p:cNvSpPr>
          <p:nvPr>
            <p:ph type="body" sz="quarter" idx="11" hasCustomPrompt="1"/>
          </p:nvPr>
        </p:nvSpPr>
        <p:spPr>
          <a:xfrm>
            <a:off x="1758950" y="4288132"/>
            <a:ext cx="4727575" cy="325438"/>
          </a:xfrm>
        </p:spPr>
        <p:txBody>
          <a:bodyPr>
            <a:noAutofit/>
          </a:bodyPr>
          <a:lstStyle>
            <a:lvl1pPr marL="0" indent="0">
              <a:buNone/>
              <a:defRPr sz="2000" b="0" i="1">
                <a:solidFill>
                  <a:srgbClr val="DEEBF7"/>
                </a:solidFill>
                <a:latin typeface="Arial" panose="020B0604020202020204" pitchFamily="34" charset="0"/>
                <a:cs typeface="Arial" panose="020B0604020202020204" pitchFamily="34" charset="0"/>
              </a:defRPr>
            </a:lvl1pPr>
          </a:lstStyle>
          <a:p>
            <a:pPr lvl="0"/>
            <a:r>
              <a:rPr lang="en-US"/>
              <a:t>Author title</a:t>
            </a:r>
          </a:p>
        </p:txBody>
      </p:sp>
      <p:pic>
        <p:nvPicPr>
          <p:cNvPr id="13" name="Picture 12">
            <a:extLst>
              <a:ext uri="{FF2B5EF4-FFF2-40B4-BE49-F238E27FC236}">
                <a16:creationId xmlns:a16="http://schemas.microsoft.com/office/drawing/2014/main" id="{8AAD2982-2AD3-48B9-A985-A0C9A6AECE9B}"/>
              </a:ext>
            </a:extLst>
          </p:cNvPr>
          <p:cNvPicPr>
            <a:picLocks noChangeAspect="1"/>
          </p:cNvPicPr>
          <p:nvPr userDrawn="1"/>
        </p:nvPicPr>
        <p:blipFill>
          <a:blip r:embed="rId5"/>
          <a:stretch>
            <a:fillRect/>
          </a:stretch>
        </p:blipFill>
        <p:spPr>
          <a:xfrm>
            <a:off x="9813793" y="5915677"/>
            <a:ext cx="1107242" cy="740002"/>
          </a:xfrm>
          <a:prstGeom prst="rect">
            <a:avLst/>
          </a:prstGeom>
        </p:spPr>
      </p:pic>
    </p:spTree>
    <p:extLst>
      <p:ext uri="{BB962C8B-B14F-4D97-AF65-F5344CB8AC3E}">
        <p14:creationId xmlns:p14="http://schemas.microsoft.com/office/powerpoint/2010/main" val="253932422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userDrawn="1"/>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7DBCB90-1054-0D42-822A-509700C8589C}"/>
              </a:ext>
            </a:extLst>
          </p:cNvPr>
          <p:cNvSpPr/>
          <p:nvPr userDrawn="1"/>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06BBB84-AB1B-884B-9CE3-D4CF0C045B12}"/>
              </a:ext>
            </a:extLst>
          </p:cNvPr>
          <p:cNvSpPr/>
          <p:nvPr userDrawn="1"/>
        </p:nvSpPr>
        <p:spPr>
          <a:xfrm>
            <a:off x="148686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a:t>SECTIONS TITLE HERE, ARIAL REGULAR, 36PT, ALL CAPS, EXPANDED</a:t>
            </a:r>
          </a:p>
        </p:txBody>
      </p:sp>
    </p:spTree>
    <p:extLst>
      <p:ext uri="{BB962C8B-B14F-4D97-AF65-F5344CB8AC3E}">
        <p14:creationId xmlns:p14="http://schemas.microsoft.com/office/powerpoint/2010/main" val="37669046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od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1539703" y="1519588"/>
            <a:ext cx="9538932" cy="4445370"/>
          </a:xfrm>
          <a:prstGeom prst="rect">
            <a:avLst/>
          </a:prstGeom>
          <a:no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Slide Number Placeholder 2"/>
          <p:cNvSpPr>
            <a:spLocks noGrp="1"/>
          </p:cNvSpPr>
          <p:nvPr>
            <p:ph type="sldNum" sz="quarter" idx="10"/>
          </p:nvPr>
        </p:nvSpPr>
        <p:spPr>
          <a:xfrm>
            <a:off x="11078634" y="6662517"/>
            <a:ext cx="656167" cy="179388"/>
          </a:xfrm>
        </p:spPr>
        <p:txBody>
          <a:bodyPr/>
          <a:lstStyle>
            <a:lvl1pPr>
              <a:defRPr/>
            </a:lvl1pPr>
          </a:lstStyle>
          <a:p>
            <a:pPr>
              <a:defRPr/>
            </a:pPr>
            <a:fld id="{4C0A3798-3E55-40AD-888C-464D28038119}" type="slidenum">
              <a:rPr lang="en-US"/>
              <a:pPr>
                <a:defRPr/>
              </a:pPr>
              <a:t>‹#›</a:t>
            </a:fld>
            <a:endParaRPr lang="en-US"/>
          </a:p>
        </p:txBody>
      </p:sp>
    </p:spTree>
    <p:extLst>
      <p:ext uri="{BB962C8B-B14F-4D97-AF65-F5344CB8AC3E}">
        <p14:creationId xmlns:p14="http://schemas.microsoft.com/office/powerpoint/2010/main" val="3950420098"/>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8543925"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8543925"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7BAB9B2F-F28D-B24A-888B-C4AF3D81D898}"/>
              </a:ext>
            </a:extLst>
          </p:cNvPr>
          <p:cNvPicPr>
            <a:picLocks noChangeAspect="1"/>
          </p:cNvPicPr>
          <p:nvPr userDrawn="1"/>
        </p:nvPicPr>
        <p:blipFill>
          <a:blip r:embed="rId2">
            <a:alphaModFix amt="40000"/>
            <a:extLst>
              <a:ext uri="{28A0092B-C50C-407E-A947-70E740481C1C}">
                <a14:useLocalDpi xmlns:a14="http://schemas.microsoft.com/office/drawing/2010/main"/>
              </a:ext>
            </a:extLst>
          </a:blip>
          <a:srcRect l="-876" t="-8272"/>
          <a:stretch>
            <a:fillRect/>
          </a:stretch>
        </p:blipFill>
        <p:spPr>
          <a:xfrm rot="16200000">
            <a:off x="8592039" y="20567"/>
            <a:ext cx="3608226" cy="3591697"/>
          </a:xfrm>
          <a:prstGeom prst="rect">
            <a:avLst/>
          </a:prstGeom>
        </p:spPr>
      </p:pic>
    </p:spTree>
    <p:extLst>
      <p:ext uri="{BB962C8B-B14F-4D97-AF65-F5344CB8AC3E}">
        <p14:creationId xmlns:p14="http://schemas.microsoft.com/office/powerpoint/2010/main" val="421757538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1377053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2498829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Special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1"/>
            <a:ext cx="4059767" cy="6858001"/>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1" name="Rectangle 10">
            <a:extLst>
              <a:ext uri="{FF2B5EF4-FFF2-40B4-BE49-F238E27FC236}">
                <a16:creationId xmlns:a16="http://schemas.microsoft.com/office/drawing/2014/main" id="{540789D1-6B5D-BC4E-9BBE-7E32165D1974}"/>
              </a:ext>
            </a:extLst>
          </p:cNvPr>
          <p:cNvSpPr/>
          <p:nvPr userDrawn="1"/>
        </p:nvSpPr>
        <p:spPr>
          <a:xfrm>
            <a:off x="4058856" y="-1"/>
            <a:ext cx="8133144"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4844073" y="597274"/>
            <a:ext cx="6430703" cy="974783"/>
          </a:xfrm>
          <a:prstGeom prst="rect">
            <a:avLst/>
          </a:prstGeom>
        </p:spPr>
        <p:txBody>
          <a:bodyPr/>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p:cNvSpPr>
            <a:spLocks noGrp="1"/>
          </p:cNvSpPr>
          <p:nvPr>
            <p:ph idx="1"/>
          </p:nvPr>
        </p:nvSpPr>
        <p:spPr>
          <a:xfrm>
            <a:off x="4844071" y="1871134"/>
            <a:ext cx="6430703" cy="4622799"/>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a:extLst>
              <a:ext uri="{FF2B5EF4-FFF2-40B4-BE49-F238E27FC236}">
                <a16:creationId xmlns:a16="http://schemas.microsoft.com/office/drawing/2014/main" id="{1C15974D-225E-4548-A7C7-5D57FBD6FC04}"/>
              </a:ext>
            </a:extLst>
          </p:cNvPr>
          <p:cNvSpPr>
            <a:spLocks noGrp="1"/>
          </p:cNvSpPr>
          <p:nvPr>
            <p:ph type="body" sz="quarter" idx="11" hasCustomPrompt="1"/>
          </p:nvPr>
        </p:nvSpPr>
        <p:spPr>
          <a:xfrm>
            <a:off x="0" y="6223000"/>
            <a:ext cx="4059238" cy="565150"/>
          </a:xfrm>
          <a:solidFill>
            <a:srgbClr val="44546A">
              <a:alpha val="69804"/>
            </a:srgbClr>
          </a:solidFill>
        </p:spPr>
        <p:txBody>
          <a:bodyPr>
            <a:noAutofit/>
          </a:bodyPr>
          <a:lstStyle>
            <a:lvl1pPr marL="0" indent="0">
              <a:buNone/>
              <a:defRPr sz="1200">
                <a:solidFill>
                  <a:schemeClr val="bg1"/>
                </a:solidFill>
              </a:defRPr>
            </a:lvl1pPr>
            <a:lvl2pPr marL="457200" indent="0">
              <a:buNone/>
              <a:defRPr sz="1100">
                <a:solidFill>
                  <a:schemeClr val="bg1"/>
                </a:solidFill>
              </a:defRPr>
            </a:lvl2pPr>
            <a:lvl3pPr marL="914400" indent="0">
              <a:buNone/>
              <a:defRPr sz="105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en-US"/>
              <a:t>Add caption</a:t>
            </a:r>
          </a:p>
        </p:txBody>
      </p:sp>
    </p:spTree>
    <p:extLst>
      <p:ext uri="{BB962C8B-B14F-4D97-AF65-F5344CB8AC3E}">
        <p14:creationId xmlns:p14="http://schemas.microsoft.com/office/powerpoint/2010/main" val="59170551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6805" y="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71047" y="597274"/>
            <a:ext cx="6430703"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8125429" y="-1"/>
            <a:ext cx="4059767"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4" name="Content Placeholder 2"/>
          <p:cNvSpPr>
            <a:spLocks noGrp="1"/>
          </p:cNvSpPr>
          <p:nvPr>
            <p:ph idx="11"/>
          </p:nvPr>
        </p:nvSpPr>
        <p:spPr>
          <a:xfrm>
            <a:off x="871047" y="1786468"/>
            <a:ext cx="6430703"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3">
            <a:extLst>
              <a:ext uri="{FF2B5EF4-FFF2-40B4-BE49-F238E27FC236}">
                <a16:creationId xmlns:a16="http://schemas.microsoft.com/office/drawing/2014/main" id="{D6DE461D-A85D-4126-9CEF-E8D77D442231}"/>
              </a:ext>
            </a:extLst>
          </p:cNvPr>
          <p:cNvSpPr>
            <a:spLocks noGrp="1"/>
          </p:cNvSpPr>
          <p:nvPr>
            <p:ph type="body" sz="quarter" idx="12" hasCustomPrompt="1"/>
          </p:nvPr>
        </p:nvSpPr>
        <p:spPr>
          <a:xfrm>
            <a:off x="8132762" y="6223000"/>
            <a:ext cx="4059238" cy="565150"/>
          </a:xfrm>
          <a:solidFill>
            <a:srgbClr val="44546A">
              <a:alpha val="69804"/>
            </a:srgbClr>
          </a:solidFill>
        </p:spPr>
        <p:txBody>
          <a:bodyPr>
            <a:noAutofit/>
          </a:bodyPr>
          <a:lstStyle>
            <a:lvl1pPr marL="0" indent="0">
              <a:buNone/>
              <a:defRPr sz="1200">
                <a:solidFill>
                  <a:schemeClr val="bg1"/>
                </a:solidFill>
              </a:defRPr>
            </a:lvl1pPr>
            <a:lvl2pPr marL="457200" indent="0">
              <a:buNone/>
              <a:defRPr sz="1100">
                <a:solidFill>
                  <a:schemeClr val="bg1"/>
                </a:solidFill>
              </a:defRPr>
            </a:lvl2pPr>
            <a:lvl3pPr marL="914400" indent="0">
              <a:buNone/>
              <a:defRPr sz="1050">
                <a:solidFill>
                  <a:schemeClr val="bg1"/>
                </a:solidFill>
              </a:defRPr>
            </a:lvl3pPr>
            <a:lvl4pPr marL="1371600" indent="0">
              <a:buNone/>
              <a:defRPr sz="1000">
                <a:solidFill>
                  <a:schemeClr val="bg1"/>
                </a:solidFill>
              </a:defRPr>
            </a:lvl4pPr>
            <a:lvl5pPr marL="1828800" indent="0">
              <a:buNone/>
              <a:defRPr sz="1000">
                <a:solidFill>
                  <a:schemeClr val="bg1"/>
                </a:solidFill>
              </a:defRPr>
            </a:lvl5pPr>
          </a:lstStyle>
          <a:p>
            <a:pPr lvl="0"/>
            <a:r>
              <a:rPr lang="en-US"/>
              <a:t>Add caption</a:t>
            </a:r>
          </a:p>
        </p:txBody>
      </p:sp>
    </p:spTree>
    <p:extLst>
      <p:ext uri="{BB962C8B-B14F-4D97-AF65-F5344CB8AC3E}">
        <p14:creationId xmlns:p14="http://schemas.microsoft.com/office/powerpoint/2010/main" val="39876763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Special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1F04DB-D97B-774F-8BE5-98481FB18328}"/>
              </a:ext>
            </a:extLst>
          </p:cNvPr>
          <p:cNvSpPr>
            <a:spLocks noGrp="1"/>
          </p:cNvSpPr>
          <p:nvPr>
            <p:ph type="pic" sz="quarter" idx="10"/>
          </p:nvPr>
        </p:nvSpPr>
        <p:spPr>
          <a:xfrm>
            <a:off x="0" y="1"/>
            <a:ext cx="12192000" cy="4182533"/>
          </a:xfrm>
          <a:prstGeom prst="rect">
            <a:avLst/>
          </a:prstGeom>
          <a:solidFill>
            <a:srgbClr val="11254D"/>
          </a:solidFill>
        </p:spPr>
        <p:txBody>
          <a:bodyPr anchor="ctr" anchorCtr="0"/>
          <a:lstStyle>
            <a:lvl1pPr marL="0" indent="0" algn="ctr">
              <a:buNone/>
              <a:defRPr sz="1200">
                <a:solidFill>
                  <a:srgbClr val="577F9F"/>
                </a:solidFill>
              </a:defRPr>
            </a:lvl1pPr>
          </a:lstStyle>
          <a:p>
            <a:endParaRPr lang="en-US"/>
          </a:p>
        </p:txBody>
      </p:sp>
      <p:sp>
        <p:nvSpPr>
          <p:cNvPr id="12" name="Text Placeholder 11">
            <a:extLst>
              <a:ext uri="{FF2B5EF4-FFF2-40B4-BE49-F238E27FC236}">
                <a16:creationId xmlns:a16="http://schemas.microsoft.com/office/drawing/2014/main" id="{6E972D29-1E70-BF4B-A9FE-DFD3EB838D1A}"/>
              </a:ext>
            </a:extLst>
          </p:cNvPr>
          <p:cNvSpPr>
            <a:spLocks noGrp="1"/>
          </p:cNvSpPr>
          <p:nvPr>
            <p:ph type="body" sz="quarter" idx="11" hasCustomPrompt="1"/>
          </p:nvPr>
        </p:nvSpPr>
        <p:spPr>
          <a:xfrm>
            <a:off x="741487" y="4521200"/>
            <a:ext cx="4046644" cy="2006600"/>
          </a:xfrm>
          <a:prstGeom prst="rect">
            <a:avLst/>
          </a:prstGeom>
        </p:spPr>
        <p:txBody>
          <a:bodyPr/>
          <a:lstStyle>
            <a:lvl1pPr marL="0" indent="0">
              <a:buNone/>
              <a:defRPr sz="2400" b="1" i="0" baseline="0">
                <a:solidFill>
                  <a:srgbClr val="E73439"/>
                </a:solidFill>
                <a:latin typeface="Arial" panose="020B0604020202020204" pitchFamily="34" charset="0"/>
                <a:cs typeface="Arial" panose="020B0604020202020204" pitchFamily="34" charset="0"/>
              </a:defRPr>
            </a:lvl1pPr>
            <a:lvl2pPr marL="457200" indent="0">
              <a:buNone/>
              <a:defRPr/>
            </a:lvl2pPr>
          </a:lstStyle>
          <a:p>
            <a:pPr lvl="0"/>
            <a:r>
              <a:rPr lang="en-US"/>
              <a:t>SIDE TITLE GOES HERE. ARIAL BOLD, 24PT, ALL CAPREDS</a:t>
            </a:r>
          </a:p>
        </p:txBody>
      </p:sp>
      <p:sp>
        <p:nvSpPr>
          <p:cNvPr id="14" name="Content Placeholder 13">
            <a:extLst>
              <a:ext uri="{FF2B5EF4-FFF2-40B4-BE49-F238E27FC236}">
                <a16:creationId xmlns:a16="http://schemas.microsoft.com/office/drawing/2014/main" id="{B3970259-9024-0745-AD1C-AAC38D47B49E}"/>
              </a:ext>
            </a:extLst>
          </p:cNvPr>
          <p:cNvSpPr>
            <a:spLocks noGrp="1"/>
          </p:cNvSpPr>
          <p:nvPr>
            <p:ph sz="quarter" idx="12"/>
          </p:nvPr>
        </p:nvSpPr>
        <p:spPr>
          <a:xfrm>
            <a:off x="5652656" y="4521200"/>
            <a:ext cx="5797859" cy="2006600"/>
          </a:xfrm>
          <a:prstGeom prst="rect">
            <a:avLst/>
          </a:prstGeom>
        </p:spPr>
        <p:txBody>
          <a:bodyPr>
            <a:normAutofit/>
          </a:bodyPr>
          <a:lstStyle>
            <a:lvl1pPr>
              <a:buClr>
                <a:srgbClr val="E73439"/>
              </a:buClr>
              <a:defRPr sz="1800">
                <a:solidFill>
                  <a:schemeClr val="tx1">
                    <a:lumMod val="85000"/>
                    <a:lumOff val="15000"/>
                  </a:schemeClr>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7011529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Special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1D2C60-AE90-4942-A1A3-815C2797870D}"/>
              </a:ext>
            </a:extLst>
          </p:cNvPr>
          <p:cNvSpPr>
            <a:spLocks noGrp="1"/>
          </p:cNvSpPr>
          <p:nvPr>
            <p:ph type="pic" sz="quarter" idx="10"/>
          </p:nvPr>
        </p:nvSpPr>
        <p:spPr>
          <a:xfrm>
            <a:off x="0" y="0"/>
            <a:ext cx="12192000" cy="685997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sp>
        <p:nvSpPr>
          <p:cNvPr id="16" name="Rectangle 15">
            <a:extLst>
              <a:ext uri="{FF2B5EF4-FFF2-40B4-BE49-F238E27FC236}">
                <a16:creationId xmlns:a16="http://schemas.microsoft.com/office/drawing/2014/main" id="{B1B0873C-1198-584F-950D-0CE08ED743E1}"/>
              </a:ext>
            </a:extLst>
          </p:cNvPr>
          <p:cNvSpPr/>
          <p:nvPr userDrawn="1"/>
        </p:nvSpPr>
        <p:spPr>
          <a:xfrm>
            <a:off x="771525" y="1"/>
            <a:ext cx="4224982" cy="570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 name="Title 1"/>
          <p:cNvSpPr>
            <a:spLocks noGrp="1"/>
          </p:cNvSpPr>
          <p:nvPr>
            <p:ph type="title"/>
          </p:nvPr>
        </p:nvSpPr>
        <p:spPr>
          <a:xfrm>
            <a:off x="956840" y="365127"/>
            <a:ext cx="3862295" cy="823913"/>
          </a:xfrm>
          <a:prstGeom prst="rect">
            <a:avLst/>
          </a:prstGeom>
        </p:spPr>
        <p:txBody>
          <a:bodyPr>
            <a:normAutofit/>
          </a:bodyPr>
          <a:lstStyle>
            <a:lvl1pPr>
              <a:defRPr sz="2800" b="1" i="0">
                <a:solidFill>
                  <a:srgbClr val="E7343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956840" y="1288899"/>
            <a:ext cx="3862295" cy="655648"/>
          </a:xfrm>
          <a:prstGeom prst="rect">
            <a:avLst/>
          </a:prstGeom>
        </p:spPr>
        <p:txBody>
          <a:bodyPr anchor="t" anchorCtr="0">
            <a:normAutofit/>
          </a:bodyPr>
          <a:lstStyle>
            <a:lvl1pPr marL="0" indent="0">
              <a:buNone/>
              <a:defRPr sz="2000" b="1" i="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Rectangle 13">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Content Placeholder 2"/>
          <p:cNvSpPr>
            <a:spLocks noGrp="1"/>
          </p:cNvSpPr>
          <p:nvPr>
            <p:ph idx="11"/>
          </p:nvPr>
        </p:nvSpPr>
        <p:spPr>
          <a:xfrm>
            <a:off x="956840" y="2044407"/>
            <a:ext cx="3862295" cy="3535127"/>
          </a:xfrm>
          <a:prstGeom prst="rect">
            <a:avLst/>
          </a:prstGeom>
        </p:spPr>
        <p:txBody>
          <a:bodyPr>
            <a:normAutofit/>
          </a:bodyPr>
          <a:lstStyle>
            <a:lvl1pPr marL="228600" indent="-227013">
              <a:spcBef>
                <a:spcPts val="1200"/>
              </a:spcBef>
              <a:buClr>
                <a:srgbClr val="E73439"/>
              </a:buClr>
              <a:defRPr sz="2000" b="0" i="0">
                <a:solidFill>
                  <a:schemeClr val="tx1">
                    <a:lumMod val="85000"/>
                    <a:lumOff val="15000"/>
                  </a:schemeClr>
                </a:solidFill>
                <a:latin typeface="Arial" panose="020B0604020202020204" pitchFamily="34" charset="0"/>
                <a:cs typeface="Arial" panose="020B0604020202020204" pitchFamily="34" charset="0"/>
              </a:defRPr>
            </a:lvl1pPr>
            <a:lvl2pPr marL="576263" indent="-288925">
              <a:buClr>
                <a:srgbClr val="E73439"/>
              </a:buClr>
              <a:buFont typeface="Arial" panose="020B0604020202020204" pitchFamily="34" charset="0"/>
              <a:buChar char="–"/>
              <a:defRPr sz="1800" b="0" i="0">
                <a:solidFill>
                  <a:schemeClr val="tx1">
                    <a:lumMod val="85000"/>
                    <a:lumOff val="15000"/>
                  </a:schemeClr>
                </a:solidFill>
                <a:latin typeface="Arial" panose="020B0604020202020204" pitchFamily="34" charset="0"/>
                <a:cs typeface="Arial" panose="020B0604020202020204" pitchFamily="34" charset="0"/>
              </a:defRPr>
            </a:lvl2pPr>
            <a:lvl3pPr marL="744538" indent="-168275">
              <a:buClr>
                <a:srgbClr val="E73439"/>
              </a:buClr>
              <a:buFont typeface="Calibri" panose="020F0502020204030204" pitchFamily="34" charset="0"/>
              <a:buChar char="‐"/>
              <a:defRPr sz="1600"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292916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Special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0"/>
            <a:ext cx="4059767" cy="6788150"/>
          </a:xfrm>
          <a:prstGeom prst="rect">
            <a:avLst/>
          </a:prstGeom>
          <a:solidFill>
            <a:srgbClr val="11254D"/>
          </a:solidFill>
        </p:spPr>
        <p:txBody>
          <a:bodyPr anchor="ctr" anchorCtr="0"/>
          <a:lstStyle>
            <a:lvl1pPr marL="0" indent="0" algn="ctr">
              <a:buNone/>
              <a:defRPr sz="675"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1" name="Rectangle 10">
            <a:extLst>
              <a:ext uri="{FF2B5EF4-FFF2-40B4-BE49-F238E27FC236}">
                <a16:creationId xmlns:a16="http://schemas.microsoft.com/office/drawing/2014/main" id="{540789D1-6B5D-BC4E-9BBE-7E32165D1974}"/>
              </a:ext>
            </a:extLst>
          </p:cNvPr>
          <p:cNvSpPr/>
          <p:nvPr userDrawn="1"/>
        </p:nvSpPr>
        <p:spPr>
          <a:xfrm>
            <a:off x="4058856" y="-1"/>
            <a:ext cx="8133144"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p:nvPr>
        </p:nvSpPr>
        <p:spPr>
          <a:xfrm>
            <a:off x="4844077" y="597280"/>
            <a:ext cx="6430703" cy="974783"/>
          </a:xfrm>
          <a:prstGeom prst="rect">
            <a:avLst/>
          </a:prstGeom>
        </p:spPr>
        <p:txBody>
          <a:bodyPr/>
          <a:lstStyle>
            <a:lvl1pPr>
              <a:defRPr sz="2025"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p:cNvSpPr>
            <a:spLocks noGrp="1"/>
          </p:cNvSpPr>
          <p:nvPr>
            <p:ph idx="1"/>
          </p:nvPr>
        </p:nvSpPr>
        <p:spPr>
          <a:xfrm>
            <a:off x="4844075" y="1871136"/>
            <a:ext cx="6430703" cy="4622799"/>
          </a:xfrm>
          <a:prstGeom prst="rect">
            <a:avLst/>
          </a:prstGeom>
        </p:spPr>
        <p:txBody>
          <a:bodyPr>
            <a:normAutofit/>
          </a:bodyPr>
          <a:lstStyle>
            <a:lvl1pPr marL="194667" indent="-194667">
              <a:spcBef>
                <a:spcPts val="675"/>
              </a:spcBef>
              <a:buClr>
                <a:srgbClr val="E73439"/>
              </a:buClr>
              <a:defRPr sz="1350" b="0" i="0">
                <a:solidFill>
                  <a:schemeClr val="tx1">
                    <a:lumMod val="85000"/>
                    <a:lumOff val="15000"/>
                  </a:schemeClr>
                </a:solidFill>
                <a:latin typeface="Arial" panose="020B0604020202020204" pitchFamily="34" charset="0"/>
                <a:cs typeface="Arial" panose="020B0604020202020204" pitchFamily="34" charset="0"/>
              </a:defRPr>
            </a:lvl1pPr>
            <a:lvl2pPr marL="385763" indent="-191096">
              <a:buClr>
                <a:srgbClr val="E73439"/>
              </a:buClr>
              <a:buFont typeface="Arial" panose="020B0604020202020204" pitchFamily="34" charset="0"/>
              <a:buChar char="–"/>
              <a:defRPr sz="1125" b="0" i="0">
                <a:solidFill>
                  <a:schemeClr val="tx1">
                    <a:lumMod val="85000"/>
                    <a:lumOff val="15000"/>
                  </a:schemeClr>
                </a:solidFill>
                <a:latin typeface="Arial" panose="020B0604020202020204" pitchFamily="34" charset="0"/>
                <a:cs typeface="Arial" panose="020B0604020202020204" pitchFamily="34" charset="0"/>
              </a:defRPr>
            </a:lvl2pPr>
            <a:lvl3pPr marL="514350" indent="-128588">
              <a:buClr>
                <a:srgbClr val="E73439"/>
              </a:buClr>
              <a:buFont typeface="Calibri" panose="020F0502020204030204" pitchFamily="34" charset="0"/>
              <a:buChar char="‐"/>
              <a:defRPr sz="1013" b="0" i="0">
                <a:solidFill>
                  <a:schemeClr val="tx1">
                    <a:lumMod val="85000"/>
                    <a:lumOff val="15000"/>
                  </a:schemeClr>
                </a:solidFill>
                <a:latin typeface="Arial" panose="020B0604020202020204" pitchFamily="34" charset="0"/>
                <a:cs typeface="Arial" panose="020B0604020202020204" pitchFamily="34" charset="0"/>
              </a:defRPr>
            </a:lvl3pPr>
            <a:lvl4pPr marL="900113" indent="-128588">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1157288" indent="-128588">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ext Placeholder 4">
            <a:extLst>
              <a:ext uri="{FF2B5EF4-FFF2-40B4-BE49-F238E27FC236}">
                <a16:creationId xmlns:a16="http://schemas.microsoft.com/office/drawing/2014/main" id="{87333BE7-3D78-4262-B147-6D492C7ECC1C}"/>
              </a:ext>
            </a:extLst>
          </p:cNvPr>
          <p:cNvSpPr>
            <a:spLocks noGrp="1"/>
          </p:cNvSpPr>
          <p:nvPr>
            <p:ph type="body" sz="quarter" idx="11"/>
          </p:nvPr>
        </p:nvSpPr>
        <p:spPr>
          <a:xfrm>
            <a:off x="3" y="6352679"/>
            <a:ext cx="4059239" cy="435477"/>
          </a:xfrm>
          <a:solidFill>
            <a:srgbClr val="44546A">
              <a:alpha val="69804"/>
            </a:srgbClr>
          </a:solidFill>
        </p:spPr>
        <p:txBody>
          <a:bodyPr>
            <a:normAutofit/>
          </a:bodyPr>
          <a:lstStyle>
            <a:lvl1pPr marL="0" indent="0">
              <a:buNone/>
              <a:defRPr sz="1000" b="1">
                <a:solidFill>
                  <a:schemeClr val="bg1"/>
                </a:solidFill>
              </a:defRPr>
            </a:lvl1pPr>
          </a:lstStyle>
          <a:p>
            <a:pPr lvl="0"/>
            <a:r>
              <a:rPr lang="en-US"/>
              <a:t>Click to edit Master text styles</a:t>
            </a:r>
          </a:p>
        </p:txBody>
      </p:sp>
      <p:cxnSp>
        <p:nvCxnSpPr>
          <p:cNvPr id="7" name="Straight Connector 6">
            <a:extLst>
              <a:ext uri="{FF2B5EF4-FFF2-40B4-BE49-F238E27FC236}">
                <a16:creationId xmlns:a16="http://schemas.microsoft.com/office/drawing/2014/main" id="{1B535575-FDE3-433C-A97F-E0B89CCF348C}"/>
              </a:ext>
            </a:extLst>
          </p:cNvPr>
          <p:cNvCxnSpPr/>
          <p:nvPr userDrawn="1"/>
        </p:nvCxnSpPr>
        <p:spPr>
          <a:xfrm>
            <a:off x="-912" y="6352673"/>
            <a:ext cx="8662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06651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6805" y="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 name="Title 1"/>
          <p:cNvSpPr>
            <a:spLocks noGrp="1"/>
          </p:cNvSpPr>
          <p:nvPr>
            <p:ph type="title"/>
          </p:nvPr>
        </p:nvSpPr>
        <p:spPr>
          <a:xfrm>
            <a:off x="871048" y="597280"/>
            <a:ext cx="6430703" cy="974783"/>
          </a:xfrm>
          <a:prstGeom prst="rect">
            <a:avLst/>
          </a:prstGeom>
        </p:spPr>
        <p:txBody>
          <a:bodyPr anchor="b" anchorCtr="0"/>
          <a:lstStyle>
            <a:lvl1pPr>
              <a:defRPr sz="2025"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8125433" y="-1"/>
            <a:ext cx="4059767" cy="6857999"/>
          </a:xfrm>
          <a:prstGeom prst="rect">
            <a:avLst/>
          </a:prstGeom>
          <a:solidFill>
            <a:srgbClr val="11254D"/>
          </a:solidFill>
        </p:spPr>
        <p:txBody>
          <a:bodyPr anchor="ctr" anchorCtr="0"/>
          <a:lstStyle>
            <a:lvl1pPr marL="0" indent="0" algn="ctr">
              <a:buNone/>
              <a:defRPr sz="675"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4" name="Content Placeholder 2"/>
          <p:cNvSpPr>
            <a:spLocks noGrp="1"/>
          </p:cNvSpPr>
          <p:nvPr>
            <p:ph idx="11"/>
          </p:nvPr>
        </p:nvSpPr>
        <p:spPr>
          <a:xfrm>
            <a:off x="871048" y="1786474"/>
            <a:ext cx="6430703" cy="4707465"/>
          </a:xfrm>
          <a:prstGeom prst="rect">
            <a:avLst/>
          </a:prstGeom>
        </p:spPr>
        <p:txBody>
          <a:bodyPr>
            <a:normAutofit/>
          </a:bodyPr>
          <a:lstStyle>
            <a:lvl1pPr marL="194667" indent="-194667">
              <a:spcBef>
                <a:spcPts val="675"/>
              </a:spcBef>
              <a:buClr>
                <a:srgbClr val="E73439"/>
              </a:buClr>
              <a:defRPr sz="1350" b="0" i="0">
                <a:solidFill>
                  <a:schemeClr val="tx1">
                    <a:lumMod val="85000"/>
                    <a:lumOff val="15000"/>
                  </a:schemeClr>
                </a:solidFill>
                <a:latin typeface="Arial" panose="020B0604020202020204" pitchFamily="34" charset="0"/>
                <a:cs typeface="Arial" panose="020B0604020202020204" pitchFamily="34" charset="0"/>
              </a:defRPr>
            </a:lvl1pPr>
            <a:lvl2pPr marL="385763" indent="-191096">
              <a:buClr>
                <a:srgbClr val="E73439"/>
              </a:buClr>
              <a:buFont typeface="Arial" panose="020B0604020202020204" pitchFamily="34" charset="0"/>
              <a:buChar char="–"/>
              <a:defRPr sz="1125" b="0" i="0">
                <a:solidFill>
                  <a:schemeClr val="tx1">
                    <a:lumMod val="85000"/>
                    <a:lumOff val="15000"/>
                  </a:schemeClr>
                </a:solidFill>
                <a:latin typeface="Arial" panose="020B0604020202020204" pitchFamily="34" charset="0"/>
                <a:cs typeface="Arial" panose="020B0604020202020204" pitchFamily="34" charset="0"/>
              </a:defRPr>
            </a:lvl2pPr>
            <a:lvl3pPr marL="514350" indent="-128588">
              <a:buClr>
                <a:srgbClr val="E73439"/>
              </a:buClr>
              <a:buFont typeface="Calibri" panose="020F0502020204030204" pitchFamily="34" charset="0"/>
              <a:buChar char="‐"/>
              <a:defRPr sz="1013" b="0" i="0">
                <a:solidFill>
                  <a:schemeClr val="tx1">
                    <a:lumMod val="85000"/>
                    <a:lumOff val="15000"/>
                  </a:schemeClr>
                </a:solidFill>
                <a:latin typeface="Arial" panose="020B0604020202020204" pitchFamily="34" charset="0"/>
                <a:cs typeface="Arial" panose="020B0604020202020204" pitchFamily="34" charset="0"/>
              </a:defRPr>
            </a:lvl3pPr>
            <a:lvl4pPr marL="900113" indent="-128588">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1157288" indent="-128588">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Chart Placeholder 3">
            <a:extLst>
              <a:ext uri="{FF2B5EF4-FFF2-40B4-BE49-F238E27FC236}">
                <a16:creationId xmlns:a16="http://schemas.microsoft.com/office/drawing/2014/main" id="{13E7AAF5-2181-45BA-9A9F-C681D9EB6CF7}"/>
              </a:ext>
            </a:extLst>
          </p:cNvPr>
          <p:cNvSpPr>
            <a:spLocks noGrp="1"/>
          </p:cNvSpPr>
          <p:nvPr>
            <p:ph type="chart" sz="quarter" idx="12"/>
          </p:nvPr>
        </p:nvSpPr>
        <p:spPr>
          <a:xfrm>
            <a:off x="8135939" y="0"/>
            <a:ext cx="4049712" cy="6789738"/>
          </a:xfrm>
        </p:spPr>
        <p:txBody>
          <a:bodyPr/>
          <a:lstStyle/>
          <a:p>
            <a:endParaRPr lang="en-US"/>
          </a:p>
        </p:txBody>
      </p:sp>
      <p:sp>
        <p:nvSpPr>
          <p:cNvPr id="9" name="Text Placeholder 4">
            <a:extLst>
              <a:ext uri="{FF2B5EF4-FFF2-40B4-BE49-F238E27FC236}">
                <a16:creationId xmlns:a16="http://schemas.microsoft.com/office/drawing/2014/main" id="{2C25B6F6-0ACD-4653-95EA-F164BD2534A4}"/>
              </a:ext>
            </a:extLst>
          </p:cNvPr>
          <p:cNvSpPr>
            <a:spLocks noGrp="1"/>
          </p:cNvSpPr>
          <p:nvPr>
            <p:ph type="body" sz="quarter" idx="13"/>
          </p:nvPr>
        </p:nvSpPr>
        <p:spPr>
          <a:xfrm>
            <a:off x="8131245" y="6350299"/>
            <a:ext cx="4059239" cy="435477"/>
          </a:xfrm>
          <a:solidFill>
            <a:srgbClr val="44546A">
              <a:alpha val="69804"/>
            </a:srgbClr>
          </a:solidFill>
        </p:spPr>
        <p:txBody>
          <a:bodyPr>
            <a:normAutofit/>
          </a:bodyPr>
          <a:lstStyle>
            <a:lvl1pPr marL="0" indent="0">
              <a:buNone/>
              <a:defRPr sz="1000" b="1">
                <a:solidFill>
                  <a:schemeClr val="bg1"/>
                </a:solidFill>
              </a:defRPr>
            </a:lvl1pPr>
          </a:lstStyle>
          <a:p>
            <a:pPr lvl="0"/>
            <a:r>
              <a:rPr lang="en-US"/>
              <a:t>Click to edit Master text styles</a:t>
            </a:r>
          </a:p>
        </p:txBody>
      </p:sp>
      <p:cxnSp>
        <p:nvCxnSpPr>
          <p:cNvPr id="10" name="Straight Connector 9">
            <a:extLst>
              <a:ext uri="{FF2B5EF4-FFF2-40B4-BE49-F238E27FC236}">
                <a16:creationId xmlns:a16="http://schemas.microsoft.com/office/drawing/2014/main" id="{E03FBB0F-F09E-49D9-BA58-9A6561CF028A}"/>
              </a:ext>
            </a:extLst>
          </p:cNvPr>
          <p:cNvCxnSpPr/>
          <p:nvPr userDrawn="1"/>
        </p:nvCxnSpPr>
        <p:spPr>
          <a:xfrm>
            <a:off x="11324205" y="6350293"/>
            <a:ext cx="86627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7063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C1CFAE42-9586-45E9-ACA8-09010DA965B5}" type="datetimeFigureOut">
              <a:rPr lang="fr-CA" smtClean="0"/>
              <a:t>2024-11-19</a:t>
            </a:fld>
            <a:endParaRPr lang="fr-CA"/>
          </a:p>
        </p:txBody>
      </p:sp>
      <p:sp>
        <p:nvSpPr>
          <p:cNvPr id="5" name="Espace réservé du pied de page 4"/>
          <p:cNvSpPr>
            <a:spLocks noGrp="1"/>
          </p:cNvSpPr>
          <p:nvPr>
            <p:ph type="ftr" sz="quarter" idx="11"/>
          </p:nvPr>
        </p:nvSpPr>
        <p:spPr/>
        <p:txBody>
          <a:bodyPr/>
          <a:lstStyle/>
          <a:p>
            <a:endParaRPr lang="fr-CA"/>
          </a:p>
        </p:txBody>
      </p:sp>
      <p:sp>
        <p:nvSpPr>
          <p:cNvPr id="6" name="Espace réservé du numéro de diapositive 5"/>
          <p:cNvSpPr>
            <a:spLocks noGrp="1"/>
          </p:cNvSpPr>
          <p:nvPr>
            <p:ph type="sldNum" sz="quarter" idx="12"/>
          </p:nvPr>
        </p:nvSpPr>
        <p:spPr>
          <a:xfrm>
            <a:off x="8737600" y="6356351"/>
            <a:ext cx="2844800" cy="365125"/>
          </a:xfrm>
          <a:prstGeom prst="rect">
            <a:avLst/>
          </a:prstGeom>
        </p:spPr>
        <p:txBody>
          <a:bodyPr/>
          <a:lstStyle/>
          <a:p>
            <a:fld id="{0345F6E8-4435-4009-8CFD-D3081C6A7E70}" type="slidenum">
              <a:rPr lang="fr-CA" smtClean="0"/>
              <a:t>‹#›</a:t>
            </a:fld>
            <a:endParaRPr lang="fr-CA"/>
          </a:p>
        </p:txBody>
      </p:sp>
    </p:spTree>
    <p:extLst>
      <p:ext uri="{BB962C8B-B14F-4D97-AF65-F5344CB8AC3E}">
        <p14:creationId xmlns:p14="http://schemas.microsoft.com/office/powerpoint/2010/main" val="1270615445"/>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SectionDivider">
    <p:spTree>
      <p:nvGrpSpPr>
        <p:cNvPr id="1" name=""/>
        <p:cNvGrpSpPr/>
        <p:nvPr/>
      </p:nvGrpSpPr>
      <p:grpSpPr>
        <a:xfrm>
          <a:off x="0" y="0"/>
          <a:ext cx="0" cy="0"/>
          <a:chOff x="0" y="0"/>
          <a:chExt cx="0" cy="0"/>
        </a:xfrm>
      </p:grpSpPr>
      <p:sp>
        <p:nvSpPr>
          <p:cNvPr id="23" name="Picture Placeholder 14">
            <a:extLst>
              <a:ext uri="{FF2B5EF4-FFF2-40B4-BE49-F238E27FC236}">
                <a16:creationId xmlns:a16="http://schemas.microsoft.com/office/drawing/2014/main" id="{ADD07B64-0B68-274F-8E7D-729AEDC4D0A7}"/>
              </a:ext>
            </a:extLst>
          </p:cNvPr>
          <p:cNvSpPr>
            <a:spLocks noGrp="1"/>
          </p:cNvSpPr>
          <p:nvPr>
            <p:ph type="pic" sz="quarter" idx="10"/>
          </p:nvPr>
        </p:nvSpPr>
        <p:spPr>
          <a:xfrm>
            <a:off x="4703416" y="0"/>
            <a:ext cx="7488584" cy="3771411"/>
          </a:xfrm>
          <a:solidFill>
            <a:srgbClr val="10254D"/>
          </a:solidFill>
        </p:spPr>
        <p:txBody>
          <a:bodyPr anchor="ctr" anchorCtr="0">
            <a:normAutofit/>
          </a:bodyPr>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endParaRPr lang="en-US"/>
          </a:p>
        </p:txBody>
      </p:sp>
      <p:pic>
        <p:nvPicPr>
          <p:cNvPr id="24" name="Picture 23">
            <a:extLst>
              <a:ext uri="{FF2B5EF4-FFF2-40B4-BE49-F238E27FC236}">
                <a16:creationId xmlns:a16="http://schemas.microsoft.com/office/drawing/2014/main" id="{03617280-F625-A644-975B-8B64FEFBE8C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15616" y="5860"/>
            <a:ext cx="3987800" cy="3765551"/>
          </a:xfrm>
          <a:prstGeom prst="rect">
            <a:avLst/>
          </a:prstGeom>
        </p:spPr>
      </p:pic>
      <p:sp>
        <p:nvSpPr>
          <p:cNvPr id="25" name="Rectangle 24">
            <a:extLst>
              <a:ext uri="{FF2B5EF4-FFF2-40B4-BE49-F238E27FC236}">
                <a16:creationId xmlns:a16="http://schemas.microsoft.com/office/drawing/2014/main" id="{10B87B3F-5EBC-C84C-A9F6-19C9BA9453E5}"/>
              </a:ext>
            </a:extLst>
          </p:cNvPr>
          <p:cNvSpPr/>
          <p:nvPr userDrawn="1"/>
        </p:nvSpPr>
        <p:spPr>
          <a:xfrm>
            <a:off x="-1" y="-1"/>
            <a:ext cx="715617" cy="3771412"/>
          </a:xfrm>
          <a:prstGeom prst="rect">
            <a:avLst/>
          </a:prstGeom>
          <a:solidFill>
            <a:srgbClr val="E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7DBCB90-1054-0D42-822A-509700C8589C}"/>
              </a:ext>
            </a:extLst>
          </p:cNvPr>
          <p:cNvSpPr/>
          <p:nvPr userDrawn="1"/>
        </p:nvSpPr>
        <p:spPr>
          <a:xfrm>
            <a:off x="0" y="3771411"/>
            <a:ext cx="12192000" cy="3147204"/>
          </a:xfrm>
          <a:prstGeom prst="rect">
            <a:avLst/>
          </a:prstGeom>
          <a:solidFill>
            <a:srgbClr val="446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06BBB84-AB1B-884B-9CE3-D4CF0C045B12}"/>
              </a:ext>
            </a:extLst>
          </p:cNvPr>
          <p:cNvSpPr/>
          <p:nvPr userDrawn="1"/>
        </p:nvSpPr>
        <p:spPr>
          <a:xfrm>
            <a:off x="1486861" y="4433867"/>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6B54EAE4-0834-FE41-A4DF-7D51B9D5EEB0}"/>
              </a:ext>
            </a:extLst>
          </p:cNvPr>
          <p:cNvSpPr>
            <a:spLocks noGrp="1"/>
          </p:cNvSpPr>
          <p:nvPr>
            <p:ph type="title" hasCustomPrompt="1"/>
          </p:nvPr>
        </p:nvSpPr>
        <p:spPr>
          <a:xfrm>
            <a:off x="1366897" y="4752477"/>
            <a:ext cx="9817601" cy="1325563"/>
          </a:xfrm>
        </p:spPr>
        <p:txBody>
          <a:bodyPr>
            <a:normAutofit/>
          </a:bodyPr>
          <a:lstStyle>
            <a:lvl1pPr>
              <a:defRPr sz="3600" b="0" i="0" spc="300">
                <a:solidFill>
                  <a:schemeClr val="bg1"/>
                </a:solidFill>
                <a:latin typeface="Arial" panose="020B0604020202020204" pitchFamily="34" charset="0"/>
                <a:cs typeface="Arial" panose="020B0604020202020204" pitchFamily="34" charset="0"/>
              </a:defRPr>
            </a:lvl1pPr>
          </a:lstStyle>
          <a:p>
            <a:r>
              <a:rPr lang="en-US"/>
              <a:t>SECTIONS TITLE HERE, ARIAL REGULAR, 36PT, ALL CAPS, EXPANDED</a:t>
            </a:r>
          </a:p>
        </p:txBody>
      </p:sp>
    </p:spTree>
    <p:extLst>
      <p:ext uri="{BB962C8B-B14F-4D97-AF65-F5344CB8AC3E}">
        <p14:creationId xmlns:p14="http://schemas.microsoft.com/office/powerpoint/2010/main" val="3179665512"/>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BB5FE-399F-1645-BCE9-2AA73BDCECF6}"/>
              </a:ext>
            </a:extLst>
          </p:cNvPr>
          <p:cNvSpPr/>
          <p:nvPr userDrawn="1"/>
        </p:nvSpPr>
        <p:spPr>
          <a:xfrm>
            <a:off x="0" y="0"/>
            <a:ext cx="12192000" cy="5796503"/>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B03000A1-482C-504F-9727-CB826E9D6FB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9112" y="5999126"/>
            <a:ext cx="2067183" cy="636056"/>
          </a:xfrm>
          <a:prstGeom prst="rect">
            <a:avLst/>
          </a:prstGeom>
        </p:spPr>
      </p:pic>
      <p:sp>
        <p:nvSpPr>
          <p:cNvPr id="19" name="Rectangle 18">
            <a:extLst>
              <a:ext uri="{FF2B5EF4-FFF2-40B4-BE49-F238E27FC236}">
                <a16:creationId xmlns:a16="http://schemas.microsoft.com/office/drawing/2014/main" id="{B0BC728C-7529-1048-8009-BAF6710FC242}"/>
              </a:ext>
            </a:extLst>
          </p:cNvPr>
          <p:cNvSpPr/>
          <p:nvPr userDrawn="1"/>
        </p:nvSpPr>
        <p:spPr>
          <a:xfrm>
            <a:off x="1759143" y="37054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30D12AA-A1FC-F342-BC7F-23897ECCADBB}"/>
              </a:ext>
            </a:extLst>
          </p:cNvPr>
          <p:cNvPicPr/>
          <p:nvPr userDrawn="1"/>
        </p:nvPicPr>
        <p:blipFill>
          <a:blip r:embed="rId3">
            <a:alphaModFix/>
            <a:extLst>
              <a:ext uri="{28A0092B-C50C-407E-A947-70E740481C1C}">
                <a14:useLocalDpi xmlns:a14="http://schemas.microsoft.com/office/drawing/2010/main" val="0"/>
              </a:ext>
            </a:extLst>
          </a:blip>
          <a:srcRect t="36352" r="38913"/>
          <a:stretch>
            <a:fillRect/>
          </a:stretch>
        </p:blipFill>
        <p:spPr bwMode="auto">
          <a:xfrm>
            <a:off x="9599271" y="0"/>
            <a:ext cx="2592729" cy="2691747"/>
          </a:xfrm>
          <a:prstGeom prst="rect">
            <a:avLst/>
          </a:prstGeom>
          <a:noFill/>
          <a:ln>
            <a:noFill/>
          </a:ln>
        </p:spPr>
      </p:pic>
      <p:sp>
        <p:nvSpPr>
          <p:cNvPr id="21" name="Title 1">
            <a:extLst>
              <a:ext uri="{FF2B5EF4-FFF2-40B4-BE49-F238E27FC236}">
                <a16:creationId xmlns:a16="http://schemas.microsoft.com/office/drawing/2014/main" id="{5F1B06FC-A0B9-AB49-AAFE-310A4E5ECEB0}"/>
              </a:ext>
            </a:extLst>
          </p:cNvPr>
          <p:cNvSpPr>
            <a:spLocks noGrp="1"/>
          </p:cNvSpPr>
          <p:nvPr>
            <p:ph type="ctrTitle" hasCustomPrompt="1"/>
          </p:nvPr>
        </p:nvSpPr>
        <p:spPr>
          <a:xfrm>
            <a:off x="1759143" y="1276916"/>
            <a:ext cx="8216348" cy="1292846"/>
          </a:xfrm>
        </p:spPr>
        <p:txBody>
          <a:bodyPr anchor="b">
            <a:normAutofit/>
          </a:bodyPr>
          <a:lstStyle>
            <a:lvl1pPr algn="l">
              <a:defRPr sz="3600" b="1" i="0">
                <a:solidFill>
                  <a:srgbClr val="DEEBF7"/>
                </a:solidFill>
                <a:latin typeface="Arial" panose="020B0604020202020204" pitchFamily="34" charset="0"/>
                <a:cs typeface="Arial" panose="020B0604020202020204" pitchFamily="34" charset="0"/>
              </a:defRPr>
            </a:lvl1pPr>
          </a:lstStyle>
          <a:p>
            <a:r>
              <a:rPr lang="en-US"/>
              <a:t>Title of the document goes here—the font is Arial 36pt, Bold, Blue-gray</a:t>
            </a:r>
          </a:p>
        </p:txBody>
      </p:sp>
      <p:sp>
        <p:nvSpPr>
          <p:cNvPr id="22" name="Subtitle 2">
            <a:extLst>
              <a:ext uri="{FF2B5EF4-FFF2-40B4-BE49-F238E27FC236}">
                <a16:creationId xmlns:a16="http://schemas.microsoft.com/office/drawing/2014/main" id="{DC0382FE-4D36-024F-8483-69234F9E3E56}"/>
              </a:ext>
            </a:extLst>
          </p:cNvPr>
          <p:cNvSpPr>
            <a:spLocks noGrp="1"/>
          </p:cNvSpPr>
          <p:nvPr>
            <p:ph type="subTitle" idx="1" hasCustomPrompt="1"/>
          </p:nvPr>
        </p:nvSpPr>
        <p:spPr>
          <a:xfrm>
            <a:off x="1759143" y="2799841"/>
            <a:ext cx="8216348" cy="655879"/>
          </a:xfrm>
        </p:spPr>
        <p:txBody>
          <a:bodyPr>
            <a:normAutofit/>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LINE 1, ARIAL REGULAR, 20PT, EXPANDED</a:t>
            </a:r>
          </a:p>
        </p:txBody>
      </p:sp>
      <p:pic>
        <p:nvPicPr>
          <p:cNvPr id="23" name="Picture 22">
            <a:extLst>
              <a:ext uri="{FF2B5EF4-FFF2-40B4-BE49-F238E27FC236}">
                <a16:creationId xmlns:a16="http://schemas.microsoft.com/office/drawing/2014/main" id="{59F15D0C-8700-8E4B-991C-FFA0A2D70488}"/>
              </a:ext>
            </a:extLst>
          </p:cNvPr>
          <p:cNvPicPr/>
          <p:nvPr userDrawn="1"/>
        </p:nvPicPr>
        <p:blipFill>
          <a:blip r:embed="rId3">
            <a:alphaModFix/>
            <a:extLst>
              <a:ext uri="{28A0092B-C50C-407E-A947-70E740481C1C}">
                <a14:useLocalDpi xmlns:a14="http://schemas.microsoft.com/office/drawing/2010/main" val="0"/>
              </a:ext>
            </a:extLst>
          </a:blip>
          <a:srcRect l="123" t="54602" r="55624" b="-475"/>
          <a:stretch>
            <a:fillRect/>
          </a:stretch>
        </p:blipFill>
        <p:spPr bwMode="auto">
          <a:xfrm rot="10800000">
            <a:off x="-1" y="3856525"/>
            <a:ext cx="1878228" cy="1939977"/>
          </a:xfrm>
          <a:prstGeom prst="rect">
            <a:avLst/>
          </a:prstGeom>
          <a:noFill/>
          <a:ln>
            <a:noFill/>
          </a:ln>
        </p:spPr>
      </p:pic>
      <p:sp>
        <p:nvSpPr>
          <p:cNvPr id="24" name="Text Placeholder 14">
            <a:extLst>
              <a:ext uri="{FF2B5EF4-FFF2-40B4-BE49-F238E27FC236}">
                <a16:creationId xmlns:a16="http://schemas.microsoft.com/office/drawing/2014/main" id="{608882FF-7C72-854B-BB07-53C6DBD6C51D}"/>
              </a:ext>
            </a:extLst>
          </p:cNvPr>
          <p:cNvSpPr>
            <a:spLocks noGrp="1"/>
          </p:cNvSpPr>
          <p:nvPr>
            <p:ph type="body" sz="quarter" idx="10" hasCustomPrompt="1"/>
          </p:nvPr>
        </p:nvSpPr>
        <p:spPr>
          <a:xfrm>
            <a:off x="1759143" y="3919177"/>
            <a:ext cx="4691277" cy="343899"/>
          </a:xfrm>
        </p:spPr>
        <p:txBody>
          <a:bodyPr>
            <a:noAutofit/>
          </a:bodyPr>
          <a:lstStyle>
            <a:lvl1pPr marL="0" indent="0">
              <a:buNone/>
              <a:defRPr sz="2000" b="1" i="0">
                <a:solidFill>
                  <a:srgbClr val="DEEBF7"/>
                </a:solidFill>
                <a:latin typeface="Arial" panose="020B0604020202020204" pitchFamily="34" charset="0"/>
                <a:cs typeface="Arial" panose="020B0604020202020204" pitchFamily="34" charset="0"/>
              </a:defRPr>
            </a:lvl1pPr>
          </a:lstStyle>
          <a:p>
            <a:pPr lvl="0"/>
            <a:r>
              <a:rPr lang="en-US"/>
              <a:t>Author name</a:t>
            </a:r>
          </a:p>
        </p:txBody>
      </p:sp>
      <p:sp>
        <p:nvSpPr>
          <p:cNvPr id="25" name="Text Placeholder 16">
            <a:extLst>
              <a:ext uri="{FF2B5EF4-FFF2-40B4-BE49-F238E27FC236}">
                <a16:creationId xmlns:a16="http://schemas.microsoft.com/office/drawing/2014/main" id="{023C5BC6-3A0E-A343-B0FC-4E3069115565}"/>
              </a:ext>
            </a:extLst>
          </p:cNvPr>
          <p:cNvSpPr>
            <a:spLocks noGrp="1"/>
          </p:cNvSpPr>
          <p:nvPr>
            <p:ph type="body" sz="quarter" idx="11" hasCustomPrompt="1"/>
          </p:nvPr>
        </p:nvSpPr>
        <p:spPr>
          <a:xfrm>
            <a:off x="1758950" y="4288132"/>
            <a:ext cx="4727575" cy="325438"/>
          </a:xfrm>
        </p:spPr>
        <p:txBody>
          <a:bodyPr>
            <a:noAutofit/>
          </a:bodyPr>
          <a:lstStyle>
            <a:lvl1pPr marL="0" indent="0">
              <a:buNone/>
              <a:defRPr sz="2000" b="0" i="1">
                <a:solidFill>
                  <a:srgbClr val="DEEBF7"/>
                </a:solidFill>
                <a:latin typeface="Arial" panose="020B0604020202020204" pitchFamily="34" charset="0"/>
                <a:cs typeface="Arial" panose="020B0604020202020204" pitchFamily="34" charset="0"/>
              </a:defRPr>
            </a:lvl1pPr>
          </a:lstStyle>
          <a:p>
            <a:pPr lvl="0"/>
            <a:r>
              <a:rPr lang="en-US"/>
              <a:t>Author title</a:t>
            </a:r>
          </a:p>
        </p:txBody>
      </p:sp>
      <p:pic>
        <p:nvPicPr>
          <p:cNvPr id="13" name="Picture 12">
            <a:extLst>
              <a:ext uri="{FF2B5EF4-FFF2-40B4-BE49-F238E27FC236}">
                <a16:creationId xmlns:a16="http://schemas.microsoft.com/office/drawing/2014/main" id="{8AAD2982-2AD3-48B9-A985-A0C9A6AECE9B}"/>
              </a:ext>
            </a:extLst>
          </p:cNvPr>
          <p:cNvPicPr>
            <a:picLocks noChangeAspect="1"/>
          </p:cNvPicPr>
          <p:nvPr userDrawn="1"/>
        </p:nvPicPr>
        <p:blipFill>
          <a:blip r:embed="rId4"/>
          <a:stretch>
            <a:fillRect/>
          </a:stretch>
        </p:blipFill>
        <p:spPr>
          <a:xfrm>
            <a:off x="9813793" y="5915677"/>
            <a:ext cx="1107242" cy="740002"/>
          </a:xfrm>
          <a:prstGeom prst="rect">
            <a:avLst/>
          </a:prstGeom>
        </p:spPr>
      </p:pic>
    </p:spTree>
    <p:extLst>
      <p:ext uri="{BB962C8B-B14F-4D97-AF65-F5344CB8AC3E}">
        <p14:creationId xmlns:p14="http://schemas.microsoft.com/office/powerpoint/2010/main" val="40310051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8543925"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8543925"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pic>
        <p:nvPicPr>
          <p:cNvPr id="8" name="Picture 7">
            <a:extLst>
              <a:ext uri="{FF2B5EF4-FFF2-40B4-BE49-F238E27FC236}">
                <a16:creationId xmlns:a16="http://schemas.microsoft.com/office/drawing/2014/main" id="{7BAB9B2F-F28D-B24A-888B-C4AF3D81D898}"/>
              </a:ext>
            </a:extLst>
          </p:cNvPr>
          <p:cNvPicPr>
            <a:picLocks noChangeAspect="1"/>
          </p:cNvPicPr>
          <p:nvPr userDrawn="1"/>
        </p:nvPicPr>
        <p:blipFill>
          <a:blip r:embed="rId2">
            <a:alphaModFix amt="40000"/>
          </a:blip>
          <a:srcRect l="-476" t="-4739" r="45636" b="42707"/>
          <a:stretch>
            <a:fillRect/>
          </a:stretch>
        </p:blipFill>
        <p:spPr>
          <a:xfrm rot="16200000">
            <a:off x="8592039" y="20567"/>
            <a:ext cx="3608226" cy="3591697"/>
          </a:xfrm>
          <a:prstGeom prst="rect">
            <a:avLst/>
          </a:prstGeom>
        </p:spPr>
      </p:pic>
    </p:spTree>
    <p:extLst>
      <p:ext uri="{BB962C8B-B14F-4D97-AF65-F5344CB8AC3E}">
        <p14:creationId xmlns:p14="http://schemas.microsoft.com/office/powerpoint/2010/main" val="1785266176"/>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userDrawn="1"/>
        </p:nvSpPr>
        <p:spPr>
          <a:xfrm>
            <a:off x="0" y="0"/>
            <a:ext cx="12192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838200" y="1636730"/>
            <a:ext cx="105156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17119573"/>
      </p:ext>
    </p:extLst>
  </p:cSld>
  <p:clrMapOvr>
    <a:masterClrMapping/>
  </p:clrMapOvr>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p:nvPr>
        </p:nvSpPr>
        <p:spPr>
          <a:xfrm>
            <a:off x="838200" y="588494"/>
            <a:ext cx="105156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2211692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userDrawn="1"/>
        </p:nvSpPr>
        <p:spPr>
          <a:xfrm>
            <a:off x="6805" y="0"/>
            <a:ext cx="8133144"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871047" y="597274"/>
            <a:ext cx="6430703"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8125429" y="-1"/>
            <a:ext cx="4059767"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4" name="Content Placeholder 2"/>
          <p:cNvSpPr>
            <a:spLocks noGrp="1"/>
          </p:cNvSpPr>
          <p:nvPr>
            <p:ph idx="11"/>
          </p:nvPr>
        </p:nvSpPr>
        <p:spPr>
          <a:xfrm>
            <a:off x="871047" y="1786468"/>
            <a:ext cx="6430703"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userDrawn="1"/>
        </p:nvSpPr>
        <p:spPr>
          <a:xfrm>
            <a:off x="0" y="6790531"/>
            <a:ext cx="12192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55103402"/>
      </p:ext>
    </p:extLst>
  </p:cSld>
  <p:clrMapOvr>
    <a:masterClrMapping/>
  </p:clrMapOvr>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2722D-56F1-E64E-A95C-4E0EC49E9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C111D-7313-984F-B62D-BF2063CA0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37ACB-0185-8543-AEA9-BEC465546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11/19/2024</a:t>
            </a:fld>
            <a:endParaRPr lang="en-US"/>
          </a:p>
        </p:txBody>
      </p:sp>
      <p:sp>
        <p:nvSpPr>
          <p:cNvPr id="5" name="Footer Placeholder 4">
            <a:extLst>
              <a:ext uri="{FF2B5EF4-FFF2-40B4-BE49-F238E27FC236}">
                <a16:creationId xmlns:a16="http://schemas.microsoft.com/office/drawing/2014/main" id="{D79DE683-D839-E041-9A26-5D4F5EFE6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88E141-32F9-6545-9E6F-E6C09D23A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116751367"/>
      </p:ext>
    </p:extLst>
  </p:cSld>
  <p:clrMap bg1="lt1" tx1="dk1" bg2="lt2" tx2="dk2" accent1="accent1" accent2="accent2" accent3="accent3" accent4="accent4" accent5="accent5" accent6="accent6" hlink="hlink" folHlink="folHlink"/>
  <p:sldLayoutIdLst>
    <p:sldLayoutId id="2147484335" r:id="rId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539702" y="362886"/>
            <a:ext cx="6641215" cy="1077322"/>
          </a:xfrm>
          <a:prstGeom prst="rect">
            <a:avLst/>
          </a:prstGeom>
          <a:no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1539702" y="1519590"/>
            <a:ext cx="9360647" cy="4445367"/>
          </a:xfrm>
          <a:prstGeom prst="rect">
            <a:avLst/>
          </a:prstGeom>
          <a:no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flipV="1">
            <a:off x="0" y="6691313"/>
            <a:ext cx="12253384" cy="195262"/>
          </a:xfrm>
          <a:prstGeom prst="rect">
            <a:avLst/>
          </a:prstGeom>
          <a:solidFill>
            <a:srgbClr val="AFBD2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3" name="Slide Number Placeholder 2"/>
          <p:cNvSpPr>
            <a:spLocks noGrp="1"/>
          </p:cNvSpPr>
          <p:nvPr>
            <p:ph type="sldNum" sz="quarter" idx="4"/>
          </p:nvPr>
        </p:nvSpPr>
        <p:spPr>
          <a:xfrm>
            <a:off x="11078634" y="6673013"/>
            <a:ext cx="656167" cy="179388"/>
          </a:xfrm>
          <a:prstGeom prst="rect">
            <a:avLst/>
          </a:prstGeom>
        </p:spPr>
        <p:txBody>
          <a:bodyPr vert="horz" lIns="91440" tIns="0" rIns="91440" bIns="0" rtlCol="0" anchor="t" anchorCtr="0"/>
          <a:lstStyle>
            <a:lvl1pPr algn="r">
              <a:defRPr sz="1200" b="1">
                <a:solidFill>
                  <a:schemeClr val="bg1"/>
                </a:solidFill>
                <a:latin typeface="Calibri" panose="020F0502020204030204" pitchFamily="34" charset="0"/>
              </a:defRPr>
            </a:lvl1pPr>
          </a:lstStyle>
          <a:p>
            <a:pPr>
              <a:defRPr/>
            </a:pPr>
            <a:fld id="{3EE23A90-A035-47CE-A24B-D9E0E97B7F74}" type="slidenum">
              <a:rPr lang="en-US"/>
              <a:pPr>
                <a:defRPr/>
              </a:pPr>
              <a:t>‹#›</a:t>
            </a:fld>
            <a:endParaRPr lang="en-US"/>
          </a:p>
        </p:txBody>
      </p:sp>
      <p:pic>
        <p:nvPicPr>
          <p:cNvPr id="7"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602137" y="6118318"/>
            <a:ext cx="937565" cy="417420"/>
          </a:xfrm>
          <a:prstGeom prst="rect">
            <a:avLst/>
          </a:prstGeom>
          <a:no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553588"/>
      </p:ext>
    </p:extLst>
  </p:cSld>
  <p:clrMap bg1="lt1" tx1="dk1" bg2="lt2" tx2="dk2" accent1="accent1" accent2="accent2" accent3="accent3" accent4="accent4" accent5="accent5" accent6="accent6" hlink="hlink" folHlink="folHlink"/>
  <p:sldLayoutIdLst>
    <p:sldLayoutId id="2147484308" r:id="rId1"/>
    <p:sldLayoutId id="2147484311" r:id="rId2"/>
    <p:sldLayoutId id="2147484337" r:id="rId3"/>
  </p:sldLayoutIdLst>
  <p:transition/>
  <p:hf hdr="0" ftr="0" dt="0"/>
  <p:txStyles>
    <p:titleStyle>
      <a:lvl1pPr algn="l" defTabSz="457200" rtl="0" eaLnBrk="0" fontAlgn="base" hangingPunct="0">
        <a:spcBef>
          <a:spcPct val="0"/>
        </a:spcBef>
        <a:spcAft>
          <a:spcPct val="0"/>
        </a:spcAft>
        <a:defRPr sz="36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anose="020F0502020204030204" pitchFamily="34" charset="0"/>
        </a:defRPr>
      </a:lvl2pPr>
      <a:lvl3pPr algn="l" defTabSz="457200" rtl="0" eaLnBrk="0" fontAlgn="base" hangingPunct="0">
        <a:spcBef>
          <a:spcPct val="0"/>
        </a:spcBef>
        <a:spcAft>
          <a:spcPct val="0"/>
        </a:spcAft>
        <a:defRPr sz="2800" b="1">
          <a:solidFill>
            <a:srgbClr val="717074"/>
          </a:solidFill>
          <a:latin typeface="Calibri" panose="020F0502020204030204" pitchFamily="34" charset="0"/>
        </a:defRPr>
      </a:lvl3pPr>
      <a:lvl4pPr algn="l" defTabSz="457200" rtl="0" eaLnBrk="0" fontAlgn="base" hangingPunct="0">
        <a:spcBef>
          <a:spcPct val="0"/>
        </a:spcBef>
        <a:spcAft>
          <a:spcPct val="0"/>
        </a:spcAft>
        <a:defRPr sz="2800" b="1">
          <a:solidFill>
            <a:srgbClr val="717074"/>
          </a:solidFill>
          <a:latin typeface="Calibri" panose="020F0502020204030204" pitchFamily="34" charset="0"/>
        </a:defRPr>
      </a:lvl4pPr>
      <a:lvl5pPr algn="l" defTabSz="457200" rtl="0" eaLnBrk="0" fontAlgn="base" hangingPunct="0">
        <a:spcBef>
          <a:spcPct val="0"/>
        </a:spcBef>
        <a:spcAft>
          <a:spcPct val="0"/>
        </a:spcAft>
        <a:defRPr sz="2800" b="1">
          <a:solidFill>
            <a:srgbClr val="717074"/>
          </a:solidFill>
          <a:latin typeface="Calibri" panose="020F0502020204030204" pitchFamily="34" charset="0"/>
        </a:defRPr>
      </a:lvl5pPr>
      <a:lvl6pPr marL="457200" algn="l" defTabSz="457200" rtl="0" fontAlgn="base">
        <a:spcBef>
          <a:spcPct val="0"/>
        </a:spcBef>
        <a:spcAft>
          <a:spcPct val="0"/>
        </a:spcAft>
        <a:defRPr sz="2800" b="1">
          <a:solidFill>
            <a:srgbClr val="5C6F7A"/>
          </a:solidFill>
          <a:latin typeface="Calibri" panose="020F0502020204030204" pitchFamily="34" charset="0"/>
        </a:defRPr>
      </a:lvl6pPr>
      <a:lvl7pPr marL="914400" algn="l" defTabSz="457200" rtl="0" fontAlgn="base">
        <a:spcBef>
          <a:spcPct val="0"/>
        </a:spcBef>
        <a:spcAft>
          <a:spcPct val="0"/>
        </a:spcAft>
        <a:defRPr sz="2800" b="1">
          <a:solidFill>
            <a:srgbClr val="5C6F7A"/>
          </a:solidFill>
          <a:latin typeface="Calibri" panose="020F0502020204030204" pitchFamily="34" charset="0"/>
        </a:defRPr>
      </a:lvl7pPr>
      <a:lvl8pPr marL="1371600" algn="l" defTabSz="457200" rtl="0" fontAlgn="base">
        <a:spcBef>
          <a:spcPct val="0"/>
        </a:spcBef>
        <a:spcAft>
          <a:spcPct val="0"/>
        </a:spcAft>
        <a:defRPr sz="2800" b="1">
          <a:solidFill>
            <a:srgbClr val="5C6F7A"/>
          </a:solidFill>
          <a:latin typeface="Calibri" panose="020F0502020204030204" pitchFamily="34" charset="0"/>
        </a:defRPr>
      </a:lvl8pPr>
      <a:lvl9pPr marL="1828800" algn="l" defTabSz="457200" rtl="0" fontAlgn="base">
        <a:spcBef>
          <a:spcPct val="0"/>
        </a:spcBef>
        <a:spcAft>
          <a:spcPct val="0"/>
        </a:spcAft>
        <a:defRPr sz="2800" b="1">
          <a:solidFill>
            <a:srgbClr val="5C6F7A"/>
          </a:solidFill>
          <a:latin typeface="Calibri" panose="020F0502020204030204" pitchFamily="34" charset="0"/>
        </a:defRPr>
      </a:lvl9pPr>
    </p:titleStyle>
    <p:body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2722D-56F1-E64E-A95C-4E0EC49E9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C111D-7313-984F-B62D-BF2063CA0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37ACB-0185-8543-AEA9-BEC465546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11/19/2024</a:t>
            </a:fld>
            <a:endParaRPr lang="en-US"/>
          </a:p>
        </p:txBody>
      </p:sp>
      <p:sp>
        <p:nvSpPr>
          <p:cNvPr id="5" name="Footer Placeholder 4">
            <a:extLst>
              <a:ext uri="{FF2B5EF4-FFF2-40B4-BE49-F238E27FC236}">
                <a16:creationId xmlns:a16="http://schemas.microsoft.com/office/drawing/2014/main" id="{D79DE683-D839-E041-9A26-5D4F5EFE6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88E141-32F9-6545-9E6F-E6C09D23A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113503818"/>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36" r:id="rId11"/>
    <p:sldLayoutId id="2147484338" r:id="rId12"/>
    <p:sldLayoutId id="2147484339"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22722D-56F1-E64E-A95C-4E0EC49E9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DC111D-7313-984F-B62D-BF2063CA0D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37ACB-0185-8543-AEA9-BEC465546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11/19/2024</a:t>
            </a:fld>
            <a:endParaRPr lang="en-US"/>
          </a:p>
        </p:txBody>
      </p:sp>
      <p:sp>
        <p:nvSpPr>
          <p:cNvPr id="5" name="Footer Placeholder 4">
            <a:extLst>
              <a:ext uri="{FF2B5EF4-FFF2-40B4-BE49-F238E27FC236}">
                <a16:creationId xmlns:a16="http://schemas.microsoft.com/office/drawing/2014/main" id="{D79DE683-D839-E041-9A26-5D4F5EFE6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88E141-32F9-6545-9E6F-E6C09D23AF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693391076"/>
      </p:ext>
    </p:extLst>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hyperlink" Target="https://www.gov.uk/guidance/monkeypox"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10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hyperlink" Target="https://pubmed.ncbi.nlm.nih.gov/35623380/"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hyperlink" Target="https://pubmed.ncbi.nlm.nih.gov/35623380/"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hyperlink" Target="https://www.ncbi.nlm.nih.gov/pmc/articles/PMC9045429/"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hyperlink" Target="https://www.ncbi.nlm.nih.gov/pmc/articles/PMC9533922/"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hyperlink" Target="https://www.ncbi.nlm.nih.gov/pmc/articles/PMC9533922/"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hyperlink" Target="https://www.ncbi.nlm.nih.gov/pmc/articles/PMC9533922/"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hyperlink" Target="https://www.ncbi.nlm.nih.gov/pmc/articles/PMC9533922/" TargetMode="External"/></Relationships>
</file>

<file path=ppt/slides/_rels/slide109.xml.rels><?xml version="1.0" encoding="UTF-8" standalone="yes"?>
<Relationships xmlns="http://schemas.openxmlformats.org/package/2006/relationships"><Relationship Id="rId3" Type="http://schemas.openxmlformats.org/officeDocument/2006/relationships/hyperlink" Target="https://www.thelancet.com/journals/laninf/article/PIIS1473-3099(22)00411-X/fulltext" TargetMode="External"/><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8.xml"/><Relationship Id="rId1" Type="http://schemas.openxmlformats.org/officeDocument/2006/relationships/slideLayout" Target="../slideLayouts/slideLayout6.xml"/><Relationship Id="rId4" Type="http://schemas.openxmlformats.org/officeDocument/2006/relationships/hyperlink" Target="https://www.ncbi.nlm.nih.gov/pmc/articles/PMC9681140/"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9.xml"/><Relationship Id="rId1" Type="http://schemas.openxmlformats.org/officeDocument/2006/relationships/slideLayout" Target="../slideLayouts/slideLayout7.xml"/><Relationship Id="rId4" Type="http://schemas.openxmlformats.org/officeDocument/2006/relationships/hyperlink" Target="https://www.ncbi.nlm.nih.gov/pmc/articles/PMC9681140/"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hyperlink" Target="https://www.ncbi.nlm.nih.gov/pmc/articles/PMC9681140/"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hyperlink" Target="https://www.ncbi.nlm.nih.gov/pmc/articles/PMC9681140/" TargetMode="Externa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1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orldhealthorg.shinyapps.io/mpx_global/"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hyperlink" Target="https://assets.ctfassets.net/1ny4yoiyrqia/205qKUkE21zKDDSL3KBDq/46124bcc4bf0c0fabbe7a84a490efe73/AAD-Monkeypox-Caring-for-Skin.pdf" TargetMode="External"/><Relationship Id="rId4" Type="http://schemas.openxmlformats.org/officeDocument/2006/relationships/image" Target="../media/image103.png"/><Relationship Id="rId9" Type="http://schemas.microsoft.com/office/2007/relationships/hdphoto" Target="../media/hdphoto3.wdp"/></Relationships>
</file>

<file path=ppt/slides/_rels/slide123.xml.rels><?xml version="1.0" encoding="UTF-8" standalone="yes"?>
<Relationships xmlns="http://schemas.openxmlformats.org/package/2006/relationships"><Relationship Id="rId3" Type="http://schemas.openxmlformats.org/officeDocument/2006/relationships/hyperlink" Target="https://assets.ctfassets.net/1ny4yoiyrqia/205qKUkE21zKDDSL3KBDq/46124bcc4bf0c0fabbe7a84a490efe73/AAD-Monkeypox-Caring-for-Skin.pdf" TargetMode="External"/><Relationship Id="rId7" Type="http://schemas.openxmlformats.org/officeDocument/2006/relationships/image" Target="../media/image110.png"/><Relationship Id="rId2" Type="http://schemas.openxmlformats.org/officeDocument/2006/relationships/notesSlide" Target="../notesSlides/notesSlide121.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orldhealthorg.shinyapps.io/mpx_global/"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https://africacdc.org/news-item/mpox-situation-in-africa/" TargetMode="External"/><Relationship Id="rId5" Type="http://schemas.openxmlformats.org/officeDocument/2006/relationships/hyperlink" Target="https://www.afro.who.int/news/african-region-faces-unprecedent-surge-mpox-cases" TargetMode="External"/><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2.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0.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2.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1.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3.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hyperlink" Target="https://www.who.int/publications/i/item/WHO-MPX-Immunization" TargetMode="External"/><Relationship Id="rId2" Type="http://schemas.openxmlformats.org/officeDocument/2006/relationships/notesSlide" Target="../notesSlides/notesSlide17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1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hyperlink" Target="https://www.who.int/publications/i/item/9789241503372" TargetMode="External"/><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189.xml"/><Relationship Id="rId16" Type="http://schemas.openxmlformats.org/officeDocument/2006/relationships/diagramColors" Target="../diagrams/colors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1.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3.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7.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98.xml"/><Relationship Id="rId1" Type="http://schemas.openxmlformats.org/officeDocument/2006/relationships/slideLayout" Target="../slideLayouts/slideLayout7.xml"/><Relationship Id="rId4" Type="http://schemas.openxmlformats.org/officeDocument/2006/relationships/hyperlink" Target="https://www.who.int/publications/i/item/WHO-MPX-Clinical-and-IPC-2022.1" TargetMode="External"/></Relationships>
</file>

<file path=ppt/slides/_rels/slide20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99.xml"/><Relationship Id="rId1" Type="http://schemas.openxmlformats.org/officeDocument/2006/relationships/slideLayout" Target="../slideLayouts/slideLayout7.xml"/><Relationship Id="rId4" Type="http://schemas.openxmlformats.org/officeDocument/2006/relationships/hyperlink" Target="https://www.who.int/publications/i/item/WHO-MPX-Clinical-and-IPC-2022.1" TargetMode="Externa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01.xml"/><Relationship Id="rId1" Type="http://schemas.openxmlformats.org/officeDocument/2006/relationships/slideLayout" Target="../slideLayouts/slideLayout7.xml"/><Relationship Id="rId4" Type="http://schemas.openxmlformats.org/officeDocument/2006/relationships/hyperlink" Target="https://www.who.int/publications/i/item/WHO-MPX-Clinical-and-IPC-2022.1" TargetMode="External"/></Relationships>
</file>

<file path=ppt/slides/_rels/slide20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02.xml"/><Relationship Id="rId1" Type="http://schemas.openxmlformats.org/officeDocument/2006/relationships/slideLayout" Target="../slideLayouts/slideLayout7.xml"/><Relationship Id="rId4" Type="http://schemas.openxmlformats.org/officeDocument/2006/relationships/hyperlink" Target="https://www.who.int/publications/i/item/WHO-MPX-Clinical-and-IPC-2022.1" TargetMode="Externa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05.xml"/><Relationship Id="rId1" Type="http://schemas.openxmlformats.org/officeDocument/2006/relationships/slideLayout" Target="../slideLayouts/slideLayout7.xml"/><Relationship Id="rId4" Type="http://schemas.openxmlformats.org/officeDocument/2006/relationships/hyperlink" Target="https://www.who.int/publications/i/item/WHO-MPX-Clinical-and-IPC-2022.1"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206.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21.xml.rels><?xml version="1.0" encoding="UTF-8" standalone="yes"?>
<Relationships xmlns="http://schemas.openxmlformats.org/package/2006/relationships"><Relationship Id="rId3" Type="http://schemas.openxmlformats.org/officeDocument/2006/relationships/hyperlink" Target="https://worldhealthorg.shinyapps.io/mpx_global/"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07.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21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hyperlink" Target="https://www.cdc.gov/poxvirus/mpox/clinicians/ocular-infection.html#Topical" TargetMode="External"/><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3.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hyperlink" Target="https://worldhealthorg.shinyapps.io/mpx_global/"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19.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20.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21.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24.xml"/><Relationship Id="rId1" Type="http://schemas.openxmlformats.org/officeDocument/2006/relationships/slideLayout" Target="../slideLayouts/slideLayout7.xml"/><Relationship Id="rId4" Type="http://schemas.openxmlformats.org/officeDocument/2006/relationships/hyperlink" Target="https://apps.who.int/iris/handle/10665/325000"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worldhealthorg.shinyapps.io/mpx_global/" TargetMode="External"/><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hyperlink" Target="https://www.who.int/publications/i/item/978-92-4-154837-3" TargetMode="External"/><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29.xml"/><Relationship Id="rId1" Type="http://schemas.openxmlformats.org/officeDocument/2006/relationships/slideLayout" Target="../slideLayouts/slideLayout7.xml"/><Relationship Id="rId4" Type="http://schemas.openxmlformats.org/officeDocument/2006/relationships/hyperlink" Target="https://upload.wikimedia.org/wikipedia/commons/6/6e/X-ray%20of%20bronchopneumonia.png" TargetMode="Externa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hyperlink" Target="https://apps.who.int/iris/bitstream/handle/10665/95584/9789241506328_eng.pdf?sequence=1" TargetMode="External"/><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3.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orldhealthorg.shinyapps.io/mpx_global/"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1.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4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s://worldhealthorg.shinyapps.io/mpx_global/"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5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44.xml"/><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7.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4.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52.xml"/><Relationship Id="rId1" Type="http://schemas.openxmlformats.org/officeDocument/2006/relationships/slideLayout" Target="../slideLayouts/slideLayout7.xml"/><Relationship Id="rId5" Type="http://schemas.openxmlformats.org/officeDocument/2006/relationships/hyperlink" Target="mailto:c.m.orkin@pqmul.ac.uk" TargetMode="External"/><Relationship Id="rId4" Type="http://schemas.openxmlformats.org/officeDocument/2006/relationships/hyperlink" Target="https://www.nejm.org/doi/10.1056/NEJMoa2207323?url_ver=Z39.88-2003&amp;rfr_id=ori:rid:crossref.org&amp;rfr_dat=cr_pub%20%200pubmed" TargetMode="Externa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orldhealthorg.shinyapps.io/mpx_global/"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8.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4.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3.xml"/><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64.xml"/><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65.xml"/><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66.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67.xml"/><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68.xml"/><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69.xml"/><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70.xm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271.xml"/><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8" Type="http://schemas.openxmlformats.org/officeDocument/2006/relationships/image" Target="../media/image161.svg"/><Relationship Id="rId13" Type="http://schemas.openxmlformats.org/officeDocument/2006/relationships/image" Target="../media/image166.png"/><Relationship Id="rId18" Type="http://schemas.openxmlformats.org/officeDocument/2006/relationships/image" Target="../media/image171.svg"/><Relationship Id="rId26" Type="http://schemas.openxmlformats.org/officeDocument/2006/relationships/image" Target="../media/image179.svg"/><Relationship Id="rId3" Type="http://schemas.openxmlformats.org/officeDocument/2006/relationships/image" Target="../media/image156.png"/><Relationship Id="rId21" Type="http://schemas.openxmlformats.org/officeDocument/2006/relationships/image" Target="../media/image174.png"/><Relationship Id="rId7" Type="http://schemas.openxmlformats.org/officeDocument/2006/relationships/image" Target="../media/image160.png"/><Relationship Id="rId12" Type="http://schemas.openxmlformats.org/officeDocument/2006/relationships/image" Target="../media/image165.svg"/><Relationship Id="rId17" Type="http://schemas.openxmlformats.org/officeDocument/2006/relationships/image" Target="../media/image170.png"/><Relationship Id="rId25" Type="http://schemas.openxmlformats.org/officeDocument/2006/relationships/image" Target="../media/image178.png"/><Relationship Id="rId2" Type="http://schemas.openxmlformats.org/officeDocument/2006/relationships/notesSlide" Target="../notesSlides/notesSlide272.xml"/><Relationship Id="rId16" Type="http://schemas.openxmlformats.org/officeDocument/2006/relationships/image" Target="../media/image169.svg"/><Relationship Id="rId20" Type="http://schemas.openxmlformats.org/officeDocument/2006/relationships/image" Target="../media/image173.svg"/><Relationship Id="rId29" Type="http://schemas.openxmlformats.org/officeDocument/2006/relationships/hyperlink" Target="https://www.tellop.eu/mobile-learning-and-the-flipped-classroom-the-full-picture-by-jackiegerstein/" TargetMode="External"/><Relationship Id="rId1" Type="http://schemas.openxmlformats.org/officeDocument/2006/relationships/slideLayout" Target="../slideLayouts/slideLayout7.xml"/><Relationship Id="rId6" Type="http://schemas.openxmlformats.org/officeDocument/2006/relationships/image" Target="../media/image159.svg"/><Relationship Id="rId11" Type="http://schemas.openxmlformats.org/officeDocument/2006/relationships/image" Target="../media/image164.png"/><Relationship Id="rId24" Type="http://schemas.openxmlformats.org/officeDocument/2006/relationships/image" Target="../media/image177.svg"/><Relationship Id="rId5" Type="http://schemas.openxmlformats.org/officeDocument/2006/relationships/image" Target="../media/image158.png"/><Relationship Id="rId15" Type="http://schemas.openxmlformats.org/officeDocument/2006/relationships/image" Target="../media/image168.png"/><Relationship Id="rId23" Type="http://schemas.openxmlformats.org/officeDocument/2006/relationships/image" Target="../media/image176.png"/><Relationship Id="rId28" Type="http://schemas.microsoft.com/office/2007/relationships/hdphoto" Target="../media/hdphoto4.wdp"/><Relationship Id="rId10" Type="http://schemas.openxmlformats.org/officeDocument/2006/relationships/image" Target="../media/image163.svg"/><Relationship Id="rId19" Type="http://schemas.openxmlformats.org/officeDocument/2006/relationships/image" Target="../media/image172.png"/><Relationship Id="rId4" Type="http://schemas.openxmlformats.org/officeDocument/2006/relationships/image" Target="../media/image157.svg"/><Relationship Id="rId9" Type="http://schemas.openxmlformats.org/officeDocument/2006/relationships/image" Target="../media/image162.png"/><Relationship Id="rId14" Type="http://schemas.openxmlformats.org/officeDocument/2006/relationships/image" Target="../media/image167.svg"/><Relationship Id="rId22" Type="http://schemas.openxmlformats.org/officeDocument/2006/relationships/image" Target="../media/image175.svg"/><Relationship Id="rId27" Type="http://schemas.openxmlformats.org/officeDocument/2006/relationships/image" Target="../media/image18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73.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4.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2" Type="http://schemas.openxmlformats.org/officeDocument/2006/relationships/notesSlide" Target="../notesSlides/notesSlide276.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3" Type="http://schemas.openxmlformats.org/officeDocument/2006/relationships/hyperlink" Target="https://cdn.who.int/media/docs/default-source/documents/emergencies/final-rcce-interim-guidance-on-using-inclusive-language-to-address-stigma-and-discrimination-1-september-2022.pdf?sfvrsn=b5749547_13&amp;download=true" TargetMode="External"/><Relationship Id="rId2" Type="http://schemas.openxmlformats.org/officeDocument/2006/relationships/notesSlide" Target="../notesSlides/notesSlide279.xml"/><Relationship Id="rId1" Type="http://schemas.openxmlformats.org/officeDocument/2006/relationships/slideLayout" Target="../slideLayouts/slideLayout7.xml"/><Relationship Id="rId4" Type="http://schemas.openxmlformats.org/officeDocument/2006/relationships/image" Target="../media/image181.png"/></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29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83.xml"/><Relationship Id="rId1" Type="http://schemas.openxmlformats.org/officeDocument/2006/relationships/slideLayout" Target="../slideLayouts/slideLayout7.xml"/><Relationship Id="rId4" Type="http://schemas.openxmlformats.org/officeDocument/2006/relationships/hyperlink" Target="https://www.fhi360.org/wp-content/uploads/2022/10/resource-epic-mpox-fact-sheet.pdf" TargetMode="External"/></Relationships>
</file>

<file path=ppt/slides/_rels/slide29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84.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85.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86.xml"/><Relationship Id="rId1" Type="http://schemas.openxmlformats.org/officeDocument/2006/relationships/slideLayout" Target="../slideLayouts/slideLayout7.xml"/><Relationship Id="rId4" Type="http://schemas.openxmlformats.org/officeDocument/2006/relationships/hyperlink" Target="https://cdn.who.int/media/images/default-source/health-topics/monkeypox/monkeypox_what_you_need_09_08-(2).png?sfvrsn=6b3aa002_26" TargetMode="External"/></Relationships>
</file>

<file path=ppt/slides/_rels/slide294.xml.rels><?xml version="1.0" encoding="UTF-8" standalone="yes"?>
<Relationships xmlns="http://schemas.openxmlformats.org/package/2006/relationships"><Relationship Id="rId3" Type="http://schemas.openxmlformats.org/officeDocument/2006/relationships/hyperlink" Target="https://cdn.who.int/media/docs/default-source/documents/health-topics/monkeypox/public-health-advice_a4_v2.pdf?sfvrsn=cbbc5cc0_1&amp;download=true" TargetMode="External"/><Relationship Id="rId2" Type="http://schemas.openxmlformats.org/officeDocument/2006/relationships/notesSlide" Target="../notesSlides/notesSlide287.xml"/><Relationship Id="rId1" Type="http://schemas.openxmlformats.org/officeDocument/2006/relationships/slideLayout" Target="../slideLayouts/slideLayout7.xml"/><Relationship Id="rId4" Type="http://schemas.openxmlformats.org/officeDocument/2006/relationships/image" Target="../media/image186.png"/></Relationships>
</file>

<file path=ppt/slides/_rels/slide29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88.xml"/><Relationship Id="rId1" Type="http://schemas.openxmlformats.org/officeDocument/2006/relationships/slideLayout" Target="../slideLayouts/slideLayout7.xml"/><Relationship Id="rId6" Type="http://schemas.openxmlformats.org/officeDocument/2006/relationships/image" Target="../media/image188.jpeg"/><Relationship Id="rId5" Type="http://schemas.openxmlformats.org/officeDocument/2006/relationships/hyperlink" Target="https://www.who.int/news-room/public-advice/men-who-have-sex-with-men-preventing-monkeypox" TargetMode="External"/><Relationship Id="rId4" Type="http://schemas.openxmlformats.org/officeDocument/2006/relationships/hyperlink" Target="https://www.who.int/news-room/public-advice/protecting-yourself-from-monkeypox" TargetMode="External"/></Relationships>
</file>

<file path=ppt/slides/_rels/slide29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89.xml"/><Relationship Id="rId1" Type="http://schemas.openxmlformats.org/officeDocument/2006/relationships/slideLayout" Target="../slideLayouts/slideLayout7.xml"/><Relationship Id="rId4" Type="http://schemas.openxmlformats.org/officeDocument/2006/relationships/hyperlink" Target="https://cdn.who.int/media/images/default-source/health-topics/monkeypox/monkeypox_infographic.png?sfvrsn=46890e20_17" TargetMode="Externa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1.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93.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95.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296.xml"/><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3" Type="http://schemas.openxmlformats.org/officeDocument/2006/relationships/hyperlink" Target="https://extranet.who.int/goarn/godata" TargetMode="External"/><Relationship Id="rId2" Type="http://schemas.openxmlformats.org/officeDocument/2006/relationships/notesSlide" Target="../notesSlides/notesSlide30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303.xml"/><Relationship Id="rId1" Type="http://schemas.openxmlformats.org/officeDocument/2006/relationships/slideLayout" Target="../slideLayouts/slideLayout7.xml"/><Relationship Id="rId4" Type="http://schemas.openxmlformats.org/officeDocument/2006/relationships/hyperlink" Target="https://www.nicd.ac.za/wp-content/uploads/2022/06/Annexure-A_Monkeypox-contact-listing-form.pdf" TargetMode="External"/></Relationships>
</file>

<file path=ppt/slides/_rels/slide311.xml.rels><?xml version="1.0" encoding="UTF-8" standalone="yes"?>
<Relationships xmlns="http://schemas.openxmlformats.org/package/2006/relationships"><Relationship Id="rId3" Type="http://schemas.openxmlformats.org/officeDocument/2006/relationships/hyperlink" Target="https://www.nicd.ac.za/wp-content/uploads/2022/06/Annexure-C_Monkeypox_contact-monitoring-tool.pdf" TargetMode="External"/><Relationship Id="rId2" Type="http://schemas.openxmlformats.org/officeDocument/2006/relationships/notesSlide" Target="../notesSlides/notesSlide304.xml"/><Relationship Id="rId1" Type="http://schemas.openxmlformats.org/officeDocument/2006/relationships/slideLayout" Target="../slideLayouts/slideLayout7.xml"/><Relationship Id="rId4" Type="http://schemas.openxmlformats.org/officeDocument/2006/relationships/image" Target="../media/image193.png"/></Relationships>
</file>

<file path=ppt/slides/_rels/slide312.xml.rels><?xml version="1.0" encoding="UTF-8" standalone="yes"?>
<Relationships xmlns="http://schemas.openxmlformats.org/package/2006/relationships"><Relationship Id="rId3" Type="http://schemas.openxmlformats.org/officeDocument/2006/relationships/hyperlink" Target="https://www.who.int/tools/global-clinical-platform/monkeypox" TargetMode="External"/><Relationship Id="rId2" Type="http://schemas.openxmlformats.org/officeDocument/2006/relationships/notesSlide" Target="../notesSlides/notesSlide305.xml"/><Relationship Id="rId1" Type="http://schemas.openxmlformats.org/officeDocument/2006/relationships/slideLayout" Target="../slideLayouts/slideLayout7.xml"/><Relationship Id="rId5" Type="http://schemas.openxmlformats.org/officeDocument/2006/relationships/hyperlink" Target="mailto:monkeypox_clinicaldataplatform@who.int" TargetMode="External"/><Relationship Id="rId4" Type="http://schemas.openxmlformats.org/officeDocument/2006/relationships/image" Target="../media/image194.png"/></Relationships>
</file>

<file path=ppt/slides/_rels/slide313.xml.rels><?xml version="1.0" encoding="UTF-8" standalone="yes"?>
<Relationships xmlns="http://schemas.openxmlformats.org/package/2006/relationships"><Relationship Id="rId3" Type="http://schemas.openxmlformats.org/officeDocument/2006/relationships/hyperlink" Target="https://www.who.int/publications/m/item/monkeypox-minimum-dataset-case-reporting-form-(crf)" TargetMode="External"/><Relationship Id="rId2" Type="http://schemas.openxmlformats.org/officeDocument/2006/relationships/notesSlide" Target="../notesSlides/notesSlide306.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307.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9.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4.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15.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3" Type="http://schemas.openxmlformats.org/officeDocument/2006/relationships/hyperlink" Target="https://www.who.int/news/item/01-11-2022-third-meeting-of-the-international-health-regulations-(2005)-(ihr)-emergency-committee-regarding-the-multi-country-outbreak-of-monkeypox" TargetMode="External"/><Relationship Id="rId2" Type="http://schemas.openxmlformats.org/officeDocument/2006/relationships/notesSlide" Target="../notesSlides/notesSlide316.xml"/><Relationship Id="rId1" Type="http://schemas.openxmlformats.org/officeDocument/2006/relationships/slideLayout" Target="../slideLayouts/slideLayout6.xml"/></Relationships>
</file>

<file path=ppt/slides/_rels/slide324.xml.rels><?xml version="1.0" encoding="UTF-8" standalone="yes"?>
<Relationships xmlns="http://schemas.openxmlformats.org/package/2006/relationships"><Relationship Id="rId8" Type="http://schemas.openxmlformats.org/officeDocument/2006/relationships/hyperlink" Target="https://www.hopkinsmedicine.org/health/conditions-and-diseases/monkeypox" TargetMode="External"/><Relationship Id="rId3" Type="http://schemas.openxmlformats.org/officeDocument/2006/relationships/hyperlink" Target="https://www.who.int/emergencies/situations/monkeypox-oubreak-2022" TargetMode="External"/><Relationship Id="rId7" Type="http://schemas.openxmlformats.org/officeDocument/2006/relationships/hyperlink" Target="https://www.cdc.gov/poxvirus/monkeypox/index.html" TargetMode="External"/><Relationship Id="rId2" Type="http://schemas.openxmlformats.org/officeDocument/2006/relationships/notesSlide" Target="../notesSlides/notesSlide317.xml"/><Relationship Id="rId1" Type="http://schemas.openxmlformats.org/officeDocument/2006/relationships/slideLayout" Target="../slideLayouts/slideLayout7.xml"/><Relationship Id="rId6" Type="http://schemas.openxmlformats.org/officeDocument/2006/relationships/hyperlink" Target="https://www.thelancet.com/monkeypox/collection?dgcid=raven_jbs_etoc_feature_monkeypox22_lanhiv" TargetMode="External"/><Relationship Id="rId5" Type="http://schemas.openxmlformats.org/officeDocument/2006/relationships/hyperlink" Target="https://www.who.int/health-topics/monkeypox#tab=tab_3" TargetMode="External"/><Relationship Id="rId4" Type="http://schemas.openxmlformats.org/officeDocument/2006/relationships/hyperlink" Target="https://www.who.int/publications/i/item/WHO-MPX-Clinical-and-IPC-2022.1" TargetMode="External"/></Relationships>
</file>

<file path=ppt/slides/_rels/slide325.xml.rels><?xml version="1.0" encoding="UTF-8" standalone="yes"?>
<Relationships xmlns="http://schemas.openxmlformats.org/package/2006/relationships"><Relationship Id="rId8" Type="http://schemas.openxmlformats.org/officeDocument/2006/relationships/hyperlink" Target="https://www.youtube.com/channel/UCjfJ_gr9LUujt3IsTfeDvkg" TargetMode="External"/><Relationship Id="rId3" Type="http://schemas.openxmlformats.org/officeDocument/2006/relationships/image" Target="../media/image196.png"/><Relationship Id="rId7" Type="http://schemas.openxmlformats.org/officeDocument/2006/relationships/hyperlink" Target="https://www.fhi360.org/projects/meeting-targets-and-maintaining-epidemic-control-epic" TargetMode="External"/><Relationship Id="rId2" Type="http://schemas.openxmlformats.org/officeDocument/2006/relationships/notesSlide" Target="../notesSlides/notesSlide318.xml"/><Relationship Id="rId1" Type="http://schemas.openxmlformats.org/officeDocument/2006/relationships/slideLayout" Target="../slideLayouts/slideLayout8.xml"/><Relationship Id="rId6" Type="http://schemas.openxmlformats.org/officeDocument/2006/relationships/hyperlink" Target="https://epicproject.blog/" TargetMode="External"/><Relationship Id="rId5" Type="http://schemas.openxmlformats.org/officeDocument/2006/relationships/hyperlink" Target="https://www.facebook.com/theEpiCproj/" TargetMode="External"/><Relationship Id="rId4" Type="http://schemas.openxmlformats.org/officeDocument/2006/relationships/hyperlink" Target="https://twitter.com/EpiCproj"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www.binasss.sa.cr/ago22/64.pdf"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s://freepngimg.com/png/88553-emoticon-area-text-smiley-question-mark"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cdc.gov/mmwr/volumes/71/wr/mm7144e1.htm?s_cid=mm7144e1_w"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hyperlink" Target="https://www.nejm.org/doi/full/10.1056/NEJMoa032299" TargetMode="External"/><Relationship Id="rId4" Type="http://schemas.openxmlformats.org/officeDocument/2006/relationships/hyperlink" Target="https://wwwnc.cdc.gov/eid/article/25/5/19-0076-f1"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s://www.ncbi.nlm.nih.gov/pmc/articles/PMC9307103/"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s://www.bmj.com/content/378/bmj-2022-072410"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hyperlink" Target="https://www.bmj.com/content/378/bmj-2022-072410"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hyperlink" Target="https://www.mdpi.com/2414-6366/7/10/318"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hyperlink" Target="https://www.nejm.org/doi/10.1056/NEJMoa2207323?url_ver=Z39.88-2003&amp;rfr_id=ori:rid:crossref.org&amp;rfr_dat=cr_pub%20%200pubmed"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hyperlink" Target="https://pubmed.ncbi.nlm.nih.gov/35623380/"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hyperlink" Target="https://www.bmj.com/content/378/bmj-2022-072410"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hyperlink" Target="https://www.nejm.org/doi/full/10.1056/NEJMcpc2201244"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hyperlink" Target="https://www.mdpi.com/2036-7449/14/6/83"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openxmlformats.org/officeDocument/2006/relationships/hyperlink" Target="https://pubmed.ncbi.nlm.nih.gov/36355630/"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21.xml"/><Relationship Id="rId4" Type="http://schemas.openxmlformats.org/officeDocument/2006/relationships/hyperlink" Target="https://www.ncbi.nlm.nih.gov/pmc/articles/PMC9681140/"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hyperlink" Target="https://www.nejm.org/doi/10.1056/NEJMoa2207323?url_ver=Z39.88-2003&amp;rfr_id=ori:rid:crossref.org&amp;rfr_dat=cr_pub%20%200pubmed"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hyperlink" Target="https://www.bmj.com/content/378/bmj-2022-072410"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hyperlink" Target="https://jamanetwork.com/journals/jamaophthalmology/fullarticle/2797922"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hyperlink" Target="https://jamanetwork.com/journals/jamaophthalmology/fullarticle/2797922"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s://www.journalofinfection.com/article/S0163-4453(22)00474-1/fulltext"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hyperlink" Target="https://www.sciencedirect.com/science/article/pii/S154201242200091X?via%3Dihub"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hyperlink" Target="https://www.mdpi.com/2414-6366/7/10/318"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hyperlink" Target="https://www.mdpi.com/2414-6366/7/10/318"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hyperlink" Target="https://www.mdpi.com/2414-6366/7/10/318"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hyperlink" Target="https://www.mdpi.com/2414-6366/7/10/318"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microsoft.com/office/2007/relationships/hdphoto" Target="../media/hdphoto2.wdp"/></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hyperlink" Target="https://www.bmj.com/content/378/bmj-2022-072410"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hyperlink" Target="https://www.nejm.org/doi/10.1056/NEJMicm2206893?url_ver=Z39.88-2003&amp;rfr_id=ori:rid:crossref.org&amp;rfr_dat=cr_pub%20%200pubmed"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8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hyperlink" Target="https://www.bmj.com/content/378/bmj-2022-072410"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hyperlink" Target="https://www.bmj.com/content/378/bmj-2022-072410" TargetMode="Externa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hyperlink" Target="https://www.nejm.org/doi/full/10.1056/NEJMcpc2201244"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hyperlink" Target="https://www.nejm.org/doi/10.1056/NEJMoa2207323?url_ver=Z39.88-2003&amp;rfr_id=ori:rid:crossref.org&amp;rfr_dat=cr_pub%20%200pubmed" TargetMode="External"/></Relationships>
</file>

<file path=ppt/slides/_rels/slide85.xml.rels><?xml version="1.0" encoding="UTF-8" standalone="yes"?>
<Relationships xmlns="http://schemas.openxmlformats.org/package/2006/relationships"><Relationship Id="rId8" Type="http://schemas.openxmlformats.org/officeDocument/2006/relationships/hyperlink" Target="https://www.thelancet.com/journals/laninf/article/PIIS1473-3099(22)00411-X/fulltext" TargetMode="External"/><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hyperlink" Target="https://www.nejm.org/doi/full/10.1056/NEJMc2210828"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hyperlink" Target="https://www.who.int/publications/i/item/978-92-4-154837-3." TargetMode="External"/><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www.nejm.org/doi/full/10.1056/NEJMc060792"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hyperlink" Target="https://journals.lww.com/pidj/Fulltext/2022/12000/A_Call_for_Attention__Pediatric_Monkeypox_Case_in.34.aspx" TargetMode="Externa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hyperlink" Target="https://www.ncbi.nlm.nih.gov/pmc/articles/PMC9681140/"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hyperlink" Target="https://www.ncbi.nlm.nih.gov/pmc/articles/PMC9681140/"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hyperlink" Target="https://www.ncbi.nlm.nih.gov/pmc/articles/PMC9164671/"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hyperlink" Target="https://www.gov.uk/guidance/monkeypo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672202" y="1712354"/>
            <a:ext cx="6508630" cy="1566898"/>
          </a:xfrm>
        </p:spPr>
        <p:txBody>
          <a:bodyPr>
            <a:normAutofit fontScale="90000"/>
          </a:bodyPr>
          <a:lstStyle/>
          <a:p>
            <a:r>
              <a:rPr lang="fr-FR" sz="4000" b="1" i="0" u="none" strike="noStrike" cap="none" baseline="0">
                <a:solidFill>
                  <a:srgbClr val="DEEBF7"/>
                </a:solidFill>
                <a:effectLst/>
                <a:uFill>
                  <a:solidFill>
                    <a:prstClr val="black">
                      <a:alpha val="0"/>
                    </a:prstClr>
                  </a:solidFill>
                </a:uFill>
                <a:latin typeface="Arial"/>
                <a:ea typeface="Arial"/>
                <a:cs typeface="Arial"/>
              </a:rPr>
              <a:t>Formation sur la variole du singe destinée aux </a:t>
            </a:r>
            <a:br>
              <a:rPr sz="4000"/>
            </a:br>
            <a:r>
              <a:rPr lang="fr-FR" sz="4000" b="1" i="0" u="none" strike="noStrike" cap="none" baseline="0">
                <a:solidFill>
                  <a:srgbClr val="DEEBF7"/>
                </a:solidFill>
                <a:effectLst/>
                <a:uFill>
                  <a:solidFill>
                    <a:prstClr val="black">
                      <a:alpha val="0"/>
                    </a:prstClr>
                  </a:solidFill>
                </a:uFill>
                <a:latin typeface="Arial"/>
                <a:ea typeface="Arial"/>
                <a:cs typeface="Arial"/>
              </a:rPr>
              <a:t>prestataires de services cliniques</a:t>
            </a:r>
            <a:endParaRPr lang="en-US"/>
          </a:p>
        </p:txBody>
      </p:sp>
      <p:sp>
        <p:nvSpPr>
          <p:cNvPr id="11" name="Text Placeholder 10"/>
          <p:cNvSpPr>
            <a:spLocks noGrp="1"/>
          </p:cNvSpPr>
          <p:nvPr>
            <p:ph type="body" sz="quarter" idx="10"/>
          </p:nvPr>
        </p:nvSpPr>
        <p:spPr>
          <a:xfrm>
            <a:off x="1672202" y="3935779"/>
            <a:ext cx="4691277" cy="343899"/>
          </a:xfrm>
        </p:spPr>
        <p:txBody>
          <a:bodyPr/>
          <a:lstStyle/>
          <a:p>
            <a:r>
              <a:rPr lang="fr-FR" sz="1800" b="1" i="0" u="none" strike="noStrike" cap="none" baseline="0">
                <a:solidFill>
                  <a:srgbClr val="DEEBF7"/>
                </a:solidFill>
                <a:effectLst/>
                <a:uFill>
                  <a:solidFill>
                    <a:prstClr val="black">
                      <a:alpha val="0"/>
                    </a:prstClr>
                  </a:solidFill>
                </a:uFill>
                <a:latin typeface="Arial"/>
                <a:ea typeface="Arial"/>
                <a:cs typeface="Arial"/>
              </a:rPr>
              <a:t>Septembre 2024</a:t>
            </a:r>
          </a:p>
        </p:txBody>
      </p:sp>
    </p:spTree>
    <p:extLst>
      <p:ext uri="{BB962C8B-B14F-4D97-AF65-F5344CB8AC3E}">
        <p14:creationId xmlns:p14="http://schemas.microsoft.com/office/powerpoint/2010/main" val="376440113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0DDC2-AB8D-498E-BE5E-388DC39D759F}"/>
              </a:ext>
            </a:extLst>
          </p:cNvPr>
          <p:cNvSpPr>
            <a:spLocks noGrp="1"/>
          </p:cNvSpPr>
          <p:nvPr>
            <p:ph type="title"/>
          </p:nvPr>
        </p:nvSpPr>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Contexte et antécédents de la variole du singe (1)</a:t>
            </a:r>
          </a:p>
        </p:txBody>
      </p:sp>
      <p:sp>
        <p:nvSpPr>
          <p:cNvPr id="3" name="Content Placeholder 2">
            <a:extLst>
              <a:ext uri="{FF2B5EF4-FFF2-40B4-BE49-F238E27FC236}">
                <a16:creationId xmlns:a16="http://schemas.microsoft.com/office/drawing/2014/main" id="{6EDFBAF0-C02A-A535-A8F9-739B858C99DD}"/>
              </a:ext>
            </a:extLst>
          </p:cNvPr>
          <p:cNvSpPr>
            <a:spLocks noGrp="1"/>
          </p:cNvSpPr>
          <p:nvPr>
            <p:ph idx="1"/>
          </p:nvPr>
        </p:nvSpPr>
        <p:spPr/>
        <p:txBody>
          <a:bodyPr vert="horz" lIns="91440" tIns="45720" rIns="91440" bIns="45720" rtlCol="0" anchor="t">
            <a:noAutofit/>
          </a:bodyPr>
          <a:lstStyle/>
          <a:p>
            <a:r>
              <a:rPr lang="fr-FR" sz="2000" b="0" i="0" u="none" strike="noStrike" cap="none" baseline="0" dirty="0">
                <a:solidFill>
                  <a:srgbClr val="262626"/>
                </a:solidFill>
                <a:effectLst/>
                <a:uFill>
                  <a:solidFill>
                    <a:prstClr val="black">
                      <a:alpha val="0"/>
                    </a:prstClr>
                  </a:solidFill>
                </a:uFill>
                <a:latin typeface="Arial"/>
                <a:ea typeface="Arial"/>
                <a:cs typeface="Arial"/>
              </a:rPr>
              <a:t>Le virus de la variole du singe (MPXV) est doté d’un ADN à double brin ; il s’agit d’une maladie virale zoonotique (transmise de l’animal à l’humain), dont le virus appartient au genre </a:t>
            </a:r>
            <a:r>
              <a:rPr lang="fr-FR" sz="2000" b="0" i="1" u="none" strike="noStrike" cap="none" baseline="0" dirty="0" err="1">
                <a:solidFill>
                  <a:srgbClr val="262626"/>
                </a:solidFill>
                <a:effectLst/>
                <a:uFill>
                  <a:solidFill>
                    <a:prstClr val="black">
                      <a:alpha val="0"/>
                    </a:prstClr>
                  </a:solidFill>
                </a:uFill>
                <a:latin typeface="Arial"/>
                <a:ea typeface="Arial"/>
                <a:cs typeface="Arial"/>
              </a:rPr>
              <a:t>Orthopoxvirus</a:t>
            </a:r>
            <a:r>
              <a:rPr lang="fr-FR" sz="2000" b="0" i="0" u="none" strike="noStrike" cap="none" baseline="0" dirty="0">
                <a:solidFill>
                  <a:srgbClr val="262626"/>
                </a:solidFill>
                <a:effectLst/>
                <a:uFill>
                  <a:solidFill>
                    <a:prstClr val="black">
                      <a:alpha val="0"/>
                    </a:prstClr>
                  </a:solidFill>
                </a:uFill>
                <a:latin typeface="Arial"/>
                <a:ea typeface="Arial"/>
                <a:cs typeface="Arial"/>
              </a:rPr>
              <a:t> (OPXV) de la famille des </a:t>
            </a:r>
            <a:r>
              <a:rPr lang="fr-FR" sz="2000" b="0" i="0" u="none" strike="noStrike" cap="none" baseline="0" dirty="0" err="1">
                <a:solidFill>
                  <a:srgbClr val="262626"/>
                </a:solidFill>
                <a:effectLst/>
                <a:uFill>
                  <a:solidFill>
                    <a:prstClr val="black">
                      <a:alpha val="0"/>
                    </a:prstClr>
                  </a:solidFill>
                </a:uFill>
                <a:latin typeface="Arial"/>
                <a:ea typeface="Arial"/>
                <a:cs typeface="Arial"/>
              </a:rPr>
              <a:t>Poxviridae</a:t>
            </a:r>
            <a:r>
              <a:rPr lang="fr-FR" sz="2000" b="0" i="0" u="none" strike="noStrike" cap="none" baseline="0" dirty="0">
                <a:solidFill>
                  <a:srgbClr val="262626"/>
                </a:solidFill>
                <a:effectLst/>
                <a:uFill>
                  <a:solidFill>
                    <a:prstClr val="black">
                      <a:alpha val="0"/>
                    </a:prstClr>
                  </a:solidFill>
                </a:uFill>
                <a:latin typeface="Arial"/>
                <a:ea typeface="Arial"/>
                <a:cs typeface="Arial"/>
              </a:rPr>
              <a:t>. </a:t>
            </a:r>
          </a:p>
          <a:p>
            <a:r>
              <a:rPr lang="fr-FR" sz="2000" b="0" i="0" u="none" strike="noStrike" cap="none" baseline="0" dirty="0">
                <a:solidFill>
                  <a:srgbClr val="262626"/>
                </a:solidFill>
                <a:effectLst/>
                <a:uFill>
                  <a:solidFill>
                    <a:prstClr val="black">
                      <a:alpha val="0"/>
                    </a:prstClr>
                  </a:solidFill>
                </a:uFill>
                <a:latin typeface="Arial"/>
                <a:ea typeface="Arial"/>
                <a:cs typeface="Arial"/>
              </a:rPr>
              <a:t>Les </a:t>
            </a:r>
            <a:r>
              <a:rPr lang="fr-FR" sz="2000" b="0" i="0" u="none" strike="noStrike" cap="none" baseline="0" dirty="0" err="1">
                <a:solidFill>
                  <a:srgbClr val="262626"/>
                </a:solidFill>
                <a:effectLst/>
                <a:uFill>
                  <a:solidFill>
                    <a:prstClr val="black">
                      <a:alpha val="0"/>
                    </a:prstClr>
                  </a:solidFill>
                </a:uFill>
                <a:latin typeface="Arial"/>
                <a:ea typeface="Arial"/>
                <a:cs typeface="Arial"/>
              </a:rPr>
              <a:t>poxvirus</a:t>
            </a:r>
            <a:r>
              <a:rPr lang="fr-FR" sz="2000" b="0" i="0" u="none" strike="noStrike" cap="none" baseline="0" dirty="0">
                <a:solidFill>
                  <a:srgbClr val="262626"/>
                </a:solidFill>
                <a:effectLst/>
                <a:uFill>
                  <a:solidFill>
                    <a:prstClr val="black">
                      <a:alpha val="0"/>
                    </a:prstClr>
                  </a:solidFill>
                </a:uFill>
                <a:latin typeface="Arial"/>
                <a:ea typeface="Arial"/>
                <a:cs typeface="Arial"/>
              </a:rPr>
              <a:t> provoquent la maladie chez l’homme et bien d’autres</a:t>
            </a:r>
            <a:r>
              <a:rPr lang="fr-FR" sz="2000" b="0" i="0" u="none" strike="noStrike" cap="none" baseline="0" dirty="0">
                <a:solidFill>
                  <a:srgbClr val="262626"/>
                </a:solidFill>
                <a:effectLst/>
                <a:uFill>
                  <a:solidFill>
                    <a:prstClr val="black">
                      <a:alpha val="0"/>
                    </a:prstClr>
                  </a:solidFill>
                </a:uFill>
                <a:latin typeface="Symbol"/>
                <a:ea typeface="Arial"/>
                <a:cs typeface="Arial"/>
                <a:sym typeface="Symbol"/>
              </a:rPr>
              <a:t></a:t>
            </a:r>
            <a:r>
              <a:rPr lang="fr-FR" sz="2000" b="0" i="0" u="none" strike="noStrike" cap="none" baseline="0" dirty="0">
                <a:solidFill>
                  <a:srgbClr val="262626"/>
                </a:solidFill>
                <a:effectLst/>
                <a:uFill>
                  <a:solidFill>
                    <a:prstClr val="black">
                      <a:alpha val="0"/>
                    </a:prstClr>
                  </a:solidFill>
                </a:uFill>
                <a:latin typeface="Arial"/>
                <a:ea typeface="Arial"/>
                <a:cs typeface="Arial"/>
              </a:rPr>
              <a:t> lésions, nodules cutanés ou éruptions cutanées disséminées chez l’animal. </a:t>
            </a:r>
          </a:p>
          <a:p>
            <a:r>
              <a:rPr lang="fr-FR" sz="2000" b="0" i="0" u="none" strike="noStrike" cap="none" baseline="0" dirty="0">
                <a:solidFill>
                  <a:srgbClr val="262626"/>
                </a:solidFill>
                <a:effectLst/>
                <a:uFill>
                  <a:solidFill>
                    <a:prstClr val="black">
                      <a:alpha val="0"/>
                    </a:prstClr>
                  </a:solidFill>
                </a:uFill>
                <a:latin typeface="Arial"/>
                <a:ea typeface="Arial"/>
                <a:cs typeface="Arial"/>
              </a:rPr>
              <a:t>D’autres espèces d’OPXV pathogènes pour l’être humain sont notamment le virus de la vaccine et celui de la variole.</a:t>
            </a:r>
          </a:p>
          <a:p>
            <a:r>
              <a:rPr lang="fr-FR" sz="2000" b="0" i="1" u="none" strike="noStrike" cap="none" baseline="0" dirty="0">
                <a:solidFill>
                  <a:srgbClr val="262626"/>
                </a:solidFill>
                <a:effectLst/>
                <a:uFill>
                  <a:solidFill>
                    <a:prstClr val="black">
                      <a:alpha val="0"/>
                    </a:prstClr>
                  </a:solidFill>
                </a:uFill>
                <a:latin typeface="Arial"/>
                <a:ea typeface="Arial"/>
                <a:cs typeface="Arial"/>
              </a:rPr>
              <a:t>Le virus de la vaccine </a:t>
            </a:r>
            <a:r>
              <a:rPr lang="fr-FR" sz="2000" b="0" i="0" u="none" strike="noStrike" cap="none" baseline="0" dirty="0">
                <a:solidFill>
                  <a:srgbClr val="262626"/>
                </a:solidFill>
                <a:effectLst/>
                <a:uFill>
                  <a:solidFill>
                    <a:prstClr val="black">
                      <a:alpha val="0"/>
                    </a:prstClr>
                  </a:solidFill>
                </a:uFill>
                <a:latin typeface="Arial"/>
                <a:ea typeface="Arial"/>
                <a:cs typeface="Arial"/>
              </a:rPr>
              <a:t>est également un OPXV ; il s’agit de la source du vaccin moderne qui a permis d’éradiquer la variole.</a:t>
            </a:r>
          </a:p>
          <a:p>
            <a:r>
              <a:rPr lang="fr-FR" sz="2000" b="0" i="0" u="none" strike="noStrike" cap="none" baseline="0" dirty="0">
                <a:solidFill>
                  <a:srgbClr val="262626"/>
                </a:solidFill>
                <a:effectLst/>
                <a:uFill>
                  <a:solidFill>
                    <a:prstClr val="black">
                      <a:alpha val="0"/>
                    </a:prstClr>
                  </a:solidFill>
                </a:uFill>
                <a:latin typeface="Arial"/>
                <a:ea typeface="Arial"/>
                <a:cs typeface="Arial"/>
              </a:rPr>
              <a:t>En novembre 2022, l'OMS a introduit le terme « </a:t>
            </a:r>
            <a:r>
              <a:rPr lang="fr-FR" sz="2000" b="0" i="0" u="none" strike="noStrike" cap="none" baseline="0" dirty="0" err="1">
                <a:solidFill>
                  <a:srgbClr val="262626"/>
                </a:solidFill>
                <a:effectLst/>
                <a:uFill>
                  <a:solidFill>
                    <a:prstClr val="black">
                      <a:alpha val="0"/>
                    </a:prstClr>
                  </a:solidFill>
                </a:uFill>
                <a:latin typeface="Arial"/>
                <a:ea typeface="Arial"/>
                <a:cs typeface="Arial"/>
              </a:rPr>
              <a:t>mpox</a:t>
            </a:r>
            <a:r>
              <a:rPr lang="fr-FR" sz="2000" b="0" i="0" u="none" strike="noStrike" cap="none" baseline="0" dirty="0">
                <a:solidFill>
                  <a:srgbClr val="262626"/>
                </a:solidFill>
                <a:effectLst/>
                <a:uFill>
                  <a:solidFill>
                    <a:prstClr val="black">
                      <a:alpha val="0"/>
                    </a:prstClr>
                  </a:solidFill>
                </a:uFill>
                <a:latin typeface="Arial"/>
                <a:ea typeface="Arial"/>
                <a:cs typeface="Arial"/>
              </a:rPr>
              <a:t> » pour réduire la stigmatisation associée au terme anglais « </a:t>
            </a:r>
            <a:r>
              <a:rPr lang="fr-FR" sz="2000" b="0" i="0" u="none" strike="noStrike" cap="none" baseline="0" dirty="0" err="1">
                <a:solidFill>
                  <a:srgbClr val="262626"/>
                </a:solidFill>
                <a:effectLst/>
                <a:uFill>
                  <a:solidFill>
                    <a:prstClr val="black">
                      <a:alpha val="0"/>
                    </a:prstClr>
                  </a:solidFill>
                </a:uFill>
                <a:latin typeface="Arial"/>
                <a:ea typeface="Arial"/>
                <a:cs typeface="Arial"/>
              </a:rPr>
              <a:t>monkeypox</a:t>
            </a:r>
            <a:r>
              <a:rPr lang="fr-FR" sz="2000" b="0" i="0" u="none" strike="noStrike" cap="none" baseline="0" dirty="0">
                <a:solidFill>
                  <a:srgbClr val="262626"/>
                </a:solidFill>
                <a:effectLst/>
                <a:uFill>
                  <a:solidFill>
                    <a:prstClr val="black">
                      <a:alpha val="0"/>
                    </a:prstClr>
                  </a:solidFill>
                </a:uFill>
                <a:latin typeface="Arial"/>
                <a:ea typeface="Arial"/>
                <a:cs typeface="Arial"/>
              </a:rPr>
              <a:t> » utilisé pour désigner la variole du singe.</a:t>
            </a:r>
          </a:p>
        </p:txBody>
      </p:sp>
    </p:spTree>
    <p:extLst>
      <p:ext uri="{BB962C8B-B14F-4D97-AF65-F5344CB8AC3E}">
        <p14:creationId xmlns:p14="http://schemas.microsoft.com/office/powerpoint/2010/main" val="116777028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510633-3F0A-2E60-C199-EBE0D2900DC7}"/>
              </a:ext>
            </a:extLst>
          </p:cNvPr>
          <p:cNvPicPr>
            <a:picLocks noChangeAspect="1"/>
          </p:cNvPicPr>
          <p:nvPr/>
        </p:nvPicPr>
        <p:blipFill>
          <a:blip r:embed="rId3"/>
          <a:srcRect l="775" t="43176" r="48525" b="34643"/>
          <a:stretch>
            <a:fillRect/>
          </a:stretch>
        </p:blipFill>
        <p:spPr>
          <a:xfrm>
            <a:off x="1074316" y="721895"/>
            <a:ext cx="9381125" cy="3441031"/>
          </a:xfrm>
          <a:prstGeom prst="rect">
            <a:avLst/>
          </a:prstGeom>
        </p:spPr>
      </p:pic>
      <p:sp>
        <p:nvSpPr>
          <p:cNvPr id="3" name="TextBox 2">
            <a:extLst>
              <a:ext uri="{FF2B5EF4-FFF2-40B4-BE49-F238E27FC236}">
                <a16:creationId xmlns:a16="http://schemas.microsoft.com/office/drawing/2014/main" id="{102FFB4E-092F-F76B-C0B9-E85078420F9B}"/>
              </a:ext>
            </a:extLst>
          </p:cNvPr>
          <p:cNvSpPr txBox="1"/>
          <p:nvPr/>
        </p:nvSpPr>
        <p:spPr>
          <a:xfrm>
            <a:off x="4239705" y="4401876"/>
            <a:ext cx="2991273" cy="1484797"/>
          </a:xfrm>
          <a:prstGeom prst="rect">
            <a:avLst/>
          </a:prstGeom>
          <a:noFill/>
        </p:spPr>
        <p:txBody>
          <a:bodyPr wrap="square" rtlCol="0">
            <a:spAutoFit/>
          </a:bodyPr>
          <a:lstStyle/>
          <a:p>
            <a:pPr algn="ctr">
              <a:lnSpc>
                <a:spcPct val="95000"/>
              </a:lnSpc>
            </a:pPr>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Remplies de liquide ferme </a:t>
            </a:r>
            <a:br>
              <a:rPr sz="2400"/>
            </a:br>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protubérances surélevées</a:t>
            </a:r>
          </a:p>
        </p:txBody>
      </p:sp>
      <p:sp>
        <p:nvSpPr>
          <p:cNvPr id="4" name="TextBox 3">
            <a:extLst>
              <a:ext uri="{FF2B5EF4-FFF2-40B4-BE49-F238E27FC236}">
                <a16:creationId xmlns:a16="http://schemas.microsoft.com/office/drawing/2014/main" id="{9E3AFAAB-A6B2-C2A8-BCB8-838D879C3F09}"/>
              </a:ext>
            </a:extLst>
          </p:cNvPr>
          <p:cNvSpPr txBox="1"/>
          <p:nvPr/>
        </p:nvSpPr>
        <p:spPr>
          <a:xfrm>
            <a:off x="1074316" y="4401876"/>
            <a:ext cx="2955177" cy="789853"/>
          </a:xfrm>
          <a:prstGeom prst="rect">
            <a:avLst/>
          </a:prstGeom>
          <a:noFill/>
        </p:spPr>
        <p:txBody>
          <a:bodyPr wrap="square" rtlCol="0">
            <a:spAutoFit/>
          </a:bodyPr>
          <a:lstStyle/>
          <a:p>
            <a:pPr algn="ctr">
              <a:lnSpc>
                <a:spcPct val="95000"/>
              </a:lnSpc>
            </a:pPr>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Protubérances rouges plates</a:t>
            </a:r>
          </a:p>
        </p:txBody>
      </p:sp>
      <p:sp>
        <p:nvSpPr>
          <p:cNvPr id="5" name="TextBox 4">
            <a:extLst>
              <a:ext uri="{FF2B5EF4-FFF2-40B4-BE49-F238E27FC236}">
                <a16:creationId xmlns:a16="http://schemas.microsoft.com/office/drawing/2014/main" id="{A363284B-1281-9704-78FF-37A7F08112A3}"/>
              </a:ext>
            </a:extLst>
          </p:cNvPr>
          <p:cNvSpPr txBox="1"/>
          <p:nvPr/>
        </p:nvSpPr>
        <p:spPr>
          <a:xfrm>
            <a:off x="7405096" y="4401876"/>
            <a:ext cx="3050345" cy="1137325"/>
          </a:xfrm>
          <a:prstGeom prst="rect">
            <a:avLst/>
          </a:prstGeom>
          <a:noFill/>
        </p:spPr>
        <p:txBody>
          <a:bodyPr wrap="square" rtlCol="0">
            <a:spAutoFit/>
          </a:bodyPr>
          <a:lstStyle/>
          <a:p>
            <a:pPr algn="ctr">
              <a:lnSpc>
                <a:spcPct val="95000"/>
              </a:lnSpc>
            </a:pPr>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Des croûtes qui guérissent en plusieurs semaines</a:t>
            </a:r>
          </a:p>
        </p:txBody>
      </p:sp>
      <p:sp>
        <p:nvSpPr>
          <p:cNvPr id="9" name="TextBox 8">
            <a:extLst>
              <a:ext uri="{FF2B5EF4-FFF2-40B4-BE49-F238E27FC236}">
                <a16:creationId xmlns:a16="http://schemas.microsoft.com/office/drawing/2014/main" id="{61F9D86C-7B08-8185-60C0-BA1007286B5F}"/>
              </a:ext>
            </a:extLst>
          </p:cNvPr>
          <p:cNvSpPr txBox="1"/>
          <p:nvPr/>
        </p:nvSpPr>
        <p:spPr>
          <a:xfrm>
            <a:off x="1189620" y="6438257"/>
            <a:ext cx="10067993" cy="276999"/>
          </a:xfrm>
          <a:prstGeom prst="rect">
            <a:avLst/>
          </a:prstGeom>
          <a:noFill/>
        </p:spPr>
        <p:txBody>
          <a:bodyPr wrap="square">
            <a:spAutoFit/>
          </a:bodyPr>
          <a:lstStyle/>
          <a:p>
            <a:r>
              <a:rPr lang="fr-FR" sz="1200" b="0" i="0" u="none" strike="noStrike" cap="none" baseline="0" dirty="0">
                <a:solidFill>
                  <a:srgbClr val="44546A"/>
                </a:solidFill>
                <a:effectLst/>
                <a:uFill>
                  <a:solidFill>
                    <a:prstClr val="black">
                      <a:alpha val="0"/>
                    </a:prstClr>
                  </a:solidFill>
                </a:uFill>
                <a:latin typeface="Arial"/>
                <a:ea typeface="Arial"/>
                <a:cs typeface="Arial"/>
              </a:rPr>
              <a:t>Source : Gov.UK [Internet]. </a:t>
            </a:r>
            <a:r>
              <a:rPr lang="fr-FR" sz="1200" b="0" i="0" u="none" strike="noStrike" cap="none" baseline="0" dirty="0" err="1">
                <a:solidFill>
                  <a:srgbClr val="44546A"/>
                </a:solidFill>
                <a:effectLst/>
                <a:uFill>
                  <a:solidFill>
                    <a:prstClr val="black">
                      <a:alpha val="0"/>
                    </a:prstClr>
                  </a:solidFill>
                </a:uFill>
                <a:latin typeface="Arial"/>
                <a:ea typeface="Arial"/>
                <a:cs typeface="Arial"/>
                <a:hlinkClick r:id="rId4" history="0"/>
              </a:rPr>
              <a:t>Mpox</a:t>
            </a:r>
            <a:r>
              <a:rPr lang="fr-FR" sz="1200" b="0" i="0" u="none" strike="noStrike" cap="none" baseline="0" dirty="0">
                <a:solidFill>
                  <a:srgbClr val="44546A"/>
                </a:solidFill>
                <a:effectLst/>
                <a:uFill>
                  <a:solidFill>
                    <a:prstClr val="black">
                      <a:alpha val="0"/>
                    </a:prstClr>
                  </a:solidFill>
                </a:uFill>
                <a:latin typeface="Arial"/>
                <a:ea typeface="Arial"/>
                <a:cs typeface="Arial"/>
                <a:hlinkClick r:id="rId4" history="0"/>
              </a:rPr>
              <a:t> (</a:t>
            </a:r>
            <a:r>
              <a:rPr lang="fr-FR" sz="1200" b="0" i="0" u="none" strike="noStrike" cap="none" baseline="0" dirty="0" err="1">
                <a:solidFill>
                  <a:srgbClr val="44546A"/>
                </a:solidFill>
                <a:effectLst/>
                <a:uFill>
                  <a:solidFill>
                    <a:prstClr val="black">
                      <a:alpha val="0"/>
                    </a:prstClr>
                  </a:solidFill>
                </a:uFill>
                <a:latin typeface="Arial"/>
                <a:ea typeface="Arial"/>
                <a:cs typeface="Arial"/>
                <a:hlinkClick r:id="rId4" history="0"/>
              </a:rPr>
              <a:t>monkeypox</a:t>
            </a:r>
            <a:r>
              <a:rPr lang="fr-FR" sz="1200" b="0" i="0" u="none" strike="noStrike" cap="none" baseline="0" dirty="0">
                <a:solidFill>
                  <a:srgbClr val="44546A"/>
                </a:solidFill>
                <a:effectLst/>
                <a:uFill>
                  <a:solidFill>
                    <a:prstClr val="black">
                      <a:alpha val="0"/>
                    </a:prstClr>
                  </a:solidFill>
                </a:uFill>
                <a:latin typeface="Arial"/>
                <a:ea typeface="Arial"/>
                <a:cs typeface="Arial"/>
                <a:hlinkClick r:id="rId4" history="0"/>
              </a:rPr>
              <a:t>): background information</a:t>
            </a:r>
            <a:r>
              <a:rPr lang="fr-FR" sz="1200" b="0" i="0" u="none" strike="noStrike" cap="none" baseline="0" dirty="0">
                <a:solidFill>
                  <a:srgbClr val="44546A"/>
                </a:solidFill>
                <a:effectLst/>
                <a:uFill>
                  <a:solidFill>
                    <a:prstClr val="black">
                      <a:alpha val="0"/>
                    </a:prstClr>
                  </a:solidFill>
                </a:uFill>
                <a:latin typeface="Arial"/>
                <a:ea typeface="Arial"/>
                <a:cs typeface="Arial"/>
              </a:rPr>
              <a:t>. Londres : Royaume-Uni [mis à jour le 9 août 2022, cité le 27 avril 2023].</a:t>
            </a:r>
          </a:p>
        </p:txBody>
      </p:sp>
    </p:spTree>
    <p:extLst>
      <p:ext uri="{BB962C8B-B14F-4D97-AF65-F5344CB8AC3E}">
        <p14:creationId xmlns:p14="http://schemas.microsoft.com/office/powerpoint/2010/main" val="5212516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Monkeypox symptoms and signs: What to look for and how it spreads | The  Independent">
            <a:extLst>
              <a:ext uri="{FF2B5EF4-FFF2-40B4-BE49-F238E27FC236}">
                <a16:creationId xmlns:a16="http://schemas.microsoft.com/office/drawing/2014/main" id="{C0460E36-A383-87FC-20B4-5CD316278807}"/>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7795453" y="477122"/>
            <a:ext cx="3412126" cy="25558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What is the Rare Monkeypox Disease? Know Cause, Symptoms and Treatment">
            <a:extLst>
              <a:ext uri="{FF2B5EF4-FFF2-40B4-BE49-F238E27FC236}">
                <a16:creationId xmlns:a16="http://schemas.microsoft.com/office/drawing/2014/main" id="{3A057319-F75A-2AE2-736F-2DAE8CB8F4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6521"/>
          <a:stretch>
            <a:fillRect/>
          </a:stretch>
        </p:blipFill>
        <p:spPr bwMode="auto">
          <a:xfrm>
            <a:off x="701040" y="500762"/>
            <a:ext cx="3033270" cy="25321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E76276-E939-CF46-4306-120DA96B6764}"/>
              </a:ext>
            </a:extLst>
          </p:cNvPr>
          <p:cNvSpPr txBox="1"/>
          <p:nvPr/>
        </p:nvSpPr>
        <p:spPr>
          <a:xfrm>
            <a:off x="7795453" y="3149996"/>
            <a:ext cx="3412127" cy="2985433"/>
          </a:xfrm>
          <a:prstGeom prst="rect">
            <a:avLst/>
          </a:prstGeom>
          <a:noFill/>
        </p:spPr>
        <p:txBody>
          <a:bodyPr wrap="square">
            <a:spAutoFit/>
          </a:bodyPr>
          <a:lstStyle/>
          <a:p>
            <a:r>
              <a:rPr lang="fr-FR" sz="2000" b="0" i="0" u="none" strike="noStrike" cap="none" baseline="0">
                <a:solidFill>
                  <a:srgbClr val="0A1825"/>
                </a:solidFill>
                <a:effectLst/>
                <a:uFill>
                  <a:solidFill>
                    <a:prstClr val="black">
                      <a:alpha val="0"/>
                    </a:prstClr>
                  </a:solidFill>
                </a:uFill>
                <a:latin typeface="interfaceregular"/>
                <a:ea typeface="interfaceregular"/>
                <a:cs typeface="interfaceregular"/>
              </a:rPr>
              <a:t>Surfaces dorsales des mains d'un patient atteint de la variole du singe, qui présentait l'aspect de l'éruption caractéristique lors de son stade de récupération </a:t>
            </a:r>
          </a:p>
          <a:p>
            <a:r>
              <a:rPr lang="fr-FR" sz="1100" b="0" i="0" u="none" strike="noStrike" cap="none" baseline="0">
                <a:solidFill>
                  <a:srgbClr val="44546A"/>
                </a:solidFill>
                <a:effectLst/>
                <a:uFill>
                  <a:solidFill>
                    <a:prstClr val="black">
                      <a:alpha val="0"/>
                    </a:prstClr>
                  </a:solidFill>
                </a:uFill>
                <a:latin typeface="Arial"/>
                <a:ea typeface="Arial"/>
                <a:cs typeface="Arial"/>
              </a:rPr>
              <a:t>Source : Yvan J.F. Hutin et al. Outbreak of Human Monkeypox, Democratic Republic of Congo, 1996–1997. Emerging Infectious Diseases, Vol. 7, n° 3, mai-juin 2001</a:t>
            </a:r>
            <a:endParaRPr lang="en-US" b="0" i="0">
              <a:solidFill>
                <a:schemeClr val="tx2"/>
              </a:solidFill>
              <a:effectLst/>
            </a:endParaRPr>
          </a:p>
        </p:txBody>
      </p:sp>
      <p:pic>
        <p:nvPicPr>
          <p:cNvPr id="2" name="Picture 1" descr="Monkeypox Symptoms">
            <a:extLst>
              <a:ext uri="{FF2B5EF4-FFF2-40B4-BE49-F238E27FC236}">
                <a16:creationId xmlns:a16="http://schemas.microsoft.com/office/drawing/2014/main" id="{AFBD2D77-4F7A-D0A4-B247-3BA00F25646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862300" y="500761"/>
            <a:ext cx="3805163" cy="2532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3219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A123F3A-2AAC-54FB-63B5-9FDA0B38A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709"/>
          <a:stretch>
            <a:fillRect/>
          </a:stretch>
        </p:blipFill>
        <p:spPr bwMode="auto">
          <a:xfrm>
            <a:off x="309335" y="746902"/>
            <a:ext cx="11537278" cy="33785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BB1F5F-95D9-D04B-7660-CEA8BB068223}"/>
              </a:ext>
            </a:extLst>
          </p:cNvPr>
          <p:cNvSpPr txBox="1"/>
          <p:nvPr/>
        </p:nvSpPr>
        <p:spPr>
          <a:xfrm>
            <a:off x="309335" y="4197822"/>
            <a:ext cx="2705285" cy="1137325"/>
          </a:xfrm>
          <a:prstGeom prst="rect">
            <a:avLst/>
          </a:prstGeom>
          <a:noFill/>
        </p:spPr>
        <p:txBody>
          <a:bodyPr wrap="square">
            <a:spAutoFit/>
          </a:bodyPr>
          <a:lstStyle/>
          <a:p>
            <a:pPr algn="ctr">
              <a:lnSpc>
                <a:spcPct val="95000"/>
              </a:lnSpc>
            </a:pPr>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Lésions vésiculaires ou pustuleuses  </a:t>
            </a:r>
          </a:p>
        </p:txBody>
      </p:sp>
      <p:sp>
        <p:nvSpPr>
          <p:cNvPr id="7" name="TextBox 6">
            <a:extLst>
              <a:ext uri="{FF2B5EF4-FFF2-40B4-BE49-F238E27FC236}">
                <a16:creationId xmlns:a16="http://schemas.microsoft.com/office/drawing/2014/main" id="{69AF7447-D069-6FC9-50D6-2E82FE78A2C3}"/>
              </a:ext>
            </a:extLst>
          </p:cNvPr>
          <p:cNvSpPr txBox="1"/>
          <p:nvPr/>
        </p:nvSpPr>
        <p:spPr>
          <a:xfrm>
            <a:off x="9141328" y="4197822"/>
            <a:ext cx="2705285" cy="1137325"/>
          </a:xfrm>
          <a:prstGeom prst="rect">
            <a:avLst/>
          </a:prstGeom>
          <a:noFill/>
        </p:spPr>
        <p:txBody>
          <a:bodyPr wrap="square">
            <a:spAutoFit/>
          </a:bodyPr>
          <a:lstStyle/>
          <a:p>
            <a:pPr algn="ctr">
              <a:lnSpc>
                <a:spcPct val="95000"/>
              </a:lnSpc>
            </a:pPr>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Lésion sous-unguéale et lésion vésiculaire </a:t>
            </a:r>
          </a:p>
        </p:txBody>
      </p:sp>
      <p:sp>
        <p:nvSpPr>
          <p:cNvPr id="9" name="TextBox 8">
            <a:extLst>
              <a:ext uri="{FF2B5EF4-FFF2-40B4-BE49-F238E27FC236}">
                <a16:creationId xmlns:a16="http://schemas.microsoft.com/office/drawing/2014/main" id="{4E913999-5A0E-4908-3749-3642CD9CF570}"/>
              </a:ext>
            </a:extLst>
          </p:cNvPr>
          <p:cNvSpPr txBox="1"/>
          <p:nvPr/>
        </p:nvSpPr>
        <p:spPr>
          <a:xfrm>
            <a:off x="3273928" y="4197822"/>
            <a:ext cx="5629440" cy="1137325"/>
          </a:xfrm>
          <a:prstGeom prst="rect">
            <a:avLst/>
          </a:prstGeom>
          <a:noFill/>
        </p:spPr>
        <p:txBody>
          <a:bodyPr wrap="square">
            <a:spAutoFit/>
          </a:bodyPr>
          <a:lstStyle/>
          <a:p>
            <a:pPr algn="ctr">
              <a:lnSpc>
                <a:spcPct val="95000"/>
              </a:lnSpc>
            </a:pPr>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Lésions maculaires impliquant  </a:t>
            </a:r>
          </a:p>
          <a:p>
            <a:pPr algn="ctr">
              <a:lnSpc>
                <a:spcPct val="95000"/>
              </a:lnSpc>
            </a:pPr>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les paumes de mains et la plante des pieds </a:t>
            </a:r>
          </a:p>
        </p:txBody>
      </p:sp>
      <p:sp>
        <p:nvSpPr>
          <p:cNvPr id="11" name="TextBox 10">
            <a:extLst>
              <a:ext uri="{FF2B5EF4-FFF2-40B4-BE49-F238E27FC236}">
                <a16:creationId xmlns:a16="http://schemas.microsoft.com/office/drawing/2014/main" id="{E98BD21C-8714-6D83-34CB-FBFB77C630A6}"/>
              </a:ext>
            </a:extLst>
          </p:cNvPr>
          <p:cNvSpPr txBox="1"/>
          <p:nvPr/>
        </p:nvSpPr>
        <p:spPr>
          <a:xfrm>
            <a:off x="309335" y="6387824"/>
            <a:ext cx="11537278" cy="27432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Adler H, et al. </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Clinical features and management of human monkeypox: a retrospective observational study in the UK</a:t>
            </a:r>
            <a:r>
              <a:rPr lang="fr-FR" sz="1200" b="0" i="0" u="none" strike="noStrike" cap="none" baseline="0">
                <a:solidFill>
                  <a:srgbClr val="44546A"/>
                </a:solidFill>
                <a:effectLst/>
                <a:uFill>
                  <a:solidFill>
                    <a:prstClr val="black">
                      <a:alpha val="0"/>
                    </a:prstClr>
                  </a:solidFill>
                </a:uFill>
                <a:latin typeface="Arial"/>
                <a:ea typeface="Arial"/>
                <a:cs typeface="Arial"/>
              </a:rPr>
              <a:t>. Lancet Infect Dis. 2022:22(8):1153-62.</a:t>
            </a:r>
          </a:p>
        </p:txBody>
      </p:sp>
    </p:spTree>
    <p:extLst>
      <p:ext uri="{BB962C8B-B14F-4D97-AF65-F5344CB8AC3E}">
        <p14:creationId xmlns:p14="http://schemas.microsoft.com/office/powerpoint/2010/main" val="7820648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A123F3A-2AAC-54FB-63B5-9FDA0B38AB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45" t="51108" r="25190" b="-1362"/>
          <a:stretch>
            <a:fillRect/>
          </a:stretch>
        </p:blipFill>
        <p:spPr bwMode="auto">
          <a:xfrm>
            <a:off x="464407" y="596387"/>
            <a:ext cx="10989656" cy="4331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BB1F5F-95D9-D04B-7660-CEA8BB068223}"/>
              </a:ext>
            </a:extLst>
          </p:cNvPr>
          <p:cNvSpPr txBox="1"/>
          <p:nvPr/>
        </p:nvSpPr>
        <p:spPr>
          <a:xfrm>
            <a:off x="577335" y="4927600"/>
            <a:ext cx="2877065" cy="789853"/>
          </a:xfrm>
          <a:prstGeom prst="rect">
            <a:avLst/>
          </a:prstGeom>
          <a:noFill/>
        </p:spPr>
        <p:txBody>
          <a:bodyPr wrap="square">
            <a:spAutoFit/>
          </a:bodyPr>
          <a:lstStyle/>
          <a:p>
            <a:pPr algn="ctr">
              <a:lnSpc>
                <a:spcPct val="95000"/>
              </a:lnSpc>
            </a:pPr>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Lésion sous-unguéale</a:t>
            </a:r>
          </a:p>
        </p:txBody>
      </p:sp>
      <p:sp>
        <p:nvSpPr>
          <p:cNvPr id="2" name="TextBox 1">
            <a:extLst>
              <a:ext uri="{FF2B5EF4-FFF2-40B4-BE49-F238E27FC236}">
                <a16:creationId xmlns:a16="http://schemas.microsoft.com/office/drawing/2014/main" id="{5B6863CF-4F03-7958-129F-56A89D754295}"/>
              </a:ext>
            </a:extLst>
          </p:cNvPr>
          <p:cNvSpPr txBox="1"/>
          <p:nvPr/>
        </p:nvSpPr>
        <p:spPr>
          <a:xfrm>
            <a:off x="4283242" y="4927600"/>
            <a:ext cx="7170821" cy="789853"/>
          </a:xfrm>
          <a:prstGeom prst="rect">
            <a:avLst/>
          </a:prstGeom>
          <a:noFill/>
        </p:spPr>
        <p:txBody>
          <a:bodyPr wrap="square">
            <a:spAutoFit/>
          </a:bodyPr>
          <a:lstStyle/>
          <a:p>
            <a:pPr algn="ctr">
              <a:lnSpc>
                <a:spcPct val="95000"/>
              </a:lnSpc>
            </a:pPr>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Papules plus discrètes et vésicules de plus petite taille</a:t>
            </a:r>
          </a:p>
        </p:txBody>
      </p:sp>
      <p:sp>
        <p:nvSpPr>
          <p:cNvPr id="4" name="TextBox 3">
            <a:extLst>
              <a:ext uri="{FF2B5EF4-FFF2-40B4-BE49-F238E27FC236}">
                <a16:creationId xmlns:a16="http://schemas.microsoft.com/office/drawing/2014/main" id="{BC0CE8AF-E9FE-90A4-07D9-10775ED0C6A2}"/>
              </a:ext>
            </a:extLst>
          </p:cNvPr>
          <p:cNvSpPr txBox="1"/>
          <p:nvPr/>
        </p:nvSpPr>
        <p:spPr>
          <a:xfrm>
            <a:off x="464407" y="6501972"/>
            <a:ext cx="11381873" cy="27432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Adler H, et al. </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Clinical features and management of human monkeypox: a retrospective observational study in the UK</a:t>
            </a:r>
            <a:r>
              <a:rPr lang="fr-FR" sz="1200" b="0" i="0" u="none" strike="noStrike" cap="none" baseline="0">
                <a:solidFill>
                  <a:srgbClr val="44546A"/>
                </a:solidFill>
                <a:effectLst/>
                <a:uFill>
                  <a:solidFill>
                    <a:prstClr val="black">
                      <a:alpha val="0"/>
                    </a:prstClr>
                  </a:solidFill>
                </a:uFill>
                <a:latin typeface="Arial"/>
                <a:ea typeface="Arial"/>
                <a:cs typeface="Arial"/>
              </a:rPr>
              <a:t>. Lancet Infect Dis. 2022:22(8):1153-62.</a:t>
            </a:r>
          </a:p>
        </p:txBody>
      </p:sp>
    </p:spTree>
    <p:extLst>
      <p:ext uri="{BB962C8B-B14F-4D97-AF65-F5344CB8AC3E}">
        <p14:creationId xmlns:p14="http://schemas.microsoft.com/office/powerpoint/2010/main" val="38515457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09B2DD3-02FE-6BE6-E91D-7C925EC8E14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14631" y="382521"/>
            <a:ext cx="7125283" cy="577147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8D48ECF-62C9-5709-61E7-7AE062767452}"/>
              </a:ext>
            </a:extLst>
          </p:cNvPr>
          <p:cNvSpPr txBox="1"/>
          <p:nvPr/>
        </p:nvSpPr>
        <p:spPr>
          <a:xfrm>
            <a:off x="714631" y="6475479"/>
            <a:ext cx="10847716" cy="27432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Costello V, et al. </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Imported monkeypox from international traveler, Maryland, États-Unis, 2021</a:t>
            </a:r>
            <a:r>
              <a:rPr lang="fr-FR" sz="1200" b="0" i="0" u="none" strike="noStrike" cap="none" baseline="0">
                <a:solidFill>
                  <a:srgbClr val="44546A"/>
                </a:solidFill>
                <a:effectLst/>
                <a:uFill>
                  <a:solidFill>
                    <a:prstClr val="black">
                      <a:alpha val="0"/>
                    </a:prstClr>
                  </a:solidFill>
                </a:uFill>
                <a:latin typeface="Arial"/>
                <a:ea typeface="Arial"/>
                <a:cs typeface="Arial"/>
              </a:rPr>
              <a:t>. Emerg Infect Dis. 2022;28(5):1002-05.</a:t>
            </a:r>
          </a:p>
        </p:txBody>
      </p:sp>
      <p:sp>
        <p:nvSpPr>
          <p:cNvPr id="3" name="TextBox 2">
            <a:extLst>
              <a:ext uri="{FF2B5EF4-FFF2-40B4-BE49-F238E27FC236}">
                <a16:creationId xmlns:a16="http://schemas.microsoft.com/office/drawing/2014/main" id="{98D92F84-DFBC-2160-1758-67C0097297A6}"/>
              </a:ext>
            </a:extLst>
          </p:cNvPr>
          <p:cNvSpPr txBox="1"/>
          <p:nvPr/>
        </p:nvSpPr>
        <p:spPr>
          <a:xfrm>
            <a:off x="8123759" y="2114098"/>
            <a:ext cx="2877065" cy="3017520"/>
          </a:xfrm>
          <a:prstGeom prst="rect">
            <a:avLst/>
          </a:prstGeom>
          <a:noFill/>
        </p:spPr>
        <p:txBody>
          <a:bodyPr wrap="square">
            <a:spAutoFit/>
          </a:bodyPr>
          <a:lstStyle/>
          <a:p>
            <a:r>
              <a:rPr lang="fr-FR" sz="2400" b="0" i="0" u="none" strike="noStrike" cap="none" baseline="0">
                <a:solidFill>
                  <a:srgbClr val="333333"/>
                </a:solidFill>
                <a:effectLst/>
                <a:uFill>
                  <a:solidFill>
                    <a:prstClr val="black">
                      <a:alpha val="0"/>
                    </a:prstClr>
                  </a:solidFill>
                </a:uFill>
                <a:latin typeface="interfaceregular"/>
                <a:ea typeface="interfaceregular"/>
                <a:cs typeface="interfaceregular"/>
              </a:rPr>
              <a:t>De nombreuses pustules à la base érythémateuse avec une certaine ombilication centrale et une propension acrofaciale </a:t>
            </a:r>
            <a:endParaRPr lang="en-US" sz="2400">
              <a:latin typeface="interfaceregular"/>
            </a:endParaRPr>
          </a:p>
        </p:txBody>
      </p:sp>
    </p:spTree>
    <p:extLst>
      <p:ext uri="{BB962C8B-B14F-4D97-AF65-F5344CB8AC3E}">
        <p14:creationId xmlns:p14="http://schemas.microsoft.com/office/powerpoint/2010/main" val="32649048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1702114-9F5E-ADDE-521F-D34993F26E9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254593" y="270078"/>
            <a:ext cx="5933124" cy="58252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0362DC-B1D4-160D-B361-8AFEB2407883}"/>
              </a:ext>
            </a:extLst>
          </p:cNvPr>
          <p:cNvSpPr txBox="1"/>
          <p:nvPr/>
        </p:nvSpPr>
        <p:spPr>
          <a:xfrm>
            <a:off x="8521077" y="2303093"/>
            <a:ext cx="2667480" cy="3017520"/>
          </a:xfrm>
          <a:prstGeom prst="rect">
            <a:avLst/>
          </a:prstGeom>
          <a:noFill/>
        </p:spPr>
        <p:txBody>
          <a:bodyPr wrap="square">
            <a:spAutoFit/>
          </a:bodyPr>
          <a:lstStyle/>
          <a:p>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Lésions cutanées maculo-papuleuses-vésiculaires-pustuleuses de taille variable de la variole du singe sur le visage </a:t>
            </a:r>
            <a:endParaRPr lang="en-US" sz="2400">
              <a:latin typeface="interfaceregular"/>
            </a:endParaRPr>
          </a:p>
        </p:txBody>
      </p:sp>
      <p:sp>
        <p:nvSpPr>
          <p:cNvPr id="9" name="TextBox 8">
            <a:extLst>
              <a:ext uri="{FF2B5EF4-FFF2-40B4-BE49-F238E27FC236}">
                <a16:creationId xmlns:a16="http://schemas.microsoft.com/office/drawing/2014/main" id="{9F3BFB6D-96D8-ECB3-5A18-71504F9FE671}"/>
              </a:ext>
            </a:extLst>
          </p:cNvPr>
          <p:cNvSpPr txBox="1"/>
          <p:nvPr/>
        </p:nvSpPr>
        <p:spPr>
          <a:xfrm>
            <a:off x="2111828" y="6339820"/>
            <a:ext cx="8175171" cy="594360"/>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Remerciements : Avec l’aimable autorisation du Nigeria Centre for Disease Control, Abuja, Nigeria, parue dans Petersen E, et al.  </a:t>
            </a:r>
            <a:r>
              <a:rPr lang="fr-FR" sz="1100" b="0" i="0" u="sng" strike="noStrike" cap="none" baseline="0">
                <a:solidFill>
                  <a:srgbClr val="44546A"/>
                </a:solidFill>
                <a:effectLst/>
                <a:uFill>
                  <a:solidFill>
                    <a:srgbClr val="44546A"/>
                  </a:solidFill>
                </a:uFill>
                <a:latin typeface="Arial"/>
                <a:ea typeface="Arial"/>
                <a:cs typeface="Arial"/>
                <a:hlinkClick r:id="rId4" history="0"/>
              </a:rPr>
              <a:t>Human monkeypox: epidemiologic and clinical characteristics, diagnosis, and prevention</a:t>
            </a:r>
            <a:r>
              <a:rPr lang="fr-FR" sz="1100" b="0" i="0" u="none" strike="noStrike" cap="none" baseline="0">
                <a:solidFill>
                  <a:srgbClr val="44546A"/>
                </a:solidFill>
                <a:effectLst/>
                <a:uFill>
                  <a:solidFill>
                    <a:prstClr val="black">
                      <a:alpha val="0"/>
                    </a:prstClr>
                  </a:solidFill>
                </a:uFill>
                <a:latin typeface="Arial"/>
                <a:ea typeface="Arial"/>
                <a:cs typeface="Arial"/>
              </a:rPr>
              <a:t>, in Infect Dis Clin North Am. 2019;33(4):1027-43. </a:t>
            </a:r>
            <a:endParaRPr lang="en-US" sz="1100">
              <a:solidFill>
                <a:schemeClr val="tx2"/>
              </a:solidFill>
            </a:endParaRPr>
          </a:p>
        </p:txBody>
      </p:sp>
    </p:spTree>
    <p:extLst>
      <p:ext uri="{BB962C8B-B14F-4D97-AF65-F5344CB8AC3E}">
        <p14:creationId xmlns:p14="http://schemas.microsoft.com/office/powerpoint/2010/main" val="31466028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0D2B510-4366-7D7B-AF4A-59B41254351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45371" y="212589"/>
            <a:ext cx="5418111" cy="59047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9A88423-4203-A6FE-2EA5-731469B6B3EE}"/>
              </a:ext>
            </a:extLst>
          </p:cNvPr>
          <p:cNvSpPr txBox="1"/>
          <p:nvPr/>
        </p:nvSpPr>
        <p:spPr>
          <a:xfrm>
            <a:off x="1227222" y="6329394"/>
            <a:ext cx="8783051" cy="64008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Remerciements : Avec l’aimable autorisation du Nigeria Centre for Disease Control, Abuja, Nigeria, parue dans Petersen E, et al.  </a:t>
            </a:r>
            <a:r>
              <a:rPr lang="fr-FR" sz="1200" b="0" i="0" u="sng" strike="noStrike" cap="none" baseline="0">
                <a:solidFill>
                  <a:srgbClr val="44546A"/>
                </a:solidFill>
                <a:effectLst/>
                <a:uFill>
                  <a:solidFill>
                    <a:srgbClr val="44546A"/>
                  </a:solidFill>
                </a:uFill>
                <a:latin typeface="Arial"/>
                <a:ea typeface="Arial"/>
                <a:cs typeface="Arial"/>
                <a:hlinkClick r:id="rId4" history="0"/>
              </a:rPr>
              <a:t>Human monkeypox: epidemiologic and clinical characteristics, diagnosis, and prevention</a:t>
            </a:r>
            <a:r>
              <a:rPr lang="fr-FR" sz="1200" b="0" i="0" u="none" strike="noStrike" cap="none" baseline="0">
                <a:solidFill>
                  <a:srgbClr val="44546A"/>
                </a:solidFill>
                <a:effectLst/>
                <a:uFill>
                  <a:solidFill>
                    <a:prstClr val="black">
                      <a:alpha val="0"/>
                    </a:prstClr>
                  </a:solidFill>
                </a:uFill>
                <a:latin typeface="Arial"/>
                <a:ea typeface="Arial"/>
                <a:cs typeface="Arial"/>
              </a:rPr>
              <a:t>, in Infect Dis Clin North Am. 2019;33(4):1027-43. </a:t>
            </a:r>
            <a:endParaRPr lang="en-US" sz="1200" i="1">
              <a:solidFill>
                <a:schemeClr val="tx2"/>
              </a:solidFill>
            </a:endParaRPr>
          </a:p>
        </p:txBody>
      </p:sp>
      <p:sp>
        <p:nvSpPr>
          <p:cNvPr id="7" name="TextBox 6">
            <a:extLst>
              <a:ext uri="{FF2B5EF4-FFF2-40B4-BE49-F238E27FC236}">
                <a16:creationId xmlns:a16="http://schemas.microsoft.com/office/drawing/2014/main" id="{3836EED6-C76F-BBAC-4EB4-B2536E65A1C9}"/>
              </a:ext>
            </a:extLst>
          </p:cNvPr>
          <p:cNvSpPr txBox="1"/>
          <p:nvPr/>
        </p:nvSpPr>
        <p:spPr>
          <a:xfrm>
            <a:off x="7792348" y="2409242"/>
            <a:ext cx="3211274" cy="2286000"/>
          </a:xfrm>
          <a:prstGeom prst="rect">
            <a:avLst/>
          </a:prstGeom>
          <a:noFill/>
        </p:spPr>
        <p:txBody>
          <a:bodyPr wrap="square">
            <a:spAutoFit/>
          </a:bodyPr>
          <a:lstStyle/>
          <a:p>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Lésions cutanées papulo-vésiculaires-pustuleuses de taille variable de la variole du singe sur tout le corps </a:t>
            </a:r>
          </a:p>
        </p:txBody>
      </p:sp>
    </p:spTree>
    <p:extLst>
      <p:ext uri="{BB962C8B-B14F-4D97-AF65-F5344CB8AC3E}">
        <p14:creationId xmlns:p14="http://schemas.microsoft.com/office/powerpoint/2010/main" val="24698742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36EED6-C76F-BBAC-4EB4-B2536E65A1C9}"/>
              </a:ext>
            </a:extLst>
          </p:cNvPr>
          <p:cNvSpPr txBox="1"/>
          <p:nvPr/>
        </p:nvSpPr>
        <p:spPr>
          <a:xfrm>
            <a:off x="1441731" y="4497717"/>
            <a:ext cx="9308535" cy="822960"/>
          </a:xfrm>
          <a:prstGeom prst="rect">
            <a:avLst/>
          </a:prstGeom>
          <a:noFill/>
        </p:spPr>
        <p:txBody>
          <a:bodyPr wrap="square">
            <a:spAutoFit/>
          </a:bodyPr>
          <a:lstStyle/>
          <a:p>
            <a:pPr algn="ctr"/>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Lésions cutanées papulo-pustuleuses de la variole du singe sur les mains, les jambes et les pieds</a:t>
            </a:r>
          </a:p>
        </p:txBody>
      </p:sp>
      <p:pic>
        <p:nvPicPr>
          <p:cNvPr id="8196" name="Picture 4">
            <a:extLst>
              <a:ext uri="{FF2B5EF4-FFF2-40B4-BE49-F238E27FC236}">
                <a16:creationId xmlns:a16="http://schemas.microsoft.com/office/drawing/2014/main" id="{65F70197-03B7-67EF-684A-337F39AC1E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86"/>
          <a:stretch>
            <a:fillRect/>
          </a:stretch>
        </p:blipFill>
        <p:spPr bwMode="auto">
          <a:xfrm>
            <a:off x="1441732" y="1371600"/>
            <a:ext cx="9308535" cy="29677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758333-5DEC-D528-D8EE-FCAE1CA73812}"/>
              </a:ext>
            </a:extLst>
          </p:cNvPr>
          <p:cNvSpPr txBox="1"/>
          <p:nvPr/>
        </p:nvSpPr>
        <p:spPr>
          <a:xfrm>
            <a:off x="818147" y="6282752"/>
            <a:ext cx="10274969" cy="45720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Remerciements : Avec l’aimable autorisation du Nigeria Centre for Disease Control, Abuja, Nigeria, parue dans Petersen E, et al.  </a:t>
            </a:r>
            <a:r>
              <a:rPr lang="fr-FR" sz="1200" b="0" i="0" u="sng" strike="noStrike" cap="none" baseline="0">
                <a:solidFill>
                  <a:srgbClr val="44546A"/>
                </a:solidFill>
                <a:effectLst/>
                <a:uFill>
                  <a:solidFill>
                    <a:srgbClr val="44546A"/>
                  </a:solidFill>
                </a:uFill>
                <a:latin typeface="Arial"/>
                <a:ea typeface="Arial"/>
                <a:cs typeface="Arial"/>
                <a:hlinkClick r:id="rId4" history="0"/>
              </a:rPr>
              <a:t>Human monkeypox: epidemiologic and clinical characteristics, diagnosis, and prevention</a:t>
            </a:r>
            <a:r>
              <a:rPr lang="fr-FR" sz="1200" b="0" i="0" u="none" strike="noStrike" cap="none" baseline="0">
                <a:solidFill>
                  <a:srgbClr val="44546A"/>
                </a:solidFill>
                <a:effectLst/>
                <a:uFill>
                  <a:solidFill>
                    <a:prstClr val="black">
                      <a:alpha val="0"/>
                    </a:prstClr>
                  </a:solidFill>
                </a:uFill>
                <a:latin typeface="Arial"/>
                <a:ea typeface="Arial"/>
                <a:cs typeface="Arial"/>
              </a:rPr>
              <a:t>, in Infect Dis Clin North Am. 2019;33(4):1027-43.</a:t>
            </a:r>
            <a:endParaRPr lang="en-US" sz="1200" i="1">
              <a:solidFill>
                <a:schemeClr val="tx2"/>
              </a:solidFill>
            </a:endParaRPr>
          </a:p>
        </p:txBody>
      </p:sp>
    </p:spTree>
    <p:extLst>
      <p:ext uri="{BB962C8B-B14F-4D97-AF65-F5344CB8AC3E}">
        <p14:creationId xmlns:p14="http://schemas.microsoft.com/office/powerpoint/2010/main" val="5733881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836EED6-C76F-BBAC-4EB4-B2536E65A1C9}"/>
              </a:ext>
            </a:extLst>
          </p:cNvPr>
          <p:cNvSpPr txBox="1"/>
          <p:nvPr/>
        </p:nvSpPr>
        <p:spPr>
          <a:xfrm>
            <a:off x="8190090" y="2509478"/>
            <a:ext cx="2968710" cy="2286000"/>
          </a:xfrm>
          <a:prstGeom prst="rect">
            <a:avLst/>
          </a:prstGeom>
          <a:noFill/>
        </p:spPr>
        <p:txBody>
          <a:bodyPr wrap="square">
            <a:spAutoFit/>
          </a:bodyPr>
          <a:lstStyle/>
          <a:p>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Éruptions papulo-pustuleuses étendues de la variole avec formation de croûtes et de cicatrices</a:t>
            </a:r>
          </a:p>
        </p:txBody>
      </p:sp>
      <p:pic>
        <p:nvPicPr>
          <p:cNvPr id="10242" name="Picture 2">
            <a:extLst>
              <a:ext uri="{FF2B5EF4-FFF2-40B4-BE49-F238E27FC236}">
                <a16:creationId xmlns:a16="http://schemas.microsoft.com/office/drawing/2014/main" id="{87D33219-7BD3-CCFE-E763-7A517005117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378837" y="211868"/>
            <a:ext cx="5638862" cy="59603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32C8934-9EFA-CF9F-A26A-55C67498793C}"/>
              </a:ext>
            </a:extLst>
          </p:cNvPr>
          <p:cNvSpPr txBox="1"/>
          <p:nvPr/>
        </p:nvSpPr>
        <p:spPr>
          <a:xfrm>
            <a:off x="1662364" y="6280411"/>
            <a:ext cx="8371974" cy="64008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Remerciements : Avec l’aimable autorisation du Nigeria Centre for Disease Control, Abuja, Nigeria, parue dans Petersen E, et al.  </a:t>
            </a:r>
            <a:r>
              <a:rPr lang="fr-FR" sz="1200" b="0" i="0" u="sng" strike="noStrike" cap="none" baseline="0">
                <a:solidFill>
                  <a:srgbClr val="44546A"/>
                </a:solidFill>
                <a:effectLst/>
                <a:uFill>
                  <a:solidFill>
                    <a:srgbClr val="44546A"/>
                  </a:solidFill>
                </a:uFill>
                <a:latin typeface="Arial"/>
                <a:ea typeface="Arial"/>
                <a:cs typeface="Arial"/>
                <a:hlinkClick r:id="rId4" history="0"/>
              </a:rPr>
              <a:t>Human monkeypox: epidemiologic and clinical characteristics, diagnosis, and prevention</a:t>
            </a:r>
            <a:r>
              <a:rPr lang="fr-FR" sz="1200" b="0" i="0" u="none" strike="noStrike" cap="none" baseline="0">
                <a:solidFill>
                  <a:srgbClr val="44546A"/>
                </a:solidFill>
                <a:effectLst/>
                <a:uFill>
                  <a:solidFill>
                    <a:prstClr val="black">
                      <a:alpha val="0"/>
                    </a:prstClr>
                  </a:solidFill>
                </a:uFill>
                <a:latin typeface="Arial"/>
                <a:ea typeface="Arial"/>
                <a:cs typeface="Arial"/>
              </a:rPr>
              <a:t>, in Infect Dis Clin North Am. 2019;33(4):1027-43. </a:t>
            </a:r>
            <a:endParaRPr lang="en-US" sz="1200" i="1">
              <a:solidFill>
                <a:schemeClr val="tx2"/>
              </a:solidFill>
            </a:endParaRPr>
          </a:p>
        </p:txBody>
      </p:sp>
    </p:spTree>
    <p:extLst>
      <p:ext uri="{BB962C8B-B14F-4D97-AF65-F5344CB8AC3E}">
        <p14:creationId xmlns:p14="http://schemas.microsoft.com/office/powerpoint/2010/main" val="7084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4EAE9D-6AE9-F5F1-CEF7-D4EAB7BEADF4}"/>
              </a:ext>
            </a:extLst>
          </p:cNvPr>
          <p:cNvSpPr txBox="1"/>
          <p:nvPr/>
        </p:nvSpPr>
        <p:spPr>
          <a:xfrm>
            <a:off x="8702664" y="3007400"/>
            <a:ext cx="3098464" cy="1015663"/>
          </a:xfrm>
          <a:prstGeom prst="rect">
            <a:avLst/>
          </a:prstGeom>
          <a:noFill/>
        </p:spPr>
        <p:txBody>
          <a:bodyPr wrap="square">
            <a:spAutoFit/>
          </a:bodyPr>
          <a:lstStyle/>
          <a:p>
            <a:r>
              <a:rPr lang="fr-FR" sz="1000" b="0" i="0" u="none" strike="noStrike" cap="none" baseline="0">
                <a:solidFill>
                  <a:srgbClr val="44546A"/>
                </a:solidFill>
                <a:effectLst/>
                <a:uFill>
                  <a:solidFill>
                    <a:prstClr val="black">
                      <a:alpha val="0"/>
                    </a:prstClr>
                  </a:solidFill>
                </a:uFill>
                <a:latin typeface="Arial"/>
                <a:ea typeface="Arial"/>
                <a:cs typeface="Arial"/>
              </a:rPr>
              <a:t>Source : Girometti N, et al. </a:t>
            </a:r>
            <a:r>
              <a:rPr lang="fr-FR" sz="1000" b="0" i="0" u="sng" strike="noStrike" cap="none" baseline="0">
                <a:solidFill>
                  <a:srgbClr val="44546A"/>
                </a:solidFill>
                <a:effectLst/>
                <a:uFill>
                  <a:solidFill>
                    <a:srgbClr val="44546A"/>
                  </a:solidFill>
                </a:uFill>
                <a:latin typeface="Arial"/>
                <a:ea typeface="Arial"/>
                <a:cs typeface="Arial"/>
                <a:hlinkClick r:id="rId3" history="0"/>
              </a:rPr>
              <a:t>Demographic and clinical characteristics of confirmed human monkeypox virus cases in individuals attending a sexual health centre in London, UK: an observational analysis.</a:t>
            </a:r>
            <a:r>
              <a:rPr lang="fr-FR" sz="1000" b="0" i="0" u="none" strike="noStrike" cap="none" baseline="0">
                <a:solidFill>
                  <a:srgbClr val="44546A"/>
                </a:solidFill>
                <a:effectLst/>
                <a:uFill>
                  <a:solidFill>
                    <a:prstClr val="black">
                      <a:alpha val="0"/>
                    </a:prstClr>
                  </a:solidFill>
                </a:uFill>
                <a:latin typeface="Arial"/>
                <a:ea typeface="Arial"/>
                <a:cs typeface="Arial"/>
              </a:rPr>
              <a:t> Lancet Infect Dis. 2022;22(8):1321-28.</a:t>
            </a:r>
          </a:p>
        </p:txBody>
      </p:sp>
      <p:pic>
        <p:nvPicPr>
          <p:cNvPr id="3074" name="Picture 2" descr="Figure thumbnail gr1">
            <a:extLst>
              <a:ext uri="{FF2B5EF4-FFF2-40B4-BE49-F238E27FC236}">
                <a16:creationId xmlns:a16="http://schemas.microsoft.com/office/drawing/2014/main" id="{D4C955C2-5656-E665-FEF6-253FA585D8B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5270" y="243840"/>
            <a:ext cx="448627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igure thumbnail gr3">
            <a:extLst>
              <a:ext uri="{FF2B5EF4-FFF2-40B4-BE49-F238E27FC236}">
                <a16:creationId xmlns:a16="http://schemas.microsoft.com/office/drawing/2014/main" id="{66CE9E6A-FBB2-3708-4D91-3B9ABBAEE09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950143" y="243840"/>
            <a:ext cx="3574721" cy="381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1AF4639-2FD0-282D-097E-CD40191F3785}"/>
              </a:ext>
            </a:extLst>
          </p:cNvPr>
          <p:cNvSpPr txBox="1"/>
          <p:nvPr/>
        </p:nvSpPr>
        <p:spPr>
          <a:xfrm>
            <a:off x="255270" y="4053840"/>
            <a:ext cx="8269594" cy="523220"/>
          </a:xfrm>
          <a:prstGeom prst="rect">
            <a:avLst/>
          </a:prstGeom>
          <a:noFill/>
        </p:spPr>
        <p:txBody>
          <a:bodyPr wrap="square">
            <a:spAutoFit/>
          </a:bodyPr>
          <a:lstStyle/>
          <a:p>
            <a:r>
              <a:rPr lang="fr-FR" sz="1400" b="0" i="0" u="none" strike="noStrike" cap="none" baseline="0">
                <a:solidFill>
                  <a:srgbClr val="0A1825"/>
                </a:solidFill>
                <a:effectLst/>
                <a:uFill>
                  <a:solidFill>
                    <a:prstClr val="black">
                      <a:alpha val="0"/>
                    </a:prstClr>
                  </a:solidFill>
                </a:uFill>
                <a:latin typeface="interfaceregular"/>
                <a:ea typeface="interfaceregular"/>
                <a:cs typeface="interfaceregular"/>
              </a:rPr>
              <a:t>   Lésion pustuleuse unique ombiliquée sur la jambe               Plusieurs lésions pustuleuses ombiliquées</a:t>
            </a:r>
            <a:endParaRPr lang="en-US" sz="1400">
              <a:solidFill>
                <a:schemeClr val="accent3">
                  <a:lumMod val="10000"/>
                </a:schemeClr>
              </a:solidFill>
              <a:latin typeface="interfaceregular"/>
            </a:endParaRPr>
          </a:p>
        </p:txBody>
      </p:sp>
      <p:sp>
        <p:nvSpPr>
          <p:cNvPr id="16" name="TextBox 15">
            <a:extLst>
              <a:ext uri="{FF2B5EF4-FFF2-40B4-BE49-F238E27FC236}">
                <a16:creationId xmlns:a16="http://schemas.microsoft.com/office/drawing/2014/main" id="{D99289E8-EF31-4542-1E22-B252EA636C48}"/>
              </a:ext>
            </a:extLst>
          </p:cNvPr>
          <p:cNvSpPr txBox="1"/>
          <p:nvPr/>
        </p:nvSpPr>
        <p:spPr>
          <a:xfrm>
            <a:off x="255270" y="4484728"/>
            <a:ext cx="9394056" cy="1726627"/>
          </a:xfrm>
          <a:prstGeom prst="rect">
            <a:avLst/>
          </a:prstGeom>
          <a:noFill/>
        </p:spPr>
        <p:txBody>
          <a:bodyPr wrap="square">
            <a:spAutoFit/>
          </a:bodyPr>
          <a:lstStyle/>
          <a:p>
            <a:pPr marL="285750" indent="-285750">
              <a:lnSpc>
                <a:spcPct val="95000"/>
              </a:lnSpc>
              <a:spcBef>
                <a:spcPts val="600"/>
              </a:spcBef>
              <a:buClr>
                <a:schemeClr val="accent4"/>
              </a:buClr>
              <a:buFont typeface="Arial" panose="020B0604020202020204" pitchFamily="34" charset="0"/>
              <a:buChar char="•"/>
            </a:pPr>
            <a:r>
              <a:rPr lang="fr-FR" sz="1600" b="0" i="0" u="none" strike="noStrike" cap="none" baseline="0">
                <a:solidFill>
                  <a:srgbClr val="0A1825"/>
                </a:solidFill>
                <a:effectLst/>
                <a:uFill>
                  <a:solidFill>
                    <a:prstClr val="black">
                      <a:alpha val="0"/>
                    </a:prstClr>
                  </a:solidFill>
                </a:uFill>
                <a:latin typeface="interfaceregular"/>
                <a:ea typeface="interfaceregular"/>
                <a:cs typeface="interfaceregular"/>
              </a:rPr>
              <a:t>HSH</a:t>
            </a:r>
          </a:p>
          <a:p>
            <a:pPr marL="285750" indent="-285750">
              <a:lnSpc>
                <a:spcPct val="95000"/>
              </a:lnSpc>
              <a:spcBef>
                <a:spcPts val="600"/>
              </a:spcBef>
              <a:buClr>
                <a:schemeClr val="accent4"/>
              </a:buClr>
              <a:buFont typeface="Arial" panose="020B0604020202020204" pitchFamily="34" charset="0"/>
              <a:buChar char="•"/>
            </a:pPr>
            <a:r>
              <a:rPr lang="fr-FR" sz="1600" b="0" i="0" u="none" strike="noStrike" cap="none" baseline="0">
                <a:solidFill>
                  <a:srgbClr val="0A1825"/>
                </a:solidFill>
                <a:effectLst/>
                <a:uFill>
                  <a:solidFill>
                    <a:prstClr val="black">
                      <a:alpha val="0"/>
                    </a:prstClr>
                  </a:solidFill>
                </a:uFill>
                <a:latin typeface="interfaceregular"/>
                <a:ea typeface="interfaceregular"/>
                <a:cs typeface="interfaceregular"/>
              </a:rPr>
              <a:t>La majorité des cas n’avaient pas connaissance du contact avec le cas connu de variole du singe, ont fait état d’une utilisation irrégulière de préservatifs dans les 3 semaines précédant l’apparition des symptômes et au moins un nouveau partenaire sexuel au cours de la même période</a:t>
            </a:r>
          </a:p>
          <a:p>
            <a:pPr marL="285750" indent="-285750">
              <a:lnSpc>
                <a:spcPct val="95000"/>
              </a:lnSpc>
              <a:spcBef>
                <a:spcPts val="600"/>
              </a:spcBef>
              <a:buClr>
                <a:schemeClr val="accent4"/>
              </a:buClr>
              <a:buFont typeface="Arial" panose="020B0604020202020204" pitchFamily="34" charset="0"/>
              <a:buChar char="•"/>
            </a:pPr>
            <a:r>
              <a:rPr lang="fr-FR" sz="1600" b="0" i="0" u="none" strike="noStrike" cap="none" baseline="0">
                <a:solidFill>
                  <a:srgbClr val="0A1825"/>
                </a:solidFill>
                <a:effectLst/>
                <a:uFill>
                  <a:solidFill>
                    <a:prstClr val="black">
                      <a:alpha val="0"/>
                    </a:prstClr>
                  </a:solidFill>
                </a:uFill>
                <a:latin typeface="interfaceregular"/>
                <a:ea typeface="interfaceregular"/>
                <a:cs typeface="interfaceregular"/>
              </a:rPr>
              <a:t>Aucun cas n’a signalé un voyage en Afrique subsaharienne</a:t>
            </a:r>
          </a:p>
          <a:p>
            <a:pPr marL="285750" indent="-285750">
              <a:lnSpc>
                <a:spcPct val="95000"/>
              </a:lnSpc>
              <a:spcBef>
                <a:spcPts val="600"/>
              </a:spcBef>
              <a:buClr>
                <a:schemeClr val="accent4"/>
              </a:buClr>
              <a:buFont typeface="Arial" panose="020B0604020202020204" pitchFamily="34" charset="0"/>
              <a:buChar char="•"/>
            </a:pPr>
            <a:r>
              <a:rPr lang="fr-FR" sz="1600" b="0" i="0" u="none" strike="noStrike" cap="none" baseline="0">
                <a:solidFill>
                  <a:srgbClr val="0A1825"/>
                </a:solidFill>
                <a:effectLst/>
                <a:uFill>
                  <a:solidFill>
                    <a:prstClr val="black">
                      <a:alpha val="0"/>
                    </a:prstClr>
                  </a:solidFill>
                </a:uFill>
                <a:latin typeface="interfaceregular"/>
                <a:ea typeface="interfaceregular"/>
                <a:cs typeface="interfaceregular"/>
              </a:rPr>
              <a:t>La majorité des cas présentaient au moins une lésion cutanée sur la peau génitale ou périanale</a:t>
            </a:r>
          </a:p>
        </p:txBody>
      </p:sp>
    </p:spTree>
    <p:extLst>
      <p:ext uri="{BB962C8B-B14F-4D97-AF65-F5344CB8AC3E}">
        <p14:creationId xmlns:p14="http://schemas.microsoft.com/office/powerpoint/2010/main" val="10198994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0DDC2-AB8D-498E-BE5E-388DC39D759F}"/>
              </a:ext>
            </a:extLst>
          </p:cNvPr>
          <p:cNvSpPr>
            <a:spLocks noGrp="1"/>
          </p:cNvSpPr>
          <p:nvPr>
            <p:ph type="title"/>
          </p:nvPr>
        </p:nvSpPr>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Contexte et antécédents de la variole du singe (2)</a:t>
            </a:r>
          </a:p>
        </p:txBody>
      </p:sp>
      <p:graphicFrame>
        <p:nvGraphicFramePr>
          <p:cNvPr id="5" name="Diagram 4">
            <a:extLst>
              <a:ext uri="{FF2B5EF4-FFF2-40B4-BE49-F238E27FC236}">
                <a16:creationId xmlns:a16="http://schemas.microsoft.com/office/drawing/2014/main" id="{3F79260B-5924-59EB-20C9-1DA63F2B67C9}"/>
              </a:ext>
            </a:extLst>
          </p:cNvPr>
          <p:cNvGraphicFramePr/>
          <p:nvPr>
            <p:extLst>
              <p:ext uri="{D42A27DB-BD31-4B8C-83A1-F6EECF244321}">
                <p14:modId xmlns:p14="http://schemas.microsoft.com/office/powerpoint/2010/main" val="1262004324"/>
              </p:ext>
            </p:extLst>
          </p:nvPr>
        </p:nvGraphicFramePr>
        <p:xfrm>
          <a:off x="1740118" y="1612882"/>
          <a:ext cx="8581328" cy="4656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5224334"/>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22C9DE7-53F1-6A25-FFBC-E492FBCA3677}"/>
              </a:ext>
            </a:extLst>
          </p:cNvPr>
          <p:cNvPicPr>
            <a:picLocks noGrp="1" noChangeAspect="1"/>
          </p:cNvPicPr>
          <p:nvPr>
            <p:ph idx="1"/>
          </p:nvPr>
        </p:nvPicPr>
        <p:blipFill>
          <a:blip r:embed="rId3"/>
          <a:stretch>
            <a:fillRect/>
          </a:stretch>
        </p:blipFill>
        <p:spPr>
          <a:xfrm>
            <a:off x="413241" y="165722"/>
            <a:ext cx="5487169" cy="6248330"/>
          </a:xfrm>
        </p:spPr>
      </p:pic>
      <p:sp>
        <p:nvSpPr>
          <p:cNvPr id="7" name="TextBox 6">
            <a:extLst>
              <a:ext uri="{FF2B5EF4-FFF2-40B4-BE49-F238E27FC236}">
                <a16:creationId xmlns:a16="http://schemas.microsoft.com/office/drawing/2014/main" id="{21CD6E42-622A-88DA-1A78-953BCCF21143}"/>
              </a:ext>
            </a:extLst>
          </p:cNvPr>
          <p:cNvSpPr txBox="1"/>
          <p:nvPr/>
        </p:nvSpPr>
        <p:spPr>
          <a:xfrm>
            <a:off x="6096000" y="2644170"/>
            <a:ext cx="3207027" cy="1920240"/>
          </a:xfrm>
          <a:prstGeom prst="rect">
            <a:avLst/>
          </a:prstGeom>
          <a:noFill/>
        </p:spPr>
        <p:txBody>
          <a:bodyPr wrap="square">
            <a:spAutoFit/>
          </a:bodyPr>
          <a:lstStyle/>
          <a:p>
            <a:r>
              <a:rPr lang="fr-FR" sz="2400" b="0" i="0" u="none" strike="noStrike" cap="none" baseline="0">
                <a:solidFill>
                  <a:srgbClr val="0D0D0D"/>
                </a:solidFill>
                <a:effectLst/>
                <a:uFill>
                  <a:solidFill>
                    <a:prstClr val="black">
                      <a:alpha val="0"/>
                    </a:prstClr>
                  </a:solidFill>
                </a:uFill>
                <a:latin typeface="interfaceregular"/>
                <a:ea typeface="interfaceregular"/>
                <a:cs typeface="interfaceregular"/>
              </a:rPr>
              <a:t>A et B : Lésions en forme de pustule sur un membre</a:t>
            </a:r>
            <a:br>
              <a:rPr sz="2400"/>
            </a:br>
            <a:r>
              <a:rPr lang="fr-FR" sz="2400" b="0" i="0" u="none" strike="noStrike" cap="none" baseline="0">
                <a:solidFill>
                  <a:srgbClr val="0D0D0D"/>
                </a:solidFill>
                <a:effectLst/>
                <a:uFill>
                  <a:solidFill>
                    <a:prstClr val="black">
                      <a:alpha val="0"/>
                    </a:prstClr>
                  </a:solidFill>
                </a:uFill>
                <a:latin typeface="interfaceregular"/>
                <a:ea typeface="interfaceregular"/>
                <a:cs typeface="interfaceregular"/>
              </a:rPr>
              <a:t>et le dos de la main </a:t>
            </a:r>
            <a:br>
              <a:rPr sz="2400"/>
            </a:br>
            <a:endParaRPr lang="en-US" sz="2400">
              <a:solidFill>
                <a:schemeClr val="tx1">
                  <a:lumMod val="95000"/>
                  <a:lumOff val="5000"/>
                </a:schemeClr>
              </a:solidFill>
              <a:latin typeface="interfaceregular"/>
            </a:endParaRPr>
          </a:p>
        </p:txBody>
      </p:sp>
      <p:sp>
        <p:nvSpPr>
          <p:cNvPr id="8" name="TextBox 7">
            <a:extLst>
              <a:ext uri="{FF2B5EF4-FFF2-40B4-BE49-F238E27FC236}">
                <a16:creationId xmlns:a16="http://schemas.microsoft.com/office/drawing/2014/main" id="{A20947EE-776C-0A8A-DC2A-DA14FB87DE92}"/>
              </a:ext>
            </a:extLst>
          </p:cNvPr>
          <p:cNvSpPr txBox="1"/>
          <p:nvPr/>
        </p:nvSpPr>
        <p:spPr>
          <a:xfrm>
            <a:off x="413241" y="6553778"/>
            <a:ext cx="10112619" cy="27432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Torres HM, et al. </a:t>
            </a:r>
            <a:r>
              <a:rPr lang="fr-FR" sz="1200" b="0" i="0" u="sng" strike="noStrike" cap="none" baseline="0">
                <a:solidFill>
                  <a:srgbClr val="44546A"/>
                </a:solidFill>
                <a:effectLst/>
                <a:uFill>
                  <a:solidFill>
                    <a:srgbClr val="44546A"/>
                  </a:solidFill>
                </a:uFill>
                <a:latin typeface="Arial"/>
                <a:ea typeface="Arial"/>
                <a:cs typeface="Arial"/>
                <a:hlinkClick r:id="rId4" history="0"/>
              </a:rPr>
              <a:t>Approaching monkeypox: a guide for clinicians.</a:t>
            </a:r>
            <a:r>
              <a:rPr lang="fr-FR" sz="1200" b="0" i="0" u="none" strike="noStrike" cap="none" baseline="0">
                <a:solidFill>
                  <a:srgbClr val="44546A"/>
                </a:solidFill>
                <a:effectLst/>
                <a:uFill>
                  <a:solidFill>
                    <a:prstClr val="black">
                      <a:alpha val="0"/>
                    </a:prstClr>
                  </a:solidFill>
                </a:uFill>
                <a:latin typeface="Arial"/>
                <a:ea typeface="Arial"/>
                <a:cs typeface="Arial"/>
              </a:rPr>
              <a:t> Top Antivir Med. 2022;30(4):575‒81.</a:t>
            </a:r>
            <a:endParaRPr lang="en-US" sz="1200">
              <a:solidFill>
                <a:schemeClr val="tx2"/>
              </a:solidFill>
            </a:endParaRPr>
          </a:p>
        </p:txBody>
      </p:sp>
    </p:spTree>
    <p:extLst>
      <p:ext uri="{BB962C8B-B14F-4D97-AF65-F5344CB8AC3E}">
        <p14:creationId xmlns:p14="http://schemas.microsoft.com/office/powerpoint/2010/main" val="35510571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CD6E42-622A-88DA-1A78-953BCCF21143}"/>
              </a:ext>
            </a:extLst>
          </p:cNvPr>
          <p:cNvSpPr txBox="1"/>
          <p:nvPr/>
        </p:nvSpPr>
        <p:spPr>
          <a:xfrm>
            <a:off x="543339" y="4068416"/>
            <a:ext cx="8734753" cy="822960"/>
          </a:xfrm>
          <a:prstGeom prst="rect">
            <a:avLst/>
          </a:prstGeom>
          <a:noFill/>
        </p:spPr>
        <p:txBody>
          <a:bodyPr wrap="square">
            <a:spAutoFit/>
          </a:bodyPr>
          <a:lstStyle/>
          <a:p>
            <a:r>
              <a:rPr lang="fr-FR" sz="2400" b="0" i="0" u="none" strike="noStrike" cap="none" baseline="0">
                <a:solidFill>
                  <a:srgbClr val="0D0D0D"/>
                </a:solidFill>
                <a:effectLst/>
                <a:uFill>
                  <a:solidFill>
                    <a:prstClr val="black">
                      <a:alpha val="0"/>
                    </a:prstClr>
                  </a:solidFill>
                </a:uFill>
                <a:latin typeface="interfaceregular"/>
                <a:ea typeface="interfaceregular"/>
                <a:cs typeface="interfaceregular"/>
              </a:rPr>
              <a:t>C : Amas de papules, certaines avec ombilication  </a:t>
            </a:r>
            <a:br>
              <a:rPr sz="2400"/>
            </a:br>
            <a:endParaRPr lang="en-US" sz="2400">
              <a:solidFill>
                <a:schemeClr val="tx1">
                  <a:lumMod val="95000"/>
                  <a:lumOff val="5000"/>
                </a:schemeClr>
              </a:solidFill>
              <a:latin typeface="interfaceregular"/>
            </a:endParaRPr>
          </a:p>
        </p:txBody>
      </p:sp>
      <p:pic>
        <p:nvPicPr>
          <p:cNvPr id="6" name="Picture 5">
            <a:extLst>
              <a:ext uri="{FF2B5EF4-FFF2-40B4-BE49-F238E27FC236}">
                <a16:creationId xmlns:a16="http://schemas.microsoft.com/office/drawing/2014/main" id="{162753EF-C8FF-4C91-252C-CC3F33304410}"/>
              </a:ext>
            </a:extLst>
          </p:cNvPr>
          <p:cNvPicPr>
            <a:picLocks noChangeAspect="1"/>
          </p:cNvPicPr>
          <p:nvPr/>
        </p:nvPicPr>
        <p:blipFill>
          <a:blip r:embed="rId3"/>
          <a:stretch>
            <a:fillRect/>
          </a:stretch>
        </p:blipFill>
        <p:spPr>
          <a:xfrm>
            <a:off x="427589" y="520975"/>
            <a:ext cx="8850503" cy="3547441"/>
          </a:xfrm>
          <a:prstGeom prst="rect">
            <a:avLst/>
          </a:prstGeom>
        </p:spPr>
      </p:pic>
      <p:sp>
        <p:nvSpPr>
          <p:cNvPr id="2" name="TextBox 1">
            <a:extLst>
              <a:ext uri="{FF2B5EF4-FFF2-40B4-BE49-F238E27FC236}">
                <a16:creationId xmlns:a16="http://schemas.microsoft.com/office/drawing/2014/main" id="{21FEE1A0-B27A-A2AC-C8DD-2C3077D3BFC5}"/>
              </a:ext>
            </a:extLst>
          </p:cNvPr>
          <p:cNvSpPr txBox="1"/>
          <p:nvPr/>
        </p:nvSpPr>
        <p:spPr>
          <a:xfrm>
            <a:off x="371327" y="6491540"/>
            <a:ext cx="8963025" cy="274320"/>
          </a:xfrm>
          <a:prstGeom prst="rect">
            <a:avLst/>
          </a:prstGeom>
          <a:noFill/>
        </p:spPr>
        <p:txBody>
          <a:bodyPr wrap="square" rtlCol="0">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Torres HM, et al. </a:t>
            </a:r>
            <a:r>
              <a:rPr lang="fr-FR" sz="1200" b="0" i="0" u="sng" strike="noStrike" cap="none" baseline="0">
                <a:solidFill>
                  <a:srgbClr val="44546A"/>
                </a:solidFill>
                <a:effectLst/>
                <a:uFill>
                  <a:solidFill>
                    <a:srgbClr val="44546A"/>
                  </a:solidFill>
                </a:uFill>
                <a:latin typeface="Arial"/>
                <a:ea typeface="Arial"/>
                <a:cs typeface="Arial"/>
                <a:hlinkClick r:id="rId4" history="0"/>
              </a:rPr>
              <a:t>Approaching monkeypox: a guide for clinicians.</a:t>
            </a:r>
            <a:r>
              <a:rPr lang="fr-FR" sz="1200" b="0" i="0" u="none" strike="noStrike" cap="none" baseline="0">
                <a:solidFill>
                  <a:srgbClr val="44546A"/>
                </a:solidFill>
                <a:effectLst/>
                <a:uFill>
                  <a:solidFill>
                    <a:prstClr val="black">
                      <a:alpha val="0"/>
                    </a:prstClr>
                  </a:solidFill>
                </a:uFill>
                <a:latin typeface="Arial"/>
                <a:ea typeface="Arial"/>
                <a:cs typeface="Arial"/>
              </a:rPr>
              <a:t> Top Antivir Med. 2022;30(4):575‒81.</a:t>
            </a:r>
            <a:endParaRPr lang="en-US" sz="1200">
              <a:solidFill>
                <a:schemeClr val="tx2"/>
              </a:solidFill>
            </a:endParaRPr>
          </a:p>
        </p:txBody>
      </p:sp>
    </p:spTree>
    <p:extLst>
      <p:ext uri="{BB962C8B-B14F-4D97-AF65-F5344CB8AC3E}">
        <p14:creationId xmlns:p14="http://schemas.microsoft.com/office/powerpoint/2010/main" val="6225100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CD6E42-622A-88DA-1A78-953BCCF21143}"/>
              </a:ext>
            </a:extLst>
          </p:cNvPr>
          <p:cNvSpPr txBox="1"/>
          <p:nvPr/>
        </p:nvSpPr>
        <p:spPr>
          <a:xfrm>
            <a:off x="4412974" y="2859157"/>
            <a:ext cx="4373218" cy="3170099"/>
          </a:xfrm>
          <a:prstGeom prst="rect">
            <a:avLst/>
          </a:prstGeom>
          <a:noFill/>
        </p:spPr>
        <p:txBody>
          <a:bodyPr wrap="square">
            <a:spAutoFit/>
          </a:bodyPr>
          <a:lstStyle/>
          <a:p>
            <a:r>
              <a:rPr lang="fr-FR" sz="2000" b="0" i="0" u="none" strike="noStrike" cap="none" baseline="0">
                <a:solidFill>
                  <a:srgbClr val="0D0D0D"/>
                </a:solidFill>
                <a:effectLst/>
                <a:uFill>
                  <a:solidFill>
                    <a:prstClr val="black">
                      <a:alpha val="0"/>
                    </a:prstClr>
                  </a:solidFill>
                </a:uFill>
                <a:latin typeface="interfaceregular"/>
                <a:ea typeface="interfaceregular"/>
                <a:cs typeface="interfaceregular"/>
              </a:rPr>
              <a:t>A : Lésion ombiliquée sur le pénis. </a:t>
            </a:r>
          </a:p>
          <a:p>
            <a:endParaRPr lang="en-US" sz="2000">
              <a:solidFill>
                <a:schemeClr val="tx1">
                  <a:lumMod val="95000"/>
                  <a:lumOff val="5000"/>
                </a:schemeClr>
              </a:solidFill>
              <a:latin typeface="interfaceregular"/>
            </a:endParaRPr>
          </a:p>
          <a:p>
            <a:endParaRPr lang="en-US" sz="2000">
              <a:solidFill>
                <a:schemeClr val="tx1">
                  <a:lumMod val="95000"/>
                  <a:lumOff val="5000"/>
                </a:schemeClr>
              </a:solidFill>
              <a:latin typeface="interfaceregular"/>
            </a:endParaRPr>
          </a:p>
          <a:p>
            <a:endParaRPr lang="en-US" sz="2000">
              <a:solidFill>
                <a:schemeClr val="tx1">
                  <a:lumMod val="95000"/>
                  <a:lumOff val="5000"/>
                </a:schemeClr>
              </a:solidFill>
              <a:latin typeface="interfaceregular"/>
            </a:endParaRPr>
          </a:p>
          <a:p>
            <a:endParaRPr lang="en-US" sz="2000">
              <a:solidFill>
                <a:schemeClr val="tx1">
                  <a:lumMod val="95000"/>
                  <a:lumOff val="5000"/>
                </a:schemeClr>
              </a:solidFill>
              <a:latin typeface="interfaceregular"/>
            </a:endParaRPr>
          </a:p>
          <a:p>
            <a:endParaRPr lang="en-US" sz="2000">
              <a:solidFill>
                <a:schemeClr val="tx1">
                  <a:lumMod val="95000"/>
                  <a:lumOff val="5000"/>
                </a:schemeClr>
              </a:solidFill>
              <a:latin typeface="interfaceregular"/>
            </a:endParaRPr>
          </a:p>
          <a:p>
            <a:endParaRPr lang="en-US" sz="2000">
              <a:solidFill>
                <a:schemeClr val="tx1">
                  <a:lumMod val="95000"/>
                  <a:lumOff val="5000"/>
                </a:schemeClr>
              </a:solidFill>
              <a:latin typeface="interfaceregular"/>
            </a:endParaRPr>
          </a:p>
          <a:p>
            <a:r>
              <a:rPr lang="fr-FR" sz="2000" b="0" i="0" u="none" strike="noStrike" cap="none" baseline="0">
                <a:solidFill>
                  <a:srgbClr val="0D0D0D"/>
                </a:solidFill>
                <a:effectLst/>
                <a:uFill>
                  <a:solidFill>
                    <a:prstClr val="black">
                      <a:alpha val="0"/>
                    </a:prstClr>
                  </a:solidFill>
                </a:uFill>
                <a:latin typeface="interfaceregular"/>
                <a:ea typeface="interfaceregular"/>
                <a:cs typeface="interfaceregular"/>
              </a:rPr>
              <a:t>B : Amas de papules dans la région périanale, dont plusieurs présentent une ombilication</a:t>
            </a:r>
          </a:p>
        </p:txBody>
      </p:sp>
      <p:pic>
        <p:nvPicPr>
          <p:cNvPr id="3" name="Picture 2">
            <a:extLst>
              <a:ext uri="{FF2B5EF4-FFF2-40B4-BE49-F238E27FC236}">
                <a16:creationId xmlns:a16="http://schemas.microsoft.com/office/drawing/2014/main" id="{A0967067-9283-F40F-AF5B-ABA5F6FFCBF5}"/>
              </a:ext>
            </a:extLst>
          </p:cNvPr>
          <p:cNvPicPr>
            <a:picLocks noChangeAspect="1"/>
          </p:cNvPicPr>
          <p:nvPr/>
        </p:nvPicPr>
        <p:blipFill>
          <a:blip r:embed="rId3"/>
          <a:stretch>
            <a:fillRect/>
          </a:stretch>
        </p:blipFill>
        <p:spPr>
          <a:xfrm>
            <a:off x="576959" y="0"/>
            <a:ext cx="3658878" cy="6788426"/>
          </a:xfrm>
          <a:prstGeom prst="rect">
            <a:avLst/>
          </a:prstGeom>
        </p:spPr>
      </p:pic>
      <p:sp>
        <p:nvSpPr>
          <p:cNvPr id="4" name="TextBox 3">
            <a:extLst>
              <a:ext uri="{FF2B5EF4-FFF2-40B4-BE49-F238E27FC236}">
                <a16:creationId xmlns:a16="http://schemas.microsoft.com/office/drawing/2014/main" id="{2F2C723F-83AF-E474-4CAF-A16EDD05F583}"/>
              </a:ext>
            </a:extLst>
          </p:cNvPr>
          <p:cNvSpPr txBox="1"/>
          <p:nvPr/>
        </p:nvSpPr>
        <p:spPr>
          <a:xfrm>
            <a:off x="9287374" y="5951551"/>
            <a:ext cx="2904625" cy="600164"/>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Torres HM, et al. </a:t>
            </a:r>
            <a:r>
              <a:rPr lang="fr-FR" sz="1100" b="0" i="0" u="sng" strike="noStrike" cap="none" baseline="0">
                <a:solidFill>
                  <a:srgbClr val="44546A"/>
                </a:solidFill>
                <a:effectLst/>
                <a:uFill>
                  <a:solidFill>
                    <a:srgbClr val="44546A"/>
                  </a:solidFill>
                </a:uFill>
                <a:latin typeface="Arial"/>
                <a:ea typeface="Arial"/>
                <a:cs typeface="Arial"/>
                <a:hlinkClick r:id="rId4" history="0"/>
              </a:rPr>
              <a:t>Approaching monkeypox: a guide for clinicians.</a:t>
            </a:r>
            <a:r>
              <a:rPr lang="fr-FR" sz="1100" b="0" i="0" u="none" strike="noStrike" cap="none" baseline="0">
                <a:solidFill>
                  <a:srgbClr val="44546A"/>
                </a:solidFill>
                <a:effectLst/>
                <a:uFill>
                  <a:solidFill>
                    <a:prstClr val="black">
                      <a:alpha val="0"/>
                    </a:prstClr>
                  </a:solidFill>
                </a:uFill>
                <a:latin typeface="Arial"/>
                <a:ea typeface="Arial"/>
                <a:cs typeface="Arial"/>
              </a:rPr>
              <a:t> Top Antivir Med. 2022;30(4):575‒81.</a:t>
            </a:r>
            <a:endParaRPr lang="en-US" sz="1100">
              <a:solidFill>
                <a:schemeClr val="tx2"/>
              </a:solidFill>
            </a:endParaRPr>
          </a:p>
        </p:txBody>
      </p:sp>
    </p:spTree>
    <p:extLst>
      <p:ext uri="{BB962C8B-B14F-4D97-AF65-F5344CB8AC3E}">
        <p14:creationId xmlns:p14="http://schemas.microsoft.com/office/powerpoint/2010/main" val="16028502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CD6E42-622A-88DA-1A78-953BCCF21143}"/>
              </a:ext>
            </a:extLst>
          </p:cNvPr>
          <p:cNvSpPr txBox="1"/>
          <p:nvPr/>
        </p:nvSpPr>
        <p:spPr>
          <a:xfrm>
            <a:off x="3584713" y="1456661"/>
            <a:ext cx="5022574" cy="4093428"/>
          </a:xfrm>
          <a:prstGeom prst="rect">
            <a:avLst/>
          </a:prstGeom>
          <a:noFill/>
        </p:spPr>
        <p:txBody>
          <a:bodyPr wrap="square">
            <a:spAutoFit/>
          </a:bodyPr>
          <a:lstStyle/>
          <a:p>
            <a:r>
              <a:rPr lang="fr-FR" sz="2000" b="0" i="0" u="none" strike="noStrike" cap="none" baseline="0">
                <a:solidFill>
                  <a:srgbClr val="0D0D0D"/>
                </a:solidFill>
                <a:effectLst/>
                <a:uFill>
                  <a:solidFill>
                    <a:prstClr val="black">
                      <a:alpha val="0"/>
                    </a:prstClr>
                  </a:solidFill>
                </a:uFill>
                <a:latin typeface="interfaceregular"/>
                <a:ea typeface="interfaceregular"/>
                <a:cs typeface="interfaceregular"/>
              </a:rPr>
              <a:t>A : Ulcérations sur le palais et l’amygdale </a:t>
            </a:r>
          </a:p>
          <a:p>
            <a:endParaRPr lang="en-US" sz="2000">
              <a:solidFill>
                <a:schemeClr val="tx1">
                  <a:lumMod val="95000"/>
                  <a:lumOff val="5000"/>
                </a:schemeClr>
              </a:solidFill>
              <a:latin typeface="interfaceregular"/>
            </a:endParaRPr>
          </a:p>
          <a:p>
            <a:endParaRPr lang="en-US" sz="2000">
              <a:solidFill>
                <a:schemeClr val="tx1">
                  <a:lumMod val="95000"/>
                  <a:lumOff val="5000"/>
                </a:schemeClr>
              </a:solidFill>
              <a:latin typeface="interfaceregular"/>
            </a:endParaRPr>
          </a:p>
          <a:p>
            <a:endParaRPr lang="en-US" sz="2000">
              <a:solidFill>
                <a:schemeClr val="tx1">
                  <a:lumMod val="95000"/>
                  <a:lumOff val="5000"/>
                </a:schemeClr>
              </a:solidFill>
              <a:latin typeface="interfaceregular"/>
            </a:endParaRPr>
          </a:p>
          <a:p>
            <a:endParaRPr lang="en-US" sz="2000">
              <a:solidFill>
                <a:schemeClr val="tx1">
                  <a:lumMod val="95000"/>
                  <a:lumOff val="5000"/>
                </a:schemeClr>
              </a:solidFill>
              <a:latin typeface="interfaceregular"/>
            </a:endParaRPr>
          </a:p>
          <a:p>
            <a:r>
              <a:rPr lang="fr-FR" sz="2000" b="0" i="0" u="none" strike="noStrike" cap="none" baseline="0">
                <a:solidFill>
                  <a:srgbClr val="0D0D0D"/>
                </a:solidFill>
                <a:effectLst/>
                <a:uFill>
                  <a:solidFill>
                    <a:prstClr val="black">
                      <a:alpha val="0"/>
                    </a:prstClr>
                  </a:solidFill>
                </a:uFill>
                <a:latin typeface="interfaceregular"/>
                <a:ea typeface="interfaceregular"/>
                <a:cs typeface="interfaceregular"/>
              </a:rPr>
              <a:t>B : Ulcération sur le pénis</a:t>
            </a:r>
          </a:p>
          <a:p>
            <a:endParaRPr lang="en-US" sz="2000">
              <a:solidFill>
                <a:schemeClr val="tx1">
                  <a:lumMod val="95000"/>
                  <a:lumOff val="5000"/>
                </a:schemeClr>
              </a:solidFill>
              <a:latin typeface="interfaceregular"/>
            </a:endParaRPr>
          </a:p>
          <a:p>
            <a:endParaRPr lang="en-US" sz="2000">
              <a:solidFill>
                <a:schemeClr val="tx1">
                  <a:lumMod val="95000"/>
                  <a:lumOff val="5000"/>
                </a:schemeClr>
              </a:solidFill>
              <a:latin typeface="interfaceregular"/>
            </a:endParaRPr>
          </a:p>
          <a:p>
            <a:endParaRPr lang="en-US" sz="2000">
              <a:solidFill>
                <a:schemeClr val="tx1">
                  <a:lumMod val="95000"/>
                  <a:lumOff val="5000"/>
                </a:schemeClr>
              </a:solidFill>
              <a:latin typeface="interfaceregular"/>
            </a:endParaRPr>
          </a:p>
          <a:p>
            <a:endParaRPr lang="en-US" sz="2000">
              <a:solidFill>
                <a:schemeClr val="tx1">
                  <a:lumMod val="95000"/>
                  <a:lumOff val="5000"/>
                </a:schemeClr>
              </a:solidFill>
              <a:latin typeface="interfaceregular"/>
            </a:endParaRPr>
          </a:p>
          <a:p>
            <a:endParaRPr lang="en-US" sz="2000">
              <a:solidFill>
                <a:schemeClr val="tx1">
                  <a:lumMod val="95000"/>
                  <a:lumOff val="5000"/>
                </a:schemeClr>
              </a:solidFill>
              <a:latin typeface="interfaceregular"/>
            </a:endParaRPr>
          </a:p>
          <a:p>
            <a:endParaRPr lang="en-US" sz="2000">
              <a:solidFill>
                <a:schemeClr val="tx1">
                  <a:lumMod val="95000"/>
                  <a:lumOff val="5000"/>
                </a:schemeClr>
              </a:solidFill>
              <a:latin typeface="interfaceregular"/>
            </a:endParaRPr>
          </a:p>
          <a:p>
            <a:r>
              <a:rPr lang="fr-FR" sz="2000" b="0" i="0" u="none" strike="noStrike" cap="none" baseline="0">
                <a:solidFill>
                  <a:srgbClr val="0D0D0D"/>
                </a:solidFill>
                <a:effectLst/>
                <a:uFill>
                  <a:solidFill>
                    <a:prstClr val="black">
                      <a:alpha val="0"/>
                    </a:prstClr>
                  </a:solidFill>
                </a:uFill>
                <a:latin typeface="interfaceregular"/>
                <a:ea typeface="interfaceregular"/>
                <a:cs typeface="interfaceregular"/>
              </a:rPr>
              <a:t>C : Ulcérations sur le pénis et le pubis</a:t>
            </a:r>
          </a:p>
        </p:txBody>
      </p:sp>
      <p:pic>
        <p:nvPicPr>
          <p:cNvPr id="4" name="Picture 3">
            <a:extLst>
              <a:ext uri="{FF2B5EF4-FFF2-40B4-BE49-F238E27FC236}">
                <a16:creationId xmlns:a16="http://schemas.microsoft.com/office/drawing/2014/main" id="{4F75CCAB-B524-CDAA-932C-68DF58906573}"/>
              </a:ext>
            </a:extLst>
          </p:cNvPr>
          <p:cNvPicPr>
            <a:picLocks noChangeAspect="1"/>
          </p:cNvPicPr>
          <p:nvPr/>
        </p:nvPicPr>
        <p:blipFill>
          <a:blip r:embed="rId3"/>
          <a:stretch>
            <a:fillRect/>
          </a:stretch>
        </p:blipFill>
        <p:spPr>
          <a:xfrm>
            <a:off x="175176" y="135007"/>
            <a:ext cx="3296893" cy="6593786"/>
          </a:xfrm>
          <a:prstGeom prst="rect">
            <a:avLst/>
          </a:prstGeom>
        </p:spPr>
      </p:pic>
      <p:sp>
        <p:nvSpPr>
          <p:cNvPr id="5" name="TextBox 4">
            <a:extLst>
              <a:ext uri="{FF2B5EF4-FFF2-40B4-BE49-F238E27FC236}">
                <a16:creationId xmlns:a16="http://schemas.microsoft.com/office/drawing/2014/main" id="{642DF923-E76D-6E17-435F-AA080DCBCB75}"/>
              </a:ext>
            </a:extLst>
          </p:cNvPr>
          <p:cNvSpPr txBox="1"/>
          <p:nvPr/>
        </p:nvSpPr>
        <p:spPr>
          <a:xfrm>
            <a:off x="9288376" y="6063238"/>
            <a:ext cx="2831432" cy="600164"/>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Torres HM, et al. </a:t>
            </a:r>
            <a:r>
              <a:rPr lang="fr-FR" sz="1100" b="0" i="0" u="sng" strike="noStrike" cap="none" baseline="0">
                <a:solidFill>
                  <a:srgbClr val="44546A"/>
                </a:solidFill>
                <a:effectLst/>
                <a:uFill>
                  <a:solidFill>
                    <a:srgbClr val="44546A"/>
                  </a:solidFill>
                </a:uFill>
                <a:latin typeface="Arial"/>
                <a:ea typeface="Arial"/>
                <a:cs typeface="Arial"/>
                <a:hlinkClick r:id="rId4" history="0"/>
              </a:rPr>
              <a:t>Approaching monkeypox: a guide for clinicians.</a:t>
            </a:r>
            <a:r>
              <a:rPr lang="fr-FR" sz="1100" b="0" i="0" u="none" strike="noStrike" cap="none" baseline="0">
                <a:solidFill>
                  <a:srgbClr val="44546A"/>
                </a:solidFill>
                <a:effectLst/>
                <a:uFill>
                  <a:solidFill>
                    <a:prstClr val="black">
                      <a:alpha val="0"/>
                    </a:prstClr>
                  </a:solidFill>
                </a:uFill>
                <a:latin typeface="Arial"/>
                <a:ea typeface="Arial"/>
                <a:cs typeface="Arial"/>
              </a:rPr>
              <a:t> Top Antivir Med. 2022;30(4):575‒81.</a:t>
            </a:r>
            <a:endParaRPr lang="en-US" sz="1100">
              <a:solidFill>
                <a:schemeClr val="tx2"/>
              </a:solidFill>
            </a:endParaRPr>
          </a:p>
        </p:txBody>
      </p:sp>
    </p:spTree>
    <p:extLst>
      <p:ext uri="{BB962C8B-B14F-4D97-AF65-F5344CB8AC3E}">
        <p14:creationId xmlns:p14="http://schemas.microsoft.com/office/powerpoint/2010/main" val="6749781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8F7A2-64F5-600D-E2C2-6074669052F0}"/>
              </a:ext>
            </a:extLst>
          </p:cNvPr>
          <p:cNvSpPr>
            <a:spLocks noGrp="1"/>
          </p:cNvSpPr>
          <p:nvPr>
            <p:ph type="title"/>
          </p:nvPr>
        </p:nvSpPr>
        <p:spPr>
          <a:xfrm>
            <a:off x="702276" y="2763283"/>
            <a:ext cx="8543925"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Atlas des images supplémentaires</a:t>
            </a:r>
          </a:p>
        </p:txBody>
      </p:sp>
    </p:spTree>
    <p:extLst>
      <p:ext uri="{BB962C8B-B14F-4D97-AF65-F5344CB8AC3E}">
        <p14:creationId xmlns:p14="http://schemas.microsoft.com/office/powerpoint/2010/main" val="342331277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548D4B87-E7B1-E1EB-8291-5E77FB1DD9E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91333" y="643014"/>
            <a:ext cx="8756694" cy="49256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64EA62C-040F-C746-8DB8-401D8221485E}"/>
              </a:ext>
            </a:extLst>
          </p:cNvPr>
          <p:cNvSpPr txBox="1"/>
          <p:nvPr/>
        </p:nvSpPr>
        <p:spPr>
          <a:xfrm>
            <a:off x="1291333" y="5667166"/>
            <a:ext cx="8756694" cy="822960"/>
          </a:xfrm>
          <a:prstGeom prst="rect">
            <a:avLst/>
          </a:prstGeom>
          <a:noFill/>
        </p:spPr>
        <p:txBody>
          <a:bodyPr wrap="square">
            <a:spAutoFit/>
          </a:bodyPr>
          <a:lstStyle/>
          <a:p>
            <a:r>
              <a:rPr lang="fr-FR" sz="2400" b="0" i="0" u="none" strike="noStrike" cap="none" baseline="0">
                <a:solidFill>
                  <a:srgbClr val="000000"/>
                </a:solidFill>
                <a:effectLst/>
                <a:uFill>
                  <a:solidFill>
                    <a:prstClr val="black">
                      <a:alpha val="0"/>
                    </a:prstClr>
                  </a:solidFill>
                </a:uFill>
                <a:latin typeface="interfaceregular"/>
                <a:ea typeface="interfaceregular"/>
                <a:cs typeface="interfaceregular"/>
              </a:rPr>
              <a:t>Les paumes d’un patient atteint de variole du singe originaire de Lodja, République démocratique du Congo. </a:t>
            </a:r>
            <a:endParaRPr lang="en-US" sz="2400"/>
          </a:p>
        </p:txBody>
      </p:sp>
      <p:sp>
        <p:nvSpPr>
          <p:cNvPr id="2" name="TextBox 1">
            <a:extLst>
              <a:ext uri="{FF2B5EF4-FFF2-40B4-BE49-F238E27FC236}">
                <a16:creationId xmlns:a16="http://schemas.microsoft.com/office/drawing/2014/main" id="{775C574D-F913-750A-1E26-44DBAA33EBDE}"/>
              </a:ext>
            </a:extLst>
          </p:cNvPr>
          <p:cNvSpPr txBox="1"/>
          <p:nvPr/>
        </p:nvSpPr>
        <p:spPr>
          <a:xfrm>
            <a:off x="1291333" y="6458174"/>
            <a:ext cx="8756694" cy="274320"/>
          </a:xfrm>
          <a:prstGeom prst="rect">
            <a:avLst/>
          </a:prstGeom>
          <a:noFill/>
        </p:spPr>
        <p:txBody>
          <a:bodyPr wrap="square">
            <a:spAutoFit/>
          </a:bodyPr>
          <a:lstStyle/>
          <a:p>
            <a:pPr algn="r"/>
            <a:r>
              <a:rPr lang="fr-FR" sz="1200" b="0" i="0" u="none" strike="noStrike" cap="none" baseline="0">
                <a:solidFill>
                  <a:srgbClr val="44546A"/>
                </a:solidFill>
                <a:effectLst/>
                <a:uFill>
                  <a:solidFill>
                    <a:prstClr val="black">
                      <a:alpha val="0"/>
                    </a:prstClr>
                  </a:solidFill>
                </a:uFill>
                <a:latin typeface="Arial"/>
                <a:ea typeface="Arial"/>
                <a:cs typeface="Arial"/>
              </a:rPr>
              <a:t>Source : Photo BBC/Reuters </a:t>
            </a:r>
            <a:endParaRPr lang="en-US" sz="2400">
              <a:solidFill>
                <a:schemeClr val="tx2"/>
              </a:solidFill>
            </a:endParaRPr>
          </a:p>
        </p:txBody>
      </p:sp>
    </p:spTree>
    <p:extLst>
      <p:ext uri="{BB962C8B-B14F-4D97-AF65-F5344CB8AC3E}">
        <p14:creationId xmlns:p14="http://schemas.microsoft.com/office/powerpoint/2010/main" val="2787650673"/>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37952D43-0076-1DEB-B26F-F714EA29B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180" t="4137" r="15895"/>
          <a:stretch>
            <a:fillRect/>
          </a:stretch>
        </p:blipFill>
        <p:spPr bwMode="auto">
          <a:xfrm>
            <a:off x="1408736" y="2064446"/>
            <a:ext cx="3409406" cy="32530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3E85B19-2C48-7A0F-EA93-7D1AAEFCD3A5}"/>
              </a:ext>
            </a:extLst>
          </p:cNvPr>
          <p:cNvPicPr>
            <a:picLocks noChangeAspect="1"/>
          </p:cNvPicPr>
          <p:nvPr/>
        </p:nvPicPr>
        <p:blipFill>
          <a:blip r:embed="rId4"/>
          <a:stretch>
            <a:fillRect/>
          </a:stretch>
        </p:blipFill>
        <p:spPr>
          <a:xfrm>
            <a:off x="6096000" y="816278"/>
            <a:ext cx="4524375" cy="5105400"/>
          </a:xfrm>
          <a:prstGeom prst="rect">
            <a:avLst/>
          </a:prstGeom>
        </p:spPr>
      </p:pic>
      <p:sp>
        <p:nvSpPr>
          <p:cNvPr id="4" name="TextBox 3">
            <a:extLst>
              <a:ext uri="{FF2B5EF4-FFF2-40B4-BE49-F238E27FC236}">
                <a16:creationId xmlns:a16="http://schemas.microsoft.com/office/drawing/2014/main" id="{9BE6362D-D7B9-AAD0-5B59-7082CCE119EA}"/>
              </a:ext>
            </a:extLst>
          </p:cNvPr>
          <p:cNvSpPr txBox="1"/>
          <p:nvPr/>
        </p:nvSpPr>
        <p:spPr>
          <a:xfrm>
            <a:off x="1408735" y="5317487"/>
            <a:ext cx="3409406" cy="769441"/>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Une femme présente des symptômes de la variole du singe en 2008 en République démocratique du Congo.</a:t>
            </a:r>
            <a:r>
              <a:rPr lang="fr-FR" sz="1100" b="0" i="1" u="none" strike="noStrike" cap="none" baseline="0">
                <a:solidFill>
                  <a:srgbClr val="44546A"/>
                </a:solidFill>
                <a:effectLst/>
                <a:uFill>
                  <a:solidFill>
                    <a:prstClr val="black">
                      <a:alpha val="0"/>
                    </a:prstClr>
                  </a:solidFill>
                </a:uFill>
                <a:latin typeface="Arial"/>
                <a:ea typeface="Arial"/>
                <a:cs typeface="Arial"/>
              </a:rPr>
              <a:t> </a:t>
            </a:r>
          </a:p>
          <a:p>
            <a:r>
              <a:rPr lang="fr-FR" sz="1100" b="0" i="1" u="none" strike="noStrike" cap="none" baseline="0">
                <a:solidFill>
                  <a:srgbClr val="44546A"/>
                </a:solidFill>
                <a:effectLst/>
                <a:uFill>
                  <a:solidFill>
                    <a:prstClr val="black">
                      <a:alpha val="0"/>
                    </a:prstClr>
                  </a:solidFill>
                </a:uFill>
                <a:latin typeface="Arial"/>
                <a:ea typeface="Arial"/>
                <a:cs typeface="Arial"/>
              </a:rPr>
              <a:t>Remerciements : Jeff Hutchens Getty Images</a:t>
            </a:r>
          </a:p>
        </p:txBody>
      </p:sp>
      <p:sp>
        <p:nvSpPr>
          <p:cNvPr id="3" name="TextBox 2">
            <a:extLst>
              <a:ext uri="{FF2B5EF4-FFF2-40B4-BE49-F238E27FC236}">
                <a16:creationId xmlns:a16="http://schemas.microsoft.com/office/drawing/2014/main" id="{72D7C406-1672-3D86-E7A0-C3086F96ACF5}"/>
              </a:ext>
            </a:extLst>
          </p:cNvPr>
          <p:cNvSpPr txBox="1"/>
          <p:nvPr/>
        </p:nvSpPr>
        <p:spPr>
          <a:xfrm>
            <a:off x="6095998" y="5921678"/>
            <a:ext cx="4524376" cy="600164"/>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Formation offertes par l’OMS sur la variole du singe : Épidémiologie, préparation et réponse aux contextes d'épidémies en Afrique. OpenWHO, 2021</a:t>
            </a:r>
          </a:p>
        </p:txBody>
      </p:sp>
      <p:sp>
        <p:nvSpPr>
          <p:cNvPr id="7" name="TextBox 6">
            <a:extLst>
              <a:ext uri="{FF2B5EF4-FFF2-40B4-BE49-F238E27FC236}">
                <a16:creationId xmlns:a16="http://schemas.microsoft.com/office/drawing/2014/main" id="{7BCCD24B-C699-491F-9F08-DBE5B518ADFC}"/>
              </a:ext>
            </a:extLst>
          </p:cNvPr>
          <p:cNvSpPr txBox="1"/>
          <p:nvPr/>
        </p:nvSpPr>
        <p:spPr>
          <a:xfrm>
            <a:off x="7468369" y="5586398"/>
            <a:ext cx="3152006" cy="335280"/>
          </a:xfrm>
          <a:prstGeom prst="rect">
            <a:avLst/>
          </a:prstGeom>
          <a:solidFill>
            <a:srgbClr val="7B5746"/>
          </a:solidFill>
        </p:spPr>
        <p:txBody>
          <a:bodyPr wrap="square" lIns="0" tIns="0" rIns="0" bIns="0" rtlCol="0">
            <a:spAutoFit/>
          </a:bodyPr>
          <a:lstStyle/>
          <a:p>
            <a:pPr algn="ctr"/>
            <a:r>
              <a:rPr lang="fr-FR" sz="1050" b="0" i="0" u="none" strike="noStrike" cap="none" baseline="0" dirty="0">
                <a:solidFill>
                  <a:srgbClr val="FFFFFF"/>
                </a:solidFill>
                <a:effectLst/>
                <a:uFill>
                  <a:solidFill>
                    <a:prstClr val="black">
                      <a:alpha val="0"/>
                    </a:prstClr>
                  </a:solidFill>
                </a:uFill>
                <a:latin typeface="Arial"/>
                <a:ea typeface="Arial"/>
                <a:cs typeface="Arial"/>
              </a:rPr>
              <a:t>Remerciements : Ministère de la Santé de la République centrafricaine </a:t>
            </a:r>
          </a:p>
        </p:txBody>
      </p:sp>
    </p:spTree>
    <p:extLst>
      <p:ext uri="{BB962C8B-B14F-4D97-AF65-F5344CB8AC3E}">
        <p14:creationId xmlns:p14="http://schemas.microsoft.com/office/powerpoint/2010/main" val="2539063526"/>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77E081A-FC7B-435B-CFC0-5DD7FADECC26}"/>
              </a:ext>
            </a:extLst>
          </p:cNvPr>
          <p:cNvPicPr>
            <a:picLocks noGrp="1" noChangeAspect="1"/>
          </p:cNvPicPr>
          <p:nvPr>
            <p:ph idx="1"/>
          </p:nvPr>
        </p:nvPicPr>
        <p:blipFill>
          <a:blip r:embed="rId3"/>
          <a:stretch>
            <a:fillRect/>
          </a:stretch>
        </p:blipFill>
        <p:spPr>
          <a:xfrm>
            <a:off x="2023806" y="271843"/>
            <a:ext cx="8161593" cy="6117233"/>
          </a:xfrm>
          <a:prstGeom prst="rect">
            <a:avLst/>
          </a:prstGeom>
        </p:spPr>
      </p:pic>
      <p:sp>
        <p:nvSpPr>
          <p:cNvPr id="3" name="TextBox 2">
            <a:extLst>
              <a:ext uri="{FF2B5EF4-FFF2-40B4-BE49-F238E27FC236}">
                <a16:creationId xmlns:a16="http://schemas.microsoft.com/office/drawing/2014/main" id="{F56B2FC9-9021-9AE3-F78F-09DE5E0BCD42}"/>
              </a:ext>
            </a:extLst>
          </p:cNvPr>
          <p:cNvSpPr txBox="1"/>
          <p:nvPr/>
        </p:nvSpPr>
        <p:spPr>
          <a:xfrm>
            <a:off x="1603948" y="6496001"/>
            <a:ext cx="10208301" cy="261610"/>
          </a:xfrm>
          <a:prstGeom prst="rect">
            <a:avLst/>
          </a:prstGeom>
          <a:noFill/>
        </p:spPr>
        <p:txBody>
          <a:bodyPr wrap="square">
            <a:spAutoFit/>
          </a:bodyPr>
          <a:lstStyle/>
          <a:p>
            <a:r>
              <a:rPr lang="fr-FR" sz="1100" b="0" i="0" u="none" strike="noStrike" cap="none" baseline="0" dirty="0">
                <a:solidFill>
                  <a:srgbClr val="44546A"/>
                </a:solidFill>
                <a:effectLst/>
                <a:uFill>
                  <a:solidFill>
                    <a:prstClr val="black">
                      <a:alpha val="0"/>
                    </a:prstClr>
                  </a:solidFill>
                </a:uFill>
                <a:latin typeface="Arial"/>
                <a:ea typeface="Arial"/>
                <a:cs typeface="Arial"/>
              </a:rPr>
              <a:t>Source : Formation offertes par l’OMS sur la variole du singe : Épidémiologie, préparation et réponse aux contextes d'épidémies en Afrique. </a:t>
            </a:r>
            <a:r>
              <a:rPr lang="fr-FR" sz="1100" b="0" i="0" u="none" strike="noStrike" cap="none" baseline="0" dirty="0" err="1">
                <a:solidFill>
                  <a:srgbClr val="44546A"/>
                </a:solidFill>
                <a:effectLst/>
                <a:uFill>
                  <a:solidFill>
                    <a:prstClr val="black">
                      <a:alpha val="0"/>
                    </a:prstClr>
                  </a:solidFill>
                </a:uFill>
                <a:latin typeface="Arial"/>
                <a:ea typeface="Arial"/>
                <a:cs typeface="Arial"/>
              </a:rPr>
              <a:t>OpenWHO</a:t>
            </a:r>
            <a:r>
              <a:rPr lang="fr-FR" sz="1100" b="0" i="0" u="none" strike="noStrike" cap="none" baseline="0" dirty="0">
                <a:solidFill>
                  <a:srgbClr val="44546A"/>
                </a:solidFill>
                <a:effectLst/>
                <a:uFill>
                  <a:solidFill>
                    <a:prstClr val="black">
                      <a:alpha val="0"/>
                    </a:prstClr>
                  </a:solidFill>
                </a:uFill>
                <a:latin typeface="Arial"/>
                <a:ea typeface="Arial"/>
                <a:cs typeface="Arial"/>
              </a:rPr>
              <a:t>, 2021</a:t>
            </a:r>
            <a:endParaRPr lang="en-US" sz="1200" dirty="0">
              <a:solidFill>
                <a:schemeClr val="tx2"/>
              </a:solidFill>
              <a:effectLst/>
            </a:endParaRPr>
          </a:p>
        </p:txBody>
      </p:sp>
    </p:spTree>
    <p:extLst>
      <p:ext uri="{BB962C8B-B14F-4D97-AF65-F5344CB8AC3E}">
        <p14:creationId xmlns:p14="http://schemas.microsoft.com/office/powerpoint/2010/main" val="50106016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43A4-FEF9-5B66-1250-B5D63B630089}"/>
              </a:ext>
            </a:extLst>
          </p:cNvPr>
          <p:cNvSpPr>
            <a:spLocks noGrp="1"/>
          </p:cNvSpPr>
          <p:nvPr>
            <p:ph type="title"/>
          </p:nvPr>
        </p:nvSpPr>
        <p:spPr>
          <a:xfrm>
            <a:off x="838200" y="588494"/>
            <a:ext cx="10868526" cy="800039"/>
          </a:xfrm>
        </p:spPr>
        <p:txBody>
          <a:bodyPr>
            <a:no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Exemples d’autres affections qui présentent des lésions cutanées d’apparence similaire à celle des différentes phases de développement </a:t>
            </a:r>
          </a:p>
        </p:txBody>
      </p:sp>
      <p:sp>
        <p:nvSpPr>
          <p:cNvPr id="3" name="Content Placeholder 2">
            <a:extLst>
              <a:ext uri="{FF2B5EF4-FFF2-40B4-BE49-F238E27FC236}">
                <a16:creationId xmlns:a16="http://schemas.microsoft.com/office/drawing/2014/main" id="{0D1467AC-C20D-2528-660C-591DDF936726}"/>
              </a:ext>
            </a:extLst>
          </p:cNvPr>
          <p:cNvSpPr>
            <a:spLocks noGrp="1"/>
          </p:cNvSpPr>
          <p:nvPr>
            <p:ph idx="1"/>
          </p:nvPr>
        </p:nvSpPr>
        <p:spPr>
          <a:xfrm>
            <a:off x="838200" y="1781109"/>
            <a:ext cx="5550074" cy="4932746"/>
          </a:xfrm>
        </p:spPr>
        <p:txBody>
          <a:bodyPr/>
          <a:lstStyle/>
          <a:p>
            <a:pPr>
              <a:lnSpc>
                <a:spcPct val="100000"/>
              </a:lnSpc>
            </a:pPr>
            <a:r>
              <a:rPr lang="fr-FR" sz="2400" b="0" i="0" u="none" strike="noStrike" cap="none" baseline="0">
                <a:solidFill>
                  <a:srgbClr val="262626"/>
                </a:solidFill>
                <a:effectLst/>
                <a:uFill>
                  <a:solidFill>
                    <a:prstClr val="black">
                      <a:alpha val="0"/>
                    </a:prstClr>
                  </a:solidFill>
                </a:uFill>
                <a:latin typeface="Arial"/>
                <a:ea typeface="Arial"/>
                <a:cs typeface="Arial"/>
              </a:rPr>
              <a:t>Virus de l’herpès simplex</a:t>
            </a:r>
          </a:p>
          <a:p>
            <a:pPr>
              <a:lnSpc>
                <a:spcPct val="100000"/>
              </a:lnSpc>
            </a:pPr>
            <a:r>
              <a:rPr lang="fr-FR" sz="2400" b="0" i="0" u="none" strike="noStrike" cap="none" baseline="0">
                <a:solidFill>
                  <a:srgbClr val="262626"/>
                </a:solidFill>
                <a:effectLst/>
                <a:uFill>
                  <a:solidFill>
                    <a:prstClr val="black">
                      <a:alpha val="0"/>
                    </a:prstClr>
                  </a:solidFill>
                </a:uFill>
                <a:latin typeface="Arial"/>
                <a:ea typeface="Arial"/>
                <a:cs typeface="Arial"/>
              </a:rPr>
              <a:t>Virus de la varicelle-zona</a:t>
            </a:r>
          </a:p>
          <a:p>
            <a:pPr>
              <a:lnSpc>
                <a:spcPct val="100000"/>
              </a:lnSpc>
            </a:pPr>
            <a:r>
              <a:rPr lang="fr-FR" sz="2400" b="0" i="0" u="none" strike="noStrike" cap="none" baseline="0">
                <a:solidFill>
                  <a:srgbClr val="262626"/>
                </a:solidFill>
                <a:effectLst/>
                <a:uFill>
                  <a:solidFill>
                    <a:prstClr val="black">
                      <a:alpha val="0"/>
                    </a:prstClr>
                  </a:solidFill>
                </a:uFill>
                <a:latin typeface="Arial"/>
                <a:ea typeface="Arial"/>
                <a:cs typeface="Arial"/>
              </a:rPr>
              <a:t>Virus Molluscum contagiosum </a:t>
            </a:r>
          </a:p>
          <a:p>
            <a:pPr>
              <a:lnSpc>
                <a:spcPct val="100000"/>
              </a:lnSpc>
            </a:pPr>
            <a:r>
              <a:rPr lang="fr-FR" sz="2400" b="0" i="0" u="none" strike="noStrike" cap="none" baseline="0">
                <a:solidFill>
                  <a:srgbClr val="262626"/>
                </a:solidFill>
                <a:effectLst/>
                <a:uFill>
                  <a:solidFill>
                    <a:prstClr val="black">
                      <a:alpha val="0"/>
                    </a:prstClr>
                  </a:solidFill>
                </a:uFill>
                <a:latin typeface="Arial"/>
                <a:ea typeface="Arial"/>
                <a:cs typeface="Arial"/>
              </a:rPr>
              <a:t>Entérovirus</a:t>
            </a:r>
          </a:p>
          <a:p>
            <a:pPr>
              <a:lnSpc>
                <a:spcPct val="100000"/>
              </a:lnSpc>
            </a:pPr>
            <a:r>
              <a:rPr lang="fr-FR" sz="2400" b="0" i="0" u="none" strike="noStrike" cap="none" baseline="0">
                <a:solidFill>
                  <a:srgbClr val="262626"/>
                </a:solidFill>
                <a:effectLst/>
                <a:uFill>
                  <a:solidFill>
                    <a:prstClr val="black">
                      <a:alpha val="0"/>
                    </a:prstClr>
                  </a:solidFill>
                </a:uFill>
                <a:latin typeface="Arial"/>
                <a:ea typeface="Arial"/>
                <a:cs typeface="Arial"/>
              </a:rPr>
              <a:t>Rougeole</a:t>
            </a:r>
          </a:p>
        </p:txBody>
      </p:sp>
      <p:sp>
        <p:nvSpPr>
          <p:cNvPr id="5" name="Content Placeholder 2">
            <a:extLst>
              <a:ext uri="{FF2B5EF4-FFF2-40B4-BE49-F238E27FC236}">
                <a16:creationId xmlns:a16="http://schemas.microsoft.com/office/drawing/2014/main" id="{8A016D6C-E86A-1FC6-7925-103B314DA235}"/>
              </a:ext>
            </a:extLst>
          </p:cNvPr>
          <p:cNvSpPr txBox="1"/>
          <p:nvPr/>
        </p:nvSpPr>
        <p:spPr>
          <a:xfrm>
            <a:off x="5938273" y="1781109"/>
            <a:ext cx="5550074" cy="4932746"/>
          </a:xfrm>
          <a:prstGeom prst="rect">
            <a:avLst/>
          </a:prstGeom>
        </p:spPr>
        <p:txBody>
          <a:bodyPr vert="horz" lIns="91440" tIns="45720" rIns="91440" bIns="45720" rtlCol="0">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2400" b="0" i="0" u="none" strike="noStrike" cap="none" baseline="0">
                <a:solidFill>
                  <a:srgbClr val="262626"/>
                </a:solidFill>
                <a:effectLst/>
                <a:uFill>
                  <a:solidFill>
                    <a:prstClr val="black">
                      <a:alpha val="0"/>
                    </a:prstClr>
                  </a:solidFill>
                </a:uFill>
                <a:latin typeface="Arial"/>
                <a:ea typeface="Arial"/>
                <a:cs typeface="Arial"/>
              </a:rPr>
              <a:t>Gale</a:t>
            </a:r>
          </a:p>
          <a:p>
            <a:pPr>
              <a:lnSpc>
                <a:spcPct val="100000"/>
              </a:lnSpc>
            </a:pPr>
            <a:r>
              <a:rPr lang="fr-FR" sz="2400" b="0" i="0" u="none" strike="noStrike" cap="none" baseline="0">
                <a:solidFill>
                  <a:srgbClr val="262626"/>
                </a:solidFill>
                <a:effectLst/>
                <a:uFill>
                  <a:solidFill>
                    <a:prstClr val="black">
                      <a:alpha val="0"/>
                    </a:prstClr>
                  </a:solidFill>
                </a:uFill>
                <a:latin typeface="Arial"/>
                <a:ea typeface="Arial"/>
                <a:cs typeface="Arial"/>
              </a:rPr>
              <a:t>Tréponème pâle (syphilis)</a:t>
            </a:r>
          </a:p>
          <a:p>
            <a:pPr>
              <a:lnSpc>
                <a:spcPct val="100000"/>
              </a:lnSpc>
            </a:pPr>
            <a:r>
              <a:rPr lang="fr-FR" sz="2400" b="0" i="0" u="none" strike="noStrike" cap="none" baseline="0">
                <a:solidFill>
                  <a:srgbClr val="262626"/>
                </a:solidFill>
                <a:effectLst/>
                <a:uFill>
                  <a:solidFill>
                    <a:prstClr val="black">
                      <a:alpha val="0"/>
                    </a:prstClr>
                  </a:solidFill>
                </a:uFill>
                <a:latin typeface="Arial"/>
                <a:ea typeface="Arial"/>
                <a:cs typeface="Arial"/>
              </a:rPr>
              <a:t>Infections bactériennes de la peau </a:t>
            </a:r>
          </a:p>
          <a:p>
            <a:pPr>
              <a:lnSpc>
                <a:spcPct val="100000"/>
              </a:lnSpc>
            </a:pPr>
            <a:r>
              <a:rPr lang="fr-FR" sz="2400" b="0" i="0" u="none" strike="noStrike" cap="none" baseline="0">
                <a:solidFill>
                  <a:srgbClr val="262626"/>
                </a:solidFill>
                <a:effectLst/>
                <a:uFill>
                  <a:solidFill>
                    <a:prstClr val="black">
                      <a:alpha val="0"/>
                    </a:prstClr>
                  </a:solidFill>
                </a:uFill>
                <a:latin typeface="Arial"/>
                <a:ea typeface="Arial"/>
                <a:cs typeface="Arial"/>
              </a:rPr>
              <a:t>Allergies médicamenteuses </a:t>
            </a:r>
          </a:p>
          <a:p>
            <a:pPr>
              <a:lnSpc>
                <a:spcPct val="100000"/>
              </a:lnSpc>
            </a:pPr>
            <a:r>
              <a:rPr lang="fr-FR" sz="2400" b="0" i="0" u="none" strike="noStrike" cap="none" baseline="0">
                <a:solidFill>
                  <a:srgbClr val="262626"/>
                </a:solidFill>
                <a:effectLst/>
                <a:uFill>
                  <a:solidFill>
                    <a:prstClr val="black">
                      <a:alpha val="0"/>
                    </a:prstClr>
                  </a:solidFill>
                </a:uFill>
                <a:latin typeface="Arial"/>
                <a:ea typeface="Arial"/>
                <a:cs typeface="Arial"/>
              </a:rPr>
              <a:t>Parapoxvirus (vecteur ou réservoir de maladies) </a:t>
            </a:r>
          </a:p>
          <a:p>
            <a:pPr>
              <a:lnSpc>
                <a:spcPct val="100000"/>
              </a:lnSpc>
            </a:pPr>
            <a:r>
              <a:rPr lang="fr-FR" sz="2400" b="0" i="0" u="none" strike="noStrike" cap="none" baseline="0">
                <a:solidFill>
                  <a:srgbClr val="262626"/>
                </a:solidFill>
                <a:effectLst/>
                <a:uFill>
                  <a:solidFill>
                    <a:prstClr val="black">
                      <a:alpha val="0"/>
                    </a:prstClr>
                  </a:solidFill>
                </a:uFill>
                <a:latin typeface="Arial"/>
                <a:ea typeface="Arial"/>
                <a:cs typeface="Arial"/>
              </a:rPr>
              <a:t>Chancre mou </a:t>
            </a:r>
          </a:p>
          <a:p>
            <a:pPr>
              <a:lnSpc>
                <a:spcPct val="100000"/>
              </a:lnSpc>
            </a:pPr>
            <a:r>
              <a:rPr lang="fr-FR" sz="2400" b="0" i="0" u="none" strike="noStrike" cap="none" baseline="0">
                <a:solidFill>
                  <a:srgbClr val="262626"/>
                </a:solidFill>
                <a:effectLst/>
                <a:uFill>
                  <a:solidFill>
                    <a:prstClr val="black">
                      <a:alpha val="0"/>
                    </a:prstClr>
                  </a:solidFill>
                </a:uFill>
                <a:latin typeface="Arial"/>
                <a:ea typeface="Arial"/>
                <a:cs typeface="Arial"/>
              </a:rPr>
              <a:t>Piqûres d’insectes</a:t>
            </a:r>
          </a:p>
        </p:txBody>
      </p:sp>
    </p:spTree>
    <p:extLst>
      <p:ext uri="{BB962C8B-B14F-4D97-AF65-F5344CB8AC3E}">
        <p14:creationId xmlns:p14="http://schemas.microsoft.com/office/powerpoint/2010/main" val="308011063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380F37-3D42-267E-47F8-DC7FEF8088E4}"/>
              </a:ext>
            </a:extLst>
          </p:cNvPr>
          <p:cNvPicPr>
            <a:picLocks noChangeAspect="1"/>
          </p:cNvPicPr>
          <p:nvPr/>
        </p:nvPicPr>
        <p:blipFill>
          <a:blip r:embed="rId3"/>
          <a:stretch>
            <a:fillRect/>
          </a:stretch>
        </p:blipFill>
        <p:spPr>
          <a:xfrm>
            <a:off x="449238" y="977900"/>
            <a:ext cx="11361259" cy="5007107"/>
          </a:xfrm>
          <a:prstGeom prst="rect">
            <a:avLst/>
          </a:prstGeom>
        </p:spPr>
      </p:pic>
      <p:sp>
        <p:nvSpPr>
          <p:cNvPr id="2" name="TextBox 1">
            <a:extLst>
              <a:ext uri="{FF2B5EF4-FFF2-40B4-BE49-F238E27FC236}">
                <a16:creationId xmlns:a16="http://schemas.microsoft.com/office/drawing/2014/main" id="{DBA3C437-0BA6-1D98-A11A-927D6F666D6E}"/>
              </a:ext>
            </a:extLst>
          </p:cNvPr>
          <p:cNvSpPr txBox="1"/>
          <p:nvPr/>
        </p:nvSpPr>
        <p:spPr>
          <a:xfrm>
            <a:off x="4425823" y="6179204"/>
            <a:ext cx="7384674" cy="430887"/>
          </a:xfrm>
          <a:prstGeom prst="rect">
            <a:avLst/>
          </a:prstGeom>
          <a:noFill/>
        </p:spPr>
        <p:txBody>
          <a:bodyPr wrap="square" rtlCol="0">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
        <p:nvSpPr>
          <p:cNvPr id="4" name="TextBox 3">
            <a:extLst>
              <a:ext uri="{FF2B5EF4-FFF2-40B4-BE49-F238E27FC236}">
                <a16:creationId xmlns:a16="http://schemas.microsoft.com/office/drawing/2014/main" id="{B99C07EA-2100-4A5A-A3CC-F81A0121E469}"/>
              </a:ext>
            </a:extLst>
          </p:cNvPr>
          <p:cNvSpPr txBox="1"/>
          <p:nvPr/>
        </p:nvSpPr>
        <p:spPr>
          <a:xfrm>
            <a:off x="3744510" y="1131622"/>
            <a:ext cx="2351490" cy="369332"/>
          </a:xfrm>
          <a:prstGeom prst="rect">
            <a:avLst/>
          </a:prstGeom>
          <a:solidFill>
            <a:srgbClr val="C29BBC"/>
          </a:solidFill>
        </p:spPr>
        <p:txBody>
          <a:bodyPr wrap="square" lIns="0" tIns="0" rIns="0" bIns="0" rtlCol="0">
            <a:spAutoFit/>
          </a:bodyPr>
          <a:lstStyle/>
          <a:p>
            <a:pPr algn="ctr"/>
            <a:r>
              <a:rPr lang="fr-FR" sz="2400" b="1" i="0" u="none" strike="noStrike" cap="none" baseline="0" dirty="0">
                <a:solidFill>
                  <a:srgbClr val="000000"/>
                </a:solidFill>
                <a:effectLst/>
                <a:uFill>
                  <a:solidFill>
                    <a:prstClr val="black">
                      <a:alpha val="0"/>
                    </a:prstClr>
                  </a:solidFill>
                </a:uFill>
                <a:latin typeface="Arial"/>
                <a:ea typeface="Arial"/>
                <a:cs typeface="Arial"/>
              </a:rPr>
              <a:t>Variole du singe</a:t>
            </a:r>
          </a:p>
        </p:txBody>
      </p:sp>
      <p:sp>
        <p:nvSpPr>
          <p:cNvPr id="5" name="TextBox 4">
            <a:extLst>
              <a:ext uri="{FF2B5EF4-FFF2-40B4-BE49-F238E27FC236}">
                <a16:creationId xmlns:a16="http://schemas.microsoft.com/office/drawing/2014/main" id="{C0943A0D-1A22-46A2-B7AF-4446E75AEBAC}"/>
              </a:ext>
            </a:extLst>
          </p:cNvPr>
          <p:cNvSpPr txBox="1"/>
          <p:nvPr/>
        </p:nvSpPr>
        <p:spPr>
          <a:xfrm>
            <a:off x="6456218" y="1117361"/>
            <a:ext cx="2497030" cy="369332"/>
          </a:xfrm>
          <a:prstGeom prst="rect">
            <a:avLst/>
          </a:prstGeom>
          <a:solidFill>
            <a:srgbClr val="A3A5C4"/>
          </a:solidFill>
        </p:spPr>
        <p:txBody>
          <a:bodyPr wrap="square" lIns="0" tIns="0" rIns="0" bIns="0" rtlCol="0">
            <a:spAutoFit/>
          </a:bodyPr>
          <a:lstStyle/>
          <a:p>
            <a:pPr algn="ctr"/>
            <a:r>
              <a:rPr lang="fr-FR" sz="2400" b="1" i="0" u="none" strike="noStrike" cap="none" baseline="0" dirty="0">
                <a:solidFill>
                  <a:srgbClr val="000000"/>
                </a:solidFill>
                <a:effectLst/>
                <a:uFill>
                  <a:solidFill>
                    <a:prstClr val="black">
                      <a:alpha val="0"/>
                    </a:prstClr>
                  </a:solidFill>
                </a:uFill>
                <a:latin typeface="Arial"/>
                <a:ea typeface="Arial"/>
                <a:cs typeface="Arial"/>
              </a:rPr>
              <a:t>Varicelle</a:t>
            </a:r>
          </a:p>
        </p:txBody>
      </p:sp>
      <p:sp>
        <p:nvSpPr>
          <p:cNvPr id="6" name="TextBox 5">
            <a:extLst>
              <a:ext uri="{FF2B5EF4-FFF2-40B4-BE49-F238E27FC236}">
                <a16:creationId xmlns:a16="http://schemas.microsoft.com/office/drawing/2014/main" id="{642A0507-1CC7-4490-A720-46A601E7F6CE}"/>
              </a:ext>
            </a:extLst>
          </p:cNvPr>
          <p:cNvSpPr txBox="1"/>
          <p:nvPr/>
        </p:nvSpPr>
        <p:spPr>
          <a:xfrm>
            <a:off x="9232297" y="1164473"/>
            <a:ext cx="1838873" cy="369332"/>
          </a:xfrm>
          <a:prstGeom prst="rect">
            <a:avLst/>
          </a:prstGeom>
          <a:solidFill>
            <a:srgbClr val="C29BBC"/>
          </a:solidFill>
        </p:spPr>
        <p:txBody>
          <a:bodyPr wrap="square" lIns="0" tIns="0" rIns="0" bIns="0" rtlCol="0">
            <a:spAutoFit/>
          </a:bodyPr>
          <a:lstStyle/>
          <a:p>
            <a:pPr algn="ctr"/>
            <a:r>
              <a:rPr lang="fr-FR" sz="2400" b="1" i="0" u="none" strike="noStrike" cap="none" baseline="0" dirty="0">
                <a:solidFill>
                  <a:srgbClr val="000000"/>
                </a:solidFill>
                <a:effectLst/>
                <a:uFill>
                  <a:solidFill>
                    <a:prstClr val="black">
                      <a:alpha val="0"/>
                    </a:prstClr>
                  </a:solidFill>
                </a:uFill>
                <a:latin typeface="Arial"/>
                <a:ea typeface="Arial"/>
                <a:cs typeface="Arial"/>
              </a:rPr>
              <a:t>Rougeole</a:t>
            </a:r>
          </a:p>
        </p:txBody>
      </p:sp>
      <p:sp>
        <p:nvSpPr>
          <p:cNvPr id="7" name="TextBox 6">
            <a:extLst>
              <a:ext uri="{FF2B5EF4-FFF2-40B4-BE49-F238E27FC236}">
                <a16:creationId xmlns:a16="http://schemas.microsoft.com/office/drawing/2014/main" id="{4270A66D-3A36-49C6-9492-A70FA357AD44}"/>
              </a:ext>
            </a:extLst>
          </p:cNvPr>
          <p:cNvSpPr txBox="1"/>
          <p:nvPr/>
        </p:nvSpPr>
        <p:spPr>
          <a:xfrm>
            <a:off x="1781784" y="1813800"/>
            <a:ext cx="1081490" cy="246221"/>
          </a:xfrm>
          <a:prstGeom prst="rect">
            <a:avLst/>
          </a:prstGeom>
          <a:solidFill>
            <a:srgbClr val="DBF2FF"/>
          </a:solidFill>
        </p:spPr>
        <p:txBody>
          <a:bodyPr wrap="square" lIns="0" tIns="0" rIns="0" bIns="0" rtlCol="0">
            <a:spAutoFit/>
          </a:bodyPr>
          <a:lstStyle/>
          <a:p>
            <a:pPr algn="ctr"/>
            <a:r>
              <a:rPr lang="fr-FR" sz="1600" b="1" i="0" u="none" strike="noStrike" cap="none" baseline="0" dirty="0">
                <a:solidFill>
                  <a:srgbClr val="000000"/>
                </a:solidFill>
                <a:effectLst/>
                <a:uFill>
                  <a:solidFill>
                    <a:prstClr val="black">
                      <a:alpha val="0"/>
                    </a:prstClr>
                  </a:solidFill>
                </a:uFill>
                <a:latin typeface="Arial"/>
                <a:ea typeface="Arial"/>
                <a:cs typeface="Arial"/>
              </a:rPr>
              <a:t>Fièvre</a:t>
            </a:r>
          </a:p>
        </p:txBody>
      </p:sp>
      <p:sp>
        <p:nvSpPr>
          <p:cNvPr id="8" name="TextBox 7">
            <a:extLst>
              <a:ext uri="{FF2B5EF4-FFF2-40B4-BE49-F238E27FC236}">
                <a16:creationId xmlns:a16="http://schemas.microsoft.com/office/drawing/2014/main" id="{7E6CCC6A-EF03-494A-BA8C-095C96E7FD20}"/>
              </a:ext>
            </a:extLst>
          </p:cNvPr>
          <p:cNvSpPr txBox="1"/>
          <p:nvPr/>
        </p:nvSpPr>
        <p:spPr>
          <a:xfrm>
            <a:off x="1236839" y="2486689"/>
            <a:ext cx="2171380" cy="492443"/>
          </a:xfrm>
          <a:prstGeom prst="rect">
            <a:avLst/>
          </a:prstGeom>
          <a:solidFill>
            <a:srgbClr val="DBF2FF"/>
          </a:solidFill>
        </p:spPr>
        <p:txBody>
          <a:bodyPr wrap="square" lIns="0" tIns="0" rIns="0" bIns="0" rtlCol="0">
            <a:spAutoFit/>
          </a:bodyP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Apparition d’une éruption cutanée</a:t>
            </a:r>
          </a:p>
        </p:txBody>
      </p:sp>
      <p:sp>
        <p:nvSpPr>
          <p:cNvPr id="10" name="TextBox 9">
            <a:extLst>
              <a:ext uri="{FF2B5EF4-FFF2-40B4-BE49-F238E27FC236}">
                <a16:creationId xmlns:a16="http://schemas.microsoft.com/office/drawing/2014/main" id="{27CEEA85-3BCC-4067-8F69-79EB31F50892}"/>
              </a:ext>
            </a:extLst>
          </p:cNvPr>
          <p:cNvSpPr txBox="1"/>
          <p:nvPr/>
        </p:nvSpPr>
        <p:spPr>
          <a:xfrm>
            <a:off x="1199895" y="3140162"/>
            <a:ext cx="2337633" cy="492443"/>
          </a:xfrm>
          <a:prstGeom prst="rect">
            <a:avLst/>
          </a:prstGeom>
          <a:solidFill>
            <a:srgbClr val="DBF2FF"/>
          </a:solidFill>
        </p:spPr>
        <p:txBody>
          <a:bodyPr wrap="square" lIns="0" tIns="0" rIns="0" bIns="0" rtlCol="0">
            <a:spAutoFit/>
          </a:bodyP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Développement d’une éruption cutanée</a:t>
            </a:r>
          </a:p>
        </p:txBody>
      </p:sp>
      <p:sp>
        <p:nvSpPr>
          <p:cNvPr id="11" name="TextBox 10">
            <a:extLst>
              <a:ext uri="{FF2B5EF4-FFF2-40B4-BE49-F238E27FC236}">
                <a16:creationId xmlns:a16="http://schemas.microsoft.com/office/drawing/2014/main" id="{1FA7BEFE-C6D8-43F9-AC77-C05A92963562}"/>
              </a:ext>
            </a:extLst>
          </p:cNvPr>
          <p:cNvSpPr txBox="1"/>
          <p:nvPr/>
        </p:nvSpPr>
        <p:spPr>
          <a:xfrm>
            <a:off x="1181420" y="3995478"/>
            <a:ext cx="2337633" cy="492443"/>
          </a:xfrm>
          <a:prstGeom prst="rect">
            <a:avLst/>
          </a:prstGeom>
          <a:solidFill>
            <a:srgbClr val="DBF2FF"/>
          </a:solidFill>
        </p:spPr>
        <p:txBody>
          <a:bodyPr wrap="square" lIns="0" tIns="0" rIns="0" bIns="0" rtlCol="0">
            <a:spAutoFit/>
          </a:bodyP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Distribution des éruptions cutanées</a:t>
            </a:r>
          </a:p>
        </p:txBody>
      </p:sp>
      <p:sp>
        <p:nvSpPr>
          <p:cNvPr id="12" name="TextBox 11">
            <a:extLst>
              <a:ext uri="{FF2B5EF4-FFF2-40B4-BE49-F238E27FC236}">
                <a16:creationId xmlns:a16="http://schemas.microsoft.com/office/drawing/2014/main" id="{09604C24-F5E7-48B6-8661-79FCDBBE2826}"/>
              </a:ext>
            </a:extLst>
          </p:cNvPr>
          <p:cNvSpPr txBox="1"/>
          <p:nvPr/>
        </p:nvSpPr>
        <p:spPr>
          <a:xfrm>
            <a:off x="1181419" y="4958967"/>
            <a:ext cx="2337633" cy="246221"/>
          </a:xfrm>
          <a:prstGeom prst="rect">
            <a:avLst/>
          </a:prstGeom>
          <a:solidFill>
            <a:srgbClr val="DBF2FF"/>
          </a:solidFill>
        </p:spPr>
        <p:txBody>
          <a:bodyPr wrap="square" lIns="0" tIns="0" rIns="0" bIns="0" rtlCol="0">
            <a:spAutoFit/>
          </a:bodyP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Lymphadénopathie</a:t>
            </a:r>
          </a:p>
        </p:txBody>
      </p:sp>
      <p:sp>
        <p:nvSpPr>
          <p:cNvPr id="13" name="TextBox 12">
            <a:extLst>
              <a:ext uri="{FF2B5EF4-FFF2-40B4-BE49-F238E27FC236}">
                <a16:creationId xmlns:a16="http://schemas.microsoft.com/office/drawing/2014/main" id="{F6A7A051-28CB-41A2-8F85-2B8DF15A30FD}"/>
              </a:ext>
            </a:extLst>
          </p:cNvPr>
          <p:cNvSpPr txBox="1"/>
          <p:nvPr/>
        </p:nvSpPr>
        <p:spPr>
          <a:xfrm>
            <a:off x="1784090" y="5572323"/>
            <a:ext cx="1132290" cy="246221"/>
          </a:xfrm>
          <a:prstGeom prst="rect">
            <a:avLst/>
          </a:prstGeom>
          <a:solidFill>
            <a:srgbClr val="DBF2FF"/>
          </a:solidFill>
        </p:spPr>
        <p:txBody>
          <a:bodyPr wrap="square" lIns="0" tIns="0" rIns="0" bIns="0" rtlCol="0">
            <a:spAutoFit/>
          </a:bodyP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Décès</a:t>
            </a:r>
          </a:p>
        </p:txBody>
      </p:sp>
      <p:sp>
        <p:nvSpPr>
          <p:cNvPr id="14" name="TextBox 13">
            <a:extLst>
              <a:ext uri="{FF2B5EF4-FFF2-40B4-BE49-F238E27FC236}">
                <a16:creationId xmlns:a16="http://schemas.microsoft.com/office/drawing/2014/main" id="{47792783-E386-4B0F-B42F-B771D6F314C0}"/>
              </a:ext>
            </a:extLst>
          </p:cNvPr>
          <p:cNvSpPr txBox="1"/>
          <p:nvPr/>
        </p:nvSpPr>
        <p:spPr>
          <a:xfrm>
            <a:off x="3744510" y="1842965"/>
            <a:ext cx="2203708" cy="430887"/>
          </a:xfrm>
          <a:prstGeom prst="rect">
            <a:avLst/>
          </a:prstGeom>
          <a:solidFill>
            <a:srgbClr val="E9DAFF"/>
          </a:solidFill>
        </p:spPr>
        <p:txBody>
          <a:bodyPr wrap="square" lIns="0" tIns="0" rIns="0" bIns="0" rtlCol="0">
            <a:spAutoFit/>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1 à 3 jours avant l’éruption cutanée</a:t>
            </a:r>
          </a:p>
        </p:txBody>
      </p:sp>
      <p:sp>
        <p:nvSpPr>
          <p:cNvPr id="15" name="TextBox 14">
            <a:extLst>
              <a:ext uri="{FF2B5EF4-FFF2-40B4-BE49-F238E27FC236}">
                <a16:creationId xmlns:a16="http://schemas.microsoft.com/office/drawing/2014/main" id="{03BBF008-7254-446C-9045-92484839D151}"/>
              </a:ext>
            </a:extLst>
          </p:cNvPr>
          <p:cNvSpPr txBox="1"/>
          <p:nvPr/>
        </p:nvSpPr>
        <p:spPr>
          <a:xfrm>
            <a:off x="3761089" y="2414569"/>
            <a:ext cx="2385357" cy="430887"/>
          </a:xfrm>
          <a:prstGeom prst="rect">
            <a:avLst/>
          </a:prstGeom>
          <a:solidFill>
            <a:srgbClr val="E9DAFF"/>
          </a:solidFill>
        </p:spPr>
        <p:txBody>
          <a:bodyPr wrap="square" lIns="0" tIns="0" rIns="0" bIns="0" rtlCol="0">
            <a:spAutoFit/>
          </a:bodyPr>
          <a:lstStyle/>
          <a:p>
            <a:r>
              <a:rPr lang="fr-FR" sz="1400" b="0" i="0" u="none" strike="noStrike" cap="none" baseline="0" dirty="0">
                <a:solidFill>
                  <a:srgbClr val="000000"/>
                </a:solidFill>
                <a:effectLst/>
                <a:uFill>
                  <a:solidFill>
                    <a:prstClr val="black">
                      <a:alpha val="0"/>
                    </a:prstClr>
                  </a:solidFill>
                </a:uFill>
                <a:latin typeface="Arial"/>
                <a:ea typeface="Arial"/>
                <a:cs typeface="Arial"/>
              </a:rPr>
              <a:t>Lésions souvent à une phase de développement</a:t>
            </a:r>
          </a:p>
        </p:txBody>
      </p:sp>
      <p:sp>
        <p:nvSpPr>
          <p:cNvPr id="16" name="TextBox 15">
            <a:extLst>
              <a:ext uri="{FF2B5EF4-FFF2-40B4-BE49-F238E27FC236}">
                <a16:creationId xmlns:a16="http://schemas.microsoft.com/office/drawing/2014/main" id="{E849BD59-1E00-438C-88E1-D146018F0349}"/>
              </a:ext>
            </a:extLst>
          </p:cNvPr>
          <p:cNvSpPr txBox="1"/>
          <p:nvPr/>
        </p:nvSpPr>
        <p:spPr>
          <a:xfrm>
            <a:off x="3744510" y="3152001"/>
            <a:ext cx="927549" cy="215444"/>
          </a:xfrm>
          <a:prstGeom prst="rect">
            <a:avLst/>
          </a:prstGeom>
          <a:solidFill>
            <a:srgbClr val="E9DAFF"/>
          </a:solidFill>
        </p:spPr>
        <p:txBody>
          <a:bodyPr wrap="square" lIns="0" tIns="0" rIns="0" bIns="0" rtlCol="0">
            <a:spAutoFit/>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Lentee</a:t>
            </a:r>
          </a:p>
        </p:txBody>
      </p:sp>
      <p:sp>
        <p:nvSpPr>
          <p:cNvPr id="17" name="TextBox 16">
            <a:extLst>
              <a:ext uri="{FF2B5EF4-FFF2-40B4-BE49-F238E27FC236}">
                <a16:creationId xmlns:a16="http://schemas.microsoft.com/office/drawing/2014/main" id="{4B5C2ED8-8A01-4F5E-B865-F6E838A4C3BE}"/>
              </a:ext>
            </a:extLst>
          </p:cNvPr>
          <p:cNvSpPr txBox="1"/>
          <p:nvPr/>
        </p:nvSpPr>
        <p:spPr>
          <a:xfrm>
            <a:off x="3735274" y="3784467"/>
            <a:ext cx="2166280" cy="861774"/>
          </a:xfrm>
          <a:prstGeom prst="rect">
            <a:avLst/>
          </a:prstGeom>
          <a:solidFill>
            <a:srgbClr val="E9DAFF"/>
          </a:solidFill>
        </p:spPr>
        <p:txBody>
          <a:bodyPr wrap="square" lIns="0" tIns="0" rIns="0" bIns="0" rtlCol="0">
            <a:spAutoFit/>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Plus denses sur le visage ; présentes sur la paume des mains et la plante des pieds</a:t>
            </a:r>
          </a:p>
        </p:txBody>
      </p:sp>
      <p:sp>
        <p:nvSpPr>
          <p:cNvPr id="18" name="TextBox 17">
            <a:extLst>
              <a:ext uri="{FF2B5EF4-FFF2-40B4-BE49-F238E27FC236}">
                <a16:creationId xmlns:a16="http://schemas.microsoft.com/office/drawing/2014/main" id="{94024D9F-A879-4221-B3D1-3FE048E9DB02}"/>
              </a:ext>
            </a:extLst>
          </p:cNvPr>
          <p:cNvSpPr txBox="1"/>
          <p:nvPr/>
        </p:nvSpPr>
        <p:spPr>
          <a:xfrm>
            <a:off x="3735274" y="4941431"/>
            <a:ext cx="1081490" cy="215444"/>
          </a:xfrm>
          <a:prstGeom prst="rect">
            <a:avLst/>
          </a:prstGeom>
          <a:solidFill>
            <a:srgbClr val="E9DAFF"/>
          </a:solidFill>
        </p:spPr>
        <p:txBody>
          <a:bodyPr wrap="square" lIns="0" tIns="0" rIns="0" bIns="0" rtlCol="0">
            <a:spAutoFit/>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Présenter</a:t>
            </a:r>
          </a:p>
        </p:txBody>
      </p:sp>
      <p:sp>
        <p:nvSpPr>
          <p:cNvPr id="19" name="TextBox 18">
            <a:extLst>
              <a:ext uri="{FF2B5EF4-FFF2-40B4-BE49-F238E27FC236}">
                <a16:creationId xmlns:a16="http://schemas.microsoft.com/office/drawing/2014/main" id="{03391997-F5D6-4482-A373-51CDE377EFDD}"/>
              </a:ext>
            </a:extLst>
          </p:cNvPr>
          <p:cNvSpPr txBox="1"/>
          <p:nvPr/>
        </p:nvSpPr>
        <p:spPr>
          <a:xfrm>
            <a:off x="3761089" y="5572323"/>
            <a:ext cx="1145312" cy="215444"/>
          </a:xfrm>
          <a:prstGeom prst="rect">
            <a:avLst/>
          </a:prstGeom>
          <a:solidFill>
            <a:srgbClr val="E9DAFF"/>
          </a:solidFill>
        </p:spPr>
        <p:txBody>
          <a:bodyPr wrap="square" lIns="0" tIns="0" rIns="0" bIns="0" rtlCol="0">
            <a:spAutoFit/>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Jusqu’à 10 %</a:t>
            </a:r>
          </a:p>
        </p:txBody>
      </p:sp>
      <p:sp>
        <p:nvSpPr>
          <p:cNvPr id="20" name="TextBox 19">
            <a:extLst>
              <a:ext uri="{FF2B5EF4-FFF2-40B4-BE49-F238E27FC236}">
                <a16:creationId xmlns:a16="http://schemas.microsoft.com/office/drawing/2014/main" id="{41D2564C-8472-45F7-B72D-EC5F52916ED8}"/>
              </a:ext>
            </a:extLst>
          </p:cNvPr>
          <p:cNvSpPr txBox="1"/>
          <p:nvPr/>
        </p:nvSpPr>
        <p:spPr>
          <a:xfrm>
            <a:off x="6539344" y="1824493"/>
            <a:ext cx="2413903" cy="430887"/>
          </a:xfrm>
          <a:prstGeom prst="rect">
            <a:avLst/>
          </a:prstGeom>
          <a:solidFill>
            <a:srgbClr val="BCD1F8"/>
          </a:solidFill>
        </p:spPr>
        <p:txBody>
          <a:bodyPr wrap="square" lIns="0" tIns="0" rIns="0" bIns="0" rtlCol="0">
            <a:spAutoFit/>
          </a:bodyPr>
          <a:lstStyle/>
          <a:p>
            <a:r>
              <a:rPr lang="fr-FR" sz="1400" b="0" i="0" u="none" strike="noStrike" cap="none" baseline="0" dirty="0">
                <a:solidFill>
                  <a:srgbClr val="000000"/>
                </a:solidFill>
                <a:effectLst/>
                <a:uFill>
                  <a:solidFill>
                    <a:prstClr val="black">
                      <a:alpha val="0"/>
                    </a:prstClr>
                  </a:solidFill>
                </a:uFill>
                <a:latin typeface="Arial"/>
                <a:ea typeface="Arial"/>
                <a:cs typeface="Arial"/>
              </a:rPr>
              <a:t>1 à 2 jours avant l’éruption cutanée</a:t>
            </a:r>
          </a:p>
        </p:txBody>
      </p:sp>
      <p:sp>
        <p:nvSpPr>
          <p:cNvPr id="21" name="TextBox 20">
            <a:extLst>
              <a:ext uri="{FF2B5EF4-FFF2-40B4-BE49-F238E27FC236}">
                <a16:creationId xmlns:a16="http://schemas.microsoft.com/office/drawing/2014/main" id="{DC44C44A-477C-4175-AC55-58BAB8DD0EED}"/>
              </a:ext>
            </a:extLst>
          </p:cNvPr>
          <p:cNvSpPr txBox="1"/>
          <p:nvPr/>
        </p:nvSpPr>
        <p:spPr>
          <a:xfrm>
            <a:off x="6437185" y="2419004"/>
            <a:ext cx="2497029" cy="430887"/>
          </a:xfrm>
          <a:prstGeom prst="rect">
            <a:avLst/>
          </a:prstGeom>
          <a:solidFill>
            <a:srgbClr val="BCD1F8"/>
          </a:solidFill>
        </p:spPr>
        <p:txBody>
          <a:bodyPr wrap="square" lIns="0" tIns="0" rIns="0" bIns="0" rtlCol="0">
            <a:spAutoFit/>
          </a:bodyPr>
          <a:lstStyle/>
          <a:p>
            <a:r>
              <a:rPr lang="fr-FR" sz="1400" b="0" i="0" u="none" strike="noStrike" cap="none" baseline="0" dirty="0">
                <a:solidFill>
                  <a:srgbClr val="000000"/>
                </a:solidFill>
                <a:effectLst/>
                <a:uFill>
                  <a:solidFill>
                    <a:prstClr val="black">
                      <a:alpha val="0"/>
                    </a:prstClr>
                  </a:solidFill>
                </a:uFill>
                <a:latin typeface="Arial"/>
                <a:ea typeface="Arial"/>
                <a:cs typeface="Arial"/>
              </a:rPr>
              <a:t>Lésions souvent à plusieurs phases de développement</a:t>
            </a:r>
          </a:p>
        </p:txBody>
      </p:sp>
      <p:sp>
        <p:nvSpPr>
          <p:cNvPr id="22" name="TextBox 21">
            <a:extLst>
              <a:ext uri="{FF2B5EF4-FFF2-40B4-BE49-F238E27FC236}">
                <a16:creationId xmlns:a16="http://schemas.microsoft.com/office/drawing/2014/main" id="{D119499B-DAE8-4300-8621-EE37E47097AE}"/>
              </a:ext>
            </a:extLst>
          </p:cNvPr>
          <p:cNvSpPr txBox="1"/>
          <p:nvPr/>
        </p:nvSpPr>
        <p:spPr>
          <a:xfrm>
            <a:off x="6539345" y="3166398"/>
            <a:ext cx="1010679" cy="215444"/>
          </a:xfrm>
          <a:prstGeom prst="rect">
            <a:avLst/>
          </a:prstGeom>
          <a:solidFill>
            <a:srgbClr val="BCD1F8"/>
          </a:solidFill>
        </p:spPr>
        <p:txBody>
          <a:bodyPr wrap="square" lIns="0" tIns="0" rIns="0" bIns="0" rtlCol="0">
            <a:spAutoFit/>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Rapides</a:t>
            </a:r>
          </a:p>
        </p:txBody>
      </p:sp>
      <p:sp>
        <p:nvSpPr>
          <p:cNvPr id="23" name="TextBox 22">
            <a:extLst>
              <a:ext uri="{FF2B5EF4-FFF2-40B4-BE49-F238E27FC236}">
                <a16:creationId xmlns:a16="http://schemas.microsoft.com/office/drawing/2014/main" id="{2AA8839D-37D7-435B-9270-3C0114D55869}"/>
              </a:ext>
            </a:extLst>
          </p:cNvPr>
          <p:cNvSpPr txBox="1"/>
          <p:nvPr/>
        </p:nvSpPr>
        <p:spPr>
          <a:xfrm>
            <a:off x="6532068" y="3787411"/>
            <a:ext cx="2289914" cy="861774"/>
          </a:xfrm>
          <a:prstGeom prst="rect">
            <a:avLst/>
          </a:prstGeom>
          <a:solidFill>
            <a:srgbClr val="BCD1F8"/>
          </a:solidFill>
        </p:spPr>
        <p:txBody>
          <a:bodyPr wrap="square" lIns="0" tIns="0" rIns="0" bIns="0" rtlCol="0">
            <a:spAutoFit/>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Plus denses sur le tronc ; absentes des paumes des mains et de la plante des pieds</a:t>
            </a:r>
          </a:p>
        </p:txBody>
      </p:sp>
      <p:sp>
        <p:nvSpPr>
          <p:cNvPr id="24" name="TextBox 23">
            <a:extLst>
              <a:ext uri="{FF2B5EF4-FFF2-40B4-BE49-F238E27FC236}">
                <a16:creationId xmlns:a16="http://schemas.microsoft.com/office/drawing/2014/main" id="{56525A25-F93F-4472-8754-3C47D4F8D161}"/>
              </a:ext>
            </a:extLst>
          </p:cNvPr>
          <p:cNvSpPr txBox="1"/>
          <p:nvPr/>
        </p:nvSpPr>
        <p:spPr>
          <a:xfrm>
            <a:off x="6539974" y="4913917"/>
            <a:ext cx="935532" cy="215444"/>
          </a:xfrm>
          <a:prstGeom prst="rect">
            <a:avLst/>
          </a:prstGeom>
          <a:solidFill>
            <a:srgbClr val="BCD1F8"/>
          </a:solidFill>
        </p:spPr>
        <p:txBody>
          <a:bodyPr wrap="square" lIns="0" tIns="0" rIns="0" bIns="0" rtlCol="0">
            <a:spAutoFit/>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Absentes</a:t>
            </a:r>
          </a:p>
        </p:txBody>
      </p:sp>
      <p:sp>
        <p:nvSpPr>
          <p:cNvPr id="25" name="TextBox 24">
            <a:extLst>
              <a:ext uri="{FF2B5EF4-FFF2-40B4-BE49-F238E27FC236}">
                <a16:creationId xmlns:a16="http://schemas.microsoft.com/office/drawing/2014/main" id="{C6A4A00B-6797-48F1-B956-1B2586008DE8}"/>
              </a:ext>
            </a:extLst>
          </p:cNvPr>
          <p:cNvSpPr txBox="1"/>
          <p:nvPr/>
        </p:nvSpPr>
        <p:spPr>
          <a:xfrm>
            <a:off x="6532068" y="5586705"/>
            <a:ext cx="935532" cy="215444"/>
          </a:xfrm>
          <a:prstGeom prst="rect">
            <a:avLst/>
          </a:prstGeom>
          <a:solidFill>
            <a:srgbClr val="BCD1F8"/>
          </a:solidFill>
        </p:spPr>
        <p:txBody>
          <a:bodyPr wrap="square" lIns="0" tIns="0" rIns="0" bIns="0" rtlCol="0">
            <a:spAutoFit/>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Rares </a:t>
            </a:r>
          </a:p>
        </p:txBody>
      </p:sp>
      <p:sp>
        <p:nvSpPr>
          <p:cNvPr id="26" name="TextBox 25">
            <a:extLst>
              <a:ext uri="{FF2B5EF4-FFF2-40B4-BE49-F238E27FC236}">
                <a16:creationId xmlns:a16="http://schemas.microsoft.com/office/drawing/2014/main" id="{251F585C-5EC2-4EEB-A5FF-64497C752EAF}"/>
              </a:ext>
            </a:extLst>
          </p:cNvPr>
          <p:cNvSpPr txBox="1"/>
          <p:nvPr/>
        </p:nvSpPr>
        <p:spPr>
          <a:xfrm>
            <a:off x="9280654" y="1842965"/>
            <a:ext cx="2203708" cy="430887"/>
          </a:xfrm>
          <a:prstGeom prst="rect">
            <a:avLst/>
          </a:prstGeom>
          <a:solidFill>
            <a:srgbClr val="E9DAFF"/>
          </a:solidFill>
        </p:spPr>
        <p:txBody>
          <a:bodyPr wrap="square" lIns="0" tIns="0" rIns="0" bIns="0" rtlCol="0">
            <a:spAutoFit/>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3 à 5 jours avant l’éruption cutanée</a:t>
            </a:r>
          </a:p>
        </p:txBody>
      </p:sp>
      <p:sp>
        <p:nvSpPr>
          <p:cNvPr id="27" name="TextBox 26">
            <a:extLst>
              <a:ext uri="{FF2B5EF4-FFF2-40B4-BE49-F238E27FC236}">
                <a16:creationId xmlns:a16="http://schemas.microsoft.com/office/drawing/2014/main" id="{5D4368EC-C5EB-4F7B-820F-98D2ED13E42C}"/>
              </a:ext>
            </a:extLst>
          </p:cNvPr>
          <p:cNvSpPr txBox="1"/>
          <p:nvPr/>
        </p:nvSpPr>
        <p:spPr>
          <a:xfrm>
            <a:off x="9232296" y="2403525"/>
            <a:ext cx="2497029" cy="430887"/>
          </a:xfrm>
          <a:prstGeom prst="rect">
            <a:avLst/>
          </a:prstGeom>
          <a:solidFill>
            <a:srgbClr val="E9DAFF"/>
          </a:solidFill>
        </p:spPr>
        <p:txBody>
          <a:bodyPr wrap="square" lIns="0" tIns="0" rIns="0" bIns="0" rtlCol="0">
            <a:spAutoFit/>
          </a:bodyPr>
          <a:lstStyle/>
          <a:p>
            <a:r>
              <a:rPr lang="fr-FR" sz="1400" b="0" i="0" u="none" strike="noStrike" cap="none" baseline="0" dirty="0">
                <a:solidFill>
                  <a:srgbClr val="000000"/>
                </a:solidFill>
                <a:effectLst/>
                <a:uFill>
                  <a:solidFill>
                    <a:prstClr val="black">
                      <a:alpha val="0"/>
                    </a:prstClr>
                  </a:solidFill>
                </a:uFill>
                <a:latin typeface="Arial"/>
                <a:ea typeface="Arial"/>
                <a:cs typeface="Arial"/>
              </a:rPr>
              <a:t>Lésions souvent à plusieurs phases de développement</a:t>
            </a:r>
          </a:p>
        </p:txBody>
      </p:sp>
      <p:sp>
        <p:nvSpPr>
          <p:cNvPr id="28" name="TextBox 27">
            <a:extLst>
              <a:ext uri="{FF2B5EF4-FFF2-40B4-BE49-F238E27FC236}">
                <a16:creationId xmlns:a16="http://schemas.microsoft.com/office/drawing/2014/main" id="{F144DBC8-120F-4B19-B4B8-93925E01A1A3}"/>
              </a:ext>
            </a:extLst>
          </p:cNvPr>
          <p:cNvSpPr txBox="1"/>
          <p:nvPr/>
        </p:nvSpPr>
        <p:spPr>
          <a:xfrm>
            <a:off x="9280654" y="3140162"/>
            <a:ext cx="876903" cy="215444"/>
          </a:xfrm>
          <a:prstGeom prst="rect">
            <a:avLst/>
          </a:prstGeom>
          <a:solidFill>
            <a:srgbClr val="E9DAFF"/>
          </a:solidFill>
        </p:spPr>
        <p:txBody>
          <a:bodyPr wrap="square" lIns="0" tIns="0" rIns="0" bIns="0" rtlCol="0">
            <a:spAutoFit/>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Rapides</a:t>
            </a:r>
          </a:p>
        </p:txBody>
      </p:sp>
      <p:sp>
        <p:nvSpPr>
          <p:cNvPr id="29" name="TextBox 28">
            <a:extLst>
              <a:ext uri="{FF2B5EF4-FFF2-40B4-BE49-F238E27FC236}">
                <a16:creationId xmlns:a16="http://schemas.microsoft.com/office/drawing/2014/main" id="{C271F077-6282-4ACD-862E-0D7C35330E76}"/>
              </a:ext>
            </a:extLst>
          </p:cNvPr>
          <p:cNvSpPr txBox="1"/>
          <p:nvPr/>
        </p:nvSpPr>
        <p:spPr>
          <a:xfrm>
            <a:off x="9237551" y="3661356"/>
            <a:ext cx="2289914" cy="646331"/>
          </a:xfrm>
          <a:prstGeom prst="rect">
            <a:avLst/>
          </a:prstGeom>
          <a:solidFill>
            <a:srgbClr val="E9DAFF"/>
          </a:solidFill>
        </p:spPr>
        <p:txBody>
          <a:bodyPr wrap="square" lIns="0" tIns="0" rIns="0" bIns="0" rtlCol="0">
            <a:spAutoFit/>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Débute sur le visage et s’étend, parfois jusqu’aux mains et aux pieds</a:t>
            </a:r>
          </a:p>
        </p:txBody>
      </p:sp>
      <p:sp>
        <p:nvSpPr>
          <p:cNvPr id="30" name="TextBox 29">
            <a:extLst>
              <a:ext uri="{FF2B5EF4-FFF2-40B4-BE49-F238E27FC236}">
                <a16:creationId xmlns:a16="http://schemas.microsoft.com/office/drawing/2014/main" id="{8054761E-8024-4AAB-B276-7FBCD6136DA8}"/>
              </a:ext>
            </a:extLst>
          </p:cNvPr>
          <p:cNvSpPr txBox="1"/>
          <p:nvPr/>
        </p:nvSpPr>
        <p:spPr>
          <a:xfrm>
            <a:off x="9280654" y="4941625"/>
            <a:ext cx="1361176" cy="215444"/>
          </a:xfrm>
          <a:prstGeom prst="rect">
            <a:avLst/>
          </a:prstGeom>
          <a:solidFill>
            <a:srgbClr val="E9DAFF"/>
          </a:solidFill>
        </p:spPr>
        <p:txBody>
          <a:bodyPr wrap="square" lIns="0" tIns="0" rIns="0" bIns="0" rtlCol="0">
            <a:spAutoFit/>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Occasionnelles</a:t>
            </a:r>
          </a:p>
        </p:txBody>
      </p:sp>
      <p:sp>
        <p:nvSpPr>
          <p:cNvPr id="31" name="TextBox 30">
            <a:extLst>
              <a:ext uri="{FF2B5EF4-FFF2-40B4-BE49-F238E27FC236}">
                <a16:creationId xmlns:a16="http://schemas.microsoft.com/office/drawing/2014/main" id="{AF4A73BD-A5FB-430D-B328-CC3D6FBF67CA}"/>
              </a:ext>
            </a:extLst>
          </p:cNvPr>
          <p:cNvSpPr txBox="1"/>
          <p:nvPr/>
        </p:nvSpPr>
        <p:spPr>
          <a:xfrm>
            <a:off x="9280654" y="5569729"/>
            <a:ext cx="1530510" cy="215444"/>
          </a:xfrm>
          <a:prstGeom prst="rect">
            <a:avLst/>
          </a:prstGeom>
          <a:solidFill>
            <a:srgbClr val="E9DAFF"/>
          </a:solidFill>
        </p:spPr>
        <p:txBody>
          <a:bodyPr wrap="square" lIns="0" tIns="0" rIns="0" bIns="0" rtlCol="0">
            <a:spAutoFit/>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Large éventail </a:t>
            </a:r>
          </a:p>
        </p:txBody>
      </p:sp>
      <p:sp>
        <p:nvSpPr>
          <p:cNvPr id="32" name="TextBox 31">
            <a:extLst>
              <a:ext uri="{FF2B5EF4-FFF2-40B4-BE49-F238E27FC236}">
                <a16:creationId xmlns:a16="http://schemas.microsoft.com/office/drawing/2014/main" id="{A3A5C276-D66A-4BD2-BC24-F1EC066DF949}"/>
              </a:ext>
            </a:extLst>
          </p:cNvPr>
          <p:cNvSpPr txBox="1"/>
          <p:nvPr/>
        </p:nvSpPr>
        <p:spPr>
          <a:xfrm rot="16200000">
            <a:off x="-483692" y="3599799"/>
            <a:ext cx="2434723" cy="369332"/>
          </a:xfrm>
          <a:prstGeom prst="rect">
            <a:avLst/>
          </a:prstGeom>
          <a:solidFill>
            <a:srgbClr val="DBF2FF"/>
          </a:solidFill>
        </p:spPr>
        <p:txBody>
          <a:bodyPr wrap="square" lIns="0" tIns="0" rIns="0" bIns="0" rtlCol="0">
            <a:spAutoFit/>
          </a:bodyPr>
          <a:lstStyle/>
          <a:p>
            <a:pPr algn="ctr"/>
            <a:r>
              <a:rPr lang="fr-FR" sz="2400" b="1" i="0" u="none" strike="noStrike" cap="none" baseline="0">
                <a:solidFill>
                  <a:srgbClr val="000000"/>
                </a:solidFill>
                <a:effectLst/>
                <a:uFill>
                  <a:solidFill>
                    <a:prstClr val="black">
                      <a:alpha val="0"/>
                    </a:prstClr>
                  </a:solidFill>
                </a:uFill>
                <a:latin typeface="Arial"/>
                <a:ea typeface="Arial"/>
                <a:cs typeface="Arial"/>
              </a:rPr>
              <a:t>Symptômes</a:t>
            </a:r>
          </a:p>
        </p:txBody>
      </p:sp>
    </p:spTree>
    <p:extLst>
      <p:ext uri="{BB962C8B-B14F-4D97-AF65-F5344CB8AC3E}">
        <p14:creationId xmlns:p14="http://schemas.microsoft.com/office/powerpoint/2010/main" val="141853512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32358-860E-8665-BA31-7EAB1316734B}"/>
              </a:ext>
            </a:extLst>
          </p:cNvPr>
          <p:cNvSpPr>
            <a:spLocks noGrp="1"/>
          </p:cNvSpPr>
          <p:nvPr>
            <p:ph type="title"/>
          </p:nvPr>
        </p:nvSpPr>
        <p:spPr>
          <a:xfrm>
            <a:off x="228600" y="172315"/>
            <a:ext cx="10515600" cy="800039"/>
          </a:xfrm>
        </p:spPr>
        <p:txBody>
          <a:bodyPr>
            <a:normAutofit fontScale="90000"/>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La variole du singe est endémique en Afrique centrale et occidentale</a:t>
            </a:r>
          </a:p>
        </p:txBody>
      </p:sp>
      <p:sp>
        <p:nvSpPr>
          <p:cNvPr id="7" name="TextBox 6">
            <a:extLst>
              <a:ext uri="{FF2B5EF4-FFF2-40B4-BE49-F238E27FC236}">
                <a16:creationId xmlns:a16="http://schemas.microsoft.com/office/drawing/2014/main" id="{38212529-EE07-8ABD-AE7C-FAD2B66DEAEA}"/>
              </a:ext>
            </a:extLst>
          </p:cNvPr>
          <p:cNvSpPr txBox="1"/>
          <p:nvPr/>
        </p:nvSpPr>
        <p:spPr>
          <a:xfrm>
            <a:off x="6491927" y="5960414"/>
            <a:ext cx="5618012" cy="762000"/>
          </a:xfrm>
          <a:prstGeom prst="rect">
            <a:avLst/>
          </a:prstGeom>
          <a:noFill/>
        </p:spPr>
        <p:txBody>
          <a:bodyPr wrap="square" rtlCol="0">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OMS [Internet].  Carte des cas confirmés de variole du singe à compter de janvier 2022, en date du 25 août 2024. Genève : OMS [mis à jour le 28 août 2024, cité le 30 août 2024]. Disponible sur : </a:t>
            </a:r>
            <a:r>
              <a:rPr lang="fr-FR" sz="1050" b="0" i="0" u="none" strike="noStrike" cap="none" baseline="0">
                <a:solidFill>
                  <a:srgbClr val="44546A"/>
                </a:solidFill>
                <a:effectLst/>
                <a:uFill>
                  <a:solidFill>
                    <a:prstClr val="black">
                      <a:alpha val="0"/>
                    </a:prstClr>
                  </a:solidFill>
                </a:uFill>
                <a:latin typeface="Arial"/>
                <a:ea typeface="Arial"/>
                <a:cs typeface="Arial"/>
                <a:hlinkClick r:id="rId3" history="0"/>
              </a:rPr>
              <a:t>Épidémie de mpox (variole du singe) de 2022 à 2024 : Tendances mondiales (shinyapps.io)</a:t>
            </a:r>
            <a:r>
              <a:rPr lang="fr-FR" sz="1050" b="0" i="0" u="none" strike="noStrike" cap="none" baseline="0">
                <a:solidFill>
                  <a:srgbClr val="44546A"/>
                </a:solidFill>
                <a:effectLst/>
                <a:uFill>
                  <a:solidFill>
                    <a:prstClr val="black">
                      <a:alpha val="0"/>
                    </a:prstClr>
                  </a:solidFill>
                </a:uFill>
                <a:latin typeface="Arial"/>
                <a:ea typeface="Arial"/>
                <a:cs typeface="Arial"/>
              </a:rPr>
              <a:t>.</a:t>
            </a:r>
          </a:p>
        </p:txBody>
      </p:sp>
      <p:graphicFrame>
        <p:nvGraphicFramePr>
          <p:cNvPr id="8" name="Table 7">
            <a:extLst>
              <a:ext uri="{FF2B5EF4-FFF2-40B4-BE49-F238E27FC236}">
                <a16:creationId xmlns:a16="http://schemas.microsoft.com/office/drawing/2014/main" id="{120B508D-72CF-98D4-EB68-A0BFC302B87C}"/>
              </a:ext>
            </a:extLst>
          </p:cNvPr>
          <p:cNvGraphicFramePr>
            <a:graphicFrameLocks noGrp="1"/>
          </p:cNvGraphicFramePr>
          <p:nvPr>
            <p:extLst>
              <p:ext uri="{D42A27DB-BD31-4B8C-83A1-F6EECF244321}">
                <p14:modId xmlns:p14="http://schemas.microsoft.com/office/powerpoint/2010/main" val="3127983360"/>
              </p:ext>
            </p:extLst>
          </p:nvPr>
        </p:nvGraphicFramePr>
        <p:xfrm>
          <a:off x="218326" y="993012"/>
          <a:ext cx="6094255" cy="5608320"/>
        </p:xfrm>
        <a:graphic>
          <a:graphicData uri="http://schemas.openxmlformats.org/drawingml/2006/table">
            <a:tbl>
              <a:tblPr>
                <a:tableStyleId>{2D5ABB26-0587-4C30-8999-92F81FD0307C}</a:tableStyleId>
              </a:tblPr>
              <a:tblGrid>
                <a:gridCol w="2242509">
                  <a:extLst>
                    <a:ext uri="{9D8B030D-6E8A-4147-A177-3AD203B41FA5}">
                      <a16:colId xmlns:a16="http://schemas.microsoft.com/office/drawing/2014/main" val="608188643"/>
                    </a:ext>
                  </a:extLst>
                </a:gridCol>
                <a:gridCol w="1925873">
                  <a:extLst>
                    <a:ext uri="{9D8B030D-6E8A-4147-A177-3AD203B41FA5}">
                      <a16:colId xmlns:a16="http://schemas.microsoft.com/office/drawing/2014/main" val="1525445160"/>
                    </a:ext>
                  </a:extLst>
                </a:gridCol>
                <a:gridCol w="1925873">
                  <a:extLst>
                    <a:ext uri="{9D8B030D-6E8A-4147-A177-3AD203B41FA5}">
                      <a16:colId xmlns:a16="http://schemas.microsoft.com/office/drawing/2014/main" val="1150154646"/>
                    </a:ext>
                  </a:extLst>
                </a:gridCol>
              </a:tblGrid>
              <a:tr h="0">
                <a:tc>
                  <a:txBody>
                    <a:bodyPr/>
                    <a:lstStyle/>
                    <a:p>
                      <a:pPr algn="l" fontAlgn="b"/>
                      <a:endParaRPr lang="en-US" sz="1600" b="0" i="0" u="none" strike="noStrike">
                        <a:solidFill>
                          <a:schemeClr val="bg1"/>
                        </a:solidFill>
                        <a:effectLst/>
                        <a:latin typeface="+mn-lt"/>
                      </a:endParaRPr>
                    </a:p>
                  </a:txBody>
                  <a:tcPr marR="6350" marT="91440" marB="91440" anchor="b">
                    <a:lnL>
                      <a:noFill/>
                    </a:lnL>
                    <a:lnR w="6350" cap="flat" cmpd="sng" algn="ctr">
                      <a:solidFill>
                        <a:schemeClr val="accent1">
                          <a:lumMod val="75000"/>
                        </a:schemeClr>
                      </a:solidFill>
                      <a:prstDash val="solid"/>
                      <a:round/>
                      <a:headEnd type="none" w="med" len="med"/>
                      <a:tailEnd type="none" w="med" len="med"/>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fr-FR" sz="1400" b="1" i="0" u="none" strike="noStrike" cap="none" baseline="0">
                          <a:solidFill>
                            <a:srgbClr val="FFFFFF"/>
                          </a:solidFill>
                          <a:effectLst/>
                          <a:uFill>
                            <a:solidFill>
                              <a:prstClr val="black">
                                <a:alpha val="0"/>
                              </a:prstClr>
                            </a:solidFill>
                          </a:uFill>
                          <a:latin typeface="Arial"/>
                          <a:ea typeface="Arial"/>
                          <a:cs typeface="Arial"/>
                        </a:rPr>
                        <a:t>Cas confirmés cumulés, </a:t>
                      </a:r>
                      <a:br>
                        <a:rPr sz="1400"/>
                      </a:br>
                      <a:r>
                        <a:rPr lang="fr-FR" sz="1400" b="1" i="0" u="none" strike="noStrike" cap="none" baseline="0">
                          <a:solidFill>
                            <a:srgbClr val="FFFFFF"/>
                          </a:solidFill>
                          <a:effectLst/>
                          <a:uFill>
                            <a:solidFill>
                              <a:prstClr val="black">
                                <a:alpha val="0"/>
                              </a:prstClr>
                            </a:solidFill>
                          </a:uFill>
                          <a:latin typeface="Arial"/>
                          <a:ea typeface="Arial"/>
                          <a:cs typeface="Arial"/>
                        </a:rPr>
                        <a:t>du 1er janvier 2022</a:t>
                      </a:r>
                      <a:r>
                        <a:rPr lang="fr-FR" sz="1400" b="1" i="0" u="none" strike="noStrike" cap="none" baseline="0">
                          <a:solidFill>
                            <a:srgbClr val="FFFFFF"/>
                          </a:solidFill>
                          <a:effectLst/>
                          <a:uFill>
                            <a:solidFill>
                              <a:prstClr val="black">
                                <a:alpha val="0"/>
                              </a:prstClr>
                            </a:solidFill>
                          </a:uFill>
                          <a:latin typeface="Calibri"/>
                          <a:ea typeface="Calibri"/>
                          <a:cs typeface="Calibri"/>
                        </a:rPr>
                        <a:t>au</a:t>
                      </a:r>
                      <a:r>
                        <a:rPr lang="fr-FR" sz="1400" b="1" i="0" u="none" strike="noStrike" cap="none" baseline="0">
                          <a:solidFill>
                            <a:srgbClr val="FFFFFF"/>
                          </a:solidFill>
                          <a:effectLst/>
                          <a:uFill>
                            <a:solidFill>
                              <a:prstClr val="black">
                                <a:alpha val="0"/>
                              </a:prstClr>
                            </a:solidFill>
                          </a:uFill>
                          <a:latin typeface="Arial"/>
                          <a:ea typeface="Arial"/>
                          <a:cs typeface="Arial"/>
                        </a:rPr>
                        <a:t> 5 juin 2023</a:t>
                      </a:r>
                    </a:p>
                  </a:txBody>
                  <a:tcPr marR="6350" marT="91440" marB="91440" anchor="b">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fr-FR" sz="1400" b="1" i="0" u="none" strike="noStrike" cap="none" baseline="0">
                          <a:solidFill>
                            <a:srgbClr val="FFFFFF"/>
                          </a:solidFill>
                          <a:effectLst/>
                          <a:uFill>
                            <a:solidFill>
                              <a:prstClr val="black">
                                <a:alpha val="0"/>
                              </a:prstClr>
                            </a:solidFill>
                          </a:uFill>
                          <a:latin typeface="Arial"/>
                          <a:ea typeface="Arial"/>
                          <a:cs typeface="Arial"/>
                        </a:rPr>
                        <a:t>Cas confirmés cumulés, 2024 </a:t>
                      </a:r>
                    </a:p>
                  </a:txBody>
                  <a:tcPr marR="6350" marT="91440" marB="91440" anchor="b">
                    <a:lnL w="6350" cap="flat" cmpd="sng" algn="ctr">
                      <a:solidFill>
                        <a:schemeClr val="accent1">
                          <a:lumMod val="75000"/>
                        </a:schemeClr>
                      </a:solidFill>
                      <a:prstDash val="solid"/>
                      <a:round/>
                      <a:headEnd type="none" w="med" len="med"/>
                      <a:tailEnd type="none" w="med" len="med"/>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414626305"/>
                  </a:ext>
                </a:extLst>
              </a:tr>
              <a:tr h="0">
                <a:tc>
                  <a:txBody>
                    <a:bodyPr/>
                    <a:lstStyle/>
                    <a:p>
                      <a:pPr algn="l" fontAlgn="b"/>
                      <a:r>
                        <a:rPr lang="fr-FR" sz="1600" b="0" i="0" u="none" strike="noStrike" cap="none" baseline="0">
                          <a:solidFill>
                            <a:srgbClr val="000000"/>
                          </a:solidFill>
                          <a:effectLst/>
                          <a:uFill>
                            <a:solidFill>
                              <a:prstClr val="black">
                                <a:alpha val="0"/>
                              </a:prstClr>
                            </a:solidFill>
                          </a:uFill>
                          <a:latin typeface="Arial"/>
                          <a:ea typeface="Arial"/>
                          <a:cs typeface="Arial"/>
                        </a:rPr>
                        <a:t>Bénin </a:t>
                      </a:r>
                      <a:endParaRPr lang="en-US" sz="1600" b="0" i="0" u="none" strike="noStrike">
                        <a:solidFill>
                          <a:srgbClr val="000000"/>
                        </a:solidFill>
                        <a:effectLst/>
                        <a:latin typeface="+mn-lt"/>
                      </a:endParaRPr>
                    </a:p>
                  </a:txBody>
                  <a:tcPr marR="6350" marT="91440" marB="91440" anchor="b">
                    <a:lnL>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3</a:t>
                      </a:r>
                      <a:endParaRPr lang="en-US" sz="1600" b="0" i="0" u="none" strike="noStrike">
                        <a:solidFill>
                          <a:srgbClr val="000000"/>
                        </a:solidFill>
                        <a:effectLst/>
                        <a:latin typeface="+mn-lt"/>
                      </a:endParaRPr>
                    </a:p>
                  </a:txBody>
                  <a:tcPr marR="6350" marT="91440" marB="9144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0</a:t>
                      </a:r>
                    </a:p>
                  </a:txBody>
                  <a:tcPr marR="6350" marT="91440" marB="91440" anchor="ctr">
                    <a:lnL w="6350" cap="flat" cmpd="sng" algn="ctr">
                      <a:solidFill>
                        <a:schemeClr val="accent1"/>
                      </a:solidFill>
                      <a:prstDash val="solid"/>
                      <a:round/>
                      <a:headEnd type="none" w="med" len="med"/>
                      <a:tailEnd type="none" w="med" len="med"/>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86496594"/>
                  </a:ext>
                </a:extLst>
              </a:tr>
              <a:tr h="0">
                <a:tc>
                  <a:txBody>
                    <a:bodyPr/>
                    <a:lstStyle/>
                    <a:p>
                      <a:pPr algn="l" fontAlgn="b"/>
                      <a:r>
                        <a:rPr lang="fr-FR" sz="1600" b="0" i="0" u="none" strike="noStrike" cap="none" baseline="0">
                          <a:solidFill>
                            <a:srgbClr val="000000"/>
                          </a:solidFill>
                          <a:effectLst/>
                          <a:uFill>
                            <a:solidFill>
                              <a:prstClr val="black">
                                <a:alpha val="0"/>
                              </a:prstClr>
                            </a:solidFill>
                          </a:uFill>
                          <a:latin typeface="Arial"/>
                          <a:ea typeface="Arial"/>
                          <a:cs typeface="Arial"/>
                        </a:rPr>
                        <a:t>Cameroun</a:t>
                      </a:r>
                      <a:endParaRPr lang="en-US" sz="1600" b="0" i="0" u="none" strike="noStrike">
                        <a:solidFill>
                          <a:srgbClr val="000000"/>
                        </a:solidFill>
                        <a:effectLst/>
                        <a:latin typeface="+mn-lt"/>
                      </a:endParaRPr>
                    </a:p>
                  </a:txBody>
                  <a:tcPr marR="6350" marT="91440" marB="91440" anchor="b">
                    <a:lnL>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29</a:t>
                      </a:r>
                      <a:endParaRPr lang="en-US" sz="1600" b="0" i="0" u="none" strike="noStrike">
                        <a:solidFill>
                          <a:srgbClr val="000000"/>
                        </a:solidFill>
                        <a:effectLst/>
                        <a:latin typeface="+mn-lt"/>
                      </a:endParaRPr>
                    </a:p>
                  </a:txBody>
                  <a:tcPr marR="6350" marT="91440" marB="9144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5</a:t>
                      </a:r>
                    </a:p>
                  </a:txBody>
                  <a:tcPr marR="6350" marT="91440" marB="91440" anchor="ctr">
                    <a:lnL w="6350" cap="flat" cmpd="sng" algn="ctr">
                      <a:solidFill>
                        <a:schemeClr val="accent1"/>
                      </a:solidFill>
                      <a:prstDash val="solid"/>
                      <a:round/>
                      <a:headEnd type="none" w="med" len="med"/>
                      <a:tailEnd type="none" w="med" len="med"/>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6493083"/>
                  </a:ext>
                </a:extLst>
              </a:tr>
              <a:tr h="0">
                <a:tc>
                  <a:txBody>
                    <a:bodyPr/>
                    <a:lstStyle/>
                    <a:p>
                      <a:pPr algn="l" fontAlgn="b"/>
                      <a:r>
                        <a:rPr lang="fr-FR" sz="1600" b="0" i="0" u="none" strike="noStrike" cap="none" baseline="0">
                          <a:solidFill>
                            <a:srgbClr val="000000"/>
                          </a:solidFill>
                          <a:effectLst/>
                          <a:uFill>
                            <a:solidFill>
                              <a:prstClr val="black">
                                <a:alpha val="0"/>
                              </a:prstClr>
                            </a:solidFill>
                          </a:uFill>
                          <a:latin typeface="Arial"/>
                          <a:ea typeface="Arial"/>
                          <a:cs typeface="Arial"/>
                        </a:rPr>
                        <a:t>République centrafricaine</a:t>
                      </a:r>
                      <a:endParaRPr lang="en-US" sz="1600" b="0" i="0" u="none" strike="noStrike">
                        <a:solidFill>
                          <a:srgbClr val="000000"/>
                        </a:solidFill>
                        <a:effectLst/>
                        <a:latin typeface="+mn-lt"/>
                      </a:endParaRPr>
                    </a:p>
                  </a:txBody>
                  <a:tcPr marR="6350" marT="91440" marB="91440" anchor="b">
                    <a:lnL>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30</a:t>
                      </a:r>
                      <a:endParaRPr lang="en-US" sz="1600" b="0" i="0" u="none" strike="noStrike">
                        <a:solidFill>
                          <a:srgbClr val="000000"/>
                        </a:solidFill>
                        <a:effectLst/>
                        <a:latin typeface="+mn-lt"/>
                      </a:endParaRPr>
                    </a:p>
                  </a:txBody>
                  <a:tcPr marR="6350" marT="91440" marB="9144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45</a:t>
                      </a:r>
                    </a:p>
                  </a:txBody>
                  <a:tcPr marR="6350" marT="91440" marB="91440" anchor="ctr">
                    <a:lnL w="6350" cap="flat" cmpd="sng" algn="ctr">
                      <a:solidFill>
                        <a:schemeClr val="accent1"/>
                      </a:solidFill>
                      <a:prstDash val="solid"/>
                      <a:round/>
                      <a:headEnd type="none" w="med" len="med"/>
                      <a:tailEnd type="none" w="med" len="med"/>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07462969"/>
                  </a:ext>
                </a:extLst>
              </a:tr>
              <a:tr h="0">
                <a:tc>
                  <a:txBody>
                    <a:bodyPr/>
                    <a:lstStyle/>
                    <a:p>
                      <a:pPr algn="l" fontAlgn="b"/>
                      <a:r>
                        <a:rPr lang="fr-FR" sz="1600" b="0" i="0" u="none" strike="noStrike" cap="none" baseline="0">
                          <a:solidFill>
                            <a:srgbClr val="000000"/>
                          </a:solidFill>
                          <a:effectLst/>
                          <a:uFill>
                            <a:solidFill>
                              <a:prstClr val="black">
                                <a:alpha val="0"/>
                              </a:prstClr>
                            </a:solidFill>
                          </a:uFill>
                          <a:latin typeface="Arial"/>
                          <a:ea typeface="Arial"/>
                          <a:cs typeface="Arial"/>
                        </a:rPr>
                        <a:t>Congo</a:t>
                      </a:r>
                      <a:endParaRPr lang="en-US" sz="1600" b="0" i="0" u="none" strike="noStrike">
                        <a:solidFill>
                          <a:srgbClr val="000000"/>
                        </a:solidFill>
                        <a:effectLst/>
                        <a:latin typeface="+mn-lt"/>
                      </a:endParaRPr>
                    </a:p>
                  </a:txBody>
                  <a:tcPr marR="6350" marT="91440" marB="91440" anchor="b">
                    <a:lnL>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5</a:t>
                      </a:r>
                      <a:endParaRPr lang="en-US" sz="1600" b="0" i="0" u="none" strike="noStrike">
                        <a:solidFill>
                          <a:srgbClr val="000000"/>
                        </a:solidFill>
                        <a:effectLst/>
                        <a:latin typeface="+mn-lt"/>
                      </a:endParaRPr>
                    </a:p>
                  </a:txBody>
                  <a:tcPr marR="6350" marT="91440" marB="9144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19</a:t>
                      </a:r>
                    </a:p>
                  </a:txBody>
                  <a:tcPr marR="6350" marT="91440" marB="91440" anchor="ctr">
                    <a:lnL w="6350" cap="flat" cmpd="sng" algn="ctr">
                      <a:solidFill>
                        <a:schemeClr val="accent1"/>
                      </a:solidFill>
                      <a:prstDash val="solid"/>
                      <a:round/>
                      <a:headEnd type="none" w="med" len="med"/>
                      <a:tailEnd type="none" w="med" len="med"/>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89599884"/>
                  </a:ext>
                </a:extLst>
              </a:tr>
              <a:tr h="0">
                <a:tc>
                  <a:txBody>
                    <a:bodyPr/>
                    <a:lstStyle/>
                    <a:p>
                      <a:pPr algn="l" fontAlgn="b"/>
                      <a:r>
                        <a:rPr lang="fr-FR" sz="1600" b="0" i="0" u="none" strike="noStrike" cap="none" baseline="0">
                          <a:solidFill>
                            <a:srgbClr val="000000"/>
                          </a:solidFill>
                          <a:effectLst/>
                          <a:uFill>
                            <a:solidFill>
                              <a:prstClr val="black">
                                <a:alpha val="0"/>
                              </a:prstClr>
                            </a:solidFill>
                          </a:uFill>
                          <a:latin typeface="Arial"/>
                          <a:ea typeface="Arial"/>
                          <a:cs typeface="Arial"/>
                        </a:rPr>
                        <a:t>République démocratique du Congo</a:t>
                      </a:r>
                      <a:endParaRPr lang="en-US" sz="1600" b="0" i="0" u="none" strike="noStrike">
                        <a:solidFill>
                          <a:srgbClr val="000000"/>
                        </a:solidFill>
                        <a:effectLst/>
                        <a:latin typeface="+mn-lt"/>
                      </a:endParaRPr>
                    </a:p>
                  </a:txBody>
                  <a:tcPr marR="6350" marT="91440" marB="91440" anchor="b">
                    <a:lnL>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739</a:t>
                      </a:r>
                      <a:endParaRPr lang="en-US" sz="1600" b="0" i="0" u="none" strike="noStrike">
                        <a:solidFill>
                          <a:srgbClr val="000000"/>
                        </a:solidFill>
                        <a:effectLst/>
                        <a:latin typeface="+mn-lt"/>
                      </a:endParaRPr>
                    </a:p>
                  </a:txBody>
                  <a:tcPr marR="6350" marT="91440" marB="9144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3 235</a:t>
                      </a:r>
                    </a:p>
                  </a:txBody>
                  <a:tcPr marR="6350" marT="91440" marB="91440" anchor="ctr">
                    <a:lnL w="6350" cap="flat" cmpd="sng" algn="ctr">
                      <a:solidFill>
                        <a:schemeClr val="accent1"/>
                      </a:solidFill>
                      <a:prstDash val="solid"/>
                      <a:round/>
                      <a:headEnd type="none" w="med" len="med"/>
                      <a:tailEnd type="none" w="med" len="med"/>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1049108"/>
                  </a:ext>
                </a:extLst>
              </a:tr>
              <a:tr h="0">
                <a:tc>
                  <a:txBody>
                    <a:bodyPr/>
                    <a:lstStyle/>
                    <a:p>
                      <a:pPr algn="l" fontAlgn="b"/>
                      <a:r>
                        <a:rPr lang="fr-FR" sz="1600" b="0" i="0" u="none" strike="noStrike" cap="none" baseline="0">
                          <a:solidFill>
                            <a:srgbClr val="000000"/>
                          </a:solidFill>
                          <a:effectLst/>
                          <a:uFill>
                            <a:solidFill>
                              <a:prstClr val="black">
                                <a:alpha val="0"/>
                              </a:prstClr>
                            </a:solidFill>
                          </a:uFill>
                          <a:latin typeface="Arial"/>
                          <a:ea typeface="Arial"/>
                          <a:cs typeface="Arial"/>
                        </a:rPr>
                        <a:t>Ghana</a:t>
                      </a:r>
                      <a:endParaRPr lang="en-US" sz="1600" b="0" i="0" u="none" strike="noStrike">
                        <a:solidFill>
                          <a:srgbClr val="000000"/>
                        </a:solidFill>
                        <a:effectLst/>
                        <a:latin typeface="+mn-lt"/>
                      </a:endParaRPr>
                    </a:p>
                  </a:txBody>
                  <a:tcPr marR="6350" marT="91440" marB="91440" anchor="b">
                    <a:lnL>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127</a:t>
                      </a:r>
                      <a:endParaRPr lang="en-US" sz="1600" b="0" i="0" u="none" strike="noStrike">
                        <a:solidFill>
                          <a:srgbClr val="000000"/>
                        </a:solidFill>
                        <a:effectLst/>
                        <a:latin typeface="+mn-lt"/>
                      </a:endParaRPr>
                    </a:p>
                  </a:txBody>
                  <a:tcPr marR="6350" marT="91440" marB="9144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0</a:t>
                      </a:r>
                    </a:p>
                  </a:txBody>
                  <a:tcPr marR="6350" marT="91440" marB="91440" anchor="ctr">
                    <a:lnL w="6350" cap="flat" cmpd="sng" algn="ctr">
                      <a:solidFill>
                        <a:schemeClr val="accent1"/>
                      </a:solidFill>
                      <a:prstDash val="solid"/>
                      <a:round/>
                      <a:headEnd type="none" w="med" len="med"/>
                      <a:tailEnd type="none" w="med" len="med"/>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29708301"/>
                  </a:ext>
                </a:extLst>
              </a:tr>
              <a:tr h="0">
                <a:tc>
                  <a:txBody>
                    <a:bodyPr/>
                    <a:lstStyle/>
                    <a:p>
                      <a:pPr algn="l" fontAlgn="b"/>
                      <a:r>
                        <a:rPr lang="fr-FR" sz="1600" b="0" i="0" u="none" strike="noStrike" cap="none" baseline="0">
                          <a:solidFill>
                            <a:srgbClr val="000000"/>
                          </a:solidFill>
                          <a:effectLst/>
                          <a:uFill>
                            <a:solidFill>
                              <a:prstClr val="black">
                                <a:alpha val="0"/>
                              </a:prstClr>
                            </a:solidFill>
                          </a:uFill>
                          <a:latin typeface="Arial"/>
                          <a:ea typeface="Arial"/>
                          <a:cs typeface="Arial"/>
                        </a:rPr>
                        <a:t>Liberia</a:t>
                      </a:r>
                      <a:endParaRPr lang="en-US" sz="1600" b="0" i="0" u="none" strike="noStrike">
                        <a:solidFill>
                          <a:srgbClr val="000000"/>
                        </a:solidFill>
                        <a:effectLst/>
                        <a:latin typeface="+mn-lt"/>
                      </a:endParaRPr>
                    </a:p>
                  </a:txBody>
                  <a:tcPr marR="6350" marT="91440" marB="91440" anchor="b">
                    <a:lnL>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13</a:t>
                      </a:r>
                      <a:endParaRPr lang="en-US" sz="1600" b="0" i="0" u="none" strike="noStrike">
                        <a:solidFill>
                          <a:srgbClr val="000000"/>
                        </a:solidFill>
                        <a:effectLst/>
                        <a:latin typeface="+mn-lt"/>
                      </a:endParaRPr>
                    </a:p>
                  </a:txBody>
                  <a:tcPr marR="6350" marT="91440" marB="9144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5</a:t>
                      </a:r>
                    </a:p>
                  </a:txBody>
                  <a:tcPr marR="6350" marT="91440" marB="91440" anchor="ctr">
                    <a:lnL w="6350" cap="flat" cmpd="sng" algn="ctr">
                      <a:solidFill>
                        <a:schemeClr val="accent1"/>
                      </a:solidFill>
                      <a:prstDash val="solid"/>
                      <a:round/>
                      <a:headEnd type="none" w="med" len="med"/>
                      <a:tailEnd type="none" w="med" len="med"/>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91313172"/>
                  </a:ext>
                </a:extLst>
              </a:tr>
              <a:tr h="0">
                <a:tc>
                  <a:txBody>
                    <a:bodyPr/>
                    <a:lstStyle/>
                    <a:p>
                      <a:pPr algn="l" fontAlgn="b"/>
                      <a:r>
                        <a:rPr lang="fr-FR" sz="1600" b="0" i="0" u="none" strike="noStrike" cap="none" baseline="0">
                          <a:solidFill>
                            <a:srgbClr val="000000"/>
                          </a:solidFill>
                          <a:effectLst/>
                          <a:uFill>
                            <a:solidFill>
                              <a:prstClr val="black">
                                <a:alpha val="0"/>
                              </a:prstClr>
                            </a:solidFill>
                          </a:uFill>
                          <a:latin typeface="Arial"/>
                          <a:ea typeface="Arial"/>
                          <a:cs typeface="Arial"/>
                        </a:rPr>
                        <a:t>Nigeria</a:t>
                      </a:r>
                      <a:endParaRPr lang="en-US" sz="1600" b="0" i="0" u="none" strike="noStrike">
                        <a:solidFill>
                          <a:srgbClr val="000000"/>
                        </a:solidFill>
                        <a:effectLst/>
                        <a:latin typeface="+mn-lt"/>
                      </a:endParaRPr>
                    </a:p>
                  </a:txBody>
                  <a:tcPr marR="6350" marT="91440" marB="91440" anchor="b">
                    <a:lnL>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842</a:t>
                      </a:r>
                      <a:endParaRPr lang="en-US" sz="1600" b="0" i="0" u="none" strike="noStrike">
                        <a:solidFill>
                          <a:srgbClr val="000000"/>
                        </a:solidFill>
                        <a:effectLst/>
                        <a:latin typeface="+mn-lt"/>
                      </a:endParaRPr>
                    </a:p>
                  </a:txBody>
                  <a:tcPr marR="6350" marT="91440" marB="9144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a:solidFill>
                            <a:srgbClr val="000000"/>
                          </a:solidFill>
                          <a:effectLst/>
                          <a:uFill>
                            <a:solidFill>
                              <a:prstClr val="black">
                                <a:alpha val="0"/>
                              </a:prstClr>
                            </a:solidFill>
                          </a:uFill>
                          <a:latin typeface="Arial"/>
                          <a:ea typeface="Arial"/>
                          <a:cs typeface="Arial"/>
                        </a:rPr>
                        <a:t>40</a:t>
                      </a:r>
                    </a:p>
                  </a:txBody>
                  <a:tcPr marR="6350" marT="91440" marB="91440" anchor="ctr">
                    <a:lnL w="6350" cap="flat" cmpd="sng" algn="ctr">
                      <a:solidFill>
                        <a:schemeClr val="accent1"/>
                      </a:solidFill>
                      <a:prstDash val="solid"/>
                      <a:round/>
                      <a:headEnd type="none" w="med" len="med"/>
                      <a:tailEnd type="none" w="med" len="med"/>
                    </a:lnL>
                    <a:lnR>
                      <a:noFill/>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3997922"/>
                  </a:ext>
                </a:extLst>
              </a:tr>
              <a:tr h="0">
                <a:tc>
                  <a:txBody>
                    <a:bodyPr/>
                    <a:lstStyle/>
                    <a:p>
                      <a:pPr algn="l" fontAlgn="b"/>
                      <a:r>
                        <a:rPr lang="fr-FR" sz="1600" b="0" i="0" u="none" strike="noStrike" cap="none" baseline="0">
                          <a:solidFill>
                            <a:srgbClr val="000000"/>
                          </a:solidFill>
                          <a:effectLst/>
                          <a:uFill>
                            <a:solidFill>
                              <a:prstClr val="black">
                                <a:alpha val="0"/>
                              </a:prstClr>
                            </a:solidFill>
                          </a:uFill>
                          <a:latin typeface="Arial"/>
                          <a:ea typeface="Arial"/>
                          <a:cs typeface="Arial"/>
                        </a:rPr>
                        <a:t>Burundi</a:t>
                      </a:r>
                    </a:p>
                  </a:txBody>
                  <a:tcPr marR="6350" marT="91440" marB="91440" anchor="b">
                    <a:lnL>
                      <a:noFill/>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fontAlgn="b"/>
                      <a:r>
                        <a:rPr lang="en-US" sz="1600" b="0" i="0" u="none" strike="noStrike">
                          <a:solidFill>
                            <a:srgbClr val="000000"/>
                          </a:solidFill>
                          <a:effectLst/>
                          <a:latin typeface="+mn-lt"/>
                        </a:rPr>
                        <a:t>-</a:t>
                      </a:r>
                    </a:p>
                  </a:txBody>
                  <a:tcPr marR="6350" marT="91440" marB="9144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tc>
                  <a:txBody>
                    <a:bodyPr/>
                    <a:lstStyle/>
                    <a:p>
                      <a:pPr algn="ctr" fontAlgn="b"/>
                      <a:r>
                        <a:rPr lang="fr-FR" sz="1600" b="0" i="0" u="none" strike="noStrike" cap="none" baseline="0" dirty="0">
                          <a:solidFill>
                            <a:srgbClr val="000000"/>
                          </a:solidFill>
                          <a:effectLst/>
                          <a:uFill>
                            <a:solidFill>
                              <a:prstClr val="black">
                                <a:alpha val="0"/>
                              </a:prstClr>
                            </a:solidFill>
                          </a:uFill>
                          <a:latin typeface="Arial"/>
                          <a:ea typeface="Arial"/>
                          <a:cs typeface="Arial"/>
                        </a:rPr>
                        <a:t>153</a:t>
                      </a:r>
                    </a:p>
                  </a:txBody>
                  <a:tcPr marR="6350" marT="91440" marB="91440" anchor="ctr">
                    <a:lnL w="6350" cap="flat" cmpd="sng" algn="ctr">
                      <a:solidFill>
                        <a:schemeClr val="accent1"/>
                      </a:solidFill>
                      <a:prstDash val="solid"/>
                      <a:round/>
                      <a:headEnd type="none" w="med" len="med"/>
                      <a:tailEnd type="none" w="med" len="med"/>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1343606"/>
                  </a:ext>
                </a:extLst>
              </a:tr>
            </a:tbl>
          </a:graphicData>
        </a:graphic>
      </p:graphicFrame>
      <p:pic>
        <p:nvPicPr>
          <p:cNvPr id="4" name="Picture 3">
            <a:extLst>
              <a:ext uri="{FF2B5EF4-FFF2-40B4-BE49-F238E27FC236}">
                <a16:creationId xmlns:a16="http://schemas.microsoft.com/office/drawing/2014/main" id="{57FCB7D8-1036-7C0E-1B68-388BA06D1A1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6491927" y="934970"/>
            <a:ext cx="5651466" cy="4988060"/>
          </a:xfrm>
          <a:prstGeom prst="rect">
            <a:avLst/>
          </a:prstGeom>
        </p:spPr>
      </p:pic>
      <p:sp>
        <p:nvSpPr>
          <p:cNvPr id="6" name="Text Box 1">
            <a:extLst>
              <a:ext uri="{FF2B5EF4-FFF2-40B4-BE49-F238E27FC236}">
                <a16:creationId xmlns:a16="http://schemas.microsoft.com/office/drawing/2014/main" id="{B4C8C05A-9637-4624-BC25-8B574CA204C7}"/>
              </a:ext>
            </a:extLst>
          </p:cNvPr>
          <p:cNvSpPr txBox="1"/>
          <p:nvPr/>
        </p:nvSpPr>
        <p:spPr>
          <a:xfrm>
            <a:off x="6596380" y="995214"/>
            <a:ext cx="2113280" cy="559769"/>
          </a:xfrm>
          <a:prstGeom prst="rect">
            <a:avLst/>
          </a:prstGeom>
          <a:solidFill>
            <a:srgbClr val="F7F7F7"/>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900" b="1" i="0" u="none" strike="noStrike" cap="none" baseline="0">
                <a:solidFill>
                  <a:srgbClr val="078FBA"/>
                </a:solidFill>
                <a:effectLst/>
                <a:uFill>
                  <a:solidFill>
                    <a:prstClr val="black">
                      <a:alpha val="0"/>
                    </a:prstClr>
                  </a:solidFill>
                </a:uFill>
                <a:latin typeface="Arial"/>
                <a:ea typeface="Arial"/>
                <a:cs typeface="Arial"/>
              </a:rPr>
              <a:t>Nombre total de cas de variole du singe, Afrique</a:t>
            </a:r>
          </a:p>
          <a:p>
            <a:pPr marL="0" marR="0">
              <a:lnSpc>
                <a:spcPct val="107000"/>
              </a:lnSpc>
              <a:spcBef>
                <a:spcPct val="0"/>
              </a:spcBef>
              <a:spcAft>
                <a:spcPct val="0"/>
              </a:spcAft>
            </a:pPr>
            <a:r>
              <a:rPr lang="fr-FR" sz="800" b="0" i="0" u="none" strike="noStrike" cap="none" baseline="0">
                <a:solidFill>
                  <a:srgbClr val="078FBA"/>
                </a:solidFill>
                <a:effectLst/>
                <a:uFill>
                  <a:solidFill>
                    <a:prstClr val="black">
                      <a:alpha val="0"/>
                    </a:prstClr>
                  </a:solidFill>
                </a:uFill>
                <a:latin typeface="Arial"/>
                <a:ea typeface="Arial"/>
                <a:cs typeface="Arial"/>
              </a:rPr>
              <a:t>à compter du 1er janvier 2022, en date du 25 août 2024</a:t>
            </a:r>
          </a:p>
        </p:txBody>
      </p:sp>
      <p:sp>
        <p:nvSpPr>
          <p:cNvPr id="9" name="Text Box 1">
            <a:extLst>
              <a:ext uri="{FF2B5EF4-FFF2-40B4-BE49-F238E27FC236}">
                <a16:creationId xmlns:a16="http://schemas.microsoft.com/office/drawing/2014/main" id="{71F44A47-34C7-49B0-84C0-BD71D30A9A07}"/>
              </a:ext>
            </a:extLst>
          </p:cNvPr>
          <p:cNvSpPr txBox="1"/>
          <p:nvPr/>
        </p:nvSpPr>
        <p:spPr>
          <a:xfrm>
            <a:off x="10429240" y="1007449"/>
            <a:ext cx="1008380" cy="222240"/>
          </a:xfrm>
          <a:prstGeom prst="rect">
            <a:avLst/>
          </a:prstGeom>
          <a:solidFill>
            <a:srgbClr val="F7F7F7"/>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700" b="1" i="0" u="none" strike="noStrike" cap="none" baseline="0">
                <a:solidFill>
                  <a:srgbClr val="078FBA"/>
                </a:solidFill>
                <a:effectLst/>
                <a:uFill>
                  <a:solidFill>
                    <a:prstClr val="black">
                      <a:alpha val="0"/>
                    </a:prstClr>
                  </a:solidFill>
                </a:uFill>
                <a:latin typeface="Arial"/>
                <a:ea typeface="Arial"/>
                <a:cs typeface="Arial"/>
              </a:rPr>
              <a:t>[logo:] Organisation mondiale de la Santé</a:t>
            </a:r>
            <a:endParaRPr lang="en-US" sz="600">
              <a:solidFill>
                <a:srgbClr val="078FBA"/>
              </a:solidFill>
              <a:effectLst/>
              <a:latin typeface="+mj-lt"/>
              <a:ea typeface="DengXian" panose="02010600030101010101" pitchFamily="2" charset="-122"/>
              <a:cs typeface="Arial" panose="020B0604020202020204" pitchFamily="34" charset="0"/>
            </a:endParaRPr>
          </a:p>
        </p:txBody>
      </p:sp>
      <p:sp>
        <p:nvSpPr>
          <p:cNvPr id="10" name="Text Box 1">
            <a:extLst>
              <a:ext uri="{FF2B5EF4-FFF2-40B4-BE49-F238E27FC236}">
                <a16:creationId xmlns:a16="http://schemas.microsoft.com/office/drawing/2014/main" id="{5C1D6EF3-2D0D-49D0-BA69-9D9E5A2E9EC4}"/>
              </a:ext>
            </a:extLst>
          </p:cNvPr>
          <p:cNvSpPr txBox="1"/>
          <p:nvPr/>
        </p:nvSpPr>
        <p:spPr>
          <a:xfrm>
            <a:off x="11389518" y="2900406"/>
            <a:ext cx="697707" cy="91628"/>
          </a:xfrm>
          <a:prstGeom prst="rect">
            <a:avLst/>
          </a:prstGeom>
          <a:solidFill>
            <a:srgbClr val="F7F7F7"/>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600" b="0" i="0" u="none" strike="noStrike" cap="none" baseline="0">
                <a:solidFill>
                  <a:srgbClr val="000000"/>
                </a:solidFill>
                <a:effectLst/>
                <a:uFill>
                  <a:solidFill>
                    <a:prstClr val="black">
                      <a:alpha val="0"/>
                    </a:prstClr>
                  </a:solidFill>
                </a:uFill>
                <a:latin typeface="Arial"/>
                <a:ea typeface="Arial"/>
                <a:cs typeface="Arial"/>
              </a:rPr>
              <a:t>Cas confirmés</a:t>
            </a:r>
            <a:endParaRPr lang="en-US" sz="500">
              <a:effectLst/>
              <a:latin typeface="+mj-lt"/>
              <a:ea typeface="DengXian" panose="02010600030101010101" pitchFamily="2" charset="-122"/>
              <a:cs typeface="Arial" panose="020B0604020202020204" pitchFamily="34" charset="0"/>
            </a:endParaRPr>
          </a:p>
        </p:txBody>
      </p:sp>
      <p:sp>
        <p:nvSpPr>
          <p:cNvPr id="12" name="Text Box 1">
            <a:extLst>
              <a:ext uri="{FF2B5EF4-FFF2-40B4-BE49-F238E27FC236}">
                <a16:creationId xmlns:a16="http://schemas.microsoft.com/office/drawing/2014/main" id="{94B90174-4C42-438E-B5A0-8E42600D9230}"/>
              </a:ext>
            </a:extLst>
          </p:cNvPr>
          <p:cNvSpPr txBox="1"/>
          <p:nvPr/>
        </p:nvSpPr>
        <p:spPr>
          <a:xfrm>
            <a:off x="11532394" y="3746116"/>
            <a:ext cx="523876" cy="76368"/>
          </a:xfrm>
          <a:prstGeom prst="rect">
            <a:avLst/>
          </a:prstGeom>
          <a:solidFill>
            <a:srgbClr val="F7F7F7"/>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500" b="0" i="0" u="none" strike="noStrike" cap="none" baseline="0">
                <a:solidFill>
                  <a:srgbClr val="000000"/>
                </a:solidFill>
                <a:effectLst/>
                <a:uFill>
                  <a:solidFill>
                    <a:prstClr val="black">
                      <a:alpha val="0"/>
                    </a:prstClr>
                  </a:solidFill>
                </a:uFill>
                <a:latin typeface="Arial"/>
                <a:ea typeface="Arial"/>
                <a:cs typeface="Arial"/>
              </a:rPr>
              <a:t>Sans objet</a:t>
            </a:r>
            <a:endParaRPr lang="en-US" sz="400">
              <a:effectLst/>
              <a:latin typeface="+mj-lt"/>
              <a:ea typeface="DengXian" panose="02010600030101010101" pitchFamily="2" charset="-122"/>
              <a:cs typeface="Arial" panose="020B0604020202020204" pitchFamily="34" charset="0"/>
            </a:endParaRPr>
          </a:p>
        </p:txBody>
      </p:sp>
      <p:sp>
        <p:nvSpPr>
          <p:cNvPr id="13" name="Text Box 1">
            <a:extLst>
              <a:ext uri="{FF2B5EF4-FFF2-40B4-BE49-F238E27FC236}">
                <a16:creationId xmlns:a16="http://schemas.microsoft.com/office/drawing/2014/main" id="{020286BC-90EA-478B-B087-CEEA5B8AA1BB}"/>
              </a:ext>
            </a:extLst>
          </p:cNvPr>
          <p:cNvSpPr txBox="1"/>
          <p:nvPr/>
        </p:nvSpPr>
        <p:spPr>
          <a:xfrm>
            <a:off x="6596380" y="5486593"/>
            <a:ext cx="3576637" cy="282257"/>
          </a:xfrm>
          <a:prstGeom prst="rect">
            <a:avLst/>
          </a:prstGeom>
          <a:solidFill>
            <a:srgbClr val="F7F7F7"/>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300" b="0" i="0" u="none" strike="noStrike" cap="none" baseline="0">
                <a:solidFill>
                  <a:srgbClr val="000000"/>
                </a:solidFill>
                <a:effectLst/>
                <a:uFill>
                  <a:solidFill>
                    <a:prstClr val="black">
                      <a:alpha val="0"/>
                    </a:prstClr>
                  </a:solidFill>
                </a:uFill>
                <a:latin typeface="Arial"/>
                <a:ea typeface="Arial"/>
                <a:cs typeface="Arial"/>
              </a:rPr>
              <a:t>Les désignations utilisées et la présentation du contenu de cette publication n'impliquent pas l'expression de quelque opinion que ce soit de la part de l'OMS quant au statut juridique de tout pays, territoire, ville ou région, ou de ses autorités, ni quant au tracé de ses frontières ou limites. </a:t>
            </a:r>
          </a:p>
          <a:p>
            <a:pPr marL="0" marR="0">
              <a:spcBef>
                <a:spcPct val="0"/>
              </a:spcBef>
              <a:spcAft>
                <a:spcPts val="300"/>
              </a:spcAft>
            </a:pPr>
            <a:r>
              <a:rPr lang="fr-FR" sz="300" b="0" i="0" u="none" strike="noStrike" cap="none" baseline="0">
                <a:solidFill>
                  <a:srgbClr val="000000"/>
                </a:solidFill>
                <a:effectLst/>
                <a:uFill>
                  <a:solidFill>
                    <a:prstClr val="black">
                      <a:alpha val="0"/>
                    </a:prstClr>
                  </a:solidFill>
                </a:uFill>
                <a:latin typeface="Arial"/>
                <a:ea typeface="Arial"/>
                <a:cs typeface="Arial"/>
              </a:rPr>
              <a:t>Les lignes en pointillés et en tirets sur les cartes représentent des frontières approximatives dont le tracé peut ne pas avoir fait l’objet d’un accord total.</a:t>
            </a:r>
          </a:p>
          <a:p>
            <a:pPr marL="0" marR="0">
              <a:lnSpc>
                <a:spcPct val="107000"/>
              </a:lnSpc>
              <a:spcBef>
                <a:spcPct val="0"/>
              </a:spcBef>
              <a:spcAft>
                <a:spcPct val="0"/>
              </a:spcAft>
            </a:pPr>
            <a:r>
              <a:rPr lang="fr-FR" sz="200" b="0" i="0" u="none" strike="noStrike" cap="none" baseline="0">
                <a:solidFill>
                  <a:srgbClr val="000000"/>
                </a:solidFill>
                <a:effectLst/>
                <a:uFill>
                  <a:solidFill>
                    <a:prstClr val="black">
                      <a:alpha val="0"/>
                    </a:prstClr>
                  </a:solidFill>
                </a:uFill>
                <a:latin typeface="Arial"/>
                <a:ea typeface="Arial"/>
                <a:cs typeface="Arial"/>
              </a:rPr>
              <a:t>Source de données : Organisation mondiale de la Santé</a:t>
            </a:r>
          </a:p>
          <a:p>
            <a:pPr marL="0" marR="0">
              <a:lnSpc>
                <a:spcPct val="107000"/>
              </a:lnSpc>
              <a:spcBef>
                <a:spcPct val="0"/>
              </a:spcBef>
              <a:spcAft>
                <a:spcPct val="0"/>
              </a:spcAft>
            </a:pPr>
            <a:r>
              <a:rPr lang="fr-FR" sz="200" b="0" i="0" u="none" strike="noStrike" cap="none" baseline="0">
                <a:solidFill>
                  <a:srgbClr val="000000"/>
                </a:solidFill>
                <a:effectLst/>
                <a:uFill>
                  <a:solidFill>
                    <a:prstClr val="black">
                      <a:alpha val="0"/>
                    </a:prstClr>
                  </a:solidFill>
                </a:uFill>
                <a:latin typeface="Arial"/>
                <a:ea typeface="Arial"/>
                <a:cs typeface="Arial"/>
              </a:rPr>
              <a:t>Production de cartes :  Programme de gestion des urgences sanitaires de l’OMS</a:t>
            </a:r>
            <a:endParaRPr lang="en-US" sz="200">
              <a:effectLst/>
              <a:latin typeface="+mj-lt"/>
              <a:ea typeface="DengXian" panose="02010600030101010101" pitchFamily="2" charset="-122"/>
              <a:cs typeface="Arial" panose="020B0604020202020204" pitchFamily="34" charset="0"/>
            </a:endParaRPr>
          </a:p>
          <a:p>
            <a:pPr marL="0" marR="0">
              <a:lnSpc>
                <a:spcPct val="107000"/>
              </a:lnSpc>
              <a:spcBef>
                <a:spcPct val="0"/>
              </a:spcBef>
              <a:spcAft>
                <a:spcPct val="0"/>
              </a:spcAft>
            </a:pPr>
            <a:r>
              <a:rPr lang="fr-FR" sz="200" b="0" i="0" u="none" strike="noStrike" cap="none" baseline="0">
                <a:solidFill>
                  <a:srgbClr val="000000"/>
                </a:solidFill>
                <a:effectLst/>
                <a:uFill>
                  <a:solidFill>
                    <a:prstClr val="black">
                      <a:alpha val="0"/>
                    </a:prstClr>
                  </a:solidFill>
                </a:uFill>
                <a:latin typeface="Symbol"/>
                <a:ea typeface="Arial"/>
                <a:cs typeface="Arial"/>
                <a:sym typeface="Symbol"/>
              </a:rPr>
              <a:t></a:t>
            </a:r>
            <a:r>
              <a:rPr lang="fr-FR" sz="200" b="0" i="0" u="none" strike="noStrike" cap="none" baseline="0">
                <a:solidFill>
                  <a:srgbClr val="000000"/>
                </a:solidFill>
                <a:effectLst/>
                <a:uFill>
                  <a:solidFill>
                    <a:prstClr val="black">
                      <a:alpha val="0"/>
                    </a:prstClr>
                  </a:solidFill>
                </a:uFill>
                <a:latin typeface="Arial"/>
                <a:ea typeface="Arial"/>
                <a:cs typeface="Arial"/>
              </a:rPr>
              <a:t>OMS 2024 Tous droits réservés. </a:t>
            </a:r>
          </a:p>
        </p:txBody>
      </p:sp>
    </p:spTree>
    <p:extLst>
      <p:ext uri="{BB962C8B-B14F-4D97-AF65-F5344CB8AC3E}">
        <p14:creationId xmlns:p14="http://schemas.microsoft.com/office/powerpoint/2010/main" val="19156842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3C2BA63-1B1D-89DD-7FD3-D852EBDD34F5}"/>
              </a:ext>
            </a:extLst>
          </p:cNvPr>
          <p:cNvPicPr>
            <a:picLocks noGrp="1" noChangeAspect="1"/>
          </p:cNvPicPr>
          <p:nvPr>
            <p:ph idx="1"/>
          </p:nvPr>
        </p:nvPicPr>
        <p:blipFill>
          <a:blip r:embed="rId3"/>
          <a:srcRect b="1301"/>
          <a:stretch>
            <a:fillRect/>
          </a:stretch>
        </p:blipFill>
        <p:spPr>
          <a:xfrm>
            <a:off x="286029" y="671175"/>
            <a:ext cx="11558457" cy="5443875"/>
          </a:xfrm>
          <a:noFill/>
        </p:spPr>
      </p:pic>
      <p:sp>
        <p:nvSpPr>
          <p:cNvPr id="2" name="TextBox 1">
            <a:extLst>
              <a:ext uri="{FF2B5EF4-FFF2-40B4-BE49-F238E27FC236}">
                <a16:creationId xmlns:a16="http://schemas.microsoft.com/office/drawing/2014/main" id="{C704540E-11FD-3749-B12E-B024E346123B}"/>
              </a:ext>
            </a:extLst>
          </p:cNvPr>
          <p:cNvSpPr txBox="1"/>
          <p:nvPr/>
        </p:nvSpPr>
        <p:spPr>
          <a:xfrm>
            <a:off x="4588148" y="6186824"/>
            <a:ext cx="7384674" cy="457200"/>
          </a:xfrm>
          <a:prstGeom prst="rect">
            <a:avLst/>
          </a:prstGeom>
          <a:noFill/>
        </p:spPr>
        <p:txBody>
          <a:bodyPr wrap="square" rtlCol="0">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
        <p:nvSpPr>
          <p:cNvPr id="4" name="TextBox 3">
            <a:extLst>
              <a:ext uri="{FF2B5EF4-FFF2-40B4-BE49-F238E27FC236}">
                <a16:creationId xmlns:a16="http://schemas.microsoft.com/office/drawing/2014/main" id="{8EF44D26-AA3E-431A-8A4E-7A70E987E668}"/>
              </a:ext>
            </a:extLst>
          </p:cNvPr>
          <p:cNvSpPr txBox="1"/>
          <p:nvPr/>
        </p:nvSpPr>
        <p:spPr>
          <a:xfrm>
            <a:off x="555652" y="1582215"/>
            <a:ext cx="1984347" cy="731520"/>
          </a:xfrm>
          <a:prstGeom prst="rect">
            <a:avLst/>
          </a:prstGeom>
          <a:solidFill>
            <a:schemeClr val="bg1"/>
          </a:solidFill>
        </p:spPr>
        <p:txBody>
          <a:bodyPr wrap="square" lIns="0" tIns="0" rIns="0" bIns="0" rtlCol="0">
            <a:spAutoFit/>
          </a:bodyPr>
          <a:lstStyle/>
          <a:p>
            <a:pPr algn="ctr"/>
            <a:r>
              <a:rPr lang="fr-FR" sz="2400" b="1" i="0" u="none" strike="noStrike" cap="none" baseline="0">
                <a:solidFill>
                  <a:srgbClr val="000000"/>
                </a:solidFill>
                <a:effectLst/>
                <a:uFill>
                  <a:solidFill>
                    <a:prstClr val="black">
                      <a:alpha val="0"/>
                    </a:prstClr>
                  </a:solidFill>
                </a:uFill>
                <a:latin typeface="Arial"/>
                <a:ea typeface="Arial"/>
                <a:cs typeface="Arial"/>
              </a:rPr>
              <a:t>Variole du singe</a:t>
            </a:r>
          </a:p>
        </p:txBody>
      </p:sp>
      <p:sp>
        <p:nvSpPr>
          <p:cNvPr id="6" name="TextBox 5">
            <a:extLst>
              <a:ext uri="{FF2B5EF4-FFF2-40B4-BE49-F238E27FC236}">
                <a16:creationId xmlns:a16="http://schemas.microsoft.com/office/drawing/2014/main" id="{33DEC37B-02AD-4DA3-9770-1830C623C2A8}"/>
              </a:ext>
            </a:extLst>
          </p:cNvPr>
          <p:cNvSpPr txBox="1"/>
          <p:nvPr/>
        </p:nvSpPr>
        <p:spPr>
          <a:xfrm>
            <a:off x="9860139" y="1563743"/>
            <a:ext cx="1984347" cy="365760"/>
          </a:xfrm>
          <a:prstGeom prst="rect">
            <a:avLst/>
          </a:prstGeom>
          <a:solidFill>
            <a:schemeClr val="bg1"/>
          </a:solidFill>
        </p:spPr>
        <p:txBody>
          <a:bodyPr wrap="square" lIns="0" tIns="0" rIns="0" bIns="0" rtlCol="0">
            <a:spAutoFit/>
          </a:bodyPr>
          <a:lstStyle/>
          <a:p>
            <a:pPr algn="ctr"/>
            <a:r>
              <a:rPr lang="fr-FR" sz="2400" b="1" i="0" u="none" strike="noStrike" cap="none" baseline="0">
                <a:solidFill>
                  <a:srgbClr val="000000"/>
                </a:solidFill>
                <a:effectLst/>
                <a:uFill>
                  <a:solidFill>
                    <a:prstClr val="black">
                      <a:alpha val="0"/>
                    </a:prstClr>
                  </a:solidFill>
                </a:uFill>
                <a:latin typeface="Arial"/>
                <a:ea typeface="Arial"/>
                <a:cs typeface="Arial"/>
              </a:rPr>
              <a:t>Varicelle</a:t>
            </a:r>
          </a:p>
        </p:txBody>
      </p:sp>
    </p:spTree>
    <p:extLst>
      <p:ext uri="{BB962C8B-B14F-4D97-AF65-F5344CB8AC3E}">
        <p14:creationId xmlns:p14="http://schemas.microsoft.com/office/powerpoint/2010/main" val="198280592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BBEB538-DB78-4FB8-DEFB-7BC6B7982F75}"/>
              </a:ext>
            </a:extLst>
          </p:cNvPr>
          <p:cNvPicPr>
            <a:picLocks noGrp="1" noChangeAspect="1"/>
          </p:cNvPicPr>
          <p:nvPr>
            <p:ph idx="1"/>
          </p:nvPr>
        </p:nvPicPr>
        <p:blipFill>
          <a:blip r:embed="rId3"/>
          <a:srcRect l="227" b="1477"/>
          <a:stretch>
            <a:fillRect/>
          </a:stretch>
        </p:blipFill>
        <p:spPr>
          <a:xfrm>
            <a:off x="360947" y="602283"/>
            <a:ext cx="11496306" cy="5569918"/>
          </a:xfrm>
        </p:spPr>
      </p:pic>
      <p:sp>
        <p:nvSpPr>
          <p:cNvPr id="2" name="TextBox 1">
            <a:extLst>
              <a:ext uri="{FF2B5EF4-FFF2-40B4-BE49-F238E27FC236}">
                <a16:creationId xmlns:a16="http://schemas.microsoft.com/office/drawing/2014/main" id="{CAE929AF-303C-B88F-7801-EB50FF0651D8}"/>
              </a:ext>
            </a:extLst>
          </p:cNvPr>
          <p:cNvSpPr txBox="1"/>
          <p:nvPr/>
        </p:nvSpPr>
        <p:spPr>
          <a:xfrm>
            <a:off x="4338638" y="6355731"/>
            <a:ext cx="7513261" cy="457200"/>
          </a:xfrm>
          <a:prstGeom prst="rect">
            <a:avLst/>
          </a:prstGeom>
          <a:noFill/>
        </p:spPr>
        <p:txBody>
          <a:bodyPr wrap="square" rtlCol="0">
            <a:spAutoFit/>
          </a:bodyPr>
          <a:lstStyle/>
          <a:p>
            <a:pPr algn="r"/>
            <a:r>
              <a:rPr lang="fr-FR" sz="120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
        <p:nvSpPr>
          <p:cNvPr id="5" name="TextBox 4">
            <a:extLst>
              <a:ext uri="{FF2B5EF4-FFF2-40B4-BE49-F238E27FC236}">
                <a16:creationId xmlns:a16="http://schemas.microsoft.com/office/drawing/2014/main" id="{A80291B7-BB2C-498A-9DD5-8F278C8CB07B}"/>
              </a:ext>
            </a:extLst>
          </p:cNvPr>
          <p:cNvSpPr txBox="1"/>
          <p:nvPr/>
        </p:nvSpPr>
        <p:spPr>
          <a:xfrm>
            <a:off x="472525" y="5780328"/>
            <a:ext cx="2322946" cy="307777"/>
          </a:xfrm>
          <a:prstGeom prst="rect">
            <a:avLst/>
          </a:prstGeom>
          <a:solidFill>
            <a:srgbClr val="E9DAFF"/>
          </a:solidFill>
        </p:spPr>
        <p:txBody>
          <a:bodyPr wrap="square" lIns="0" tIns="0" rIns="0" bIns="0" rtlCol="0">
            <a:spAutoFit/>
          </a:bodyPr>
          <a:lstStyle/>
          <a:p>
            <a:pPr algn="ctr"/>
            <a:r>
              <a:rPr lang="fr-FR" sz="2000" b="1" i="0" u="none" strike="noStrike" cap="none" baseline="0" dirty="0">
                <a:solidFill>
                  <a:srgbClr val="000000"/>
                </a:solidFill>
                <a:effectLst/>
                <a:uFill>
                  <a:solidFill>
                    <a:prstClr val="black">
                      <a:alpha val="0"/>
                    </a:prstClr>
                  </a:solidFill>
                </a:uFill>
                <a:latin typeface="Arial"/>
                <a:ea typeface="Arial"/>
                <a:cs typeface="Arial"/>
              </a:rPr>
              <a:t>Variole du singe</a:t>
            </a:r>
            <a:endParaRPr lang="en-US" sz="2000" b="1" dirty="0"/>
          </a:p>
        </p:txBody>
      </p:sp>
      <p:sp>
        <p:nvSpPr>
          <p:cNvPr id="7" name="TextBox 6">
            <a:extLst>
              <a:ext uri="{FF2B5EF4-FFF2-40B4-BE49-F238E27FC236}">
                <a16:creationId xmlns:a16="http://schemas.microsoft.com/office/drawing/2014/main" id="{310596CE-56EB-4901-93F9-16C3B4075FA9}"/>
              </a:ext>
            </a:extLst>
          </p:cNvPr>
          <p:cNvSpPr txBox="1"/>
          <p:nvPr/>
        </p:nvSpPr>
        <p:spPr>
          <a:xfrm>
            <a:off x="4541144" y="5695134"/>
            <a:ext cx="2187547" cy="426720"/>
          </a:xfrm>
          <a:prstGeom prst="rect">
            <a:avLst/>
          </a:prstGeom>
          <a:solidFill>
            <a:srgbClr val="95CAF1"/>
          </a:solidFill>
        </p:spPr>
        <p:txBody>
          <a:bodyPr wrap="square" lIns="0" tIns="0" rIns="0" bIns="0" rtlCol="0">
            <a:spAutoFit/>
          </a:bodyPr>
          <a:lstStyle/>
          <a:p>
            <a:pPr algn="ctr"/>
            <a:r>
              <a:rPr lang="fr-FR" sz="2800" b="1" i="0" u="none" strike="noStrike" cap="none" baseline="0">
                <a:solidFill>
                  <a:srgbClr val="000000"/>
                </a:solidFill>
                <a:effectLst/>
                <a:uFill>
                  <a:solidFill>
                    <a:prstClr val="black">
                      <a:alpha val="0"/>
                    </a:prstClr>
                  </a:solidFill>
                </a:uFill>
                <a:latin typeface="Arial"/>
                <a:ea typeface="Arial"/>
                <a:cs typeface="Arial"/>
              </a:rPr>
              <a:t>Varicelle</a:t>
            </a:r>
          </a:p>
        </p:txBody>
      </p:sp>
      <p:sp>
        <p:nvSpPr>
          <p:cNvPr id="8" name="TextBox 7">
            <a:extLst>
              <a:ext uri="{FF2B5EF4-FFF2-40B4-BE49-F238E27FC236}">
                <a16:creationId xmlns:a16="http://schemas.microsoft.com/office/drawing/2014/main" id="{6FE98673-E867-4BC6-A4FB-5B4A26261448}"/>
              </a:ext>
            </a:extLst>
          </p:cNvPr>
          <p:cNvSpPr txBox="1"/>
          <p:nvPr/>
        </p:nvSpPr>
        <p:spPr>
          <a:xfrm>
            <a:off x="8997690" y="5695133"/>
            <a:ext cx="2187547" cy="426720"/>
          </a:xfrm>
          <a:prstGeom prst="rect">
            <a:avLst/>
          </a:prstGeom>
          <a:solidFill>
            <a:srgbClr val="F5D287"/>
          </a:solidFill>
        </p:spPr>
        <p:txBody>
          <a:bodyPr wrap="square" lIns="0" tIns="0" rIns="0" bIns="0" rtlCol="0">
            <a:spAutoFit/>
          </a:bodyPr>
          <a:lstStyle/>
          <a:p>
            <a:pPr algn="ctr"/>
            <a:r>
              <a:rPr lang="fr-FR" sz="2800" b="1" i="0" u="none" strike="noStrike" cap="none" baseline="0">
                <a:solidFill>
                  <a:srgbClr val="000000"/>
                </a:solidFill>
                <a:effectLst/>
                <a:uFill>
                  <a:solidFill>
                    <a:prstClr val="black">
                      <a:alpha val="0"/>
                    </a:prstClr>
                  </a:solidFill>
                </a:uFill>
                <a:latin typeface="Arial"/>
                <a:ea typeface="Arial"/>
                <a:cs typeface="Arial"/>
              </a:rPr>
              <a:t>Rougeole</a:t>
            </a:r>
          </a:p>
        </p:txBody>
      </p:sp>
      <p:sp>
        <p:nvSpPr>
          <p:cNvPr id="9" name="TextBox 8">
            <a:extLst>
              <a:ext uri="{FF2B5EF4-FFF2-40B4-BE49-F238E27FC236}">
                <a16:creationId xmlns:a16="http://schemas.microsoft.com/office/drawing/2014/main" id="{0637703D-5A7C-4160-804D-6BBEFDDF0C15}"/>
              </a:ext>
            </a:extLst>
          </p:cNvPr>
          <p:cNvSpPr txBox="1"/>
          <p:nvPr/>
        </p:nvSpPr>
        <p:spPr>
          <a:xfrm>
            <a:off x="360947" y="5318761"/>
            <a:ext cx="2187547" cy="365760"/>
          </a:xfrm>
          <a:prstGeom prst="rect">
            <a:avLst/>
          </a:prstGeom>
          <a:solidFill>
            <a:srgbClr val="CE947C"/>
          </a:solidFill>
        </p:spPr>
        <p:txBody>
          <a:bodyPr wrap="square" lIns="0" tIns="0" rIns="0" bIns="0" rtlCol="0">
            <a:spAutoFit/>
          </a:bodyPr>
          <a:lstStyle/>
          <a:p>
            <a:pPr algn="ctr"/>
            <a:r>
              <a:rPr lang="fr-FR" sz="1200" b="0" i="0" u="none" strike="noStrike" cap="none" baseline="0" dirty="0">
                <a:solidFill>
                  <a:srgbClr val="FFFFFF"/>
                </a:solidFill>
                <a:effectLst/>
                <a:uFill>
                  <a:solidFill>
                    <a:prstClr val="black">
                      <a:alpha val="0"/>
                    </a:prstClr>
                  </a:solidFill>
                </a:uFill>
                <a:latin typeface="Arial"/>
                <a:ea typeface="Arial"/>
                <a:cs typeface="Arial"/>
              </a:rPr>
              <a:t>Remerciements : WHO / Brian W. J. Mahy</a:t>
            </a:r>
            <a:endParaRPr lang="en-US" sz="1200" dirty="0">
              <a:solidFill>
                <a:schemeClr val="bg1"/>
              </a:solidFill>
            </a:endParaRPr>
          </a:p>
        </p:txBody>
      </p:sp>
      <p:sp>
        <p:nvSpPr>
          <p:cNvPr id="10" name="TextBox 9">
            <a:extLst>
              <a:ext uri="{FF2B5EF4-FFF2-40B4-BE49-F238E27FC236}">
                <a16:creationId xmlns:a16="http://schemas.microsoft.com/office/drawing/2014/main" id="{BAAFD67F-34BC-4178-A4ED-04FCD2124A79}"/>
              </a:ext>
            </a:extLst>
          </p:cNvPr>
          <p:cNvSpPr txBox="1"/>
          <p:nvPr/>
        </p:nvSpPr>
        <p:spPr>
          <a:xfrm>
            <a:off x="4008582" y="5428506"/>
            <a:ext cx="3093062" cy="320040"/>
          </a:xfrm>
          <a:prstGeom prst="rect">
            <a:avLst/>
          </a:prstGeom>
          <a:solidFill>
            <a:srgbClr val="7D463E"/>
          </a:solidFill>
        </p:spPr>
        <p:txBody>
          <a:bodyPr wrap="square" lIns="0" tIns="0" rIns="0" bIns="0" rtlCol="0">
            <a:spAutoFit/>
          </a:bodyPr>
          <a:lstStyle/>
          <a:p>
            <a:pPr algn="ctr"/>
            <a:r>
              <a:rPr lang="fr-FR" sz="1050" b="0" i="0" u="none" strike="noStrike" cap="none" baseline="0">
                <a:solidFill>
                  <a:srgbClr val="FFFFFF"/>
                </a:solidFill>
                <a:effectLst/>
                <a:uFill>
                  <a:solidFill>
                    <a:prstClr val="black">
                      <a:alpha val="0"/>
                    </a:prstClr>
                  </a:solidFill>
                </a:uFill>
                <a:latin typeface="Arial"/>
                <a:ea typeface="Arial"/>
                <a:cs typeface="Arial"/>
              </a:rPr>
              <a:t>Remerciements : Centres de contrôle et de prévention des maladies (CDC).</a:t>
            </a:r>
          </a:p>
        </p:txBody>
      </p:sp>
      <p:sp>
        <p:nvSpPr>
          <p:cNvPr id="11" name="TextBox 10">
            <a:extLst>
              <a:ext uri="{FF2B5EF4-FFF2-40B4-BE49-F238E27FC236}">
                <a16:creationId xmlns:a16="http://schemas.microsoft.com/office/drawing/2014/main" id="{74C2AC3A-66AD-4161-B51B-E161FA82641A}"/>
              </a:ext>
            </a:extLst>
          </p:cNvPr>
          <p:cNvSpPr txBox="1"/>
          <p:nvPr/>
        </p:nvSpPr>
        <p:spPr>
          <a:xfrm>
            <a:off x="8474364" y="5428506"/>
            <a:ext cx="3093062" cy="320040"/>
          </a:xfrm>
          <a:prstGeom prst="rect">
            <a:avLst/>
          </a:prstGeom>
          <a:solidFill>
            <a:srgbClr val="383F5B"/>
          </a:solidFill>
        </p:spPr>
        <p:txBody>
          <a:bodyPr wrap="square" lIns="0" tIns="0" rIns="0" bIns="0" rtlCol="0">
            <a:spAutoFit/>
          </a:bodyPr>
          <a:lstStyle/>
          <a:p>
            <a:pPr algn="ctr"/>
            <a:r>
              <a:rPr lang="fr-FR" sz="1050" b="0" i="0" u="none" strike="noStrike" cap="none" baseline="0">
                <a:solidFill>
                  <a:srgbClr val="FFFFFF"/>
                </a:solidFill>
                <a:effectLst/>
                <a:uFill>
                  <a:solidFill>
                    <a:prstClr val="black">
                      <a:alpha val="0"/>
                    </a:prstClr>
                  </a:solidFill>
                </a:uFill>
                <a:latin typeface="Arial"/>
                <a:ea typeface="Arial"/>
                <a:cs typeface="Arial"/>
              </a:rPr>
              <a:t>Remerciements : Centres de contrôle et de prévention des maladies (CDC).</a:t>
            </a:r>
          </a:p>
        </p:txBody>
      </p:sp>
    </p:spTree>
    <p:extLst>
      <p:ext uri="{BB962C8B-B14F-4D97-AF65-F5344CB8AC3E}">
        <p14:creationId xmlns:p14="http://schemas.microsoft.com/office/powerpoint/2010/main" val="308344196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700F2E6D-8970-0169-C87A-80F2E1F01470}"/>
              </a:ext>
            </a:extLst>
          </p:cNvPr>
          <p:cNvSpPr>
            <a:spLocks noGrp="1"/>
          </p:cNvSpPr>
          <p:nvPr>
            <p:ph type="title"/>
          </p:nvPr>
        </p:nvSpPr>
        <p:spPr>
          <a:xfrm>
            <a:off x="874346" y="241031"/>
            <a:ext cx="10515600" cy="800039"/>
          </a:xfrm>
        </p:spPr>
        <p:txBody>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Soins de la peau (1) </a:t>
            </a:r>
          </a:p>
        </p:txBody>
      </p:sp>
      <p:sp>
        <p:nvSpPr>
          <p:cNvPr id="5" name="Rectangle 4">
            <a:extLst>
              <a:ext uri="{FF2B5EF4-FFF2-40B4-BE49-F238E27FC236}">
                <a16:creationId xmlns:a16="http://schemas.microsoft.com/office/drawing/2014/main" id="{CF5072A7-D54D-3E04-AC35-6C24EBA0B8F2}"/>
              </a:ext>
            </a:extLst>
          </p:cNvPr>
          <p:cNvSpPr/>
          <p:nvPr/>
        </p:nvSpPr>
        <p:spPr>
          <a:xfrm>
            <a:off x="1033836" y="1273851"/>
            <a:ext cx="3732551" cy="164891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Laver la peau avec un </a:t>
            </a:r>
            <a:br>
              <a:rPr sz="1600"/>
            </a:br>
            <a:r>
              <a:rPr lang="fr-FR" sz="1600" b="1" i="0" u="none" strike="noStrike" cap="none" baseline="0">
                <a:solidFill>
                  <a:srgbClr val="000000"/>
                </a:solidFill>
                <a:effectLst/>
                <a:uFill>
                  <a:solidFill>
                    <a:prstClr val="black">
                      <a:alpha val="0"/>
                    </a:prstClr>
                  </a:solidFill>
                </a:uFill>
                <a:latin typeface="Arial"/>
                <a:ea typeface="Arial"/>
                <a:cs typeface="Arial"/>
              </a:rPr>
              <a:t>savon doux et de l’eau. </a:t>
            </a:r>
          </a:p>
          <a:p>
            <a:pPr algn="ctr"/>
            <a:r>
              <a:rPr lang="fr-FR" sz="1400" b="0" i="0" u="none" strike="noStrike" cap="none" baseline="0">
                <a:solidFill>
                  <a:srgbClr val="000000"/>
                </a:solidFill>
                <a:effectLst/>
                <a:uFill>
                  <a:solidFill>
                    <a:prstClr val="black">
                      <a:alpha val="0"/>
                    </a:prstClr>
                  </a:solidFill>
                </a:uFill>
                <a:latin typeface="Arial"/>
                <a:ea typeface="Arial"/>
                <a:cs typeface="Arial"/>
              </a:rPr>
              <a:t>Pour éviter toute transmission potentielle, demandez aux patients de ne pas partager leurs serviettes, leur linge de bain ou leurs vêtements avec d’autres personnes.  </a:t>
            </a:r>
          </a:p>
        </p:txBody>
      </p:sp>
      <p:pic>
        <p:nvPicPr>
          <p:cNvPr id="7" name="Picture 6">
            <a:extLst>
              <a:ext uri="{FF2B5EF4-FFF2-40B4-BE49-F238E27FC236}">
                <a16:creationId xmlns:a16="http://schemas.microsoft.com/office/drawing/2014/main" id="{70702D5C-13A7-646B-FDDF-93DFE66C94B8}"/>
              </a:ext>
            </a:extLst>
          </p:cNvPr>
          <p:cNvPicPr>
            <a:picLocks noChangeAspect="1"/>
          </p:cNvPicPr>
          <p:nvPr/>
        </p:nvPicPr>
        <p:blipFill>
          <a:blip r:embed="rId3"/>
          <a:srcRect l="20712" t="8964" r="16973" b="8560"/>
          <a:stretch>
            <a:fillRect/>
          </a:stretch>
        </p:blipFill>
        <p:spPr>
          <a:xfrm>
            <a:off x="1085135" y="1316073"/>
            <a:ext cx="445169" cy="581335"/>
          </a:xfrm>
          <a:prstGeom prst="rect">
            <a:avLst/>
          </a:prstGeom>
        </p:spPr>
      </p:pic>
      <p:sp>
        <p:nvSpPr>
          <p:cNvPr id="8" name="Rectangle 7">
            <a:extLst>
              <a:ext uri="{FF2B5EF4-FFF2-40B4-BE49-F238E27FC236}">
                <a16:creationId xmlns:a16="http://schemas.microsoft.com/office/drawing/2014/main" id="{8A73E781-0F6F-1912-E51D-8B130F330E9F}"/>
              </a:ext>
            </a:extLst>
          </p:cNvPr>
          <p:cNvSpPr/>
          <p:nvPr/>
        </p:nvSpPr>
        <p:spPr>
          <a:xfrm>
            <a:off x="1033835" y="3050364"/>
            <a:ext cx="3732551" cy="297415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Les lésions de la variole du singe sont </a:t>
            </a:r>
            <a:br>
              <a:rPr sz="1600"/>
            </a:br>
            <a:r>
              <a:rPr lang="fr-FR" sz="1600" b="1" i="0" u="none" strike="noStrike" cap="none" baseline="0">
                <a:solidFill>
                  <a:srgbClr val="000000"/>
                </a:solidFill>
                <a:effectLst/>
                <a:uFill>
                  <a:solidFill>
                    <a:prstClr val="black">
                      <a:alpha val="0"/>
                    </a:prstClr>
                  </a:solidFill>
                </a:uFill>
                <a:latin typeface="Arial"/>
                <a:ea typeface="Arial"/>
                <a:cs typeface="Arial"/>
              </a:rPr>
              <a:t>considérées comme infectieuses jusqu’à leur cicatrisation. </a:t>
            </a:r>
          </a:p>
          <a:p>
            <a:pPr algn="ctr"/>
            <a:r>
              <a:rPr lang="fr-FR" sz="1400" b="0" i="0" u="none" strike="noStrike" cap="none" baseline="0">
                <a:solidFill>
                  <a:srgbClr val="000000"/>
                </a:solidFill>
                <a:effectLst/>
                <a:uFill>
                  <a:solidFill>
                    <a:prstClr val="black">
                      <a:alpha val="0"/>
                    </a:prstClr>
                  </a:solidFill>
                </a:uFill>
                <a:latin typeface="Arial"/>
                <a:ea typeface="Arial"/>
                <a:cs typeface="Arial"/>
              </a:rPr>
              <a:t>Les croûtes sont tombées et une nouvelle couche de peau intacte s’est formée.  </a:t>
            </a:r>
          </a:p>
          <a:p>
            <a:pPr algn="ctr"/>
            <a:r>
              <a:rPr lang="fr-FR" sz="1400" b="0" i="0" u="none" strike="noStrike" cap="none" baseline="0">
                <a:solidFill>
                  <a:srgbClr val="000000"/>
                </a:solidFill>
                <a:effectLst/>
                <a:uFill>
                  <a:solidFill>
                    <a:prstClr val="black">
                      <a:alpha val="0"/>
                    </a:prstClr>
                  </a:solidFill>
                </a:uFill>
                <a:latin typeface="Arial"/>
                <a:ea typeface="Arial"/>
                <a:cs typeface="Arial"/>
              </a:rPr>
              <a:t>Par conséquent, toutes les éruptions cutanées doivent être couvertes dans la mesure du possible (par exemple, en portant des vêtements à longues manches et des pantalons longs).</a:t>
            </a:r>
            <a:endParaRPr lang="en-US" sz="1100">
              <a:solidFill>
                <a:schemeClr val="tx1"/>
              </a:solidFill>
            </a:endParaRPr>
          </a:p>
        </p:txBody>
      </p:sp>
      <p:pic>
        <p:nvPicPr>
          <p:cNvPr id="10" name="Picture 9">
            <a:extLst>
              <a:ext uri="{FF2B5EF4-FFF2-40B4-BE49-F238E27FC236}">
                <a16:creationId xmlns:a16="http://schemas.microsoft.com/office/drawing/2014/main" id="{330293B3-E46B-4B82-4450-1C35B1758AF5}"/>
              </a:ext>
            </a:extLst>
          </p:cNvPr>
          <p:cNvPicPr>
            <a:picLocks noChangeAspect="1"/>
          </p:cNvPicPr>
          <p:nvPr/>
        </p:nvPicPr>
        <p:blipFill>
          <a:blip r:embed="rId4"/>
          <a:srcRect b="8154"/>
          <a:stretch>
            <a:fillRect/>
          </a:stretch>
        </p:blipFill>
        <p:spPr>
          <a:xfrm>
            <a:off x="1085135" y="3138092"/>
            <a:ext cx="638175" cy="507404"/>
          </a:xfrm>
          <a:prstGeom prst="rect">
            <a:avLst/>
          </a:prstGeom>
        </p:spPr>
      </p:pic>
      <p:sp>
        <p:nvSpPr>
          <p:cNvPr id="12" name="TextBox 11">
            <a:extLst>
              <a:ext uri="{FF2B5EF4-FFF2-40B4-BE49-F238E27FC236}">
                <a16:creationId xmlns:a16="http://schemas.microsoft.com/office/drawing/2014/main" id="{33FD337B-C71D-9690-8CAE-379C7754F47B}"/>
              </a:ext>
            </a:extLst>
          </p:cNvPr>
          <p:cNvSpPr txBox="1"/>
          <p:nvPr/>
        </p:nvSpPr>
        <p:spPr>
          <a:xfrm>
            <a:off x="874346" y="6478469"/>
            <a:ext cx="8745904" cy="261610"/>
          </a:xfrm>
          <a:prstGeom prst="rect">
            <a:avLst/>
          </a:prstGeom>
          <a:noFill/>
        </p:spPr>
        <p:txBody>
          <a:bodyPr wrap="square">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American Academy of Dermatology Association. </a:t>
            </a:r>
            <a:r>
              <a:rPr lang="fr-FR" sz="1050" b="0" i="0" u="sng" strike="noStrike" cap="none" baseline="0">
                <a:solidFill>
                  <a:srgbClr val="44546A"/>
                </a:solidFill>
                <a:effectLst/>
                <a:uFill>
                  <a:solidFill>
                    <a:srgbClr val="44546A"/>
                  </a:solidFill>
                </a:uFill>
                <a:latin typeface="Arial"/>
                <a:ea typeface="Arial"/>
                <a:cs typeface="Arial"/>
                <a:hlinkClick r:id="rId5" history="0"/>
              </a:rPr>
              <a:t>Monkeypox: caring for the skin</a:t>
            </a:r>
            <a:r>
              <a:rPr lang="fr-FR" sz="1050" b="0" i="0" u="none" strike="noStrike" cap="none" baseline="0">
                <a:solidFill>
                  <a:srgbClr val="44546A"/>
                </a:solidFill>
                <a:effectLst/>
                <a:uFill>
                  <a:solidFill>
                    <a:prstClr val="black">
                      <a:alpha val="0"/>
                    </a:prstClr>
                  </a:solidFill>
                </a:uFill>
                <a:latin typeface="Arial"/>
                <a:ea typeface="Arial"/>
                <a:cs typeface="Arial"/>
              </a:rPr>
              <a:t>. Rosemont (IL): AADA; 2022</a:t>
            </a:r>
          </a:p>
        </p:txBody>
      </p:sp>
      <p:sp>
        <p:nvSpPr>
          <p:cNvPr id="13" name="Rectangle 12">
            <a:extLst>
              <a:ext uri="{FF2B5EF4-FFF2-40B4-BE49-F238E27FC236}">
                <a16:creationId xmlns:a16="http://schemas.microsoft.com/office/drawing/2014/main" id="{39EF8D33-96B0-26CA-4AF1-79280555E1D5}"/>
              </a:ext>
            </a:extLst>
          </p:cNvPr>
          <p:cNvSpPr/>
          <p:nvPr/>
        </p:nvSpPr>
        <p:spPr>
          <a:xfrm>
            <a:off x="5291664" y="1560932"/>
            <a:ext cx="5311266" cy="19238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Couvrir les sites affectés et les </a:t>
            </a:r>
            <a:br>
              <a:rPr sz="1600"/>
            </a:br>
            <a:r>
              <a:rPr lang="fr-FR" sz="1600" b="1" i="0" u="none" strike="noStrike" cap="none" baseline="0">
                <a:solidFill>
                  <a:srgbClr val="000000"/>
                </a:solidFill>
                <a:effectLst/>
                <a:uFill>
                  <a:solidFill>
                    <a:prstClr val="black">
                      <a:alpha val="0"/>
                    </a:prstClr>
                  </a:solidFill>
                </a:uFill>
                <a:latin typeface="Arial"/>
                <a:ea typeface="Arial"/>
                <a:cs typeface="Arial"/>
              </a:rPr>
              <a:t>lésions individuelles.</a:t>
            </a:r>
          </a:p>
          <a:p>
            <a:pPr algn="ctr"/>
            <a:r>
              <a:rPr lang="fr-FR" sz="1400" b="0" i="0" u="none" strike="noStrike" cap="none" baseline="0">
                <a:solidFill>
                  <a:srgbClr val="000000"/>
                </a:solidFill>
                <a:effectLst/>
                <a:uFill>
                  <a:solidFill>
                    <a:prstClr val="black">
                      <a:alpha val="0"/>
                    </a:prstClr>
                  </a:solidFill>
                </a:uFill>
                <a:latin typeface="Arial"/>
                <a:ea typeface="Arial"/>
                <a:cs typeface="Arial"/>
              </a:rPr>
              <a:t>En général, toutes les lésions de la variole du singe sont considérées comme infectieuses (capables de transmettre une infection) par contact, et il est conseillé de couvrier les sites affectés et les lésions individuelles.</a:t>
            </a:r>
            <a:endParaRPr lang="en-US" sz="1100">
              <a:solidFill>
                <a:schemeClr val="tx1"/>
              </a:solidFill>
            </a:endParaRPr>
          </a:p>
        </p:txBody>
      </p:sp>
      <p:pic>
        <p:nvPicPr>
          <p:cNvPr id="15" name="Picture 14">
            <a:extLst>
              <a:ext uri="{FF2B5EF4-FFF2-40B4-BE49-F238E27FC236}">
                <a16:creationId xmlns:a16="http://schemas.microsoft.com/office/drawing/2014/main" id="{A5304C09-0AE5-B3C6-3CE1-47B33D1E6BFE}"/>
              </a:ext>
            </a:extLst>
          </p:cNvPr>
          <p:cNvPicPr>
            <a:picLocks noChangeAspect="1"/>
          </p:cNvPicPr>
          <p:nvPr/>
        </p:nvPicPr>
        <p:blipFill>
          <a:blip r:embed="rId6"/>
          <a:stretch>
            <a:fillRect/>
          </a:stretch>
        </p:blipFill>
        <p:spPr>
          <a:xfrm>
            <a:off x="5476046" y="1624121"/>
            <a:ext cx="781050" cy="647700"/>
          </a:xfrm>
          <a:prstGeom prst="rect">
            <a:avLst/>
          </a:prstGeom>
        </p:spPr>
      </p:pic>
      <p:sp>
        <p:nvSpPr>
          <p:cNvPr id="16" name="Rectangle 15">
            <a:extLst>
              <a:ext uri="{FF2B5EF4-FFF2-40B4-BE49-F238E27FC236}">
                <a16:creationId xmlns:a16="http://schemas.microsoft.com/office/drawing/2014/main" id="{5C60213D-BE89-CDCE-756A-E2910C94F95D}"/>
              </a:ext>
            </a:extLst>
          </p:cNvPr>
          <p:cNvSpPr/>
          <p:nvPr/>
        </p:nvSpPr>
        <p:spPr>
          <a:xfrm>
            <a:off x="5291664" y="3572869"/>
            <a:ext cx="5311266" cy="99470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       Antiseptiques ou agents antibactériens </a:t>
            </a:r>
          </a:p>
          <a:p>
            <a:pPr algn="ctr"/>
            <a:r>
              <a:rPr lang="fr-FR" sz="1400" b="0" i="0" u="none" strike="noStrike" cap="none" baseline="0">
                <a:solidFill>
                  <a:srgbClr val="000000"/>
                </a:solidFill>
                <a:effectLst/>
                <a:uFill>
                  <a:solidFill>
                    <a:prstClr val="black">
                      <a:alpha val="0"/>
                    </a:prstClr>
                  </a:solidFill>
                </a:uFill>
                <a:latin typeface="Arial"/>
                <a:ea typeface="Arial"/>
                <a:cs typeface="Arial"/>
              </a:rPr>
              <a:t>ne sont requis qu’en cas d’inquiétudes concernant </a:t>
            </a:r>
            <a:br>
              <a:rPr sz="1400"/>
            </a:br>
            <a:r>
              <a:rPr lang="fr-FR" sz="1400" b="0" i="0" u="none" strike="noStrike" cap="none" baseline="0">
                <a:solidFill>
                  <a:srgbClr val="000000"/>
                </a:solidFill>
                <a:effectLst/>
                <a:uFill>
                  <a:solidFill>
                    <a:prstClr val="black">
                      <a:alpha val="0"/>
                    </a:prstClr>
                  </a:solidFill>
                </a:uFill>
                <a:latin typeface="Arial"/>
                <a:ea typeface="Arial"/>
                <a:cs typeface="Arial"/>
              </a:rPr>
              <a:t>infection bactérienne.</a:t>
            </a:r>
            <a:endParaRPr lang="en-US" sz="1050">
              <a:solidFill>
                <a:schemeClr val="tx1"/>
              </a:solidFill>
            </a:endParaRPr>
          </a:p>
        </p:txBody>
      </p:sp>
      <p:pic>
        <p:nvPicPr>
          <p:cNvPr id="18" name="Picture 17">
            <a:extLst>
              <a:ext uri="{FF2B5EF4-FFF2-40B4-BE49-F238E27FC236}">
                <a16:creationId xmlns:a16="http://schemas.microsoft.com/office/drawing/2014/main" id="{971ED9B3-867D-972D-AA93-B73339B7000C}"/>
              </a:ext>
            </a:extLst>
          </p:cNvPr>
          <p:cNvPicPr>
            <a:picLocks noChangeAspect="1"/>
          </p:cNvPicPr>
          <p:nvPr/>
        </p:nvPicPr>
        <p:blipFill>
          <a:blip r:embed="rId7"/>
          <a:stretch>
            <a:fillRect/>
          </a:stretch>
        </p:blipFill>
        <p:spPr>
          <a:xfrm>
            <a:off x="5407573" y="3680562"/>
            <a:ext cx="561975" cy="695325"/>
          </a:xfrm>
          <a:prstGeom prst="rect">
            <a:avLst/>
          </a:prstGeom>
        </p:spPr>
      </p:pic>
      <p:sp>
        <p:nvSpPr>
          <p:cNvPr id="19" name="Rectangle 18">
            <a:extLst>
              <a:ext uri="{FF2B5EF4-FFF2-40B4-BE49-F238E27FC236}">
                <a16:creationId xmlns:a16="http://schemas.microsoft.com/office/drawing/2014/main" id="{0398489C-8D11-7745-817D-4B0A69EA4D4D}"/>
              </a:ext>
            </a:extLst>
          </p:cNvPr>
          <p:cNvSpPr/>
          <p:nvPr/>
        </p:nvSpPr>
        <p:spPr>
          <a:xfrm>
            <a:off x="5291664" y="4741440"/>
            <a:ext cx="5311266" cy="99470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Si la lésion s’infecte, </a:t>
            </a:r>
          </a:p>
          <a:p>
            <a:pPr algn="ctr"/>
            <a:r>
              <a:rPr lang="fr-FR" sz="1400" b="0" i="0" u="none" strike="noStrike" cap="none" baseline="0">
                <a:solidFill>
                  <a:srgbClr val="000000"/>
                </a:solidFill>
                <a:effectLst/>
                <a:uFill>
                  <a:solidFill>
                    <a:prstClr val="black">
                      <a:alpha val="0"/>
                    </a:prstClr>
                  </a:solidFill>
                </a:uFill>
                <a:latin typeface="Arial"/>
                <a:ea typeface="Arial"/>
                <a:cs typeface="Arial"/>
              </a:rPr>
              <a:t>les patients doivent contacter le </a:t>
            </a:r>
            <a:br>
              <a:rPr sz="1400"/>
            </a:br>
            <a:r>
              <a:rPr lang="fr-FR" sz="1400" b="0" i="0" u="none" strike="noStrike" cap="none" baseline="0">
                <a:solidFill>
                  <a:srgbClr val="000000"/>
                </a:solidFill>
                <a:effectLst/>
                <a:uFill>
                  <a:solidFill>
                    <a:prstClr val="black">
                      <a:alpha val="0"/>
                    </a:prstClr>
                  </a:solidFill>
                </a:uFill>
                <a:latin typeface="Arial"/>
                <a:ea typeface="Arial"/>
                <a:cs typeface="Arial"/>
              </a:rPr>
              <a:t>professionnel de santé immédiatement. </a:t>
            </a:r>
            <a:endParaRPr lang="en-US" sz="1000">
              <a:solidFill>
                <a:schemeClr val="tx1"/>
              </a:solidFill>
            </a:endParaRPr>
          </a:p>
        </p:txBody>
      </p:sp>
      <p:pic>
        <p:nvPicPr>
          <p:cNvPr id="21" name="Picture 20">
            <a:extLst>
              <a:ext uri="{FF2B5EF4-FFF2-40B4-BE49-F238E27FC236}">
                <a16:creationId xmlns:a16="http://schemas.microsoft.com/office/drawing/2014/main" id="{61A4FEAD-69B3-5ED2-7D42-BFC9175F81E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448669" y="4832101"/>
            <a:ext cx="771525" cy="628650"/>
          </a:xfrm>
          <a:prstGeom prst="rect">
            <a:avLst/>
          </a:prstGeom>
        </p:spPr>
      </p:pic>
    </p:spTree>
    <p:extLst>
      <p:ext uri="{BB962C8B-B14F-4D97-AF65-F5344CB8AC3E}">
        <p14:creationId xmlns:p14="http://schemas.microsoft.com/office/powerpoint/2010/main" val="388753428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EA049-4B0C-4456-2320-91F168861625}"/>
              </a:ext>
            </a:extLst>
          </p:cNvPr>
          <p:cNvSpPr>
            <a:spLocks noGrp="1"/>
          </p:cNvSpPr>
          <p:nvPr>
            <p:ph type="title"/>
          </p:nvPr>
        </p:nvSpPr>
        <p:spPr>
          <a:xfrm>
            <a:off x="866306" y="390730"/>
            <a:ext cx="10515600" cy="800039"/>
          </a:xfrm>
        </p:spPr>
        <p:txBody>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Soins de la peau (2) </a:t>
            </a:r>
          </a:p>
        </p:txBody>
      </p:sp>
      <p:sp>
        <p:nvSpPr>
          <p:cNvPr id="12" name="TextBox 11">
            <a:extLst>
              <a:ext uri="{FF2B5EF4-FFF2-40B4-BE49-F238E27FC236}">
                <a16:creationId xmlns:a16="http://schemas.microsoft.com/office/drawing/2014/main" id="{33FD337B-C71D-9690-8CAE-379C7754F47B}"/>
              </a:ext>
            </a:extLst>
          </p:cNvPr>
          <p:cNvSpPr txBox="1"/>
          <p:nvPr/>
        </p:nvSpPr>
        <p:spPr>
          <a:xfrm>
            <a:off x="866306" y="6485614"/>
            <a:ext cx="8281677" cy="261610"/>
          </a:xfrm>
          <a:prstGeom prst="rect">
            <a:avLst/>
          </a:prstGeom>
          <a:noFill/>
        </p:spPr>
        <p:txBody>
          <a:bodyPr wrap="square">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American Academy of Dermatology Association. </a:t>
            </a:r>
            <a:r>
              <a:rPr lang="fr-FR" sz="1050" b="0" i="0" u="sng" strike="noStrike" cap="none" baseline="0">
                <a:solidFill>
                  <a:srgbClr val="44546A"/>
                </a:solidFill>
                <a:effectLst/>
                <a:uFill>
                  <a:solidFill>
                    <a:srgbClr val="44546A"/>
                  </a:solidFill>
                </a:uFill>
                <a:latin typeface="Arial"/>
                <a:ea typeface="Arial"/>
                <a:cs typeface="Arial"/>
                <a:hlinkClick r:id="rId3" history="0"/>
              </a:rPr>
              <a:t>Monkeypox: caring for the skin</a:t>
            </a:r>
            <a:r>
              <a:rPr lang="fr-FR" sz="1050" b="0" i="0" u="none" strike="noStrike" cap="none" baseline="0">
                <a:solidFill>
                  <a:srgbClr val="44546A"/>
                </a:solidFill>
                <a:effectLst/>
                <a:uFill>
                  <a:solidFill>
                    <a:prstClr val="black">
                      <a:alpha val="0"/>
                    </a:prstClr>
                  </a:solidFill>
                </a:uFill>
                <a:latin typeface="Arial"/>
                <a:ea typeface="Arial"/>
                <a:cs typeface="Arial"/>
              </a:rPr>
              <a:t>. Rosemont (IL): AADA; 2022</a:t>
            </a:r>
          </a:p>
        </p:txBody>
      </p:sp>
      <p:sp>
        <p:nvSpPr>
          <p:cNvPr id="22" name="Rectangle 21">
            <a:extLst>
              <a:ext uri="{FF2B5EF4-FFF2-40B4-BE49-F238E27FC236}">
                <a16:creationId xmlns:a16="http://schemas.microsoft.com/office/drawing/2014/main" id="{216B6E44-1E3E-5800-69C9-5B83A60B547F}"/>
              </a:ext>
            </a:extLst>
          </p:cNvPr>
          <p:cNvSpPr/>
          <p:nvPr/>
        </p:nvSpPr>
        <p:spPr>
          <a:xfrm>
            <a:off x="852799" y="1384149"/>
            <a:ext cx="6013009" cy="115902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Après la cicatrisation des lésions,</a:t>
            </a:r>
          </a:p>
          <a:p>
            <a:pPr algn="ctr"/>
            <a:r>
              <a:rPr lang="fr-FR" sz="1400" b="0" i="0" u="none" strike="noStrike" cap="none" baseline="0">
                <a:solidFill>
                  <a:srgbClr val="000000"/>
                </a:solidFill>
                <a:effectLst/>
                <a:uFill>
                  <a:solidFill>
                    <a:prstClr val="black">
                      <a:alpha val="0"/>
                    </a:prstClr>
                  </a:solidFill>
                </a:uFill>
                <a:latin typeface="Arial"/>
                <a:ea typeface="Arial"/>
                <a:cs typeface="Arial"/>
              </a:rPr>
              <a:t>s’il y a un risque de cicatrice, </a:t>
            </a:r>
            <a:br>
              <a:rPr sz="1400"/>
            </a:br>
            <a:r>
              <a:rPr lang="fr-FR" sz="1400" b="0" i="0" u="none" strike="noStrike" cap="none" baseline="0">
                <a:solidFill>
                  <a:srgbClr val="000000"/>
                </a:solidFill>
                <a:effectLst/>
                <a:uFill>
                  <a:solidFill>
                    <a:prstClr val="black">
                      <a:alpha val="0"/>
                    </a:prstClr>
                  </a:solidFill>
                </a:uFill>
                <a:latin typeface="Arial"/>
                <a:ea typeface="Arial"/>
                <a:cs typeface="Arial"/>
              </a:rPr>
              <a:t>des gels ou un recouvrement à base de silicone peuvent également être utilisés. </a:t>
            </a:r>
            <a:endParaRPr lang="en-US" sz="900">
              <a:solidFill>
                <a:schemeClr val="tx1"/>
              </a:solidFill>
            </a:endParaRPr>
          </a:p>
        </p:txBody>
      </p:sp>
      <p:pic>
        <p:nvPicPr>
          <p:cNvPr id="24" name="Picture 23">
            <a:extLst>
              <a:ext uri="{FF2B5EF4-FFF2-40B4-BE49-F238E27FC236}">
                <a16:creationId xmlns:a16="http://schemas.microsoft.com/office/drawing/2014/main" id="{3C800CBA-5F94-63C5-6F17-C7C9EB657B8B}"/>
              </a:ext>
            </a:extLst>
          </p:cNvPr>
          <p:cNvPicPr>
            <a:picLocks noChangeAspect="1"/>
          </p:cNvPicPr>
          <p:nvPr/>
        </p:nvPicPr>
        <p:blipFill>
          <a:blip r:embed="rId4"/>
          <a:stretch>
            <a:fillRect/>
          </a:stretch>
        </p:blipFill>
        <p:spPr>
          <a:xfrm>
            <a:off x="1041990" y="1418072"/>
            <a:ext cx="800100" cy="714375"/>
          </a:xfrm>
          <a:prstGeom prst="rect">
            <a:avLst/>
          </a:prstGeom>
        </p:spPr>
      </p:pic>
      <p:sp>
        <p:nvSpPr>
          <p:cNvPr id="25" name="Rectangle 24">
            <a:extLst>
              <a:ext uri="{FF2B5EF4-FFF2-40B4-BE49-F238E27FC236}">
                <a16:creationId xmlns:a16="http://schemas.microsoft.com/office/drawing/2014/main" id="{10A22E13-261A-6A0E-BB25-FEEF1E57A28C}"/>
              </a:ext>
            </a:extLst>
          </p:cNvPr>
          <p:cNvSpPr/>
          <p:nvPr/>
        </p:nvSpPr>
        <p:spPr>
          <a:xfrm>
            <a:off x="852799" y="2659782"/>
            <a:ext cx="6013009" cy="1597727"/>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Protection solaire </a:t>
            </a:r>
          </a:p>
          <a:p>
            <a:pPr algn="ctr"/>
            <a:r>
              <a:rPr lang="fr-FR" sz="1400" b="0" i="0" u="none" strike="noStrike" cap="none" baseline="0">
                <a:solidFill>
                  <a:srgbClr val="000000"/>
                </a:solidFill>
                <a:effectLst/>
                <a:uFill>
                  <a:solidFill>
                    <a:prstClr val="black">
                      <a:alpha val="0"/>
                    </a:prstClr>
                  </a:solidFill>
                </a:uFill>
                <a:latin typeface="Arial"/>
                <a:ea typeface="Arial"/>
                <a:cs typeface="Arial"/>
              </a:rPr>
              <a:t>(SPF 30 à large spectre ou plus) </a:t>
            </a:r>
            <a:br>
              <a:rPr sz="1400"/>
            </a:br>
            <a:r>
              <a:rPr lang="fr-FR" sz="1400" b="0" i="0" u="none" strike="noStrike" cap="none" baseline="0">
                <a:solidFill>
                  <a:srgbClr val="000000"/>
                </a:solidFill>
                <a:effectLst/>
                <a:uFill>
                  <a:solidFill>
                    <a:prstClr val="black">
                      <a:alpha val="0"/>
                    </a:prstClr>
                  </a:solidFill>
                </a:uFill>
                <a:latin typeface="Arial"/>
                <a:ea typeface="Arial"/>
                <a:cs typeface="Arial"/>
              </a:rPr>
              <a:t>doit également être utilisé avec insistance pendant plusieurs mois </a:t>
            </a:r>
            <a:br>
              <a:rPr sz="1400"/>
            </a:br>
            <a:r>
              <a:rPr lang="fr-FR" sz="1400" b="0" i="0" u="none" strike="noStrike" cap="none" baseline="0">
                <a:solidFill>
                  <a:srgbClr val="000000"/>
                </a:solidFill>
                <a:effectLst/>
                <a:uFill>
                  <a:solidFill>
                    <a:prstClr val="black">
                      <a:alpha val="0"/>
                    </a:prstClr>
                  </a:solidFill>
                </a:uFill>
                <a:latin typeface="Arial"/>
                <a:ea typeface="Arial"/>
                <a:cs typeface="Arial"/>
              </a:rPr>
              <a:t>après la résolution de la lésion pour éviter une hyper- ou </a:t>
            </a:r>
            <a:br>
              <a:rPr sz="1400"/>
            </a:br>
            <a:r>
              <a:rPr lang="fr-FR" sz="1400" b="0" i="0" u="none" strike="noStrike" cap="none" baseline="0">
                <a:solidFill>
                  <a:srgbClr val="000000"/>
                </a:solidFill>
                <a:effectLst/>
                <a:uFill>
                  <a:solidFill>
                    <a:prstClr val="black">
                      <a:alpha val="0"/>
                    </a:prstClr>
                  </a:solidFill>
                </a:uFill>
                <a:latin typeface="Arial"/>
                <a:ea typeface="Arial"/>
                <a:cs typeface="Arial"/>
              </a:rPr>
              <a:t>hypo-pigmentation des lésions ou des cicatrices.</a:t>
            </a:r>
            <a:endParaRPr lang="en-US" sz="800">
              <a:solidFill>
                <a:schemeClr val="tx1"/>
              </a:solidFill>
            </a:endParaRPr>
          </a:p>
        </p:txBody>
      </p:sp>
      <p:pic>
        <p:nvPicPr>
          <p:cNvPr id="27" name="Picture 26">
            <a:extLst>
              <a:ext uri="{FF2B5EF4-FFF2-40B4-BE49-F238E27FC236}">
                <a16:creationId xmlns:a16="http://schemas.microsoft.com/office/drawing/2014/main" id="{C89BB5E3-CADA-243A-5BF9-A8B2FD36C9F7}"/>
              </a:ext>
            </a:extLst>
          </p:cNvPr>
          <p:cNvPicPr>
            <a:picLocks noChangeAspect="1"/>
          </p:cNvPicPr>
          <p:nvPr/>
        </p:nvPicPr>
        <p:blipFill>
          <a:blip r:embed="rId5"/>
          <a:srcRect l="26731" r="16647" b="4826"/>
          <a:stretch>
            <a:fillRect/>
          </a:stretch>
        </p:blipFill>
        <p:spPr>
          <a:xfrm>
            <a:off x="999457" y="2720952"/>
            <a:ext cx="372141" cy="670835"/>
          </a:xfrm>
          <a:prstGeom prst="rect">
            <a:avLst/>
          </a:prstGeom>
        </p:spPr>
      </p:pic>
      <p:sp>
        <p:nvSpPr>
          <p:cNvPr id="3" name="Rectangle 2">
            <a:extLst>
              <a:ext uri="{FF2B5EF4-FFF2-40B4-BE49-F238E27FC236}">
                <a16:creationId xmlns:a16="http://schemas.microsoft.com/office/drawing/2014/main" id="{BF07199E-92AD-A173-7C07-FFC40EA77C3F}"/>
              </a:ext>
            </a:extLst>
          </p:cNvPr>
          <p:cNvSpPr/>
          <p:nvPr/>
        </p:nvSpPr>
        <p:spPr>
          <a:xfrm>
            <a:off x="866306" y="4405024"/>
            <a:ext cx="6013009" cy="182912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274320" rIns="274320" rtlCol="0" anchor="ct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Ne pas gratter les lésions. </a:t>
            </a:r>
          </a:p>
          <a:p>
            <a:pPr algn="ctr"/>
            <a:r>
              <a:rPr lang="fr-FR" sz="1400" b="0" i="0" u="none" strike="noStrike" cap="none" baseline="0">
                <a:solidFill>
                  <a:srgbClr val="000000"/>
                </a:solidFill>
                <a:effectLst/>
                <a:uFill>
                  <a:solidFill>
                    <a:prstClr val="black">
                      <a:alpha val="0"/>
                    </a:prstClr>
                  </a:solidFill>
                </a:uFill>
                <a:latin typeface="Arial"/>
                <a:ea typeface="Arial"/>
                <a:cs typeface="Arial"/>
              </a:rPr>
              <a:t>Il doit être expressément demandé aux personnes présentant des lésions de la variole du singe </a:t>
            </a:r>
            <a:br>
              <a:rPr sz="1400"/>
            </a:br>
            <a:r>
              <a:rPr lang="fr-FR" sz="1400" b="0" i="0" u="none" strike="noStrike" cap="none" baseline="0">
                <a:solidFill>
                  <a:srgbClr val="000000"/>
                </a:solidFill>
                <a:effectLst/>
                <a:uFill>
                  <a:solidFill>
                    <a:prstClr val="black">
                      <a:alpha val="0"/>
                    </a:prstClr>
                  </a:solidFill>
                </a:uFill>
                <a:latin typeface="Arial"/>
                <a:ea typeface="Arial"/>
                <a:cs typeface="Arial"/>
              </a:rPr>
              <a:t>de ne pas gratter ou percer les lésions ou les croûtes pour ne pas entraîner une infection secondaire. Les dermatologues doivent recommander aux patients de couper les ongles court pour éviter tout grattage involontaire.</a:t>
            </a:r>
            <a:endParaRPr lang="en-US" sz="700">
              <a:solidFill>
                <a:schemeClr val="tx1"/>
              </a:solidFill>
            </a:endParaRPr>
          </a:p>
        </p:txBody>
      </p:sp>
      <p:pic>
        <p:nvPicPr>
          <p:cNvPr id="9" name="Picture 8">
            <a:extLst>
              <a:ext uri="{FF2B5EF4-FFF2-40B4-BE49-F238E27FC236}">
                <a16:creationId xmlns:a16="http://schemas.microsoft.com/office/drawing/2014/main" id="{3BBF9787-77F5-58E7-4127-79229A716267}"/>
              </a:ext>
            </a:extLst>
          </p:cNvPr>
          <p:cNvPicPr>
            <a:picLocks noChangeAspect="1"/>
          </p:cNvPicPr>
          <p:nvPr/>
        </p:nvPicPr>
        <p:blipFill>
          <a:blip r:embed="rId6"/>
          <a:srcRect b="14848"/>
          <a:stretch>
            <a:fillRect/>
          </a:stretch>
        </p:blipFill>
        <p:spPr>
          <a:xfrm>
            <a:off x="999457" y="4449149"/>
            <a:ext cx="657225" cy="592083"/>
          </a:xfrm>
          <a:prstGeom prst="rect">
            <a:avLst/>
          </a:prstGeom>
        </p:spPr>
      </p:pic>
      <p:sp>
        <p:nvSpPr>
          <p:cNvPr id="11" name="Rectangle 10">
            <a:extLst>
              <a:ext uri="{FF2B5EF4-FFF2-40B4-BE49-F238E27FC236}">
                <a16:creationId xmlns:a16="http://schemas.microsoft.com/office/drawing/2014/main" id="{003802BB-8DF1-1A1F-50AF-FDB1AFB86E14}"/>
              </a:ext>
            </a:extLst>
          </p:cNvPr>
          <p:cNvSpPr/>
          <p:nvPr/>
        </p:nvSpPr>
        <p:spPr>
          <a:xfrm>
            <a:off x="7102547" y="1398695"/>
            <a:ext cx="4252358" cy="174344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Pour apaiser la peau, </a:t>
            </a:r>
            <a:br>
              <a:rPr sz="1600"/>
            </a:br>
            <a:r>
              <a:rPr lang="fr-FR" sz="1600" b="1" i="0" u="none" strike="noStrike" cap="none" baseline="0">
                <a:solidFill>
                  <a:srgbClr val="000000"/>
                </a:solidFill>
                <a:effectLst/>
                <a:uFill>
                  <a:solidFill>
                    <a:prstClr val="black">
                      <a:alpha val="0"/>
                    </a:prstClr>
                  </a:solidFill>
                </a:uFill>
                <a:latin typeface="Arial"/>
                <a:ea typeface="Arial"/>
                <a:cs typeface="Arial"/>
              </a:rPr>
              <a:t>les patients peuvent prendre des bains. </a:t>
            </a:r>
          </a:p>
          <a:p>
            <a:pPr algn="ctr"/>
            <a:r>
              <a:rPr lang="fr-FR" sz="1400" b="0" i="0" u="none" strike="noStrike" cap="none" baseline="0">
                <a:solidFill>
                  <a:srgbClr val="000000"/>
                </a:solidFill>
                <a:effectLst/>
                <a:uFill>
                  <a:solidFill>
                    <a:prstClr val="black">
                      <a:alpha val="0"/>
                    </a:prstClr>
                  </a:solidFill>
                </a:uFill>
                <a:latin typeface="Arial"/>
                <a:ea typeface="Arial"/>
                <a:cs typeface="Arial"/>
              </a:rPr>
              <a:t>Sinon, des bains de siège et des compresses chaudes ou froides peuvent permettre de soulager les lésions dans la région anogénitale.</a:t>
            </a:r>
            <a:endParaRPr lang="en-US" sz="600">
              <a:solidFill>
                <a:schemeClr val="tx1"/>
              </a:solidFill>
            </a:endParaRPr>
          </a:p>
        </p:txBody>
      </p:sp>
      <p:pic>
        <p:nvPicPr>
          <p:cNvPr id="17" name="Picture 16">
            <a:extLst>
              <a:ext uri="{FF2B5EF4-FFF2-40B4-BE49-F238E27FC236}">
                <a16:creationId xmlns:a16="http://schemas.microsoft.com/office/drawing/2014/main" id="{B1BCFAAE-A05E-167E-C63D-B5F0A3EE6746}"/>
              </a:ext>
            </a:extLst>
          </p:cNvPr>
          <p:cNvPicPr>
            <a:picLocks noChangeAspect="1"/>
          </p:cNvPicPr>
          <p:nvPr/>
        </p:nvPicPr>
        <p:blipFill>
          <a:blip r:embed="rId7"/>
          <a:stretch>
            <a:fillRect/>
          </a:stretch>
        </p:blipFill>
        <p:spPr>
          <a:xfrm>
            <a:off x="7247369" y="1494272"/>
            <a:ext cx="600075" cy="638175"/>
          </a:xfrm>
          <a:prstGeom prst="rect">
            <a:avLst/>
          </a:prstGeom>
        </p:spPr>
      </p:pic>
    </p:spTree>
    <p:extLst>
      <p:ext uri="{BB962C8B-B14F-4D97-AF65-F5344CB8AC3E}">
        <p14:creationId xmlns:p14="http://schemas.microsoft.com/office/powerpoint/2010/main" val="153907643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a:xfrm>
            <a:off x="752475" y="426569"/>
            <a:ext cx="10515600"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Contrôle de connaissances</a:t>
            </a:r>
          </a:p>
        </p:txBody>
      </p:sp>
      <p:sp>
        <p:nvSpPr>
          <p:cNvPr id="3" name="Content Placeholder 2">
            <a:extLst>
              <a:ext uri="{FF2B5EF4-FFF2-40B4-BE49-F238E27FC236}">
                <a16:creationId xmlns:a16="http://schemas.microsoft.com/office/drawing/2014/main" id="{A7811DC5-5821-0D37-D2B9-0682AB601208}"/>
              </a:ext>
            </a:extLst>
          </p:cNvPr>
          <p:cNvSpPr>
            <a:spLocks noGrp="1"/>
          </p:cNvSpPr>
          <p:nvPr>
            <p:ph idx="1"/>
          </p:nvPr>
        </p:nvSpPr>
        <p:spPr>
          <a:xfrm>
            <a:off x="752475" y="1327315"/>
            <a:ext cx="10515600" cy="5250362"/>
          </a:xfrm>
        </p:spPr>
        <p:txBody>
          <a:bodyPr/>
          <a:lstStyle/>
          <a:p>
            <a:pPr>
              <a:buFont typeface="+mj-lt"/>
              <a:buAutoNum type="arabicPeriod"/>
            </a:pPr>
            <a:r>
              <a:rPr lang="fr-FR" sz="1600" b="0" i="0" u="none" strike="noStrike" cap="none" baseline="0">
                <a:solidFill>
                  <a:srgbClr val="262626"/>
                </a:solidFill>
                <a:effectLst/>
                <a:uFill>
                  <a:solidFill>
                    <a:prstClr val="black">
                      <a:alpha val="0"/>
                    </a:prstClr>
                  </a:solidFill>
                </a:uFill>
                <a:latin typeface="Arial"/>
                <a:ea typeface="Arial"/>
                <a:cs typeface="Arial"/>
              </a:rPr>
              <a:t>Quelle est la période d’incubation de l’infection par la variole du singe ?</a:t>
            </a:r>
          </a:p>
          <a:p>
            <a:pPr>
              <a:buFont typeface="+mj-lt"/>
              <a:buAutoNum type="arabicPeriod"/>
            </a:pPr>
            <a:r>
              <a:rPr lang="fr-FR" sz="1600" b="0" i="0" u="none" strike="noStrike" cap="none" baseline="0">
                <a:solidFill>
                  <a:srgbClr val="262626"/>
                </a:solidFill>
                <a:effectLst/>
                <a:uFill>
                  <a:solidFill>
                    <a:prstClr val="black">
                      <a:alpha val="0"/>
                    </a:prstClr>
                  </a:solidFill>
                </a:uFill>
                <a:latin typeface="Arial"/>
                <a:ea typeface="Arial"/>
                <a:cs typeface="Arial"/>
              </a:rPr>
              <a:t>Combien de temps la maladie dure-t-elle généralement ? </a:t>
            </a:r>
          </a:p>
          <a:p>
            <a:pPr>
              <a:buFont typeface="+mj-lt"/>
              <a:buAutoNum type="arabicPeriod"/>
            </a:pPr>
            <a:r>
              <a:rPr lang="fr-FR" sz="1600" b="0" i="0" u="none" strike="noStrike" cap="none" baseline="0">
                <a:solidFill>
                  <a:srgbClr val="262626"/>
                </a:solidFill>
                <a:effectLst/>
                <a:uFill>
                  <a:solidFill>
                    <a:prstClr val="black">
                      <a:alpha val="0"/>
                    </a:prstClr>
                  </a:solidFill>
                </a:uFill>
                <a:latin typeface="Arial"/>
                <a:ea typeface="Arial"/>
                <a:cs typeface="Arial"/>
              </a:rPr>
              <a:t>Quelles sont les phases de l’infection par la variole du singe ?</a:t>
            </a:r>
          </a:p>
          <a:p>
            <a:pPr>
              <a:buFont typeface="+mj-lt"/>
              <a:buAutoNum type="arabicPeriod"/>
            </a:pPr>
            <a:r>
              <a:rPr lang="fr-FR" sz="1600" b="0" i="0" u="none" strike="noStrike" cap="none" baseline="0">
                <a:solidFill>
                  <a:srgbClr val="262626"/>
                </a:solidFill>
                <a:effectLst/>
                <a:uFill>
                  <a:solidFill>
                    <a:prstClr val="black">
                      <a:alpha val="0"/>
                    </a:prstClr>
                  </a:solidFill>
                </a:uFill>
                <a:latin typeface="Arial"/>
                <a:ea typeface="Arial"/>
                <a:cs typeface="Arial"/>
              </a:rPr>
              <a:t>Quels sont les signes et les symptômes de l’infection par la variole du singe ?</a:t>
            </a:r>
          </a:p>
          <a:p>
            <a:pPr>
              <a:buFont typeface="+mj-lt"/>
              <a:buAutoNum type="arabicPeriod"/>
            </a:pPr>
            <a:r>
              <a:rPr lang="fr-FR" sz="1600" b="0" i="0" u="none" strike="noStrike" cap="none" baseline="0">
                <a:solidFill>
                  <a:srgbClr val="262626"/>
                </a:solidFill>
                <a:effectLst/>
                <a:uFill>
                  <a:solidFill>
                    <a:prstClr val="black">
                      <a:alpha val="0"/>
                    </a:prstClr>
                  </a:solidFill>
                </a:uFill>
                <a:latin typeface="Arial"/>
                <a:ea typeface="Arial"/>
                <a:cs typeface="Arial"/>
              </a:rPr>
              <a:t>Quelles sont les phases de la progression de l’éruption cutanée ?</a:t>
            </a:r>
          </a:p>
          <a:p>
            <a:pPr>
              <a:buFont typeface="+mj-lt"/>
              <a:buAutoNum type="arabicPeriod"/>
            </a:pPr>
            <a:r>
              <a:rPr lang="fr-FR" sz="1600" b="0" i="0" u="none" strike="noStrike" cap="none" baseline="0">
                <a:solidFill>
                  <a:srgbClr val="262626"/>
                </a:solidFill>
                <a:effectLst/>
                <a:uFill>
                  <a:solidFill>
                    <a:prstClr val="black">
                      <a:alpha val="0"/>
                    </a:prstClr>
                  </a:solidFill>
                </a:uFill>
                <a:latin typeface="Arial"/>
                <a:ea typeface="Arial"/>
                <a:cs typeface="Arial"/>
              </a:rPr>
              <a:t>L’infection par la variole du singe peut-elle se manifester par des lésions orales, génitales ou anorectales ?</a:t>
            </a:r>
          </a:p>
          <a:p>
            <a:pPr>
              <a:buFont typeface="+mj-lt"/>
              <a:buAutoNum type="arabicPeriod"/>
            </a:pPr>
            <a:r>
              <a:rPr lang="fr-FR" sz="1600" b="0" i="0" u="none" strike="noStrike" cap="none" baseline="0">
                <a:solidFill>
                  <a:srgbClr val="262626"/>
                </a:solidFill>
                <a:effectLst/>
                <a:uFill>
                  <a:solidFill>
                    <a:prstClr val="black">
                      <a:alpha val="0"/>
                    </a:prstClr>
                  </a:solidFill>
                </a:uFill>
                <a:latin typeface="Arial"/>
                <a:ea typeface="Arial"/>
                <a:cs typeface="Arial"/>
              </a:rPr>
              <a:t>L’infection par la variole du singe peut-elle être présente chez le nouveau-né, le nourrisson et l’enfant ?</a:t>
            </a:r>
          </a:p>
          <a:p>
            <a:pPr>
              <a:buFont typeface="+mj-lt"/>
              <a:buAutoNum type="arabicPeriod"/>
            </a:pPr>
            <a:r>
              <a:rPr lang="fr-FR" sz="1600" b="0" i="0" u="none" strike="noStrike" cap="none" baseline="0">
                <a:solidFill>
                  <a:srgbClr val="262626"/>
                </a:solidFill>
                <a:effectLst/>
                <a:uFill>
                  <a:solidFill>
                    <a:prstClr val="black">
                      <a:alpha val="0"/>
                    </a:prstClr>
                  </a:solidFill>
                </a:uFill>
                <a:latin typeface="Arial"/>
                <a:ea typeface="Arial"/>
                <a:cs typeface="Arial"/>
              </a:rPr>
              <a:t>Quelles sont les manifestations atypiques ou peu fréquentes de l’infection par la variole du singe ?</a:t>
            </a:r>
          </a:p>
          <a:p>
            <a:pPr>
              <a:buFont typeface="+mj-lt"/>
              <a:buAutoNum type="arabicPeriod"/>
            </a:pPr>
            <a:r>
              <a:rPr lang="fr-FR" sz="1600" b="0" i="0" u="none" strike="noStrike" cap="none" baseline="0">
                <a:solidFill>
                  <a:srgbClr val="262626"/>
                </a:solidFill>
                <a:effectLst/>
                <a:uFill>
                  <a:solidFill>
                    <a:prstClr val="black">
                      <a:alpha val="0"/>
                    </a:prstClr>
                  </a:solidFill>
                </a:uFill>
                <a:latin typeface="Arial"/>
                <a:ea typeface="Arial"/>
                <a:cs typeface="Arial"/>
              </a:rPr>
              <a:t>À quel moment une personne est-elle considérée comme n’étant plus contagieuse ?</a:t>
            </a:r>
          </a:p>
          <a:p>
            <a:pPr>
              <a:buFont typeface="+mj-lt"/>
              <a:buAutoNum type="arabicPeriod"/>
            </a:pPr>
            <a:r>
              <a:rPr lang="fr-FR" sz="1600" b="0" i="0" u="none" strike="noStrike" cap="none" baseline="0">
                <a:solidFill>
                  <a:srgbClr val="262626"/>
                </a:solidFill>
                <a:effectLst/>
                <a:uFill>
                  <a:solidFill>
                    <a:prstClr val="black">
                      <a:alpha val="0"/>
                    </a:prstClr>
                  </a:solidFill>
                </a:uFill>
                <a:latin typeface="Arial"/>
                <a:ea typeface="Arial"/>
                <a:cs typeface="Arial"/>
              </a:rPr>
              <a:t>Quels sont les principaux diagnostics différentiels ? </a:t>
            </a:r>
          </a:p>
          <a:p>
            <a:pPr>
              <a:buFont typeface="+mj-lt"/>
              <a:buAutoNum type="arabicPeriod"/>
            </a:pPr>
            <a:r>
              <a:rPr lang="fr-FR" sz="1600" b="0" i="0" u="none" strike="noStrike" cap="none" baseline="0">
                <a:solidFill>
                  <a:srgbClr val="262626"/>
                </a:solidFill>
                <a:effectLst/>
                <a:uFill>
                  <a:solidFill>
                    <a:prstClr val="black">
                      <a:alpha val="0"/>
                    </a:prstClr>
                  </a:solidFill>
                </a:uFill>
                <a:latin typeface="Arial"/>
                <a:ea typeface="Arial"/>
                <a:cs typeface="Arial"/>
              </a:rPr>
              <a:t>Quelles sont les principales différences entre la variole du singe, la varicelle et la variole ?</a:t>
            </a:r>
          </a:p>
          <a:p>
            <a:endParaRPr lang="en-US" sz="1800"/>
          </a:p>
        </p:txBody>
      </p:sp>
    </p:spTree>
    <p:extLst>
      <p:ext uri="{BB962C8B-B14F-4D97-AF65-F5344CB8AC3E}">
        <p14:creationId xmlns:p14="http://schemas.microsoft.com/office/powerpoint/2010/main" val="2002148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cond evt="onBegin" delay="0">
                          <p:tn val="62"/>
                        </p:cond>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6" name="Content Placeholder 6" descr="Logo&#10;&#10;Description automatically generated with low confidence">
            <a:extLst>
              <a:ext uri="{FF2B5EF4-FFF2-40B4-BE49-F238E27FC236}">
                <a16:creationId xmlns:a16="http://schemas.microsoft.com/office/drawing/2014/main" id="{02B595E4-F21C-7F12-C473-9DE7D013A075}"/>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1908805167"/>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A70E4-E643-4CCA-971A-8766D82D9C5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p:txBody>
          <a:bodyPr>
            <a:normAutofit/>
          </a:bodyPr>
          <a:lstStyle/>
          <a:p>
            <a:r>
              <a:rPr lang="fr-FR" sz="3600" b="0" i="0" u="none" strike="noStrike" cap="none" baseline="0">
                <a:solidFill>
                  <a:srgbClr val="FFFFFF"/>
                </a:solidFill>
                <a:effectLst/>
                <a:uFill>
                  <a:solidFill>
                    <a:prstClr val="black">
                      <a:alpha val="0"/>
                    </a:prstClr>
                  </a:solidFill>
                </a:uFill>
                <a:latin typeface="Arial"/>
                <a:ea typeface="Arial"/>
                <a:cs typeface="Arial"/>
              </a:rPr>
              <a:t>Module 5 : Diagnostic</a:t>
            </a:r>
          </a:p>
        </p:txBody>
      </p:sp>
    </p:spTree>
    <p:extLst>
      <p:ext uri="{BB962C8B-B14F-4D97-AF65-F5344CB8AC3E}">
        <p14:creationId xmlns:p14="http://schemas.microsoft.com/office/powerpoint/2010/main" val="282568990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p:txBody>
          <a:bodyPr/>
          <a:lstStyle/>
          <a:p>
            <a:pPr marL="0" indent="0">
              <a:buNone/>
            </a:pPr>
            <a:r>
              <a:rPr lang="fr-FR" sz="26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décrir comment :</a:t>
            </a:r>
          </a:p>
          <a:p>
            <a:r>
              <a:rPr lang="fr-FR" sz="2600" b="0" i="0" u="none" strike="noStrike" cap="none" baseline="0">
                <a:solidFill>
                  <a:srgbClr val="262626"/>
                </a:solidFill>
                <a:effectLst/>
                <a:uFill>
                  <a:solidFill>
                    <a:prstClr val="black">
                      <a:alpha val="0"/>
                    </a:prstClr>
                  </a:solidFill>
                </a:uFill>
                <a:latin typeface="Arial"/>
                <a:ea typeface="Arial"/>
                <a:cs typeface="Arial"/>
              </a:rPr>
              <a:t>Prescrire le bon test pour le diagnostic de l’infection par la variole du singe</a:t>
            </a:r>
          </a:p>
          <a:p>
            <a:r>
              <a:rPr lang="fr-FR" sz="2600" b="0" i="0" u="none" strike="noStrike" cap="none" baseline="0">
                <a:solidFill>
                  <a:srgbClr val="262626"/>
                </a:solidFill>
                <a:effectLst/>
                <a:uFill>
                  <a:solidFill>
                    <a:prstClr val="black">
                      <a:alpha val="0"/>
                    </a:prstClr>
                  </a:solidFill>
                </a:uFill>
                <a:latin typeface="Arial"/>
                <a:ea typeface="Arial"/>
                <a:cs typeface="Arial"/>
              </a:rPr>
              <a:t>Prélevez correctement l’échantillon pour le test de dépistage de la variole du singe</a:t>
            </a:r>
          </a:p>
          <a:p>
            <a:r>
              <a:rPr lang="fr-FR" sz="2600" b="0" i="0" u="none" strike="noStrike" cap="none" baseline="0">
                <a:solidFill>
                  <a:srgbClr val="262626"/>
                </a:solidFill>
                <a:effectLst/>
                <a:uFill>
                  <a:solidFill>
                    <a:prstClr val="black">
                      <a:alpha val="0"/>
                    </a:prstClr>
                  </a:solidFill>
                </a:uFill>
                <a:latin typeface="Arial"/>
                <a:ea typeface="Arial"/>
                <a:cs typeface="Arial"/>
              </a:rPr>
              <a:t>Respecter les procédures de sécurité </a:t>
            </a:r>
          </a:p>
          <a:p>
            <a:r>
              <a:rPr lang="fr-FR" sz="2600" b="0" i="0" u="none" strike="noStrike" cap="none" baseline="0">
                <a:solidFill>
                  <a:srgbClr val="262626"/>
                </a:solidFill>
                <a:effectLst/>
                <a:uFill>
                  <a:solidFill>
                    <a:prstClr val="black">
                      <a:alpha val="0"/>
                    </a:prstClr>
                  </a:solidFill>
                </a:uFill>
                <a:latin typeface="Arial"/>
                <a:ea typeface="Arial"/>
                <a:cs typeface="Arial"/>
              </a:rPr>
              <a:t>Conserver, emballer et transporter correctement les prélèvements liés à variole du singe</a:t>
            </a:r>
          </a:p>
          <a:p>
            <a:r>
              <a:rPr lang="fr-FR" sz="2600" b="0" i="0" u="none" strike="noStrike" cap="none" baseline="0">
                <a:solidFill>
                  <a:srgbClr val="262626"/>
                </a:solidFill>
                <a:effectLst/>
                <a:uFill>
                  <a:solidFill>
                    <a:prstClr val="black">
                      <a:alpha val="0"/>
                    </a:prstClr>
                  </a:solidFill>
                </a:uFill>
                <a:latin typeface="Arial"/>
                <a:ea typeface="Arial"/>
                <a:cs typeface="Arial"/>
              </a:rPr>
              <a:t>Interpréter le résultat de tests selon l’algorithme de l’OMS </a:t>
            </a:r>
          </a:p>
        </p:txBody>
      </p:sp>
    </p:spTree>
    <p:extLst>
      <p:ext uri="{BB962C8B-B14F-4D97-AF65-F5344CB8AC3E}">
        <p14:creationId xmlns:p14="http://schemas.microsoft.com/office/powerpoint/2010/main" val="438599615"/>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2514A-128D-2BB5-6918-A6AB57426CA7}"/>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Test de diagnostic </a:t>
            </a:r>
          </a:p>
        </p:txBody>
      </p:sp>
      <p:sp>
        <p:nvSpPr>
          <p:cNvPr id="3" name="Content Placeholder 2">
            <a:extLst>
              <a:ext uri="{FF2B5EF4-FFF2-40B4-BE49-F238E27FC236}">
                <a16:creationId xmlns:a16="http://schemas.microsoft.com/office/drawing/2014/main" id="{4D9CBD99-41CF-DA98-C2B6-3C0243DE5FDE}"/>
              </a:ext>
            </a:extLst>
          </p:cNvPr>
          <p:cNvSpPr>
            <a:spLocks noGrp="1"/>
          </p:cNvSpPr>
          <p:nvPr>
            <p:ph idx="1"/>
          </p:nvPr>
        </p:nvSpPr>
        <p:spPr>
          <a:xfrm>
            <a:off x="838200" y="1524436"/>
            <a:ext cx="10060172" cy="4932746"/>
          </a:xfrm>
        </p:spPr>
        <p:txBody>
          <a:bodyPr/>
          <a:lstStyle/>
          <a:p>
            <a:r>
              <a:rPr lang="fr-FR" sz="2400" b="0" i="0" u="none" strike="noStrike" cap="none" baseline="0" dirty="0">
                <a:solidFill>
                  <a:srgbClr val="262626"/>
                </a:solidFill>
                <a:effectLst/>
                <a:uFill>
                  <a:solidFill>
                    <a:prstClr val="black">
                      <a:alpha val="0"/>
                    </a:prstClr>
                  </a:solidFill>
                </a:uFill>
                <a:latin typeface="Arial"/>
                <a:ea typeface="Arial"/>
                <a:cs typeface="Arial"/>
              </a:rPr>
              <a:t>Des tests doivent être proposés à toute personne qui répond à la </a:t>
            </a:r>
            <a:br>
              <a:rPr sz="2400" dirty="0"/>
            </a:br>
            <a:r>
              <a:rPr lang="fr-FR" sz="2400" b="0" i="0" u="none" strike="noStrike" cap="none" baseline="0" dirty="0">
                <a:solidFill>
                  <a:srgbClr val="262626"/>
                </a:solidFill>
                <a:effectLst/>
                <a:uFill>
                  <a:solidFill>
                    <a:prstClr val="black">
                      <a:alpha val="0"/>
                    </a:prstClr>
                  </a:solidFill>
                </a:uFill>
                <a:latin typeface="Arial"/>
                <a:ea typeface="Arial"/>
                <a:cs typeface="Arial"/>
              </a:rPr>
              <a:t>définition de cas suspecté de variole du singe </a:t>
            </a:r>
            <a:br>
              <a:rPr sz="2400" dirty="0"/>
            </a:br>
            <a:r>
              <a:rPr lang="fr-FR" sz="2400" b="0" i="0" u="none" strike="noStrike" cap="none" baseline="0" dirty="0">
                <a:solidFill>
                  <a:srgbClr val="262626"/>
                </a:solidFill>
                <a:effectLst/>
                <a:uFill>
                  <a:solidFill>
                    <a:prstClr val="black">
                      <a:alpha val="0"/>
                    </a:prstClr>
                  </a:solidFill>
                </a:uFill>
                <a:latin typeface="Arial"/>
                <a:ea typeface="Arial"/>
                <a:cs typeface="Arial"/>
              </a:rPr>
              <a:t>dans </a:t>
            </a:r>
            <a:br>
              <a:rPr sz="2400" dirty="0"/>
            </a:br>
            <a:r>
              <a:rPr lang="fr-FR" sz="2400" b="0" i="0" u="none" strike="noStrike" cap="none" baseline="0" dirty="0">
                <a:solidFill>
                  <a:srgbClr val="262626"/>
                </a:solidFill>
                <a:effectLst/>
                <a:uFill>
                  <a:solidFill>
                    <a:prstClr val="black">
                      <a:alpha val="0"/>
                    </a:prstClr>
                  </a:solidFill>
                </a:uFill>
                <a:latin typeface="Arial"/>
                <a:ea typeface="Arial"/>
                <a:cs typeface="Arial"/>
              </a:rPr>
              <a:t>laboratoires suffisamment équipés </a:t>
            </a:r>
            <a:br>
              <a:rPr sz="2400" dirty="0"/>
            </a:br>
            <a:r>
              <a:rPr lang="fr-FR" sz="2400" b="0" i="0" u="none" strike="noStrike" cap="none" baseline="0" dirty="0">
                <a:solidFill>
                  <a:srgbClr val="262626"/>
                </a:solidFill>
                <a:effectLst/>
                <a:uFill>
                  <a:solidFill>
                    <a:prstClr val="black">
                      <a:alpha val="0"/>
                    </a:prstClr>
                  </a:solidFill>
                </a:uFill>
                <a:latin typeface="Arial"/>
                <a:ea typeface="Arial"/>
                <a:cs typeface="Arial"/>
              </a:rPr>
              <a:t>par du personnel formé aux </a:t>
            </a:r>
            <a:br>
              <a:rPr sz="2400" dirty="0"/>
            </a:br>
            <a:r>
              <a:rPr lang="fr-FR" sz="2400" b="0" i="0" u="none" strike="noStrike" cap="none" baseline="0" dirty="0">
                <a:solidFill>
                  <a:srgbClr val="262626"/>
                </a:solidFill>
                <a:effectLst/>
                <a:uFill>
                  <a:solidFill>
                    <a:prstClr val="black">
                      <a:alpha val="0"/>
                    </a:prstClr>
                  </a:solidFill>
                </a:uFill>
                <a:latin typeface="Arial"/>
                <a:ea typeface="Arial"/>
                <a:cs typeface="Arial"/>
              </a:rPr>
              <a:t>les procédures techniques et de sécurité.</a:t>
            </a:r>
          </a:p>
          <a:p>
            <a:r>
              <a:rPr lang="fr-FR" sz="2400" b="0" i="0" u="none" strike="noStrike" cap="none" baseline="0" dirty="0">
                <a:solidFill>
                  <a:srgbClr val="262626"/>
                </a:solidFill>
                <a:effectLst/>
                <a:uFill>
                  <a:solidFill>
                    <a:prstClr val="black">
                      <a:alpha val="0"/>
                    </a:prstClr>
                  </a:solidFill>
                </a:uFill>
                <a:latin typeface="Arial"/>
                <a:ea typeface="Arial"/>
                <a:cs typeface="Arial"/>
              </a:rPr>
              <a:t>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La confirmation de l’infection par le virus MPX est basée sur un test d’amplification des acides nucléiques (NAAT) qui utilise une réaction en chaîne par polymérase (PCR) en temps réel ou conventionnel pour la détection de séquences uniques d’ADN viral.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La PCR peut être utilisée seule ou en association avec le séquençage. </a:t>
            </a:r>
          </a:p>
        </p:txBody>
      </p:sp>
      <p:pic>
        <p:nvPicPr>
          <p:cNvPr id="6" name="Picture 5">
            <a:extLst>
              <a:ext uri="{FF2B5EF4-FFF2-40B4-BE49-F238E27FC236}">
                <a16:creationId xmlns:a16="http://schemas.microsoft.com/office/drawing/2014/main" id="{A94F0E51-8249-E85A-60D8-E6EE09563F8E}"/>
              </a:ext>
            </a:extLst>
          </p:cNvPr>
          <p:cNvPicPr>
            <a:picLocks noChangeAspect="1"/>
          </p:cNvPicPr>
          <p:nvPr/>
        </p:nvPicPr>
        <p:blipFill>
          <a:blip r:embed="rId3"/>
          <a:stretch>
            <a:fillRect/>
          </a:stretch>
        </p:blipFill>
        <p:spPr>
          <a:xfrm>
            <a:off x="7111212" y="1540478"/>
            <a:ext cx="5075862" cy="2199672"/>
          </a:xfrm>
          <a:prstGeom prst="rect">
            <a:avLst/>
          </a:prstGeom>
        </p:spPr>
      </p:pic>
      <p:sp>
        <p:nvSpPr>
          <p:cNvPr id="5" name="TextBox 4">
            <a:extLst>
              <a:ext uri="{FF2B5EF4-FFF2-40B4-BE49-F238E27FC236}">
                <a16:creationId xmlns:a16="http://schemas.microsoft.com/office/drawing/2014/main" id="{851DA038-13D5-B931-3293-F1D2649912E7}"/>
              </a:ext>
            </a:extLst>
          </p:cNvPr>
          <p:cNvSpPr txBox="1"/>
          <p:nvPr/>
        </p:nvSpPr>
        <p:spPr>
          <a:xfrm>
            <a:off x="7970923" y="3743492"/>
            <a:ext cx="4216151" cy="430887"/>
          </a:xfrm>
          <a:prstGeom prst="rect">
            <a:avLst/>
          </a:prstGeom>
          <a:noFill/>
        </p:spPr>
        <p:txBody>
          <a:bodyPr wrap="square" rtlCol="0">
            <a:spAutoFit/>
          </a:bodyPr>
          <a:lstStyle/>
          <a:p>
            <a:pPr algn="r"/>
            <a:r>
              <a:rPr lang="fr-FR" sz="110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
        <p:nvSpPr>
          <p:cNvPr id="7" name="TextBox 6">
            <a:extLst>
              <a:ext uri="{FF2B5EF4-FFF2-40B4-BE49-F238E27FC236}">
                <a16:creationId xmlns:a16="http://schemas.microsoft.com/office/drawing/2014/main" id="{AB430C12-2E3A-4E38-80A3-8F675D648B71}"/>
              </a:ext>
            </a:extLst>
          </p:cNvPr>
          <p:cNvSpPr txBox="1"/>
          <p:nvPr/>
        </p:nvSpPr>
        <p:spPr>
          <a:xfrm>
            <a:off x="8138710" y="1582615"/>
            <a:ext cx="732240" cy="123111"/>
          </a:xfrm>
          <a:prstGeom prst="rect">
            <a:avLst/>
          </a:prstGeom>
          <a:solidFill>
            <a:schemeClr val="bg1"/>
          </a:solidFill>
        </p:spPr>
        <p:txBody>
          <a:bodyPr wrap="square" lIns="0" tIns="0" rIns="0" bIns="0" rtlCol="0">
            <a:spAutoFit/>
          </a:bodyPr>
          <a:lstStyle/>
          <a:p>
            <a:pPr algn="ctr"/>
            <a:r>
              <a:rPr lang="fr-FR" sz="800" b="1" i="0" u="none" strike="noStrike" cap="none" baseline="0">
                <a:solidFill>
                  <a:srgbClr val="000000"/>
                </a:solidFill>
                <a:effectLst/>
                <a:uFill>
                  <a:solidFill>
                    <a:prstClr val="black">
                      <a:alpha val="0"/>
                    </a:prstClr>
                  </a:solidFill>
                </a:uFill>
                <a:latin typeface="Arial"/>
                <a:ea typeface="Arial"/>
                <a:cs typeface="Arial"/>
              </a:rPr>
              <a:t>Extraction</a:t>
            </a:r>
          </a:p>
        </p:txBody>
      </p:sp>
      <p:sp>
        <p:nvSpPr>
          <p:cNvPr id="8" name="TextBox 7">
            <a:extLst>
              <a:ext uri="{FF2B5EF4-FFF2-40B4-BE49-F238E27FC236}">
                <a16:creationId xmlns:a16="http://schemas.microsoft.com/office/drawing/2014/main" id="{D1956CC8-D18B-42B6-AB49-CD2116F8F539}"/>
              </a:ext>
            </a:extLst>
          </p:cNvPr>
          <p:cNvSpPr txBox="1"/>
          <p:nvPr/>
        </p:nvSpPr>
        <p:spPr>
          <a:xfrm>
            <a:off x="9078510" y="1582615"/>
            <a:ext cx="732240" cy="123111"/>
          </a:xfrm>
          <a:prstGeom prst="rect">
            <a:avLst/>
          </a:prstGeom>
          <a:solidFill>
            <a:schemeClr val="bg1"/>
          </a:solidFill>
        </p:spPr>
        <p:txBody>
          <a:bodyPr wrap="square" lIns="0" tIns="0" rIns="0" bIns="0" rtlCol="0">
            <a:spAutoFit/>
          </a:bodyPr>
          <a:lstStyle/>
          <a:p>
            <a:pPr algn="ctr"/>
            <a:r>
              <a:rPr lang="fr-FR" sz="800" b="1" i="0" u="none" strike="noStrike" cap="none" baseline="0">
                <a:solidFill>
                  <a:srgbClr val="000000"/>
                </a:solidFill>
                <a:effectLst/>
                <a:uFill>
                  <a:solidFill>
                    <a:prstClr val="black">
                      <a:alpha val="0"/>
                    </a:prstClr>
                  </a:solidFill>
                </a:uFill>
                <a:latin typeface="Arial"/>
                <a:ea typeface="Arial"/>
                <a:cs typeface="Arial"/>
              </a:rPr>
              <a:t>Amplification</a:t>
            </a:r>
          </a:p>
        </p:txBody>
      </p:sp>
      <p:sp>
        <p:nvSpPr>
          <p:cNvPr id="9" name="TextBox 8">
            <a:extLst>
              <a:ext uri="{FF2B5EF4-FFF2-40B4-BE49-F238E27FC236}">
                <a16:creationId xmlns:a16="http://schemas.microsoft.com/office/drawing/2014/main" id="{66023EFD-B007-4B0A-AFCF-D34F9E67A204}"/>
              </a:ext>
            </a:extLst>
          </p:cNvPr>
          <p:cNvSpPr txBox="1"/>
          <p:nvPr/>
        </p:nvSpPr>
        <p:spPr>
          <a:xfrm>
            <a:off x="9898448" y="1582615"/>
            <a:ext cx="586190" cy="123111"/>
          </a:xfrm>
          <a:prstGeom prst="rect">
            <a:avLst/>
          </a:prstGeom>
          <a:solidFill>
            <a:schemeClr val="bg1"/>
          </a:solidFill>
        </p:spPr>
        <p:txBody>
          <a:bodyPr wrap="square" lIns="0" tIns="0" rIns="0" bIns="0" rtlCol="0">
            <a:spAutoFit/>
          </a:bodyPr>
          <a:lstStyle/>
          <a:p>
            <a:pPr algn="ctr"/>
            <a:r>
              <a:rPr lang="fr-FR" sz="800" b="1" i="0" u="none" strike="noStrike" cap="none" baseline="0">
                <a:solidFill>
                  <a:srgbClr val="000000"/>
                </a:solidFill>
                <a:effectLst/>
                <a:uFill>
                  <a:solidFill>
                    <a:prstClr val="black">
                      <a:alpha val="0"/>
                    </a:prstClr>
                  </a:solidFill>
                </a:uFill>
                <a:latin typeface="Arial"/>
                <a:ea typeface="Arial"/>
                <a:cs typeface="Arial"/>
              </a:rPr>
              <a:t>Détection</a:t>
            </a:r>
          </a:p>
        </p:txBody>
      </p:sp>
      <p:sp>
        <p:nvSpPr>
          <p:cNvPr id="10" name="TextBox 9">
            <a:extLst>
              <a:ext uri="{FF2B5EF4-FFF2-40B4-BE49-F238E27FC236}">
                <a16:creationId xmlns:a16="http://schemas.microsoft.com/office/drawing/2014/main" id="{87F62A2A-5F90-4F91-8E00-2690A597D407}"/>
              </a:ext>
            </a:extLst>
          </p:cNvPr>
          <p:cNvSpPr txBox="1"/>
          <p:nvPr/>
        </p:nvSpPr>
        <p:spPr>
          <a:xfrm>
            <a:off x="11325224" y="2341440"/>
            <a:ext cx="203787" cy="61555"/>
          </a:xfrm>
          <a:prstGeom prst="rect">
            <a:avLst/>
          </a:prstGeom>
          <a:solidFill>
            <a:schemeClr val="bg1"/>
          </a:solidFill>
        </p:spPr>
        <p:txBody>
          <a:bodyPr wrap="square" lIns="0" tIns="0" rIns="0" bIns="0" rtlCol="0">
            <a:spAutoFit/>
          </a:bodyPr>
          <a:lstStyle/>
          <a:p>
            <a:pPr algn="ctr"/>
            <a:r>
              <a:rPr lang="fr-FR" sz="200" b="0" i="0" u="none" strike="noStrike" cap="none" baseline="0">
                <a:solidFill>
                  <a:srgbClr val="000000"/>
                </a:solidFill>
                <a:effectLst/>
                <a:uFill>
                  <a:solidFill>
                    <a:prstClr val="black">
                      <a:alpha val="0"/>
                    </a:prstClr>
                  </a:solidFill>
                </a:uFill>
                <a:latin typeface="Arial"/>
                <a:ea typeface="Arial"/>
                <a:cs typeface="Arial"/>
              </a:rPr>
              <a:t>Ra par rapport au cycle </a:t>
            </a:r>
          </a:p>
        </p:txBody>
      </p:sp>
      <p:sp>
        <p:nvSpPr>
          <p:cNvPr id="11" name="TextBox 10">
            <a:extLst>
              <a:ext uri="{FF2B5EF4-FFF2-40B4-BE49-F238E27FC236}">
                <a16:creationId xmlns:a16="http://schemas.microsoft.com/office/drawing/2014/main" id="{845FCB0A-080B-4DDD-BED8-2686173530A9}"/>
              </a:ext>
            </a:extLst>
          </p:cNvPr>
          <p:cNvSpPr txBox="1"/>
          <p:nvPr/>
        </p:nvSpPr>
        <p:spPr>
          <a:xfrm>
            <a:off x="11379199" y="3624140"/>
            <a:ext cx="254001" cy="30778"/>
          </a:xfrm>
          <a:prstGeom prst="rect">
            <a:avLst/>
          </a:prstGeom>
          <a:solidFill>
            <a:schemeClr val="bg1"/>
          </a:solidFill>
        </p:spPr>
        <p:txBody>
          <a:bodyPr wrap="square" lIns="0" tIns="0" rIns="0" bIns="0" rtlCol="0">
            <a:spAutoFit/>
          </a:bodyPr>
          <a:lstStyle/>
          <a:p>
            <a:pPr algn="ctr"/>
            <a:r>
              <a:rPr lang="fr-FR" sz="200" b="0" i="0" u="none" strike="noStrike" cap="none" baseline="0">
                <a:solidFill>
                  <a:srgbClr val="000000"/>
                </a:solidFill>
                <a:effectLst/>
                <a:uFill>
                  <a:solidFill>
                    <a:prstClr val="black">
                      <a:alpha val="0"/>
                    </a:prstClr>
                  </a:solidFill>
                </a:uFill>
                <a:latin typeface="Arial"/>
                <a:ea typeface="Arial"/>
                <a:cs typeface="Arial"/>
              </a:rPr>
              <a:t>Numéro du cycle</a:t>
            </a:r>
          </a:p>
        </p:txBody>
      </p:sp>
      <p:sp>
        <p:nvSpPr>
          <p:cNvPr id="12" name="TextBox 11">
            <a:extLst>
              <a:ext uri="{FF2B5EF4-FFF2-40B4-BE49-F238E27FC236}">
                <a16:creationId xmlns:a16="http://schemas.microsoft.com/office/drawing/2014/main" id="{29F7D045-42C4-4103-95A8-E283E3F4D49D}"/>
              </a:ext>
            </a:extLst>
          </p:cNvPr>
          <p:cNvSpPr txBox="1"/>
          <p:nvPr/>
        </p:nvSpPr>
        <p:spPr>
          <a:xfrm rot="16200000">
            <a:off x="10497924" y="2946279"/>
            <a:ext cx="176204" cy="30778"/>
          </a:xfrm>
          <a:prstGeom prst="rect">
            <a:avLst/>
          </a:prstGeom>
          <a:solidFill>
            <a:schemeClr val="bg1"/>
          </a:solidFill>
        </p:spPr>
        <p:txBody>
          <a:bodyPr wrap="square" lIns="0" tIns="0" rIns="0" bIns="0" rtlCol="0">
            <a:spAutoFit/>
          </a:bodyPr>
          <a:lstStyle/>
          <a:p>
            <a:pPr algn="ctr"/>
            <a:r>
              <a:rPr lang="fr-FR" sz="200" b="0" i="0" u="none" strike="noStrike" cap="none" baseline="0">
                <a:solidFill>
                  <a:srgbClr val="000000"/>
                </a:solidFill>
                <a:effectLst/>
                <a:uFill>
                  <a:solidFill>
                    <a:prstClr val="black">
                      <a:alpha val="0"/>
                    </a:prstClr>
                  </a:solidFill>
                </a:uFill>
                <a:latin typeface="Arial"/>
                <a:ea typeface="Arial"/>
                <a:cs typeface="Arial"/>
              </a:rPr>
              <a:t>Rn</a:t>
            </a:r>
          </a:p>
        </p:txBody>
      </p:sp>
    </p:spTree>
    <p:extLst>
      <p:ext uri="{BB962C8B-B14F-4D97-AF65-F5344CB8AC3E}">
        <p14:creationId xmlns:p14="http://schemas.microsoft.com/office/powerpoint/2010/main" val="1347721775"/>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804A-DEBE-0906-6F5F-BF39DE17C82C}"/>
              </a:ext>
            </a:extLst>
          </p:cNvPr>
          <p:cNvSpPr>
            <a:spLocks noGrp="1"/>
          </p:cNvSpPr>
          <p:nvPr>
            <p:ph type="title"/>
          </p:nvPr>
        </p:nvSpPr>
        <p:spPr>
          <a:xfrm>
            <a:off x="1093733" y="60198"/>
            <a:ext cx="10515600" cy="800039"/>
          </a:xfrm>
        </p:spPr>
        <p:txBody>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Aperçu des tests de diagnostic</a:t>
            </a:r>
          </a:p>
        </p:txBody>
      </p:sp>
      <p:pic>
        <p:nvPicPr>
          <p:cNvPr id="6" name="Content Placeholder 5">
            <a:extLst>
              <a:ext uri="{FF2B5EF4-FFF2-40B4-BE49-F238E27FC236}">
                <a16:creationId xmlns:a16="http://schemas.microsoft.com/office/drawing/2014/main" id="{08952058-555C-1FCA-C4E1-35581E25D4C0}"/>
              </a:ext>
            </a:extLst>
          </p:cNvPr>
          <p:cNvPicPr>
            <a:picLocks noGrp="1" noChangeAspect="1"/>
          </p:cNvPicPr>
          <p:nvPr>
            <p:ph idx="1"/>
          </p:nvPr>
        </p:nvPicPr>
        <p:blipFill>
          <a:blip r:embed="rId3"/>
          <a:stretch>
            <a:fillRect/>
          </a:stretch>
        </p:blipFill>
        <p:spPr>
          <a:xfrm>
            <a:off x="1132876" y="860237"/>
            <a:ext cx="10098118" cy="5420248"/>
          </a:xfrm>
        </p:spPr>
      </p:pic>
      <p:sp>
        <p:nvSpPr>
          <p:cNvPr id="4" name="TextBox 3">
            <a:extLst>
              <a:ext uri="{FF2B5EF4-FFF2-40B4-BE49-F238E27FC236}">
                <a16:creationId xmlns:a16="http://schemas.microsoft.com/office/drawing/2014/main" id="{50DE8A65-C1BE-605B-2888-32AF5CEDAD0F}"/>
              </a:ext>
            </a:extLst>
          </p:cNvPr>
          <p:cNvSpPr txBox="1"/>
          <p:nvPr/>
        </p:nvSpPr>
        <p:spPr>
          <a:xfrm>
            <a:off x="1132876" y="6479025"/>
            <a:ext cx="7513261" cy="253916"/>
          </a:xfrm>
          <a:prstGeom prst="rect">
            <a:avLst/>
          </a:prstGeom>
          <a:noFill/>
        </p:spPr>
        <p:txBody>
          <a:bodyPr wrap="square" rtlCol="0">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
        <p:nvSpPr>
          <p:cNvPr id="5" name="TextBox 4">
            <a:extLst>
              <a:ext uri="{FF2B5EF4-FFF2-40B4-BE49-F238E27FC236}">
                <a16:creationId xmlns:a16="http://schemas.microsoft.com/office/drawing/2014/main" id="{A186AB87-15AC-466D-B2EE-C214505089AA}"/>
              </a:ext>
            </a:extLst>
          </p:cNvPr>
          <p:cNvSpPr txBox="1"/>
          <p:nvPr/>
        </p:nvSpPr>
        <p:spPr>
          <a:xfrm>
            <a:off x="1563285" y="1728665"/>
            <a:ext cx="1427565" cy="276999"/>
          </a:xfrm>
          <a:prstGeom prst="rect">
            <a:avLst/>
          </a:prstGeom>
          <a:solidFill>
            <a:srgbClr val="BDD09C"/>
          </a:solidFill>
        </p:spPr>
        <p:txBody>
          <a:bodyPr wrap="square" lIns="0" tIns="0" rIns="0" bIns="0" rtlCol="0">
            <a:spAutoFit/>
          </a:bodyPr>
          <a:lstStyle/>
          <a:p>
            <a:pPr algn="ctr"/>
            <a:r>
              <a:rPr lang="fr-FR" b="0" i="0" u="none" strike="noStrike" cap="none" baseline="0">
                <a:solidFill>
                  <a:srgbClr val="66764A"/>
                </a:solidFill>
                <a:effectLst/>
                <a:uFill>
                  <a:solidFill>
                    <a:prstClr val="black">
                      <a:alpha val="0"/>
                    </a:prstClr>
                  </a:solidFill>
                </a:uFill>
                <a:latin typeface="Arial"/>
                <a:ea typeface="Arial"/>
                <a:cs typeface="Arial"/>
              </a:rPr>
              <a:t>5 à 21 jours</a:t>
            </a:r>
          </a:p>
        </p:txBody>
      </p:sp>
      <p:sp>
        <p:nvSpPr>
          <p:cNvPr id="7" name="TextBox 6">
            <a:extLst>
              <a:ext uri="{FF2B5EF4-FFF2-40B4-BE49-F238E27FC236}">
                <a16:creationId xmlns:a16="http://schemas.microsoft.com/office/drawing/2014/main" id="{079BBCCB-2CEC-4AB9-86FE-F2F7DD969023}"/>
              </a:ext>
            </a:extLst>
          </p:cNvPr>
          <p:cNvSpPr txBox="1"/>
          <p:nvPr/>
        </p:nvSpPr>
        <p:spPr>
          <a:xfrm>
            <a:off x="4096935" y="1740657"/>
            <a:ext cx="1427565" cy="276999"/>
          </a:xfrm>
          <a:prstGeom prst="rect">
            <a:avLst/>
          </a:prstGeom>
          <a:solidFill>
            <a:srgbClr val="BDD09C"/>
          </a:solidFill>
        </p:spPr>
        <p:txBody>
          <a:bodyPr wrap="square" lIns="0" tIns="0" rIns="0" bIns="0" rtlCol="0">
            <a:spAutoFit/>
          </a:bodyPr>
          <a:lstStyle/>
          <a:p>
            <a:pPr algn="ctr"/>
            <a:r>
              <a:rPr lang="fr-FR" b="0" i="0" u="none" strike="noStrike" cap="none" baseline="0">
                <a:solidFill>
                  <a:srgbClr val="66764A"/>
                </a:solidFill>
                <a:effectLst/>
                <a:uFill>
                  <a:solidFill>
                    <a:prstClr val="black">
                      <a:alpha val="0"/>
                    </a:prstClr>
                  </a:solidFill>
                </a:uFill>
                <a:latin typeface="Arial"/>
                <a:ea typeface="Arial"/>
                <a:cs typeface="Arial"/>
              </a:rPr>
              <a:t>1 à 4 jours</a:t>
            </a:r>
          </a:p>
        </p:txBody>
      </p:sp>
      <p:sp>
        <p:nvSpPr>
          <p:cNvPr id="8" name="TextBox 7">
            <a:extLst>
              <a:ext uri="{FF2B5EF4-FFF2-40B4-BE49-F238E27FC236}">
                <a16:creationId xmlns:a16="http://schemas.microsoft.com/office/drawing/2014/main" id="{56572C3D-4D09-43FA-AF94-2BBF8BF9609F}"/>
              </a:ext>
            </a:extLst>
          </p:cNvPr>
          <p:cNvSpPr txBox="1"/>
          <p:nvPr/>
        </p:nvSpPr>
        <p:spPr>
          <a:xfrm>
            <a:off x="6667502" y="1728665"/>
            <a:ext cx="1696395" cy="276999"/>
          </a:xfrm>
          <a:prstGeom prst="rect">
            <a:avLst/>
          </a:prstGeom>
          <a:solidFill>
            <a:srgbClr val="BDD09C"/>
          </a:solidFill>
        </p:spPr>
        <p:txBody>
          <a:bodyPr wrap="square" lIns="0" tIns="0" rIns="0" bIns="0" rtlCol="0">
            <a:spAutoFit/>
          </a:bodyPr>
          <a:lstStyle/>
          <a:p>
            <a:pPr algn="ctr"/>
            <a:r>
              <a:rPr lang="fr-FR" b="0" i="0" u="none" strike="noStrike" cap="none" baseline="0" dirty="0">
                <a:solidFill>
                  <a:srgbClr val="66764A"/>
                </a:solidFill>
                <a:effectLst/>
                <a:uFill>
                  <a:solidFill>
                    <a:prstClr val="black">
                      <a:alpha val="0"/>
                    </a:prstClr>
                  </a:solidFill>
                </a:uFill>
                <a:latin typeface="Arial"/>
                <a:ea typeface="Arial"/>
                <a:cs typeface="Arial"/>
              </a:rPr>
              <a:t>2 à 4 semaines</a:t>
            </a:r>
          </a:p>
        </p:txBody>
      </p:sp>
      <p:sp>
        <p:nvSpPr>
          <p:cNvPr id="9" name="TextBox 8">
            <a:extLst>
              <a:ext uri="{FF2B5EF4-FFF2-40B4-BE49-F238E27FC236}">
                <a16:creationId xmlns:a16="http://schemas.microsoft.com/office/drawing/2014/main" id="{6FDF3CC7-F8EE-4274-A0E8-22EDFA752345}"/>
              </a:ext>
            </a:extLst>
          </p:cNvPr>
          <p:cNvSpPr txBox="1"/>
          <p:nvPr/>
        </p:nvSpPr>
        <p:spPr>
          <a:xfrm>
            <a:off x="8858252" y="1660276"/>
            <a:ext cx="2038348" cy="553998"/>
          </a:xfrm>
          <a:prstGeom prst="rect">
            <a:avLst/>
          </a:prstGeom>
          <a:solidFill>
            <a:srgbClr val="BDD09C"/>
          </a:solidFill>
        </p:spPr>
        <p:txBody>
          <a:bodyPr wrap="square" lIns="0" tIns="0" rIns="0" bIns="0" rtlCol="0">
            <a:spAutoFit/>
          </a:bodyPr>
          <a:lstStyle/>
          <a:p>
            <a:pPr algn="ctr"/>
            <a:r>
              <a:rPr lang="fr-FR" b="0" i="0" u="none" strike="noStrike" cap="none" baseline="0" dirty="0">
                <a:solidFill>
                  <a:srgbClr val="66764A"/>
                </a:solidFill>
                <a:effectLst/>
                <a:uFill>
                  <a:solidFill>
                    <a:prstClr val="black">
                      <a:alpha val="0"/>
                    </a:prstClr>
                  </a:solidFill>
                </a:uFill>
                <a:latin typeface="Arial"/>
                <a:ea typeface="Arial"/>
                <a:cs typeface="Arial"/>
              </a:rPr>
              <a:t>De quelques jours à quelques semaines</a:t>
            </a:r>
          </a:p>
        </p:txBody>
      </p:sp>
      <p:sp>
        <p:nvSpPr>
          <p:cNvPr id="10" name="TextBox 9">
            <a:extLst>
              <a:ext uri="{FF2B5EF4-FFF2-40B4-BE49-F238E27FC236}">
                <a16:creationId xmlns:a16="http://schemas.microsoft.com/office/drawing/2014/main" id="{050E9DCA-DD22-4189-AA12-7864A791FE91}"/>
              </a:ext>
            </a:extLst>
          </p:cNvPr>
          <p:cNvSpPr txBox="1"/>
          <p:nvPr/>
        </p:nvSpPr>
        <p:spPr>
          <a:xfrm>
            <a:off x="1506965" y="2776135"/>
            <a:ext cx="1571624" cy="553998"/>
          </a:xfrm>
          <a:prstGeom prst="rect">
            <a:avLst/>
          </a:prstGeom>
          <a:solidFill>
            <a:srgbClr val="E7CD54"/>
          </a:solidFill>
        </p:spPr>
        <p:txBody>
          <a:bodyPr wrap="square" lIns="0" tIns="0" rIns="0" bIns="0" rtlCol="0">
            <a:spAutoFit/>
          </a:bodyPr>
          <a:lstStyle/>
          <a:p>
            <a:pPr algn="ctr"/>
            <a:r>
              <a:rPr lang="fr-FR" b="0" i="0" u="none" strike="noStrike" cap="none" baseline="0" dirty="0">
                <a:solidFill>
                  <a:srgbClr val="000000"/>
                </a:solidFill>
                <a:effectLst/>
                <a:uFill>
                  <a:solidFill>
                    <a:prstClr val="black">
                      <a:alpha val="0"/>
                    </a:prstClr>
                  </a:solidFill>
                </a:uFill>
                <a:latin typeface="Arial"/>
                <a:ea typeface="Arial"/>
                <a:cs typeface="Arial"/>
              </a:rPr>
              <a:t>Période d'incubation</a:t>
            </a:r>
          </a:p>
        </p:txBody>
      </p:sp>
      <p:sp>
        <p:nvSpPr>
          <p:cNvPr id="11" name="TextBox 10">
            <a:extLst>
              <a:ext uri="{FF2B5EF4-FFF2-40B4-BE49-F238E27FC236}">
                <a16:creationId xmlns:a16="http://schemas.microsoft.com/office/drawing/2014/main" id="{41ECEBCC-2674-4759-911A-153FA56762C5}"/>
              </a:ext>
            </a:extLst>
          </p:cNvPr>
          <p:cNvSpPr txBox="1"/>
          <p:nvPr/>
        </p:nvSpPr>
        <p:spPr>
          <a:xfrm>
            <a:off x="4103694" y="2634291"/>
            <a:ext cx="1571624" cy="738664"/>
          </a:xfrm>
          <a:prstGeom prst="rect">
            <a:avLst/>
          </a:prstGeom>
          <a:solidFill>
            <a:srgbClr val="D7972B"/>
          </a:solidFill>
        </p:spPr>
        <p:txBody>
          <a:bodyPr wrap="square" lIns="0" tIns="0" rIns="0" bIns="0" rtlCol="0">
            <a:spAutoFit/>
          </a:bodyPr>
          <a:lstStyle/>
          <a:p>
            <a:pPr algn="ctr"/>
            <a:r>
              <a:rPr lang="fr-FR" sz="2400" b="0" i="0" u="none" strike="noStrike" cap="none" baseline="0" dirty="0">
                <a:solidFill>
                  <a:srgbClr val="000000"/>
                </a:solidFill>
                <a:effectLst/>
                <a:uFill>
                  <a:solidFill>
                    <a:prstClr val="black">
                      <a:alpha val="0"/>
                    </a:prstClr>
                  </a:solidFill>
                </a:uFill>
                <a:latin typeface="Arial"/>
                <a:ea typeface="Arial"/>
                <a:cs typeface="Arial"/>
              </a:rPr>
              <a:t>Stade fébrile </a:t>
            </a:r>
          </a:p>
        </p:txBody>
      </p:sp>
      <p:sp>
        <p:nvSpPr>
          <p:cNvPr id="12" name="TextBox 11">
            <a:extLst>
              <a:ext uri="{FF2B5EF4-FFF2-40B4-BE49-F238E27FC236}">
                <a16:creationId xmlns:a16="http://schemas.microsoft.com/office/drawing/2014/main" id="{30F56026-50C7-4785-B923-84A3823495D8}"/>
              </a:ext>
            </a:extLst>
          </p:cNvPr>
          <p:cNvSpPr txBox="1"/>
          <p:nvPr/>
        </p:nvSpPr>
        <p:spPr>
          <a:xfrm>
            <a:off x="6667502" y="2634291"/>
            <a:ext cx="1427565" cy="830997"/>
          </a:xfrm>
          <a:prstGeom prst="rect">
            <a:avLst/>
          </a:prstGeom>
          <a:solidFill>
            <a:srgbClr val="D54636"/>
          </a:solidFill>
        </p:spPr>
        <p:txBody>
          <a:bodyPr wrap="square" lIns="0" tIns="0" rIns="0" bIns="0" rtlCol="0">
            <a:spAutoFit/>
          </a:bodyPr>
          <a:lstStyle/>
          <a:p>
            <a:pPr algn="ctr"/>
            <a:r>
              <a:rPr lang="fr-FR" b="0" i="0" u="none" strike="noStrike" cap="none" baseline="0">
                <a:solidFill>
                  <a:srgbClr val="000000"/>
                </a:solidFill>
                <a:effectLst/>
                <a:uFill>
                  <a:solidFill>
                    <a:prstClr val="black">
                      <a:alpha val="0"/>
                    </a:prstClr>
                  </a:solidFill>
                </a:uFill>
                <a:latin typeface="Arial"/>
                <a:ea typeface="Arial"/>
                <a:cs typeface="Arial"/>
              </a:rPr>
              <a:t>Stade d’éruption cutanée</a:t>
            </a:r>
          </a:p>
        </p:txBody>
      </p:sp>
      <p:sp>
        <p:nvSpPr>
          <p:cNvPr id="13" name="TextBox 12">
            <a:extLst>
              <a:ext uri="{FF2B5EF4-FFF2-40B4-BE49-F238E27FC236}">
                <a16:creationId xmlns:a16="http://schemas.microsoft.com/office/drawing/2014/main" id="{D25DBB26-D00C-40EB-AC09-E889D3FB3051}"/>
              </a:ext>
            </a:extLst>
          </p:cNvPr>
          <p:cNvSpPr txBox="1"/>
          <p:nvPr/>
        </p:nvSpPr>
        <p:spPr>
          <a:xfrm>
            <a:off x="9278816" y="2875813"/>
            <a:ext cx="1427565" cy="276999"/>
          </a:xfrm>
          <a:prstGeom prst="rect">
            <a:avLst/>
          </a:prstGeom>
          <a:solidFill>
            <a:srgbClr val="7DE1E3"/>
          </a:solidFill>
        </p:spPr>
        <p:txBody>
          <a:bodyPr wrap="square" lIns="0" tIns="0" rIns="0" bIns="0" rtlCol="0">
            <a:spAutoFit/>
          </a:bodyPr>
          <a:lstStyle/>
          <a:p>
            <a:pPr algn="ctr"/>
            <a:r>
              <a:rPr lang="fr-FR" b="0" i="0" u="none" strike="noStrike" cap="none" baseline="0" dirty="0">
                <a:solidFill>
                  <a:srgbClr val="000000"/>
                </a:solidFill>
                <a:effectLst/>
                <a:uFill>
                  <a:solidFill>
                    <a:prstClr val="black">
                      <a:alpha val="0"/>
                    </a:prstClr>
                  </a:solidFill>
                </a:uFill>
                <a:latin typeface="Arial"/>
                <a:ea typeface="Arial"/>
                <a:cs typeface="Arial"/>
              </a:rPr>
              <a:t>Récupération </a:t>
            </a:r>
          </a:p>
        </p:txBody>
      </p:sp>
      <p:sp>
        <p:nvSpPr>
          <p:cNvPr id="14" name="TextBox 13">
            <a:extLst>
              <a:ext uri="{FF2B5EF4-FFF2-40B4-BE49-F238E27FC236}">
                <a16:creationId xmlns:a16="http://schemas.microsoft.com/office/drawing/2014/main" id="{E18DFDD6-EAA6-4B23-BD69-5DE4F847386A}"/>
              </a:ext>
            </a:extLst>
          </p:cNvPr>
          <p:cNvSpPr txBox="1"/>
          <p:nvPr/>
        </p:nvSpPr>
        <p:spPr>
          <a:xfrm>
            <a:off x="1644839" y="4864988"/>
            <a:ext cx="1427565" cy="276999"/>
          </a:xfrm>
          <a:prstGeom prst="rect">
            <a:avLst/>
          </a:prstGeom>
          <a:solidFill>
            <a:srgbClr val="D0D9BD"/>
          </a:solidFill>
        </p:spPr>
        <p:txBody>
          <a:bodyPr wrap="square" lIns="0" tIns="0" rIns="0" bIns="0" rtlCol="0">
            <a:spAutoFit/>
          </a:bodyPr>
          <a:lstStyle/>
          <a:p>
            <a:pPr algn="ctr"/>
            <a:r>
              <a:rPr lang="fr-FR" b="0" i="0" u="none" strike="noStrike" cap="none" baseline="0">
                <a:solidFill>
                  <a:srgbClr val="7E8964"/>
                </a:solidFill>
                <a:effectLst/>
                <a:uFill>
                  <a:solidFill>
                    <a:prstClr val="black">
                      <a:alpha val="0"/>
                    </a:prstClr>
                  </a:solidFill>
                </a:uFill>
                <a:latin typeface="Arial"/>
                <a:ea typeface="Arial"/>
                <a:cs typeface="Arial"/>
              </a:rPr>
              <a:t>Aucun test</a:t>
            </a:r>
          </a:p>
        </p:txBody>
      </p:sp>
      <p:sp>
        <p:nvSpPr>
          <p:cNvPr id="15" name="TextBox 14">
            <a:extLst>
              <a:ext uri="{FF2B5EF4-FFF2-40B4-BE49-F238E27FC236}">
                <a16:creationId xmlns:a16="http://schemas.microsoft.com/office/drawing/2014/main" id="{1FE97EB9-2627-4379-B779-9FFAF3708915}"/>
              </a:ext>
            </a:extLst>
          </p:cNvPr>
          <p:cNvSpPr txBox="1"/>
          <p:nvPr/>
        </p:nvSpPr>
        <p:spPr>
          <a:xfrm>
            <a:off x="3892651" y="4587989"/>
            <a:ext cx="1923534" cy="1231106"/>
          </a:xfrm>
          <a:prstGeom prst="rect">
            <a:avLst/>
          </a:prstGeom>
          <a:solidFill>
            <a:srgbClr val="F0B84A"/>
          </a:solidFill>
        </p:spPr>
        <p:txBody>
          <a:bodyPr wrap="square" lIns="0" tIns="0" rIns="0" bIns="0" rtlCol="0">
            <a:spAutoFit/>
          </a:bodyPr>
          <a:lstStyle/>
          <a:p>
            <a:r>
              <a:rPr lang="fr-FR" sz="1600" b="0" i="0" u="none" strike="noStrike" cap="none" baseline="0" dirty="0">
                <a:solidFill>
                  <a:srgbClr val="000000"/>
                </a:solidFill>
                <a:effectLst/>
                <a:uFill>
                  <a:solidFill>
                    <a:prstClr val="black">
                      <a:alpha val="0"/>
                    </a:prstClr>
                  </a:solidFill>
                </a:uFill>
                <a:latin typeface="Arial"/>
                <a:ea typeface="Arial"/>
                <a:cs typeface="Arial"/>
              </a:rPr>
              <a:t>Prélèvements amygdaliens et </a:t>
            </a:r>
            <a:r>
              <a:rPr lang="fr-FR" sz="1600" b="0" i="0" u="none" strike="noStrike" cap="none" baseline="0" dirty="0" err="1">
                <a:solidFill>
                  <a:srgbClr val="000000"/>
                </a:solidFill>
                <a:effectLst/>
                <a:uFill>
                  <a:solidFill>
                    <a:prstClr val="black">
                      <a:alpha val="0"/>
                    </a:prstClr>
                  </a:solidFill>
                </a:uFill>
                <a:latin typeface="Arial"/>
                <a:ea typeface="Arial"/>
                <a:cs typeface="Arial"/>
              </a:rPr>
              <a:t>nasopharyngés</a:t>
            </a:r>
            <a:r>
              <a:rPr lang="fr-FR" sz="1600" b="0" i="0" u="none" strike="noStrike" cap="none" baseline="0" dirty="0">
                <a:solidFill>
                  <a:srgbClr val="000000"/>
                </a:solidFill>
                <a:effectLst/>
                <a:uFill>
                  <a:solidFill>
                    <a:prstClr val="black">
                      <a:alpha val="0"/>
                    </a:prstClr>
                  </a:solidFill>
                </a:uFill>
                <a:latin typeface="Arial"/>
                <a:ea typeface="Arial"/>
                <a:cs typeface="Arial"/>
              </a:rPr>
              <a:t> :</a:t>
            </a:r>
          </a:p>
          <a:p>
            <a:pPr marL="285750" indent="-285750">
              <a:buFontTx/>
              <a:buChar char="-"/>
            </a:pPr>
            <a:r>
              <a:rPr lang="fr-FR" sz="1600" b="0" i="0" u="none" strike="noStrike" cap="none" baseline="0" dirty="0">
                <a:solidFill>
                  <a:srgbClr val="000000"/>
                </a:solidFill>
                <a:effectLst/>
                <a:uFill>
                  <a:solidFill>
                    <a:prstClr val="black">
                      <a:alpha val="0"/>
                    </a:prstClr>
                  </a:solidFill>
                </a:uFill>
                <a:latin typeface="Arial"/>
                <a:ea typeface="Arial"/>
                <a:cs typeface="Arial"/>
              </a:rPr>
              <a:t>PCR</a:t>
            </a:r>
          </a:p>
          <a:p>
            <a:endParaRPr lang="fr-FR" sz="1600" b="0" i="0" u="none" strike="noStrike" cap="none" baseline="0" dirty="0">
              <a:solidFill>
                <a:srgbClr val="000000"/>
              </a:solidFill>
              <a:effectLst/>
              <a:uFill>
                <a:solidFill>
                  <a:prstClr val="black">
                    <a:alpha val="0"/>
                  </a:prstClr>
                </a:solidFill>
              </a:uFill>
              <a:latin typeface="Arial"/>
              <a:ea typeface="Arial"/>
              <a:cs typeface="Arial"/>
            </a:endParaRPr>
          </a:p>
        </p:txBody>
      </p:sp>
      <p:sp>
        <p:nvSpPr>
          <p:cNvPr id="16" name="TextBox 15">
            <a:extLst>
              <a:ext uri="{FF2B5EF4-FFF2-40B4-BE49-F238E27FC236}">
                <a16:creationId xmlns:a16="http://schemas.microsoft.com/office/drawing/2014/main" id="{CD43BA21-A166-4937-B82A-0C2833A293C6}"/>
              </a:ext>
            </a:extLst>
          </p:cNvPr>
          <p:cNvSpPr txBox="1"/>
          <p:nvPr/>
        </p:nvSpPr>
        <p:spPr>
          <a:xfrm>
            <a:off x="6398671" y="4603978"/>
            <a:ext cx="1965226" cy="1169551"/>
          </a:xfrm>
          <a:prstGeom prst="rect">
            <a:avLst/>
          </a:prstGeom>
          <a:solidFill>
            <a:srgbClr val="F0B84A"/>
          </a:solidFill>
        </p:spPr>
        <p:txBody>
          <a:bodyPr wrap="square" lIns="0" tIns="0" rIns="0" bIns="0" rtlCol="0">
            <a:spAutoFit/>
          </a:bodyPr>
          <a:lstStyle/>
          <a:p>
            <a:r>
              <a:rPr lang="fr-FR" sz="1600" b="0" i="0" u="none" strike="noStrike" cap="none" baseline="0">
                <a:solidFill>
                  <a:srgbClr val="000000"/>
                </a:solidFill>
                <a:effectLst/>
                <a:uFill>
                  <a:solidFill>
                    <a:prstClr val="black">
                      <a:alpha val="0"/>
                    </a:prstClr>
                  </a:solidFill>
                </a:uFill>
                <a:latin typeface="Arial"/>
                <a:ea typeface="Arial"/>
                <a:cs typeface="Arial"/>
              </a:rPr>
              <a:t>Échantillons de lésions :</a:t>
            </a:r>
          </a:p>
          <a:p>
            <a:pPr>
              <a:buFontTx/>
              <a:buChar char="-"/>
            </a:pPr>
            <a:r>
              <a:rPr lang="fr-FR" sz="1600" b="0" i="0" u="none" strike="noStrike" cap="none" baseline="0">
                <a:solidFill>
                  <a:srgbClr val="000000"/>
                </a:solidFill>
                <a:effectLst/>
                <a:uFill>
                  <a:solidFill>
                    <a:prstClr val="black">
                      <a:alpha val="0"/>
                    </a:prstClr>
                  </a:solidFill>
                </a:uFill>
                <a:latin typeface="Arial"/>
                <a:ea typeface="Arial"/>
                <a:cs typeface="Arial"/>
              </a:rPr>
              <a:t> </a:t>
            </a:r>
            <a:r>
              <a:rPr lang="fr-FR" sz="1400" b="0" i="0" u="none" strike="noStrike" cap="none" baseline="0">
                <a:solidFill>
                  <a:srgbClr val="000000"/>
                </a:solidFill>
                <a:effectLst/>
                <a:uFill>
                  <a:solidFill>
                    <a:prstClr val="black">
                      <a:alpha val="0"/>
                    </a:prstClr>
                  </a:solidFill>
                </a:uFill>
                <a:latin typeface="Arial"/>
                <a:ea typeface="Arial"/>
                <a:cs typeface="Arial"/>
              </a:rPr>
              <a:t>PCR</a:t>
            </a:r>
          </a:p>
          <a:p>
            <a:pPr>
              <a:buFontTx/>
              <a:buChar char="-"/>
            </a:pPr>
            <a:r>
              <a:rPr lang="fr-FR" sz="1400" b="0" i="0" u="none" strike="noStrike" cap="none" baseline="0">
                <a:solidFill>
                  <a:srgbClr val="000000"/>
                </a:solidFill>
                <a:effectLst/>
                <a:uFill>
                  <a:solidFill>
                    <a:prstClr val="black">
                      <a:alpha val="0"/>
                    </a:prstClr>
                  </a:solidFill>
                </a:uFill>
                <a:latin typeface="Arial"/>
                <a:ea typeface="Arial"/>
                <a:cs typeface="Arial"/>
              </a:rPr>
              <a:t> Méthodes de détection d’antigènes</a:t>
            </a:r>
          </a:p>
        </p:txBody>
      </p:sp>
      <p:sp>
        <p:nvSpPr>
          <p:cNvPr id="17" name="TextBox 16">
            <a:extLst>
              <a:ext uri="{FF2B5EF4-FFF2-40B4-BE49-F238E27FC236}">
                <a16:creationId xmlns:a16="http://schemas.microsoft.com/office/drawing/2014/main" id="{4D0AC0AA-9303-4D5E-832F-FAB3F2B12BBD}"/>
              </a:ext>
            </a:extLst>
          </p:cNvPr>
          <p:cNvSpPr txBox="1"/>
          <p:nvPr/>
        </p:nvSpPr>
        <p:spPr>
          <a:xfrm>
            <a:off x="9056430" y="4451683"/>
            <a:ext cx="1840170" cy="1384995"/>
          </a:xfrm>
          <a:prstGeom prst="rect">
            <a:avLst/>
          </a:prstGeom>
          <a:solidFill>
            <a:srgbClr val="D0D9BD"/>
          </a:solidFill>
        </p:spPr>
        <p:txBody>
          <a:bodyPr wrap="square" lIns="0" tIns="0" rIns="0" bIns="0" rtlCol="0">
            <a:spAutoFit/>
          </a:bodyPr>
          <a:lstStyle/>
          <a:p>
            <a:r>
              <a:rPr lang="fr-FR" b="0" i="0" u="none" strike="noStrike" cap="none" baseline="0" dirty="0">
                <a:solidFill>
                  <a:srgbClr val="7E8964"/>
                </a:solidFill>
                <a:effectLst/>
                <a:uFill>
                  <a:solidFill>
                    <a:prstClr val="black">
                      <a:alpha val="0"/>
                    </a:prstClr>
                  </a:solidFill>
                </a:uFill>
                <a:latin typeface="Arial"/>
                <a:ea typeface="Arial"/>
                <a:cs typeface="Arial"/>
              </a:rPr>
              <a:t>Sérum : </a:t>
            </a:r>
          </a:p>
          <a:p>
            <a:pPr marL="285750" indent="-285750">
              <a:buFontTx/>
              <a:buChar char="-"/>
            </a:pPr>
            <a:r>
              <a:rPr lang="fr-FR" b="0" i="0" u="none" strike="noStrike" cap="none" baseline="0" dirty="0">
                <a:solidFill>
                  <a:srgbClr val="7E8964"/>
                </a:solidFill>
                <a:effectLst/>
                <a:uFill>
                  <a:solidFill>
                    <a:prstClr val="black">
                      <a:alpha val="0"/>
                    </a:prstClr>
                  </a:solidFill>
                </a:uFill>
                <a:latin typeface="Arial"/>
                <a:ea typeface="Arial"/>
                <a:cs typeface="Arial"/>
              </a:rPr>
              <a:t>Méthodes de détection d’anticorps</a:t>
            </a:r>
            <a:endParaRPr lang="fr-FR" dirty="0">
              <a:solidFill>
                <a:srgbClr val="7E8964"/>
              </a:solidFill>
              <a:uFill>
                <a:solidFill>
                  <a:prstClr val="black">
                    <a:alpha val="0"/>
                  </a:prstClr>
                </a:solidFill>
              </a:uFill>
              <a:latin typeface="Arial"/>
              <a:ea typeface="Arial"/>
              <a:cs typeface="Arial"/>
            </a:endParaRPr>
          </a:p>
          <a:p>
            <a:endParaRPr lang="fr-FR" b="0" i="0" u="none" strike="noStrike" cap="none" baseline="0" dirty="0">
              <a:solidFill>
                <a:srgbClr val="7E8964"/>
              </a:solidFill>
              <a:effectLst/>
              <a:uFill>
                <a:solidFill>
                  <a:prstClr val="black">
                    <a:alpha val="0"/>
                  </a:prstClr>
                </a:solidFill>
              </a:uFill>
              <a:latin typeface="Arial"/>
              <a:ea typeface="Arial"/>
              <a:cs typeface="Arial"/>
            </a:endParaRPr>
          </a:p>
        </p:txBody>
      </p:sp>
    </p:spTree>
    <p:extLst>
      <p:ext uri="{BB962C8B-B14F-4D97-AF65-F5344CB8AC3E}">
        <p14:creationId xmlns:p14="http://schemas.microsoft.com/office/powerpoint/2010/main" val="356605192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DFE52-074B-ECD7-E461-B70B54445916}"/>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2022-2023 Épidémie de variole du singe</a:t>
            </a:r>
          </a:p>
        </p:txBody>
      </p:sp>
      <p:sp>
        <p:nvSpPr>
          <p:cNvPr id="3" name="Content Placeholder 2">
            <a:extLst>
              <a:ext uri="{FF2B5EF4-FFF2-40B4-BE49-F238E27FC236}">
                <a16:creationId xmlns:a16="http://schemas.microsoft.com/office/drawing/2014/main" id="{421EAF3A-827C-D10C-C6C1-0BE6806F376D}"/>
              </a:ext>
            </a:extLst>
          </p:cNvPr>
          <p:cNvSpPr>
            <a:spLocks noGrp="1"/>
          </p:cNvSpPr>
          <p:nvPr>
            <p:ph idx="1"/>
          </p:nvPr>
        </p:nvSpPr>
        <p:spPr>
          <a:xfrm>
            <a:off x="838200" y="1513898"/>
            <a:ext cx="10515600" cy="4932746"/>
          </a:xfrm>
        </p:spPr>
        <p:txBody>
          <a:bodyPr/>
          <a:lstStyle/>
          <a:p>
            <a:r>
              <a:rPr lang="fr-FR" sz="2400" b="0" i="0" u="none" strike="noStrike" cap="none" baseline="0" dirty="0">
                <a:solidFill>
                  <a:srgbClr val="262626"/>
                </a:solidFill>
                <a:effectLst/>
                <a:uFill>
                  <a:solidFill>
                    <a:prstClr val="black">
                      <a:alpha val="0"/>
                    </a:prstClr>
                  </a:solidFill>
                </a:uFill>
                <a:latin typeface="Arial"/>
                <a:ea typeface="Arial"/>
                <a:cs typeface="Arial"/>
              </a:rPr>
              <a:t>À partir du 13 mai 2022, une proportion élevée de cas de variole du singe a été rapportée dans des pays qui </a:t>
            </a:r>
            <a:r>
              <a:rPr lang="fr-FR" sz="2400" b="1" i="0" u="none" strike="noStrike" cap="none" baseline="0" dirty="0">
                <a:solidFill>
                  <a:srgbClr val="262626"/>
                </a:solidFill>
                <a:effectLst/>
                <a:uFill>
                  <a:solidFill>
                    <a:prstClr val="black">
                      <a:alpha val="0"/>
                    </a:prstClr>
                  </a:solidFill>
                </a:uFill>
                <a:latin typeface="Arial"/>
                <a:ea typeface="Arial"/>
                <a:cs typeface="Arial"/>
              </a:rPr>
              <a:t>ne disposent d’aucune documentation antérieure de la transmission de la variole du singe. </a:t>
            </a:r>
            <a:r>
              <a:rPr lang="fr-FR" sz="2400" b="0" i="0" u="none" strike="noStrike" cap="none" baseline="0" dirty="0">
                <a:solidFill>
                  <a:srgbClr val="262626"/>
                </a:solidFill>
                <a:effectLst/>
                <a:uFill>
                  <a:solidFill>
                    <a:prstClr val="black">
                      <a:alpha val="0"/>
                    </a:prstClr>
                  </a:solidFill>
                </a:uFill>
                <a:latin typeface="Arial"/>
                <a:ea typeface="Arial"/>
                <a:cs typeface="Arial"/>
              </a:rPr>
              <a:t>Il s’agissait de la première fois où des cas et des chaînes de transmission durables étaient rapportés dans des pays sans liens épidémiologiques directs ou immédiats avec les régions d’Afrique de l'Ouest ou centrale.</a:t>
            </a:r>
          </a:p>
          <a:p>
            <a:r>
              <a:rPr lang="fr-FR" sz="2400" b="0" i="0" u="none" strike="noStrike" cap="none" baseline="0" dirty="0">
                <a:solidFill>
                  <a:srgbClr val="262626"/>
                </a:solidFill>
                <a:effectLst/>
                <a:uFill>
                  <a:solidFill>
                    <a:prstClr val="black">
                      <a:alpha val="0"/>
                    </a:prstClr>
                  </a:solidFill>
                </a:uFill>
                <a:latin typeface="Arial"/>
                <a:ea typeface="Arial"/>
                <a:cs typeface="Arial"/>
              </a:rPr>
              <a:t>Une expansion rapide (en particulier dans les pays où des cas n’avaient jamais été rapportés auparavant) a été observée dans plusieurs pays européens, ainsi qu’en Amérique du Nord et du Sud.</a:t>
            </a:r>
          </a:p>
          <a:p>
            <a:r>
              <a:rPr lang="fr-FR" sz="2400" b="0" i="0" u="none" strike="noStrike" cap="none" baseline="0" dirty="0">
                <a:solidFill>
                  <a:srgbClr val="262626"/>
                </a:solidFill>
                <a:effectLst/>
                <a:uFill>
                  <a:solidFill>
                    <a:prstClr val="black">
                      <a:alpha val="0"/>
                    </a:prstClr>
                  </a:solidFill>
                </a:uFill>
                <a:latin typeface="Arial"/>
                <a:ea typeface="Arial"/>
                <a:cs typeface="Arial"/>
              </a:rPr>
              <a:t>L’OMS a déclaré l’épidémie comme </a:t>
            </a:r>
            <a:r>
              <a:rPr lang="fr-FR" sz="2400" b="1" i="0" u="none" strike="noStrike" cap="none" baseline="0" dirty="0">
                <a:solidFill>
                  <a:srgbClr val="262626"/>
                </a:solidFill>
                <a:effectLst/>
                <a:uFill>
                  <a:solidFill>
                    <a:prstClr val="black">
                      <a:alpha val="0"/>
                    </a:prstClr>
                  </a:solidFill>
                </a:uFill>
                <a:latin typeface="Arial"/>
                <a:ea typeface="Arial"/>
                <a:cs typeface="Arial"/>
              </a:rPr>
              <a:t>urgence de santé publique de portée internationale (USPPI) le 23 juillet 2022.</a:t>
            </a:r>
          </a:p>
          <a:p>
            <a:endParaRPr lang="en-US" sz="2400" dirty="0"/>
          </a:p>
        </p:txBody>
      </p:sp>
    </p:spTree>
    <p:extLst>
      <p:ext uri="{BB962C8B-B14F-4D97-AF65-F5344CB8AC3E}">
        <p14:creationId xmlns:p14="http://schemas.microsoft.com/office/powerpoint/2010/main" val="3101115541"/>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2514A-128D-2BB5-6918-A6AB57426CA7}"/>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Type d’échantillon</a:t>
            </a:r>
          </a:p>
        </p:txBody>
      </p:sp>
      <p:sp>
        <p:nvSpPr>
          <p:cNvPr id="3" name="Content Placeholder 2">
            <a:extLst>
              <a:ext uri="{FF2B5EF4-FFF2-40B4-BE49-F238E27FC236}">
                <a16:creationId xmlns:a16="http://schemas.microsoft.com/office/drawing/2014/main" id="{4D9CBD99-41CF-DA98-C2B6-3C0243DE5FDE}"/>
              </a:ext>
            </a:extLst>
          </p:cNvPr>
          <p:cNvSpPr>
            <a:spLocks noGrp="1"/>
          </p:cNvSpPr>
          <p:nvPr>
            <p:ph idx="1"/>
          </p:nvPr>
        </p:nvSpPr>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Du matériel des lésions cutanées, y compris les écouvillons de surface des lésions et/ou d’exsudat, les toits de plusieurs lésions ou les croûtes de lésions </a:t>
            </a:r>
          </a:p>
          <a:p>
            <a:pPr>
              <a:spcBef>
                <a:spcPts val="2400"/>
              </a:spcBef>
            </a:pPr>
            <a:r>
              <a:rPr lang="fr-FR" sz="2800" b="0" i="0" u="none" strike="noStrike" cap="none" baseline="0">
                <a:solidFill>
                  <a:srgbClr val="262626"/>
                </a:solidFill>
                <a:effectLst/>
                <a:uFill>
                  <a:solidFill>
                    <a:prstClr val="black">
                      <a:alpha val="0"/>
                    </a:prstClr>
                  </a:solidFill>
                </a:uFill>
                <a:latin typeface="Arial"/>
                <a:ea typeface="Arial"/>
                <a:cs typeface="Arial"/>
              </a:rPr>
              <a:t>Tous les résultats de tests, positifs ou négatifs, y compris les analyses de laboratoire en attente de confirmation, doivent être immédiatement notifiés aux entités suivantes : </a:t>
            </a:r>
          </a:p>
          <a:p>
            <a:pPr lvl="1"/>
            <a:r>
              <a:rPr lang="fr-FR" sz="2800" b="0" i="0" u="none" strike="noStrike" cap="none" baseline="0">
                <a:solidFill>
                  <a:srgbClr val="262626"/>
                </a:solidFill>
                <a:effectLst/>
                <a:uFill>
                  <a:solidFill>
                    <a:prstClr val="black">
                      <a:alpha val="0"/>
                    </a:prstClr>
                  </a:solidFill>
                </a:uFill>
                <a:latin typeface="Arial"/>
                <a:ea typeface="Arial"/>
                <a:cs typeface="Arial"/>
              </a:rPr>
              <a:t>Autorités nationales et États membres  </a:t>
            </a:r>
          </a:p>
          <a:p>
            <a:pPr lvl="1"/>
            <a:r>
              <a:rPr lang="fr-FR" sz="2800" b="0" i="0" u="none" strike="noStrike" cap="none" baseline="0">
                <a:solidFill>
                  <a:srgbClr val="262626"/>
                </a:solidFill>
                <a:effectLst/>
                <a:uFill>
                  <a:solidFill>
                    <a:prstClr val="black">
                      <a:alpha val="0"/>
                    </a:prstClr>
                  </a:solidFill>
                </a:uFill>
                <a:latin typeface="Arial"/>
                <a:ea typeface="Arial"/>
                <a:cs typeface="Arial"/>
              </a:rPr>
              <a:t>OMS, conformément au Règlement sanitaire international (RSI) de 2005</a:t>
            </a:r>
          </a:p>
          <a:p>
            <a:endParaRPr lang="en-US"/>
          </a:p>
        </p:txBody>
      </p:sp>
    </p:spTree>
    <p:extLst>
      <p:ext uri="{BB962C8B-B14F-4D97-AF65-F5344CB8AC3E}">
        <p14:creationId xmlns:p14="http://schemas.microsoft.com/office/powerpoint/2010/main" val="327088677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09026E7-B74C-A102-763C-8A44077458F9}"/>
              </a:ext>
            </a:extLst>
          </p:cNvPr>
          <p:cNvSpPr>
            <a:spLocks noGrp="1"/>
          </p:cNvSpPr>
          <p:nvPr>
            <p:ph type="title"/>
          </p:nvPr>
        </p:nvSpPr>
        <p:spPr>
          <a:xfrm>
            <a:off x="1219461" y="297549"/>
            <a:ext cx="10515600" cy="800039"/>
          </a:xfrm>
        </p:spPr>
        <p:txBody>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Quel échantillon prélever et quand </a:t>
            </a:r>
          </a:p>
        </p:txBody>
      </p:sp>
      <p:pic>
        <p:nvPicPr>
          <p:cNvPr id="6" name="Content Placeholder 5">
            <a:extLst>
              <a:ext uri="{FF2B5EF4-FFF2-40B4-BE49-F238E27FC236}">
                <a16:creationId xmlns:a16="http://schemas.microsoft.com/office/drawing/2014/main" id="{BB32793E-55F3-C3F4-87F6-269ED5038007}"/>
              </a:ext>
            </a:extLst>
          </p:cNvPr>
          <p:cNvPicPr>
            <a:picLocks noGrp="1" noChangeAspect="1"/>
          </p:cNvPicPr>
          <p:nvPr>
            <p:ph idx="1"/>
          </p:nvPr>
        </p:nvPicPr>
        <p:blipFill>
          <a:blip r:embed="rId3"/>
          <a:stretch>
            <a:fillRect/>
          </a:stretch>
        </p:blipFill>
        <p:spPr>
          <a:xfrm>
            <a:off x="1219461" y="1245559"/>
            <a:ext cx="9494752" cy="5005115"/>
          </a:xfrm>
        </p:spPr>
      </p:pic>
      <p:sp>
        <p:nvSpPr>
          <p:cNvPr id="3" name="TextBox 2">
            <a:extLst>
              <a:ext uri="{FF2B5EF4-FFF2-40B4-BE49-F238E27FC236}">
                <a16:creationId xmlns:a16="http://schemas.microsoft.com/office/drawing/2014/main" id="{A629AE15-79A4-F9B4-0B11-84ABE936B46B}"/>
              </a:ext>
            </a:extLst>
          </p:cNvPr>
          <p:cNvSpPr txBox="1"/>
          <p:nvPr/>
        </p:nvSpPr>
        <p:spPr>
          <a:xfrm>
            <a:off x="1219461" y="6421951"/>
            <a:ext cx="7513261" cy="253916"/>
          </a:xfrm>
          <a:prstGeom prst="rect">
            <a:avLst/>
          </a:prstGeom>
          <a:noFill/>
        </p:spPr>
        <p:txBody>
          <a:bodyPr wrap="square" rtlCol="0">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
        <p:nvSpPr>
          <p:cNvPr id="5" name="TextBox 4">
            <a:extLst>
              <a:ext uri="{FF2B5EF4-FFF2-40B4-BE49-F238E27FC236}">
                <a16:creationId xmlns:a16="http://schemas.microsoft.com/office/drawing/2014/main" id="{77318015-17A8-4127-B233-4A9B61AADD62}"/>
              </a:ext>
            </a:extLst>
          </p:cNvPr>
          <p:cNvSpPr txBox="1"/>
          <p:nvPr/>
        </p:nvSpPr>
        <p:spPr>
          <a:xfrm>
            <a:off x="1553760" y="2042990"/>
            <a:ext cx="1427565" cy="276999"/>
          </a:xfrm>
          <a:prstGeom prst="rect">
            <a:avLst/>
          </a:prstGeom>
          <a:solidFill>
            <a:srgbClr val="CBE5A6"/>
          </a:solidFill>
        </p:spPr>
        <p:txBody>
          <a:bodyPr wrap="square" lIns="0" tIns="0" rIns="0" bIns="0" rtlCol="0">
            <a:spAutoFit/>
          </a:bodyPr>
          <a:lstStyle/>
          <a:p>
            <a:pPr algn="ctr"/>
            <a:r>
              <a:rPr lang="fr-FR" b="0" i="0" u="none" strike="noStrike" cap="none" baseline="0">
                <a:solidFill>
                  <a:srgbClr val="66764A"/>
                </a:solidFill>
                <a:effectLst/>
                <a:uFill>
                  <a:solidFill>
                    <a:prstClr val="black">
                      <a:alpha val="0"/>
                    </a:prstClr>
                  </a:solidFill>
                </a:uFill>
                <a:latin typeface="Arial"/>
                <a:ea typeface="Arial"/>
                <a:cs typeface="Arial"/>
              </a:rPr>
              <a:t>5 à 21 jours</a:t>
            </a:r>
          </a:p>
        </p:txBody>
      </p:sp>
      <p:sp>
        <p:nvSpPr>
          <p:cNvPr id="8" name="TextBox 7">
            <a:extLst>
              <a:ext uri="{FF2B5EF4-FFF2-40B4-BE49-F238E27FC236}">
                <a16:creationId xmlns:a16="http://schemas.microsoft.com/office/drawing/2014/main" id="{00FF203A-D065-444F-96F8-417A42065492}"/>
              </a:ext>
            </a:extLst>
          </p:cNvPr>
          <p:cNvSpPr txBox="1"/>
          <p:nvPr/>
        </p:nvSpPr>
        <p:spPr>
          <a:xfrm>
            <a:off x="4020735" y="2028580"/>
            <a:ext cx="1427565" cy="276999"/>
          </a:xfrm>
          <a:prstGeom prst="rect">
            <a:avLst/>
          </a:prstGeom>
          <a:solidFill>
            <a:srgbClr val="CBE5A6"/>
          </a:solidFill>
        </p:spPr>
        <p:txBody>
          <a:bodyPr wrap="square" lIns="0" tIns="0" rIns="0" bIns="0" rtlCol="0">
            <a:spAutoFit/>
          </a:bodyPr>
          <a:lstStyle/>
          <a:p>
            <a:pPr algn="ctr"/>
            <a:r>
              <a:rPr lang="fr-FR" b="0" i="0" u="none" strike="noStrike" cap="none" baseline="0">
                <a:solidFill>
                  <a:srgbClr val="66764A"/>
                </a:solidFill>
                <a:effectLst/>
                <a:uFill>
                  <a:solidFill>
                    <a:prstClr val="black">
                      <a:alpha val="0"/>
                    </a:prstClr>
                  </a:solidFill>
                </a:uFill>
                <a:latin typeface="Arial"/>
                <a:ea typeface="Arial"/>
                <a:cs typeface="Arial"/>
              </a:rPr>
              <a:t>1 à 4 jours</a:t>
            </a:r>
          </a:p>
        </p:txBody>
      </p:sp>
      <p:sp>
        <p:nvSpPr>
          <p:cNvPr id="9" name="TextBox 8">
            <a:extLst>
              <a:ext uri="{FF2B5EF4-FFF2-40B4-BE49-F238E27FC236}">
                <a16:creationId xmlns:a16="http://schemas.microsoft.com/office/drawing/2014/main" id="{CB9BB7FF-052F-4248-B3E1-21920AEC1F3D}"/>
              </a:ext>
            </a:extLst>
          </p:cNvPr>
          <p:cNvSpPr txBox="1"/>
          <p:nvPr/>
        </p:nvSpPr>
        <p:spPr>
          <a:xfrm>
            <a:off x="6490827" y="2040572"/>
            <a:ext cx="1558601" cy="276999"/>
          </a:xfrm>
          <a:prstGeom prst="rect">
            <a:avLst/>
          </a:prstGeom>
          <a:solidFill>
            <a:srgbClr val="CBE5A6"/>
          </a:solidFill>
        </p:spPr>
        <p:txBody>
          <a:bodyPr wrap="square" lIns="0" tIns="0" rIns="0" bIns="0" rtlCol="0">
            <a:spAutoFit/>
          </a:bodyPr>
          <a:lstStyle/>
          <a:p>
            <a:pPr algn="ctr"/>
            <a:r>
              <a:rPr lang="fr-FR" b="0" i="0" u="none" strike="noStrike" cap="none" baseline="0" dirty="0">
                <a:solidFill>
                  <a:srgbClr val="66764A"/>
                </a:solidFill>
                <a:effectLst/>
                <a:uFill>
                  <a:solidFill>
                    <a:prstClr val="black">
                      <a:alpha val="0"/>
                    </a:prstClr>
                  </a:solidFill>
                </a:uFill>
                <a:latin typeface="Arial"/>
                <a:ea typeface="Arial"/>
                <a:cs typeface="Arial"/>
              </a:rPr>
              <a:t>2 à 4 semaines</a:t>
            </a:r>
          </a:p>
        </p:txBody>
      </p:sp>
      <p:sp>
        <p:nvSpPr>
          <p:cNvPr id="10" name="TextBox 9">
            <a:extLst>
              <a:ext uri="{FF2B5EF4-FFF2-40B4-BE49-F238E27FC236}">
                <a16:creationId xmlns:a16="http://schemas.microsoft.com/office/drawing/2014/main" id="{31D6DD57-52C0-4F5F-B0B1-4283F84A7A85}"/>
              </a:ext>
            </a:extLst>
          </p:cNvPr>
          <p:cNvSpPr txBox="1"/>
          <p:nvPr/>
        </p:nvSpPr>
        <p:spPr>
          <a:xfrm>
            <a:off x="8643475" y="2028580"/>
            <a:ext cx="1994763" cy="492443"/>
          </a:xfrm>
          <a:prstGeom prst="rect">
            <a:avLst/>
          </a:prstGeom>
          <a:solidFill>
            <a:srgbClr val="CBE5A6"/>
          </a:solidFill>
        </p:spPr>
        <p:txBody>
          <a:bodyPr wrap="square" lIns="0" tIns="0" rIns="0" bIns="0" rtlCol="0">
            <a:spAutoFit/>
          </a:bodyPr>
          <a:lstStyle/>
          <a:p>
            <a:pPr algn="ctr"/>
            <a:r>
              <a:rPr lang="fr-FR" sz="1600" b="0" i="0" u="none" strike="noStrike" cap="none" baseline="0" dirty="0">
                <a:solidFill>
                  <a:srgbClr val="66764A"/>
                </a:solidFill>
                <a:effectLst/>
                <a:uFill>
                  <a:solidFill>
                    <a:prstClr val="black">
                      <a:alpha val="0"/>
                    </a:prstClr>
                  </a:solidFill>
                </a:uFill>
                <a:latin typeface="Arial"/>
                <a:ea typeface="Arial"/>
                <a:cs typeface="Arial"/>
              </a:rPr>
              <a:t>De quelques jours à quelques semaines</a:t>
            </a:r>
          </a:p>
        </p:txBody>
      </p:sp>
      <p:sp>
        <p:nvSpPr>
          <p:cNvPr id="11" name="TextBox 10">
            <a:extLst>
              <a:ext uri="{FF2B5EF4-FFF2-40B4-BE49-F238E27FC236}">
                <a16:creationId xmlns:a16="http://schemas.microsoft.com/office/drawing/2014/main" id="{332A7639-17E4-4328-95C7-50788D15113E}"/>
              </a:ext>
            </a:extLst>
          </p:cNvPr>
          <p:cNvSpPr txBox="1"/>
          <p:nvPr/>
        </p:nvSpPr>
        <p:spPr>
          <a:xfrm>
            <a:off x="1620435" y="2938340"/>
            <a:ext cx="1427565" cy="553998"/>
          </a:xfrm>
          <a:prstGeom prst="rect">
            <a:avLst/>
          </a:prstGeom>
          <a:solidFill>
            <a:srgbClr val="F7E255"/>
          </a:solidFill>
        </p:spPr>
        <p:txBody>
          <a:bodyPr wrap="square" lIns="0" tIns="0" rIns="0" bIns="0" rtlCol="0">
            <a:spAutoFit/>
          </a:bodyPr>
          <a:lstStyle/>
          <a:p>
            <a:pPr algn="ctr"/>
            <a:r>
              <a:rPr lang="fr-FR" b="0" i="0" u="none" strike="noStrike" cap="none" baseline="0">
                <a:solidFill>
                  <a:srgbClr val="000000"/>
                </a:solidFill>
                <a:effectLst/>
                <a:uFill>
                  <a:solidFill>
                    <a:prstClr val="black">
                      <a:alpha val="0"/>
                    </a:prstClr>
                  </a:solidFill>
                </a:uFill>
                <a:latin typeface="Arial"/>
                <a:ea typeface="Arial"/>
                <a:cs typeface="Arial"/>
              </a:rPr>
              <a:t>Période d'incubation</a:t>
            </a:r>
          </a:p>
        </p:txBody>
      </p:sp>
      <p:sp>
        <p:nvSpPr>
          <p:cNvPr id="12" name="TextBox 11">
            <a:extLst>
              <a:ext uri="{FF2B5EF4-FFF2-40B4-BE49-F238E27FC236}">
                <a16:creationId xmlns:a16="http://schemas.microsoft.com/office/drawing/2014/main" id="{78C7B5F5-FEE7-48FB-A550-54CC7E690F15}"/>
              </a:ext>
            </a:extLst>
          </p:cNvPr>
          <p:cNvSpPr txBox="1"/>
          <p:nvPr/>
        </p:nvSpPr>
        <p:spPr>
          <a:xfrm>
            <a:off x="4020734" y="2938340"/>
            <a:ext cx="1427565" cy="276999"/>
          </a:xfrm>
          <a:prstGeom prst="rect">
            <a:avLst/>
          </a:prstGeom>
          <a:solidFill>
            <a:srgbClr val="E19E25"/>
          </a:solidFill>
        </p:spPr>
        <p:txBody>
          <a:bodyPr wrap="square" lIns="0" tIns="0" rIns="0" bIns="0" rtlCol="0">
            <a:spAutoFit/>
          </a:bodyPr>
          <a:lstStyle/>
          <a:p>
            <a:pPr algn="ctr"/>
            <a:r>
              <a:rPr lang="fr-FR" b="0" i="0" u="none" strike="noStrike" cap="none" baseline="0">
                <a:solidFill>
                  <a:srgbClr val="000000"/>
                </a:solidFill>
                <a:effectLst/>
                <a:uFill>
                  <a:solidFill>
                    <a:prstClr val="black">
                      <a:alpha val="0"/>
                    </a:prstClr>
                  </a:solidFill>
                </a:uFill>
                <a:latin typeface="Arial"/>
                <a:ea typeface="Arial"/>
                <a:cs typeface="Arial"/>
              </a:rPr>
              <a:t>Stade fébrile </a:t>
            </a:r>
          </a:p>
        </p:txBody>
      </p:sp>
      <p:sp>
        <p:nvSpPr>
          <p:cNvPr id="13" name="TextBox 12">
            <a:extLst>
              <a:ext uri="{FF2B5EF4-FFF2-40B4-BE49-F238E27FC236}">
                <a16:creationId xmlns:a16="http://schemas.microsoft.com/office/drawing/2014/main" id="{E9294051-D92F-42AD-999B-5C986C77E3E2}"/>
              </a:ext>
            </a:extLst>
          </p:cNvPr>
          <p:cNvSpPr txBox="1"/>
          <p:nvPr/>
        </p:nvSpPr>
        <p:spPr>
          <a:xfrm>
            <a:off x="6490827" y="2957390"/>
            <a:ext cx="1361484" cy="830997"/>
          </a:xfrm>
          <a:prstGeom prst="rect">
            <a:avLst/>
          </a:prstGeom>
          <a:solidFill>
            <a:srgbClr val="D72E2E"/>
          </a:solidFill>
        </p:spPr>
        <p:txBody>
          <a:bodyPr wrap="square" lIns="0" tIns="0" rIns="0" bIns="0" rtlCol="0">
            <a:spAutoFit/>
          </a:bodyPr>
          <a:lstStyle/>
          <a:p>
            <a:pPr algn="ctr"/>
            <a:r>
              <a:rPr lang="fr-FR" b="0" i="0" u="none" strike="noStrike" cap="none" baseline="0">
                <a:solidFill>
                  <a:srgbClr val="000000"/>
                </a:solidFill>
                <a:effectLst/>
                <a:uFill>
                  <a:solidFill>
                    <a:prstClr val="black">
                      <a:alpha val="0"/>
                    </a:prstClr>
                  </a:solidFill>
                </a:uFill>
                <a:latin typeface="Arial"/>
                <a:ea typeface="Arial"/>
                <a:cs typeface="Arial"/>
              </a:rPr>
              <a:t>Stade d’éruption cutanée</a:t>
            </a:r>
          </a:p>
        </p:txBody>
      </p:sp>
      <p:sp>
        <p:nvSpPr>
          <p:cNvPr id="14" name="TextBox 13">
            <a:extLst>
              <a:ext uri="{FF2B5EF4-FFF2-40B4-BE49-F238E27FC236}">
                <a16:creationId xmlns:a16="http://schemas.microsoft.com/office/drawing/2014/main" id="{F34B6BA7-36A4-4B6B-B3D5-C2AD193E7C5D}"/>
              </a:ext>
            </a:extLst>
          </p:cNvPr>
          <p:cNvSpPr txBox="1"/>
          <p:nvPr/>
        </p:nvSpPr>
        <p:spPr>
          <a:xfrm>
            <a:off x="9031849" y="3090446"/>
            <a:ext cx="1361484" cy="276999"/>
          </a:xfrm>
          <a:prstGeom prst="rect">
            <a:avLst/>
          </a:prstGeom>
          <a:solidFill>
            <a:srgbClr val="89FFF5"/>
          </a:solidFill>
        </p:spPr>
        <p:txBody>
          <a:bodyPr wrap="square" lIns="0" tIns="0" rIns="0" bIns="0" rtlCol="0">
            <a:spAutoFit/>
          </a:bodyPr>
          <a:lstStyle/>
          <a:p>
            <a:pPr algn="ctr"/>
            <a:r>
              <a:rPr lang="fr-FR" b="0" i="0" u="none" strike="noStrike" cap="none" baseline="0">
                <a:solidFill>
                  <a:srgbClr val="000000"/>
                </a:solidFill>
                <a:effectLst/>
                <a:uFill>
                  <a:solidFill>
                    <a:prstClr val="black">
                      <a:alpha val="0"/>
                    </a:prstClr>
                  </a:solidFill>
                </a:uFill>
                <a:latin typeface="Arial"/>
                <a:ea typeface="Arial"/>
                <a:cs typeface="Arial"/>
              </a:rPr>
              <a:t>Récupération </a:t>
            </a:r>
          </a:p>
        </p:txBody>
      </p:sp>
      <p:sp>
        <p:nvSpPr>
          <p:cNvPr id="15" name="TextBox 14">
            <a:extLst>
              <a:ext uri="{FF2B5EF4-FFF2-40B4-BE49-F238E27FC236}">
                <a16:creationId xmlns:a16="http://schemas.microsoft.com/office/drawing/2014/main" id="{E3C133E5-27F5-439C-911B-BE2D54FEF623}"/>
              </a:ext>
            </a:extLst>
          </p:cNvPr>
          <p:cNvSpPr txBox="1"/>
          <p:nvPr/>
        </p:nvSpPr>
        <p:spPr>
          <a:xfrm>
            <a:off x="1572810" y="4969675"/>
            <a:ext cx="1427565" cy="830997"/>
          </a:xfrm>
          <a:prstGeom prst="rect">
            <a:avLst/>
          </a:prstGeom>
          <a:solidFill>
            <a:srgbClr val="CBE5A6"/>
          </a:solidFill>
        </p:spPr>
        <p:txBody>
          <a:bodyPr wrap="square" lIns="0" tIns="0" rIns="0" bIns="0" rtlCol="0">
            <a:spAutoFit/>
          </a:bodyPr>
          <a:lstStyle/>
          <a:p>
            <a:pPr algn="ctr"/>
            <a:r>
              <a:rPr lang="fr-FR" b="0" i="0" u="none" strike="noStrike" cap="none" baseline="0">
                <a:solidFill>
                  <a:srgbClr val="000000"/>
                </a:solidFill>
                <a:effectLst/>
                <a:uFill>
                  <a:solidFill>
                    <a:prstClr val="black">
                      <a:alpha val="0"/>
                    </a:prstClr>
                  </a:solidFill>
                </a:uFill>
                <a:latin typeface="Arial"/>
                <a:ea typeface="Arial"/>
                <a:cs typeface="Arial"/>
              </a:rPr>
              <a:t>Aucun échantillon prélevé </a:t>
            </a:r>
          </a:p>
        </p:txBody>
      </p:sp>
      <p:sp>
        <p:nvSpPr>
          <p:cNvPr id="16" name="TextBox 15">
            <a:extLst>
              <a:ext uri="{FF2B5EF4-FFF2-40B4-BE49-F238E27FC236}">
                <a16:creationId xmlns:a16="http://schemas.microsoft.com/office/drawing/2014/main" id="{E590BA47-BFEF-4CA6-87E6-E80F1BAAF6B6}"/>
              </a:ext>
            </a:extLst>
          </p:cNvPr>
          <p:cNvSpPr txBox="1"/>
          <p:nvPr/>
        </p:nvSpPr>
        <p:spPr>
          <a:xfrm>
            <a:off x="3722469" y="4969675"/>
            <a:ext cx="2132417" cy="830997"/>
          </a:xfrm>
          <a:prstGeom prst="rect">
            <a:avLst/>
          </a:prstGeom>
          <a:solidFill>
            <a:srgbClr val="CBE5A6"/>
          </a:solidFill>
        </p:spPr>
        <p:txBody>
          <a:bodyPr wrap="square" lIns="0" tIns="0" rIns="0" bIns="0" rtlCol="0">
            <a:spAutoFit/>
          </a:bodyPr>
          <a:lstStyle/>
          <a:p>
            <a:pPr algn="ctr"/>
            <a:r>
              <a:rPr lang="fr-FR" b="0" i="0" u="none" strike="noStrike" cap="none" baseline="0" dirty="0">
                <a:solidFill>
                  <a:srgbClr val="000000"/>
                </a:solidFill>
                <a:effectLst/>
                <a:uFill>
                  <a:solidFill>
                    <a:prstClr val="black">
                      <a:alpha val="0"/>
                    </a:prstClr>
                  </a:solidFill>
                </a:uFill>
                <a:latin typeface="Arial"/>
                <a:ea typeface="Arial"/>
                <a:cs typeface="Arial"/>
              </a:rPr>
              <a:t>Prélèvement </a:t>
            </a:r>
            <a:r>
              <a:rPr lang="fr-FR" b="0" i="0" u="none" strike="noStrike" cap="none" baseline="0" dirty="0" err="1">
                <a:solidFill>
                  <a:srgbClr val="000000"/>
                </a:solidFill>
                <a:effectLst/>
                <a:uFill>
                  <a:solidFill>
                    <a:prstClr val="black">
                      <a:alpha val="0"/>
                    </a:prstClr>
                  </a:solidFill>
                </a:uFill>
                <a:latin typeface="Arial"/>
                <a:ea typeface="Arial"/>
                <a:cs typeface="Arial"/>
              </a:rPr>
              <a:t>nasopharyngé</a:t>
            </a:r>
            <a:r>
              <a:rPr lang="fr-FR" b="0" i="0" u="none" strike="noStrike" cap="none" baseline="0" dirty="0">
                <a:solidFill>
                  <a:srgbClr val="000000"/>
                </a:solidFill>
                <a:effectLst/>
                <a:uFill>
                  <a:solidFill>
                    <a:prstClr val="black">
                      <a:alpha val="0"/>
                    </a:prstClr>
                  </a:solidFill>
                </a:uFill>
                <a:latin typeface="Arial"/>
                <a:ea typeface="Arial"/>
                <a:cs typeface="Arial"/>
              </a:rPr>
              <a:t> ou </a:t>
            </a:r>
            <a:r>
              <a:rPr lang="fr-FR" b="0" i="0" u="none" strike="noStrike" cap="none" baseline="0" dirty="0" err="1">
                <a:solidFill>
                  <a:srgbClr val="000000"/>
                </a:solidFill>
                <a:effectLst/>
                <a:uFill>
                  <a:solidFill>
                    <a:prstClr val="black">
                      <a:alpha val="0"/>
                    </a:prstClr>
                  </a:solidFill>
                </a:uFill>
                <a:latin typeface="Arial"/>
                <a:ea typeface="Arial"/>
                <a:cs typeface="Arial"/>
              </a:rPr>
              <a:t>oropharyngé</a:t>
            </a:r>
            <a:r>
              <a:rPr lang="fr-FR" b="0" i="0" u="none" strike="noStrike" cap="none" baseline="0" dirty="0">
                <a:solidFill>
                  <a:srgbClr val="000000"/>
                </a:solidFill>
                <a:effectLst/>
                <a:uFill>
                  <a:solidFill>
                    <a:prstClr val="black">
                      <a:alpha val="0"/>
                    </a:prstClr>
                  </a:solidFill>
                </a:uFill>
                <a:latin typeface="Arial"/>
                <a:ea typeface="Arial"/>
                <a:cs typeface="Arial"/>
              </a:rPr>
              <a:t> </a:t>
            </a:r>
          </a:p>
        </p:txBody>
      </p:sp>
      <p:sp>
        <p:nvSpPr>
          <p:cNvPr id="17" name="TextBox 16">
            <a:extLst>
              <a:ext uri="{FF2B5EF4-FFF2-40B4-BE49-F238E27FC236}">
                <a16:creationId xmlns:a16="http://schemas.microsoft.com/office/drawing/2014/main" id="{1687C455-78C0-415F-8D1C-99FBE93A7AAE}"/>
              </a:ext>
            </a:extLst>
          </p:cNvPr>
          <p:cNvSpPr txBox="1"/>
          <p:nvPr/>
        </p:nvSpPr>
        <p:spPr>
          <a:xfrm>
            <a:off x="6293710" y="4907346"/>
            <a:ext cx="1755718" cy="1107996"/>
          </a:xfrm>
          <a:prstGeom prst="rect">
            <a:avLst/>
          </a:prstGeom>
          <a:solidFill>
            <a:srgbClr val="D72E2E"/>
          </a:solidFill>
        </p:spPr>
        <p:txBody>
          <a:bodyPr wrap="square" lIns="0" tIns="0" rIns="0" bIns="0" rtlCol="0">
            <a:spAutoFit/>
          </a:bodyPr>
          <a:lstStyle/>
          <a:p>
            <a:pPr algn="ctr"/>
            <a:r>
              <a:rPr lang="fr-FR" b="0" i="0" u="none" strike="noStrike" cap="none" baseline="0">
                <a:solidFill>
                  <a:srgbClr val="000000"/>
                </a:solidFill>
                <a:effectLst/>
                <a:uFill>
                  <a:solidFill>
                    <a:prstClr val="black">
                      <a:alpha val="0"/>
                    </a:prstClr>
                  </a:solidFill>
                </a:uFill>
                <a:latin typeface="Arial"/>
                <a:ea typeface="Arial"/>
                <a:cs typeface="Arial"/>
              </a:rPr>
              <a:t>Liquide de la lésion, toit de la lésion ou croûte de la lésion </a:t>
            </a:r>
          </a:p>
        </p:txBody>
      </p:sp>
      <p:sp>
        <p:nvSpPr>
          <p:cNvPr id="18" name="TextBox 17">
            <a:extLst>
              <a:ext uri="{FF2B5EF4-FFF2-40B4-BE49-F238E27FC236}">
                <a16:creationId xmlns:a16="http://schemas.microsoft.com/office/drawing/2014/main" id="{470D4674-90DF-4658-9DCC-B0FBEC9316D3}"/>
              </a:ext>
            </a:extLst>
          </p:cNvPr>
          <p:cNvSpPr txBox="1"/>
          <p:nvPr/>
        </p:nvSpPr>
        <p:spPr>
          <a:xfrm>
            <a:off x="8927075" y="5245900"/>
            <a:ext cx="1427565" cy="276999"/>
          </a:xfrm>
          <a:prstGeom prst="rect">
            <a:avLst/>
          </a:prstGeom>
          <a:solidFill>
            <a:srgbClr val="CBE5A6"/>
          </a:solidFill>
        </p:spPr>
        <p:txBody>
          <a:bodyPr wrap="square" lIns="0" tIns="0" rIns="0" bIns="0" rtlCol="0">
            <a:spAutoFit/>
          </a:bodyPr>
          <a:lstStyle/>
          <a:p>
            <a:pPr algn="ctr"/>
            <a:r>
              <a:rPr lang="fr-FR" b="0" i="0" u="none" strike="noStrike" cap="none" baseline="0">
                <a:solidFill>
                  <a:srgbClr val="000000"/>
                </a:solidFill>
                <a:effectLst/>
                <a:uFill>
                  <a:solidFill>
                    <a:prstClr val="black">
                      <a:alpha val="0"/>
                    </a:prstClr>
                  </a:solidFill>
                </a:uFill>
                <a:latin typeface="Arial"/>
                <a:ea typeface="Arial"/>
                <a:cs typeface="Arial"/>
              </a:rPr>
              <a:t>Sérum </a:t>
            </a:r>
          </a:p>
        </p:txBody>
      </p:sp>
    </p:spTree>
    <p:extLst>
      <p:ext uri="{BB962C8B-B14F-4D97-AF65-F5344CB8AC3E}">
        <p14:creationId xmlns:p14="http://schemas.microsoft.com/office/powerpoint/2010/main" val="25803354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D516-9A70-1354-E6BF-2B9A8BC70C77}"/>
              </a:ext>
            </a:extLst>
          </p:cNvPr>
          <p:cNvSpPr>
            <a:spLocks noGrp="1"/>
          </p:cNvSpPr>
          <p:nvPr>
            <p:ph type="title"/>
          </p:nvPr>
        </p:nvSpPr>
        <p:spPr/>
        <p:txBody>
          <a:bodyPr/>
          <a:lstStyle/>
          <a:p>
            <a:r>
              <a:rPr lang="fr-FR" sz="3200" b="0" i="0" u="none" strike="noStrike" cap="none" baseline="0">
                <a:solidFill>
                  <a:srgbClr val="577F9F"/>
                </a:solidFill>
                <a:effectLst/>
                <a:uFill>
                  <a:solidFill>
                    <a:prstClr val="black">
                      <a:alpha val="0"/>
                    </a:prstClr>
                  </a:solidFill>
                </a:uFill>
                <a:latin typeface="Arial"/>
                <a:ea typeface="Arial"/>
                <a:cs typeface="Arial"/>
              </a:rPr>
              <a:t>Type d’échantillon à prélever</a:t>
            </a:r>
          </a:p>
        </p:txBody>
      </p:sp>
      <p:sp>
        <p:nvSpPr>
          <p:cNvPr id="3" name="Content Placeholder 2">
            <a:extLst>
              <a:ext uri="{FF2B5EF4-FFF2-40B4-BE49-F238E27FC236}">
                <a16:creationId xmlns:a16="http://schemas.microsoft.com/office/drawing/2014/main" id="{5541CBE0-6885-5437-6438-D8F27943FB05}"/>
              </a:ext>
            </a:extLst>
          </p:cNvPr>
          <p:cNvSpPr>
            <a:spLocks noGrp="1"/>
          </p:cNvSpPr>
          <p:nvPr>
            <p:ph idx="1"/>
          </p:nvPr>
        </p:nvSpPr>
        <p:spPr>
          <a:xfrm>
            <a:off x="838200" y="1636730"/>
            <a:ext cx="6201427" cy="4932746"/>
          </a:xfrm>
        </p:spPr>
        <p:txBody>
          <a:bodyPr/>
          <a:lstStyle/>
          <a:p>
            <a:r>
              <a:rPr lang="fr-FR" sz="2000" b="0" i="0" u="none" strike="noStrike" cap="none" baseline="0">
                <a:solidFill>
                  <a:srgbClr val="262626"/>
                </a:solidFill>
                <a:effectLst/>
                <a:uFill>
                  <a:solidFill>
                    <a:prstClr val="black">
                      <a:alpha val="0"/>
                    </a:prstClr>
                  </a:solidFill>
                </a:uFill>
                <a:latin typeface="Arial"/>
                <a:ea typeface="Arial"/>
                <a:cs typeface="Arial"/>
              </a:rPr>
              <a:t>Frotter vigoureusement la </a:t>
            </a:r>
            <a:r>
              <a:rPr lang="fr-FR" sz="2000" b="1" i="0" u="none" strike="noStrike" cap="none" baseline="0">
                <a:solidFill>
                  <a:srgbClr val="262626"/>
                </a:solidFill>
                <a:effectLst/>
                <a:uFill>
                  <a:solidFill>
                    <a:prstClr val="black">
                      <a:alpha val="0"/>
                    </a:prstClr>
                  </a:solidFill>
                </a:uFill>
                <a:latin typeface="Arial"/>
                <a:ea typeface="Arial"/>
                <a:cs typeface="Arial"/>
              </a:rPr>
              <a:t>lésion cutanée </a:t>
            </a:r>
          </a:p>
          <a:p>
            <a:r>
              <a:rPr lang="fr-FR" sz="2000" b="0" i="0" u="none" strike="noStrike" cap="none" baseline="0">
                <a:solidFill>
                  <a:srgbClr val="262626"/>
                </a:solidFill>
                <a:effectLst/>
                <a:uFill>
                  <a:solidFill>
                    <a:prstClr val="black">
                      <a:alpha val="0"/>
                    </a:prstClr>
                  </a:solidFill>
                </a:uFill>
                <a:latin typeface="Arial"/>
                <a:ea typeface="Arial"/>
                <a:cs typeface="Arial"/>
              </a:rPr>
              <a:t>Des écouvillons secs et des écouvillons placés dans un milieu de transport viral (MTV) peuvent être utilisés</a:t>
            </a:r>
          </a:p>
          <a:p>
            <a:r>
              <a:rPr lang="fr-FR" sz="2000" b="0" i="0" u="none" strike="noStrike" cap="none" baseline="0">
                <a:solidFill>
                  <a:srgbClr val="262626"/>
                </a:solidFill>
                <a:effectLst/>
                <a:uFill>
                  <a:solidFill>
                    <a:prstClr val="black">
                      <a:alpha val="0"/>
                    </a:prstClr>
                  </a:solidFill>
                </a:uFill>
                <a:latin typeface="Arial"/>
                <a:ea typeface="Arial"/>
                <a:cs typeface="Arial"/>
              </a:rPr>
              <a:t>Prélever deux lésions du même type dans un seul tube</a:t>
            </a:r>
          </a:p>
          <a:p>
            <a:r>
              <a:rPr lang="fr-FR" sz="2000" b="0" i="0" u="none" strike="noStrike" cap="none" baseline="0">
                <a:solidFill>
                  <a:srgbClr val="262626"/>
                </a:solidFill>
                <a:effectLst/>
                <a:uFill>
                  <a:solidFill>
                    <a:prstClr val="black">
                      <a:alpha val="0"/>
                    </a:prstClr>
                  </a:solidFill>
                </a:uFill>
                <a:latin typeface="Arial"/>
                <a:ea typeface="Arial"/>
                <a:cs typeface="Arial"/>
              </a:rPr>
              <a:t>Ne pas mélanger les lésions, les croûtes et les liquides vésiculaires dans le même tube</a:t>
            </a:r>
          </a:p>
          <a:p>
            <a:r>
              <a:rPr lang="fr-FR" sz="2000" b="0" i="0" u="none" strike="noStrike" cap="none" baseline="0">
                <a:solidFill>
                  <a:srgbClr val="262626"/>
                </a:solidFill>
                <a:effectLst/>
                <a:uFill>
                  <a:solidFill>
                    <a:prstClr val="black">
                      <a:alpha val="0"/>
                    </a:prstClr>
                  </a:solidFill>
                </a:uFill>
                <a:latin typeface="Arial"/>
                <a:ea typeface="Arial"/>
                <a:cs typeface="Arial"/>
              </a:rPr>
              <a:t>Deux tubes peuvent être prélevés pour minimiser le risque de mauvais prélèvement ou d’inhibiteurs </a:t>
            </a:r>
          </a:p>
          <a:p>
            <a:r>
              <a:rPr lang="fr-FR" sz="2000" b="0" i="0" u="none" strike="noStrike" cap="none" baseline="0">
                <a:solidFill>
                  <a:srgbClr val="262626"/>
                </a:solidFill>
                <a:effectLst/>
                <a:uFill>
                  <a:solidFill>
                    <a:prstClr val="black">
                      <a:alpha val="0"/>
                    </a:prstClr>
                  </a:solidFill>
                </a:uFill>
                <a:latin typeface="Arial"/>
                <a:ea typeface="Arial"/>
                <a:cs typeface="Arial"/>
              </a:rPr>
              <a:t>Le prélèvement d’un </a:t>
            </a:r>
            <a:r>
              <a:rPr lang="fr-FR" sz="2000" b="1" i="0" u="none" strike="noStrike" cap="none" baseline="0">
                <a:solidFill>
                  <a:srgbClr val="262626"/>
                </a:solidFill>
                <a:effectLst/>
                <a:uFill>
                  <a:solidFill>
                    <a:prstClr val="black">
                      <a:alpha val="0"/>
                    </a:prstClr>
                  </a:solidFill>
                </a:uFill>
                <a:latin typeface="Arial"/>
                <a:ea typeface="Arial"/>
                <a:cs typeface="Arial"/>
              </a:rPr>
              <a:t>écouvillon oropharyngé </a:t>
            </a:r>
            <a:r>
              <a:rPr lang="fr-FR" sz="2000" b="0" i="0" u="none" strike="noStrike" cap="none" baseline="0">
                <a:solidFill>
                  <a:srgbClr val="262626"/>
                </a:solidFill>
                <a:effectLst/>
                <a:uFill>
                  <a:solidFill>
                    <a:prstClr val="black">
                      <a:alpha val="0"/>
                    </a:prstClr>
                  </a:solidFill>
                </a:uFill>
                <a:latin typeface="Arial"/>
                <a:ea typeface="Arial"/>
                <a:cs typeface="Arial"/>
              </a:rPr>
              <a:t>est recommandé</a:t>
            </a:r>
          </a:p>
        </p:txBody>
      </p:sp>
      <p:pic>
        <p:nvPicPr>
          <p:cNvPr id="6" name="Picture 5">
            <a:extLst>
              <a:ext uri="{FF2B5EF4-FFF2-40B4-BE49-F238E27FC236}">
                <a16:creationId xmlns:a16="http://schemas.microsoft.com/office/drawing/2014/main" id="{BF363246-EB97-24DA-8B90-7FAD5D78F2F1}"/>
              </a:ext>
            </a:extLst>
          </p:cNvPr>
          <p:cNvPicPr>
            <a:picLocks noChangeAspect="1"/>
          </p:cNvPicPr>
          <p:nvPr/>
        </p:nvPicPr>
        <p:blipFill>
          <a:blip r:embed="rId3"/>
          <a:srcRect l="2442" t="3922"/>
          <a:stretch>
            <a:fillRect/>
          </a:stretch>
        </p:blipFill>
        <p:spPr>
          <a:xfrm>
            <a:off x="7158789" y="1925053"/>
            <a:ext cx="4760431" cy="3051356"/>
          </a:xfrm>
          <a:prstGeom prst="rect">
            <a:avLst/>
          </a:prstGeom>
          <a:ln w="28575">
            <a:solidFill>
              <a:schemeClr val="bg1"/>
            </a:solidFill>
          </a:ln>
        </p:spPr>
      </p:pic>
      <p:sp>
        <p:nvSpPr>
          <p:cNvPr id="5" name="TextBox 4">
            <a:extLst>
              <a:ext uri="{FF2B5EF4-FFF2-40B4-BE49-F238E27FC236}">
                <a16:creationId xmlns:a16="http://schemas.microsoft.com/office/drawing/2014/main" id="{C33C921B-9630-D60F-0329-2285A865802F}"/>
              </a:ext>
            </a:extLst>
          </p:cNvPr>
          <p:cNvSpPr txBox="1"/>
          <p:nvPr/>
        </p:nvSpPr>
        <p:spPr>
          <a:xfrm>
            <a:off x="7066922" y="5017866"/>
            <a:ext cx="4879593" cy="430887"/>
          </a:xfrm>
          <a:prstGeom prst="rect">
            <a:avLst/>
          </a:prstGeom>
          <a:noFill/>
        </p:spPr>
        <p:txBody>
          <a:bodyPr wrap="square" rtlCol="0">
            <a:spAutoFit/>
          </a:bodyPr>
          <a:lstStyle/>
          <a:p>
            <a:pPr algn="r"/>
            <a:r>
              <a:rPr lang="fr-FR" sz="110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Tree>
    <p:extLst>
      <p:ext uri="{BB962C8B-B14F-4D97-AF65-F5344CB8AC3E}">
        <p14:creationId xmlns:p14="http://schemas.microsoft.com/office/powerpoint/2010/main" val="1735036863"/>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D516-9A70-1354-E6BF-2B9A8BC70C77}"/>
              </a:ext>
            </a:extLst>
          </p:cNvPr>
          <p:cNvSpPr>
            <a:spLocks noGrp="1"/>
          </p:cNvSpPr>
          <p:nvPr>
            <p:ph type="title"/>
          </p:nvPr>
        </p:nvSpPr>
        <p:spPr/>
        <p:txBody>
          <a:bodyPr/>
          <a:lstStyle/>
          <a:p>
            <a:r>
              <a:rPr lang="fr-FR" sz="3600" b="0" i="0" u="none" strike="noStrike" cap="none" baseline="0">
                <a:solidFill>
                  <a:srgbClr val="577F9F"/>
                </a:solidFill>
                <a:effectLst/>
                <a:uFill>
                  <a:solidFill>
                    <a:prstClr val="black">
                      <a:alpha val="0"/>
                    </a:prstClr>
                  </a:solidFill>
                </a:uFill>
                <a:latin typeface="Arial"/>
                <a:ea typeface="Arial"/>
                <a:cs typeface="Arial"/>
              </a:rPr>
              <a:t>Type d’échantillon à prélever</a:t>
            </a:r>
          </a:p>
        </p:txBody>
      </p:sp>
      <p:sp>
        <p:nvSpPr>
          <p:cNvPr id="3" name="Content Placeholder 2">
            <a:extLst>
              <a:ext uri="{FF2B5EF4-FFF2-40B4-BE49-F238E27FC236}">
                <a16:creationId xmlns:a16="http://schemas.microsoft.com/office/drawing/2014/main" id="{5541CBE0-6885-5437-6438-D8F27943FB05}"/>
              </a:ext>
            </a:extLst>
          </p:cNvPr>
          <p:cNvSpPr>
            <a:spLocks noGrp="1"/>
          </p:cNvSpPr>
          <p:nvPr>
            <p:ph idx="1"/>
          </p:nvPr>
        </p:nvSpPr>
        <p:spPr>
          <a:xfrm>
            <a:off x="838200" y="1636730"/>
            <a:ext cx="9593179" cy="4932746"/>
          </a:xfrm>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Le prélèvement d’un échantillon supplémentaire </a:t>
            </a:r>
            <a:r>
              <a:rPr lang="fr-FR" sz="2400" b="1" i="0" u="none" strike="noStrike" cap="none" baseline="0">
                <a:solidFill>
                  <a:srgbClr val="262626"/>
                </a:solidFill>
                <a:effectLst/>
                <a:uFill>
                  <a:solidFill>
                    <a:prstClr val="black">
                      <a:alpha val="0"/>
                    </a:prstClr>
                  </a:solidFill>
                </a:uFill>
                <a:latin typeface="Arial"/>
                <a:ea typeface="Arial"/>
                <a:cs typeface="Arial"/>
              </a:rPr>
              <a:t>à des fins de recherche </a:t>
            </a:r>
            <a:r>
              <a:rPr lang="fr-FR" sz="2400" b="0" i="0" u="none" strike="noStrike" cap="none" baseline="0">
                <a:solidFill>
                  <a:srgbClr val="262626"/>
                </a:solidFill>
                <a:effectLst/>
                <a:uFill>
                  <a:solidFill>
                    <a:prstClr val="black">
                      <a:alpha val="0"/>
                    </a:prstClr>
                  </a:solidFill>
                </a:uFill>
                <a:latin typeface="Arial"/>
                <a:ea typeface="Arial"/>
                <a:cs typeface="Arial"/>
              </a:rPr>
              <a:t>peut être envisagé.</a:t>
            </a:r>
          </a:p>
          <a:p>
            <a:pPr lvl="1"/>
            <a:r>
              <a:rPr lang="fr-FR" sz="2400" b="0" i="0" u="none" strike="noStrike" cap="none" baseline="0">
                <a:solidFill>
                  <a:srgbClr val="262626"/>
                </a:solidFill>
                <a:effectLst/>
                <a:uFill>
                  <a:solidFill>
                    <a:prstClr val="black">
                      <a:alpha val="0"/>
                    </a:prstClr>
                  </a:solidFill>
                </a:uFill>
                <a:latin typeface="Arial"/>
                <a:ea typeface="Arial"/>
                <a:cs typeface="Arial"/>
              </a:rPr>
              <a:t>Prélèvement d’urine, de sperme, prélèvement rectal et/ou génital</a:t>
            </a:r>
          </a:p>
          <a:p>
            <a:pPr lvl="1"/>
            <a:r>
              <a:rPr lang="fr-FR" sz="2400" b="0" i="0" u="none" strike="noStrike" cap="none" baseline="0">
                <a:solidFill>
                  <a:srgbClr val="262626"/>
                </a:solidFill>
                <a:effectLst/>
                <a:uFill>
                  <a:solidFill>
                    <a:prstClr val="black">
                      <a:alpha val="0"/>
                    </a:prstClr>
                  </a:solidFill>
                </a:uFill>
                <a:latin typeface="Arial"/>
                <a:ea typeface="Arial"/>
                <a:cs typeface="Arial"/>
              </a:rPr>
              <a:t>Sang EDTA </a:t>
            </a:r>
          </a:p>
          <a:p>
            <a:r>
              <a:rPr lang="fr-FR" sz="2400" b="0" i="0" u="none" strike="noStrike" cap="none" baseline="0">
                <a:solidFill>
                  <a:srgbClr val="262626"/>
                </a:solidFill>
                <a:effectLst/>
                <a:uFill>
                  <a:solidFill>
                    <a:prstClr val="black">
                      <a:alpha val="0"/>
                    </a:prstClr>
                  </a:solidFill>
                </a:uFill>
                <a:latin typeface="Arial"/>
                <a:ea typeface="Arial"/>
                <a:cs typeface="Arial"/>
              </a:rPr>
              <a:t>Le prélèvement d’une biopsie lésionnelle au stade maculaire doit être envisagé uniquement s’il est cliniquement indiqué</a:t>
            </a:r>
          </a:p>
          <a:p>
            <a:r>
              <a:rPr lang="fr-FR" sz="2400" b="0" i="0" u="none" strike="noStrike" cap="none" baseline="0">
                <a:solidFill>
                  <a:srgbClr val="262626"/>
                </a:solidFill>
                <a:effectLst/>
                <a:uFill>
                  <a:solidFill>
                    <a:prstClr val="black">
                      <a:alpha val="0"/>
                    </a:prstClr>
                  </a:solidFill>
                </a:uFill>
                <a:latin typeface="Arial"/>
                <a:ea typeface="Arial"/>
                <a:cs typeface="Arial"/>
              </a:rPr>
              <a:t>La </a:t>
            </a:r>
            <a:r>
              <a:rPr lang="fr-FR" sz="2400" b="1" i="0" u="none" strike="noStrike" cap="none" baseline="0">
                <a:solidFill>
                  <a:srgbClr val="262626"/>
                </a:solidFill>
                <a:effectLst/>
                <a:uFill>
                  <a:solidFill>
                    <a:prstClr val="black">
                      <a:alpha val="0"/>
                    </a:prstClr>
                  </a:solidFill>
                </a:uFill>
                <a:latin typeface="Arial"/>
                <a:ea typeface="Arial"/>
                <a:cs typeface="Arial"/>
              </a:rPr>
              <a:t>détection des anticorps </a:t>
            </a:r>
            <a:r>
              <a:rPr lang="fr-FR" sz="2400" b="0" i="0" u="none" strike="noStrike" cap="none" baseline="0">
                <a:solidFill>
                  <a:srgbClr val="262626"/>
                </a:solidFill>
                <a:effectLst/>
                <a:uFill>
                  <a:solidFill>
                    <a:prstClr val="black">
                      <a:alpha val="0"/>
                    </a:prstClr>
                  </a:solidFill>
                </a:uFill>
                <a:latin typeface="Arial"/>
                <a:ea typeface="Arial"/>
                <a:cs typeface="Arial"/>
              </a:rPr>
              <a:t>à partir du plasma ou du sérum ne doit pas être utilisée seule pour le diagnostic de la variole du singe </a:t>
            </a:r>
          </a:p>
          <a:p>
            <a:r>
              <a:rPr lang="fr-FR" sz="2400" b="0" i="0" u="none" strike="noStrike" cap="none" baseline="0">
                <a:solidFill>
                  <a:srgbClr val="262626"/>
                </a:solidFill>
                <a:effectLst/>
                <a:uFill>
                  <a:solidFill>
                    <a:prstClr val="black">
                      <a:alpha val="0"/>
                    </a:prstClr>
                  </a:solidFill>
                </a:uFill>
                <a:latin typeface="Arial"/>
                <a:ea typeface="Arial"/>
                <a:cs typeface="Arial"/>
              </a:rPr>
              <a:t>Une vaccination récente peut perturber les tests sérologiques</a:t>
            </a:r>
          </a:p>
        </p:txBody>
      </p:sp>
    </p:spTree>
    <p:extLst>
      <p:ext uri="{BB962C8B-B14F-4D97-AF65-F5344CB8AC3E}">
        <p14:creationId xmlns:p14="http://schemas.microsoft.com/office/powerpoint/2010/main" val="3990351726"/>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09026E7-B74C-A102-763C-8A44077458F9}"/>
              </a:ext>
            </a:extLst>
          </p:cNvPr>
          <p:cNvSpPr>
            <a:spLocks noGrp="1"/>
          </p:cNvSpPr>
          <p:nvPr>
            <p:ph type="title"/>
          </p:nvPr>
        </p:nvSpPr>
        <p:spPr>
          <a:xfrm>
            <a:off x="838200" y="214421"/>
            <a:ext cx="10515600" cy="800039"/>
          </a:xfrm>
        </p:spPr>
        <p:txBody>
          <a:bodyPr>
            <a:normAutofit/>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Toits et liquide des lésions - consommables</a:t>
            </a:r>
          </a:p>
        </p:txBody>
      </p:sp>
      <p:pic>
        <p:nvPicPr>
          <p:cNvPr id="6" name="Content Placeholder 5">
            <a:extLst>
              <a:ext uri="{FF2B5EF4-FFF2-40B4-BE49-F238E27FC236}">
                <a16:creationId xmlns:a16="http://schemas.microsoft.com/office/drawing/2014/main" id="{5DFC4B1C-D6DA-6C7D-065C-F4EF4973531F}"/>
              </a:ext>
            </a:extLst>
          </p:cNvPr>
          <p:cNvPicPr>
            <a:picLocks noGrp="1" noChangeAspect="1"/>
          </p:cNvPicPr>
          <p:nvPr>
            <p:ph idx="1"/>
          </p:nvPr>
        </p:nvPicPr>
        <p:blipFill>
          <a:blip r:embed="rId3"/>
          <a:stretch>
            <a:fillRect/>
          </a:stretch>
        </p:blipFill>
        <p:spPr>
          <a:xfrm>
            <a:off x="876971" y="1262640"/>
            <a:ext cx="10438058" cy="4932362"/>
          </a:xfrm>
        </p:spPr>
      </p:pic>
      <p:sp>
        <p:nvSpPr>
          <p:cNvPr id="3" name="TextBox 2">
            <a:extLst>
              <a:ext uri="{FF2B5EF4-FFF2-40B4-BE49-F238E27FC236}">
                <a16:creationId xmlns:a16="http://schemas.microsoft.com/office/drawing/2014/main" id="{9A1BB78C-DFE2-FBFD-8FFE-2C2E8A212DEC}"/>
              </a:ext>
            </a:extLst>
          </p:cNvPr>
          <p:cNvSpPr txBox="1"/>
          <p:nvPr/>
        </p:nvSpPr>
        <p:spPr>
          <a:xfrm>
            <a:off x="838200" y="6505079"/>
            <a:ext cx="7513261" cy="430887"/>
          </a:xfrm>
          <a:prstGeom prst="rect">
            <a:avLst/>
          </a:prstGeom>
          <a:noFill/>
        </p:spPr>
        <p:txBody>
          <a:bodyPr wrap="square" rtlCol="0">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
        <p:nvSpPr>
          <p:cNvPr id="5" name="TextBox 4">
            <a:extLst>
              <a:ext uri="{FF2B5EF4-FFF2-40B4-BE49-F238E27FC236}">
                <a16:creationId xmlns:a16="http://schemas.microsoft.com/office/drawing/2014/main" id="{FFAA0F32-0C8F-4E05-855D-2810C2EDA21F}"/>
              </a:ext>
            </a:extLst>
          </p:cNvPr>
          <p:cNvSpPr txBox="1"/>
          <p:nvPr/>
        </p:nvSpPr>
        <p:spPr>
          <a:xfrm>
            <a:off x="876970" y="4436853"/>
            <a:ext cx="2294183" cy="738664"/>
          </a:xfrm>
          <a:prstGeom prst="rect">
            <a:avLst/>
          </a:prstGeom>
          <a:solidFill>
            <a:srgbClr val="BDD7EE"/>
          </a:solidFill>
        </p:spPr>
        <p:txBody>
          <a:bodyPr wrap="square" lIns="0" tIns="0" rIns="0" bIns="0" rtlCol="0">
            <a:spAutoFit/>
          </a:bodyPr>
          <a:lstStyle/>
          <a:p>
            <a:pPr algn="ctr"/>
            <a:r>
              <a:rPr lang="fr-FR" sz="2400" b="1" i="0" u="none" strike="noStrike" cap="none" baseline="0" dirty="0">
                <a:solidFill>
                  <a:srgbClr val="FFFFFF"/>
                </a:solidFill>
                <a:effectLst/>
                <a:uFill>
                  <a:solidFill>
                    <a:prstClr val="black">
                      <a:alpha val="0"/>
                    </a:prstClr>
                  </a:solidFill>
                </a:uFill>
                <a:latin typeface="Arial"/>
                <a:ea typeface="Arial"/>
                <a:cs typeface="Arial"/>
              </a:rPr>
              <a:t>Tampon imbibé d’alcool</a:t>
            </a:r>
          </a:p>
        </p:txBody>
      </p:sp>
      <p:sp>
        <p:nvSpPr>
          <p:cNvPr id="8" name="TextBox 7">
            <a:extLst>
              <a:ext uri="{FF2B5EF4-FFF2-40B4-BE49-F238E27FC236}">
                <a16:creationId xmlns:a16="http://schemas.microsoft.com/office/drawing/2014/main" id="{4100FC24-B54E-4B3B-8B07-29C9B20788A0}"/>
              </a:ext>
            </a:extLst>
          </p:cNvPr>
          <p:cNvSpPr txBox="1"/>
          <p:nvPr/>
        </p:nvSpPr>
        <p:spPr>
          <a:xfrm>
            <a:off x="3552825" y="4389228"/>
            <a:ext cx="2332954" cy="1477328"/>
          </a:xfrm>
          <a:prstGeom prst="rect">
            <a:avLst/>
          </a:prstGeom>
          <a:solidFill>
            <a:srgbClr val="BDD7EE"/>
          </a:solidFill>
        </p:spPr>
        <p:txBody>
          <a:bodyPr wrap="square" lIns="0" tIns="0" rIns="0" bIns="0" rtlCol="0">
            <a:spAutoFit/>
          </a:bodyPr>
          <a:lstStyle/>
          <a:p>
            <a:pPr algn="ctr"/>
            <a:r>
              <a:rPr lang="fr-FR" sz="2400" b="1" i="0" u="none" strike="noStrike" cap="none" baseline="0" dirty="0">
                <a:solidFill>
                  <a:srgbClr val="FFFFFF"/>
                </a:solidFill>
                <a:effectLst/>
                <a:uFill>
                  <a:solidFill>
                    <a:prstClr val="black">
                      <a:alpha val="0"/>
                    </a:prstClr>
                  </a:solidFill>
                </a:uFill>
                <a:latin typeface="Arial"/>
                <a:ea typeface="Arial"/>
                <a:cs typeface="Arial"/>
              </a:rPr>
              <a:t>Scalpel jetable ou grattoir plastique</a:t>
            </a:r>
          </a:p>
          <a:p>
            <a:pPr algn="ctr"/>
            <a:endParaRPr lang="fr-FR" sz="2400" b="1" i="0" u="none" strike="noStrike" cap="none" baseline="0" dirty="0">
              <a:solidFill>
                <a:srgbClr val="FFFFFF"/>
              </a:solidFill>
              <a:effectLst/>
              <a:uFill>
                <a:solidFill>
                  <a:prstClr val="black">
                    <a:alpha val="0"/>
                  </a:prstClr>
                </a:solidFill>
              </a:uFill>
              <a:latin typeface="Arial"/>
              <a:ea typeface="Arial"/>
              <a:cs typeface="Arial"/>
            </a:endParaRPr>
          </a:p>
        </p:txBody>
      </p:sp>
      <p:sp>
        <p:nvSpPr>
          <p:cNvPr id="9" name="TextBox 8">
            <a:extLst>
              <a:ext uri="{FF2B5EF4-FFF2-40B4-BE49-F238E27FC236}">
                <a16:creationId xmlns:a16="http://schemas.microsoft.com/office/drawing/2014/main" id="{8F37F497-71D1-4D5E-BA50-15ED5434F7AB}"/>
              </a:ext>
            </a:extLst>
          </p:cNvPr>
          <p:cNvSpPr txBox="1"/>
          <p:nvPr/>
        </p:nvSpPr>
        <p:spPr>
          <a:xfrm>
            <a:off x="6306223" y="4436853"/>
            <a:ext cx="2332954" cy="1107996"/>
          </a:xfrm>
          <a:prstGeom prst="rect">
            <a:avLst/>
          </a:prstGeom>
          <a:solidFill>
            <a:srgbClr val="BDD7EE"/>
          </a:solidFill>
        </p:spPr>
        <p:txBody>
          <a:bodyPr wrap="square" lIns="0" tIns="0" rIns="0" bIns="0" rtlCol="0">
            <a:spAutoFit/>
          </a:bodyPr>
          <a:lstStyle/>
          <a:p>
            <a:pPr algn="ctr"/>
            <a:r>
              <a:rPr lang="fr-FR" sz="2400" b="1" i="0" u="none" strike="noStrike" cap="none" baseline="0">
                <a:solidFill>
                  <a:srgbClr val="FFFFFF"/>
                </a:solidFill>
                <a:effectLst/>
                <a:uFill>
                  <a:solidFill>
                    <a:prstClr val="black">
                      <a:alpha val="0"/>
                    </a:prstClr>
                  </a:solidFill>
                </a:uFill>
                <a:latin typeface="Arial"/>
                <a:ea typeface="Arial"/>
                <a:cs typeface="Arial"/>
              </a:rPr>
              <a:t>Ecouvillons de transport en polyester sec </a:t>
            </a:r>
          </a:p>
        </p:txBody>
      </p:sp>
      <p:sp>
        <p:nvSpPr>
          <p:cNvPr id="10" name="TextBox 9">
            <a:extLst>
              <a:ext uri="{FF2B5EF4-FFF2-40B4-BE49-F238E27FC236}">
                <a16:creationId xmlns:a16="http://schemas.microsoft.com/office/drawing/2014/main" id="{533A707B-3AA6-4E34-908B-F5718191C463}"/>
              </a:ext>
            </a:extLst>
          </p:cNvPr>
          <p:cNvSpPr txBox="1"/>
          <p:nvPr/>
        </p:nvSpPr>
        <p:spPr>
          <a:xfrm>
            <a:off x="8982075" y="4389228"/>
            <a:ext cx="2332954" cy="1846659"/>
          </a:xfrm>
          <a:prstGeom prst="rect">
            <a:avLst/>
          </a:prstGeom>
          <a:solidFill>
            <a:srgbClr val="BDD7EE"/>
          </a:solidFill>
        </p:spPr>
        <p:txBody>
          <a:bodyPr wrap="square" lIns="0" tIns="0" rIns="0" bIns="0" rtlCol="0">
            <a:spAutoFit/>
          </a:bodyPr>
          <a:lstStyle/>
          <a:p>
            <a:pPr algn="ctr"/>
            <a:r>
              <a:rPr lang="fr-FR" sz="2400" b="1" i="0" u="none" strike="noStrike" cap="none" baseline="0" dirty="0">
                <a:solidFill>
                  <a:srgbClr val="FFFFFF"/>
                </a:solidFill>
                <a:effectLst/>
                <a:uFill>
                  <a:solidFill>
                    <a:prstClr val="black">
                      <a:alpha val="0"/>
                    </a:prstClr>
                  </a:solidFill>
                </a:uFill>
                <a:latin typeface="Arial"/>
                <a:ea typeface="Arial"/>
                <a:cs typeface="Arial"/>
              </a:rPr>
              <a:t>Tube en plastique avec bouchon à visser et joint torique </a:t>
            </a:r>
          </a:p>
        </p:txBody>
      </p:sp>
      <p:sp>
        <p:nvSpPr>
          <p:cNvPr id="11" name="TextBox 10">
            <a:extLst>
              <a:ext uri="{FF2B5EF4-FFF2-40B4-BE49-F238E27FC236}">
                <a16:creationId xmlns:a16="http://schemas.microsoft.com/office/drawing/2014/main" id="{A9D9D6BD-BA39-497C-B873-F91BA7AC7954}"/>
              </a:ext>
            </a:extLst>
          </p:cNvPr>
          <p:cNvSpPr txBox="1"/>
          <p:nvPr/>
        </p:nvSpPr>
        <p:spPr>
          <a:xfrm rot="704192">
            <a:off x="1127042" y="2900643"/>
            <a:ext cx="1533524" cy="923330"/>
          </a:xfrm>
          <a:prstGeom prst="rect">
            <a:avLst/>
          </a:prstGeom>
          <a:solidFill>
            <a:srgbClr val="E5E2E0"/>
          </a:solidFill>
        </p:spPr>
        <p:txBody>
          <a:bodyPr wrap="square" lIns="0" tIns="0" rIns="0" bIns="0" rtlCol="0">
            <a:spAutoFit/>
          </a:bodyPr>
          <a:lstStyle/>
          <a:p>
            <a:r>
              <a:rPr lang="fr-FR" sz="2000" b="1" i="0" u="none" strike="noStrike" cap="none" baseline="0">
                <a:solidFill>
                  <a:srgbClr val="204575"/>
                </a:solidFill>
                <a:effectLst/>
                <a:uFill>
                  <a:solidFill>
                    <a:prstClr val="black">
                      <a:alpha val="0"/>
                    </a:prstClr>
                  </a:solidFill>
                </a:uFill>
                <a:latin typeface="Arial"/>
                <a:ea typeface="Arial"/>
                <a:cs typeface="Arial"/>
              </a:rPr>
              <a:t>Tampon de préparation alcoolisé </a:t>
            </a:r>
          </a:p>
        </p:txBody>
      </p:sp>
      <p:sp>
        <p:nvSpPr>
          <p:cNvPr id="12" name="TextBox 11">
            <a:extLst>
              <a:ext uri="{FF2B5EF4-FFF2-40B4-BE49-F238E27FC236}">
                <a16:creationId xmlns:a16="http://schemas.microsoft.com/office/drawing/2014/main" id="{0D83CBEA-4BF8-49E3-A828-042A006B8831}"/>
              </a:ext>
            </a:extLst>
          </p:cNvPr>
          <p:cNvSpPr txBox="1"/>
          <p:nvPr/>
        </p:nvSpPr>
        <p:spPr>
          <a:xfrm rot="772321">
            <a:off x="1190286" y="3306224"/>
            <a:ext cx="1374725" cy="61555"/>
          </a:xfrm>
          <a:prstGeom prst="rect">
            <a:avLst/>
          </a:prstGeom>
          <a:solidFill>
            <a:srgbClr val="E5E2E0"/>
          </a:solidFill>
        </p:spPr>
        <p:txBody>
          <a:bodyPr wrap="square" lIns="0" tIns="0" rIns="0" bIns="0" rtlCol="0">
            <a:spAutoFit/>
          </a:bodyPr>
          <a:lstStyle/>
          <a:p>
            <a:r>
              <a:rPr lang="fr-FR" sz="400" b="0" i="0" u="none" strike="noStrike" cap="none" baseline="0">
                <a:solidFill>
                  <a:srgbClr val="204575"/>
                </a:solidFill>
                <a:effectLst/>
                <a:uFill>
                  <a:solidFill>
                    <a:prstClr val="black">
                      <a:alpha val="0"/>
                    </a:prstClr>
                  </a:solidFill>
                </a:uFill>
                <a:latin typeface="Arial"/>
                <a:ea typeface="Arial"/>
                <a:cs typeface="Arial"/>
              </a:rPr>
              <a:t>POUR UN USAGE PROFESSIONNEL ET HOSPITALIER </a:t>
            </a:r>
          </a:p>
        </p:txBody>
      </p:sp>
    </p:spTree>
    <p:extLst>
      <p:ext uri="{BB962C8B-B14F-4D97-AF65-F5344CB8AC3E}">
        <p14:creationId xmlns:p14="http://schemas.microsoft.com/office/powerpoint/2010/main" val="1129305455"/>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09026E7-B74C-A102-763C-8A44077458F9}"/>
              </a:ext>
            </a:extLst>
          </p:cNvPr>
          <p:cNvSpPr>
            <a:spLocks noGrp="1"/>
          </p:cNvSpPr>
          <p:nvPr>
            <p:ph type="title"/>
          </p:nvPr>
        </p:nvSpPr>
        <p:spPr/>
        <p:txBody>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Toits et liquide des lésions - procédures</a:t>
            </a:r>
          </a:p>
        </p:txBody>
      </p:sp>
      <p:pic>
        <p:nvPicPr>
          <p:cNvPr id="10" name="Content Placeholder 9">
            <a:extLst>
              <a:ext uri="{FF2B5EF4-FFF2-40B4-BE49-F238E27FC236}">
                <a16:creationId xmlns:a16="http://schemas.microsoft.com/office/drawing/2014/main" id="{00BCB351-0B46-959A-62F6-25ADF8033BB1}"/>
              </a:ext>
            </a:extLst>
          </p:cNvPr>
          <p:cNvPicPr>
            <a:picLocks noGrp="1" noChangeAspect="1"/>
          </p:cNvPicPr>
          <p:nvPr>
            <p:ph idx="1"/>
          </p:nvPr>
        </p:nvPicPr>
        <p:blipFill>
          <a:blip r:embed="rId3"/>
          <a:srcRect t="5880" b="14710"/>
          <a:stretch>
            <a:fillRect/>
          </a:stretch>
        </p:blipFill>
        <p:spPr>
          <a:xfrm>
            <a:off x="838200" y="1840832"/>
            <a:ext cx="10515600" cy="2815390"/>
          </a:xfrm>
        </p:spPr>
      </p:pic>
      <p:sp>
        <p:nvSpPr>
          <p:cNvPr id="3" name="TextBox 2">
            <a:extLst>
              <a:ext uri="{FF2B5EF4-FFF2-40B4-BE49-F238E27FC236}">
                <a16:creationId xmlns:a16="http://schemas.microsoft.com/office/drawing/2014/main" id="{550FD13E-4864-6D7A-BABA-861049C3449A}"/>
              </a:ext>
            </a:extLst>
          </p:cNvPr>
          <p:cNvSpPr txBox="1"/>
          <p:nvPr/>
        </p:nvSpPr>
        <p:spPr>
          <a:xfrm>
            <a:off x="838200" y="6469253"/>
            <a:ext cx="7513261" cy="253916"/>
          </a:xfrm>
          <a:prstGeom prst="rect">
            <a:avLst/>
          </a:prstGeom>
          <a:noFill/>
        </p:spPr>
        <p:txBody>
          <a:bodyPr wrap="square" rtlCol="0">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
        <p:nvSpPr>
          <p:cNvPr id="5" name="TextBox 4">
            <a:extLst>
              <a:ext uri="{FF2B5EF4-FFF2-40B4-BE49-F238E27FC236}">
                <a16:creationId xmlns:a16="http://schemas.microsoft.com/office/drawing/2014/main" id="{06986ED5-3695-41D7-A3FD-2A9730D0D3CC}"/>
              </a:ext>
            </a:extLst>
          </p:cNvPr>
          <p:cNvSpPr txBox="1"/>
          <p:nvPr/>
        </p:nvSpPr>
        <p:spPr>
          <a:xfrm>
            <a:off x="962025" y="4036803"/>
            <a:ext cx="1724025" cy="430887"/>
          </a:xfrm>
          <a:prstGeom prst="rect">
            <a:avLst/>
          </a:prstGeom>
          <a:solidFill>
            <a:srgbClr val="F7E255"/>
          </a:solidFill>
        </p:spPr>
        <p:txBody>
          <a:bodyPr wrap="square" lIns="0" tIns="0" rIns="0" bIns="0" rtlCol="0">
            <a:spAutoFit/>
          </a:bodyPr>
          <a:lstStyle/>
          <a:p>
            <a:pPr algn="ctr"/>
            <a:r>
              <a:rPr lang="fr-FR" sz="1400" b="0" i="0" u="none" strike="noStrike" cap="none" baseline="0">
                <a:solidFill>
                  <a:srgbClr val="000000"/>
                </a:solidFill>
                <a:effectLst/>
                <a:uFill>
                  <a:solidFill>
                    <a:prstClr val="black">
                      <a:alpha val="0"/>
                    </a:prstClr>
                  </a:solidFill>
                </a:uFill>
                <a:latin typeface="Arial"/>
                <a:ea typeface="Arial"/>
                <a:cs typeface="Arial"/>
              </a:rPr>
              <a:t>Désinfecter les lésions </a:t>
            </a:r>
          </a:p>
        </p:txBody>
      </p:sp>
      <p:sp>
        <p:nvSpPr>
          <p:cNvPr id="6" name="TextBox 5">
            <a:extLst>
              <a:ext uri="{FF2B5EF4-FFF2-40B4-BE49-F238E27FC236}">
                <a16:creationId xmlns:a16="http://schemas.microsoft.com/office/drawing/2014/main" id="{A734A8FA-915F-4774-92FF-5D39BFFBF609}"/>
              </a:ext>
            </a:extLst>
          </p:cNvPr>
          <p:cNvSpPr txBox="1"/>
          <p:nvPr/>
        </p:nvSpPr>
        <p:spPr>
          <a:xfrm>
            <a:off x="3284115" y="3940305"/>
            <a:ext cx="1419225" cy="430887"/>
          </a:xfrm>
          <a:prstGeom prst="rect">
            <a:avLst/>
          </a:prstGeom>
          <a:solidFill>
            <a:srgbClr val="F7E255"/>
          </a:solidFill>
        </p:spPr>
        <p:txBody>
          <a:bodyPr wrap="square" lIns="0" tIns="0" rIns="0" bIns="0" rtlCol="0">
            <a:spAutoFit/>
          </a:bodyPr>
          <a:lstStyle/>
          <a:p>
            <a:pPr algn="ctr"/>
            <a:r>
              <a:rPr lang="fr-FR" sz="1400" b="0" i="0" u="none" strike="noStrike" cap="none" baseline="0" dirty="0">
                <a:solidFill>
                  <a:srgbClr val="000000"/>
                </a:solidFill>
                <a:effectLst/>
                <a:uFill>
                  <a:solidFill>
                    <a:prstClr val="black">
                      <a:alpha val="0"/>
                    </a:prstClr>
                  </a:solidFill>
                </a:uFill>
                <a:latin typeface="Arial"/>
                <a:ea typeface="Arial"/>
                <a:cs typeface="Arial"/>
              </a:rPr>
              <a:t>Retirer le toit de la lésion </a:t>
            </a:r>
          </a:p>
        </p:txBody>
      </p:sp>
      <p:sp>
        <p:nvSpPr>
          <p:cNvPr id="8" name="TextBox 7">
            <a:extLst>
              <a:ext uri="{FF2B5EF4-FFF2-40B4-BE49-F238E27FC236}">
                <a16:creationId xmlns:a16="http://schemas.microsoft.com/office/drawing/2014/main" id="{551D93A5-C57E-48AF-A6E4-D13F38F7BB2F}"/>
              </a:ext>
            </a:extLst>
          </p:cNvPr>
          <p:cNvSpPr txBox="1"/>
          <p:nvPr/>
        </p:nvSpPr>
        <p:spPr>
          <a:xfrm>
            <a:off x="5454682" y="3964352"/>
            <a:ext cx="1282636" cy="430887"/>
          </a:xfrm>
          <a:prstGeom prst="rect">
            <a:avLst/>
          </a:prstGeom>
          <a:solidFill>
            <a:srgbClr val="F7E255"/>
          </a:solidFill>
        </p:spPr>
        <p:txBody>
          <a:bodyPr wrap="square" lIns="0" tIns="0" rIns="0" bIns="0" rtlCol="0">
            <a:spAutoFit/>
          </a:bodyPr>
          <a:lstStyle/>
          <a:p>
            <a:pPr algn="ctr"/>
            <a:r>
              <a:rPr lang="fr-FR" sz="1400" b="0" i="0" u="none" strike="noStrike" cap="none" baseline="0">
                <a:solidFill>
                  <a:srgbClr val="000000"/>
                </a:solidFill>
                <a:effectLst/>
                <a:uFill>
                  <a:solidFill>
                    <a:prstClr val="black">
                      <a:alpha val="0"/>
                    </a:prstClr>
                  </a:solidFill>
                </a:uFill>
                <a:latin typeface="Arial"/>
                <a:ea typeface="Arial"/>
                <a:cs typeface="Arial"/>
              </a:rPr>
              <a:t>Brosser la base de la lésion</a:t>
            </a:r>
          </a:p>
        </p:txBody>
      </p:sp>
      <p:sp>
        <p:nvSpPr>
          <p:cNvPr id="9" name="TextBox 8">
            <a:extLst>
              <a:ext uri="{FF2B5EF4-FFF2-40B4-BE49-F238E27FC236}">
                <a16:creationId xmlns:a16="http://schemas.microsoft.com/office/drawing/2014/main" id="{AB6A6C28-BA3F-46F0-83AD-479E9B71D88B}"/>
              </a:ext>
            </a:extLst>
          </p:cNvPr>
          <p:cNvSpPr txBox="1"/>
          <p:nvPr/>
        </p:nvSpPr>
        <p:spPr>
          <a:xfrm>
            <a:off x="7539037" y="3967319"/>
            <a:ext cx="1437417" cy="430887"/>
          </a:xfrm>
          <a:prstGeom prst="rect">
            <a:avLst/>
          </a:prstGeom>
          <a:solidFill>
            <a:srgbClr val="F7E255"/>
          </a:solidFill>
        </p:spPr>
        <p:txBody>
          <a:bodyPr wrap="square" lIns="0" tIns="0" rIns="0" bIns="0" rtlCol="0">
            <a:spAutoFit/>
          </a:bodyPr>
          <a:lstStyle/>
          <a:p>
            <a:pPr algn="ctr"/>
            <a:r>
              <a:rPr lang="fr-FR" sz="1400" b="0" i="0" u="none" strike="noStrike" cap="none" baseline="0" dirty="0">
                <a:solidFill>
                  <a:srgbClr val="000000"/>
                </a:solidFill>
                <a:effectLst/>
                <a:uFill>
                  <a:solidFill>
                    <a:prstClr val="black">
                      <a:alpha val="0"/>
                    </a:prstClr>
                  </a:solidFill>
                </a:uFill>
                <a:latin typeface="Arial"/>
                <a:ea typeface="Arial"/>
                <a:cs typeface="Arial"/>
              </a:rPr>
              <a:t>Placer l’écouvillon dans le récipient</a:t>
            </a:r>
          </a:p>
        </p:txBody>
      </p:sp>
      <p:sp>
        <p:nvSpPr>
          <p:cNvPr id="11" name="TextBox 10">
            <a:extLst>
              <a:ext uri="{FF2B5EF4-FFF2-40B4-BE49-F238E27FC236}">
                <a16:creationId xmlns:a16="http://schemas.microsoft.com/office/drawing/2014/main" id="{4F118DCA-EE94-4B7C-A151-55CE21E5BD3F}"/>
              </a:ext>
            </a:extLst>
          </p:cNvPr>
          <p:cNvSpPr txBox="1"/>
          <p:nvPr/>
        </p:nvSpPr>
        <p:spPr>
          <a:xfrm>
            <a:off x="9722643" y="3940306"/>
            <a:ext cx="1290638" cy="430887"/>
          </a:xfrm>
          <a:prstGeom prst="rect">
            <a:avLst/>
          </a:prstGeom>
          <a:solidFill>
            <a:srgbClr val="F7E255"/>
          </a:solidFill>
        </p:spPr>
        <p:txBody>
          <a:bodyPr wrap="square" lIns="0" tIns="0" rIns="0" bIns="0" rtlCol="0">
            <a:spAutoFit/>
          </a:bodyPr>
          <a:lstStyle/>
          <a:p>
            <a:pPr algn="ctr"/>
            <a:r>
              <a:rPr lang="fr-FR" sz="1400" b="0" i="0" u="none" strike="noStrike" cap="none" baseline="0" dirty="0">
                <a:solidFill>
                  <a:srgbClr val="000000"/>
                </a:solidFill>
                <a:effectLst/>
                <a:uFill>
                  <a:solidFill>
                    <a:prstClr val="black">
                      <a:alpha val="0"/>
                    </a:prstClr>
                  </a:solidFill>
                </a:uFill>
                <a:latin typeface="Arial"/>
                <a:ea typeface="Arial"/>
                <a:cs typeface="Arial"/>
              </a:rPr>
              <a:t>Mettre le toit dans le récipient</a:t>
            </a:r>
          </a:p>
        </p:txBody>
      </p:sp>
    </p:spTree>
    <p:extLst>
      <p:ext uri="{BB962C8B-B14F-4D97-AF65-F5344CB8AC3E}">
        <p14:creationId xmlns:p14="http://schemas.microsoft.com/office/powerpoint/2010/main" val="1661627787"/>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09026E7-B74C-A102-763C-8A44077458F9}"/>
              </a:ext>
            </a:extLst>
          </p:cNvPr>
          <p:cNvSpPr>
            <a:spLocks noGrp="1"/>
          </p:cNvSpPr>
          <p:nvPr>
            <p:ph type="title"/>
          </p:nvPr>
        </p:nvSpPr>
        <p:spPr>
          <a:xfrm>
            <a:off x="838200" y="588494"/>
            <a:ext cx="10515600"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Croûtes de lésions - consommables </a:t>
            </a:r>
          </a:p>
        </p:txBody>
      </p:sp>
      <p:pic>
        <p:nvPicPr>
          <p:cNvPr id="8" name="Content Placeholder 7">
            <a:extLst>
              <a:ext uri="{FF2B5EF4-FFF2-40B4-BE49-F238E27FC236}">
                <a16:creationId xmlns:a16="http://schemas.microsoft.com/office/drawing/2014/main" id="{85DD2ED1-518C-83AA-43C0-099833E29EE3}"/>
              </a:ext>
            </a:extLst>
          </p:cNvPr>
          <p:cNvPicPr>
            <a:picLocks noGrp="1" noChangeAspect="1"/>
          </p:cNvPicPr>
          <p:nvPr>
            <p:ph idx="1"/>
          </p:nvPr>
        </p:nvPicPr>
        <p:blipFill>
          <a:blip r:embed="rId3"/>
          <a:stretch>
            <a:fillRect/>
          </a:stretch>
        </p:blipFill>
        <p:spPr>
          <a:xfrm>
            <a:off x="838200" y="1553078"/>
            <a:ext cx="10515600" cy="4753284"/>
          </a:xfrm>
        </p:spPr>
      </p:pic>
      <p:sp>
        <p:nvSpPr>
          <p:cNvPr id="3" name="TextBox 2">
            <a:extLst>
              <a:ext uri="{FF2B5EF4-FFF2-40B4-BE49-F238E27FC236}">
                <a16:creationId xmlns:a16="http://schemas.microsoft.com/office/drawing/2014/main" id="{B0FB92C0-8101-316B-6B17-A22541F0D793}"/>
              </a:ext>
            </a:extLst>
          </p:cNvPr>
          <p:cNvSpPr txBox="1"/>
          <p:nvPr/>
        </p:nvSpPr>
        <p:spPr>
          <a:xfrm>
            <a:off x="838200" y="6470376"/>
            <a:ext cx="7513261" cy="430887"/>
          </a:xfrm>
          <a:prstGeom prst="rect">
            <a:avLst/>
          </a:prstGeom>
          <a:noFill/>
        </p:spPr>
        <p:txBody>
          <a:bodyPr wrap="square" rtlCol="0">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
        <p:nvSpPr>
          <p:cNvPr id="5" name="TextBox 4">
            <a:extLst>
              <a:ext uri="{FF2B5EF4-FFF2-40B4-BE49-F238E27FC236}">
                <a16:creationId xmlns:a16="http://schemas.microsoft.com/office/drawing/2014/main" id="{D7047103-51CE-42D0-BD18-C14AA721FB24}"/>
              </a:ext>
            </a:extLst>
          </p:cNvPr>
          <p:cNvSpPr txBox="1"/>
          <p:nvPr/>
        </p:nvSpPr>
        <p:spPr>
          <a:xfrm>
            <a:off x="1276350" y="4636878"/>
            <a:ext cx="2332954" cy="738664"/>
          </a:xfrm>
          <a:prstGeom prst="rect">
            <a:avLst/>
          </a:prstGeom>
          <a:solidFill>
            <a:srgbClr val="BDD7EE"/>
          </a:solidFill>
        </p:spPr>
        <p:txBody>
          <a:bodyPr wrap="square" lIns="0" tIns="0" rIns="0" bIns="0" rtlCol="0">
            <a:spAutoFit/>
          </a:bodyPr>
          <a:lstStyle/>
          <a:p>
            <a:pPr algn="ctr"/>
            <a:r>
              <a:rPr lang="fr-FR" sz="2400" b="1" i="0" u="none" strike="noStrike" cap="none" baseline="0">
                <a:solidFill>
                  <a:srgbClr val="FFFFFF"/>
                </a:solidFill>
                <a:effectLst/>
                <a:uFill>
                  <a:solidFill>
                    <a:prstClr val="black">
                      <a:alpha val="0"/>
                    </a:prstClr>
                  </a:solidFill>
                </a:uFill>
                <a:latin typeface="Arial"/>
                <a:ea typeface="Arial"/>
                <a:cs typeface="Arial"/>
              </a:rPr>
              <a:t>Tampon imbibé d’alcool</a:t>
            </a:r>
          </a:p>
        </p:txBody>
      </p:sp>
      <p:sp>
        <p:nvSpPr>
          <p:cNvPr id="6" name="TextBox 5">
            <a:extLst>
              <a:ext uri="{FF2B5EF4-FFF2-40B4-BE49-F238E27FC236}">
                <a16:creationId xmlns:a16="http://schemas.microsoft.com/office/drawing/2014/main" id="{302664B9-22AF-433B-8511-C6E8C5780446}"/>
              </a:ext>
            </a:extLst>
          </p:cNvPr>
          <p:cNvSpPr txBox="1"/>
          <p:nvPr/>
        </p:nvSpPr>
        <p:spPr>
          <a:xfrm>
            <a:off x="8418806" y="4537278"/>
            <a:ext cx="2564191" cy="1477328"/>
          </a:xfrm>
          <a:prstGeom prst="rect">
            <a:avLst/>
          </a:prstGeom>
          <a:solidFill>
            <a:srgbClr val="BDD7EE"/>
          </a:solidFill>
        </p:spPr>
        <p:txBody>
          <a:bodyPr wrap="square" lIns="0" tIns="0" rIns="0" bIns="0" rtlCol="0">
            <a:spAutoFit/>
          </a:bodyPr>
          <a:lstStyle/>
          <a:p>
            <a:pPr algn="ctr"/>
            <a:r>
              <a:rPr lang="fr-FR" sz="2400" b="1" i="0" u="none" strike="noStrike" cap="none" baseline="0">
                <a:solidFill>
                  <a:srgbClr val="FFFFFF"/>
                </a:solidFill>
                <a:effectLst/>
                <a:uFill>
                  <a:solidFill>
                    <a:prstClr val="black">
                      <a:alpha val="0"/>
                    </a:prstClr>
                  </a:solidFill>
                </a:uFill>
                <a:latin typeface="Arial"/>
                <a:ea typeface="Arial"/>
                <a:cs typeface="Arial"/>
              </a:rPr>
              <a:t>Tube en plastique avec bouchon à visser et joint torique </a:t>
            </a:r>
          </a:p>
        </p:txBody>
      </p:sp>
      <p:sp>
        <p:nvSpPr>
          <p:cNvPr id="9" name="TextBox 8">
            <a:extLst>
              <a:ext uri="{FF2B5EF4-FFF2-40B4-BE49-F238E27FC236}">
                <a16:creationId xmlns:a16="http://schemas.microsoft.com/office/drawing/2014/main" id="{E63B1155-F040-49A1-8705-3B2C4C70F524}"/>
              </a:ext>
            </a:extLst>
          </p:cNvPr>
          <p:cNvSpPr txBox="1"/>
          <p:nvPr/>
        </p:nvSpPr>
        <p:spPr>
          <a:xfrm>
            <a:off x="4650997" y="4545957"/>
            <a:ext cx="2890005" cy="1477328"/>
          </a:xfrm>
          <a:prstGeom prst="rect">
            <a:avLst/>
          </a:prstGeom>
          <a:solidFill>
            <a:srgbClr val="BDD7EE"/>
          </a:solidFill>
        </p:spPr>
        <p:txBody>
          <a:bodyPr wrap="square" lIns="0" tIns="0" rIns="0" bIns="0" rtlCol="0">
            <a:spAutoFit/>
          </a:bodyPr>
          <a:lstStyle/>
          <a:p>
            <a:pPr algn="ctr"/>
            <a:r>
              <a:rPr lang="fr-FR" sz="2400" b="1" i="0" u="none" strike="noStrike" cap="none" baseline="0">
                <a:solidFill>
                  <a:srgbClr val="FFFFFF"/>
                </a:solidFill>
                <a:effectLst/>
                <a:uFill>
                  <a:solidFill>
                    <a:prstClr val="black">
                      <a:alpha val="0"/>
                    </a:prstClr>
                  </a:solidFill>
                </a:uFill>
                <a:latin typeface="Arial"/>
                <a:ea typeface="Arial"/>
                <a:cs typeface="Arial"/>
              </a:rPr>
              <a:t>Scalpel stérile, lancette, grattoir en plastique, curette ou aiguille </a:t>
            </a:r>
          </a:p>
        </p:txBody>
      </p:sp>
      <p:sp>
        <p:nvSpPr>
          <p:cNvPr id="10" name="TextBox 9">
            <a:extLst>
              <a:ext uri="{FF2B5EF4-FFF2-40B4-BE49-F238E27FC236}">
                <a16:creationId xmlns:a16="http://schemas.microsoft.com/office/drawing/2014/main" id="{B9AF2C7C-93B0-41FF-8AAC-BA2953414519}"/>
              </a:ext>
            </a:extLst>
          </p:cNvPr>
          <p:cNvSpPr txBox="1"/>
          <p:nvPr/>
        </p:nvSpPr>
        <p:spPr>
          <a:xfrm rot="704192">
            <a:off x="1641392" y="3166986"/>
            <a:ext cx="1533524" cy="923330"/>
          </a:xfrm>
          <a:prstGeom prst="rect">
            <a:avLst/>
          </a:prstGeom>
          <a:solidFill>
            <a:srgbClr val="E5E2E0"/>
          </a:solidFill>
        </p:spPr>
        <p:txBody>
          <a:bodyPr wrap="square" lIns="0" tIns="0" rIns="0" bIns="0" rtlCol="0">
            <a:spAutoFit/>
          </a:bodyPr>
          <a:lstStyle/>
          <a:p>
            <a:r>
              <a:rPr lang="fr-FR" sz="2000" b="1" i="0" u="none" strike="noStrike" cap="none" baseline="0">
                <a:solidFill>
                  <a:srgbClr val="204575"/>
                </a:solidFill>
                <a:effectLst/>
                <a:uFill>
                  <a:solidFill>
                    <a:prstClr val="black">
                      <a:alpha val="0"/>
                    </a:prstClr>
                  </a:solidFill>
                </a:uFill>
                <a:latin typeface="Arial"/>
                <a:ea typeface="Arial"/>
                <a:cs typeface="Arial"/>
              </a:rPr>
              <a:t>Tampon de préparation alcoolisé </a:t>
            </a:r>
          </a:p>
        </p:txBody>
      </p:sp>
      <p:sp>
        <p:nvSpPr>
          <p:cNvPr id="11" name="TextBox 10">
            <a:extLst>
              <a:ext uri="{FF2B5EF4-FFF2-40B4-BE49-F238E27FC236}">
                <a16:creationId xmlns:a16="http://schemas.microsoft.com/office/drawing/2014/main" id="{11F009AA-CCA3-41E2-9C5B-094CC2113B27}"/>
              </a:ext>
            </a:extLst>
          </p:cNvPr>
          <p:cNvSpPr txBox="1"/>
          <p:nvPr/>
        </p:nvSpPr>
        <p:spPr>
          <a:xfrm rot="772321">
            <a:off x="1469441" y="3653724"/>
            <a:ext cx="1783202" cy="184666"/>
          </a:xfrm>
          <a:prstGeom prst="rect">
            <a:avLst/>
          </a:prstGeom>
          <a:solidFill>
            <a:srgbClr val="E5E2E0"/>
          </a:solidFill>
        </p:spPr>
        <p:txBody>
          <a:bodyPr wrap="square" lIns="0" tIns="0" rIns="0" bIns="0" rtlCol="0">
            <a:spAutoFit/>
          </a:bodyPr>
          <a:lstStyle/>
          <a:p>
            <a:r>
              <a:rPr lang="fr-FR" sz="600" b="0" i="0" u="none" strike="noStrike" cap="none" baseline="0">
                <a:solidFill>
                  <a:srgbClr val="204575"/>
                </a:solidFill>
                <a:effectLst/>
                <a:uFill>
                  <a:solidFill>
                    <a:prstClr val="black">
                      <a:alpha val="0"/>
                    </a:prstClr>
                  </a:solidFill>
                </a:uFill>
                <a:latin typeface="Arial"/>
                <a:ea typeface="Arial"/>
                <a:cs typeface="Arial"/>
              </a:rPr>
              <a:t>POUR UN USAGE PROFESSIONNEL ET HOSPITALIER </a:t>
            </a:r>
          </a:p>
        </p:txBody>
      </p:sp>
    </p:spTree>
    <p:extLst>
      <p:ext uri="{BB962C8B-B14F-4D97-AF65-F5344CB8AC3E}">
        <p14:creationId xmlns:p14="http://schemas.microsoft.com/office/powerpoint/2010/main" val="1049670137"/>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09026E7-B74C-A102-763C-8A44077458F9}"/>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Croûtes de lésions - procédures</a:t>
            </a:r>
          </a:p>
        </p:txBody>
      </p:sp>
      <p:pic>
        <p:nvPicPr>
          <p:cNvPr id="6" name="Content Placeholder 5">
            <a:extLst>
              <a:ext uri="{FF2B5EF4-FFF2-40B4-BE49-F238E27FC236}">
                <a16:creationId xmlns:a16="http://schemas.microsoft.com/office/drawing/2014/main" id="{FACCF2C0-061C-4471-39A4-2AC5F075AA39}"/>
              </a:ext>
            </a:extLst>
          </p:cNvPr>
          <p:cNvPicPr>
            <a:picLocks noGrp="1" noChangeAspect="1"/>
          </p:cNvPicPr>
          <p:nvPr>
            <p:ph idx="1"/>
          </p:nvPr>
        </p:nvPicPr>
        <p:blipFill>
          <a:blip r:embed="rId3"/>
          <a:srcRect b="11584"/>
          <a:stretch>
            <a:fillRect/>
          </a:stretch>
        </p:blipFill>
        <p:spPr>
          <a:xfrm>
            <a:off x="838200" y="2004673"/>
            <a:ext cx="10515600" cy="3710327"/>
          </a:xfrm>
        </p:spPr>
      </p:pic>
      <p:sp>
        <p:nvSpPr>
          <p:cNvPr id="3" name="TextBox 2">
            <a:extLst>
              <a:ext uri="{FF2B5EF4-FFF2-40B4-BE49-F238E27FC236}">
                <a16:creationId xmlns:a16="http://schemas.microsoft.com/office/drawing/2014/main" id="{6E183737-6C5D-21DE-C28F-5101D504CD80}"/>
              </a:ext>
            </a:extLst>
          </p:cNvPr>
          <p:cNvSpPr txBox="1"/>
          <p:nvPr/>
        </p:nvSpPr>
        <p:spPr>
          <a:xfrm>
            <a:off x="838200" y="6464840"/>
            <a:ext cx="7976016" cy="261610"/>
          </a:xfrm>
          <a:prstGeom prst="rect">
            <a:avLst/>
          </a:prstGeom>
          <a:noFill/>
        </p:spPr>
        <p:txBody>
          <a:bodyPr wrap="square" rtlCol="0">
            <a:spAutoFit/>
          </a:bodyPr>
          <a:lstStyle/>
          <a:p>
            <a:r>
              <a:rPr lang="fr-FR" sz="1100" b="0" i="0" u="none" strike="noStrike" cap="none" baseline="0" dirty="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a:t>
            </a:r>
            <a:r>
              <a:rPr lang="fr-FR" sz="1100" b="0" i="0" u="none" strike="noStrike" cap="none" baseline="0" dirty="0" err="1">
                <a:solidFill>
                  <a:srgbClr val="44546A"/>
                </a:solidFill>
                <a:effectLst/>
                <a:uFill>
                  <a:solidFill>
                    <a:prstClr val="black">
                      <a:alpha val="0"/>
                    </a:prstClr>
                  </a:solidFill>
                </a:uFill>
                <a:latin typeface="Arial"/>
                <a:ea typeface="Arial"/>
                <a:cs typeface="Arial"/>
              </a:rPr>
              <a:t>OpenWHO</a:t>
            </a:r>
            <a:r>
              <a:rPr lang="fr-FR" sz="1100" b="0" i="0" u="none" strike="noStrike" cap="none" baseline="0" dirty="0">
                <a:solidFill>
                  <a:srgbClr val="44546A"/>
                </a:solidFill>
                <a:effectLst/>
                <a:uFill>
                  <a:solidFill>
                    <a:prstClr val="black">
                      <a:alpha val="0"/>
                    </a:prstClr>
                  </a:solidFill>
                </a:uFill>
                <a:latin typeface="Arial"/>
                <a:ea typeface="Arial"/>
                <a:cs typeface="Arial"/>
              </a:rPr>
              <a:t>, 2021</a:t>
            </a:r>
          </a:p>
        </p:txBody>
      </p:sp>
      <p:sp>
        <p:nvSpPr>
          <p:cNvPr id="5" name="TextBox 4">
            <a:extLst>
              <a:ext uri="{FF2B5EF4-FFF2-40B4-BE49-F238E27FC236}">
                <a16:creationId xmlns:a16="http://schemas.microsoft.com/office/drawing/2014/main" id="{12069A7C-E9C9-45FD-80B7-666A29373F24}"/>
              </a:ext>
            </a:extLst>
          </p:cNvPr>
          <p:cNvSpPr txBox="1"/>
          <p:nvPr/>
        </p:nvSpPr>
        <p:spPr>
          <a:xfrm>
            <a:off x="1543049" y="4898427"/>
            <a:ext cx="1724025" cy="492443"/>
          </a:xfrm>
          <a:prstGeom prst="rect">
            <a:avLst/>
          </a:prstGeom>
          <a:solidFill>
            <a:srgbClr val="F7E255"/>
          </a:solidFill>
        </p:spPr>
        <p:txBody>
          <a:bodyPr wrap="square" lIns="0" tIns="0" rIns="0" bIns="0" rtlCol="0">
            <a:spAutoFit/>
          </a:bodyPr>
          <a:lstStyle/>
          <a:p>
            <a:pPr algn="ctr"/>
            <a:r>
              <a:rPr lang="fr-FR" sz="1600" b="0" i="0" u="none" strike="noStrike" cap="none" baseline="0" dirty="0">
                <a:solidFill>
                  <a:srgbClr val="000000"/>
                </a:solidFill>
                <a:effectLst/>
                <a:uFill>
                  <a:solidFill>
                    <a:prstClr val="black">
                      <a:alpha val="0"/>
                    </a:prstClr>
                  </a:solidFill>
                </a:uFill>
                <a:latin typeface="Arial"/>
                <a:ea typeface="Arial"/>
                <a:cs typeface="Arial"/>
              </a:rPr>
              <a:t>Désinfecter les lésions </a:t>
            </a:r>
          </a:p>
        </p:txBody>
      </p:sp>
      <p:sp>
        <p:nvSpPr>
          <p:cNvPr id="8" name="TextBox 7">
            <a:extLst>
              <a:ext uri="{FF2B5EF4-FFF2-40B4-BE49-F238E27FC236}">
                <a16:creationId xmlns:a16="http://schemas.microsoft.com/office/drawing/2014/main" id="{662B6288-5FEA-4791-93D3-88045DC1B0DA}"/>
              </a:ext>
            </a:extLst>
          </p:cNvPr>
          <p:cNvSpPr txBox="1"/>
          <p:nvPr/>
        </p:nvSpPr>
        <p:spPr>
          <a:xfrm>
            <a:off x="5281613" y="4904125"/>
            <a:ext cx="1647825" cy="492443"/>
          </a:xfrm>
          <a:prstGeom prst="rect">
            <a:avLst/>
          </a:prstGeom>
          <a:solidFill>
            <a:srgbClr val="F7E255"/>
          </a:solidFill>
        </p:spPr>
        <p:txBody>
          <a:bodyPr wrap="square" lIns="0" tIns="0" rIns="0" bIns="0" rtlCol="0">
            <a:spAutoFit/>
          </a:bodyPr>
          <a:lstStyle/>
          <a:p>
            <a:pPr algn="ctr"/>
            <a:r>
              <a:rPr lang="fr-FR" sz="1600" b="0" i="0" u="none" strike="noStrike" cap="none" baseline="0" dirty="0">
                <a:solidFill>
                  <a:srgbClr val="000000"/>
                </a:solidFill>
                <a:effectLst/>
                <a:uFill>
                  <a:solidFill>
                    <a:prstClr val="black">
                      <a:alpha val="0"/>
                    </a:prstClr>
                  </a:solidFill>
                </a:uFill>
                <a:latin typeface="Arial"/>
                <a:ea typeface="Arial"/>
                <a:cs typeface="Arial"/>
              </a:rPr>
              <a:t>Retirer les croûtes</a:t>
            </a:r>
          </a:p>
        </p:txBody>
      </p:sp>
      <p:sp>
        <p:nvSpPr>
          <p:cNvPr id="9" name="TextBox 8">
            <a:extLst>
              <a:ext uri="{FF2B5EF4-FFF2-40B4-BE49-F238E27FC236}">
                <a16:creationId xmlns:a16="http://schemas.microsoft.com/office/drawing/2014/main" id="{2E5B086E-0DFF-4F1E-9C43-6F3513F40BEA}"/>
              </a:ext>
            </a:extLst>
          </p:cNvPr>
          <p:cNvSpPr txBox="1"/>
          <p:nvPr/>
        </p:nvSpPr>
        <p:spPr>
          <a:xfrm>
            <a:off x="8943977" y="4898427"/>
            <a:ext cx="1647825" cy="492443"/>
          </a:xfrm>
          <a:prstGeom prst="rect">
            <a:avLst/>
          </a:prstGeom>
          <a:solidFill>
            <a:srgbClr val="F7E255"/>
          </a:solidFill>
        </p:spPr>
        <p:txBody>
          <a:bodyPr wrap="square" lIns="0" tIns="0" rIns="0" bIns="0" rtlCol="0">
            <a:spAutoFit/>
          </a:bodyPr>
          <a:lstStyle/>
          <a:p>
            <a:pPr algn="ctr"/>
            <a:r>
              <a:rPr lang="fr-FR" sz="1600" b="0" i="0" u="none" strike="noStrike" cap="none" baseline="0" dirty="0">
                <a:solidFill>
                  <a:srgbClr val="000000"/>
                </a:solidFill>
                <a:effectLst/>
                <a:uFill>
                  <a:solidFill>
                    <a:prstClr val="black">
                      <a:alpha val="0"/>
                    </a:prstClr>
                  </a:solidFill>
                </a:uFill>
                <a:latin typeface="Arial"/>
                <a:ea typeface="Arial"/>
                <a:cs typeface="Arial"/>
              </a:rPr>
              <a:t>Mettre la croûte dans le récipient</a:t>
            </a:r>
          </a:p>
        </p:txBody>
      </p:sp>
    </p:spTree>
    <p:extLst>
      <p:ext uri="{BB962C8B-B14F-4D97-AF65-F5344CB8AC3E}">
        <p14:creationId xmlns:p14="http://schemas.microsoft.com/office/powerpoint/2010/main" val="176371733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09026E7-B74C-A102-763C-8A44077458F9}"/>
              </a:ext>
            </a:extLst>
          </p:cNvPr>
          <p:cNvSpPr>
            <a:spLocks noGrp="1"/>
          </p:cNvSpPr>
          <p:nvPr>
            <p:ph type="title"/>
          </p:nvPr>
        </p:nvSpPr>
        <p:spPr>
          <a:xfrm>
            <a:off x="838200" y="400988"/>
            <a:ext cx="10515600" cy="800039"/>
          </a:xfrm>
        </p:spPr>
        <p:txBody>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Sérum - consommables </a:t>
            </a:r>
          </a:p>
        </p:txBody>
      </p:sp>
      <p:pic>
        <p:nvPicPr>
          <p:cNvPr id="6" name="Content Placeholder 5">
            <a:extLst>
              <a:ext uri="{FF2B5EF4-FFF2-40B4-BE49-F238E27FC236}">
                <a16:creationId xmlns:a16="http://schemas.microsoft.com/office/drawing/2014/main" id="{5D74142A-742B-3A64-E248-843992C22FD3}"/>
              </a:ext>
            </a:extLst>
          </p:cNvPr>
          <p:cNvPicPr>
            <a:picLocks noGrp="1" noChangeAspect="1"/>
          </p:cNvPicPr>
          <p:nvPr>
            <p:ph idx="1"/>
          </p:nvPr>
        </p:nvPicPr>
        <p:blipFill>
          <a:blip r:embed="rId3"/>
          <a:stretch>
            <a:fillRect/>
          </a:stretch>
        </p:blipFill>
        <p:spPr>
          <a:xfrm>
            <a:off x="838200" y="1394726"/>
            <a:ext cx="10515600" cy="4792881"/>
          </a:xfrm>
        </p:spPr>
      </p:pic>
      <p:sp>
        <p:nvSpPr>
          <p:cNvPr id="3" name="TextBox 2">
            <a:extLst>
              <a:ext uri="{FF2B5EF4-FFF2-40B4-BE49-F238E27FC236}">
                <a16:creationId xmlns:a16="http://schemas.microsoft.com/office/drawing/2014/main" id="{4E90E287-5B74-7293-9FD2-C32EDEBC95F8}"/>
              </a:ext>
            </a:extLst>
          </p:cNvPr>
          <p:cNvSpPr txBox="1"/>
          <p:nvPr/>
        </p:nvSpPr>
        <p:spPr>
          <a:xfrm>
            <a:off x="838200" y="6442732"/>
            <a:ext cx="7513261" cy="253916"/>
          </a:xfrm>
          <a:prstGeom prst="rect">
            <a:avLst/>
          </a:prstGeom>
          <a:noFill/>
        </p:spPr>
        <p:txBody>
          <a:bodyPr wrap="square" rtlCol="0">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
        <p:nvSpPr>
          <p:cNvPr id="5" name="TextBox 4">
            <a:extLst>
              <a:ext uri="{FF2B5EF4-FFF2-40B4-BE49-F238E27FC236}">
                <a16:creationId xmlns:a16="http://schemas.microsoft.com/office/drawing/2014/main" id="{48CD70BF-E999-4494-8E47-34CD331262DA}"/>
              </a:ext>
            </a:extLst>
          </p:cNvPr>
          <p:cNvSpPr txBox="1"/>
          <p:nvPr/>
        </p:nvSpPr>
        <p:spPr>
          <a:xfrm>
            <a:off x="838200" y="4455903"/>
            <a:ext cx="2332954" cy="738664"/>
          </a:xfrm>
          <a:prstGeom prst="rect">
            <a:avLst/>
          </a:prstGeom>
          <a:solidFill>
            <a:srgbClr val="BDD7EE"/>
          </a:solidFill>
        </p:spPr>
        <p:txBody>
          <a:bodyPr wrap="square" lIns="0" tIns="0" rIns="0" bIns="0" rtlCol="0">
            <a:spAutoFit/>
          </a:bodyPr>
          <a:lstStyle/>
          <a:p>
            <a:pPr algn="ctr"/>
            <a:r>
              <a:rPr lang="fr-FR" sz="2400" b="1" i="0" u="none" strike="noStrike" cap="none" baseline="0" dirty="0">
                <a:solidFill>
                  <a:srgbClr val="FFFFFF"/>
                </a:solidFill>
                <a:effectLst/>
                <a:uFill>
                  <a:solidFill>
                    <a:prstClr val="black">
                      <a:alpha val="0"/>
                    </a:prstClr>
                  </a:solidFill>
                </a:uFill>
                <a:latin typeface="Arial"/>
                <a:ea typeface="Arial"/>
                <a:cs typeface="Arial"/>
              </a:rPr>
              <a:t>Tampon imbibé d’alcool</a:t>
            </a:r>
          </a:p>
        </p:txBody>
      </p:sp>
      <p:sp>
        <p:nvSpPr>
          <p:cNvPr id="8" name="TextBox 7">
            <a:extLst>
              <a:ext uri="{FF2B5EF4-FFF2-40B4-BE49-F238E27FC236}">
                <a16:creationId xmlns:a16="http://schemas.microsoft.com/office/drawing/2014/main" id="{FFCA798E-BEEC-4986-AEF4-AAAA07CD20CE}"/>
              </a:ext>
            </a:extLst>
          </p:cNvPr>
          <p:cNvSpPr txBox="1"/>
          <p:nvPr/>
        </p:nvSpPr>
        <p:spPr>
          <a:xfrm>
            <a:off x="3552825" y="4436853"/>
            <a:ext cx="2332954" cy="1292662"/>
          </a:xfrm>
          <a:prstGeom prst="rect">
            <a:avLst/>
          </a:prstGeom>
          <a:solidFill>
            <a:srgbClr val="BDD7EE"/>
          </a:solidFill>
        </p:spPr>
        <p:txBody>
          <a:bodyPr wrap="square" lIns="0" tIns="0" rIns="0" bIns="0" rtlCol="0">
            <a:spAutoFit/>
          </a:bodyPr>
          <a:lstStyle/>
          <a:p>
            <a:pPr algn="ctr"/>
            <a:r>
              <a:rPr lang="fr-FR" sz="2800" b="1" i="0" u="none" strike="noStrike" cap="none" baseline="0" dirty="0">
                <a:solidFill>
                  <a:srgbClr val="FFFFFF"/>
                </a:solidFill>
                <a:effectLst/>
                <a:uFill>
                  <a:solidFill>
                    <a:prstClr val="black">
                      <a:alpha val="0"/>
                    </a:prstClr>
                  </a:solidFill>
                </a:uFill>
                <a:latin typeface="Arial"/>
                <a:ea typeface="Arial"/>
                <a:cs typeface="Arial"/>
              </a:rPr>
              <a:t>Seringue stérile et aiguille </a:t>
            </a:r>
          </a:p>
        </p:txBody>
      </p:sp>
      <p:sp>
        <p:nvSpPr>
          <p:cNvPr id="9" name="TextBox 8">
            <a:extLst>
              <a:ext uri="{FF2B5EF4-FFF2-40B4-BE49-F238E27FC236}">
                <a16:creationId xmlns:a16="http://schemas.microsoft.com/office/drawing/2014/main" id="{09476910-F959-4E95-9592-8103245A7E3F}"/>
              </a:ext>
            </a:extLst>
          </p:cNvPr>
          <p:cNvSpPr txBox="1"/>
          <p:nvPr/>
        </p:nvSpPr>
        <p:spPr>
          <a:xfrm>
            <a:off x="6410325" y="4412480"/>
            <a:ext cx="2019300" cy="1107996"/>
          </a:xfrm>
          <a:prstGeom prst="rect">
            <a:avLst/>
          </a:prstGeom>
          <a:solidFill>
            <a:srgbClr val="BDD7EE"/>
          </a:solidFill>
        </p:spPr>
        <p:txBody>
          <a:bodyPr wrap="square" lIns="0" tIns="0" rIns="0" bIns="0" rtlCol="0">
            <a:spAutoFit/>
          </a:bodyPr>
          <a:lstStyle/>
          <a:p>
            <a:pPr algn="ctr"/>
            <a:r>
              <a:rPr lang="fr-FR" sz="2400" b="1" i="0" u="none" strike="noStrike" cap="none" baseline="0" dirty="0">
                <a:solidFill>
                  <a:srgbClr val="FFFFFF"/>
                </a:solidFill>
                <a:effectLst/>
                <a:uFill>
                  <a:solidFill>
                    <a:prstClr val="black">
                      <a:alpha val="0"/>
                    </a:prstClr>
                  </a:solidFill>
                </a:uFill>
                <a:latin typeface="Arial"/>
                <a:ea typeface="Arial"/>
                <a:cs typeface="Arial"/>
              </a:rPr>
              <a:t>Tubes séparateurs de sérum </a:t>
            </a:r>
          </a:p>
        </p:txBody>
      </p:sp>
      <p:sp>
        <p:nvSpPr>
          <p:cNvPr id="10" name="TextBox 9">
            <a:extLst>
              <a:ext uri="{FF2B5EF4-FFF2-40B4-BE49-F238E27FC236}">
                <a16:creationId xmlns:a16="http://schemas.microsoft.com/office/drawing/2014/main" id="{10515B77-5698-4BF3-A62F-D42AF4173566}"/>
              </a:ext>
            </a:extLst>
          </p:cNvPr>
          <p:cNvSpPr txBox="1"/>
          <p:nvPr/>
        </p:nvSpPr>
        <p:spPr>
          <a:xfrm>
            <a:off x="9229725" y="4412480"/>
            <a:ext cx="2019300" cy="1538883"/>
          </a:xfrm>
          <a:prstGeom prst="rect">
            <a:avLst/>
          </a:prstGeom>
          <a:solidFill>
            <a:srgbClr val="BDD7EE"/>
          </a:solidFill>
        </p:spPr>
        <p:txBody>
          <a:bodyPr wrap="square" lIns="0" tIns="0" rIns="0" bIns="0" rtlCol="0">
            <a:spAutoFit/>
          </a:bodyPr>
          <a:lstStyle/>
          <a:p>
            <a:pPr algn="ctr"/>
            <a:r>
              <a:rPr lang="fr-FR" sz="2000" b="1" i="0" u="none" strike="noStrike" cap="none" baseline="0">
                <a:solidFill>
                  <a:srgbClr val="FFFFFF"/>
                </a:solidFill>
                <a:effectLst/>
                <a:uFill>
                  <a:solidFill>
                    <a:prstClr val="black">
                      <a:alpha val="0"/>
                    </a:prstClr>
                  </a:solidFill>
                </a:uFill>
                <a:latin typeface="Arial"/>
                <a:ea typeface="Arial"/>
                <a:cs typeface="Arial"/>
              </a:rPr>
              <a:t>Tube en plastique avec bouchon à visser et joint torique </a:t>
            </a:r>
          </a:p>
        </p:txBody>
      </p:sp>
      <p:sp>
        <p:nvSpPr>
          <p:cNvPr id="11" name="TextBox 10">
            <a:extLst>
              <a:ext uri="{FF2B5EF4-FFF2-40B4-BE49-F238E27FC236}">
                <a16:creationId xmlns:a16="http://schemas.microsoft.com/office/drawing/2014/main" id="{A8EFE086-191D-4162-A4DC-47395CEDAC06}"/>
              </a:ext>
            </a:extLst>
          </p:cNvPr>
          <p:cNvSpPr txBox="1"/>
          <p:nvPr/>
        </p:nvSpPr>
        <p:spPr>
          <a:xfrm rot="704192">
            <a:off x="1224871" y="2904159"/>
            <a:ext cx="1232236" cy="738664"/>
          </a:xfrm>
          <a:prstGeom prst="rect">
            <a:avLst/>
          </a:prstGeom>
          <a:solidFill>
            <a:srgbClr val="E5E2E0"/>
          </a:solidFill>
        </p:spPr>
        <p:txBody>
          <a:bodyPr wrap="square" lIns="0" tIns="0" rIns="0" bIns="0" rtlCol="0">
            <a:spAutoFit/>
          </a:bodyPr>
          <a:lstStyle/>
          <a:p>
            <a:r>
              <a:rPr lang="fr-FR" sz="1600" b="1" i="0" u="none" strike="noStrike" cap="none" baseline="0">
                <a:solidFill>
                  <a:srgbClr val="204575"/>
                </a:solidFill>
                <a:effectLst/>
                <a:uFill>
                  <a:solidFill>
                    <a:prstClr val="black">
                      <a:alpha val="0"/>
                    </a:prstClr>
                  </a:solidFill>
                </a:uFill>
                <a:latin typeface="Arial"/>
                <a:ea typeface="Arial"/>
                <a:cs typeface="Arial"/>
              </a:rPr>
              <a:t>Tampon de préparation alcoolisé </a:t>
            </a:r>
          </a:p>
        </p:txBody>
      </p:sp>
      <p:sp>
        <p:nvSpPr>
          <p:cNvPr id="12" name="TextBox 11">
            <a:extLst>
              <a:ext uri="{FF2B5EF4-FFF2-40B4-BE49-F238E27FC236}">
                <a16:creationId xmlns:a16="http://schemas.microsoft.com/office/drawing/2014/main" id="{B58025A4-F363-4DAB-B17E-1121828B38B2}"/>
              </a:ext>
            </a:extLst>
          </p:cNvPr>
          <p:cNvSpPr txBox="1"/>
          <p:nvPr/>
        </p:nvSpPr>
        <p:spPr>
          <a:xfrm rot="772321">
            <a:off x="1111471" y="3313264"/>
            <a:ext cx="1487776" cy="61555"/>
          </a:xfrm>
          <a:prstGeom prst="rect">
            <a:avLst/>
          </a:prstGeom>
          <a:solidFill>
            <a:srgbClr val="E5E2E0"/>
          </a:solidFill>
        </p:spPr>
        <p:txBody>
          <a:bodyPr wrap="square" lIns="0" tIns="0" rIns="0" bIns="0" rtlCol="0">
            <a:spAutoFit/>
          </a:bodyPr>
          <a:lstStyle/>
          <a:p>
            <a:pPr algn="ctr"/>
            <a:r>
              <a:rPr lang="fr-FR" sz="400" b="0" i="0" u="none" strike="noStrike" cap="none" baseline="0">
                <a:solidFill>
                  <a:srgbClr val="204575"/>
                </a:solidFill>
                <a:effectLst/>
                <a:uFill>
                  <a:solidFill>
                    <a:prstClr val="black">
                      <a:alpha val="0"/>
                    </a:prstClr>
                  </a:solidFill>
                </a:uFill>
                <a:latin typeface="Arial"/>
                <a:ea typeface="Arial"/>
                <a:cs typeface="Arial"/>
              </a:rPr>
              <a:t>POUR UN USAGE PROFESSIONNEL ET HOSPITALIER </a:t>
            </a:r>
          </a:p>
        </p:txBody>
      </p:sp>
    </p:spTree>
    <p:extLst>
      <p:ext uri="{BB962C8B-B14F-4D97-AF65-F5344CB8AC3E}">
        <p14:creationId xmlns:p14="http://schemas.microsoft.com/office/powerpoint/2010/main" val="3307931703"/>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09026E7-B74C-A102-763C-8A44077458F9}"/>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Sérum - procédures </a:t>
            </a:r>
          </a:p>
        </p:txBody>
      </p:sp>
      <p:pic>
        <p:nvPicPr>
          <p:cNvPr id="8" name="Content Placeholder 7">
            <a:extLst>
              <a:ext uri="{FF2B5EF4-FFF2-40B4-BE49-F238E27FC236}">
                <a16:creationId xmlns:a16="http://schemas.microsoft.com/office/drawing/2014/main" id="{03ADEE5A-8425-D9ED-D1EA-A017714E7FAE}"/>
              </a:ext>
            </a:extLst>
          </p:cNvPr>
          <p:cNvPicPr>
            <a:picLocks noGrp="1" noChangeAspect="1"/>
          </p:cNvPicPr>
          <p:nvPr>
            <p:ph idx="1"/>
          </p:nvPr>
        </p:nvPicPr>
        <p:blipFill>
          <a:blip r:embed="rId3"/>
          <a:srcRect t="3728" b="18381"/>
          <a:stretch>
            <a:fillRect/>
          </a:stretch>
        </p:blipFill>
        <p:spPr>
          <a:xfrm>
            <a:off x="838200" y="1822722"/>
            <a:ext cx="10515600" cy="2815389"/>
          </a:xfrm>
        </p:spPr>
      </p:pic>
      <p:sp>
        <p:nvSpPr>
          <p:cNvPr id="3" name="TextBox 2">
            <a:extLst>
              <a:ext uri="{FF2B5EF4-FFF2-40B4-BE49-F238E27FC236}">
                <a16:creationId xmlns:a16="http://schemas.microsoft.com/office/drawing/2014/main" id="{54DD35E2-AEE5-7639-7A6E-DC82A6658B3B}"/>
              </a:ext>
            </a:extLst>
          </p:cNvPr>
          <p:cNvSpPr txBox="1"/>
          <p:nvPr/>
        </p:nvSpPr>
        <p:spPr>
          <a:xfrm>
            <a:off x="838200" y="6446679"/>
            <a:ext cx="7513261" cy="430887"/>
          </a:xfrm>
          <a:prstGeom prst="rect">
            <a:avLst/>
          </a:prstGeom>
          <a:noFill/>
        </p:spPr>
        <p:txBody>
          <a:bodyPr wrap="square" rtlCol="0">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
        <p:nvSpPr>
          <p:cNvPr id="5" name="TextBox 4">
            <a:extLst>
              <a:ext uri="{FF2B5EF4-FFF2-40B4-BE49-F238E27FC236}">
                <a16:creationId xmlns:a16="http://schemas.microsoft.com/office/drawing/2014/main" id="{46D7073A-16B2-4031-9D84-EFFA82F99BF1}"/>
              </a:ext>
            </a:extLst>
          </p:cNvPr>
          <p:cNvSpPr txBox="1"/>
          <p:nvPr/>
        </p:nvSpPr>
        <p:spPr>
          <a:xfrm>
            <a:off x="1061725" y="3913649"/>
            <a:ext cx="1724025" cy="430887"/>
          </a:xfrm>
          <a:prstGeom prst="rect">
            <a:avLst/>
          </a:prstGeom>
          <a:solidFill>
            <a:srgbClr val="F7E255"/>
          </a:solidFill>
        </p:spPr>
        <p:txBody>
          <a:bodyPr wrap="square" lIns="0" tIns="0" rIns="0" bIns="0" rtlCol="0">
            <a:spAutoFit/>
          </a:bodyPr>
          <a:lstStyle/>
          <a:p>
            <a:pPr algn="ctr"/>
            <a:r>
              <a:rPr lang="fr-FR" sz="1400" b="0" i="0" u="none" strike="noStrike" cap="none" baseline="0" dirty="0">
                <a:solidFill>
                  <a:srgbClr val="000000"/>
                </a:solidFill>
                <a:effectLst/>
                <a:uFill>
                  <a:solidFill>
                    <a:prstClr val="black">
                      <a:alpha val="0"/>
                    </a:prstClr>
                  </a:solidFill>
                </a:uFill>
                <a:latin typeface="Arial"/>
                <a:ea typeface="Arial"/>
                <a:cs typeface="Arial"/>
              </a:rPr>
              <a:t>Désinfecter la zone de prélèvement</a:t>
            </a:r>
          </a:p>
        </p:txBody>
      </p:sp>
      <p:sp>
        <p:nvSpPr>
          <p:cNvPr id="6" name="TextBox 5">
            <a:extLst>
              <a:ext uri="{FF2B5EF4-FFF2-40B4-BE49-F238E27FC236}">
                <a16:creationId xmlns:a16="http://schemas.microsoft.com/office/drawing/2014/main" id="{7C2F93B6-03F1-4F67-BDA7-C4B24A674C8A}"/>
              </a:ext>
            </a:extLst>
          </p:cNvPr>
          <p:cNvSpPr txBox="1"/>
          <p:nvPr/>
        </p:nvSpPr>
        <p:spPr>
          <a:xfrm>
            <a:off x="3171825" y="3975277"/>
            <a:ext cx="1571625" cy="246221"/>
          </a:xfrm>
          <a:prstGeom prst="rect">
            <a:avLst/>
          </a:prstGeom>
          <a:solidFill>
            <a:srgbClr val="F7E255"/>
          </a:solidFill>
        </p:spPr>
        <p:txBody>
          <a:bodyPr wrap="square" lIns="0" tIns="0" rIns="0" bIns="0" rtlCol="0">
            <a:spAutoFit/>
          </a:bodyPr>
          <a:lstStyle/>
          <a:p>
            <a:pPr algn="ctr"/>
            <a:r>
              <a:rPr lang="fr-FR" sz="1600" b="0" i="0" u="none" strike="noStrike" cap="none" baseline="0">
                <a:solidFill>
                  <a:srgbClr val="000000"/>
                </a:solidFill>
                <a:effectLst/>
                <a:uFill>
                  <a:solidFill>
                    <a:prstClr val="black">
                      <a:alpha val="0"/>
                    </a:prstClr>
                  </a:solidFill>
                </a:uFill>
                <a:latin typeface="Arial"/>
                <a:ea typeface="Arial"/>
                <a:cs typeface="Arial"/>
              </a:rPr>
              <a:t>Prélever du sang</a:t>
            </a:r>
          </a:p>
        </p:txBody>
      </p:sp>
      <p:sp>
        <p:nvSpPr>
          <p:cNvPr id="9" name="TextBox 8">
            <a:extLst>
              <a:ext uri="{FF2B5EF4-FFF2-40B4-BE49-F238E27FC236}">
                <a16:creationId xmlns:a16="http://schemas.microsoft.com/office/drawing/2014/main" id="{1538F47C-8203-4075-8040-FF959DB2329D}"/>
              </a:ext>
            </a:extLst>
          </p:cNvPr>
          <p:cNvSpPr txBox="1"/>
          <p:nvPr/>
        </p:nvSpPr>
        <p:spPr>
          <a:xfrm>
            <a:off x="5310187" y="3882872"/>
            <a:ext cx="1571625" cy="492443"/>
          </a:xfrm>
          <a:prstGeom prst="rect">
            <a:avLst/>
          </a:prstGeom>
          <a:solidFill>
            <a:srgbClr val="F7E255"/>
          </a:solidFill>
        </p:spPr>
        <p:txBody>
          <a:bodyPr wrap="square" lIns="0" tIns="0" rIns="0" bIns="0" rtlCol="0">
            <a:spAutoFit/>
          </a:bodyPr>
          <a:lstStyle/>
          <a:p>
            <a:pPr algn="ctr"/>
            <a:r>
              <a:rPr lang="fr-FR" sz="1600" b="0" i="0" u="none" strike="noStrike" cap="none" baseline="0" dirty="0">
                <a:solidFill>
                  <a:srgbClr val="000000"/>
                </a:solidFill>
                <a:effectLst/>
                <a:uFill>
                  <a:solidFill>
                    <a:prstClr val="black">
                      <a:alpha val="0"/>
                    </a:prstClr>
                  </a:solidFill>
                </a:uFill>
                <a:latin typeface="Arial"/>
                <a:ea typeface="Arial"/>
                <a:cs typeface="Arial"/>
              </a:rPr>
              <a:t>Laisser coaguler et centrifuger</a:t>
            </a:r>
          </a:p>
        </p:txBody>
      </p:sp>
      <p:sp>
        <p:nvSpPr>
          <p:cNvPr id="10" name="TextBox 9">
            <a:extLst>
              <a:ext uri="{FF2B5EF4-FFF2-40B4-BE49-F238E27FC236}">
                <a16:creationId xmlns:a16="http://schemas.microsoft.com/office/drawing/2014/main" id="{F1C27C99-6E30-4C2B-BF47-4B72BA397722}"/>
              </a:ext>
            </a:extLst>
          </p:cNvPr>
          <p:cNvSpPr txBox="1"/>
          <p:nvPr/>
        </p:nvSpPr>
        <p:spPr>
          <a:xfrm>
            <a:off x="7448549" y="3877080"/>
            <a:ext cx="1571625" cy="430887"/>
          </a:xfrm>
          <a:prstGeom prst="rect">
            <a:avLst/>
          </a:prstGeom>
          <a:solidFill>
            <a:srgbClr val="F7E255"/>
          </a:solidFill>
        </p:spPr>
        <p:txBody>
          <a:bodyPr wrap="square" lIns="0" tIns="0" rIns="0" bIns="0" rtlCol="0">
            <a:spAutoFit/>
          </a:bodyPr>
          <a:lstStyle/>
          <a:p>
            <a:pPr algn="ctr"/>
            <a:r>
              <a:rPr lang="fr-FR" sz="1400" b="0" i="0" u="none" strike="noStrike" cap="none" baseline="0" dirty="0">
                <a:solidFill>
                  <a:srgbClr val="000000"/>
                </a:solidFill>
                <a:effectLst/>
                <a:uFill>
                  <a:solidFill>
                    <a:prstClr val="black">
                      <a:alpha val="0"/>
                    </a:prstClr>
                  </a:solidFill>
                </a:uFill>
                <a:latin typeface="Arial"/>
                <a:ea typeface="Arial"/>
                <a:cs typeface="Arial"/>
              </a:rPr>
              <a:t>Transférer le sérum dans les flacons</a:t>
            </a:r>
          </a:p>
        </p:txBody>
      </p:sp>
      <p:sp>
        <p:nvSpPr>
          <p:cNvPr id="11" name="TextBox 10">
            <a:extLst>
              <a:ext uri="{FF2B5EF4-FFF2-40B4-BE49-F238E27FC236}">
                <a16:creationId xmlns:a16="http://schemas.microsoft.com/office/drawing/2014/main" id="{E8556062-90C7-41B0-B6EC-3677F46AE44B}"/>
              </a:ext>
            </a:extLst>
          </p:cNvPr>
          <p:cNvSpPr txBox="1"/>
          <p:nvPr/>
        </p:nvSpPr>
        <p:spPr>
          <a:xfrm>
            <a:off x="9703592" y="3846303"/>
            <a:ext cx="1276351" cy="492443"/>
          </a:xfrm>
          <a:prstGeom prst="rect">
            <a:avLst/>
          </a:prstGeom>
          <a:solidFill>
            <a:srgbClr val="F7E255"/>
          </a:solidFill>
        </p:spPr>
        <p:txBody>
          <a:bodyPr wrap="square" lIns="0" tIns="0" rIns="0" bIns="0" rtlCol="0">
            <a:spAutoFit/>
          </a:bodyPr>
          <a:lstStyle/>
          <a:p>
            <a:pPr algn="ctr"/>
            <a:r>
              <a:rPr lang="fr-FR" sz="1600" b="0" i="0" u="none" strike="noStrike" cap="none" baseline="0">
                <a:solidFill>
                  <a:srgbClr val="000000"/>
                </a:solidFill>
                <a:effectLst/>
                <a:uFill>
                  <a:solidFill>
                    <a:prstClr val="black">
                      <a:alpha val="0"/>
                    </a:prstClr>
                  </a:solidFill>
                </a:uFill>
                <a:latin typeface="Arial"/>
                <a:ea typeface="Arial"/>
                <a:cs typeface="Arial"/>
              </a:rPr>
              <a:t>Conserver le tube à -20 °C.</a:t>
            </a:r>
          </a:p>
        </p:txBody>
      </p:sp>
    </p:spTree>
    <p:extLst>
      <p:ext uri="{BB962C8B-B14F-4D97-AF65-F5344CB8AC3E}">
        <p14:creationId xmlns:p14="http://schemas.microsoft.com/office/powerpoint/2010/main" val="19919927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B4EA8-3E52-E373-C169-C0AC2952CC45}"/>
              </a:ext>
            </a:extLst>
          </p:cNvPr>
          <p:cNvSpPr>
            <a:spLocks noGrp="1"/>
          </p:cNvSpPr>
          <p:nvPr>
            <p:ph type="title"/>
          </p:nvPr>
        </p:nvSpPr>
        <p:spPr>
          <a:xfrm>
            <a:off x="293707" y="317028"/>
            <a:ext cx="5802293" cy="743797"/>
          </a:xfrm>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Courbe épidémique pour l’Afrique </a:t>
            </a:r>
          </a:p>
        </p:txBody>
      </p:sp>
      <p:sp>
        <p:nvSpPr>
          <p:cNvPr id="6" name="TextBox 5">
            <a:extLst>
              <a:ext uri="{FF2B5EF4-FFF2-40B4-BE49-F238E27FC236}">
                <a16:creationId xmlns:a16="http://schemas.microsoft.com/office/drawing/2014/main" id="{E722B530-8EF8-9145-BB00-90B9D3253907}"/>
              </a:ext>
            </a:extLst>
          </p:cNvPr>
          <p:cNvSpPr txBox="1"/>
          <p:nvPr/>
        </p:nvSpPr>
        <p:spPr>
          <a:xfrm>
            <a:off x="601249" y="5509551"/>
            <a:ext cx="4271693" cy="457200"/>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44546A"/>
                </a:solidFill>
                <a:effectLst/>
                <a:uFill>
                  <a:solidFill>
                    <a:prstClr val="black">
                      <a:alpha val="0"/>
                    </a:prstClr>
                  </a:solidFill>
                </a:uFill>
                <a:latin typeface="Arial"/>
                <a:ea typeface="Arial"/>
                <a:cs typeface="Arial"/>
                <a:hlinkClick r:id="rId3" history="0"/>
              </a:rPr>
              <a:t>Épidémie de variole du singe de 2024 : Tendances mondiales (shinyapps.io)</a:t>
            </a:r>
            <a:endParaRPr kumimoji="0" lang="en-US" sz="1200" b="0" i="0" u="none" strike="noStrike" kern="1200" cap="none" spc="0" normalizeH="0" baseline="0" noProof="0">
              <a:ln>
                <a:noFill/>
              </a:ln>
              <a:solidFill>
                <a:srgbClr val="44546A"/>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4425993F-62EF-466F-EA2B-B304D32231D8}"/>
              </a:ext>
            </a:extLst>
          </p:cNvPr>
          <p:cNvPicPr>
            <a:picLocks noChangeAspect="1"/>
          </p:cNvPicPr>
          <p:nvPr/>
        </p:nvPicPr>
        <p:blipFill>
          <a:blip r:embed="rId4"/>
          <a:srcRect l="3009" r="2112"/>
          <a:stretch>
            <a:fillRect/>
          </a:stretch>
        </p:blipFill>
        <p:spPr>
          <a:xfrm>
            <a:off x="301973" y="1765371"/>
            <a:ext cx="6445232" cy="3524259"/>
          </a:xfrm>
          <a:prstGeom prst="rect">
            <a:avLst/>
          </a:prstGeom>
        </p:spPr>
      </p:pic>
      <p:sp>
        <p:nvSpPr>
          <p:cNvPr id="15" name="TextBox 14">
            <a:extLst>
              <a:ext uri="{FF2B5EF4-FFF2-40B4-BE49-F238E27FC236}">
                <a16:creationId xmlns:a16="http://schemas.microsoft.com/office/drawing/2014/main" id="{6B1225A8-B431-6AB4-861C-0ACA796D3310}"/>
              </a:ext>
            </a:extLst>
          </p:cNvPr>
          <p:cNvSpPr txBox="1"/>
          <p:nvPr/>
        </p:nvSpPr>
        <p:spPr>
          <a:xfrm>
            <a:off x="6956383" y="317028"/>
            <a:ext cx="5081286" cy="5816977"/>
          </a:xfrm>
          <a:prstGeom prst="rect">
            <a:avLst/>
          </a:prstGeom>
          <a:solidFill>
            <a:schemeClr val="accent1">
              <a:lumMod val="40000"/>
              <a:lumOff val="60000"/>
            </a:schemeClr>
          </a:solidFill>
          <a:ln>
            <a:noFill/>
          </a:ln>
        </p:spPr>
        <p:txBody>
          <a:bodyPr wrap="square">
            <a:spAutoFit/>
          </a:bodyPr>
          <a:lstStyle/>
          <a:p>
            <a:pPr marL="285750" marR="0" lvl="0" indent="-285750" algn="l" defTabSz="914400" rtl="0" eaLnBrk="1" fontAlgn="auto" latinLnBrk="0" hangingPunct="1">
              <a:lnSpc>
                <a:spcPct val="150000"/>
              </a:lnSpc>
              <a:spcBef>
                <a:spcPct val="0"/>
              </a:spcBef>
              <a:spcAft>
                <a:spcPts val="1200"/>
              </a:spcAft>
              <a:buClrTx/>
              <a:buSzTx/>
              <a:buFont typeface="Arial" panose="020B0604020202020204" pitchFamily="34" charset="0"/>
              <a:buChar char="•"/>
              <a:defRPr/>
            </a:pPr>
            <a:r>
              <a:rPr lang="fr-FR" sz="1400" b="0" i="0" u="none" strike="noStrike" cap="none" baseline="0" dirty="0">
                <a:solidFill>
                  <a:srgbClr val="000000"/>
                </a:solidFill>
                <a:effectLst/>
                <a:uFill>
                  <a:solidFill>
                    <a:prstClr val="black">
                      <a:alpha val="0"/>
                    </a:prstClr>
                  </a:solidFill>
                </a:uFill>
                <a:latin typeface="Arial"/>
                <a:ea typeface="Arial"/>
                <a:cs typeface="Arial"/>
              </a:rPr>
              <a:t>En août 2024, la situation de la variole du singe en Afrique a connu une augmentation significative du nombre de cas. </a:t>
            </a:r>
          </a:p>
          <a:p>
            <a:pPr marL="285750" marR="0" lvl="0" indent="-285750" algn="l" defTabSz="914400" rtl="0" eaLnBrk="1" fontAlgn="auto" latinLnBrk="0" hangingPunct="1">
              <a:lnSpc>
                <a:spcPct val="150000"/>
              </a:lnSpc>
              <a:spcBef>
                <a:spcPct val="0"/>
              </a:spcBef>
              <a:spcAft>
                <a:spcPts val="1200"/>
              </a:spcAft>
              <a:buClrTx/>
              <a:buSzTx/>
              <a:buFont typeface="Arial" panose="020B0604020202020204" pitchFamily="34" charset="0"/>
              <a:buChar char="•"/>
              <a:defRPr/>
            </a:pPr>
            <a:r>
              <a:rPr lang="fr-FR" sz="1400" b="0" i="0" u="none" strike="noStrike" cap="none" baseline="0" dirty="0">
                <a:solidFill>
                  <a:srgbClr val="000000"/>
                </a:solidFill>
                <a:effectLst/>
                <a:uFill>
                  <a:solidFill>
                    <a:prstClr val="black">
                      <a:alpha val="0"/>
                    </a:prstClr>
                  </a:solidFill>
                </a:uFill>
                <a:latin typeface="Arial"/>
                <a:ea typeface="Arial"/>
                <a:cs typeface="Arial"/>
              </a:rPr>
              <a:t>À la fin du mois de juillet 2024, 14 250 cas avaient été rapportés dans la Région africaine, dont 2 745 cas confirmés et 456 décès. </a:t>
            </a:r>
          </a:p>
          <a:p>
            <a:pPr marL="285750" marR="0" lvl="0" indent="-285750" algn="l" defTabSz="914400" rtl="0" eaLnBrk="1" fontAlgn="auto" latinLnBrk="0" hangingPunct="1">
              <a:lnSpc>
                <a:spcPct val="150000"/>
              </a:lnSpc>
              <a:spcBef>
                <a:spcPct val="0"/>
              </a:spcBef>
              <a:spcAft>
                <a:spcPts val="1200"/>
              </a:spcAft>
              <a:buClrTx/>
              <a:buSzTx/>
              <a:buFont typeface="Arial" panose="020B0604020202020204" pitchFamily="34" charset="0"/>
              <a:buChar char="•"/>
              <a:defRPr/>
            </a:pPr>
            <a:r>
              <a:rPr lang="fr-FR" sz="1400" b="0" i="0" u="none" strike="noStrike" cap="none" baseline="0" dirty="0">
                <a:solidFill>
                  <a:srgbClr val="000000"/>
                </a:solidFill>
                <a:effectLst/>
                <a:uFill>
                  <a:solidFill>
                    <a:prstClr val="black">
                      <a:alpha val="0"/>
                    </a:prstClr>
                  </a:solidFill>
                </a:uFill>
                <a:latin typeface="Arial"/>
                <a:ea typeface="Arial"/>
                <a:cs typeface="Arial"/>
              </a:rPr>
              <a:t>Il s’agit d’une augmentation de 160 % des cas par rapport à la même période en 2023. </a:t>
            </a:r>
          </a:p>
          <a:p>
            <a:pPr marL="285750" marR="0" lvl="0" indent="-285750" algn="l" defTabSz="914400" rtl="0" eaLnBrk="1" fontAlgn="auto" latinLnBrk="0" hangingPunct="1">
              <a:lnSpc>
                <a:spcPct val="150000"/>
              </a:lnSpc>
              <a:spcBef>
                <a:spcPct val="0"/>
              </a:spcBef>
              <a:spcAft>
                <a:spcPts val="1200"/>
              </a:spcAft>
              <a:buClrTx/>
              <a:buSzTx/>
              <a:buFont typeface="Arial" panose="020B0604020202020204" pitchFamily="34" charset="0"/>
              <a:buChar char="•"/>
              <a:defRPr/>
            </a:pPr>
            <a:r>
              <a:rPr lang="fr-FR" sz="1400" b="0" i="0" u="none" strike="noStrike" cap="none" baseline="0" dirty="0">
                <a:solidFill>
                  <a:srgbClr val="000000"/>
                </a:solidFill>
                <a:effectLst/>
                <a:uFill>
                  <a:solidFill>
                    <a:prstClr val="black">
                      <a:alpha val="0"/>
                    </a:prstClr>
                  </a:solidFill>
                </a:uFill>
                <a:latin typeface="Arial"/>
                <a:ea typeface="Arial"/>
                <a:cs typeface="Arial"/>
              </a:rPr>
              <a:t>La République démocratique du Congo (RDC) est le pays le plus touché, avec 96,3 % de tous les cas et 97 % de tous les décès rapportés en Afrique. </a:t>
            </a:r>
          </a:p>
          <a:p>
            <a:pPr marL="285750" marR="0" lvl="0" indent="-285750" algn="l" defTabSz="914400" rtl="0" eaLnBrk="1" fontAlgn="auto" latinLnBrk="0" hangingPunct="1">
              <a:lnSpc>
                <a:spcPct val="150000"/>
              </a:lnSpc>
              <a:spcBef>
                <a:spcPct val="0"/>
              </a:spcBef>
              <a:spcAft>
                <a:spcPts val="1200"/>
              </a:spcAft>
              <a:buClrTx/>
              <a:buSzTx/>
              <a:buFont typeface="Arial" panose="020B0604020202020204" pitchFamily="34" charset="0"/>
              <a:buChar char="•"/>
              <a:defRPr/>
            </a:pPr>
            <a:r>
              <a:rPr lang="fr-FR" sz="1400" b="0" i="0" u="none" strike="noStrike" cap="none" baseline="0" dirty="0">
                <a:solidFill>
                  <a:srgbClr val="000000"/>
                </a:solidFill>
                <a:effectLst/>
                <a:uFill>
                  <a:solidFill>
                    <a:prstClr val="black">
                      <a:alpha val="0"/>
                    </a:prstClr>
                  </a:solidFill>
                </a:uFill>
                <a:latin typeface="Arial"/>
                <a:ea typeface="Arial"/>
                <a:cs typeface="Arial"/>
              </a:rPr>
              <a:t>À l’échelle mondiale, ces cas représentent une part importante du fardeau de la variole du singe, l’Afrique représentant 4 % des cas dans le monde et 17 % des décès dans le monde  </a:t>
            </a:r>
          </a:p>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dirty="0">
              <a:ln>
                <a:noFill/>
              </a:ln>
              <a:solidFill>
                <a:srgbClr val="000000"/>
              </a:solidFill>
              <a:effectLst/>
              <a:uLnTx/>
              <a:uFillTx/>
              <a:latin typeface="Arial"/>
            </a:endParaRPr>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dirty="0">
                <a:solidFill>
                  <a:srgbClr val="000000"/>
                </a:solidFill>
                <a:effectLst/>
                <a:uFill>
                  <a:solidFill>
                    <a:prstClr val="black">
                      <a:alpha val="0"/>
                    </a:prstClr>
                  </a:solidFill>
                </a:uFill>
                <a:latin typeface="Arial"/>
                <a:ea typeface="Arial"/>
                <a:cs typeface="Arial"/>
              </a:rPr>
              <a:t>(</a:t>
            </a:r>
            <a:r>
              <a:rPr lang="fr-FR" sz="1200" b="0" i="0" u="none" strike="noStrike" cap="none" baseline="0" dirty="0">
                <a:solidFill>
                  <a:srgbClr val="000000"/>
                </a:solidFill>
                <a:effectLst/>
                <a:uFill>
                  <a:solidFill>
                    <a:prstClr val="black">
                      <a:alpha val="0"/>
                    </a:prstClr>
                  </a:solidFill>
                </a:uFill>
                <a:latin typeface="Arial"/>
                <a:ea typeface="Arial"/>
                <a:cs typeface="Arial"/>
                <a:hlinkClick r:id="rId5" history="0"/>
              </a:rPr>
              <a:t>OMS | Bureau régional pour l’Afrique</a:t>
            </a:r>
            <a:r>
              <a:rPr lang="fr-FR" sz="1200" b="0" i="0" u="none" strike="noStrike" cap="none" baseline="0" dirty="0">
                <a:solidFill>
                  <a:srgbClr val="000000"/>
                </a:solidFill>
                <a:effectLst/>
                <a:uFill>
                  <a:solidFill>
                    <a:prstClr val="black">
                      <a:alpha val="0"/>
                    </a:prstClr>
                  </a:solidFill>
                </a:uFill>
                <a:latin typeface="Arial"/>
                <a:ea typeface="Arial"/>
                <a:cs typeface="Arial"/>
              </a:rPr>
              <a:t>) (</a:t>
            </a:r>
            <a:r>
              <a:rPr lang="fr-FR" sz="1200" b="0" i="0" u="none" strike="noStrike" cap="none" baseline="0" dirty="0">
                <a:solidFill>
                  <a:srgbClr val="000000"/>
                </a:solidFill>
                <a:effectLst/>
                <a:uFill>
                  <a:solidFill>
                    <a:prstClr val="black">
                      <a:alpha val="0"/>
                    </a:prstClr>
                  </a:solidFill>
                </a:uFill>
                <a:latin typeface="Arial"/>
                <a:ea typeface="Arial"/>
                <a:cs typeface="Arial"/>
                <a:hlinkClick r:id="rId6" history="0"/>
              </a:rPr>
              <a:t>CDC Afrique</a:t>
            </a:r>
            <a:r>
              <a:rPr lang="fr-FR" sz="1200" b="0" i="0" u="none" strike="noStrike" cap="none" baseline="0" dirty="0">
                <a:solidFill>
                  <a:srgbClr val="000000"/>
                </a:solidFill>
                <a:effectLst/>
                <a:uFill>
                  <a:solidFill>
                    <a:prstClr val="black">
                      <a:alpha val="0"/>
                    </a:prstClr>
                  </a:solidFill>
                </a:uFill>
                <a:latin typeface="Arial"/>
                <a:ea typeface="Arial"/>
                <a:cs typeface="Arial"/>
              </a:rPr>
              <a:t> )</a:t>
            </a:r>
          </a:p>
        </p:txBody>
      </p:sp>
      <p:sp>
        <p:nvSpPr>
          <p:cNvPr id="7" name="TextBox 6">
            <a:extLst>
              <a:ext uri="{FF2B5EF4-FFF2-40B4-BE49-F238E27FC236}">
                <a16:creationId xmlns:a16="http://schemas.microsoft.com/office/drawing/2014/main" id="{93B6DF82-5A6F-42D4-B53B-922417992942}"/>
              </a:ext>
            </a:extLst>
          </p:cNvPr>
          <p:cNvSpPr txBox="1"/>
          <p:nvPr/>
        </p:nvSpPr>
        <p:spPr>
          <a:xfrm>
            <a:off x="693142" y="1830275"/>
            <a:ext cx="1610787" cy="411480"/>
          </a:xfrm>
          <a:prstGeom prst="rect">
            <a:avLst/>
          </a:prstGeom>
          <a:solidFill>
            <a:srgbClr val="FFFFFF"/>
          </a:solidFill>
        </p:spPr>
        <p:txBody>
          <a:bodyPr wrap="square">
            <a:spAutoFit/>
          </a:bodyPr>
          <a:lstStyle/>
          <a:p>
            <a:r>
              <a:rPr lang="fr-FR" sz="1050" b="0" i="0" u="none" strike="noStrike" cap="none" baseline="0">
                <a:solidFill>
                  <a:srgbClr val="000000"/>
                </a:solidFill>
                <a:effectLst/>
                <a:uFill>
                  <a:solidFill>
                    <a:prstClr val="black">
                      <a:alpha val="0"/>
                    </a:prstClr>
                  </a:solidFill>
                </a:uFill>
                <a:latin typeface="Arial"/>
                <a:ea typeface="Arial"/>
                <a:cs typeface="Arial"/>
              </a:rPr>
              <a:t>données en date du 30 juin 2024</a:t>
            </a:r>
          </a:p>
        </p:txBody>
      </p:sp>
      <p:sp>
        <p:nvSpPr>
          <p:cNvPr id="8" name="TextBox 7">
            <a:extLst>
              <a:ext uri="{FF2B5EF4-FFF2-40B4-BE49-F238E27FC236}">
                <a16:creationId xmlns:a16="http://schemas.microsoft.com/office/drawing/2014/main" id="{739C202C-9E74-45F1-AF43-21EF2B11FA06}"/>
              </a:ext>
            </a:extLst>
          </p:cNvPr>
          <p:cNvSpPr txBox="1"/>
          <p:nvPr/>
        </p:nvSpPr>
        <p:spPr>
          <a:xfrm>
            <a:off x="1417602" y="4764284"/>
            <a:ext cx="392147" cy="160020"/>
          </a:xfrm>
          <a:prstGeom prst="rect">
            <a:avLst/>
          </a:prstGeom>
          <a:solidFill>
            <a:srgbClr val="FFFFFF"/>
          </a:solidFill>
        </p:spPr>
        <p:txBody>
          <a:bodyPr wrap="square" lIns="0" tIns="0" rIns="0" bIns="0">
            <a:spAutoFit/>
          </a:bodyPr>
          <a:lstStyle/>
          <a:p>
            <a:r>
              <a:rPr lang="fr-FR" sz="1050" b="0" i="0" u="none" strike="noStrike" cap="none" baseline="0">
                <a:solidFill>
                  <a:srgbClr val="000000"/>
                </a:solidFill>
                <a:effectLst/>
                <a:uFill>
                  <a:solidFill>
                    <a:prstClr val="black">
                      <a:alpha val="0"/>
                    </a:prstClr>
                  </a:solidFill>
                </a:uFill>
                <a:latin typeface="Arial"/>
                <a:ea typeface="Arial"/>
                <a:cs typeface="Arial"/>
              </a:rPr>
              <a:t>Bénin </a:t>
            </a:r>
          </a:p>
        </p:txBody>
      </p:sp>
      <p:sp>
        <p:nvSpPr>
          <p:cNvPr id="9" name="TextBox 8">
            <a:extLst>
              <a:ext uri="{FF2B5EF4-FFF2-40B4-BE49-F238E27FC236}">
                <a16:creationId xmlns:a16="http://schemas.microsoft.com/office/drawing/2014/main" id="{2F0117C2-C322-49D4-BE8B-E0698CB6B083}"/>
              </a:ext>
            </a:extLst>
          </p:cNvPr>
          <p:cNvSpPr txBox="1"/>
          <p:nvPr/>
        </p:nvSpPr>
        <p:spPr>
          <a:xfrm>
            <a:off x="1389430" y="5064996"/>
            <a:ext cx="448489" cy="160020"/>
          </a:xfrm>
          <a:prstGeom prst="rect">
            <a:avLst/>
          </a:prstGeom>
          <a:solidFill>
            <a:srgbClr val="FFFFFF"/>
          </a:solidFill>
        </p:spPr>
        <p:txBody>
          <a:bodyPr wrap="square" lIns="0" tIns="0" rIns="0" bIns="0">
            <a:spAutoFit/>
          </a:bodyPr>
          <a:lstStyle/>
          <a:p>
            <a:r>
              <a:rPr lang="fr-FR" sz="1050" b="0" i="0" u="none" strike="noStrike" cap="none" baseline="0">
                <a:solidFill>
                  <a:srgbClr val="000000"/>
                </a:solidFill>
                <a:effectLst/>
                <a:uFill>
                  <a:solidFill>
                    <a:prstClr val="black">
                      <a:alpha val="0"/>
                    </a:prstClr>
                  </a:solidFill>
                </a:uFill>
                <a:latin typeface="Arial"/>
                <a:ea typeface="Arial"/>
                <a:cs typeface="Arial"/>
              </a:rPr>
              <a:t>Ghana</a:t>
            </a:r>
          </a:p>
        </p:txBody>
      </p:sp>
      <p:sp>
        <p:nvSpPr>
          <p:cNvPr id="10" name="TextBox 9">
            <a:extLst>
              <a:ext uri="{FF2B5EF4-FFF2-40B4-BE49-F238E27FC236}">
                <a16:creationId xmlns:a16="http://schemas.microsoft.com/office/drawing/2014/main" id="{5C9F192B-D87C-423A-936F-CBDB28775EC2}"/>
              </a:ext>
            </a:extLst>
          </p:cNvPr>
          <p:cNvSpPr txBox="1"/>
          <p:nvPr/>
        </p:nvSpPr>
        <p:spPr>
          <a:xfrm>
            <a:off x="2151429" y="4761638"/>
            <a:ext cx="658445" cy="160020"/>
          </a:xfrm>
          <a:prstGeom prst="rect">
            <a:avLst/>
          </a:prstGeom>
          <a:solidFill>
            <a:srgbClr val="FFFFFF"/>
          </a:solidFill>
        </p:spPr>
        <p:txBody>
          <a:bodyPr wrap="square" lIns="0" tIns="0" rIns="0" bIns="0">
            <a:spAutoFit/>
          </a:bodyPr>
          <a:lstStyle/>
          <a:p>
            <a:r>
              <a:rPr lang="fr-FR" sz="1050" b="0" i="0" u="none" strike="noStrike" cap="none" baseline="0">
                <a:solidFill>
                  <a:srgbClr val="000000"/>
                </a:solidFill>
                <a:effectLst/>
                <a:uFill>
                  <a:solidFill>
                    <a:prstClr val="black">
                      <a:alpha val="0"/>
                    </a:prstClr>
                  </a:solidFill>
                </a:uFill>
                <a:latin typeface="Arial"/>
                <a:ea typeface="Arial"/>
                <a:cs typeface="Arial"/>
              </a:rPr>
              <a:t>Cameroun</a:t>
            </a:r>
          </a:p>
        </p:txBody>
      </p:sp>
      <p:sp>
        <p:nvSpPr>
          <p:cNvPr id="11" name="TextBox 10">
            <a:extLst>
              <a:ext uri="{FF2B5EF4-FFF2-40B4-BE49-F238E27FC236}">
                <a16:creationId xmlns:a16="http://schemas.microsoft.com/office/drawing/2014/main" id="{468DC262-AC60-473E-AFA9-420CCF90A580}"/>
              </a:ext>
            </a:extLst>
          </p:cNvPr>
          <p:cNvSpPr txBox="1"/>
          <p:nvPr/>
        </p:nvSpPr>
        <p:spPr>
          <a:xfrm>
            <a:off x="2151429" y="5062350"/>
            <a:ext cx="506045" cy="160020"/>
          </a:xfrm>
          <a:prstGeom prst="rect">
            <a:avLst/>
          </a:prstGeom>
          <a:solidFill>
            <a:srgbClr val="FFFFFF"/>
          </a:solidFill>
        </p:spPr>
        <p:txBody>
          <a:bodyPr wrap="square" lIns="0" tIns="0" rIns="0" bIns="0">
            <a:spAutoFit/>
          </a:bodyPr>
          <a:lstStyle/>
          <a:p>
            <a:r>
              <a:rPr lang="fr-FR" sz="1050" b="0" i="0" u="none" strike="noStrike" cap="none" baseline="0">
                <a:solidFill>
                  <a:srgbClr val="000000"/>
                </a:solidFill>
                <a:effectLst/>
                <a:uFill>
                  <a:solidFill>
                    <a:prstClr val="black">
                      <a:alpha val="0"/>
                    </a:prstClr>
                  </a:solidFill>
                </a:uFill>
                <a:latin typeface="Arial"/>
                <a:ea typeface="Arial"/>
                <a:cs typeface="Arial"/>
              </a:rPr>
              <a:t>Liberia</a:t>
            </a:r>
          </a:p>
        </p:txBody>
      </p:sp>
      <p:sp>
        <p:nvSpPr>
          <p:cNvPr id="12" name="TextBox 11">
            <a:extLst>
              <a:ext uri="{FF2B5EF4-FFF2-40B4-BE49-F238E27FC236}">
                <a16:creationId xmlns:a16="http://schemas.microsoft.com/office/drawing/2014/main" id="{AA9D90D4-E159-4C92-A61B-76ACD4FD90F5}"/>
              </a:ext>
            </a:extLst>
          </p:cNvPr>
          <p:cNvSpPr txBox="1"/>
          <p:nvPr/>
        </p:nvSpPr>
        <p:spPr>
          <a:xfrm>
            <a:off x="3108690" y="4666557"/>
            <a:ext cx="1000125" cy="320040"/>
          </a:xfrm>
          <a:prstGeom prst="rect">
            <a:avLst/>
          </a:prstGeom>
          <a:solidFill>
            <a:srgbClr val="FFFFFF"/>
          </a:solidFill>
        </p:spPr>
        <p:txBody>
          <a:bodyPr wrap="square" lIns="0" tIns="0" rIns="0" bIns="0">
            <a:spAutoFit/>
          </a:bodyPr>
          <a:lstStyle/>
          <a:p>
            <a:r>
              <a:rPr lang="fr-FR" sz="1050" b="0" i="0" u="none" strike="noStrike" cap="none" baseline="0">
                <a:solidFill>
                  <a:srgbClr val="000000"/>
                </a:solidFill>
                <a:effectLst/>
                <a:uFill>
                  <a:solidFill>
                    <a:prstClr val="black">
                      <a:alpha val="0"/>
                    </a:prstClr>
                  </a:solidFill>
                </a:uFill>
                <a:latin typeface="Arial"/>
                <a:ea typeface="Arial"/>
                <a:cs typeface="Arial"/>
              </a:rPr>
              <a:t>République centrafricaine</a:t>
            </a:r>
          </a:p>
        </p:txBody>
      </p:sp>
      <p:sp>
        <p:nvSpPr>
          <p:cNvPr id="14" name="TextBox 13">
            <a:extLst>
              <a:ext uri="{FF2B5EF4-FFF2-40B4-BE49-F238E27FC236}">
                <a16:creationId xmlns:a16="http://schemas.microsoft.com/office/drawing/2014/main" id="{E79A271C-07FF-4CEF-B493-680D178681F0}"/>
              </a:ext>
            </a:extLst>
          </p:cNvPr>
          <p:cNvSpPr txBox="1"/>
          <p:nvPr/>
        </p:nvSpPr>
        <p:spPr>
          <a:xfrm>
            <a:off x="3133452" y="5062350"/>
            <a:ext cx="782273" cy="160020"/>
          </a:xfrm>
          <a:prstGeom prst="rect">
            <a:avLst/>
          </a:prstGeom>
          <a:solidFill>
            <a:srgbClr val="FFFFFF"/>
          </a:solidFill>
        </p:spPr>
        <p:txBody>
          <a:bodyPr wrap="square" lIns="0" tIns="0" rIns="0" bIns="0">
            <a:spAutoFit/>
          </a:bodyPr>
          <a:lstStyle/>
          <a:p>
            <a:r>
              <a:rPr lang="fr-FR" sz="1050" b="0" i="0" u="none" strike="noStrike" cap="none" baseline="0">
                <a:solidFill>
                  <a:srgbClr val="000000"/>
                </a:solidFill>
                <a:effectLst/>
                <a:uFill>
                  <a:solidFill>
                    <a:prstClr val="black">
                      <a:alpha val="0"/>
                    </a:prstClr>
                  </a:solidFill>
                </a:uFill>
                <a:latin typeface="Arial"/>
                <a:ea typeface="Arial"/>
                <a:cs typeface="Arial"/>
              </a:rPr>
              <a:t>Mozambique</a:t>
            </a:r>
          </a:p>
        </p:txBody>
      </p:sp>
      <p:sp>
        <p:nvSpPr>
          <p:cNvPr id="16" name="TextBox 15">
            <a:extLst>
              <a:ext uri="{FF2B5EF4-FFF2-40B4-BE49-F238E27FC236}">
                <a16:creationId xmlns:a16="http://schemas.microsoft.com/office/drawing/2014/main" id="{E845DC92-8097-4106-88CD-AB48BDBC3820}"/>
              </a:ext>
            </a:extLst>
          </p:cNvPr>
          <p:cNvSpPr txBox="1"/>
          <p:nvPr/>
        </p:nvSpPr>
        <p:spPr>
          <a:xfrm>
            <a:off x="4370752" y="4761419"/>
            <a:ext cx="434273" cy="160020"/>
          </a:xfrm>
          <a:prstGeom prst="rect">
            <a:avLst/>
          </a:prstGeom>
          <a:solidFill>
            <a:srgbClr val="FFFFFF"/>
          </a:solidFill>
        </p:spPr>
        <p:txBody>
          <a:bodyPr wrap="square" lIns="0" tIns="0" rIns="0" bIns="0">
            <a:spAutoFit/>
          </a:bodyPr>
          <a:lstStyle/>
          <a:p>
            <a:r>
              <a:rPr lang="fr-FR" sz="1050" b="0" i="0" u="none" strike="noStrike" cap="none" baseline="0">
                <a:solidFill>
                  <a:srgbClr val="000000"/>
                </a:solidFill>
                <a:effectLst/>
                <a:uFill>
                  <a:solidFill>
                    <a:prstClr val="black">
                      <a:alpha val="0"/>
                    </a:prstClr>
                  </a:solidFill>
                </a:uFill>
                <a:latin typeface="Arial"/>
                <a:ea typeface="Arial"/>
                <a:cs typeface="Arial"/>
              </a:rPr>
              <a:t>Congo</a:t>
            </a:r>
          </a:p>
        </p:txBody>
      </p:sp>
      <p:sp>
        <p:nvSpPr>
          <p:cNvPr id="17" name="TextBox 16">
            <a:extLst>
              <a:ext uri="{FF2B5EF4-FFF2-40B4-BE49-F238E27FC236}">
                <a16:creationId xmlns:a16="http://schemas.microsoft.com/office/drawing/2014/main" id="{55A33C8F-14F2-471A-BF05-2E8F954CB946}"/>
              </a:ext>
            </a:extLst>
          </p:cNvPr>
          <p:cNvSpPr txBox="1"/>
          <p:nvPr/>
        </p:nvSpPr>
        <p:spPr>
          <a:xfrm>
            <a:off x="4370752" y="5062350"/>
            <a:ext cx="448489" cy="160020"/>
          </a:xfrm>
          <a:prstGeom prst="rect">
            <a:avLst/>
          </a:prstGeom>
          <a:solidFill>
            <a:srgbClr val="FFFFFF"/>
          </a:solidFill>
        </p:spPr>
        <p:txBody>
          <a:bodyPr wrap="square" lIns="0" tIns="0" rIns="0" bIns="0">
            <a:spAutoFit/>
          </a:bodyPr>
          <a:lstStyle/>
          <a:p>
            <a:r>
              <a:rPr lang="fr-FR" sz="1050" b="0" i="0" u="none" strike="noStrike" cap="none" baseline="0">
                <a:solidFill>
                  <a:srgbClr val="000000"/>
                </a:solidFill>
                <a:effectLst/>
                <a:uFill>
                  <a:solidFill>
                    <a:prstClr val="black">
                      <a:alpha val="0"/>
                    </a:prstClr>
                  </a:solidFill>
                </a:uFill>
                <a:latin typeface="Arial"/>
                <a:ea typeface="Arial"/>
                <a:cs typeface="Arial"/>
              </a:rPr>
              <a:t>Nigeria</a:t>
            </a:r>
          </a:p>
        </p:txBody>
      </p:sp>
      <p:sp>
        <p:nvSpPr>
          <p:cNvPr id="18" name="TextBox 17">
            <a:extLst>
              <a:ext uri="{FF2B5EF4-FFF2-40B4-BE49-F238E27FC236}">
                <a16:creationId xmlns:a16="http://schemas.microsoft.com/office/drawing/2014/main" id="{6A90C534-E9A0-4D2A-98DD-4F489B5BABA3}"/>
              </a:ext>
            </a:extLst>
          </p:cNvPr>
          <p:cNvSpPr txBox="1"/>
          <p:nvPr/>
        </p:nvSpPr>
        <p:spPr>
          <a:xfrm>
            <a:off x="5129553" y="4671320"/>
            <a:ext cx="1617652" cy="323165"/>
          </a:xfrm>
          <a:prstGeom prst="rect">
            <a:avLst/>
          </a:prstGeom>
          <a:solidFill>
            <a:srgbClr val="FFFFFF"/>
          </a:solidFill>
        </p:spPr>
        <p:txBody>
          <a:bodyPr wrap="square" lIns="0" tIns="0" rIns="0" bIns="0">
            <a:spAutoFit/>
          </a:bodyPr>
          <a:lstStyle/>
          <a:p>
            <a:r>
              <a:rPr lang="fr-FR" sz="1050" b="0" i="0" u="none" strike="noStrike" cap="none" baseline="0" dirty="0">
                <a:solidFill>
                  <a:srgbClr val="000000"/>
                </a:solidFill>
                <a:effectLst/>
                <a:uFill>
                  <a:solidFill>
                    <a:prstClr val="black">
                      <a:alpha val="0"/>
                    </a:prstClr>
                  </a:solidFill>
                </a:uFill>
                <a:latin typeface="Arial"/>
                <a:ea typeface="Arial"/>
                <a:cs typeface="Arial"/>
              </a:rPr>
              <a:t>République démocratique du Congo</a:t>
            </a:r>
          </a:p>
        </p:txBody>
      </p:sp>
      <p:sp>
        <p:nvSpPr>
          <p:cNvPr id="19" name="TextBox 18">
            <a:extLst>
              <a:ext uri="{FF2B5EF4-FFF2-40B4-BE49-F238E27FC236}">
                <a16:creationId xmlns:a16="http://schemas.microsoft.com/office/drawing/2014/main" id="{72053781-B158-46B4-8174-417153C63F13}"/>
              </a:ext>
            </a:extLst>
          </p:cNvPr>
          <p:cNvSpPr txBox="1"/>
          <p:nvPr/>
        </p:nvSpPr>
        <p:spPr>
          <a:xfrm>
            <a:off x="5137155" y="5061266"/>
            <a:ext cx="1368576" cy="161583"/>
          </a:xfrm>
          <a:prstGeom prst="rect">
            <a:avLst/>
          </a:prstGeom>
          <a:solidFill>
            <a:srgbClr val="FFFFFF"/>
          </a:solidFill>
        </p:spPr>
        <p:txBody>
          <a:bodyPr wrap="square" lIns="0" tIns="0" rIns="0" bIns="0">
            <a:spAutoFit/>
          </a:bodyPr>
          <a:lstStyle/>
          <a:p>
            <a:r>
              <a:rPr lang="fr-FR" sz="1050" b="0" i="0" u="none" strike="noStrike" cap="none" baseline="0" dirty="0">
                <a:solidFill>
                  <a:srgbClr val="000000"/>
                </a:solidFill>
                <a:effectLst/>
                <a:uFill>
                  <a:solidFill>
                    <a:prstClr val="black">
                      <a:alpha val="0"/>
                    </a:prstClr>
                  </a:solidFill>
                </a:uFill>
                <a:latin typeface="Arial"/>
                <a:ea typeface="Arial"/>
                <a:cs typeface="Arial"/>
              </a:rPr>
              <a:t>Afrique du Sud</a:t>
            </a:r>
          </a:p>
        </p:txBody>
      </p:sp>
      <p:sp>
        <p:nvSpPr>
          <p:cNvPr id="20" name="TextBox 19">
            <a:extLst>
              <a:ext uri="{FF2B5EF4-FFF2-40B4-BE49-F238E27FC236}">
                <a16:creationId xmlns:a16="http://schemas.microsoft.com/office/drawing/2014/main" id="{7862EB94-74FC-4DA5-BF17-C8E09125252B}"/>
              </a:ext>
            </a:extLst>
          </p:cNvPr>
          <p:cNvSpPr txBox="1"/>
          <p:nvPr/>
        </p:nvSpPr>
        <p:spPr>
          <a:xfrm>
            <a:off x="893728" y="4119514"/>
            <a:ext cx="334998" cy="243840"/>
          </a:xfrm>
          <a:prstGeom prst="rect">
            <a:avLst/>
          </a:prstGeom>
          <a:solidFill>
            <a:srgbClr val="FFFFFF"/>
          </a:solidFill>
        </p:spPr>
        <p:txBody>
          <a:bodyPr wrap="square" lIns="0" tIns="0" rIns="0" bIns="0">
            <a:spAutoFit/>
          </a:bodyPr>
          <a:lstStyle/>
          <a:p>
            <a:pPr algn="ctr"/>
            <a:r>
              <a:rPr lang="fr-FR" sz="800" b="0" i="0" u="none" strike="noStrike" cap="none" baseline="0">
                <a:solidFill>
                  <a:srgbClr val="545454"/>
                </a:solidFill>
                <a:effectLst/>
                <a:uFill>
                  <a:solidFill>
                    <a:prstClr val="black">
                      <a:alpha val="0"/>
                    </a:prstClr>
                  </a:solidFill>
                </a:uFill>
                <a:latin typeface="Arial"/>
                <a:ea typeface="Arial"/>
                <a:cs typeface="Arial"/>
              </a:rPr>
              <a:t>Janvier 2022</a:t>
            </a:r>
          </a:p>
        </p:txBody>
      </p:sp>
      <p:sp>
        <p:nvSpPr>
          <p:cNvPr id="21" name="TextBox 20">
            <a:extLst>
              <a:ext uri="{FF2B5EF4-FFF2-40B4-BE49-F238E27FC236}">
                <a16:creationId xmlns:a16="http://schemas.microsoft.com/office/drawing/2014/main" id="{15B0C741-4FB2-4512-93CC-9B1AA88B9B5E}"/>
              </a:ext>
            </a:extLst>
          </p:cNvPr>
          <p:cNvSpPr txBox="1"/>
          <p:nvPr/>
        </p:nvSpPr>
        <p:spPr>
          <a:xfrm>
            <a:off x="1837919" y="4133957"/>
            <a:ext cx="334998" cy="243840"/>
          </a:xfrm>
          <a:prstGeom prst="rect">
            <a:avLst/>
          </a:prstGeom>
          <a:solidFill>
            <a:srgbClr val="FFFFFF"/>
          </a:solidFill>
        </p:spPr>
        <p:txBody>
          <a:bodyPr wrap="square" lIns="0" tIns="0" rIns="0" bIns="0">
            <a:spAutoFit/>
          </a:bodyPr>
          <a:lstStyle/>
          <a:p>
            <a:pPr algn="ctr"/>
            <a:r>
              <a:rPr lang="fr-FR" sz="800" b="0" i="0" u="none" strike="noStrike" cap="none" baseline="0">
                <a:solidFill>
                  <a:srgbClr val="545454"/>
                </a:solidFill>
                <a:effectLst/>
                <a:uFill>
                  <a:solidFill>
                    <a:prstClr val="black">
                      <a:alpha val="0"/>
                    </a:prstClr>
                  </a:solidFill>
                </a:uFill>
                <a:latin typeface="Arial"/>
                <a:ea typeface="Arial"/>
                <a:cs typeface="Arial"/>
              </a:rPr>
              <a:t>Juin 2022</a:t>
            </a:r>
          </a:p>
        </p:txBody>
      </p:sp>
      <p:sp>
        <p:nvSpPr>
          <p:cNvPr id="22" name="TextBox 21">
            <a:extLst>
              <a:ext uri="{FF2B5EF4-FFF2-40B4-BE49-F238E27FC236}">
                <a16:creationId xmlns:a16="http://schemas.microsoft.com/office/drawing/2014/main" id="{162FFACA-AC24-4E2B-86F6-90583B908082}"/>
              </a:ext>
            </a:extLst>
          </p:cNvPr>
          <p:cNvSpPr txBox="1"/>
          <p:nvPr/>
        </p:nvSpPr>
        <p:spPr>
          <a:xfrm>
            <a:off x="2764672" y="4119513"/>
            <a:ext cx="334998" cy="365760"/>
          </a:xfrm>
          <a:prstGeom prst="rect">
            <a:avLst/>
          </a:prstGeom>
          <a:solidFill>
            <a:srgbClr val="FFFFFF"/>
          </a:solidFill>
        </p:spPr>
        <p:txBody>
          <a:bodyPr wrap="square" lIns="0" tIns="0" rIns="0" bIns="0">
            <a:spAutoFit/>
          </a:bodyPr>
          <a:lstStyle/>
          <a:p>
            <a:pPr algn="ctr"/>
            <a:r>
              <a:rPr lang="fr-FR" sz="800" b="0" i="0" u="none" strike="noStrike" cap="none" baseline="0">
                <a:solidFill>
                  <a:srgbClr val="545454"/>
                </a:solidFill>
                <a:effectLst/>
                <a:uFill>
                  <a:solidFill>
                    <a:prstClr val="black">
                      <a:alpha val="0"/>
                    </a:prstClr>
                  </a:solidFill>
                </a:uFill>
                <a:latin typeface="Arial"/>
                <a:ea typeface="Arial"/>
                <a:cs typeface="Arial"/>
              </a:rPr>
              <a:t>Novembre 2022</a:t>
            </a:r>
          </a:p>
        </p:txBody>
      </p:sp>
      <p:sp>
        <p:nvSpPr>
          <p:cNvPr id="23" name="TextBox 22">
            <a:extLst>
              <a:ext uri="{FF2B5EF4-FFF2-40B4-BE49-F238E27FC236}">
                <a16:creationId xmlns:a16="http://schemas.microsoft.com/office/drawing/2014/main" id="{A3DE5B7C-5B63-4538-B814-4D5CC4AAB88D}"/>
              </a:ext>
            </a:extLst>
          </p:cNvPr>
          <p:cNvSpPr txBox="1"/>
          <p:nvPr/>
        </p:nvSpPr>
        <p:spPr>
          <a:xfrm>
            <a:off x="3691425" y="4105223"/>
            <a:ext cx="334998" cy="243840"/>
          </a:xfrm>
          <a:prstGeom prst="rect">
            <a:avLst/>
          </a:prstGeom>
          <a:solidFill>
            <a:srgbClr val="FFFFFF"/>
          </a:solidFill>
        </p:spPr>
        <p:txBody>
          <a:bodyPr wrap="square" lIns="0" tIns="0" rIns="0" bIns="0">
            <a:spAutoFit/>
          </a:bodyPr>
          <a:lstStyle/>
          <a:p>
            <a:pPr algn="ctr"/>
            <a:r>
              <a:rPr lang="fr-FR" sz="800" b="0" i="0" u="none" strike="noStrike" cap="none" baseline="0">
                <a:solidFill>
                  <a:srgbClr val="545454"/>
                </a:solidFill>
                <a:effectLst/>
                <a:uFill>
                  <a:solidFill>
                    <a:prstClr val="black">
                      <a:alpha val="0"/>
                    </a:prstClr>
                  </a:solidFill>
                </a:uFill>
                <a:latin typeface="Arial"/>
                <a:ea typeface="Arial"/>
                <a:cs typeface="Arial"/>
              </a:rPr>
              <a:t>Avril 2023</a:t>
            </a:r>
          </a:p>
        </p:txBody>
      </p:sp>
      <p:sp>
        <p:nvSpPr>
          <p:cNvPr id="24" name="TextBox 23">
            <a:extLst>
              <a:ext uri="{FF2B5EF4-FFF2-40B4-BE49-F238E27FC236}">
                <a16:creationId xmlns:a16="http://schemas.microsoft.com/office/drawing/2014/main" id="{AFB07F57-CBCF-40DB-8379-07F87AAAEC27}"/>
              </a:ext>
            </a:extLst>
          </p:cNvPr>
          <p:cNvSpPr txBox="1"/>
          <p:nvPr/>
        </p:nvSpPr>
        <p:spPr>
          <a:xfrm>
            <a:off x="4651742" y="4105330"/>
            <a:ext cx="334998" cy="365760"/>
          </a:xfrm>
          <a:prstGeom prst="rect">
            <a:avLst/>
          </a:prstGeom>
          <a:solidFill>
            <a:srgbClr val="FFFFFF"/>
          </a:solidFill>
        </p:spPr>
        <p:txBody>
          <a:bodyPr wrap="square" lIns="0" tIns="0" rIns="0" bIns="0">
            <a:spAutoFit/>
          </a:bodyPr>
          <a:lstStyle/>
          <a:p>
            <a:pPr algn="ctr"/>
            <a:r>
              <a:rPr lang="fr-FR" sz="800" b="0" i="0" u="none" strike="noStrike" cap="none" baseline="0">
                <a:solidFill>
                  <a:srgbClr val="545454"/>
                </a:solidFill>
                <a:effectLst/>
                <a:uFill>
                  <a:solidFill>
                    <a:prstClr val="black">
                      <a:alpha val="0"/>
                    </a:prstClr>
                  </a:solidFill>
                </a:uFill>
                <a:latin typeface="Arial"/>
                <a:ea typeface="Arial"/>
                <a:cs typeface="Arial"/>
              </a:rPr>
              <a:t>Septembre 2023</a:t>
            </a:r>
          </a:p>
        </p:txBody>
      </p:sp>
      <p:sp>
        <p:nvSpPr>
          <p:cNvPr id="25" name="TextBox 24">
            <a:extLst>
              <a:ext uri="{FF2B5EF4-FFF2-40B4-BE49-F238E27FC236}">
                <a16:creationId xmlns:a16="http://schemas.microsoft.com/office/drawing/2014/main" id="{098B5900-F2D1-4FA2-B077-CBCD01A02C4F}"/>
              </a:ext>
            </a:extLst>
          </p:cNvPr>
          <p:cNvSpPr txBox="1"/>
          <p:nvPr/>
        </p:nvSpPr>
        <p:spPr>
          <a:xfrm>
            <a:off x="5579665" y="4119513"/>
            <a:ext cx="334998" cy="243840"/>
          </a:xfrm>
          <a:prstGeom prst="rect">
            <a:avLst/>
          </a:prstGeom>
          <a:solidFill>
            <a:srgbClr val="FFFFFF"/>
          </a:solidFill>
        </p:spPr>
        <p:txBody>
          <a:bodyPr wrap="square" lIns="0" tIns="0" rIns="0" bIns="0">
            <a:spAutoFit/>
          </a:bodyPr>
          <a:lstStyle/>
          <a:p>
            <a:pPr algn="ctr"/>
            <a:r>
              <a:rPr lang="fr-FR" sz="800" b="0" i="0" u="none" strike="noStrike" cap="none" baseline="0">
                <a:solidFill>
                  <a:srgbClr val="545454"/>
                </a:solidFill>
                <a:effectLst/>
                <a:uFill>
                  <a:solidFill>
                    <a:prstClr val="black">
                      <a:alpha val="0"/>
                    </a:prstClr>
                  </a:solidFill>
                </a:uFill>
                <a:latin typeface="Arial"/>
                <a:ea typeface="Arial"/>
                <a:cs typeface="Arial"/>
              </a:rPr>
              <a:t>Février 2024</a:t>
            </a:r>
          </a:p>
        </p:txBody>
      </p:sp>
      <p:sp>
        <p:nvSpPr>
          <p:cNvPr id="26" name="TextBox 25">
            <a:extLst>
              <a:ext uri="{FF2B5EF4-FFF2-40B4-BE49-F238E27FC236}">
                <a16:creationId xmlns:a16="http://schemas.microsoft.com/office/drawing/2014/main" id="{5E521FD7-32F2-4EBA-BFAA-66B1C51925F7}"/>
              </a:ext>
            </a:extLst>
          </p:cNvPr>
          <p:cNvSpPr txBox="1"/>
          <p:nvPr/>
        </p:nvSpPr>
        <p:spPr>
          <a:xfrm>
            <a:off x="3003020" y="4343499"/>
            <a:ext cx="1440927" cy="160020"/>
          </a:xfrm>
          <a:prstGeom prst="rect">
            <a:avLst/>
          </a:prstGeom>
          <a:solidFill>
            <a:srgbClr val="FFFFFF"/>
          </a:solidFill>
        </p:spPr>
        <p:txBody>
          <a:bodyPr wrap="square" lIns="0" tIns="0" rIns="0" bIns="0">
            <a:spAutoFit/>
          </a:bodyPr>
          <a:lstStyle/>
          <a:p>
            <a:pPr algn="ctr"/>
            <a:r>
              <a:rPr lang="fr-FR" sz="1050" b="1" i="0" u="none" strike="noStrike" cap="none" baseline="0">
                <a:solidFill>
                  <a:srgbClr val="000000"/>
                </a:solidFill>
                <a:effectLst/>
                <a:uFill>
                  <a:solidFill>
                    <a:prstClr val="black">
                      <a:alpha val="0"/>
                    </a:prstClr>
                  </a:solidFill>
                </a:uFill>
                <a:latin typeface="Arial"/>
                <a:ea typeface="Arial"/>
                <a:cs typeface="Arial"/>
              </a:rPr>
              <a:t>Date de notification </a:t>
            </a:r>
          </a:p>
        </p:txBody>
      </p:sp>
      <p:sp>
        <p:nvSpPr>
          <p:cNvPr id="27" name="TextBox 26">
            <a:extLst>
              <a:ext uri="{FF2B5EF4-FFF2-40B4-BE49-F238E27FC236}">
                <a16:creationId xmlns:a16="http://schemas.microsoft.com/office/drawing/2014/main" id="{1A9A61AA-CD78-4DDD-ABA9-D57AA288C507}"/>
              </a:ext>
            </a:extLst>
          </p:cNvPr>
          <p:cNvSpPr txBox="1"/>
          <p:nvPr/>
        </p:nvSpPr>
        <p:spPr>
          <a:xfrm rot="16200000">
            <a:off x="-240100" y="2980498"/>
            <a:ext cx="1440927" cy="160020"/>
          </a:xfrm>
          <a:prstGeom prst="rect">
            <a:avLst/>
          </a:prstGeom>
          <a:solidFill>
            <a:srgbClr val="FFFFFF"/>
          </a:solidFill>
        </p:spPr>
        <p:txBody>
          <a:bodyPr wrap="square" lIns="0" tIns="0" rIns="0" bIns="0">
            <a:spAutoFit/>
          </a:bodyPr>
          <a:lstStyle/>
          <a:p>
            <a:pPr algn="ctr"/>
            <a:r>
              <a:rPr lang="fr-FR" sz="1050" b="1" i="0" u="none" strike="noStrike" cap="none" baseline="0">
                <a:solidFill>
                  <a:srgbClr val="000000"/>
                </a:solidFill>
                <a:effectLst/>
                <a:uFill>
                  <a:solidFill>
                    <a:prstClr val="black">
                      <a:alpha val="0"/>
                    </a:prstClr>
                  </a:solidFill>
                </a:uFill>
                <a:latin typeface="Arial"/>
                <a:ea typeface="Arial"/>
                <a:cs typeface="Arial"/>
              </a:rPr>
              <a:t>Nombre de cas</a:t>
            </a:r>
          </a:p>
        </p:txBody>
      </p:sp>
    </p:spTree>
    <p:extLst>
      <p:ext uri="{BB962C8B-B14F-4D97-AF65-F5344CB8AC3E}">
        <p14:creationId xmlns:p14="http://schemas.microsoft.com/office/powerpoint/2010/main" val="253152286"/>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09026E7-B74C-A102-763C-8A44077458F9}"/>
              </a:ext>
            </a:extLst>
          </p:cNvPr>
          <p:cNvSpPr>
            <a:spLocks noGrp="1"/>
          </p:cNvSpPr>
          <p:nvPr>
            <p:ph type="title"/>
          </p:nvPr>
        </p:nvSpPr>
        <p:spPr>
          <a:xfrm>
            <a:off x="838200" y="235203"/>
            <a:ext cx="10515600" cy="800039"/>
          </a:xfrm>
        </p:spPr>
        <p:txBody>
          <a:bodyPr>
            <a:norm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Écouvillons oraux/nasopharyngés - consommables </a:t>
            </a:r>
          </a:p>
        </p:txBody>
      </p:sp>
      <p:pic>
        <p:nvPicPr>
          <p:cNvPr id="8" name="Content Placeholder 7">
            <a:extLst>
              <a:ext uri="{FF2B5EF4-FFF2-40B4-BE49-F238E27FC236}">
                <a16:creationId xmlns:a16="http://schemas.microsoft.com/office/drawing/2014/main" id="{0C411AEE-CFEF-A030-51F5-EAEC653F9B4D}"/>
              </a:ext>
            </a:extLst>
          </p:cNvPr>
          <p:cNvPicPr>
            <a:picLocks noGrp="1" noChangeAspect="1"/>
          </p:cNvPicPr>
          <p:nvPr>
            <p:ph idx="1"/>
          </p:nvPr>
        </p:nvPicPr>
        <p:blipFill>
          <a:blip r:embed="rId3"/>
          <a:stretch>
            <a:fillRect/>
          </a:stretch>
        </p:blipFill>
        <p:spPr>
          <a:xfrm>
            <a:off x="838200" y="1163895"/>
            <a:ext cx="10515600" cy="4906722"/>
          </a:xfrm>
        </p:spPr>
      </p:pic>
      <p:sp>
        <p:nvSpPr>
          <p:cNvPr id="3" name="TextBox 2">
            <a:extLst>
              <a:ext uri="{FF2B5EF4-FFF2-40B4-BE49-F238E27FC236}">
                <a16:creationId xmlns:a16="http://schemas.microsoft.com/office/drawing/2014/main" id="{0069FB9A-E62E-8727-4A52-CEFF6FB1F4B7}"/>
              </a:ext>
            </a:extLst>
          </p:cNvPr>
          <p:cNvSpPr txBox="1"/>
          <p:nvPr/>
        </p:nvSpPr>
        <p:spPr>
          <a:xfrm>
            <a:off x="838200" y="6484296"/>
            <a:ext cx="7513261" cy="430887"/>
          </a:xfrm>
          <a:prstGeom prst="rect">
            <a:avLst/>
          </a:prstGeom>
          <a:noFill/>
        </p:spPr>
        <p:txBody>
          <a:bodyPr wrap="square" rtlCol="0">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
        <p:nvSpPr>
          <p:cNvPr id="5" name="TextBox 4">
            <a:extLst>
              <a:ext uri="{FF2B5EF4-FFF2-40B4-BE49-F238E27FC236}">
                <a16:creationId xmlns:a16="http://schemas.microsoft.com/office/drawing/2014/main" id="{14C0CEBC-70F8-4B92-91D8-8E6287097F2D}"/>
              </a:ext>
            </a:extLst>
          </p:cNvPr>
          <p:cNvSpPr txBox="1"/>
          <p:nvPr/>
        </p:nvSpPr>
        <p:spPr>
          <a:xfrm>
            <a:off x="1009650" y="4560678"/>
            <a:ext cx="2332954" cy="1107996"/>
          </a:xfrm>
          <a:prstGeom prst="rect">
            <a:avLst/>
          </a:prstGeom>
          <a:solidFill>
            <a:srgbClr val="BDD7EE"/>
          </a:solidFill>
        </p:spPr>
        <p:txBody>
          <a:bodyPr wrap="square" lIns="0" tIns="0" rIns="0" bIns="0" rtlCol="0">
            <a:spAutoFit/>
          </a:bodyPr>
          <a:lstStyle/>
          <a:p>
            <a:pPr algn="ctr"/>
            <a:r>
              <a:rPr lang="fr-FR" sz="2400" b="1" i="0" u="none" strike="noStrike" cap="none" baseline="0">
                <a:solidFill>
                  <a:srgbClr val="FFFFFF"/>
                </a:solidFill>
                <a:effectLst/>
                <a:uFill>
                  <a:solidFill>
                    <a:prstClr val="black">
                      <a:alpha val="0"/>
                    </a:prstClr>
                  </a:solidFill>
                </a:uFill>
                <a:latin typeface="Arial"/>
                <a:ea typeface="Arial"/>
                <a:cs typeface="Arial"/>
              </a:rPr>
              <a:t>Ecouvillons de transport en polyester sec </a:t>
            </a:r>
          </a:p>
        </p:txBody>
      </p:sp>
      <p:sp>
        <p:nvSpPr>
          <p:cNvPr id="6" name="TextBox 5">
            <a:extLst>
              <a:ext uri="{FF2B5EF4-FFF2-40B4-BE49-F238E27FC236}">
                <a16:creationId xmlns:a16="http://schemas.microsoft.com/office/drawing/2014/main" id="{56413AD7-A94A-433E-8047-8776F369A2EC}"/>
              </a:ext>
            </a:extLst>
          </p:cNvPr>
          <p:cNvSpPr txBox="1"/>
          <p:nvPr/>
        </p:nvSpPr>
        <p:spPr>
          <a:xfrm>
            <a:off x="5543550" y="4776122"/>
            <a:ext cx="2332954" cy="369332"/>
          </a:xfrm>
          <a:prstGeom prst="rect">
            <a:avLst/>
          </a:prstGeom>
          <a:solidFill>
            <a:srgbClr val="BDD7EE"/>
          </a:solidFill>
        </p:spPr>
        <p:txBody>
          <a:bodyPr wrap="square" lIns="0" tIns="0" rIns="0" bIns="0" rtlCol="0">
            <a:spAutoFit/>
          </a:bodyPr>
          <a:lstStyle/>
          <a:p>
            <a:pPr algn="ctr"/>
            <a:r>
              <a:rPr lang="fr-FR" sz="2400" b="0" i="0" u="none" strike="noStrike" cap="none" baseline="0">
                <a:solidFill>
                  <a:srgbClr val="FFFFFF"/>
                </a:solidFill>
                <a:effectLst/>
                <a:uFill>
                  <a:solidFill>
                    <a:prstClr val="black">
                      <a:alpha val="0"/>
                    </a:prstClr>
                  </a:solidFill>
                </a:uFill>
                <a:latin typeface="Arial"/>
                <a:ea typeface="Arial"/>
                <a:cs typeface="Arial"/>
              </a:rPr>
              <a:t>Écouvillons secs</a:t>
            </a:r>
          </a:p>
        </p:txBody>
      </p:sp>
      <p:sp>
        <p:nvSpPr>
          <p:cNvPr id="9" name="TextBox 8">
            <a:extLst>
              <a:ext uri="{FF2B5EF4-FFF2-40B4-BE49-F238E27FC236}">
                <a16:creationId xmlns:a16="http://schemas.microsoft.com/office/drawing/2014/main" id="{7A3FB62E-BC90-495E-B9C2-04D93E66159A}"/>
              </a:ext>
            </a:extLst>
          </p:cNvPr>
          <p:cNvSpPr txBox="1"/>
          <p:nvPr/>
        </p:nvSpPr>
        <p:spPr>
          <a:xfrm>
            <a:off x="8910973" y="4129791"/>
            <a:ext cx="2332954" cy="1846659"/>
          </a:xfrm>
          <a:prstGeom prst="rect">
            <a:avLst/>
          </a:prstGeom>
          <a:solidFill>
            <a:srgbClr val="BDD7EE"/>
          </a:solidFill>
        </p:spPr>
        <p:txBody>
          <a:bodyPr wrap="square" lIns="0" tIns="0" rIns="0" bIns="0" rtlCol="0">
            <a:spAutoFit/>
          </a:bodyPr>
          <a:lstStyle/>
          <a:p>
            <a:pPr algn="ctr"/>
            <a:r>
              <a:rPr lang="fr-FR" sz="2400" b="1" i="0" u="none" strike="noStrike" cap="none" baseline="0">
                <a:solidFill>
                  <a:srgbClr val="FFFFFF"/>
                </a:solidFill>
                <a:effectLst/>
                <a:uFill>
                  <a:solidFill>
                    <a:prstClr val="black">
                      <a:alpha val="0"/>
                    </a:prstClr>
                  </a:solidFill>
                </a:uFill>
                <a:latin typeface="Arial"/>
                <a:ea typeface="Arial"/>
                <a:cs typeface="Arial"/>
              </a:rPr>
              <a:t>Tube en plastique avec bouchon à visser et joint torique </a:t>
            </a:r>
          </a:p>
        </p:txBody>
      </p:sp>
      <p:sp>
        <p:nvSpPr>
          <p:cNvPr id="10" name="TextBox 9">
            <a:extLst>
              <a:ext uri="{FF2B5EF4-FFF2-40B4-BE49-F238E27FC236}">
                <a16:creationId xmlns:a16="http://schemas.microsoft.com/office/drawing/2014/main" id="{A4D45EAA-1B18-41B6-B7AE-5ECE567D8C90}"/>
              </a:ext>
            </a:extLst>
          </p:cNvPr>
          <p:cNvSpPr txBox="1"/>
          <p:nvPr/>
        </p:nvSpPr>
        <p:spPr>
          <a:xfrm>
            <a:off x="3971925" y="3617256"/>
            <a:ext cx="800100" cy="492443"/>
          </a:xfrm>
          <a:prstGeom prst="rect">
            <a:avLst/>
          </a:prstGeom>
          <a:solidFill>
            <a:schemeClr val="bg1"/>
          </a:solidFill>
        </p:spPr>
        <p:txBody>
          <a:bodyPr wrap="square" lIns="0" tIns="0" rIns="0" bIns="0" rtlCol="0">
            <a:spAutoFit/>
          </a:bodyPr>
          <a:lstStyle/>
          <a:p>
            <a:pPr algn="ctr"/>
            <a:r>
              <a:rPr lang="fr-FR" sz="3200" b="0" i="0" u="none" strike="noStrike" cap="none" baseline="0">
                <a:solidFill>
                  <a:srgbClr val="000000"/>
                </a:solidFill>
                <a:effectLst/>
                <a:uFill>
                  <a:solidFill>
                    <a:prstClr val="black">
                      <a:alpha val="0"/>
                    </a:prstClr>
                  </a:solidFill>
                </a:uFill>
                <a:latin typeface="Arial"/>
                <a:ea typeface="Arial"/>
                <a:cs typeface="Arial"/>
              </a:rPr>
              <a:t>OU</a:t>
            </a:r>
          </a:p>
        </p:txBody>
      </p:sp>
    </p:spTree>
    <p:extLst>
      <p:ext uri="{BB962C8B-B14F-4D97-AF65-F5344CB8AC3E}">
        <p14:creationId xmlns:p14="http://schemas.microsoft.com/office/powerpoint/2010/main" val="2339947237"/>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09026E7-B74C-A102-763C-8A44077458F9}"/>
              </a:ext>
            </a:extLst>
          </p:cNvPr>
          <p:cNvSpPr>
            <a:spLocks noGrp="1"/>
          </p:cNvSpPr>
          <p:nvPr>
            <p:ph type="title"/>
          </p:nvPr>
        </p:nvSpPr>
        <p:spPr>
          <a:xfrm>
            <a:off x="838200" y="235203"/>
            <a:ext cx="10515600" cy="800039"/>
          </a:xfrm>
        </p:spPr>
        <p:txBody>
          <a:bodyPr>
            <a:norm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Écouvillons oraux/nasopharyngés - procédures</a:t>
            </a:r>
          </a:p>
        </p:txBody>
      </p:sp>
      <p:pic>
        <p:nvPicPr>
          <p:cNvPr id="9" name="Content Placeholder 8">
            <a:extLst>
              <a:ext uri="{FF2B5EF4-FFF2-40B4-BE49-F238E27FC236}">
                <a16:creationId xmlns:a16="http://schemas.microsoft.com/office/drawing/2014/main" id="{54549E3E-EF5F-90EF-FB4A-3845250623A1}"/>
              </a:ext>
            </a:extLst>
          </p:cNvPr>
          <p:cNvPicPr>
            <a:picLocks noGrp="1" noChangeAspect="1"/>
          </p:cNvPicPr>
          <p:nvPr>
            <p:ph idx="1"/>
          </p:nvPr>
        </p:nvPicPr>
        <p:blipFill>
          <a:blip r:embed="rId3"/>
          <a:stretch>
            <a:fillRect/>
          </a:stretch>
        </p:blipFill>
        <p:spPr>
          <a:xfrm>
            <a:off x="967180" y="1283422"/>
            <a:ext cx="10257640" cy="4932362"/>
          </a:xfrm>
          <a:prstGeom prst="rect">
            <a:avLst/>
          </a:prstGeom>
        </p:spPr>
      </p:pic>
      <p:sp>
        <p:nvSpPr>
          <p:cNvPr id="3" name="TextBox 2">
            <a:extLst>
              <a:ext uri="{FF2B5EF4-FFF2-40B4-BE49-F238E27FC236}">
                <a16:creationId xmlns:a16="http://schemas.microsoft.com/office/drawing/2014/main" id="{D545CB76-07F0-01AE-FEEC-0DD4363B6195}"/>
              </a:ext>
            </a:extLst>
          </p:cNvPr>
          <p:cNvSpPr txBox="1"/>
          <p:nvPr/>
        </p:nvSpPr>
        <p:spPr>
          <a:xfrm>
            <a:off x="967180" y="6522188"/>
            <a:ext cx="7513261" cy="430887"/>
          </a:xfrm>
          <a:prstGeom prst="rect">
            <a:avLst/>
          </a:prstGeom>
          <a:noFill/>
        </p:spPr>
        <p:txBody>
          <a:bodyPr wrap="square" rtlCol="0">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
        <p:nvSpPr>
          <p:cNvPr id="5" name="TextBox 4">
            <a:extLst>
              <a:ext uri="{FF2B5EF4-FFF2-40B4-BE49-F238E27FC236}">
                <a16:creationId xmlns:a16="http://schemas.microsoft.com/office/drawing/2014/main" id="{95CF0D31-8A69-4B33-9BF0-2CDAACA298CE}"/>
              </a:ext>
            </a:extLst>
          </p:cNvPr>
          <p:cNvSpPr txBox="1"/>
          <p:nvPr/>
        </p:nvSpPr>
        <p:spPr>
          <a:xfrm>
            <a:off x="2362200" y="5713203"/>
            <a:ext cx="1724025" cy="246221"/>
          </a:xfrm>
          <a:prstGeom prst="rect">
            <a:avLst/>
          </a:prstGeom>
          <a:solidFill>
            <a:srgbClr val="F7E255"/>
          </a:solidFill>
        </p:spPr>
        <p:txBody>
          <a:bodyPr wrap="square" lIns="0" tIns="0" rIns="0" bIns="0" rtlCol="0">
            <a:spAutoFit/>
          </a:bodyPr>
          <a:lstStyle/>
          <a:p>
            <a:pPr algn="ctr"/>
            <a:r>
              <a:rPr lang="fr-FR" sz="1600" b="0" i="0" u="none" strike="noStrike" cap="none" baseline="0">
                <a:solidFill>
                  <a:srgbClr val="000000"/>
                </a:solidFill>
                <a:effectLst/>
                <a:uFill>
                  <a:solidFill>
                    <a:prstClr val="black">
                      <a:alpha val="0"/>
                    </a:prstClr>
                  </a:solidFill>
                </a:uFill>
                <a:latin typeface="Arial"/>
                <a:ea typeface="Arial"/>
                <a:cs typeface="Arial"/>
              </a:rPr>
              <a:t>Brosser le tissu</a:t>
            </a:r>
          </a:p>
        </p:txBody>
      </p:sp>
      <p:sp>
        <p:nvSpPr>
          <p:cNvPr id="6" name="TextBox 5">
            <a:extLst>
              <a:ext uri="{FF2B5EF4-FFF2-40B4-BE49-F238E27FC236}">
                <a16:creationId xmlns:a16="http://schemas.microsoft.com/office/drawing/2014/main" id="{C2399AAE-5848-42A9-BB43-3B7412551EF9}"/>
              </a:ext>
            </a:extLst>
          </p:cNvPr>
          <p:cNvSpPr txBox="1"/>
          <p:nvPr/>
        </p:nvSpPr>
        <p:spPr>
          <a:xfrm>
            <a:off x="8105775" y="5574578"/>
            <a:ext cx="1724025" cy="492443"/>
          </a:xfrm>
          <a:prstGeom prst="rect">
            <a:avLst/>
          </a:prstGeom>
          <a:solidFill>
            <a:srgbClr val="F7E255"/>
          </a:solidFill>
        </p:spPr>
        <p:txBody>
          <a:bodyPr wrap="square" lIns="0" tIns="0" rIns="0" bIns="0" rtlCol="0">
            <a:spAutoFit/>
          </a:bodyPr>
          <a:lstStyle/>
          <a:p>
            <a:pPr algn="ctr"/>
            <a:r>
              <a:rPr lang="fr-FR" sz="1600" b="0" i="0" u="none" strike="noStrike" cap="none" baseline="0">
                <a:solidFill>
                  <a:srgbClr val="000000"/>
                </a:solidFill>
                <a:effectLst/>
                <a:uFill>
                  <a:solidFill>
                    <a:prstClr val="black">
                      <a:alpha val="0"/>
                    </a:prstClr>
                  </a:solidFill>
                </a:uFill>
                <a:latin typeface="Arial"/>
                <a:ea typeface="Arial"/>
                <a:cs typeface="Arial"/>
              </a:rPr>
              <a:t>Placer l’écouvillon dans le récipient</a:t>
            </a:r>
          </a:p>
        </p:txBody>
      </p:sp>
    </p:spTree>
    <p:extLst>
      <p:ext uri="{BB962C8B-B14F-4D97-AF65-F5344CB8AC3E}">
        <p14:creationId xmlns:p14="http://schemas.microsoft.com/office/powerpoint/2010/main" val="67348575"/>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495F7-8A0A-CBF1-102B-0D1D8501ACD0}"/>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Procédures de sécurité </a:t>
            </a:r>
          </a:p>
        </p:txBody>
      </p:sp>
      <p:sp>
        <p:nvSpPr>
          <p:cNvPr id="3" name="Content Placeholder 2">
            <a:extLst>
              <a:ext uri="{FF2B5EF4-FFF2-40B4-BE49-F238E27FC236}">
                <a16:creationId xmlns:a16="http://schemas.microsoft.com/office/drawing/2014/main" id="{0596405D-C68F-87AE-652E-8917E3FE99EC}"/>
              </a:ext>
            </a:extLst>
          </p:cNvPr>
          <p:cNvSpPr>
            <a:spLocks noGrp="1"/>
          </p:cNvSpPr>
          <p:nvPr>
            <p:ph idx="1"/>
          </p:nvPr>
        </p:nvSpPr>
        <p:spPr>
          <a:xfrm>
            <a:off x="838201" y="1636730"/>
            <a:ext cx="7562850" cy="4932746"/>
          </a:xfrm>
        </p:spPr>
        <p:txBody>
          <a:bodyPr/>
          <a:lstStyle/>
          <a:p>
            <a:r>
              <a:rPr lang="fr-FR" sz="1800" b="0" i="0" u="none" strike="noStrike" cap="none" baseline="0">
                <a:solidFill>
                  <a:srgbClr val="262626"/>
                </a:solidFill>
                <a:effectLst/>
                <a:uFill>
                  <a:solidFill>
                    <a:prstClr val="black">
                      <a:alpha val="0"/>
                    </a:prstClr>
                  </a:solidFill>
                </a:uFill>
                <a:latin typeface="Arial"/>
                <a:ea typeface="Arial"/>
                <a:cs typeface="Arial"/>
              </a:rPr>
              <a:t>Les échantillons prélevés pour des analyses biologiques doivent être considérés comme potentiellement infectieux et manipulés avec prudence.</a:t>
            </a:r>
          </a:p>
          <a:p>
            <a:r>
              <a:rPr lang="fr-FR" sz="1800" b="0" i="0" u="none" strike="noStrike" cap="none" baseline="0">
                <a:solidFill>
                  <a:srgbClr val="262626"/>
                </a:solidFill>
                <a:effectLst/>
                <a:uFill>
                  <a:solidFill>
                    <a:prstClr val="black">
                      <a:alpha val="0"/>
                    </a:prstClr>
                  </a:solidFill>
                </a:uFill>
                <a:latin typeface="Arial"/>
                <a:ea typeface="Arial"/>
                <a:cs typeface="Arial"/>
              </a:rPr>
              <a:t>Minimiser le risque de transmission en laboratoire.  </a:t>
            </a:r>
          </a:p>
          <a:p>
            <a:pPr lvl="1"/>
            <a:r>
              <a:rPr lang="fr-FR" sz="1800" b="0" i="0" u="none" strike="noStrike" cap="none" baseline="0">
                <a:solidFill>
                  <a:srgbClr val="262626"/>
                </a:solidFill>
                <a:effectLst/>
                <a:uFill>
                  <a:solidFill>
                    <a:prstClr val="black">
                      <a:alpha val="0"/>
                    </a:prstClr>
                  </a:solidFill>
                </a:uFill>
                <a:latin typeface="Arial"/>
                <a:ea typeface="Arial"/>
                <a:cs typeface="Arial"/>
              </a:rPr>
              <a:t>Limiter les tests au personnel jouissant d’une compétence avérée</a:t>
            </a:r>
          </a:p>
          <a:p>
            <a:pPr lvl="1"/>
            <a:r>
              <a:rPr lang="fr-FR" sz="1800" b="0" i="0" u="none" strike="noStrike" cap="none" baseline="0">
                <a:solidFill>
                  <a:srgbClr val="262626"/>
                </a:solidFill>
                <a:effectLst/>
                <a:uFill>
                  <a:solidFill>
                    <a:prstClr val="black">
                      <a:alpha val="0"/>
                    </a:prstClr>
                  </a:solidFill>
                </a:uFill>
                <a:latin typeface="Arial"/>
                <a:ea typeface="Arial"/>
                <a:cs typeface="Arial"/>
              </a:rPr>
              <a:t>Porter l’EPI approprié</a:t>
            </a:r>
          </a:p>
          <a:p>
            <a:pPr lvl="1"/>
            <a:r>
              <a:rPr lang="fr-FR" sz="1800" b="0" i="0" u="none" strike="noStrike" cap="none" baseline="0">
                <a:solidFill>
                  <a:srgbClr val="262626"/>
                </a:solidFill>
                <a:effectLst/>
                <a:uFill>
                  <a:solidFill>
                    <a:prstClr val="black">
                      <a:alpha val="0"/>
                    </a:prstClr>
                  </a:solidFill>
                </a:uFill>
                <a:latin typeface="Arial"/>
                <a:ea typeface="Arial"/>
                <a:cs typeface="Arial"/>
              </a:rPr>
              <a:t>Utiliser les précautions standard rigoureusement appliquées</a:t>
            </a:r>
          </a:p>
          <a:p>
            <a:pPr lvl="1"/>
            <a:r>
              <a:rPr lang="fr-FR" sz="1800" b="0" i="0" u="none" strike="noStrike" cap="none" baseline="0">
                <a:solidFill>
                  <a:srgbClr val="262626"/>
                </a:solidFill>
                <a:effectLst/>
                <a:uFill>
                  <a:solidFill>
                    <a:prstClr val="black">
                      <a:alpha val="0"/>
                    </a:prstClr>
                  </a:solidFill>
                </a:uFill>
                <a:latin typeface="Arial"/>
                <a:ea typeface="Arial"/>
                <a:cs typeface="Arial"/>
              </a:rPr>
              <a:t>Éviter les procédures qui génèrent des aérosols infectieux  </a:t>
            </a:r>
          </a:p>
          <a:p>
            <a:r>
              <a:rPr lang="fr-FR" sz="1800" b="0" i="0" u="none" strike="noStrike" cap="none" baseline="0">
                <a:solidFill>
                  <a:srgbClr val="262626"/>
                </a:solidFill>
                <a:effectLst/>
                <a:uFill>
                  <a:solidFill>
                    <a:prstClr val="black">
                      <a:alpha val="0"/>
                    </a:prstClr>
                  </a:solidFill>
                </a:uFill>
                <a:latin typeface="Arial"/>
                <a:ea typeface="Arial"/>
                <a:cs typeface="Arial"/>
              </a:rPr>
              <a:t>Encourager la vaccination du personnel.</a:t>
            </a:r>
          </a:p>
          <a:p>
            <a:r>
              <a:rPr lang="fr-FR" sz="1800" b="0" i="0" u="none" strike="noStrike" cap="none" baseline="0">
                <a:solidFill>
                  <a:srgbClr val="262626"/>
                </a:solidFill>
                <a:effectLst/>
                <a:uFill>
                  <a:solidFill>
                    <a:prstClr val="black">
                      <a:alpha val="0"/>
                    </a:prstClr>
                  </a:solidFill>
                </a:uFill>
                <a:latin typeface="Arial"/>
                <a:ea typeface="Arial"/>
                <a:cs typeface="Arial"/>
              </a:rPr>
              <a:t>Les désinfectants efficaces contiennent des composés d’ammonium quaternaire et de l’eau de Javel à 0,5 % (ou 200 ppm) (fraîchement préparé).</a:t>
            </a:r>
          </a:p>
          <a:p>
            <a:r>
              <a:rPr lang="fr-FR" sz="1800" b="0" i="0" u="none" strike="noStrike" cap="none" baseline="0">
                <a:solidFill>
                  <a:srgbClr val="262626"/>
                </a:solidFill>
                <a:effectLst/>
                <a:uFill>
                  <a:solidFill>
                    <a:prstClr val="black">
                      <a:alpha val="0"/>
                    </a:prstClr>
                  </a:solidFill>
                </a:uFill>
                <a:latin typeface="Arial"/>
                <a:ea typeface="Arial"/>
                <a:cs typeface="Arial"/>
              </a:rPr>
              <a:t>Respecter rigoureusement les orientations en matière de prévention et de contrôle des infections lors du prélèvement et de la manipulation des échantillons.</a:t>
            </a:r>
          </a:p>
        </p:txBody>
      </p:sp>
      <p:pic>
        <p:nvPicPr>
          <p:cNvPr id="5" name="Content Placeholder 5">
            <a:extLst>
              <a:ext uri="{FF2B5EF4-FFF2-40B4-BE49-F238E27FC236}">
                <a16:creationId xmlns:a16="http://schemas.microsoft.com/office/drawing/2014/main" id="{56CE9B48-0590-8F30-D24D-AC3AB84F0A8A}"/>
              </a:ext>
            </a:extLst>
          </p:cNvPr>
          <p:cNvPicPr>
            <a:picLocks noChangeAspect="1"/>
          </p:cNvPicPr>
          <p:nvPr/>
        </p:nvPicPr>
        <p:blipFill>
          <a:blip r:embed="rId3"/>
          <a:stretch>
            <a:fillRect/>
          </a:stretch>
        </p:blipFill>
        <p:spPr>
          <a:xfrm>
            <a:off x="7552037" y="2362014"/>
            <a:ext cx="4373190" cy="2496588"/>
          </a:xfrm>
          <a:prstGeom prst="rect">
            <a:avLst/>
          </a:prstGeom>
          <a:ln w="19050">
            <a:solidFill>
              <a:schemeClr val="accent4"/>
            </a:solidFill>
          </a:ln>
        </p:spPr>
      </p:pic>
      <p:cxnSp>
        <p:nvCxnSpPr>
          <p:cNvPr id="7" name="Straight Arrow Connector 6">
            <a:extLst>
              <a:ext uri="{FF2B5EF4-FFF2-40B4-BE49-F238E27FC236}">
                <a16:creationId xmlns:a16="http://schemas.microsoft.com/office/drawing/2014/main" id="{C39B90F1-6D03-0376-A4A3-02B5C6328986}"/>
              </a:ext>
            </a:extLst>
          </p:cNvPr>
          <p:cNvCxnSpPr/>
          <p:nvPr/>
        </p:nvCxnSpPr>
        <p:spPr>
          <a:xfrm>
            <a:off x="4295269" y="3319397"/>
            <a:ext cx="3144033" cy="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7B22BBF-B212-AA58-BB75-FC196A06176D}"/>
              </a:ext>
            </a:extLst>
          </p:cNvPr>
          <p:cNvSpPr txBox="1"/>
          <p:nvPr/>
        </p:nvSpPr>
        <p:spPr>
          <a:xfrm>
            <a:off x="7891323" y="4875966"/>
            <a:ext cx="4129440" cy="600164"/>
          </a:xfrm>
          <a:prstGeom prst="rect">
            <a:avLst/>
          </a:prstGeom>
          <a:noFill/>
        </p:spPr>
        <p:txBody>
          <a:bodyPr wrap="square" rtlCol="0">
            <a:spAutoFit/>
          </a:bodyPr>
          <a:lstStyle/>
          <a:p>
            <a:pPr algn="r"/>
            <a:r>
              <a:rPr lang="fr-FR" sz="110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
        <p:nvSpPr>
          <p:cNvPr id="8" name="TextBox 7">
            <a:extLst>
              <a:ext uri="{FF2B5EF4-FFF2-40B4-BE49-F238E27FC236}">
                <a16:creationId xmlns:a16="http://schemas.microsoft.com/office/drawing/2014/main" id="{62BB5F1A-B26D-42DF-84F1-A195E74E63F2}"/>
              </a:ext>
            </a:extLst>
          </p:cNvPr>
          <p:cNvSpPr txBox="1"/>
          <p:nvPr/>
        </p:nvSpPr>
        <p:spPr>
          <a:xfrm>
            <a:off x="7730369" y="2720840"/>
            <a:ext cx="1089781" cy="167640"/>
          </a:xfrm>
          <a:prstGeom prst="rect">
            <a:avLst/>
          </a:prstGeom>
          <a:solidFill>
            <a:srgbClr val="E19E25"/>
          </a:solidFill>
        </p:spPr>
        <p:txBody>
          <a:bodyPr wrap="square" lIns="0" tIns="0" rIns="0" bIns="0" rtlCol="0">
            <a:spAutoFit/>
          </a:bodyPr>
          <a:lstStyle/>
          <a:p>
            <a:pPr algn="ctr"/>
            <a:r>
              <a:rPr lang="fr-FR" sz="1050" b="0" i="0" u="none" strike="noStrike" cap="none" baseline="0">
                <a:solidFill>
                  <a:srgbClr val="FFFFFF"/>
                </a:solidFill>
                <a:effectLst/>
                <a:uFill>
                  <a:solidFill>
                    <a:prstClr val="black">
                      <a:alpha val="0"/>
                    </a:prstClr>
                  </a:solidFill>
                </a:uFill>
                <a:latin typeface="Calibri"/>
                <a:ea typeface="Calibri"/>
                <a:cs typeface="Calibri"/>
              </a:rPr>
              <a:t>Blouse jetable </a:t>
            </a:r>
          </a:p>
        </p:txBody>
      </p:sp>
      <p:sp>
        <p:nvSpPr>
          <p:cNvPr id="9" name="TextBox 8">
            <a:extLst>
              <a:ext uri="{FF2B5EF4-FFF2-40B4-BE49-F238E27FC236}">
                <a16:creationId xmlns:a16="http://schemas.microsoft.com/office/drawing/2014/main" id="{B6209DC9-C4AA-4F4B-BA21-B09CA945CA37}"/>
              </a:ext>
            </a:extLst>
          </p:cNvPr>
          <p:cNvSpPr txBox="1"/>
          <p:nvPr/>
        </p:nvSpPr>
        <p:spPr>
          <a:xfrm>
            <a:off x="7689094" y="3705082"/>
            <a:ext cx="1089781" cy="167640"/>
          </a:xfrm>
          <a:prstGeom prst="rect">
            <a:avLst/>
          </a:prstGeom>
          <a:solidFill>
            <a:srgbClr val="E19E25"/>
          </a:solidFill>
        </p:spPr>
        <p:txBody>
          <a:bodyPr wrap="square" lIns="0" tIns="0" rIns="0" bIns="0" rtlCol="0">
            <a:spAutoFit/>
          </a:bodyPr>
          <a:lstStyle/>
          <a:p>
            <a:pPr algn="ctr"/>
            <a:r>
              <a:rPr lang="fr-FR" sz="1050" b="0" i="0" u="none" strike="noStrike" cap="none" baseline="0">
                <a:solidFill>
                  <a:srgbClr val="FFFFFF"/>
                </a:solidFill>
                <a:effectLst/>
                <a:uFill>
                  <a:solidFill>
                    <a:prstClr val="black">
                      <a:alpha val="0"/>
                    </a:prstClr>
                  </a:solidFill>
                </a:uFill>
                <a:latin typeface="Calibri"/>
                <a:ea typeface="Calibri"/>
                <a:cs typeface="Calibri"/>
              </a:rPr>
              <a:t>Gants jetables</a:t>
            </a:r>
          </a:p>
        </p:txBody>
      </p:sp>
      <p:sp>
        <p:nvSpPr>
          <p:cNvPr id="10" name="TextBox 9">
            <a:extLst>
              <a:ext uri="{FF2B5EF4-FFF2-40B4-BE49-F238E27FC236}">
                <a16:creationId xmlns:a16="http://schemas.microsoft.com/office/drawing/2014/main" id="{7FF8987C-985F-4C1D-9143-0F4B4A967189}"/>
              </a:ext>
            </a:extLst>
          </p:cNvPr>
          <p:cNvSpPr txBox="1"/>
          <p:nvPr/>
        </p:nvSpPr>
        <p:spPr>
          <a:xfrm>
            <a:off x="10547350" y="2629851"/>
            <a:ext cx="1311275" cy="335280"/>
          </a:xfrm>
          <a:prstGeom prst="rect">
            <a:avLst/>
          </a:prstGeom>
          <a:solidFill>
            <a:srgbClr val="E19E25"/>
          </a:solidFill>
        </p:spPr>
        <p:txBody>
          <a:bodyPr wrap="square" lIns="0" tIns="0" rIns="0" bIns="0" rtlCol="0">
            <a:spAutoFit/>
          </a:bodyPr>
          <a:lstStyle/>
          <a:p>
            <a:pPr algn="ctr"/>
            <a:r>
              <a:rPr lang="fr-FR" sz="1050" b="0" i="0" u="none" strike="noStrike" cap="none" baseline="0">
                <a:solidFill>
                  <a:srgbClr val="FFFFFF"/>
                </a:solidFill>
                <a:effectLst/>
                <a:uFill>
                  <a:solidFill>
                    <a:prstClr val="black">
                      <a:alpha val="0"/>
                    </a:prstClr>
                  </a:solidFill>
                </a:uFill>
                <a:latin typeface="Calibri"/>
                <a:ea typeface="Calibri"/>
                <a:cs typeface="Calibri"/>
              </a:rPr>
              <a:t>Écran facial ou lunettes de protection</a:t>
            </a:r>
          </a:p>
        </p:txBody>
      </p:sp>
      <p:sp>
        <p:nvSpPr>
          <p:cNvPr id="11" name="TextBox 10">
            <a:extLst>
              <a:ext uri="{FF2B5EF4-FFF2-40B4-BE49-F238E27FC236}">
                <a16:creationId xmlns:a16="http://schemas.microsoft.com/office/drawing/2014/main" id="{9D6C9ACA-327E-4D66-9DF6-E680C1BC689F}"/>
              </a:ext>
            </a:extLst>
          </p:cNvPr>
          <p:cNvSpPr txBox="1"/>
          <p:nvPr/>
        </p:nvSpPr>
        <p:spPr>
          <a:xfrm>
            <a:off x="10636251" y="3344361"/>
            <a:ext cx="965200" cy="167640"/>
          </a:xfrm>
          <a:prstGeom prst="rect">
            <a:avLst/>
          </a:prstGeom>
          <a:solidFill>
            <a:srgbClr val="E19E25"/>
          </a:solidFill>
        </p:spPr>
        <p:txBody>
          <a:bodyPr wrap="square" lIns="0" tIns="0" rIns="0" bIns="0" rtlCol="0">
            <a:spAutoFit/>
          </a:bodyPr>
          <a:lstStyle/>
          <a:p>
            <a:pPr algn="ctr"/>
            <a:r>
              <a:rPr lang="fr-FR" sz="1050" b="0" i="0" u="none" strike="noStrike" cap="none" baseline="0">
                <a:solidFill>
                  <a:srgbClr val="FFFFFF"/>
                </a:solidFill>
                <a:effectLst/>
                <a:uFill>
                  <a:solidFill>
                    <a:prstClr val="black">
                      <a:alpha val="0"/>
                    </a:prstClr>
                  </a:solidFill>
                </a:uFill>
                <a:latin typeface="Calibri"/>
                <a:ea typeface="Calibri"/>
                <a:cs typeface="Calibri"/>
              </a:rPr>
              <a:t>Masque jetable</a:t>
            </a:r>
          </a:p>
        </p:txBody>
      </p:sp>
      <p:sp>
        <p:nvSpPr>
          <p:cNvPr id="12" name="TextBox 11">
            <a:extLst>
              <a:ext uri="{FF2B5EF4-FFF2-40B4-BE49-F238E27FC236}">
                <a16:creationId xmlns:a16="http://schemas.microsoft.com/office/drawing/2014/main" id="{9F62F0D1-7342-4ED2-86E1-6BC3D907EF24}"/>
              </a:ext>
            </a:extLst>
          </p:cNvPr>
          <p:cNvSpPr txBox="1"/>
          <p:nvPr/>
        </p:nvSpPr>
        <p:spPr>
          <a:xfrm>
            <a:off x="10617200" y="4284436"/>
            <a:ext cx="965200" cy="335280"/>
          </a:xfrm>
          <a:prstGeom prst="rect">
            <a:avLst/>
          </a:prstGeom>
          <a:solidFill>
            <a:srgbClr val="E19E25"/>
          </a:solidFill>
        </p:spPr>
        <p:txBody>
          <a:bodyPr wrap="square" lIns="0" tIns="0" rIns="0" bIns="0" rtlCol="0">
            <a:spAutoFit/>
          </a:bodyPr>
          <a:lstStyle/>
          <a:p>
            <a:pPr algn="ctr"/>
            <a:r>
              <a:rPr lang="fr-FR" sz="1050" b="0" i="0" u="none" strike="noStrike" cap="none" baseline="0">
                <a:solidFill>
                  <a:srgbClr val="FFFFFF"/>
                </a:solidFill>
                <a:effectLst/>
                <a:uFill>
                  <a:solidFill>
                    <a:prstClr val="black">
                      <a:alpha val="0"/>
                    </a:prstClr>
                  </a:solidFill>
                </a:uFill>
                <a:latin typeface="Calibri"/>
                <a:ea typeface="Calibri"/>
                <a:cs typeface="Calibri"/>
              </a:rPr>
              <a:t>Chaussures fermées</a:t>
            </a:r>
          </a:p>
        </p:txBody>
      </p:sp>
    </p:spTree>
    <p:extLst>
      <p:ext uri="{BB962C8B-B14F-4D97-AF65-F5344CB8AC3E}">
        <p14:creationId xmlns:p14="http://schemas.microsoft.com/office/powerpoint/2010/main" val="216534885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7A8E7-E242-EAEB-14D1-CEEC527FFEF5}"/>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Conservation des échantillons </a:t>
            </a:r>
          </a:p>
        </p:txBody>
      </p:sp>
      <p:sp>
        <p:nvSpPr>
          <p:cNvPr id="3" name="Content Placeholder 2">
            <a:extLst>
              <a:ext uri="{FF2B5EF4-FFF2-40B4-BE49-F238E27FC236}">
                <a16:creationId xmlns:a16="http://schemas.microsoft.com/office/drawing/2014/main" id="{D910B510-E1F8-988E-F92C-2AE3C1F18DD3}"/>
              </a:ext>
            </a:extLst>
          </p:cNvPr>
          <p:cNvSpPr>
            <a:spLocks noGrp="1"/>
          </p:cNvSpPr>
          <p:nvPr>
            <p:ph idx="1"/>
          </p:nvPr>
        </p:nvSpPr>
        <p:spPr/>
        <p:txBody>
          <a:bodyPr/>
          <a:lstStyle/>
          <a:p>
            <a:r>
              <a:rPr lang="fr-FR" sz="2000" b="1" i="0" u="none" strike="noStrike" cap="none" baseline="0">
                <a:solidFill>
                  <a:srgbClr val="262626"/>
                </a:solidFill>
                <a:effectLst/>
                <a:uFill>
                  <a:solidFill>
                    <a:prstClr val="black">
                      <a:alpha val="0"/>
                    </a:prstClr>
                  </a:solidFill>
                </a:uFill>
                <a:latin typeface="Arial"/>
                <a:ea typeface="Arial"/>
                <a:cs typeface="Arial"/>
              </a:rPr>
              <a:t>Réfrigérez (2 à 8 °C) ou congelez (-20 °C ou moins) les échantillons dans l’heure </a:t>
            </a:r>
            <a:r>
              <a:rPr lang="fr-FR" sz="2000" b="0" i="0" u="none" strike="noStrike" cap="none" baseline="0">
                <a:solidFill>
                  <a:srgbClr val="262626"/>
                </a:solidFill>
                <a:effectLst/>
                <a:uFill>
                  <a:solidFill>
                    <a:prstClr val="black">
                      <a:alpha val="0"/>
                    </a:prstClr>
                  </a:solidFill>
                </a:uFill>
                <a:latin typeface="Arial"/>
                <a:ea typeface="Arial"/>
                <a:cs typeface="Arial"/>
              </a:rPr>
              <a:t>suivant le prélèvement. </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Si conservation &gt; 7 jours, </a:t>
            </a:r>
            <a:r>
              <a:rPr lang="fr-FR" sz="2000" b="0" i="0" u="none" strike="noStrike" cap="none" baseline="0">
                <a:solidFill>
                  <a:srgbClr val="262626"/>
                </a:solidFill>
                <a:effectLst/>
                <a:uFill>
                  <a:solidFill>
                    <a:prstClr val="black">
                      <a:alpha val="0"/>
                    </a:prstClr>
                  </a:solidFill>
                </a:uFill>
                <a:latin typeface="Symbol"/>
                <a:ea typeface="Arial"/>
                <a:cs typeface="Arial"/>
                <a:sym typeface="Symbol"/>
              </a:rPr>
              <a:t></a:t>
            </a:r>
            <a:r>
              <a:rPr lang="fr-FR" sz="2000" b="0" i="0" u="none" strike="noStrike" cap="none" baseline="0">
                <a:solidFill>
                  <a:srgbClr val="262626"/>
                </a:solidFill>
                <a:effectLst/>
                <a:uFill>
                  <a:solidFill>
                    <a:prstClr val="black">
                      <a:alpha val="0"/>
                    </a:prstClr>
                  </a:solidFill>
                </a:uFill>
                <a:latin typeface="Arial"/>
                <a:ea typeface="Arial"/>
                <a:cs typeface="Arial"/>
              </a:rPr>
              <a:t> conserver les échantillons à -20 °C ou moins. </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Si conservation &gt; 60 jours, </a:t>
            </a:r>
            <a:r>
              <a:rPr lang="fr-FR" sz="2000" b="0" i="0" u="none" strike="noStrike" cap="none" baseline="0">
                <a:solidFill>
                  <a:srgbClr val="262626"/>
                </a:solidFill>
                <a:effectLst/>
                <a:uFill>
                  <a:solidFill>
                    <a:prstClr val="black">
                      <a:alpha val="0"/>
                    </a:prstClr>
                  </a:solidFill>
                </a:uFill>
                <a:latin typeface="Symbol"/>
                <a:ea typeface="Arial"/>
                <a:cs typeface="Arial"/>
                <a:sym typeface="Symbol"/>
              </a:rPr>
              <a:t></a:t>
            </a:r>
            <a:r>
              <a:rPr lang="fr-FR" sz="2000" b="0" i="0" u="none" strike="noStrike" cap="none" baseline="0">
                <a:solidFill>
                  <a:srgbClr val="262626"/>
                </a:solidFill>
                <a:effectLst/>
                <a:uFill>
                  <a:solidFill>
                    <a:prstClr val="black">
                      <a:alpha val="0"/>
                    </a:prstClr>
                  </a:solidFill>
                </a:uFill>
                <a:latin typeface="Arial"/>
                <a:ea typeface="Arial"/>
                <a:cs typeface="Arial"/>
              </a:rPr>
              <a:t> conserver l’échantillon à -70 °C. </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Si la chaîne du froid n’est pas disponible, </a:t>
            </a:r>
            <a:r>
              <a:rPr lang="fr-FR" sz="2000" b="0" i="0" u="none" strike="noStrike" cap="none" baseline="0">
                <a:solidFill>
                  <a:srgbClr val="262626"/>
                </a:solidFill>
                <a:effectLst/>
                <a:uFill>
                  <a:solidFill>
                    <a:prstClr val="black">
                      <a:alpha val="0"/>
                    </a:prstClr>
                  </a:solidFill>
                </a:uFill>
                <a:latin typeface="Symbol"/>
                <a:ea typeface="Arial"/>
                <a:cs typeface="Arial"/>
                <a:sym typeface="Symbol"/>
              </a:rPr>
              <a:t></a:t>
            </a:r>
            <a:r>
              <a:rPr lang="fr-FR" sz="2000" b="0" i="0" u="none" strike="noStrike" cap="none" baseline="0">
                <a:solidFill>
                  <a:srgbClr val="262626"/>
                </a:solidFill>
                <a:effectLst/>
                <a:uFill>
                  <a:solidFill>
                    <a:prstClr val="black">
                      <a:alpha val="0"/>
                    </a:prstClr>
                  </a:solidFill>
                </a:uFill>
                <a:latin typeface="Arial"/>
                <a:ea typeface="Arial"/>
                <a:cs typeface="Arial"/>
              </a:rPr>
              <a:t> conservez l’échantillon dans un environnement sombre et frais, étant entendu que l’expédition à température ambiante ne soit pas recommandée. </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Éviter les cycles répétés de congélation-décongélation qui réduisent la qualité des échantillons. </a:t>
            </a:r>
          </a:p>
          <a:p>
            <a:r>
              <a:rPr lang="fr-FR" sz="2000" b="0" i="0" u="none" strike="noStrike" cap="none" baseline="0">
                <a:solidFill>
                  <a:srgbClr val="262626"/>
                </a:solidFill>
                <a:effectLst/>
                <a:uFill>
                  <a:solidFill>
                    <a:prstClr val="black">
                      <a:alpha val="0"/>
                    </a:prstClr>
                  </a:solidFill>
                </a:uFill>
                <a:latin typeface="Arial"/>
                <a:ea typeface="Arial"/>
                <a:cs typeface="Arial"/>
              </a:rPr>
              <a:t>Autre matériel et équipement nécessaires : récipients de transport et sacs de prélèvement d’échantillons et triple emballage, glacières et blocs réfrigérants ou glace carbonique, étiquettes et marqueurs permanents, équipement de protection individuelle (EPI) et matériel de décontamination des surfaces.</a:t>
            </a:r>
          </a:p>
        </p:txBody>
      </p:sp>
    </p:spTree>
    <p:extLst>
      <p:ext uri="{BB962C8B-B14F-4D97-AF65-F5344CB8AC3E}">
        <p14:creationId xmlns:p14="http://schemas.microsoft.com/office/powerpoint/2010/main" val="50753582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5E24E-1EF5-8631-049A-28C23CEC4788}"/>
              </a:ext>
            </a:extLst>
          </p:cNvPr>
          <p:cNvSpPr>
            <a:spLocks noGrp="1"/>
          </p:cNvSpPr>
          <p:nvPr>
            <p:ph type="title"/>
          </p:nvPr>
        </p:nvSpPr>
        <p:spPr>
          <a:xfrm>
            <a:off x="574060" y="225239"/>
            <a:ext cx="10779740"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Prélèvement et conservation des échantillons </a:t>
            </a:r>
          </a:p>
        </p:txBody>
      </p:sp>
      <p:pic>
        <p:nvPicPr>
          <p:cNvPr id="6" name="Content Placeholder 5">
            <a:extLst>
              <a:ext uri="{FF2B5EF4-FFF2-40B4-BE49-F238E27FC236}">
                <a16:creationId xmlns:a16="http://schemas.microsoft.com/office/drawing/2014/main" id="{3CEF5664-37E5-2E3A-D4F8-14C6AE5BFECB}"/>
              </a:ext>
            </a:extLst>
          </p:cNvPr>
          <p:cNvPicPr>
            <a:picLocks noGrp="1" noChangeAspect="1"/>
          </p:cNvPicPr>
          <p:nvPr>
            <p:ph idx="1"/>
          </p:nvPr>
        </p:nvPicPr>
        <p:blipFill>
          <a:blip r:embed="rId3"/>
          <a:stretch>
            <a:fillRect/>
          </a:stretch>
        </p:blipFill>
        <p:spPr>
          <a:xfrm>
            <a:off x="574060" y="1224789"/>
            <a:ext cx="6373191" cy="4932362"/>
          </a:xfrm>
        </p:spPr>
      </p:pic>
      <p:sp>
        <p:nvSpPr>
          <p:cNvPr id="8" name="TextBox 7">
            <a:extLst>
              <a:ext uri="{FF2B5EF4-FFF2-40B4-BE49-F238E27FC236}">
                <a16:creationId xmlns:a16="http://schemas.microsoft.com/office/drawing/2014/main" id="{852399E9-D469-8DB0-C0F8-1535B80D1034}"/>
              </a:ext>
            </a:extLst>
          </p:cNvPr>
          <p:cNvSpPr txBox="1"/>
          <p:nvPr/>
        </p:nvSpPr>
        <p:spPr>
          <a:xfrm>
            <a:off x="574060" y="6244600"/>
            <a:ext cx="6373190" cy="338554"/>
          </a:xfrm>
          <a:prstGeom prst="rect">
            <a:avLst/>
          </a:prstGeom>
          <a:noFill/>
        </p:spPr>
        <p:txBody>
          <a:bodyPr wrap="square">
            <a:spAutoFit/>
          </a:bodyPr>
          <a:lstStyle/>
          <a:p>
            <a:r>
              <a:rPr lang="fr-FR" sz="800" b="1" i="0" u="none" strike="noStrike" cap="none" baseline="0">
                <a:solidFill>
                  <a:srgbClr val="44546A"/>
                </a:solidFill>
                <a:effectLst/>
                <a:uFill>
                  <a:solidFill>
                    <a:prstClr val="black">
                      <a:alpha val="0"/>
                    </a:prstClr>
                  </a:solidFill>
                </a:uFill>
                <a:latin typeface="ArialNarrow-Bold"/>
                <a:ea typeface="ArialNarrow-Bold"/>
                <a:cs typeface="ArialNarrow-Bold"/>
              </a:rPr>
              <a:t>© </a:t>
            </a:r>
            <a:r>
              <a:rPr lang="fr-FR" sz="800" b="0" i="0" u="none" strike="noStrike" cap="none" baseline="0">
                <a:solidFill>
                  <a:srgbClr val="44546A"/>
                </a:solidFill>
                <a:effectLst/>
                <a:uFill>
                  <a:solidFill>
                    <a:prstClr val="black">
                      <a:alpha val="0"/>
                    </a:prstClr>
                  </a:solidFill>
                </a:uFill>
                <a:latin typeface="ArialNarrow"/>
                <a:ea typeface="ArialNarrow"/>
                <a:cs typeface="ArialNarrow"/>
              </a:rPr>
              <a:t>Organisation mondiale de la santé 2022 Certains droits réservés. Cette œuvre est disponible sous licence CC BY-NC-SA 3.0 IGO.</a:t>
            </a:r>
            <a:br>
              <a:rPr sz="800"/>
            </a:br>
            <a:r>
              <a:rPr lang="fr-FR" sz="800" b="0" i="0" u="none" strike="noStrike" cap="none" baseline="0">
                <a:solidFill>
                  <a:srgbClr val="44546A"/>
                </a:solidFill>
                <a:effectLst/>
                <a:uFill>
                  <a:solidFill>
                    <a:prstClr val="black">
                      <a:alpha val="0"/>
                    </a:prstClr>
                  </a:solidFill>
                </a:uFill>
                <a:latin typeface="ArialNarrow"/>
                <a:ea typeface="ArialNarrow"/>
                <a:cs typeface="ArialNarrow"/>
              </a:rPr>
              <a:t>Numéro de référence OMS : WHO/MPX/Laboratory/20</a:t>
            </a:r>
            <a:r>
              <a:rPr lang="fr-FR" sz="800" b="0" i="0" u="none" strike="noStrike" cap="none" baseline="0">
                <a:solidFill>
                  <a:srgbClr val="44546A"/>
                </a:solidFill>
                <a:effectLst/>
                <a:uFill>
                  <a:solidFill>
                    <a:prstClr val="black">
                      <a:alpha val="0"/>
                    </a:prstClr>
                  </a:solidFill>
                </a:uFill>
                <a:latin typeface="Arial"/>
                <a:ea typeface="Arial"/>
                <a:cs typeface="Arial"/>
              </a:rPr>
              <a:t> .</a:t>
            </a:r>
          </a:p>
        </p:txBody>
      </p:sp>
      <p:pic>
        <p:nvPicPr>
          <p:cNvPr id="5" name="Picture 4">
            <a:extLst>
              <a:ext uri="{FF2B5EF4-FFF2-40B4-BE49-F238E27FC236}">
                <a16:creationId xmlns:a16="http://schemas.microsoft.com/office/drawing/2014/main" id="{62BF3E2B-0E24-9EE6-53F8-A3BEB39CC93E}"/>
              </a:ext>
            </a:extLst>
          </p:cNvPr>
          <p:cNvPicPr>
            <a:picLocks noChangeAspect="1"/>
          </p:cNvPicPr>
          <p:nvPr/>
        </p:nvPicPr>
        <p:blipFill>
          <a:blip r:embed="rId4"/>
          <a:stretch>
            <a:fillRect/>
          </a:stretch>
        </p:blipFill>
        <p:spPr>
          <a:xfrm>
            <a:off x="7067550" y="1224789"/>
            <a:ext cx="4286250" cy="4932362"/>
          </a:xfrm>
          <a:prstGeom prst="rect">
            <a:avLst/>
          </a:prstGeom>
        </p:spPr>
      </p:pic>
      <p:sp>
        <p:nvSpPr>
          <p:cNvPr id="9" name="Text Box 2">
            <a:extLst>
              <a:ext uri="{FF2B5EF4-FFF2-40B4-BE49-F238E27FC236}">
                <a16:creationId xmlns:a16="http://schemas.microsoft.com/office/drawing/2014/main" id="{4161AA4A-415B-4AB0-8A39-F8A53C4B3399}"/>
              </a:ext>
            </a:extLst>
          </p:cNvPr>
          <p:cNvSpPr txBox="1"/>
          <p:nvPr/>
        </p:nvSpPr>
        <p:spPr>
          <a:xfrm>
            <a:off x="5461000" y="3333750"/>
            <a:ext cx="1270000" cy="165173"/>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en-US" sz="1050">
                <a:effectLst/>
                <a:latin typeface="Calibri" panose="020F0502020204030204" pitchFamily="34" charset="0"/>
                <a:ea typeface="DengXian" panose="02010600030101010101" pitchFamily="2" charset="-122"/>
                <a:cs typeface="Arial" panose="020B0604020202020204" pitchFamily="34" charset="0"/>
              </a:rPr>
              <a:t> </a:t>
            </a:r>
          </a:p>
        </p:txBody>
      </p:sp>
      <p:graphicFrame>
        <p:nvGraphicFramePr>
          <p:cNvPr id="4" name="Table 3">
            <a:extLst>
              <a:ext uri="{FF2B5EF4-FFF2-40B4-BE49-F238E27FC236}">
                <a16:creationId xmlns:a16="http://schemas.microsoft.com/office/drawing/2014/main" id="{9C381B68-9A16-46D4-8FF4-88894C380CB7}"/>
              </a:ext>
            </a:extLst>
          </p:cNvPr>
          <p:cNvGraphicFramePr>
            <a:graphicFrameLocks noGrp="1"/>
          </p:cNvGraphicFramePr>
          <p:nvPr>
            <p:extLst>
              <p:ext uri="{D42A27DB-BD31-4B8C-83A1-F6EECF244321}">
                <p14:modId xmlns:p14="http://schemas.microsoft.com/office/powerpoint/2010/main" val="568362574"/>
              </p:ext>
            </p:extLst>
          </p:nvPr>
        </p:nvGraphicFramePr>
        <p:xfrm>
          <a:off x="634209" y="1272621"/>
          <a:ext cx="6373191" cy="4901606"/>
        </p:xfrm>
        <a:graphic>
          <a:graphicData uri="http://schemas.openxmlformats.org/drawingml/2006/table">
            <a:tbl>
              <a:tblPr firstRow="1" firstCol="1" bandRow="1">
                <a:tableStyleId>{5C22544A-7EE6-4342-B048-85BDC9FD1C3A}</a:tableStyleId>
              </a:tblPr>
              <a:tblGrid>
                <a:gridCol w="1559540">
                  <a:extLst>
                    <a:ext uri="{9D8B030D-6E8A-4147-A177-3AD203B41FA5}">
                      <a16:colId xmlns:a16="http://schemas.microsoft.com/office/drawing/2014/main" val="1592881898"/>
                    </a:ext>
                  </a:extLst>
                </a:gridCol>
                <a:gridCol w="1514764">
                  <a:extLst>
                    <a:ext uri="{9D8B030D-6E8A-4147-A177-3AD203B41FA5}">
                      <a16:colId xmlns:a16="http://schemas.microsoft.com/office/drawing/2014/main" val="125216900"/>
                    </a:ext>
                  </a:extLst>
                </a:gridCol>
                <a:gridCol w="1662545">
                  <a:extLst>
                    <a:ext uri="{9D8B030D-6E8A-4147-A177-3AD203B41FA5}">
                      <a16:colId xmlns:a16="http://schemas.microsoft.com/office/drawing/2014/main" val="2866266510"/>
                    </a:ext>
                  </a:extLst>
                </a:gridCol>
                <a:gridCol w="1636342">
                  <a:extLst>
                    <a:ext uri="{9D8B030D-6E8A-4147-A177-3AD203B41FA5}">
                      <a16:colId xmlns:a16="http://schemas.microsoft.com/office/drawing/2014/main" val="4225230705"/>
                    </a:ext>
                  </a:extLst>
                </a:gridCol>
              </a:tblGrid>
              <a:tr h="444167">
                <a:tc>
                  <a:txBody>
                    <a:bodyPr/>
                    <a:lstStyle/>
                    <a:p>
                      <a:pPr marL="0" marR="0">
                        <a:lnSpc>
                          <a:spcPct val="107000"/>
                        </a:lnSpc>
                        <a:spcBef>
                          <a:spcPct val="0"/>
                        </a:spcBef>
                        <a:spcAft>
                          <a:spcPts val="600"/>
                        </a:spcAft>
                      </a:pPr>
                      <a:r>
                        <a:rPr lang="fr-FR" sz="900" b="1" i="0" u="none" strike="noStrike" cap="none" baseline="0">
                          <a:solidFill>
                            <a:srgbClr val="000000"/>
                          </a:solidFill>
                          <a:effectLst/>
                          <a:uFill>
                            <a:solidFill>
                              <a:prstClr val="black">
                                <a:alpha val="0"/>
                              </a:prstClr>
                            </a:solidFill>
                          </a:uFill>
                          <a:latin typeface="Arial"/>
                          <a:ea typeface="Arial"/>
                          <a:cs typeface="Arial"/>
                        </a:rPr>
                        <a:t>Type d’échantillon</a:t>
                      </a:r>
                      <a:endParaRPr lang="en-US" sz="1100" b="1">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EEAF6"/>
                    </a:solidFill>
                  </a:tcPr>
                </a:tc>
                <a:tc>
                  <a:txBody>
                    <a:bodyPr/>
                    <a:lstStyle/>
                    <a:p>
                      <a:pPr marL="0" marR="0">
                        <a:lnSpc>
                          <a:spcPct val="107000"/>
                        </a:lnSpc>
                        <a:spcBef>
                          <a:spcPct val="0"/>
                        </a:spcBef>
                        <a:spcAft>
                          <a:spcPts val="600"/>
                        </a:spcAft>
                      </a:pPr>
                      <a:r>
                        <a:rPr lang="fr-FR" sz="900" b="1" i="0" u="none" strike="noStrike" cap="none" baseline="0">
                          <a:solidFill>
                            <a:srgbClr val="000000"/>
                          </a:solidFill>
                          <a:effectLst/>
                          <a:uFill>
                            <a:solidFill>
                              <a:prstClr val="black">
                                <a:alpha val="0"/>
                              </a:prstClr>
                            </a:solidFill>
                          </a:uFill>
                          <a:latin typeface="Arial"/>
                          <a:ea typeface="Arial"/>
                          <a:cs typeface="Arial"/>
                        </a:rPr>
                        <a:t>Matériel de prélèvement</a:t>
                      </a:r>
                      <a:endParaRPr lang="en-US" sz="1100" b="1">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EEAF6"/>
                    </a:solidFill>
                  </a:tcPr>
                </a:tc>
                <a:tc>
                  <a:txBody>
                    <a:bodyPr/>
                    <a:lstStyle/>
                    <a:p>
                      <a:pPr marL="0" marR="0">
                        <a:lnSpc>
                          <a:spcPct val="107000"/>
                        </a:lnSpc>
                        <a:spcBef>
                          <a:spcPct val="0"/>
                        </a:spcBef>
                        <a:spcAft>
                          <a:spcPts val="600"/>
                        </a:spcAft>
                      </a:pPr>
                      <a:r>
                        <a:rPr lang="fr-FR" sz="900" b="1" i="0" u="none" strike="noStrike" cap="none" baseline="0">
                          <a:solidFill>
                            <a:srgbClr val="000000"/>
                          </a:solidFill>
                          <a:effectLst/>
                          <a:uFill>
                            <a:solidFill>
                              <a:prstClr val="black">
                                <a:alpha val="0"/>
                              </a:prstClr>
                            </a:solidFill>
                          </a:uFill>
                          <a:latin typeface="Arial"/>
                          <a:ea typeface="Arial"/>
                          <a:cs typeface="Arial"/>
                        </a:rPr>
                        <a:t>Température de conservation</a:t>
                      </a:r>
                      <a:endParaRPr lang="en-US" sz="1100" b="1">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EEAF6"/>
                    </a:solidFill>
                  </a:tcPr>
                </a:tc>
                <a:tc>
                  <a:txBody>
                    <a:bodyPr/>
                    <a:lstStyle/>
                    <a:p>
                      <a:pPr marL="0" marR="0">
                        <a:lnSpc>
                          <a:spcPct val="107000"/>
                        </a:lnSpc>
                        <a:spcBef>
                          <a:spcPct val="0"/>
                        </a:spcBef>
                        <a:spcAft>
                          <a:spcPts val="600"/>
                        </a:spcAft>
                      </a:pPr>
                      <a:r>
                        <a:rPr lang="fr-FR" sz="900" b="1" i="0" u="none" strike="noStrike" cap="none" baseline="0">
                          <a:solidFill>
                            <a:srgbClr val="000000"/>
                          </a:solidFill>
                          <a:effectLst/>
                          <a:uFill>
                            <a:solidFill>
                              <a:prstClr val="black">
                                <a:alpha val="0"/>
                              </a:prstClr>
                            </a:solidFill>
                          </a:uFill>
                          <a:latin typeface="Arial"/>
                          <a:ea typeface="Arial"/>
                          <a:cs typeface="Arial"/>
                        </a:rPr>
                        <a:t>Objectif du prélèvement </a:t>
                      </a:r>
                      <a:endParaRPr lang="en-US" sz="1100" b="1">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2824279704"/>
                  </a:ext>
                </a:extLst>
              </a:tr>
              <a:tr h="1006540">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Matériel des lésions cutanées, notamment :</a:t>
                      </a:r>
                    </a:p>
                    <a:p>
                      <a:pPr marL="0" marR="0" lvl="0" indent="-228600">
                        <a:lnSpc>
                          <a:spcPct val="100000"/>
                        </a:lnSpc>
                        <a:spcBef>
                          <a:spcPct val="0"/>
                        </a:spcBef>
                        <a:spcAft>
                          <a:spcPct val="0"/>
                        </a:spcAft>
                        <a:buFont typeface="Symbol" panose="05050102010706020507" pitchFamily="18" charset="2"/>
                        <a:buChar char=""/>
                      </a:pPr>
                      <a:r>
                        <a:rPr lang="fr-FR" sz="800" b="0" i="0" u="none" strike="noStrike" cap="none" baseline="0">
                          <a:solidFill>
                            <a:srgbClr val="000000"/>
                          </a:solidFill>
                          <a:effectLst/>
                          <a:uFill>
                            <a:solidFill>
                              <a:prstClr val="black">
                                <a:alpha val="0"/>
                              </a:prstClr>
                            </a:solidFill>
                          </a:uFill>
                          <a:latin typeface="Arial"/>
                          <a:ea typeface="Arial"/>
                          <a:cs typeface="Arial"/>
                        </a:rPr>
                        <a:t>écouvillons d’exsudat de lésion </a:t>
                      </a:r>
                    </a:p>
                    <a:p>
                      <a:pPr marL="0" marR="0" lvl="0" indent="-228600">
                        <a:lnSpc>
                          <a:spcPct val="100000"/>
                        </a:lnSpc>
                        <a:spcBef>
                          <a:spcPct val="0"/>
                        </a:spcBef>
                        <a:spcAft>
                          <a:spcPct val="0"/>
                        </a:spcAft>
                        <a:buFont typeface="Symbol" panose="05050102010706020507" pitchFamily="18" charset="2"/>
                        <a:buChar char=""/>
                      </a:pPr>
                      <a:r>
                        <a:rPr lang="fr-FR" sz="800" b="0" i="0" u="none" strike="noStrike" cap="none" baseline="0">
                          <a:solidFill>
                            <a:srgbClr val="000000"/>
                          </a:solidFill>
                          <a:effectLst/>
                          <a:uFill>
                            <a:solidFill>
                              <a:prstClr val="black">
                                <a:alpha val="0"/>
                              </a:prstClr>
                            </a:solidFill>
                          </a:uFill>
                          <a:latin typeface="Arial"/>
                          <a:ea typeface="Arial"/>
                          <a:cs typeface="Arial"/>
                        </a:rPr>
                        <a:t>toits des lésions</a:t>
                      </a:r>
                    </a:p>
                    <a:p>
                      <a:pPr marL="0" marR="0" lvl="0" indent="-228600">
                        <a:lnSpc>
                          <a:spcPct val="107000"/>
                        </a:lnSpc>
                        <a:spcBef>
                          <a:spcPct val="0"/>
                        </a:spcBef>
                        <a:spcAft>
                          <a:spcPts val="600"/>
                        </a:spcAft>
                        <a:buFont typeface="Symbol" panose="05050102010706020507" pitchFamily="18" charset="2"/>
                        <a:buChar char=""/>
                      </a:pPr>
                      <a:r>
                        <a:rPr lang="fr-FR" sz="800" b="0" i="0" u="none" strike="noStrike" cap="none" baseline="0">
                          <a:solidFill>
                            <a:srgbClr val="000000"/>
                          </a:solidFill>
                          <a:effectLst/>
                          <a:uFill>
                            <a:solidFill>
                              <a:prstClr val="black">
                                <a:alpha val="0"/>
                              </a:prstClr>
                            </a:solidFill>
                          </a:uFill>
                          <a:latin typeface="Arial"/>
                          <a:ea typeface="Arial"/>
                          <a:cs typeface="Arial"/>
                        </a:rPr>
                        <a:t>croûtes de lésions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Écouvillons floqués en dacron ou en polyester avec VTM ou écouvillon sec </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Réfrigérer (2 à 8</a:t>
                      </a:r>
                      <a:r>
                        <a:rPr lang="fr-FR" sz="800" b="0" i="0" u="none" strike="noStrike" cap="none" baseline="0">
                          <a:solidFill>
                            <a:srgbClr val="000000"/>
                          </a:solidFill>
                          <a:effectLst/>
                          <a:uFill>
                            <a:solidFill>
                              <a:prstClr val="black">
                                <a:alpha val="0"/>
                              </a:prstClr>
                            </a:solidFill>
                          </a:uFill>
                          <a:latin typeface="Symbol"/>
                          <a:ea typeface="Arial"/>
                          <a:cs typeface="Arial"/>
                          <a:sym typeface="Symbol"/>
                        </a:rPr>
                        <a:t></a:t>
                      </a:r>
                      <a:r>
                        <a:rPr lang="fr-FR" sz="800" b="0" i="0" u="none" strike="noStrike" cap="none" baseline="0">
                          <a:solidFill>
                            <a:srgbClr val="000000"/>
                          </a:solidFill>
                          <a:effectLst/>
                          <a:uFill>
                            <a:solidFill>
                              <a:prstClr val="black">
                                <a:alpha val="0"/>
                              </a:prstClr>
                            </a:solidFill>
                          </a:uFill>
                          <a:latin typeface="Arial"/>
                          <a:ea typeface="Arial"/>
                          <a:cs typeface="Arial"/>
                        </a:rPr>
                        <a:t>°C) ou congeler (-20</a:t>
                      </a:r>
                      <a:r>
                        <a:rPr lang="fr-FR" sz="800" b="0" i="0" u="none" strike="noStrike" cap="none" baseline="0">
                          <a:solidFill>
                            <a:srgbClr val="000000"/>
                          </a:solidFill>
                          <a:effectLst/>
                          <a:uFill>
                            <a:solidFill>
                              <a:prstClr val="black">
                                <a:alpha val="0"/>
                              </a:prstClr>
                            </a:solidFill>
                          </a:uFill>
                          <a:latin typeface="Symbol"/>
                          <a:ea typeface="Arial"/>
                          <a:cs typeface="Arial"/>
                          <a:sym typeface="Symbol"/>
                        </a:rPr>
                        <a:t></a:t>
                      </a:r>
                      <a:r>
                        <a:rPr lang="fr-FR" sz="800" b="0" i="0" u="none" strike="noStrike" cap="none" baseline="0">
                          <a:solidFill>
                            <a:srgbClr val="000000"/>
                          </a:solidFill>
                          <a:effectLst/>
                          <a:uFill>
                            <a:solidFill>
                              <a:prstClr val="black">
                                <a:alpha val="0"/>
                              </a:prstClr>
                            </a:solidFill>
                          </a:uFill>
                          <a:latin typeface="Arial"/>
                          <a:ea typeface="Arial"/>
                          <a:cs typeface="Arial"/>
                        </a:rPr>
                        <a:t>°C ou moins) dans l’heure suivant le prélèvement ; -20</a:t>
                      </a:r>
                      <a:r>
                        <a:rPr lang="fr-FR" sz="800" b="0" i="0" u="none" strike="noStrike" cap="none" baseline="0">
                          <a:solidFill>
                            <a:srgbClr val="000000"/>
                          </a:solidFill>
                          <a:effectLst/>
                          <a:uFill>
                            <a:solidFill>
                              <a:prstClr val="black">
                                <a:alpha val="0"/>
                              </a:prstClr>
                            </a:solidFill>
                          </a:uFill>
                          <a:latin typeface="Symbol"/>
                          <a:ea typeface="Arial"/>
                          <a:cs typeface="Arial"/>
                          <a:sym typeface="Symbol"/>
                        </a:rPr>
                        <a:t></a:t>
                      </a:r>
                      <a:r>
                        <a:rPr lang="fr-FR" sz="800" b="0" i="0" u="none" strike="noStrike" cap="none" baseline="0">
                          <a:solidFill>
                            <a:srgbClr val="000000"/>
                          </a:solidFill>
                          <a:effectLst/>
                          <a:uFill>
                            <a:solidFill>
                              <a:prstClr val="black">
                                <a:alpha val="0"/>
                              </a:prstClr>
                            </a:solidFill>
                          </a:uFill>
                          <a:latin typeface="Arial"/>
                          <a:ea typeface="Arial"/>
                          <a:cs typeface="Arial"/>
                        </a:rPr>
                        <a:t>°C ou moins après 7 jours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Recommandé pour le diagnostic</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1134589"/>
                  </a:ext>
                </a:extLst>
              </a:tr>
              <a:tr h="504526">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Écouvillon oropharyngé</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Écouvillons floqués en dacron ou en polyester avec VTM ou écouvillon sec </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Voir ci-dessus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Recommandé pour le diagnostic si possible, en plus du matériel des lésions cutanées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7388624"/>
                  </a:ext>
                </a:extLst>
              </a:tr>
              <a:tr h="437781">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Prélèvements rectaux et/ou génitaux </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Écouvillons floqués en dacron ou en polyester avec VTM ou écouvillon sec </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Voir ci-dessus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À envisager aux fins de recherche (dans le respect des directives éthiques)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5643924"/>
                  </a:ext>
                </a:extLst>
              </a:tr>
              <a:tr h="437781">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Urine</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Tube de prélèvement stérile</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Voir ci-dessus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À envisager aux fins de recherche (dans le respect des directives éthiques)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698971"/>
                  </a:ext>
                </a:extLst>
              </a:tr>
              <a:tr h="437781">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Sperme</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Tube de prélèvement stérile</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À température ambiante pendant &lt; 1 h (puis -20 </a:t>
                      </a:r>
                      <a:r>
                        <a:rPr lang="fr-FR" sz="800" b="0" i="0" u="none" strike="noStrike" cap="none" baseline="0">
                          <a:solidFill>
                            <a:srgbClr val="000000"/>
                          </a:solidFill>
                          <a:effectLst/>
                          <a:uFill>
                            <a:solidFill>
                              <a:prstClr val="black">
                                <a:alpha val="0"/>
                              </a:prstClr>
                            </a:solidFill>
                          </a:uFill>
                          <a:latin typeface="Symbol"/>
                          <a:ea typeface="Arial"/>
                          <a:cs typeface="Arial"/>
                          <a:sym typeface="Symbol"/>
                        </a:rPr>
                        <a:t></a:t>
                      </a:r>
                      <a:r>
                        <a:rPr lang="fr-FR" sz="800" b="0" i="0" u="none" strike="noStrike" cap="none" baseline="0">
                          <a:solidFill>
                            <a:srgbClr val="000000"/>
                          </a:solidFill>
                          <a:effectLst/>
                          <a:uFill>
                            <a:solidFill>
                              <a:prstClr val="black">
                                <a:alpha val="0"/>
                              </a:prstClr>
                            </a:solidFill>
                          </a:uFill>
                          <a:latin typeface="Arial"/>
                          <a:ea typeface="Arial"/>
                          <a:cs typeface="Arial"/>
                        </a:rPr>
                        <a:t>°C ou moins)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À envisager aux fins de recherche (dans le respect des directives éthiques)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3373639"/>
                  </a:ext>
                </a:extLst>
              </a:tr>
              <a:tr h="437781">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Sang total </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Tube de prélèvement stérile avec EDTA </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Voir ci-dessus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À envisager aux fins de recherche (dans le respect des directives éthiques)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51548"/>
                  </a:ext>
                </a:extLst>
              </a:tr>
              <a:tr h="636703">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Sérum </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Tubes séparateurs de sérum</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Réfrigérer (2 à 8</a:t>
                      </a:r>
                      <a:r>
                        <a:rPr lang="fr-FR" sz="800" b="0" i="0" u="none" strike="noStrike" cap="none" baseline="0">
                          <a:solidFill>
                            <a:srgbClr val="000000"/>
                          </a:solidFill>
                          <a:effectLst/>
                          <a:uFill>
                            <a:solidFill>
                              <a:prstClr val="black">
                                <a:alpha val="0"/>
                              </a:prstClr>
                            </a:solidFill>
                          </a:uFill>
                          <a:latin typeface="Symbol"/>
                          <a:ea typeface="Arial"/>
                          <a:cs typeface="Arial"/>
                          <a:sym typeface="Symbol"/>
                        </a:rPr>
                        <a:t></a:t>
                      </a:r>
                      <a:r>
                        <a:rPr lang="fr-FR" sz="800" b="0" i="0" u="none" strike="noStrike" cap="none" baseline="0">
                          <a:solidFill>
                            <a:srgbClr val="000000"/>
                          </a:solidFill>
                          <a:effectLst/>
                          <a:uFill>
                            <a:solidFill>
                              <a:prstClr val="black">
                                <a:alpha val="0"/>
                              </a:prstClr>
                            </a:solidFill>
                          </a:uFill>
                          <a:latin typeface="Arial"/>
                          <a:ea typeface="Arial"/>
                          <a:cs typeface="Arial"/>
                        </a:rPr>
                        <a:t>°C) ou congeler (-20</a:t>
                      </a:r>
                      <a:r>
                        <a:rPr lang="fr-FR" sz="800" b="0" i="0" u="none" strike="noStrike" cap="none" baseline="0">
                          <a:solidFill>
                            <a:srgbClr val="000000"/>
                          </a:solidFill>
                          <a:effectLst/>
                          <a:uFill>
                            <a:solidFill>
                              <a:prstClr val="black">
                                <a:alpha val="0"/>
                              </a:prstClr>
                            </a:solidFill>
                          </a:uFill>
                          <a:latin typeface="Symbol"/>
                          <a:ea typeface="Arial"/>
                          <a:cs typeface="Arial"/>
                          <a:sym typeface="Symbol"/>
                        </a:rPr>
                        <a:t></a:t>
                      </a:r>
                      <a:r>
                        <a:rPr lang="fr-FR" sz="800" b="0" i="0" u="none" strike="noStrike" cap="none" baseline="0">
                          <a:solidFill>
                            <a:srgbClr val="000000"/>
                          </a:solidFill>
                          <a:effectLst/>
                          <a:uFill>
                            <a:solidFill>
                              <a:prstClr val="black">
                                <a:alpha val="0"/>
                              </a:prstClr>
                            </a:solidFill>
                          </a:uFill>
                          <a:latin typeface="Arial"/>
                          <a:ea typeface="Arial"/>
                          <a:cs typeface="Arial"/>
                        </a:rPr>
                        <a:t>°C ou moins) dans l’heure suivant le prélèvement ; -20</a:t>
                      </a:r>
                      <a:r>
                        <a:rPr lang="fr-FR" sz="800" b="0" i="0" u="none" strike="noStrike" cap="none" baseline="0">
                          <a:solidFill>
                            <a:srgbClr val="000000"/>
                          </a:solidFill>
                          <a:effectLst/>
                          <a:uFill>
                            <a:solidFill>
                              <a:prstClr val="black">
                                <a:alpha val="0"/>
                              </a:prstClr>
                            </a:solidFill>
                          </a:uFill>
                          <a:latin typeface="Symbol"/>
                          <a:ea typeface="Arial"/>
                          <a:cs typeface="Arial"/>
                          <a:sym typeface="Symbol"/>
                        </a:rPr>
                        <a:t></a:t>
                      </a:r>
                      <a:r>
                        <a:rPr lang="fr-FR" sz="800" b="0" i="0" u="none" strike="noStrike" cap="none" baseline="0">
                          <a:solidFill>
                            <a:srgbClr val="000000"/>
                          </a:solidFill>
                          <a:effectLst/>
                          <a:uFill>
                            <a:solidFill>
                              <a:prstClr val="black">
                                <a:alpha val="0"/>
                              </a:prstClr>
                            </a:solidFill>
                          </a:uFill>
                          <a:latin typeface="Arial"/>
                          <a:ea typeface="Arial"/>
                          <a:cs typeface="Arial"/>
                        </a:rPr>
                        <a:t>°C ou moins après 7 jours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À envisager pour la sérologie afin de faciliter le diagnostic ou la recherche (dans le respect des directives éthiques)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42994150"/>
                  </a:ext>
                </a:extLst>
              </a:tr>
              <a:tr h="504526">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Plasma </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tube de prélèvement avec EDTA </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Voir ci-dessus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ct val="0"/>
                        </a:spcBef>
                        <a:spcAft>
                          <a:spcPts val="600"/>
                        </a:spcAft>
                      </a:pPr>
                      <a:r>
                        <a:rPr lang="fr-FR" sz="800" b="0" i="0" u="none" strike="noStrike" cap="none" baseline="0">
                          <a:solidFill>
                            <a:srgbClr val="000000"/>
                          </a:solidFill>
                          <a:effectLst/>
                          <a:uFill>
                            <a:solidFill>
                              <a:prstClr val="black">
                                <a:alpha val="0"/>
                              </a:prstClr>
                            </a:solidFill>
                          </a:uFill>
                          <a:latin typeface="Arial"/>
                          <a:ea typeface="Arial"/>
                          <a:cs typeface="Arial"/>
                        </a:rPr>
                        <a:t>À envisager pour la sérologie afin de faciliter le diagnostic ou la recherche (dans le respect des directives éthiques)</a:t>
                      </a:r>
                      <a:endParaRPr lang="en-US" sz="800" b="0">
                        <a:solidFill>
                          <a:schemeClr val="tx1"/>
                        </a:solidFill>
                        <a:effectLst/>
                        <a:latin typeface="Calibri" panose="020F0502020204030204" pitchFamily="34" charset="0"/>
                        <a:ea typeface="DengXian" panose="02010600030101010101" pitchFamily="2" charset="-122"/>
                        <a:cs typeface="Arial" panose="020B0604020202020204" pitchFamily="34" charset="0"/>
                      </a:endParaRPr>
                    </a:p>
                  </a:txBody>
                  <a:tcPr marL="54610" marR="54610" marT="18415" marB="1841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8024708"/>
                  </a:ext>
                </a:extLst>
              </a:tr>
            </a:tbl>
          </a:graphicData>
        </a:graphic>
      </p:graphicFrame>
      <p:sp>
        <p:nvSpPr>
          <p:cNvPr id="12" name="TextBox 11">
            <a:extLst>
              <a:ext uri="{FF2B5EF4-FFF2-40B4-BE49-F238E27FC236}">
                <a16:creationId xmlns:a16="http://schemas.microsoft.com/office/drawing/2014/main" id="{7F290D7C-69AA-4F77-8CD2-53CFEEC3837D}"/>
              </a:ext>
            </a:extLst>
          </p:cNvPr>
          <p:cNvSpPr txBox="1"/>
          <p:nvPr/>
        </p:nvSpPr>
        <p:spPr>
          <a:xfrm>
            <a:off x="9430328" y="5843208"/>
            <a:ext cx="1810326" cy="246221"/>
          </a:xfrm>
          <a:prstGeom prst="rect">
            <a:avLst/>
          </a:prstGeom>
          <a:solidFill>
            <a:schemeClr val="bg1"/>
          </a:solidFill>
        </p:spPr>
        <p:txBody>
          <a:bodyPr wrap="square" lIns="0" tIns="0" rIns="0" bIns="0" rtlCol="0">
            <a:spAutoFit/>
          </a:bodyPr>
          <a:lstStyle/>
          <a:p>
            <a:pPr algn="ctr"/>
            <a:r>
              <a:rPr lang="fr-FR" sz="1600" b="0" i="0" u="none" strike="noStrike" cap="none" baseline="0">
                <a:solidFill>
                  <a:srgbClr val="000000"/>
                </a:solidFill>
                <a:effectLst/>
                <a:uFill>
                  <a:solidFill>
                    <a:prstClr val="black">
                      <a:alpha val="0"/>
                    </a:prstClr>
                  </a:solidFill>
                </a:uFill>
                <a:latin typeface="Calibri"/>
                <a:ea typeface="Calibri"/>
                <a:cs typeface="Calibri"/>
              </a:rPr>
              <a:t>OMS/C. Pontlévoy</a:t>
            </a:r>
            <a:endParaRPr lang="en-US" sz="16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0997003"/>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4F2B4-74B2-595F-4388-AD4710052B91}"/>
              </a:ext>
            </a:extLst>
          </p:cNvPr>
          <p:cNvSpPr>
            <a:spLocks noGrp="1"/>
          </p:cNvSpPr>
          <p:nvPr>
            <p:ph type="title"/>
          </p:nvPr>
        </p:nvSpPr>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Conditionnement et expédition des échantillons cliniques </a:t>
            </a:r>
          </a:p>
        </p:txBody>
      </p:sp>
      <p:sp>
        <p:nvSpPr>
          <p:cNvPr id="3" name="Content Placeholder 2">
            <a:extLst>
              <a:ext uri="{FF2B5EF4-FFF2-40B4-BE49-F238E27FC236}">
                <a16:creationId xmlns:a16="http://schemas.microsoft.com/office/drawing/2014/main" id="{2C56F063-17A9-974D-359C-2D9B42FB1FDE}"/>
              </a:ext>
            </a:extLst>
          </p:cNvPr>
          <p:cNvSpPr>
            <a:spLocks noGrp="1"/>
          </p:cNvSpPr>
          <p:nvPr>
            <p:ph idx="1"/>
          </p:nvPr>
        </p:nvSpPr>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Transporter les échantillons </a:t>
            </a:r>
            <a:r>
              <a:rPr lang="fr-FR" sz="2800" b="1" i="0" u="none" strike="noStrike" cap="none" baseline="0">
                <a:solidFill>
                  <a:srgbClr val="262626"/>
                </a:solidFill>
                <a:effectLst/>
                <a:uFill>
                  <a:solidFill>
                    <a:prstClr val="black">
                      <a:alpha val="0"/>
                    </a:prstClr>
                  </a:solidFill>
                </a:uFill>
                <a:latin typeface="Arial"/>
                <a:ea typeface="Arial"/>
                <a:cs typeface="Arial"/>
              </a:rPr>
              <a:t>dès que possible après le prélèvement</a:t>
            </a:r>
            <a:r>
              <a:rPr lang="fr-FR" sz="2800" b="0" i="0" u="none" strike="noStrike" cap="none" baseline="0">
                <a:solidFill>
                  <a:srgbClr val="262626"/>
                </a:solidFill>
                <a:effectLst/>
                <a:uFill>
                  <a:solidFill>
                    <a:prstClr val="black">
                      <a:alpha val="0"/>
                    </a:prstClr>
                  </a:solidFill>
                </a:uFill>
                <a:latin typeface="Arial"/>
                <a:ea typeface="Arial"/>
                <a:cs typeface="Arial"/>
              </a:rPr>
              <a:t>. </a:t>
            </a:r>
          </a:p>
          <a:p>
            <a:r>
              <a:rPr lang="fr-FR" sz="2800" b="0" i="0" u="none" strike="noStrike" cap="none" baseline="0">
                <a:solidFill>
                  <a:srgbClr val="262626"/>
                </a:solidFill>
                <a:effectLst/>
                <a:uFill>
                  <a:solidFill>
                    <a:prstClr val="black">
                      <a:alpha val="0"/>
                    </a:prstClr>
                  </a:solidFill>
                </a:uFill>
                <a:latin typeface="Arial"/>
                <a:ea typeface="Arial"/>
                <a:cs typeface="Arial"/>
              </a:rPr>
              <a:t>Se conformer à toute réglementation nationale et/ou internationale en vigueur</a:t>
            </a:r>
          </a:p>
          <a:p>
            <a:r>
              <a:rPr lang="fr-FR" sz="2800" b="0" i="0" u="none" strike="noStrike" cap="none" baseline="0">
                <a:solidFill>
                  <a:srgbClr val="262626"/>
                </a:solidFill>
                <a:effectLst/>
                <a:uFill>
                  <a:solidFill>
                    <a:prstClr val="black">
                      <a:alpha val="0"/>
                    </a:prstClr>
                  </a:solidFill>
                </a:uFill>
                <a:latin typeface="Arial"/>
                <a:ea typeface="Arial"/>
                <a:cs typeface="Arial"/>
              </a:rPr>
              <a:t>Pour les expéditions internationales, transport en catégorie A, UN2814 « substance infectieuse, affectant l'homme ». </a:t>
            </a:r>
          </a:p>
          <a:p>
            <a:r>
              <a:rPr lang="fr-FR" sz="2800" b="0" i="0" u="none" strike="noStrike" cap="none" baseline="0">
                <a:solidFill>
                  <a:srgbClr val="262626"/>
                </a:solidFill>
                <a:effectLst/>
                <a:uFill>
                  <a:solidFill>
                    <a:prstClr val="black">
                      <a:alpha val="0"/>
                    </a:prstClr>
                  </a:solidFill>
                </a:uFill>
                <a:latin typeface="Arial"/>
                <a:ea typeface="Arial"/>
                <a:cs typeface="Arial"/>
              </a:rPr>
              <a:t>Utiliser le</a:t>
            </a:r>
            <a:r>
              <a:rPr lang="fr-FR" sz="2800" b="1" i="0" u="none" strike="noStrike" cap="none" baseline="0">
                <a:solidFill>
                  <a:srgbClr val="262626"/>
                </a:solidFill>
                <a:effectLst/>
                <a:uFill>
                  <a:solidFill>
                    <a:prstClr val="black">
                      <a:alpha val="0"/>
                    </a:prstClr>
                  </a:solidFill>
                </a:uFill>
                <a:latin typeface="Arial"/>
                <a:ea typeface="Arial"/>
                <a:cs typeface="Arial"/>
              </a:rPr>
              <a:t> triple</a:t>
            </a:r>
            <a:r>
              <a:rPr lang="fr-FR" sz="2800" b="0" i="0" u="none" strike="noStrike" cap="none" baseline="0">
                <a:solidFill>
                  <a:srgbClr val="262626"/>
                </a:solidFill>
                <a:effectLst/>
                <a:uFill>
                  <a:solidFill>
                    <a:prstClr val="black">
                      <a:alpha val="0"/>
                    </a:prstClr>
                  </a:solidFill>
                </a:uFill>
                <a:latin typeface="Arial"/>
                <a:ea typeface="Arial"/>
                <a:cs typeface="Arial"/>
              </a:rPr>
              <a:t> </a:t>
            </a:r>
            <a:r>
              <a:rPr lang="fr-FR" sz="2800" b="1" i="0" u="none" strike="noStrike" cap="none" baseline="0">
                <a:solidFill>
                  <a:srgbClr val="262626"/>
                </a:solidFill>
                <a:effectLst/>
                <a:uFill>
                  <a:solidFill>
                    <a:prstClr val="black">
                      <a:alpha val="0"/>
                    </a:prstClr>
                  </a:solidFill>
                </a:uFill>
                <a:latin typeface="Arial"/>
                <a:ea typeface="Arial"/>
                <a:cs typeface="Arial"/>
              </a:rPr>
              <a:t>emballage,</a:t>
            </a:r>
            <a:r>
              <a:rPr lang="fr-FR" sz="2800" b="0" i="0" u="none" strike="noStrike" cap="none" baseline="0">
                <a:solidFill>
                  <a:srgbClr val="262626"/>
                </a:solidFill>
                <a:effectLst/>
                <a:uFill>
                  <a:solidFill>
                    <a:prstClr val="black">
                      <a:alpha val="0"/>
                    </a:prstClr>
                  </a:solidFill>
                </a:uFill>
                <a:latin typeface="Arial"/>
                <a:ea typeface="Arial"/>
                <a:cs typeface="Arial"/>
              </a:rPr>
              <a:t> l’étiquetage et la documentation. </a:t>
            </a:r>
          </a:p>
          <a:p>
            <a:r>
              <a:rPr lang="fr-FR" sz="2800" b="0" i="0" u="none" strike="noStrike" cap="none" baseline="0">
                <a:solidFill>
                  <a:srgbClr val="262626"/>
                </a:solidFill>
                <a:effectLst/>
                <a:uFill>
                  <a:solidFill>
                    <a:prstClr val="black">
                      <a:alpha val="0"/>
                    </a:prstClr>
                  </a:solidFill>
                </a:uFill>
                <a:latin typeface="Arial"/>
                <a:ea typeface="Arial"/>
                <a:cs typeface="Arial"/>
              </a:rPr>
              <a:t>L’expédition nécessite un </a:t>
            </a:r>
            <a:r>
              <a:rPr lang="fr-FR" sz="2800" b="1" i="0" u="none" strike="noStrike" cap="none" baseline="0">
                <a:solidFill>
                  <a:srgbClr val="262626"/>
                </a:solidFill>
                <a:effectLst/>
                <a:uFill>
                  <a:solidFill>
                    <a:prstClr val="black">
                      <a:alpha val="0"/>
                    </a:prstClr>
                  </a:solidFill>
                </a:uFill>
                <a:latin typeface="Arial"/>
                <a:ea typeface="Arial"/>
                <a:cs typeface="Arial"/>
              </a:rPr>
              <a:t>transporteur certifié de produits dangereux</a:t>
            </a:r>
            <a:r>
              <a:rPr lang="fr-FR" sz="2800" b="0" i="0" u="none" strike="noStrike" cap="none" baseline="0">
                <a:solidFill>
                  <a:srgbClr val="262626"/>
                </a:solidFill>
                <a:effectLst/>
                <a:uFill>
                  <a:solidFill>
                    <a:prstClr val="black">
                      <a:alpha val="0"/>
                    </a:prstClr>
                  </a:solidFill>
                </a:uFill>
                <a:latin typeface="Arial"/>
                <a:ea typeface="Arial"/>
                <a:cs typeface="Arial"/>
              </a:rPr>
              <a:t>. </a:t>
            </a:r>
          </a:p>
        </p:txBody>
      </p:sp>
    </p:spTree>
    <p:extLst>
      <p:ext uri="{BB962C8B-B14F-4D97-AF65-F5344CB8AC3E}">
        <p14:creationId xmlns:p14="http://schemas.microsoft.com/office/powerpoint/2010/main" val="150480787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B0DDE-547E-BD21-F96A-F083480830E1}"/>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Système de triple emballage de base</a:t>
            </a:r>
          </a:p>
        </p:txBody>
      </p:sp>
      <p:pic>
        <p:nvPicPr>
          <p:cNvPr id="6" name="Content Placeholder 5">
            <a:extLst>
              <a:ext uri="{FF2B5EF4-FFF2-40B4-BE49-F238E27FC236}">
                <a16:creationId xmlns:a16="http://schemas.microsoft.com/office/drawing/2014/main" id="{698A5480-E36D-7E21-00B9-C2F2E7501133}"/>
              </a:ext>
            </a:extLst>
          </p:cNvPr>
          <p:cNvPicPr>
            <a:picLocks noGrp="1" noChangeAspect="1"/>
          </p:cNvPicPr>
          <p:nvPr>
            <p:ph idx="1"/>
          </p:nvPr>
        </p:nvPicPr>
        <p:blipFill>
          <a:blip r:embed="rId3"/>
          <a:srcRect t="11048"/>
          <a:stretch>
            <a:fillRect/>
          </a:stretch>
        </p:blipFill>
        <p:spPr>
          <a:xfrm>
            <a:off x="838200" y="1900990"/>
            <a:ext cx="10515600" cy="3764444"/>
          </a:xfrm>
        </p:spPr>
      </p:pic>
      <p:sp>
        <p:nvSpPr>
          <p:cNvPr id="3" name="TextBox 2">
            <a:extLst>
              <a:ext uri="{FF2B5EF4-FFF2-40B4-BE49-F238E27FC236}">
                <a16:creationId xmlns:a16="http://schemas.microsoft.com/office/drawing/2014/main" id="{3C286318-C0EE-4CB0-87BF-6CB32EBB6CDE}"/>
              </a:ext>
            </a:extLst>
          </p:cNvPr>
          <p:cNvSpPr txBox="1"/>
          <p:nvPr/>
        </p:nvSpPr>
        <p:spPr>
          <a:xfrm>
            <a:off x="838200" y="5720412"/>
            <a:ext cx="1244540" cy="277063"/>
          </a:xfrm>
          <a:prstGeom prst="rect">
            <a:avLst/>
          </a:prstGeom>
          <a:noFill/>
        </p:spPr>
        <p:txBody>
          <a:bodyPr wrap="none" rtlCol="0">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OpenWHO.org </a:t>
            </a:r>
          </a:p>
        </p:txBody>
      </p:sp>
      <p:sp>
        <p:nvSpPr>
          <p:cNvPr id="5" name="TextBox 4">
            <a:extLst>
              <a:ext uri="{FF2B5EF4-FFF2-40B4-BE49-F238E27FC236}">
                <a16:creationId xmlns:a16="http://schemas.microsoft.com/office/drawing/2014/main" id="{D461A64E-BE2D-4922-9503-8E3E1F6B2CFD}"/>
              </a:ext>
            </a:extLst>
          </p:cNvPr>
          <p:cNvSpPr txBox="1"/>
          <p:nvPr/>
        </p:nvSpPr>
        <p:spPr>
          <a:xfrm>
            <a:off x="1185140" y="4616097"/>
            <a:ext cx="1160895" cy="822960"/>
          </a:xfrm>
          <a:prstGeom prst="rect">
            <a:avLst/>
          </a:prstGeom>
          <a:solidFill>
            <a:schemeClr val="bg1"/>
          </a:solidFill>
        </p:spPr>
        <p:txBody>
          <a:bodyPr wrap="square" lIns="0" tIns="0" rIns="0" bIns="0" rtlCol="0">
            <a:spAutoFit/>
          </a:bodyPr>
          <a:lstStyle/>
          <a:p>
            <a:r>
              <a:rPr lang="fr-FR" sz="1800" b="0" i="0" u="none" strike="noStrike" cap="none" baseline="0">
                <a:solidFill>
                  <a:srgbClr val="000000"/>
                </a:solidFill>
                <a:effectLst/>
                <a:uFill>
                  <a:solidFill>
                    <a:prstClr val="black">
                      <a:alpha val="0"/>
                    </a:prstClr>
                  </a:solidFill>
                </a:uFill>
                <a:latin typeface="Arial"/>
                <a:ea typeface="Arial"/>
                <a:cs typeface="Arial"/>
              </a:rPr>
              <a:t>Récipient primaire étanche </a:t>
            </a:r>
          </a:p>
        </p:txBody>
      </p:sp>
      <p:sp>
        <p:nvSpPr>
          <p:cNvPr id="7" name="TextBox 6">
            <a:extLst>
              <a:ext uri="{FF2B5EF4-FFF2-40B4-BE49-F238E27FC236}">
                <a16:creationId xmlns:a16="http://schemas.microsoft.com/office/drawing/2014/main" id="{79EECD56-4582-43EA-8060-B5EA541967B8}"/>
              </a:ext>
            </a:extLst>
          </p:cNvPr>
          <p:cNvSpPr txBox="1"/>
          <p:nvPr/>
        </p:nvSpPr>
        <p:spPr>
          <a:xfrm>
            <a:off x="2548328" y="4595539"/>
            <a:ext cx="1753849" cy="830997"/>
          </a:xfrm>
          <a:prstGeom prst="rect">
            <a:avLst/>
          </a:prstGeom>
          <a:solidFill>
            <a:schemeClr val="bg1"/>
          </a:solidFill>
        </p:spPr>
        <p:txBody>
          <a:bodyPr wrap="square" lIns="0" tIns="0" rIns="0" bIns="0" rtlCol="0">
            <a:spAutoFit/>
          </a:bodyPr>
          <a:lstStyle/>
          <a:p>
            <a:r>
              <a:rPr lang="fr-FR" sz="1800" b="0" i="0" u="none" strike="noStrike" cap="none" baseline="0" dirty="0">
                <a:solidFill>
                  <a:srgbClr val="000000"/>
                </a:solidFill>
                <a:effectLst/>
                <a:uFill>
                  <a:solidFill>
                    <a:prstClr val="black">
                      <a:alpha val="0"/>
                    </a:prstClr>
                  </a:solidFill>
                </a:uFill>
                <a:latin typeface="Arial"/>
                <a:ea typeface="Arial"/>
                <a:cs typeface="Arial"/>
              </a:rPr>
              <a:t>Enveloppé dans un matériau absorbant </a:t>
            </a:r>
          </a:p>
        </p:txBody>
      </p:sp>
      <p:sp>
        <p:nvSpPr>
          <p:cNvPr id="8" name="TextBox 7">
            <a:extLst>
              <a:ext uri="{FF2B5EF4-FFF2-40B4-BE49-F238E27FC236}">
                <a16:creationId xmlns:a16="http://schemas.microsoft.com/office/drawing/2014/main" id="{7C2C654E-6574-4091-8C96-FAE23A73F8C1}"/>
              </a:ext>
            </a:extLst>
          </p:cNvPr>
          <p:cNvSpPr txBox="1"/>
          <p:nvPr/>
        </p:nvSpPr>
        <p:spPr>
          <a:xfrm>
            <a:off x="4433454" y="4581509"/>
            <a:ext cx="1246910" cy="822960"/>
          </a:xfrm>
          <a:prstGeom prst="rect">
            <a:avLst/>
          </a:prstGeom>
          <a:solidFill>
            <a:schemeClr val="bg1"/>
          </a:solidFill>
        </p:spPr>
        <p:txBody>
          <a:bodyPr wrap="square" lIns="0" tIns="0" rIns="0" bIns="0" rtlCol="0">
            <a:spAutoFit/>
          </a:bodyPr>
          <a:lstStyle/>
          <a:p>
            <a:r>
              <a:rPr lang="fr-FR" sz="1800" b="0" i="0" u="none" strike="noStrike" cap="none" baseline="0">
                <a:solidFill>
                  <a:srgbClr val="000000"/>
                </a:solidFill>
                <a:effectLst/>
                <a:uFill>
                  <a:solidFill>
                    <a:prstClr val="black">
                      <a:alpha val="0"/>
                    </a:prstClr>
                  </a:solidFill>
                </a:uFill>
                <a:latin typeface="Arial"/>
                <a:ea typeface="Arial"/>
                <a:cs typeface="Arial"/>
              </a:rPr>
              <a:t>Emballage secondaire étanche</a:t>
            </a:r>
          </a:p>
        </p:txBody>
      </p:sp>
      <p:sp>
        <p:nvSpPr>
          <p:cNvPr id="9" name="TextBox 8">
            <a:extLst>
              <a:ext uri="{FF2B5EF4-FFF2-40B4-BE49-F238E27FC236}">
                <a16:creationId xmlns:a16="http://schemas.microsoft.com/office/drawing/2014/main" id="{8C3A0454-D461-44AA-8749-C4633D23465D}"/>
              </a:ext>
            </a:extLst>
          </p:cNvPr>
          <p:cNvSpPr txBox="1"/>
          <p:nvPr/>
        </p:nvSpPr>
        <p:spPr>
          <a:xfrm>
            <a:off x="6646717" y="4616097"/>
            <a:ext cx="1246910" cy="822960"/>
          </a:xfrm>
          <a:prstGeom prst="rect">
            <a:avLst/>
          </a:prstGeom>
          <a:solidFill>
            <a:schemeClr val="bg1"/>
          </a:solidFill>
        </p:spPr>
        <p:txBody>
          <a:bodyPr wrap="square" lIns="0" tIns="0" rIns="0" bIns="0" rtlCol="0">
            <a:spAutoFit/>
          </a:bodyPr>
          <a:lstStyle/>
          <a:p>
            <a:r>
              <a:rPr lang="fr-FR" sz="1800" b="0" i="0" u="none" strike="noStrike" cap="none" baseline="0">
                <a:solidFill>
                  <a:srgbClr val="000000"/>
                </a:solidFill>
                <a:effectLst/>
                <a:uFill>
                  <a:solidFill>
                    <a:prstClr val="black">
                      <a:alpha val="0"/>
                    </a:prstClr>
                  </a:solidFill>
                </a:uFill>
                <a:latin typeface="Arial"/>
                <a:ea typeface="Arial"/>
                <a:cs typeface="Arial"/>
              </a:rPr>
              <a:t>Boîte externe rigide finale</a:t>
            </a:r>
          </a:p>
        </p:txBody>
      </p:sp>
      <p:sp>
        <p:nvSpPr>
          <p:cNvPr id="10" name="TextBox 9">
            <a:extLst>
              <a:ext uri="{FF2B5EF4-FFF2-40B4-BE49-F238E27FC236}">
                <a16:creationId xmlns:a16="http://schemas.microsoft.com/office/drawing/2014/main" id="{858091B5-0884-4854-A8E7-801820F257AE}"/>
              </a:ext>
            </a:extLst>
          </p:cNvPr>
          <p:cNvSpPr txBox="1"/>
          <p:nvPr/>
        </p:nvSpPr>
        <p:spPr>
          <a:xfrm>
            <a:off x="9201262" y="4573472"/>
            <a:ext cx="1757143" cy="830997"/>
          </a:xfrm>
          <a:prstGeom prst="rect">
            <a:avLst/>
          </a:prstGeom>
          <a:solidFill>
            <a:schemeClr val="bg1"/>
          </a:solidFill>
        </p:spPr>
        <p:txBody>
          <a:bodyPr wrap="square" lIns="0" tIns="0" rIns="0" bIns="0" rtlCol="0">
            <a:spAutoFit/>
          </a:bodyPr>
          <a:lstStyle/>
          <a:p>
            <a:r>
              <a:rPr lang="fr-FR" sz="1800" b="0" i="0" u="none" strike="noStrike" cap="none" baseline="0" dirty="0">
                <a:solidFill>
                  <a:srgbClr val="000000"/>
                </a:solidFill>
                <a:effectLst/>
                <a:uFill>
                  <a:solidFill>
                    <a:prstClr val="black">
                      <a:alpha val="0"/>
                    </a:prstClr>
                  </a:solidFill>
                </a:uFill>
                <a:latin typeface="Arial"/>
                <a:ea typeface="Arial"/>
                <a:cs typeface="Arial"/>
              </a:rPr>
              <a:t>Boîte isotherme (ou blocs réfrigérants) </a:t>
            </a:r>
          </a:p>
        </p:txBody>
      </p:sp>
    </p:spTree>
    <p:extLst>
      <p:ext uri="{BB962C8B-B14F-4D97-AF65-F5344CB8AC3E}">
        <p14:creationId xmlns:p14="http://schemas.microsoft.com/office/powerpoint/2010/main" val="3785081775"/>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A24F-EDD9-DC0F-A6D3-A51B271E5E94}"/>
              </a:ext>
            </a:extLst>
          </p:cNvPr>
          <p:cNvSpPr>
            <a:spLocks noGrp="1"/>
          </p:cNvSpPr>
          <p:nvPr>
            <p:ph type="title"/>
          </p:nvPr>
        </p:nvSpPr>
        <p:spPr>
          <a:xfrm>
            <a:off x="838200" y="433885"/>
            <a:ext cx="10515600" cy="800039"/>
          </a:xfrm>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Triple emballage pour l’échantillon relatif à la variole du singe</a:t>
            </a:r>
          </a:p>
        </p:txBody>
      </p:sp>
      <p:pic>
        <p:nvPicPr>
          <p:cNvPr id="6" name="Content Placeholder 5">
            <a:extLst>
              <a:ext uri="{FF2B5EF4-FFF2-40B4-BE49-F238E27FC236}">
                <a16:creationId xmlns:a16="http://schemas.microsoft.com/office/drawing/2014/main" id="{E81BDB6D-9737-B342-7943-F98D56F891A3}"/>
              </a:ext>
            </a:extLst>
          </p:cNvPr>
          <p:cNvPicPr>
            <a:picLocks noGrp="1" noChangeAspect="1"/>
          </p:cNvPicPr>
          <p:nvPr>
            <p:ph idx="1"/>
          </p:nvPr>
        </p:nvPicPr>
        <p:blipFill>
          <a:blip r:embed="rId3"/>
          <a:stretch>
            <a:fillRect/>
          </a:stretch>
        </p:blipFill>
        <p:spPr>
          <a:xfrm>
            <a:off x="946389" y="1391983"/>
            <a:ext cx="10299222" cy="4932362"/>
          </a:xfrm>
        </p:spPr>
      </p:pic>
      <p:sp>
        <p:nvSpPr>
          <p:cNvPr id="3" name="TextBox 2">
            <a:extLst>
              <a:ext uri="{FF2B5EF4-FFF2-40B4-BE49-F238E27FC236}">
                <a16:creationId xmlns:a16="http://schemas.microsoft.com/office/drawing/2014/main" id="{929657FF-4C32-A049-4D5A-A5A520972945}"/>
              </a:ext>
            </a:extLst>
          </p:cNvPr>
          <p:cNvSpPr txBox="1"/>
          <p:nvPr/>
        </p:nvSpPr>
        <p:spPr>
          <a:xfrm>
            <a:off x="946389" y="6386691"/>
            <a:ext cx="1244540" cy="277063"/>
          </a:xfrm>
          <a:prstGeom prst="rect">
            <a:avLst/>
          </a:prstGeom>
          <a:noFill/>
        </p:spPr>
        <p:txBody>
          <a:bodyPr wrap="none" rtlCol="0">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OpenWHO.org </a:t>
            </a:r>
          </a:p>
        </p:txBody>
      </p:sp>
      <p:sp>
        <p:nvSpPr>
          <p:cNvPr id="5" name="TextBox 4">
            <a:extLst>
              <a:ext uri="{FF2B5EF4-FFF2-40B4-BE49-F238E27FC236}">
                <a16:creationId xmlns:a16="http://schemas.microsoft.com/office/drawing/2014/main" id="{3151139C-7DF4-41C9-A617-AD282BDA75B4}"/>
              </a:ext>
            </a:extLst>
          </p:cNvPr>
          <p:cNvSpPr txBox="1"/>
          <p:nvPr/>
        </p:nvSpPr>
        <p:spPr>
          <a:xfrm>
            <a:off x="2764556" y="1521364"/>
            <a:ext cx="1918279" cy="426720"/>
          </a:xfrm>
          <a:prstGeom prst="rect">
            <a:avLst/>
          </a:prstGeom>
          <a:solidFill>
            <a:srgbClr val="B4DCF5"/>
          </a:solidFill>
        </p:spPr>
        <p:txBody>
          <a:bodyPr wrap="square" lIns="0" tIns="0" rIns="0" bIns="0" rtlCol="0">
            <a:spAutoFit/>
          </a:bodyPr>
          <a:lstStyle/>
          <a:p>
            <a:pPr algn="ctr"/>
            <a:r>
              <a:rPr lang="fr-FR" sz="1400" b="0" i="0" u="none" strike="noStrike" cap="none" baseline="0">
                <a:solidFill>
                  <a:srgbClr val="000000"/>
                </a:solidFill>
                <a:effectLst/>
                <a:uFill>
                  <a:solidFill>
                    <a:prstClr val="black">
                      <a:alpha val="0"/>
                    </a:prstClr>
                  </a:solidFill>
                </a:uFill>
                <a:latin typeface="Arial"/>
                <a:ea typeface="Arial"/>
                <a:cs typeface="Arial"/>
              </a:rPr>
              <a:t>Réceptacle primaire étanche et scellé </a:t>
            </a:r>
          </a:p>
        </p:txBody>
      </p:sp>
      <p:sp>
        <p:nvSpPr>
          <p:cNvPr id="7" name="TextBox 6">
            <a:extLst>
              <a:ext uri="{FF2B5EF4-FFF2-40B4-BE49-F238E27FC236}">
                <a16:creationId xmlns:a16="http://schemas.microsoft.com/office/drawing/2014/main" id="{378F8757-EDA6-48C4-BF9E-DCDA0EEB4BF6}"/>
              </a:ext>
            </a:extLst>
          </p:cNvPr>
          <p:cNvSpPr txBox="1"/>
          <p:nvPr/>
        </p:nvSpPr>
        <p:spPr>
          <a:xfrm>
            <a:off x="2175067" y="5466017"/>
            <a:ext cx="1918279" cy="426720"/>
          </a:xfrm>
          <a:prstGeom prst="rect">
            <a:avLst/>
          </a:prstGeom>
          <a:solidFill>
            <a:srgbClr val="B4DCF5"/>
          </a:solidFill>
        </p:spPr>
        <p:txBody>
          <a:bodyPr wrap="square" lIns="0" tIns="0" rIns="0" bIns="0" rtlCol="0">
            <a:spAutoFit/>
          </a:bodyPr>
          <a:lstStyle/>
          <a:p>
            <a:pPr algn="ctr"/>
            <a:r>
              <a:rPr lang="fr-FR" sz="1400" b="0" i="0" u="none" strike="noStrike" cap="none" baseline="0">
                <a:solidFill>
                  <a:srgbClr val="000000"/>
                </a:solidFill>
                <a:effectLst/>
                <a:uFill>
                  <a:solidFill>
                    <a:prstClr val="black">
                      <a:alpha val="0"/>
                    </a:prstClr>
                  </a:solidFill>
                </a:uFill>
                <a:latin typeface="Arial"/>
                <a:ea typeface="Arial"/>
                <a:cs typeface="Arial"/>
              </a:rPr>
              <a:t>Marque de spécification ONU</a:t>
            </a:r>
          </a:p>
        </p:txBody>
      </p:sp>
      <p:sp>
        <p:nvSpPr>
          <p:cNvPr id="8" name="TextBox 7">
            <a:extLst>
              <a:ext uri="{FF2B5EF4-FFF2-40B4-BE49-F238E27FC236}">
                <a16:creationId xmlns:a16="http://schemas.microsoft.com/office/drawing/2014/main" id="{DF482FF4-349D-43C2-B4BB-050BA0FC9085}"/>
              </a:ext>
            </a:extLst>
          </p:cNvPr>
          <p:cNvSpPr txBox="1"/>
          <p:nvPr/>
        </p:nvSpPr>
        <p:spPr>
          <a:xfrm>
            <a:off x="7841576" y="2256381"/>
            <a:ext cx="1918279" cy="213360"/>
          </a:xfrm>
          <a:prstGeom prst="rect">
            <a:avLst/>
          </a:prstGeom>
          <a:solidFill>
            <a:srgbClr val="B4DCF5"/>
          </a:solidFill>
        </p:spPr>
        <p:txBody>
          <a:bodyPr wrap="square" lIns="0" tIns="0" rIns="0" bIns="0" rtlCol="0">
            <a:spAutoFit/>
          </a:bodyPr>
          <a:lstStyle/>
          <a:p>
            <a:pPr algn="ctr"/>
            <a:r>
              <a:rPr lang="fr-FR" sz="1400" b="0" i="0" u="none" strike="noStrike" cap="none" baseline="0">
                <a:solidFill>
                  <a:srgbClr val="000000"/>
                </a:solidFill>
                <a:effectLst/>
                <a:uFill>
                  <a:solidFill>
                    <a:prstClr val="black">
                      <a:alpha val="0"/>
                    </a:prstClr>
                  </a:solidFill>
                </a:uFill>
                <a:latin typeface="Arial"/>
                <a:ea typeface="Arial"/>
                <a:cs typeface="Arial"/>
              </a:rPr>
              <a:t>Matériau absorbant</a:t>
            </a:r>
          </a:p>
        </p:txBody>
      </p:sp>
      <p:sp>
        <p:nvSpPr>
          <p:cNvPr id="9" name="TextBox 8">
            <a:extLst>
              <a:ext uri="{FF2B5EF4-FFF2-40B4-BE49-F238E27FC236}">
                <a16:creationId xmlns:a16="http://schemas.microsoft.com/office/drawing/2014/main" id="{20D4D773-C975-40A7-BC2F-EE8E7C1E6582}"/>
              </a:ext>
            </a:extLst>
          </p:cNvPr>
          <p:cNvSpPr txBox="1"/>
          <p:nvPr/>
        </p:nvSpPr>
        <p:spPr>
          <a:xfrm>
            <a:off x="7938559" y="2904929"/>
            <a:ext cx="1918279" cy="426720"/>
          </a:xfrm>
          <a:prstGeom prst="rect">
            <a:avLst/>
          </a:prstGeom>
          <a:solidFill>
            <a:srgbClr val="B4DCF5"/>
          </a:solidFill>
        </p:spPr>
        <p:txBody>
          <a:bodyPr wrap="square" lIns="0" tIns="0" rIns="0" bIns="0" rtlCol="0">
            <a:spAutoFit/>
          </a:bodyPr>
          <a:lstStyle/>
          <a:p>
            <a:pPr algn="ctr"/>
            <a:r>
              <a:rPr lang="fr-FR" sz="1400" b="0" i="0" u="none" strike="noStrike" cap="none" baseline="0">
                <a:solidFill>
                  <a:srgbClr val="000000"/>
                </a:solidFill>
                <a:effectLst/>
                <a:uFill>
                  <a:solidFill>
                    <a:prstClr val="black">
                      <a:alpha val="0"/>
                    </a:prstClr>
                  </a:solidFill>
                </a:uFill>
                <a:latin typeface="Arial"/>
                <a:ea typeface="Arial"/>
                <a:cs typeface="Arial"/>
              </a:rPr>
              <a:t>Emballage secondaire scellable et étanche</a:t>
            </a:r>
          </a:p>
        </p:txBody>
      </p:sp>
      <p:sp>
        <p:nvSpPr>
          <p:cNvPr id="10" name="TextBox 9">
            <a:extLst>
              <a:ext uri="{FF2B5EF4-FFF2-40B4-BE49-F238E27FC236}">
                <a16:creationId xmlns:a16="http://schemas.microsoft.com/office/drawing/2014/main" id="{11556DF7-D3A3-4FDC-9BF6-4BB2F4DE64D7}"/>
              </a:ext>
            </a:extLst>
          </p:cNvPr>
          <p:cNvSpPr txBox="1"/>
          <p:nvPr/>
        </p:nvSpPr>
        <p:spPr>
          <a:xfrm>
            <a:off x="9014595" y="5070856"/>
            <a:ext cx="1918279" cy="213360"/>
          </a:xfrm>
          <a:prstGeom prst="rect">
            <a:avLst/>
          </a:prstGeom>
          <a:solidFill>
            <a:srgbClr val="B4DCF5"/>
          </a:solidFill>
        </p:spPr>
        <p:txBody>
          <a:bodyPr wrap="square" lIns="0" tIns="0" rIns="0" bIns="0" rtlCol="0">
            <a:spAutoFit/>
          </a:bodyPr>
          <a:lstStyle/>
          <a:p>
            <a:pPr algn="ctr"/>
            <a:r>
              <a:rPr lang="fr-FR" sz="1400" b="0" i="0" u="none" strike="noStrike" cap="none" baseline="0">
                <a:solidFill>
                  <a:srgbClr val="000000"/>
                </a:solidFill>
                <a:effectLst/>
                <a:uFill>
                  <a:solidFill>
                    <a:prstClr val="black">
                      <a:alpha val="0"/>
                    </a:prstClr>
                  </a:solidFill>
                </a:uFill>
                <a:latin typeface="Arial"/>
                <a:ea typeface="Arial"/>
                <a:cs typeface="Arial"/>
              </a:rPr>
              <a:t>Emballage extérieur</a:t>
            </a:r>
          </a:p>
        </p:txBody>
      </p:sp>
      <p:sp>
        <p:nvSpPr>
          <p:cNvPr id="11" name="TextBox 10">
            <a:extLst>
              <a:ext uri="{FF2B5EF4-FFF2-40B4-BE49-F238E27FC236}">
                <a16:creationId xmlns:a16="http://schemas.microsoft.com/office/drawing/2014/main" id="{A1F2A251-0BDF-4581-8E6E-D62EDBB6E1F0}"/>
              </a:ext>
            </a:extLst>
          </p:cNvPr>
          <p:cNvSpPr txBox="1"/>
          <p:nvPr/>
        </p:nvSpPr>
        <p:spPr>
          <a:xfrm>
            <a:off x="1006712" y="6147538"/>
            <a:ext cx="4762261" cy="259080"/>
          </a:xfrm>
          <a:prstGeom prst="rect">
            <a:avLst/>
          </a:prstGeom>
          <a:solidFill>
            <a:schemeClr val="bg1"/>
          </a:solidFill>
        </p:spPr>
        <p:txBody>
          <a:bodyPr wrap="square" lIns="0" tIns="0" rIns="0" bIns="0" rtlCol="0">
            <a:spAutoFit/>
          </a:bodyPr>
          <a:lstStyle/>
          <a:p>
            <a:r>
              <a:rPr lang="fr-FR" sz="850" b="0" i="1" u="none" strike="noStrike" cap="none" baseline="0">
                <a:solidFill>
                  <a:srgbClr val="000000"/>
                </a:solidFill>
                <a:effectLst/>
                <a:uFill>
                  <a:solidFill>
                    <a:prstClr val="black">
                      <a:alpha val="0"/>
                    </a:prstClr>
                  </a:solidFill>
                </a:uFill>
                <a:latin typeface="Arial"/>
                <a:ea typeface="Arial"/>
                <a:cs typeface="Arial"/>
              </a:rPr>
              <a:t>Exemple de matériel de triple emballage pouvant être utilisé pour des substances infectieuses de catégorie A</a:t>
            </a:r>
          </a:p>
        </p:txBody>
      </p:sp>
    </p:spTree>
    <p:extLst>
      <p:ext uri="{BB962C8B-B14F-4D97-AF65-F5344CB8AC3E}">
        <p14:creationId xmlns:p14="http://schemas.microsoft.com/office/powerpoint/2010/main" val="112442431"/>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E136E-94DA-5468-1A88-08CA9669E50E}"/>
              </a:ext>
            </a:extLst>
          </p:cNvPr>
          <p:cNvSpPr>
            <a:spLocks noGrp="1"/>
          </p:cNvSpPr>
          <p:nvPr>
            <p:ph type="title"/>
          </p:nvPr>
        </p:nvSpPr>
        <p:spPr/>
        <p:txBody>
          <a:bodyPr>
            <a:norm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Méthodes et algorithme des analyses de laboratoire</a:t>
            </a:r>
          </a:p>
        </p:txBody>
      </p:sp>
      <p:sp>
        <p:nvSpPr>
          <p:cNvPr id="3" name="Content Placeholder 2">
            <a:extLst>
              <a:ext uri="{FF2B5EF4-FFF2-40B4-BE49-F238E27FC236}">
                <a16:creationId xmlns:a16="http://schemas.microsoft.com/office/drawing/2014/main" id="{4F4836E1-BF96-193A-A12F-2288751DB86E}"/>
              </a:ext>
            </a:extLst>
          </p:cNvPr>
          <p:cNvSpPr>
            <a:spLocks noGrp="1"/>
          </p:cNvSpPr>
          <p:nvPr>
            <p:ph idx="1"/>
          </p:nvPr>
        </p:nvSpPr>
        <p:spPr>
          <a:xfrm>
            <a:off x="838200" y="1636730"/>
            <a:ext cx="10062411" cy="4932746"/>
          </a:xfrm>
        </p:spPr>
        <p:txBody>
          <a:bodyPr/>
          <a:lstStyle/>
          <a:p>
            <a:r>
              <a:rPr lang="fr-FR" sz="2000" b="0" i="0" u="none" strike="noStrike" cap="none" baseline="0">
                <a:solidFill>
                  <a:srgbClr val="262626"/>
                </a:solidFill>
                <a:effectLst/>
                <a:uFill>
                  <a:solidFill>
                    <a:prstClr val="black">
                      <a:alpha val="0"/>
                    </a:prstClr>
                  </a:solidFill>
                </a:uFill>
                <a:latin typeface="Arial"/>
                <a:ea typeface="Arial"/>
                <a:cs typeface="Arial"/>
              </a:rPr>
              <a:t>La confirmation de l’infection par le MPXV est basée sur un test d’amplification des acides nucléiques (NAAT), utilisant une réaction en chaîne par polymérase (PCR) en temps réel ou conventionnelle pour la détection de séquences uniques d’ADN viral. </a:t>
            </a:r>
          </a:p>
          <a:p>
            <a:r>
              <a:rPr lang="fr-FR" sz="2000" b="0" i="0" u="none" strike="noStrike" cap="none" baseline="0">
                <a:solidFill>
                  <a:srgbClr val="262626"/>
                </a:solidFill>
                <a:effectLst/>
                <a:uFill>
                  <a:solidFill>
                    <a:prstClr val="black">
                      <a:alpha val="0"/>
                    </a:prstClr>
                  </a:solidFill>
                </a:uFill>
                <a:latin typeface="Arial"/>
                <a:ea typeface="Arial"/>
                <a:cs typeface="Arial"/>
              </a:rPr>
              <a:t>La PCR peut être utilisée seule ou en association avec le séquençage.  </a:t>
            </a:r>
          </a:p>
          <a:p>
            <a:r>
              <a:rPr lang="fr-FR" sz="2000" b="0" i="0" u="none" strike="noStrike" cap="none" baseline="0">
                <a:solidFill>
                  <a:srgbClr val="262626"/>
                </a:solidFill>
                <a:effectLst/>
                <a:uFill>
                  <a:solidFill>
                    <a:prstClr val="black">
                      <a:alpha val="0"/>
                    </a:prstClr>
                  </a:solidFill>
                </a:uFill>
                <a:latin typeface="Arial"/>
                <a:ea typeface="Arial"/>
                <a:cs typeface="Arial"/>
              </a:rPr>
              <a:t>Plusieurs groupes ont développé des protocoles de PCR validés pour la détection du MPXV. </a:t>
            </a:r>
          </a:p>
          <a:p>
            <a:r>
              <a:rPr lang="fr-FR" sz="2000" b="0" i="0" u="none" strike="noStrike" cap="none" baseline="0">
                <a:solidFill>
                  <a:srgbClr val="262626"/>
                </a:solidFill>
                <a:effectLst/>
                <a:uFill>
                  <a:solidFill>
                    <a:prstClr val="black">
                      <a:alpha val="0"/>
                    </a:prstClr>
                  </a:solidFill>
                </a:uFill>
                <a:latin typeface="Arial"/>
                <a:ea typeface="Arial"/>
                <a:cs typeface="Arial"/>
              </a:rPr>
              <a:t>Protocoles en deux étapes : la première PCR détecte l’OPXV ; la deuxième PCR ou le séquençage pour détecter le MPXV. </a:t>
            </a:r>
          </a:p>
          <a:p>
            <a:r>
              <a:rPr lang="fr-FR" sz="2000" b="0" i="0" u="none" strike="noStrike" cap="none" baseline="0">
                <a:solidFill>
                  <a:srgbClr val="262626"/>
                </a:solidFill>
                <a:effectLst/>
                <a:uFill>
                  <a:solidFill>
                    <a:prstClr val="black">
                      <a:alpha val="0"/>
                    </a:prstClr>
                  </a:solidFill>
                </a:uFill>
                <a:latin typeface="Arial"/>
                <a:ea typeface="Arial"/>
                <a:cs typeface="Arial"/>
              </a:rPr>
              <a:t>Avant l’utilisation d’un test sur des échantillons cliniques humains au sein d’un laboratoire, il doit être validé et/ou vérifié au sein du laboratoire par un personnel dûment formé.</a:t>
            </a:r>
          </a:p>
        </p:txBody>
      </p:sp>
    </p:spTree>
    <p:extLst>
      <p:ext uri="{BB962C8B-B14F-4D97-AF65-F5344CB8AC3E}">
        <p14:creationId xmlns:p14="http://schemas.microsoft.com/office/powerpoint/2010/main" val="129440624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D34E-CBEF-626D-B881-083749ADFDB2}"/>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Interprétation des résultats de laboratoire (1) </a:t>
            </a:r>
          </a:p>
        </p:txBody>
      </p:sp>
      <p:sp>
        <p:nvSpPr>
          <p:cNvPr id="3" name="Content Placeholder 2">
            <a:extLst>
              <a:ext uri="{FF2B5EF4-FFF2-40B4-BE49-F238E27FC236}">
                <a16:creationId xmlns:a16="http://schemas.microsoft.com/office/drawing/2014/main" id="{B58036DF-EB87-9CBD-0361-D497AED6053C}"/>
              </a:ext>
            </a:extLst>
          </p:cNvPr>
          <p:cNvSpPr>
            <a:spLocks noGrp="1"/>
          </p:cNvSpPr>
          <p:nvPr>
            <p:ph idx="1"/>
          </p:nvPr>
        </p:nvSpPr>
        <p:spPr>
          <a:xfrm>
            <a:off x="838200" y="1636730"/>
            <a:ext cx="10375232" cy="4932746"/>
          </a:xfrm>
        </p:spPr>
        <p:txBody>
          <a:bodyPr/>
          <a:lstStyle/>
          <a:p>
            <a:r>
              <a:rPr lang="fr-FR" sz="2000" b="0" i="0" u="none" strike="noStrike" cap="none" baseline="0">
                <a:solidFill>
                  <a:srgbClr val="262626"/>
                </a:solidFill>
                <a:effectLst/>
                <a:uFill>
                  <a:solidFill>
                    <a:prstClr val="black">
                      <a:alpha val="0"/>
                    </a:prstClr>
                  </a:solidFill>
                </a:uFill>
                <a:latin typeface="Arial"/>
                <a:ea typeface="Arial"/>
                <a:cs typeface="Arial"/>
              </a:rPr>
              <a:t>La confirmation de l’infection par le MPXV doit tenir compte des informations cliniques et épidémiologiques.  </a:t>
            </a:r>
          </a:p>
          <a:p>
            <a:r>
              <a:rPr lang="fr-FR" sz="2000" b="0" i="0" u="none" strike="noStrike" cap="none" baseline="0">
                <a:solidFill>
                  <a:srgbClr val="262626"/>
                </a:solidFill>
                <a:effectLst/>
                <a:uFill>
                  <a:solidFill>
                    <a:prstClr val="black">
                      <a:alpha val="0"/>
                    </a:prstClr>
                  </a:solidFill>
                </a:uFill>
                <a:latin typeface="Arial"/>
                <a:ea typeface="Arial"/>
                <a:cs typeface="Arial"/>
              </a:rPr>
              <a:t>Une détection positive d’un OPXV par PCR suivie d’une confirmation du MPXV par PCR et/ou séquençage, ou une détection positive du MPXV par PCR dans les cas suspects indiquent une confirmation de l’infection par le MPXV. </a:t>
            </a:r>
          </a:p>
          <a:p>
            <a:r>
              <a:rPr lang="fr-FR" sz="2000" b="0" i="0" u="none" strike="noStrike" cap="none" baseline="0">
                <a:solidFill>
                  <a:srgbClr val="262626"/>
                </a:solidFill>
                <a:effectLst/>
                <a:uFill>
                  <a:solidFill>
                    <a:prstClr val="black">
                      <a:alpha val="0"/>
                    </a:prstClr>
                  </a:solidFill>
                </a:uFill>
                <a:latin typeface="Arial"/>
                <a:ea typeface="Arial"/>
                <a:cs typeface="Arial"/>
              </a:rPr>
              <a:t>Même s’il est préférable d’effectuer un test de confirmation spécifique au MPXV, une détection positive d’OPXV par PCR est considérée comme suffisante pour confirmer en laboratoire les cas suspects. </a:t>
            </a:r>
          </a:p>
          <a:p>
            <a:r>
              <a:rPr lang="fr-FR" sz="2000" b="0" i="0" u="none" strike="noStrike" cap="none" baseline="0">
                <a:solidFill>
                  <a:srgbClr val="262626"/>
                </a:solidFill>
                <a:effectLst/>
                <a:uFill>
                  <a:solidFill>
                    <a:prstClr val="black">
                      <a:alpha val="0"/>
                    </a:prstClr>
                  </a:solidFill>
                </a:uFill>
                <a:latin typeface="Arial"/>
                <a:ea typeface="Arial"/>
                <a:cs typeface="Arial"/>
              </a:rPr>
              <a:t>Lorsque le tableau clinique et l’épidémiologie indiquent une infection par MPXV malgré les résultats PCR négatifs, les tests sérologiques peuvent être utiles pour étudier davantage une infection antérieure à des fins épidémiologiques. </a:t>
            </a:r>
          </a:p>
        </p:txBody>
      </p:sp>
    </p:spTree>
    <p:extLst>
      <p:ext uri="{BB962C8B-B14F-4D97-AF65-F5344CB8AC3E}">
        <p14:creationId xmlns:p14="http://schemas.microsoft.com/office/powerpoint/2010/main" val="1426566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C9041-7F39-B5E8-DC04-88286E92F6AE}"/>
              </a:ext>
            </a:extLst>
          </p:cNvPr>
          <p:cNvSpPr>
            <a:spLocks noGrp="1"/>
          </p:cNvSpPr>
          <p:nvPr>
            <p:ph type="title"/>
          </p:nvPr>
        </p:nvSpPr>
        <p:spPr>
          <a:xfrm>
            <a:off x="704636" y="2628961"/>
            <a:ext cx="3014609" cy="800039"/>
          </a:xfrm>
        </p:spPr>
        <p:txBody>
          <a:bodyPr anchor="ctr">
            <a:normAutofit fontScale="90000"/>
          </a:bodyPr>
          <a:lstStyle/>
          <a:p>
            <a:r>
              <a:rPr lang="fr-FR" sz="2400" b="1" i="0" u="none" strike="noStrike" cap="none" baseline="0">
                <a:solidFill>
                  <a:srgbClr val="577F9F"/>
                </a:solidFill>
                <a:effectLst/>
                <a:uFill>
                  <a:solidFill>
                    <a:prstClr val="black">
                      <a:alpha val="0"/>
                    </a:prstClr>
                  </a:solidFill>
                </a:uFill>
                <a:latin typeface="Arial"/>
                <a:ea typeface="Arial"/>
                <a:cs typeface="Arial"/>
              </a:rPr>
              <a:t>Carte épidémique de la distribution de la variole du singe : Tous les clades dans la Région africaine de l’OMS</a:t>
            </a:r>
            <a:br>
              <a:rPr sz="2400"/>
            </a:br>
            <a:r>
              <a:rPr lang="fr-FR" sz="2400" b="1" i="0" u="none" strike="noStrike" cap="none" baseline="0">
                <a:solidFill>
                  <a:srgbClr val="577F9F"/>
                </a:solidFill>
                <a:effectLst/>
                <a:uFill>
                  <a:solidFill>
                    <a:prstClr val="black">
                      <a:alpha val="0"/>
                    </a:prstClr>
                  </a:solidFill>
                </a:uFill>
                <a:latin typeface="Arial"/>
                <a:ea typeface="Arial"/>
                <a:cs typeface="Arial"/>
              </a:rPr>
              <a:t>jusqu’au 18 août 2024</a:t>
            </a:r>
            <a:br>
              <a:rPr sz="1200"/>
            </a:br>
            <a:endParaRPr lang="en-US" sz="1400"/>
          </a:p>
        </p:txBody>
      </p:sp>
      <p:pic>
        <p:nvPicPr>
          <p:cNvPr id="6" name="Picture 5" descr="A map of africa with different colors&#10;&#10;Description automatically generated">
            <a:extLst>
              <a:ext uri="{FF2B5EF4-FFF2-40B4-BE49-F238E27FC236}">
                <a16:creationId xmlns:a16="http://schemas.microsoft.com/office/drawing/2014/main" id="{82748D00-9C35-03B4-1B4D-3492AC65C28D}"/>
              </a:ext>
            </a:extLst>
          </p:cNvPr>
          <p:cNvPicPr>
            <a:picLocks noChangeAspect="1"/>
          </p:cNvPicPr>
          <p:nvPr/>
        </p:nvPicPr>
        <p:blipFill>
          <a:blip r:embed="rId2"/>
          <a:stretch>
            <a:fillRect/>
          </a:stretch>
        </p:blipFill>
        <p:spPr>
          <a:xfrm>
            <a:off x="3913850" y="393099"/>
            <a:ext cx="7963022" cy="6071802"/>
          </a:xfrm>
          <a:prstGeom prst="rect">
            <a:avLst/>
          </a:prstGeom>
          <a:noFill/>
        </p:spPr>
      </p:pic>
      <p:sp>
        <p:nvSpPr>
          <p:cNvPr id="8" name="Text Box 1">
            <a:extLst>
              <a:ext uri="{FF2B5EF4-FFF2-40B4-BE49-F238E27FC236}">
                <a16:creationId xmlns:a16="http://schemas.microsoft.com/office/drawing/2014/main" id="{08E2B3C9-2D26-4980-9638-CEF09B13B85E}"/>
              </a:ext>
            </a:extLst>
          </p:cNvPr>
          <p:cNvSpPr txBox="1"/>
          <p:nvPr/>
        </p:nvSpPr>
        <p:spPr>
          <a:xfrm>
            <a:off x="4407360" y="448517"/>
            <a:ext cx="2870893" cy="329321"/>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100" b="1" i="0" u="none" strike="noStrike" cap="none" baseline="0">
                <a:solidFill>
                  <a:srgbClr val="078FBA"/>
                </a:solidFill>
                <a:effectLst/>
                <a:uFill>
                  <a:solidFill>
                    <a:prstClr val="black">
                      <a:alpha val="0"/>
                    </a:prstClr>
                  </a:solidFill>
                </a:uFill>
                <a:latin typeface="Arial"/>
                <a:ea typeface="Arial"/>
                <a:cs typeface="Arial"/>
              </a:rPr>
              <a:t>Clades du MPXV détectés, Région africaine</a:t>
            </a:r>
          </a:p>
          <a:p>
            <a:pPr marL="0" marR="0">
              <a:lnSpc>
                <a:spcPct val="107000"/>
              </a:lnSpc>
              <a:spcBef>
                <a:spcPct val="0"/>
              </a:spcBef>
              <a:spcAft>
                <a:spcPct val="0"/>
              </a:spcAft>
            </a:pPr>
            <a:r>
              <a:rPr lang="fr-FR" sz="900" b="0" i="0" u="none" strike="noStrike" cap="none" baseline="0">
                <a:solidFill>
                  <a:srgbClr val="078FBA"/>
                </a:solidFill>
                <a:effectLst/>
                <a:uFill>
                  <a:solidFill>
                    <a:prstClr val="black">
                      <a:alpha val="0"/>
                    </a:prstClr>
                  </a:solidFill>
                </a:uFill>
                <a:latin typeface="Arial"/>
                <a:ea typeface="Arial"/>
                <a:cs typeface="Arial"/>
              </a:rPr>
              <a:t>à compter du 1er janvier 2022, en date du 18 août 2024</a:t>
            </a:r>
          </a:p>
        </p:txBody>
      </p:sp>
      <p:sp>
        <p:nvSpPr>
          <p:cNvPr id="9" name="Text Box 1">
            <a:extLst>
              <a:ext uri="{FF2B5EF4-FFF2-40B4-BE49-F238E27FC236}">
                <a16:creationId xmlns:a16="http://schemas.microsoft.com/office/drawing/2014/main" id="{FA906D10-B0DB-4F59-8CFC-5A9F433EE363}"/>
              </a:ext>
            </a:extLst>
          </p:cNvPr>
          <p:cNvSpPr txBox="1"/>
          <p:nvPr/>
        </p:nvSpPr>
        <p:spPr>
          <a:xfrm>
            <a:off x="9357821" y="425633"/>
            <a:ext cx="903779" cy="296428"/>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600" b="1" i="0" u="none" strike="noStrike" cap="none" baseline="0">
                <a:solidFill>
                  <a:srgbClr val="078FBA"/>
                </a:solidFill>
                <a:effectLst/>
                <a:uFill>
                  <a:solidFill>
                    <a:prstClr val="black">
                      <a:alpha val="0"/>
                    </a:prstClr>
                  </a:solidFill>
                </a:uFill>
                <a:latin typeface="Arial"/>
                <a:ea typeface="Arial"/>
                <a:cs typeface="Arial"/>
              </a:rPr>
              <a:t>[logo:] Organisation mondiale de la Santé</a:t>
            </a:r>
          </a:p>
          <a:p>
            <a:pPr marL="0" marR="0">
              <a:lnSpc>
                <a:spcPct val="107000"/>
              </a:lnSpc>
              <a:spcBef>
                <a:spcPct val="0"/>
              </a:spcBef>
              <a:spcAft>
                <a:spcPct val="0"/>
              </a:spcAft>
            </a:pPr>
            <a:r>
              <a:rPr lang="fr-FR" sz="600" b="0" i="0" u="none" strike="noStrike" cap="none" baseline="0">
                <a:solidFill>
                  <a:srgbClr val="078FBA"/>
                </a:solidFill>
                <a:effectLst/>
                <a:uFill>
                  <a:solidFill>
                    <a:prstClr val="black">
                      <a:alpha val="0"/>
                    </a:prstClr>
                  </a:solidFill>
                </a:uFill>
                <a:latin typeface="Arial"/>
                <a:ea typeface="Arial"/>
                <a:cs typeface="Arial"/>
              </a:rPr>
              <a:t>Région africaine </a:t>
            </a:r>
            <a:endParaRPr lang="en-US" sz="500">
              <a:solidFill>
                <a:srgbClr val="078FBA"/>
              </a:solidFill>
              <a:effectLst/>
              <a:latin typeface="+mj-lt"/>
              <a:ea typeface="DengXian" panose="02010600030101010101" pitchFamily="2" charset="-122"/>
              <a:cs typeface="Arial" panose="020B0604020202020204" pitchFamily="34" charset="0"/>
            </a:endParaRPr>
          </a:p>
        </p:txBody>
      </p:sp>
      <p:sp>
        <p:nvSpPr>
          <p:cNvPr id="10" name="Text Box 1">
            <a:extLst>
              <a:ext uri="{FF2B5EF4-FFF2-40B4-BE49-F238E27FC236}">
                <a16:creationId xmlns:a16="http://schemas.microsoft.com/office/drawing/2014/main" id="{4343469F-9AD0-4745-AECB-687350C84E30}"/>
              </a:ext>
            </a:extLst>
          </p:cNvPr>
          <p:cNvSpPr txBox="1"/>
          <p:nvPr/>
        </p:nvSpPr>
        <p:spPr>
          <a:xfrm>
            <a:off x="10229425" y="2668686"/>
            <a:ext cx="1257939" cy="122149"/>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800" b="0" i="0" u="none" strike="noStrike" cap="none" baseline="0">
                <a:solidFill>
                  <a:srgbClr val="000000"/>
                </a:solidFill>
                <a:effectLst/>
                <a:uFill>
                  <a:solidFill>
                    <a:prstClr val="black">
                      <a:alpha val="0"/>
                    </a:prstClr>
                  </a:solidFill>
                </a:uFill>
                <a:latin typeface="Arial"/>
                <a:ea typeface="Arial"/>
                <a:cs typeface="Arial"/>
              </a:rPr>
              <a:t>Clades du MPXV détectés</a:t>
            </a:r>
            <a:endParaRPr lang="en-US" sz="700">
              <a:effectLst/>
              <a:latin typeface="+mj-lt"/>
              <a:ea typeface="DengXian" panose="02010600030101010101" pitchFamily="2" charset="-122"/>
              <a:cs typeface="Arial" panose="020B0604020202020204" pitchFamily="34" charset="0"/>
            </a:endParaRPr>
          </a:p>
        </p:txBody>
      </p:sp>
      <p:sp>
        <p:nvSpPr>
          <p:cNvPr id="11" name="Text Box 1">
            <a:extLst>
              <a:ext uri="{FF2B5EF4-FFF2-40B4-BE49-F238E27FC236}">
                <a16:creationId xmlns:a16="http://schemas.microsoft.com/office/drawing/2014/main" id="{1DDFBA1C-FE0E-4664-BD74-F8B5D7CD594A}"/>
              </a:ext>
            </a:extLst>
          </p:cNvPr>
          <p:cNvSpPr txBox="1"/>
          <p:nvPr/>
        </p:nvSpPr>
        <p:spPr>
          <a:xfrm>
            <a:off x="10499213" y="2873474"/>
            <a:ext cx="1257939" cy="818173"/>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ts val="115"/>
              </a:spcAft>
            </a:pPr>
            <a:r>
              <a:rPr lang="fr-FR" sz="700" b="0" i="0" u="none" strike="noStrike" cap="none" baseline="0">
                <a:solidFill>
                  <a:srgbClr val="000000"/>
                </a:solidFill>
                <a:effectLst/>
                <a:uFill>
                  <a:solidFill>
                    <a:prstClr val="black">
                      <a:alpha val="0"/>
                    </a:prstClr>
                  </a:solidFill>
                </a:uFill>
                <a:latin typeface="Arial"/>
                <a:ea typeface="Arial"/>
                <a:cs typeface="Arial"/>
              </a:rPr>
              <a:t>Clade la</a:t>
            </a:r>
          </a:p>
          <a:p>
            <a:pPr marL="0" marR="0">
              <a:spcBef>
                <a:spcPct val="0"/>
              </a:spcBef>
              <a:spcAft>
                <a:spcPts val="115"/>
              </a:spcAft>
            </a:pPr>
            <a:r>
              <a:rPr lang="fr-FR" sz="700" b="0" i="0" u="none" strike="noStrike" cap="none" baseline="0">
                <a:solidFill>
                  <a:srgbClr val="000000"/>
                </a:solidFill>
                <a:effectLst/>
                <a:uFill>
                  <a:solidFill>
                    <a:prstClr val="black">
                      <a:alpha val="0"/>
                    </a:prstClr>
                  </a:solidFill>
                </a:uFill>
                <a:latin typeface="Arial"/>
                <a:ea typeface="Arial"/>
                <a:cs typeface="Arial"/>
              </a:rPr>
              <a:t>Clade Ib</a:t>
            </a:r>
            <a:endParaRPr lang="fr-FR" sz="700">
              <a:effectLst/>
              <a:latin typeface="+mj-lt"/>
              <a:ea typeface="DengXian" panose="02010600030101010101" pitchFamily="2" charset="-122"/>
              <a:cs typeface="Arial" panose="020B0604020202020204" pitchFamily="34" charset="0"/>
            </a:endParaRPr>
          </a:p>
          <a:p>
            <a:pPr marL="0" marR="0">
              <a:spcBef>
                <a:spcPct val="0"/>
              </a:spcBef>
              <a:spcAft>
                <a:spcPts val="115"/>
              </a:spcAft>
            </a:pPr>
            <a:r>
              <a:rPr lang="fr-FR" sz="700" b="0" i="0" u="none" strike="noStrike" cap="none" baseline="0">
                <a:solidFill>
                  <a:srgbClr val="000000"/>
                </a:solidFill>
                <a:effectLst/>
                <a:uFill>
                  <a:solidFill>
                    <a:prstClr val="black">
                      <a:alpha val="0"/>
                    </a:prstClr>
                  </a:solidFill>
                </a:uFill>
                <a:latin typeface="Arial"/>
                <a:ea typeface="Arial"/>
                <a:cs typeface="Arial"/>
              </a:rPr>
              <a:t>Clade II</a:t>
            </a:r>
          </a:p>
          <a:p>
            <a:pPr marL="0" marR="0">
              <a:spcBef>
                <a:spcPct val="0"/>
              </a:spcBef>
              <a:spcAft>
                <a:spcPts val="115"/>
              </a:spcAft>
            </a:pPr>
            <a:r>
              <a:rPr lang="fr-FR" sz="700" b="0" i="0" u="none" strike="noStrike" cap="none" baseline="0">
                <a:solidFill>
                  <a:srgbClr val="000000"/>
                </a:solidFill>
                <a:effectLst/>
                <a:uFill>
                  <a:solidFill>
                    <a:prstClr val="black">
                      <a:alpha val="0"/>
                    </a:prstClr>
                  </a:solidFill>
                </a:uFill>
                <a:latin typeface="Arial"/>
                <a:ea typeface="Arial"/>
                <a:cs typeface="Arial"/>
              </a:rPr>
              <a:t>Clades la et lb</a:t>
            </a:r>
          </a:p>
          <a:p>
            <a:pPr marL="0" marR="0">
              <a:spcBef>
                <a:spcPct val="0"/>
              </a:spcBef>
              <a:spcAft>
                <a:spcPts val="115"/>
              </a:spcAft>
            </a:pPr>
            <a:r>
              <a:rPr lang="fr-FR" sz="700" b="0" i="0" u="none" strike="noStrike" cap="none" baseline="0">
                <a:solidFill>
                  <a:srgbClr val="000000"/>
                </a:solidFill>
                <a:effectLst/>
                <a:uFill>
                  <a:solidFill>
                    <a:prstClr val="black">
                      <a:alpha val="0"/>
                    </a:prstClr>
                  </a:solidFill>
                </a:uFill>
                <a:latin typeface="Arial"/>
                <a:ea typeface="Arial"/>
                <a:cs typeface="Arial"/>
              </a:rPr>
              <a:t>Clades la et II</a:t>
            </a:r>
          </a:p>
          <a:p>
            <a:pPr marL="0" marR="0">
              <a:spcBef>
                <a:spcPct val="0"/>
              </a:spcBef>
              <a:spcAft>
                <a:spcPts val="115"/>
              </a:spcAft>
            </a:pPr>
            <a:r>
              <a:rPr lang="fr-FR" sz="700" b="0" i="0" u="none" strike="noStrike" cap="none" baseline="0">
                <a:solidFill>
                  <a:srgbClr val="000000"/>
                </a:solidFill>
                <a:effectLst/>
                <a:uFill>
                  <a:solidFill>
                    <a:prstClr val="black">
                      <a:alpha val="0"/>
                    </a:prstClr>
                  </a:solidFill>
                </a:uFill>
                <a:latin typeface="Arial"/>
                <a:ea typeface="Arial"/>
                <a:cs typeface="Arial"/>
              </a:rPr>
              <a:t>Aucun cas de variole du singe rapporté</a:t>
            </a:r>
            <a:endParaRPr lang="en-US" sz="600">
              <a:effectLst/>
              <a:latin typeface="+mj-lt"/>
              <a:ea typeface="DengXian" panose="02010600030101010101" pitchFamily="2" charset="-122"/>
              <a:cs typeface="Arial" panose="020B0604020202020204" pitchFamily="34" charset="0"/>
            </a:endParaRPr>
          </a:p>
        </p:txBody>
      </p:sp>
      <p:sp>
        <p:nvSpPr>
          <p:cNvPr id="12" name="Text Box 1">
            <a:extLst>
              <a:ext uri="{FF2B5EF4-FFF2-40B4-BE49-F238E27FC236}">
                <a16:creationId xmlns:a16="http://schemas.microsoft.com/office/drawing/2014/main" id="{78A334D1-F694-402B-93B2-DA9B9B421121}"/>
              </a:ext>
            </a:extLst>
          </p:cNvPr>
          <p:cNvSpPr txBox="1"/>
          <p:nvPr/>
        </p:nvSpPr>
        <p:spPr>
          <a:xfrm>
            <a:off x="10467978" y="3882031"/>
            <a:ext cx="631952" cy="91628"/>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600" b="0" i="0" u="none" strike="noStrike" cap="none" baseline="0">
                <a:solidFill>
                  <a:srgbClr val="000000"/>
                </a:solidFill>
                <a:effectLst/>
                <a:uFill>
                  <a:solidFill>
                    <a:prstClr val="black">
                      <a:alpha val="0"/>
                    </a:prstClr>
                  </a:solidFill>
                </a:uFill>
                <a:latin typeface="Arial"/>
                <a:ea typeface="Arial"/>
                <a:cs typeface="Arial"/>
              </a:rPr>
              <a:t>Sans objet</a:t>
            </a:r>
            <a:endParaRPr lang="en-US" sz="500">
              <a:effectLst/>
              <a:latin typeface="+mj-lt"/>
              <a:ea typeface="DengXian" panose="02010600030101010101" pitchFamily="2" charset="-122"/>
              <a:cs typeface="Arial" panose="020B0604020202020204" pitchFamily="34" charset="0"/>
            </a:endParaRPr>
          </a:p>
        </p:txBody>
      </p:sp>
      <p:sp>
        <p:nvSpPr>
          <p:cNvPr id="13" name="Text Box 1">
            <a:extLst>
              <a:ext uri="{FF2B5EF4-FFF2-40B4-BE49-F238E27FC236}">
                <a16:creationId xmlns:a16="http://schemas.microsoft.com/office/drawing/2014/main" id="{CE6FF970-428C-4594-B91B-AC9ED4FE9A5B}"/>
              </a:ext>
            </a:extLst>
          </p:cNvPr>
          <p:cNvSpPr txBox="1"/>
          <p:nvPr/>
        </p:nvSpPr>
        <p:spPr>
          <a:xfrm>
            <a:off x="4381009" y="5924743"/>
            <a:ext cx="4010516" cy="379848"/>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400" b="0" i="0" u="none" strike="noStrike" cap="none" baseline="0">
                <a:solidFill>
                  <a:srgbClr val="000000"/>
                </a:solidFill>
                <a:effectLst/>
                <a:uFill>
                  <a:solidFill>
                    <a:prstClr val="black">
                      <a:alpha val="0"/>
                    </a:prstClr>
                  </a:solidFill>
                </a:uFill>
                <a:latin typeface="Arial"/>
                <a:ea typeface="Arial"/>
                <a:cs typeface="Arial"/>
              </a:rPr>
              <a:t>Les désignations utilisées et la présentation du contenu de cette publication n'impliquent pas l'expression de quelque opinion que ce soit de la part de l'OMS quant au statut juridique de tout pays, territoire, ville ou région, ou de ses autorités, ni quant au tracé de ses frontières ou limites. </a:t>
            </a:r>
          </a:p>
          <a:p>
            <a:pPr marL="0" marR="0">
              <a:spcBef>
                <a:spcPct val="0"/>
              </a:spcBef>
              <a:spcAft>
                <a:spcPts val="300"/>
              </a:spcAft>
            </a:pPr>
            <a:r>
              <a:rPr lang="fr-FR" sz="400" b="0" i="0" u="none" strike="noStrike" cap="none" baseline="0">
                <a:solidFill>
                  <a:srgbClr val="000000"/>
                </a:solidFill>
                <a:effectLst/>
                <a:uFill>
                  <a:solidFill>
                    <a:prstClr val="black">
                      <a:alpha val="0"/>
                    </a:prstClr>
                  </a:solidFill>
                </a:uFill>
                <a:latin typeface="Arial"/>
                <a:ea typeface="Arial"/>
                <a:cs typeface="Arial"/>
              </a:rPr>
              <a:t>Les lignes en pointillés et en tirets sur les cartes représentent des frontières approximatives dont le tracé peut ne pas avoir fait l’objet d’un accord total.</a:t>
            </a:r>
          </a:p>
          <a:p>
            <a:pPr marL="0" marR="0">
              <a:lnSpc>
                <a:spcPct val="107000"/>
              </a:lnSpc>
              <a:spcBef>
                <a:spcPct val="0"/>
              </a:spcBef>
              <a:spcAft>
                <a:spcPct val="0"/>
              </a:spcAft>
            </a:pPr>
            <a:r>
              <a:rPr lang="fr-FR" sz="300" b="0" i="0" u="none" strike="noStrike" cap="none" baseline="0">
                <a:solidFill>
                  <a:srgbClr val="000000"/>
                </a:solidFill>
                <a:effectLst/>
                <a:uFill>
                  <a:solidFill>
                    <a:prstClr val="black">
                      <a:alpha val="0"/>
                    </a:prstClr>
                  </a:solidFill>
                </a:uFill>
                <a:latin typeface="Arial"/>
                <a:ea typeface="Arial"/>
                <a:cs typeface="Arial"/>
              </a:rPr>
              <a:t>Source de données : Organisation mondiale de la Santé</a:t>
            </a:r>
          </a:p>
          <a:p>
            <a:pPr marL="0" marR="0">
              <a:lnSpc>
                <a:spcPct val="107000"/>
              </a:lnSpc>
              <a:spcBef>
                <a:spcPct val="0"/>
              </a:spcBef>
              <a:spcAft>
                <a:spcPct val="0"/>
              </a:spcAft>
            </a:pPr>
            <a:r>
              <a:rPr lang="fr-FR" sz="300" b="0" i="0" u="none" strike="noStrike" cap="none" baseline="0">
                <a:solidFill>
                  <a:srgbClr val="000000"/>
                </a:solidFill>
                <a:effectLst/>
                <a:uFill>
                  <a:solidFill>
                    <a:prstClr val="black">
                      <a:alpha val="0"/>
                    </a:prstClr>
                  </a:solidFill>
                </a:uFill>
                <a:latin typeface="Arial"/>
                <a:ea typeface="Arial"/>
                <a:cs typeface="Arial"/>
              </a:rPr>
              <a:t>Production de cartes :  Programme de gestion des urgences sanitaires de l’OMS</a:t>
            </a:r>
            <a:endParaRPr lang="en-US" sz="300">
              <a:effectLst/>
              <a:latin typeface="+mj-lt"/>
              <a:ea typeface="DengXian" panose="02010600030101010101" pitchFamily="2" charset="-122"/>
              <a:cs typeface="Arial" panose="020B0604020202020204" pitchFamily="34" charset="0"/>
            </a:endParaRPr>
          </a:p>
          <a:p>
            <a:pPr marL="0" marR="0">
              <a:lnSpc>
                <a:spcPct val="107000"/>
              </a:lnSpc>
              <a:spcBef>
                <a:spcPct val="0"/>
              </a:spcBef>
              <a:spcAft>
                <a:spcPct val="0"/>
              </a:spcAft>
            </a:pPr>
            <a:r>
              <a:rPr lang="fr-FR" sz="300" b="0" i="0" u="none" strike="noStrike" cap="none" baseline="0">
                <a:solidFill>
                  <a:srgbClr val="000000"/>
                </a:solidFill>
                <a:effectLst/>
                <a:uFill>
                  <a:solidFill>
                    <a:prstClr val="black">
                      <a:alpha val="0"/>
                    </a:prstClr>
                  </a:solidFill>
                </a:uFill>
                <a:latin typeface="Symbol"/>
                <a:ea typeface="Arial"/>
                <a:cs typeface="Arial"/>
                <a:sym typeface="Symbol"/>
              </a:rPr>
              <a:t></a:t>
            </a:r>
            <a:r>
              <a:rPr lang="fr-FR" sz="300" b="0" i="0" u="none" strike="noStrike" cap="none" baseline="0">
                <a:solidFill>
                  <a:srgbClr val="000000"/>
                </a:solidFill>
                <a:effectLst/>
                <a:uFill>
                  <a:solidFill>
                    <a:prstClr val="black">
                      <a:alpha val="0"/>
                    </a:prstClr>
                  </a:solidFill>
                </a:uFill>
                <a:latin typeface="Arial"/>
                <a:ea typeface="Arial"/>
                <a:cs typeface="Arial"/>
              </a:rPr>
              <a:t>OMS 2024 Tous droits réservés. </a:t>
            </a:r>
          </a:p>
        </p:txBody>
      </p:sp>
    </p:spTree>
    <p:extLst>
      <p:ext uri="{BB962C8B-B14F-4D97-AF65-F5344CB8AC3E}">
        <p14:creationId xmlns:p14="http://schemas.microsoft.com/office/powerpoint/2010/main" val="235140904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1D34E-CBEF-626D-B881-083749ADFDB2}"/>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Interprétation des résultats de laboratoire (2) </a:t>
            </a:r>
          </a:p>
        </p:txBody>
      </p:sp>
      <p:sp>
        <p:nvSpPr>
          <p:cNvPr id="3" name="Content Placeholder 2">
            <a:extLst>
              <a:ext uri="{FF2B5EF4-FFF2-40B4-BE49-F238E27FC236}">
                <a16:creationId xmlns:a16="http://schemas.microsoft.com/office/drawing/2014/main" id="{B58036DF-EB87-9CBD-0361-D497AED6053C}"/>
              </a:ext>
            </a:extLst>
          </p:cNvPr>
          <p:cNvSpPr>
            <a:spLocks noGrp="1"/>
          </p:cNvSpPr>
          <p:nvPr>
            <p:ph idx="1"/>
          </p:nvPr>
        </p:nvSpPr>
        <p:spPr>
          <a:xfrm>
            <a:off x="838200" y="1522430"/>
            <a:ext cx="9376611" cy="5140308"/>
          </a:xfrm>
        </p:spPr>
        <p:txBody>
          <a:bodyPr/>
          <a:lstStyle/>
          <a:p>
            <a:r>
              <a:rPr lang="fr-FR" sz="2000" b="0" i="0" u="none" strike="noStrike" cap="none" baseline="0">
                <a:solidFill>
                  <a:srgbClr val="000000"/>
                </a:solidFill>
                <a:effectLst/>
                <a:uFill>
                  <a:solidFill>
                    <a:prstClr val="black">
                      <a:alpha val="0"/>
                    </a:prstClr>
                  </a:solidFill>
                </a:uFill>
                <a:latin typeface="Arial"/>
                <a:ea typeface="Arial"/>
                <a:cs typeface="Arial"/>
              </a:rPr>
              <a:t>Facteurs contribuant aux résultats faux négatifs : mauvaise qualité de l’échantillon, mauvaise manipulation ou mauvaises conditions d’expédition, raisons d’ordre technique inhérentes au test, par exemple, échec de l’extraction de l’ADN.</a:t>
            </a:r>
          </a:p>
          <a:p>
            <a:r>
              <a:rPr lang="fr-FR" sz="2000" b="0" i="0" u="none" strike="noStrike" cap="none" baseline="0">
                <a:solidFill>
                  <a:srgbClr val="000000"/>
                </a:solidFill>
                <a:effectLst/>
                <a:uFill>
                  <a:solidFill>
                    <a:prstClr val="black">
                      <a:alpha val="0"/>
                    </a:prstClr>
                  </a:solidFill>
                </a:uFill>
                <a:latin typeface="Arial"/>
                <a:ea typeface="Arial"/>
                <a:cs typeface="Arial"/>
              </a:rPr>
              <a:t>Les données de séquences génétiques (DSG) fournissent de précieuses informations pour permettre de comprendre les origines, l’épidémiologie et les caractéristiques du virus, par exemple, si les cas proviennent d’une seule introduction ou de plusieurs introductions provenant d’autres sites. </a:t>
            </a:r>
          </a:p>
          <a:p>
            <a:r>
              <a:rPr lang="fr-FR" sz="2000" b="0" i="0" u="none" strike="noStrike" cap="none" baseline="0">
                <a:solidFill>
                  <a:srgbClr val="000000"/>
                </a:solidFill>
                <a:effectLst/>
                <a:uFill>
                  <a:solidFill>
                    <a:prstClr val="black">
                      <a:alpha val="0"/>
                    </a:prstClr>
                  </a:solidFill>
                </a:uFill>
                <a:latin typeface="Arial"/>
                <a:ea typeface="Arial"/>
                <a:cs typeface="Arial"/>
              </a:rPr>
              <a:t>Le séquençage du MPXV à partir d'autant d'échantillons positifs provenant d'autant de patients différents que possible est recommandé à ce stade.  </a:t>
            </a:r>
          </a:p>
          <a:p>
            <a:r>
              <a:rPr lang="fr-FR" sz="2000" b="0" i="0" u="none" strike="noStrike" cap="none" baseline="0">
                <a:solidFill>
                  <a:srgbClr val="000000"/>
                </a:solidFill>
                <a:effectLst/>
                <a:uFill>
                  <a:solidFill>
                    <a:prstClr val="black">
                      <a:alpha val="0"/>
                    </a:prstClr>
                  </a:solidFill>
                </a:uFill>
                <a:latin typeface="Arial"/>
                <a:ea typeface="Arial"/>
                <a:cs typeface="Arial"/>
              </a:rPr>
              <a:t>L’OMS encourage les laboratoires à partager les DSG.</a:t>
            </a:r>
          </a:p>
          <a:p>
            <a:r>
              <a:rPr lang="fr-FR" sz="2000" b="0" i="0" u="none" strike="noStrike" cap="none" baseline="0">
                <a:solidFill>
                  <a:srgbClr val="000000"/>
                </a:solidFill>
                <a:effectLst/>
                <a:uFill>
                  <a:solidFill>
                    <a:prstClr val="black">
                      <a:alpha val="0"/>
                    </a:prstClr>
                  </a:solidFill>
                </a:uFill>
                <a:latin typeface="Arial"/>
                <a:ea typeface="Arial"/>
                <a:cs typeface="Arial"/>
              </a:rPr>
              <a:t>Les DSG peuvent être générées à l’aide des méthodes de Sanger ou de séquençage de nouvelle génération (SNG).</a:t>
            </a:r>
          </a:p>
        </p:txBody>
      </p:sp>
    </p:spTree>
    <p:extLst>
      <p:ext uri="{BB962C8B-B14F-4D97-AF65-F5344CB8AC3E}">
        <p14:creationId xmlns:p14="http://schemas.microsoft.com/office/powerpoint/2010/main" val="175551088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Contrôle de connaissances</a:t>
            </a:r>
          </a:p>
        </p:txBody>
      </p:sp>
      <p:sp>
        <p:nvSpPr>
          <p:cNvPr id="3" name="Content Placeholder 2">
            <a:extLst>
              <a:ext uri="{FF2B5EF4-FFF2-40B4-BE49-F238E27FC236}">
                <a16:creationId xmlns:a16="http://schemas.microsoft.com/office/drawing/2014/main" id="{3E4FA5A7-4D18-2EA0-3852-8EE724B30C12}"/>
              </a:ext>
            </a:extLst>
          </p:cNvPr>
          <p:cNvSpPr>
            <a:spLocks noGrp="1"/>
          </p:cNvSpPr>
          <p:nvPr>
            <p:ph idx="1"/>
          </p:nvPr>
        </p:nvSpPr>
        <p:spPr>
          <a:xfrm>
            <a:off x="838199" y="1504382"/>
            <a:ext cx="11153775" cy="5026008"/>
          </a:xfrm>
        </p:spPr>
        <p:txBody>
          <a:bodyPr/>
          <a:lstStyle/>
          <a:p>
            <a:pPr marL="457200" indent="-457200">
              <a:buFont typeface="+mj-lt"/>
              <a:buAutoNum type="arabicPeriod"/>
            </a:pPr>
            <a:r>
              <a:rPr lang="fr-FR" sz="1800" b="0" i="0" u="none" strike="noStrike" cap="none" baseline="0">
                <a:solidFill>
                  <a:srgbClr val="262626"/>
                </a:solidFill>
                <a:effectLst/>
                <a:uFill>
                  <a:solidFill>
                    <a:prstClr val="black">
                      <a:alpha val="0"/>
                    </a:prstClr>
                  </a:solidFill>
                </a:uFill>
                <a:latin typeface="Arial"/>
                <a:ea typeface="Arial"/>
                <a:cs typeface="Arial"/>
              </a:rPr>
              <a:t>Quel est le type de test utilisé pour confirmer l’infection par la variole du singe ?</a:t>
            </a:r>
          </a:p>
          <a:p>
            <a:pPr marL="457200" indent="-457200">
              <a:buFont typeface="+mj-lt"/>
              <a:buAutoNum type="arabicPeriod"/>
            </a:pPr>
            <a:r>
              <a:rPr lang="fr-FR" sz="1800" b="0" i="0" u="none" strike="noStrike" cap="none" baseline="0">
                <a:solidFill>
                  <a:srgbClr val="262626"/>
                </a:solidFill>
                <a:effectLst/>
                <a:uFill>
                  <a:solidFill>
                    <a:prstClr val="black">
                      <a:alpha val="0"/>
                    </a:prstClr>
                  </a:solidFill>
                </a:uFill>
                <a:latin typeface="Arial"/>
                <a:ea typeface="Arial"/>
                <a:cs typeface="Arial"/>
              </a:rPr>
              <a:t>La détection positive d’OPXV par PCR est-elle suffisante pour confirmer les cas suspects ?</a:t>
            </a:r>
          </a:p>
          <a:p>
            <a:pPr marL="457200" indent="-457200">
              <a:buFont typeface="+mj-lt"/>
              <a:buAutoNum type="arabicPeriod"/>
            </a:pPr>
            <a:r>
              <a:rPr lang="fr-FR" sz="1800" b="0" i="0" u="none" strike="noStrike" cap="none" baseline="0">
                <a:solidFill>
                  <a:srgbClr val="262626"/>
                </a:solidFill>
                <a:effectLst/>
                <a:uFill>
                  <a:solidFill>
                    <a:prstClr val="black">
                      <a:alpha val="0"/>
                    </a:prstClr>
                  </a:solidFill>
                </a:uFill>
                <a:latin typeface="Arial"/>
                <a:ea typeface="Arial"/>
                <a:cs typeface="Arial"/>
              </a:rPr>
              <a:t>Quels sont les facteurs qui contribuent au faux négatif ?</a:t>
            </a:r>
          </a:p>
          <a:p>
            <a:pPr marL="457200" indent="-457200">
              <a:buFont typeface="+mj-lt"/>
              <a:buAutoNum type="arabicPeriod"/>
            </a:pPr>
            <a:r>
              <a:rPr lang="fr-FR" sz="1800" b="0" i="0" u="none" strike="noStrike" cap="none" baseline="0">
                <a:solidFill>
                  <a:srgbClr val="262626"/>
                </a:solidFill>
                <a:effectLst/>
                <a:uFill>
                  <a:solidFill>
                    <a:prstClr val="black">
                      <a:alpha val="0"/>
                    </a:prstClr>
                  </a:solidFill>
                </a:uFill>
                <a:latin typeface="Arial"/>
                <a:ea typeface="Arial"/>
                <a:cs typeface="Arial"/>
              </a:rPr>
              <a:t>Quels sont les types d’échantillons prélevés ?</a:t>
            </a:r>
          </a:p>
          <a:p>
            <a:pPr marL="457200" indent="-457200">
              <a:buFont typeface="+mj-lt"/>
              <a:buAutoNum type="arabicPeriod"/>
            </a:pPr>
            <a:r>
              <a:rPr lang="fr-FR" sz="1800" b="0" i="0" u="none" strike="noStrike" cap="none" baseline="0">
                <a:solidFill>
                  <a:srgbClr val="262626"/>
                </a:solidFill>
                <a:effectLst/>
                <a:uFill>
                  <a:solidFill>
                    <a:prstClr val="black">
                      <a:alpha val="0"/>
                    </a:prstClr>
                  </a:solidFill>
                </a:uFill>
                <a:latin typeface="Arial"/>
                <a:ea typeface="Arial"/>
                <a:cs typeface="Arial"/>
              </a:rPr>
              <a:t>À partir de combien d’échantillons les lésions doivent-elles être prélevées ? </a:t>
            </a:r>
          </a:p>
          <a:p>
            <a:pPr marL="457200" indent="-457200">
              <a:buFont typeface="+mj-lt"/>
              <a:buAutoNum type="arabicPeriod"/>
            </a:pPr>
            <a:r>
              <a:rPr lang="fr-FR" sz="1800" b="0" i="0" u="none" strike="noStrike" cap="none" baseline="0">
                <a:solidFill>
                  <a:srgbClr val="262626"/>
                </a:solidFill>
                <a:effectLst/>
                <a:uFill>
                  <a:solidFill>
                    <a:prstClr val="black">
                      <a:alpha val="0"/>
                    </a:prstClr>
                  </a:solidFill>
                </a:uFill>
                <a:latin typeface="Arial"/>
                <a:ea typeface="Arial"/>
                <a:cs typeface="Arial"/>
              </a:rPr>
              <a:t>La détection d’anticorps est-elle utilisée seule pour le diagnostic de la variole du singe ?</a:t>
            </a:r>
          </a:p>
          <a:p>
            <a:pPr marL="457200" indent="-457200">
              <a:buFont typeface="+mj-lt"/>
              <a:buAutoNum type="arabicPeriod"/>
            </a:pPr>
            <a:r>
              <a:rPr lang="fr-FR" sz="1800" b="0" i="0" u="none" strike="noStrike" cap="none" baseline="0">
                <a:solidFill>
                  <a:srgbClr val="262626"/>
                </a:solidFill>
                <a:effectLst/>
                <a:uFill>
                  <a:solidFill>
                    <a:prstClr val="black">
                      <a:alpha val="0"/>
                    </a:prstClr>
                  </a:solidFill>
                </a:uFill>
                <a:latin typeface="Arial"/>
                <a:ea typeface="Arial"/>
                <a:cs typeface="Arial"/>
              </a:rPr>
              <a:t>Une vaccination récente peut-elle perturber les tests sérologiques ?</a:t>
            </a:r>
          </a:p>
          <a:p>
            <a:pPr marL="457200" indent="-457200">
              <a:buFont typeface="+mj-lt"/>
              <a:buAutoNum type="arabicPeriod"/>
            </a:pPr>
            <a:r>
              <a:rPr lang="fr-FR" sz="1800" b="0" i="0" u="none" strike="noStrike" cap="none" baseline="0">
                <a:solidFill>
                  <a:srgbClr val="262626"/>
                </a:solidFill>
                <a:effectLst/>
                <a:uFill>
                  <a:solidFill>
                    <a:prstClr val="black">
                      <a:alpha val="0"/>
                    </a:prstClr>
                  </a:solidFill>
                </a:uFill>
                <a:latin typeface="Arial"/>
                <a:ea typeface="Arial"/>
                <a:cs typeface="Arial"/>
              </a:rPr>
              <a:t>À quelle température et dans quel délai les échantillons doivent-ils être conservés ? </a:t>
            </a:r>
          </a:p>
          <a:p>
            <a:pPr marL="457200" indent="-457200">
              <a:buFont typeface="+mj-lt"/>
              <a:buAutoNum type="arabicPeriod"/>
            </a:pPr>
            <a:r>
              <a:rPr lang="fr-FR" sz="1800" b="0" i="0" u="none" strike="noStrike" cap="none" baseline="0">
                <a:solidFill>
                  <a:srgbClr val="262626"/>
                </a:solidFill>
                <a:effectLst/>
                <a:uFill>
                  <a:solidFill>
                    <a:prstClr val="black">
                      <a:alpha val="0"/>
                    </a:prstClr>
                  </a:solidFill>
                </a:uFill>
                <a:latin typeface="Arial"/>
                <a:ea typeface="Arial"/>
                <a:cs typeface="Arial"/>
              </a:rPr>
              <a:t>Quelle température utiliser si la conservation dure plus de sept jours ?</a:t>
            </a:r>
          </a:p>
          <a:p>
            <a:pPr marL="457200" indent="-457200">
              <a:buFont typeface="+mj-lt"/>
              <a:buAutoNum type="arabicPeriod"/>
            </a:pPr>
            <a:r>
              <a:rPr lang="fr-FR" sz="1800" b="0" i="0" u="none" strike="noStrike" cap="none" baseline="0">
                <a:solidFill>
                  <a:srgbClr val="262626"/>
                </a:solidFill>
                <a:effectLst/>
                <a:uFill>
                  <a:solidFill>
                    <a:prstClr val="black">
                      <a:alpha val="0"/>
                    </a:prstClr>
                  </a:solidFill>
                </a:uFill>
                <a:latin typeface="Arial"/>
                <a:ea typeface="Arial"/>
                <a:cs typeface="Arial"/>
              </a:rPr>
              <a:t>Quel est le type d’emballage nécessaire pour le transport ?</a:t>
            </a:r>
          </a:p>
          <a:p>
            <a:endParaRPr lang="en-US" sz="1800"/>
          </a:p>
          <a:p>
            <a:endParaRPr lang="en-US" sz="1800"/>
          </a:p>
        </p:txBody>
      </p:sp>
    </p:spTree>
    <p:extLst>
      <p:ext uri="{BB962C8B-B14F-4D97-AF65-F5344CB8AC3E}">
        <p14:creationId xmlns:p14="http://schemas.microsoft.com/office/powerpoint/2010/main" val="34267809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6" name="Content Placeholder 6" descr="Logo&#10;&#10;Description automatically generated with low confidence">
            <a:extLst>
              <a:ext uri="{FF2B5EF4-FFF2-40B4-BE49-F238E27FC236}">
                <a16:creationId xmlns:a16="http://schemas.microsoft.com/office/drawing/2014/main" id="{29941B7F-36A9-FCDC-A840-A65FE5B80045}"/>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644439909"/>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A70E4-E643-4CCA-971A-8766D82D9C5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p:txBody>
          <a:bodyPr>
            <a:normAutofit/>
          </a:bodyPr>
          <a:lstStyle/>
          <a:p>
            <a:r>
              <a:rPr lang="fr-FR" sz="3600" b="0" i="0" u="none" strike="noStrike" cap="none" baseline="0">
                <a:solidFill>
                  <a:srgbClr val="FFFFFF"/>
                </a:solidFill>
                <a:effectLst/>
                <a:uFill>
                  <a:solidFill>
                    <a:prstClr val="black">
                      <a:alpha val="0"/>
                    </a:prstClr>
                  </a:solidFill>
                </a:uFill>
                <a:latin typeface="Arial"/>
                <a:ea typeface="Arial"/>
                <a:cs typeface="Arial"/>
              </a:rPr>
              <a:t>Module 6 : Définition de cas</a:t>
            </a:r>
          </a:p>
        </p:txBody>
      </p:sp>
    </p:spTree>
    <p:extLst>
      <p:ext uri="{BB962C8B-B14F-4D97-AF65-F5344CB8AC3E}">
        <p14:creationId xmlns:p14="http://schemas.microsoft.com/office/powerpoint/2010/main" val="1135881470"/>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a:t>
            </a:r>
          </a:p>
          <a:p>
            <a:r>
              <a:rPr lang="fr-FR" sz="2800" b="0" i="0" u="none" strike="noStrike" cap="none" baseline="0">
                <a:solidFill>
                  <a:srgbClr val="262626"/>
                </a:solidFill>
                <a:effectLst/>
                <a:uFill>
                  <a:solidFill>
                    <a:prstClr val="black">
                      <a:alpha val="0"/>
                    </a:prstClr>
                  </a:solidFill>
                </a:uFill>
                <a:latin typeface="Arial"/>
                <a:ea typeface="Arial"/>
                <a:cs typeface="Arial"/>
              </a:rPr>
              <a:t>Présentez chaque définition de cas </a:t>
            </a:r>
          </a:p>
          <a:p>
            <a:endParaRPr lang="en-US"/>
          </a:p>
        </p:txBody>
      </p:sp>
    </p:spTree>
    <p:extLst>
      <p:ext uri="{BB962C8B-B14F-4D97-AF65-F5344CB8AC3E}">
        <p14:creationId xmlns:p14="http://schemas.microsoft.com/office/powerpoint/2010/main" val="52544211"/>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08C5E-52DA-3E9E-C8E5-C090CB122E3C}"/>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Définition de cas</a:t>
            </a:r>
          </a:p>
        </p:txBody>
      </p:sp>
      <p:sp>
        <p:nvSpPr>
          <p:cNvPr id="3" name="Content Placeholder 2">
            <a:extLst>
              <a:ext uri="{FF2B5EF4-FFF2-40B4-BE49-F238E27FC236}">
                <a16:creationId xmlns:a16="http://schemas.microsoft.com/office/drawing/2014/main" id="{899EBE2F-FE4D-B3E6-8A57-98E1610E4290}"/>
              </a:ext>
            </a:extLst>
          </p:cNvPr>
          <p:cNvSpPr>
            <a:spLocks noGrp="1"/>
          </p:cNvSpPr>
          <p:nvPr>
            <p:ph idx="1"/>
          </p:nvPr>
        </p:nvSpPr>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Cas suspect</a:t>
            </a:r>
          </a:p>
          <a:p>
            <a:r>
              <a:rPr lang="fr-FR" sz="2800" b="0" i="0" u="none" strike="noStrike" cap="none" baseline="0">
                <a:solidFill>
                  <a:srgbClr val="262626"/>
                </a:solidFill>
                <a:effectLst/>
                <a:uFill>
                  <a:solidFill>
                    <a:prstClr val="black">
                      <a:alpha val="0"/>
                    </a:prstClr>
                  </a:solidFill>
                </a:uFill>
                <a:latin typeface="Arial"/>
                <a:ea typeface="Arial"/>
                <a:cs typeface="Arial"/>
              </a:rPr>
              <a:t>Cas probable</a:t>
            </a:r>
          </a:p>
          <a:p>
            <a:r>
              <a:rPr lang="fr-FR" sz="2800" b="0" i="0" u="none" strike="noStrike" cap="none" baseline="0">
                <a:solidFill>
                  <a:srgbClr val="262626"/>
                </a:solidFill>
                <a:effectLst/>
                <a:uFill>
                  <a:solidFill>
                    <a:prstClr val="black">
                      <a:alpha val="0"/>
                    </a:prstClr>
                  </a:solidFill>
                </a:uFill>
                <a:latin typeface="Arial"/>
                <a:ea typeface="Arial"/>
                <a:cs typeface="Arial"/>
              </a:rPr>
              <a:t>Cas confirmé</a:t>
            </a:r>
          </a:p>
        </p:txBody>
      </p:sp>
    </p:spTree>
    <p:extLst>
      <p:ext uri="{BB962C8B-B14F-4D97-AF65-F5344CB8AC3E}">
        <p14:creationId xmlns:p14="http://schemas.microsoft.com/office/powerpoint/2010/main" val="378409655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7BB7B-2E2C-811A-5448-827F944C72DD}"/>
              </a:ext>
            </a:extLst>
          </p:cNvPr>
          <p:cNvSpPr>
            <a:spLocks noGrp="1"/>
          </p:cNvSpPr>
          <p:nvPr>
            <p:ph type="title"/>
          </p:nvPr>
        </p:nvSpPr>
        <p:spPr>
          <a:xfrm>
            <a:off x="807726" y="354785"/>
            <a:ext cx="10515600"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Cas suspect</a:t>
            </a:r>
          </a:p>
        </p:txBody>
      </p:sp>
      <p:sp>
        <p:nvSpPr>
          <p:cNvPr id="5" name="Content Placeholder 2">
            <a:extLst>
              <a:ext uri="{FF2B5EF4-FFF2-40B4-BE49-F238E27FC236}">
                <a16:creationId xmlns:a16="http://schemas.microsoft.com/office/drawing/2014/main" id="{C2AE6241-DCB3-5204-9DD9-50D342DDCD15}"/>
              </a:ext>
            </a:extLst>
          </p:cNvPr>
          <p:cNvSpPr txBox="1"/>
          <p:nvPr/>
        </p:nvSpPr>
        <p:spPr>
          <a:xfrm>
            <a:off x="4099912" y="1522034"/>
            <a:ext cx="2739301" cy="4770491"/>
          </a:xfrm>
          <a:prstGeom prst="rect">
            <a:avLst/>
          </a:prstGeom>
          <a:solidFill>
            <a:schemeClr val="bg1">
              <a:lumMod val="85000"/>
            </a:schemeClr>
          </a:solidFill>
        </p:spPr>
        <p:txBody>
          <a:bodyPr vert="horz" lIns="91440" tIns="45720" rIns="91440" bIns="45720" rtlCol="0" anchor="t" anchorCtr="0">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Personne présentant depuis le 1er janvier 2022 une éruption cutanée aiguë </a:t>
            </a: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inexpliquée</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 des lésions des muqueuses ou une lymphadénopathie.</a:t>
            </a:r>
          </a:p>
          <a:p>
            <a:pPr marL="228600" indent="-225425">
              <a:lnSpc>
                <a:spcPct val="100000"/>
              </a:lnSpc>
              <a:spcBef>
                <a:spcPts val="600"/>
              </a:spcBef>
            </a:pP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L’</a:t>
            </a: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éruption cutanée </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inclut une ou plusieurs lésions dans la région anogénitale ou ailleurs. </a:t>
            </a:r>
          </a:p>
          <a:p>
            <a:pPr marL="228600" indent="-225425">
              <a:lnSpc>
                <a:spcPct val="100000"/>
              </a:lnSpc>
              <a:spcBef>
                <a:spcPts val="600"/>
              </a:spcBef>
            </a:pP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Les </a:t>
            </a: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lésions des muqueuses </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incluent des lésions ou inflammations orales, conjonctivales, urétrales, péniennes, vaginales ou anorectales (proctite), douloureuses et/ou hémorragiques.</a:t>
            </a:r>
            <a:endParaRPr lang="en-US" sz="2400">
              <a:latin typeface="interfaceregular"/>
            </a:endParaRPr>
          </a:p>
        </p:txBody>
      </p:sp>
      <p:sp>
        <p:nvSpPr>
          <p:cNvPr id="6" name="Content Placeholder 2">
            <a:extLst>
              <a:ext uri="{FF2B5EF4-FFF2-40B4-BE49-F238E27FC236}">
                <a16:creationId xmlns:a16="http://schemas.microsoft.com/office/drawing/2014/main" id="{CB8360B2-0926-8E86-3A04-A28DF3ECE46A}"/>
              </a:ext>
            </a:extLst>
          </p:cNvPr>
          <p:cNvSpPr txBox="1"/>
          <p:nvPr/>
        </p:nvSpPr>
        <p:spPr>
          <a:xfrm>
            <a:off x="7632634" y="1245297"/>
            <a:ext cx="3751640" cy="5287045"/>
          </a:xfrm>
          <a:prstGeom prst="rect">
            <a:avLst/>
          </a:prstGeom>
          <a:solidFill>
            <a:schemeClr val="accent1">
              <a:lumMod val="50000"/>
            </a:schemeClr>
          </a:solidFill>
        </p:spPr>
        <p:txBody>
          <a:bodyPr vert="horz" lIns="91440" tIns="45720" rIns="91440" bIns="45720" rtlCol="0" anchor="ctr">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Font typeface="Arial" panose="020B0604020202020204" pitchFamily="34" charset="0"/>
              <a:buNone/>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Les causes fréquentes d’éruption cutanée aiguë ou de lésions cutanées n’</a:t>
            </a:r>
            <a:r>
              <a:rPr lang="fr-FR" sz="1600" b="1" i="0" u="none" strike="noStrike" cap="none" baseline="0">
                <a:solidFill>
                  <a:srgbClr val="FFFFFF"/>
                </a:solidFill>
                <a:effectLst/>
                <a:uFill>
                  <a:solidFill>
                    <a:prstClr val="black">
                      <a:alpha val="0"/>
                    </a:prstClr>
                  </a:solidFill>
                </a:uFill>
                <a:latin typeface="interfaceregular"/>
                <a:ea typeface="interfaceregular"/>
                <a:cs typeface="interfaceregular"/>
              </a:rPr>
              <a:t>expliquent pas </a:t>
            </a: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entièrement le tableau clinique :  </a:t>
            </a:r>
          </a:p>
          <a:p>
            <a:pPr marL="225425" indent="-225425">
              <a:lnSpc>
                <a:spcPct val="100000"/>
              </a:lnSpc>
              <a:spcBef>
                <a:spcPct val="0"/>
              </a:spcBef>
              <a:buClr>
                <a:schemeClr val="bg1"/>
              </a:buClr>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Varicelle</a:t>
            </a:r>
          </a:p>
          <a:p>
            <a:pPr marL="225425" indent="-225425">
              <a:lnSpc>
                <a:spcPct val="100000"/>
              </a:lnSpc>
              <a:spcBef>
                <a:spcPct val="0"/>
              </a:spcBef>
              <a:buClr>
                <a:schemeClr val="bg1"/>
              </a:buClr>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Zona</a:t>
            </a:r>
          </a:p>
          <a:p>
            <a:pPr marL="225425" indent="-225425">
              <a:lnSpc>
                <a:spcPct val="100000"/>
              </a:lnSpc>
              <a:spcBef>
                <a:spcPct val="0"/>
              </a:spcBef>
              <a:buClr>
                <a:schemeClr val="bg1"/>
              </a:buClr>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Herpès zoster</a:t>
            </a:r>
          </a:p>
          <a:p>
            <a:pPr marL="225425" indent="-225425">
              <a:lnSpc>
                <a:spcPct val="100000"/>
              </a:lnSpc>
              <a:spcBef>
                <a:spcPct val="0"/>
              </a:spcBef>
              <a:buClr>
                <a:schemeClr val="bg1"/>
              </a:buClr>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Rougeole</a:t>
            </a:r>
          </a:p>
          <a:p>
            <a:pPr marL="225425" indent="-225425">
              <a:lnSpc>
                <a:spcPct val="100000"/>
              </a:lnSpc>
              <a:spcBef>
                <a:spcPct val="0"/>
              </a:spcBef>
              <a:buClr>
                <a:schemeClr val="bg1"/>
              </a:buClr>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Herpès simplex </a:t>
            </a:r>
          </a:p>
          <a:p>
            <a:pPr marL="225425" indent="-225425">
              <a:lnSpc>
                <a:spcPct val="100000"/>
              </a:lnSpc>
              <a:spcBef>
                <a:spcPct val="0"/>
              </a:spcBef>
              <a:buClr>
                <a:schemeClr val="bg1"/>
              </a:buClr>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Infections bactériennes de la peau </a:t>
            </a:r>
          </a:p>
          <a:p>
            <a:pPr marL="225425" indent="-225425">
              <a:lnSpc>
                <a:spcPct val="100000"/>
              </a:lnSpc>
              <a:spcBef>
                <a:spcPct val="0"/>
              </a:spcBef>
              <a:buClr>
                <a:schemeClr val="bg1"/>
              </a:buClr>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Infection disséminée à gonocoque </a:t>
            </a:r>
          </a:p>
          <a:p>
            <a:pPr marL="225425" indent="-225425">
              <a:lnSpc>
                <a:spcPct val="100000"/>
              </a:lnSpc>
              <a:spcBef>
                <a:spcPct val="0"/>
              </a:spcBef>
              <a:buClr>
                <a:schemeClr val="bg1"/>
              </a:buClr>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Syphilis primaire ou secondaire </a:t>
            </a:r>
          </a:p>
          <a:p>
            <a:pPr marL="225425" indent="-225425">
              <a:lnSpc>
                <a:spcPct val="100000"/>
              </a:lnSpc>
              <a:spcBef>
                <a:spcPct val="0"/>
              </a:spcBef>
              <a:buClr>
                <a:schemeClr val="bg1"/>
              </a:buClr>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Chancre mou</a:t>
            </a:r>
          </a:p>
          <a:p>
            <a:pPr marL="225425" indent="-225425">
              <a:lnSpc>
                <a:spcPct val="100000"/>
              </a:lnSpc>
              <a:spcBef>
                <a:spcPct val="0"/>
              </a:spcBef>
              <a:buClr>
                <a:schemeClr val="bg1"/>
              </a:buClr>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Lymphogranulome vénérien </a:t>
            </a:r>
          </a:p>
          <a:p>
            <a:pPr marL="225425" indent="-225425">
              <a:lnSpc>
                <a:spcPct val="100000"/>
              </a:lnSpc>
              <a:spcBef>
                <a:spcPct val="0"/>
              </a:spcBef>
              <a:buClr>
                <a:schemeClr val="bg1"/>
              </a:buClr>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Granulome inguinal</a:t>
            </a:r>
          </a:p>
          <a:p>
            <a:pPr marL="225425" indent="-225425">
              <a:lnSpc>
                <a:spcPct val="100000"/>
              </a:lnSpc>
              <a:spcBef>
                <a:spcPct val="0"/>
              </a:spcBef>
              <a:buClr>
                <a:schemeClr val="bg1"/>
              </a:buClr>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Molluscum contagiosum </a:t>
            </a:r>
          </a:p>
          <a:p>
            <a:pPr marL="225425" indent="-225425">
              <a:lnSpc>
                <a:spcPct val="100000"/>
              </a:lnSpc>
              <a:spcBef>
                <a:spcPct val="0"/>
              </a:spcBef>
              <a:buClr>
                <a:schemeClr val="bg1"/>
              </a:buClr>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Réaction allergique (par exemple, aux plantes)</a:t>
            </a:r>
          </a:p>
          <a:p>
            <a:pPr marL="225425" indent="-225425">
              <a:lnSpc>
                <a:spcPct val="100000"/>
              </a:lnSpc>
              <a:spcBef>
                <a:spcPct val="0"/>
              </a:spcBef>
              <a:buClr>
                <a:schemeClr val="bg1"/>
              </a:buClr>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Autres causes fréquentes d’éruption papuleuse ou vésiculaire pertinentes au niveau local </a:t>
            </a:r>
            <a:endParaRPr lang="en-US" sz="2400">
              <a:solidFill>
                <a:schemeClr val="bg1"/>
              </a:solidFill>
              <a:latin typeface="interfaceregular"/>
            </a:endParaRPr>
          </a:p>
        </p:txBody>
      </p:sp>
      <p:sp>
        <p:nvSpPr>
          <p:cNvPr id="7" name="TextBox 6">
            <a:extLst>
              <a:ext uri="{FF2B5EF4-FFF2-40B4-BE49-F238E27FC236}">
                <a16:creationId xmlns:a16="http://schemas.microsoft.com/office/drawing/2014/main" id="{163C87B6-1DBD-6AEF-52CC-ECA3EFB89D5F}"/>
              </a:ext>
            </a:extLst>
          </p:cNvPr>
          <p:cNvSpPr txBox="1"/>
          <p:nvPr/>
        </p:nvSpPr>
        <p:spPr>
          <a:xfrm>
            <a:off x="6852806" y="2128588"/>
            <a:ext cx="766234" cy="338554"/>
          </a:xfrm>
          <a:prstGeom prst="rect">
            <a:avLst/>
          </a:prstGeom>
          <a:noFill/>
        </p:spPr>
        <p:txBody>
          <a:bodyPr wrap="square">
            <a:spAutoFit/>
          </a:bodyP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ET</a:t>
            </a:r>
            <a:endParaRPr lang="en-US" sz="1600"/>
          </a:p>
        </p:txBody>
      </p:sp>
      <p:sp>
        <p:nvSpPr>
          <p:cNvPr id="8" name="Content Placeholder 2">
            <a:extLst>
              <a:ext uri="{FF2B5EF4-FFF2-40B4-BE49-F238E27FC236}">
                <a16:creationId xmlns:a16="http://schemas.microsoft.com/office/drawing/2014/main" id="{C8C202FE-8123-38D9-9973-3E87D2E1E0EE}"/>
              </a:ext>
            </a:extLst>
          </p:cNvPr>
          <p:cNvSpPr txBox="1"/>
          <p:nvPr/>
        </p:nvSpPr>
        <p:spPr bwMode="auto">
          <a:xfrm>
            <a:off x="807726" y="1616104"/>
            <a:ext cx="2498766" cy="4676421"/>
          </a:xfrm>
          <a:prstGeom prst="rect">
            <a:avLst/>
          </a:prstGeom>
          <a:solidFill>
            <a:schemeClr val="bg1">
              <a:lumMod val="95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Une personne qui est en </a:t>
            </a: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contact avec un cas  probable ou confirmé de variole du singe </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dans les </a:t>
            </a: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21 jours précédant </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l’apparition des signes ou symptômes </a:t>
            </a: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ET</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 qui présente </a:t>
            </a: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l’un des symptômes suivants</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 : </a:t>
            </a:r>
          </a:p>
          <a:p>
            <a:pPr marL="228600" indent="-228600">
              <a:spcBef>
                <a:spcPts val="600"/>
              </a:spcBef>
              <a:buClr>
                <a:schemeClr val="accent4"/>
              </a:buClr>
            </a:pP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Apparition de fièvre aiguë (&gt; 38,5 °C)</a:t>
            </a:r>
          </a:p>
          <a:p>
            <a:pPr marL="228600" indent="-228600">
              <a:spcBef>
                <a:spcPts val="600"/>
              </a:spcBef>
              <a:buClr>
                <a:schemeClr val="accent4"/>
              </a:buClr>
            </a:pP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Maux de tête</a:t>
            </a:r>
          </a:p>
          <a:p>
            <a:pPr marL="228600" indent="-228600">
              <a:spcBef>
                <a:spcPts val="600"/>
              </a:spcBef>
              <a:buClr>
                <a:schemeClr val="accent4"/>
              </a:buClr>
            </a:pP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Myalgie </a:t>
            </a:r>
          </a:p>
          <a:p>
            <a:pPr marL="228600" indent="-228600">
              <a:spcBef>
                <a:spcPts val="600"/>
              </a:spcBef>
              <a:buClr>
                <a:schemeClr val="accent4"/>
              </a:buClr>
            </a:pP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Douleur dorsale</a:t>
            </a:r>
          </a:p>
          <a:p>
            <a:pPr marL="228600" indent="-228600">
              <a:spcBef>
                <a:spcPts val="600"/>
              </a:spcBef>
              <a:buClr>
                <a:schemeClr val="accent4"/>
              </a:buClr>
            </a:pP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Faiblesse ou fatigue profonde</a:t>
            </a:r>
            <a:endParaRPr lang="en-US" sz="2400">
              <a:latin typeface="interfaceregular"/>
            </a:endParaRPr>
          </a:p>
        </p:txBody>
      </p:sp>
      <p:sp>
        <p:nvSpPr>
          <p:cNvPr id="9" name="TextBox 8">
            <a:extLst>
              <a:ext uri="{FF2B5EF4-FFF2-40B4-BE49-F238E27FC236}">
                <a16:creationId xmlns:a16="http://schemas.microsoft.com/office/drawing/2014/main" id="{55834A95-F919-8C2B-659C-130A62F7FC00}"/>
              </a:ext>
            </a:extLst>
          </p:cNvPr>
          <p:cNvSpPr txBox="1"/>
          <p:nvPr/>
        </p:nvSpPr>
        <p:spPr>
          <a:xfrm>
            <a:off x="3320085" y="2128588"/>
            <a:ext cx="766234" cy="338554"/>
          </a:xfrm>
          <a:prstGeom prst="rect">
            <a:avLst/>
          </a:prstGeom>
          <a:noFill/>
        </p:spPr>
        <p:txBody>
          <a:bodyPr wrap="square">
            <a:spAutoFit/>
          </a:bodyP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OU</a:t>
            </a:r>
            <a:endParaRPr lang="en-US" sz="1600"/>
          </a:p>
        </p:txBody>
      </p:sp>
    </p:spTree>
    <p:extLst>
      <p:ext uri="{BB962C8B-B14F-4D97-AF65-F5344CB8AC3E}">
        <p14:creationId xmlns:p14="http://schemas.microsoft.com/office/powerpoint/2010/main" val="1073892706"/>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3F4B370-7E7F-FC26-5A53-6CAE6A02888E}"/>
              </a:ext>
            </a:extLst>
          </p:cNvPr>
          <p:cNvSpPr txBox="1"/>
          <p:nvPr/>
        </p:nvSpPr>
        <p:spPr bwMode="auto">
          <a:xfrm>
            <a:off x="1124745" y="1540639"/>
            <a:ext cx="2804431" cy="4703061"/>
          </a:xfrm>
          <a:prstGeom prst="rect">
            <a:avLst/>
          </a:prstGeom>
          <a:solidFill>
            <a:schemeClr val="bg1">
              <a:lumMod val="95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Personne présentant depuis le 1er janvier 2022 une éruption cutanée aiguë </a:t>
            </a: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inexpliquée</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 des lésions des muqueuses ou une lymphadénopathie</a:t>
            </a:r>
          </a:p>
          <a:p>
            <a:pPr marL="228600" indent="-222250">
              <a:spcBef>
                <a:spcPts val="600"/>
              </a:spcBef>
              <a:buClr>
                <a:schemeClr val="accent4"/>
              </a:buClr>
            </a:pP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L’</a:t>
            </a: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éruption cutanée </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inclut une ou plusieurs lésions dans la région anogénitale ou ailleurs</a:t>
            </a:r>
          </a:p>
          <a:p>
            <a:pPr marL="228600" indent="-222250">
              <a:spcBef>
                <a:spcPts val="600"/>
              </a:spcBef>
              <a:buClr>
                <a:schemeClr val="accent4"/>
              </a:buClr>
            </a:pP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Les </a:t>
            </a: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lésions des muqueuses </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incluent des lésions ou inflammations orales, conjonctivales, urétrales, péniennes, vaginales ou anorectales (proctite), douloureuses et/ou hémorragiques</a:t>
            </a:r>
            <a:endParaRPr lang="en-US" sz="2400">
              <a:latin typeface="interfaceregular"/>
            </a:endParaRPr>
          </a:p>
        </p:txBody>
      </p:sp>
      <p:sp>
        <p:nvSpPr>
          <p:cNvPr id="6" name="Content Placeholder 2">
            <a:extLst>
              <a:ext uri="{FF2B5EF4-FFF2-40B4-BE49-F238E27FC236}">
                <a16:creationId xmlns:a16="http://schemas.microsoft.com/office/drawing/2014/main" id="{AC2CF71E-4BF5-7407-AD36-75C36F935A5A}"/>
              </a:ext>
            </a:extLst>
          </p:cNvPr>
          <p:cNvSpPr txBox="1"/>
          <p:nvPr/>
        </p:nvSpPr>
        <p:spPr>
          <a:xfrm>
            <a:off x="4882170" y="1084128"/>
            <a:ext cx="6142990" cy="2910356"/>
          </a:xfrm>
          <a:prstGeom prst="rect">
            <a:avLst/>
          </a:prstGeom>
          <a:solidFill>
            <a:schemeClr val="accent1">
              <a:lumMod val="50000"/>
            </a:schemeClr>
          </a:solidFill>
        </p:spPr>
        <p:txBody>
          <a:bodyPr vert="horz" lIns="91440" tIns="45720" rIns="91440" bIns="45720" rtlCol="0">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pPr>
            <a:r>
              <a:rPr lang="fr-FR" sz="1600" b="1" i="0" u="none" strike="noStrike" cap="none" baseline="0">
                <a:solidFill>
                  <a:srgbClr val="FFFFFF"/>
                </a:solidFill>
                <a:effectLst/>
                <a:uFill>
                  <a:solidFill>
                    <a:prstClr val="black">
                      <a:alpha val="0"/>
                    </a:prstClr>
                  </a:solidFill>
                </a:uFill>
                <a:latin typeface="interfaceregular"/>
                <a:ea typeface="interfaceregular"/>
                <a:cs typeface="interfaceregular"/>
              </a:rPr>
              <a:t>Un ou plusieurs </a:t>
            </a: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des éléments suivants :</a:t>
            </a:r>
          </a:p>
          <a:p>
            <a:pPr marL="225425" indent="-225425">
              <a:lnSpc>
                <a:spcPct val="100000"/>
              </a:lnSpc>
              <a:spcBef>
                <a:spcPts val="1200"/>
              </a:spcBef>
            </a:pPr>
            <a:r>
              <a:rPr lang="fr-FR" sz="1600" b="1" i="0" u="none" strike="noStrike" cap="none" baseline="0">
                <a:solidFill>
                  <a:srgbClr val="FFFFFF"/>
                </a:solidFill>
                <a:effectLst/>
                <a:uFill>
                  <a:solidFill>
                    <a:prstClr val="black">
                      <a:alpha val="0"/>
                    </a:prstClr>
                  </a:solidFill>
                </a:uFill>
                <a:latin typeface="interfaceregular"/>
                <a:ea typeface="interfaceregular"/>
                <a:cs typeface="interfaceregular"/>
              </a:rPr>
              <a:t>Lien épidémiologique </a:t>
            </a: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avec un cas </a:t>
            </a:r>
            <a:r>
              <a:rPr lang="fr-FR" sz="1600" b="1" i="0" u="none" strike="noStrike" cap="none" baseline="0">
                <a:solidFill>
                  <a:srgbClr val="FFFFFF"/>
                </a:solidFill>
                <a:effectLst/>
                <a:uFill>
                  <a:solidFill>
                    <a:prstClr val="black">
                      <a:alpha val="0"/>
                    </a:prstClr>
                  </a:solidFill>
                </a:uFill>
                <a:latin typeface="interfaceregular"/>
                <a:ea typeface="interfaceregular"/>
                <a:cs typeface="interfaceregular"/>
              </a:rPr>
              <a:t>probable ou confirmé </a:t>
            </a: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de variole du singe dans les 21 jours précédant l’apparition des symptômes</a:t>
            </a:r>
          </a:p>
          <a:p>
            <a:pPr marL="225425" indent="-225425">
              <a:lnSpc>
                <a:spcPct val="100000"/>
              </a:lnSpc>
              <a:spcBef>
                <a:spcPts val="1200"/>
              </a:spcBef>
            </a:pPr>
            <a:r>
              <a:rPr lang="fr-FR" sz="1600" b="1" i="0" u="none" strike="noStrike" cap="none" baseline="0">
                <a:solidFill>
                  <a:srgbClr val="FFFFFF"/>
                </a:solidFill>
                <a:effectLst/>
                <a:uFill>
                  <a:solidFill>
                    <a:prstClr val="black">
                      <a:alpha val="0"/>
                    </a:prstClr>
                  </a:solidFill>
                </a:uFill>
                <a:latin typeface="interfaceregular"/>
                <a:ea typeface="interfaceregular"/>
                <a:cs typeface="interfaceregular"/>
              </a:rPr>
              <a:t>Partenaires sexuels multiples et/ou occasionnels </a:t>
            </a: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dans les 21 jours précédant l’apparition des symptômes</a:t>
            </a:r>
          </a:p>
          <a:p>
            <a:pPr marL="225425" indent="-225425">
              <a:lnSpc>
                <a:spcPct val="100000"/>
              </a:lnSpc>
              <a:spcBef>
                <a:spcPts val="1200"/>
              </a:spcBef>
            </a:pP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Un résultat de test positif pour l’infection par la variole du singe (par exemple, PCR spécifique à l’OPXV </a:t>
            </a:r>
            <a:r>
              <a:rPr lang="fr-FR" sz="1600" b="1" i="0" u="none" strike="noStrike" cap="none" baseline="0">
                <a:solidFill>
                  <a:srgbClr val="FFFFFF"/>
                </a:solidFill>
                <a:effectLst/>
                <a:uFill>
                  <a:solidFill>
                    <a:prstClr val="black">
                      <a:alpha val="0"/>
                    </a:prstClr>
                  </a:solidFill>
                </a:uFill>
                <a:latin typeface="interfaceregular"/>
                <a:ea typeface="interfaceregular"/>
                <a:cs typeface="interfaceregular"/>
              </a:rPr>
              <a:t>sans</a:t>
            </a:r>
            <a:r>
              <a:rPr lang="fr-FR" sz="1600" b="0" i="0" u="none" strike="noStrike" cap="none" baseline="0">
                <a:solidFill>
                  <a:srgbClr val="FFFFFF"/>
                </a:solidFill>
                <a:effectLst/>
                <a:uFill>
                  <a:solidFill>
                    <a:prstClr val="black">
                      <a:alpha val="0"/>
                    </a:prstClr>
                  </a:solidFill>
                </a:uFill>
                <a:latin typeface="interfaceregular"/>
                <a:ea typeface="interfaceregular"/>
                <a:cs typeface="interfaceregular"/>
              </a:rPr>
              <a:t> PCR ou séquençage spécifique au MPXV)</a:t>
            </a:r>
          </a:p>
        </p:txBody>
      </p:sp>
      <p:sp>
        <p:nvSpPr>
          <p:cNvPr id="7" name="TextBox 6">
            <a:extLst>
              <a:ext uri="{FF2B5EF4-FFF2-40B4-BE49-F238E27FC236}">
                <a16:creationId xmlns:a16="http://schemas.microsoft.com/office/drawing/2014/main" id="{51BAF274-8496-0034-A2F5-44E3EC9C833B}"/>
              </a:ext>
            </a:extLst>
          </p:cNvPr>
          <p:cNvSpPr txBox="1"/>
          <p:nvPr/>
        </p:nvSpPr>
        <p:spPr>
          <a:xfrm>
            <a:off x="3901880" y="2393084"/>
            <a:ext cx="952994" cy="338554"/>
          </a:xfrm>
          <a:prstGeom prst="rect">
            <a:avLst/>
          </a:prstGeom>
          <a:noFill/>
        </p:spPr>
        <p:txBody>
          <a:bodyPr wrap="square">
            <a:spAutoFit/>
          </a:bodyPr>
          <a:lstStyle/>
          <a:p>
            <a:pPr algn="ctr"/>
            <a:r>
              <a:rPr lang="fr-FR" sz="1600" b="1" i="0" u="none" strike="noStrike" cap="none" baseline="0">
                <a:solidFill>
                  <a:srgbClr val="000000"/>
                </a:solidFill>
                <a:effectLst/>
                <a:uFill>
                  <a:solidFill>
                    <a:prstClr val="black">
                      <a:alpha val="0"/>
                    </a:prstClr>
                  </a:solidFill>
                </a:uFill>
                <a:latin typeface="Calibri-Bold"/>
                <a:ea typeface="Calibri-Bold"/>
                <a:cs typeface="Calibri-Bold"/>
              </a:rPr>
              <a:t>ET</a:t>
            </a:r>
            <a:endParaRPr lang="en-US" sz="1600"/>
          </a:p>
        </p:txBody>
      </p:sp>
      <p:sp>
        <p:nvSpPr>
          <p:cNvPr id="3" name="Title 1">
            <a:extLst>
              <a:ext uri="{FF2B5EF4-FFF2-40B4-BE49-F238E27FC236}">
                <a16:creationId xmlns:a16="http://schemas.microsoft.com/office/drawing/2014/main" id="{FBD866CF-F81A-5E8F-CF02-55BADE79D38D}"/>
              </a:ext>
            </a:extLst>
          </p:cNvPr>
          <p:cNvSpPr txBox="1"/>
          <p:nvPr/>
        </p:nvSpPr>
        <p:spPr>
          <a:xfrm>
            <a:off x="689370" y="451958"/>
            <a:ext cx="10227502" cy="8000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fr-FR" sz="3200" b="1" i="0" u="none" strike="noStrike" cap="none" baseline="0">
                <a:solidFill>
                  <a:srgbClr val="577F9F"/>
                </a:solidFill>
                <a:effectLst/>
                <a:uFill>
                  <a:solidFill>
                    <a:prstClr val="black">
                      <a:alpha val="0"/>
                    </a:prstClr>
                  </a:solidFill>
                </a:uFill>
                <a:latin typeface="Arial"/>
                <a:ea typeface="Arial"/>
                <a:cs typeface="Arial"/>
              </a:rPr>
              <a:t>Cas probable</a:t>
            </a:r>
          </a:p>
        </p:txBody>
      </p:sp>
      <p:sp>
        <p:nvSpPr>
          <p:cNvPr id="2" name="Rectangle: Rounded Corners 1">
            <a:extLst>
              <a:ext uri="{FF2B5EF4-FFF2-40B4-BE49-F238E27FC236}">
                <a16:creationId xmlns:a16="http://schemas.microsoft.com/office/drawing/2014/main" id="{FFA66895-BB6D-1C11-6C67-A91E91697341}"/>
              </a:ext>
            </a:extLst>
          </p:cNvPr>
          <p:cNvSpPr/>
          <p:nvPr/>
        </p:nvSpPr>
        <p:spPr>
          <a:xfrm>
            <a:off x="5410991" y="4315326"/>
            <a:ext cx="5085348" cy="116978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0" i="0" u="none" strike="noStrike" cap="none" baseline="0">
                <a:solidFill>
                  <a:srgbClr val="FFFFFF"/>
                </a:solidFill>
                <a:effectLst/>
                <a:uFill>
                  <a:solidFill>
                    <a:prstClr val="black">
                      <a:alpha val="0"/>
                    </a:prstClr>
                  </a:solidFill>
                </a:uFill>
                <a:latin typeface="Arial"/>
                <a:ea typeface="Arial"/>
                <a:cs typeface="Arial"/>
              </a:rPr>
              <a:t>2 024 changes: probable case definition no longer includes identification as gay, bisexual, or MSM</a:t>
            </a:r>
          </a:p>
        </p:txBody>
      </p:sp>
      <p:sp>
        <p:nvSpPr>
          <p:cNvPr id="4" name="TextBox 3">
            <a:extLst>
              <a:ext uri="{FF2B5EF4-FFF2-40B4-BE49-F238E27FC236}">
                <a16:creationId xmlns:a16="http://schemas.microsoft.com/office/drawing/2014/main" id="{C4A751AC-911C-B67B-E324-1B7C79B726D0}"/>
              </a:ext>
            </a:extLst>
          </p:cNvPr>
          <p:cNvSpPr txBox="1"/>
          <p:nvPr/>
        </p:nvSpPr>
        <p:spPr>
          <a:xfrm>
            <a:off x="4491889" y="5696864"/>
            <a:ext cx="6923551" cy="369332"/>
          </a:xfrm>
          <a:prstGeom prst="rect">
            <a:avLst/>
          </a:prstGeom>
          <a:noFill/>
        </p:spPr>
        <p:txBody>
          <a:bodyPr wrap="square" lIns="91440" tIns="45720" rIns="91440" bIns="45720" rtlCol="0" anchor="t">
            <a:spAutoFit/>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Source : https://www.who.int/emergencies/outbreak-toolkit/disease-outbreak-toolboxes/mpox-outbreak-toolbox#:~:text=Probable%20case,or%20elsewhere%20on%20the%20body.</a:t>
            </a:r>
          </a:p>
        </p:txBody>
      </p:sp>
    </p:spTree>
    <p:extLst>
      <p:ext uri="{BB962C8B-B14F-4D97-AF65-F5344CB8AC3E}">
        <p14:creationId xmlns:p14="http://schemas.microsoft.com/office/powerpoint/2010/main" val="527479774"/>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8754E-2B99-73FA-BBB6-98394393CB99}"/>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Cas confirmé</a:t>
            </a:r>
          </a:p>
        </p:txBody>
      </p:sp>
      <p:sp>
        <p:nvSpPr>
          <p:cNvPr id="6" name="Content Placeholder 2">
            <a:extLst>
              <a:ext uri="{FF2B5EF4-FFF2-40B4-BE49-F238E27FC236}">
                <a16:creationId xmlns:a16="http://schemas.microsoft.com/office/drawing/2014/main" id="{A42BB78D-F911-58ED-0AEE-37BEA262571E}"/>
              </a:ext>
            </a:extLst>
          </p:cNvPr>
          <p:cNvSpPr>
            <a:spLocks noGrp="1"/>
          </p:cNvSpPr>
          <p:nvPr>
            <p:ph idx="1"/>
          </p:nvPr>
        </p:nvSpPr>
        <p:spPr>
          <a:xfrm>
            <a:off x="838200" y="1636730"/>
            <a:ext cx="9617242" cy="4932746"/>
          </a:xfrm>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MPXV confirmé en laboratoire par détection de séquences uniques d’ADN viral par </a:t>
            </a:r>
            <a:r>
              <a:rPr lang="fr-FR" sz="2400" b="1" i="0" u="none" strike="noStrike" cap="none" baseline="0">
                <a:solidFill>
                  <a:srgbClr val="262626"/>
                </a:solidFill>
                <a:effectLst/>
                <a:uFill>
                  <a:solidFill>
                    <a:prstClr val="black">
                      <a:alpha val="0"/>
                    </a:prstClr>
                  </a:solidFill>
                </a:uFill>
                <a:latin typeface="Arial"/>
                <a:ea typeface="Arial"/>
                <a:cs typeface="Arial"/>
              </a:rPr>
              <a:t>réaction en chaîne par polymérase (PCR) en temps réel et/ou séquençage</a:t>
            </a:r>
          </a:p>
        </p:txBody>
      </p:sp>
      <p:sp>
        <p:nvSpPr>
          <p:cNvPr id="5" name="TextBox 4">
            <a:extLst>
              <a:ext uri="{FF2B5EF4-FFF2-40B4-BE49-F238E27FC236}">
                <a16:creationId xmlns:a16="http://schemas.microsoft.com/office/drawing/2014/main" id="{0F63CA42-2B9E-F437-9235-44459C2E5F22}"/>
              </a:ext>
            </a:extLst>
          </p:cNvPr>
          <p:cNvSpPr txBox="1"/>
          <p:nvPr/>
        </p:nvSpPr>
        <p:spPr>
          <a:xfrm>
            <a:off x="1331377" y="3249719"/>
            <a:ext cx="8450298" cy="2554545"/>
          </a:xfrm>
          <a:prstGeom prst="rect">
            <a:avLst/>
          </a:prstGeom>
          <a:solidFill>
            <a:schemeClr val="accent4">
              <a:lumMod val="20000"/>
              <a:lumOff val="80000"/>
            </a:schemeClr>
          </a:solidFill>
        </p:spPr>
        <p:txBody>
          <a:bodyPr wrap="square">
            <a:spAutoFit/>
          </a:bodyPr>
          <a:lstStyle/>
          <a:p>
            <a:pPr marL="342900" indent="-342900">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Calibri"/>
                <a:ea typeface="Calibri"/>
                <a:cs typeface="Calibri"/>
              </a:rPr>
              <a:t>La PCR sur un échantillon de sang peut être peu fiable et ne doit pas non plus être utilisée seule en tant que test de diagnostic de première intention. </a:t>
            </a:r>
          </a:p>
          <a:p>
            <a:pPr marL="342900" indent="-342900">
              <a:spcBef>
                <a:spcPts val="12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Calibri"/>
                <a:ea typeface="Calibri"/>
                <a:cs typeface="Calibri"/>
              </a:rPr>
              <a:t>Si la PCR sanguine est négative et a été l’unique test effectué, elle n’est pas suffisante pour éliminer un cas qui répond par ailleurs à la définition d’un cas suspecté ou probable. </a:t>
            </a:r>
          </a:p>
          <a:p>
            <a:pPr marL="342900" indent="-342900">
              <a:spcBef>
                <a:spcPts val="12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Calibri"/>
                <a:ea typeface="Calibri"/>
                <a:cs typeface="Calibri"/>
              </a:rPr>
              <a:t>Cela s’applique, peu importe si la PCR sanguine est spécifique à l’OPXV ou au MPXV.</a:t>
            </a:r>
            <a:r>
              <a:rPr lang="fr-FR" sz="2000" b="0" i="0" u="none" strike="noStrike" cap="none" baseline="0">
                <a:solidFill>
                  <a:srgbClr val="000000"/>
                </a:solidFill>
                <a:effectLst/>
                <a:uFill>
                  <a:solidFill>
                    <a:prstClr val="black">
                      <a:alpha val="0"/>
                    </a:prstClr>
                  </a:solidFill>
                </a:uFill>
                <a:latin typeface="Arial"/>
                <a:ea typeface="Arial"/>
                <a:cs typeface="Arial"/>
              </a:rPr>
              <a:t> </a:t>
            </a:r>
          </a:p>
        </p:txBody>
      </p:sp>
    </p:spTree>
    <p:extLst>
      <p:ext uri="{BB962C8B-B14F-4D97-AF65-F5344CB8AC3E}">
        <p14:creationId xmlns:p14="http://schemas.microsoft.com/office/powerpoint/2010/main" val="3881397816"/>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E8368-E88D-05B3-8558-FA67491A159E}"/>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Cas éliminé</a:t>
            </a:r>
          </a:p>
        </p:txBody>
      </p:sp>
      <p:sp>
        <p:nvSpPr>
          <p:cNvPr id="3" name="Content Placeholder 2">
            <a:extLst>
              <a:ext uri="{FF2B5EF4-FFF2-40B4-BE49-F238E27FC236}">
                <a16:creationId xmlns:a16="http://schemas.microsoft.com/office/drawing/2014/main" id="{ACB42090-1B91-001C-BC68-0529F94BB6C2}"/>
              </a:ext>
            </a:extLst>
          </p:cNvPr>
          <p:cNvSpPr>
            <a:spLocks noGrp="1"/>
          </p:cNvSpPr>
          <p:nvPr>
            <p:ph idx="1"/>
          </p:nvPr>
        </p:nvSpPr>
        <p:spPr>
          <a:xfrm>
            <a:off x="838200" y="1636730"/>
            <a:ext cx="10639926" cy="4932746"/>
          </a:xfrm>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Un cas </a:t>
            </a:r>
            <a:r>
              <a:rPr lang="fr-FR" sz="2400" b="1" i="0" u="none" strike="noStrike" cap="none" baseline="0">
                <a:solidFill>
                  <a:srgbClr val="262626"/>
                </a:solidFill>
                <a:effectLst/>
                <a:uFill>
                  <a:solidFill>
                    <a:prstClr val="black">
                      <a:alpha val="0"/>
                    </a:prstClr>
                  </a:solidFill>
                </a:uFill>
                <a:latin typeface="Arial"/>
                <a:ea typeface="Arial"/>
                <a:cs typeface="Arial"/>
              </a:rPr>
              <a:t>suspecté ou probable </a:t>
            </a:r>
            <a:r>
              <a:rPr lang="fr-FR" sz="2400" b="0" i="0" u="none" strike="noStrike" cap="none" baseline="0">
                <a:solidFill>
                  <a:srgbClr val="262626"/>
                </a:solidFill>
                <a:effectLst/>
                <a:uFill>
                  <a:solidFill>
                    <a:prstClr val="black">
                      <a:alpha val="0"/>
                    </a:prstClr>
                  </a:solidFill>
                </a:uFill>
                <a:latin typeface="Arial"/>
                <a:ea typeface="Arial"/>
                <a:cs typeface="Arial"/>
              </a:rPr>
              <a:t>pour lequel les analyses biologiques du liquide lésionnel, des échantillons de peau ou des croûtes par </a:t>
            </a:r>
            <a:r>
              <a:rPr lang="fr-FR" sz="2400" b="1" i="0" u="none" strike="noStrike" cap="none" baseline="0">
                <a:solidFill>
                  <a:srgbClr val="262626"/>
                </a:solidFill>
                <a:effectLst/>
                <a:uFill>
                  <a:solidFill>
                    <a:prstClr val="black">
                      <a:alpha val="0"/>
                    </a:prstClr>
                  </a:solidFill>
                </a:uFill>
                <a:latin typeface="Arial"/>
                <a:ea typeface="Arial"/>
                <a:cs typeface="Arial"/>
              </a:rPr>
              <a:t>PCR et/ou séquençage sont négatives pour le MPXV.</a:t>
            </a:r>
          </a:p>
          <a:p>
            <a:r>
              <a:rPr lang="fr-FR" sz="2400" b="0" i="0" u="none" strike="noStrike" cap="none" baseline="0">
                <a:solidFill>
                  <a:srgbClr val="262626"/>
                </a:solidFill>
                <a:effectLst/>
                <a:uFill>
                  <a:solidFill>
                    <a:prstClr val="black">
                      <a:alpha val="0"/>
                    </a:prstClr>
                  </a:solidFill>
                </a:uFill>
                <a:latin typeface="Arial"/>
                <a:ea typeface="Arial"/>
                <a:cs typeface="Arial"/>
              </a:rPr>
              <a:t>À l’inverse, un cas probable détecté rétrospectivement pour lequel l’</a:t>
            </a:r>
            <a:r>
              <a:rPr lang="fr-FR" sz="2400" b="1" i="0" u="none" strike="noStrike" cap="none" baseline="0">
                <a:solidFill>
                  <a:srgbClr val="262626"/>
                </a:solidFill>
                <a:effectLst/>
                <a:uFill>
                  <a:solidFill>
                    <a:prstClr val="black">
                      <a:alpha val="0"/>
                    </a:prstClr>
                  </a:solidFill>
                </a:uFill>
                <a:latin typeface="Arial"/>
                <a:ea typeface="Arial"/>
                <a:cs typeface="Arial"/>
              </a:rPr>
              <a:t>analyse des lésions ne peut plus être effectuée de manière adéquate </a:t>
            </a:r>
            <a:r>
              <a:rPr lang="fr-FR" sz="2400" b="0" i="0" u="none" strike="noStrike" cap="none" baseline="0">
                <a:solidFill>
                  <a:srgbClr val="262626"/>
                </a:solidFill>
                <a:effectLst/>
                <a:uFill>
                  <a:solidFill>
                    <a:prstClr val="black">
                      <a:alpha val="0"/>
                    </a:prstClr>
                  </a:solidFill>
                </a:uFill>
                <a:latin typeface="Arial"/>
                <a:ea typeface="Arial"/>
                <a:cs typeface="Arial"/>
              </a:rPr>
              <a:t>(c’est-à-dire, après la chute des croûtes) et pour lequel </a:t>
            </a:r>
            <a:r>
              <a:rPr lang="fr-FR" sz="2400" b="1" i="0" u="none" strike="noStrike" cap="none" baseline="0">
                <a:solidFill>
                  <a:srgbClr val="262626"/>
                </a:solidFill>
                <a:effectLst/>
                <a:uFill>
                  <a:solidFill>
                    <a:prstClr val="black">
                      <a:alpha val="0"/>
                    </a:prstClr>
                  </a:solidFill>
                </a:uFill>
                <a:latin typeface="Arial"/>
                <a:ea typeface="Arial"/>
                <a:cs typeface="Arial"/>
              </a:rPr>
              <a:t>aucun autre échantillon ne présente un résultat PCR positif</a:t>
            </a:r>
            <a:r>
              <a:rPr lang="fr-FR" sz="2400" b="0" i="0" u="none" strike="noStrike" cap="none" baseline="0">
                <a:solidFill>
                  <a:srgbClr val="262626"/>
                </a:solidFill>
                <a:effectLst/>
                <a:uFill>
                  <a:solidFill>
                    <a:prstClr val="black">
                      <a:alpha val="0"/>
                    </a:prstClr>
                  </a:solidFill>
                </a:uFill>
                <a:latin typeface="Arial"/>
                <a:ea typeface="Arial"/>
                <a:cs typeface="Arial"/>
              </a:rPr>
              <a:t>, </a:t>
            </a:r>
            <a:r>
              <a:rPr lang="fr-FR" sz="2400" b="1" i="0" u="none" strike="noStrike" cap="none" baseline="0">
                <a:solidFill>
                  <a:srgbClr val="262626"/>
                </a:solidFill>
                <a:effectLst/>
                <a:uFill>
                  <a:solidFill>
                    <a:prstClr val="black">
                      <a:alpha val="0"/>
                    </a:prstClr>
                  </a:solidFill>
                </a:uFill>
                <a:latin typeface="Arial"/>
                <a:ea typeface="Arial"/>
                <a:cs typeface="Arial"/>
              </a:rPr>
              <a:t>demeurera classé comme cas probable</a:t>
            </a:r>
            <a:r>
              <a:rPr lang="fr-FR" sz="2400" b="0" i="0" u="none" strike="noStrike" cap="none" baseline="0">
                <a:solidFill>
                  <a:srgbClr val="262626"/>
                </a:solidFill>
                <a:effectLst/>
                <a:uFill>
                  <a:solidFill>
                    <a:prstClr val="black">
                      <a:alpha val="0"/>
                    </a:prstClr>
                  </a:solidFill>
                </a:uFill>
                <a:latin typeface="Arial"/>
                <a:ea typeface="Arial"/>
                <a:cs typeface="Arial"/>
              </a:rPr>
              <a:t>. </a:t>
            </a:r>
          </a:p>
          <a:p>
            <a:r>
              <a:rPr lang="fr-FR" sz="2400" b="0" i="0" u="none" strike="noStrike" cap="none" baseline="0">
                <a:solidFill>
                  <a:srgbClr val="262626"/>
                </a:solidFill>
                <a:effectLst/>
                <a:uFill>
                  <a:solidFill>
                    <a:prstClr val="black">
                      <a:alpha val="0"/>
                    </a:prstClr>
                  </a:solidFill>
                </a:uFill>
                <a:latin typeface="Arial"/>
                <a:ea typeface="Arial"/>
                <a:cs typeface="Arial"/>
              </a:rPr>
              <a:t>Un cas suspecté ou probable ne doit pas être éliminé sur la base d’un résultat négatif d’un écouvillonnage oropharyngé, anal ou rectal. </a:t>
            </a:r>
          </a:p>
          <a:p>
            <a:endParaRPr lang="en-US" sz="2400"/>
          </a:p>
        </p:txBody>
      </p:sp>
    </p:spTree>
    <p:extLst>
      <p:ext uri="{BB962C8B-B14F-4D97-AF65-F5344CB8AC3E}">
        <p14:creationId xmlns:p14="http://schemas.microsoft.com/office/powerpoint/2010/main" val="406747013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EC7A-793E-BE10-9CE5-2CA25AF49C79}"/>
              </a:ext>
            </a:extLst>
          </p:cNvPr>
          <p:cNvSpPr>
            <a:spLocks noGrp="1"/>
          </p:cNvSpPr>
          <p:nvPr>
            <p:ph type="title"/>
          </p:nvPr>
        </p:nvSpPr>
        <p:spPr>
          <a:xfrm>
            <a:off x="209550" y="197969"/>
            <a:ext cx="10515600" cy="800039"/>
          </a:xfrm>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2024 : Épidémie de variole du singe déclarée USPPI </a:t>
            </a:r>
          </a:p>
        </p:txBody>
      </p:sp>
      <p:sp>
        <p:nvSpPr>
          <p:cNvPr id="3" name="Content Placeholder 2">
            <a:extLst>
              <a:ext uri="{FF2B5EF4-FFF2-40B4-BE49-F238E27FC236}">
                <a16:creationId xmlns:a16="http://schemas.microsoft.com/office/drawing/2014/main" id="{FC1144B5-4121-1765-69CF-3B9DDC37F70E}"/>
              </a:ext>
            </a:extLst>
          </p:cNvPr>
          <p:cNvSpPr>
            <a:spLocks noGrp="1"/>
          </p:cNvSpPr>
          <p:nvPr>
            <p:ph idx="1"/>
          </p:nvPr>
        </p:nvSpPr>
        <p:spPr>
          <a:xfrm>
            <a:off x="209550" y="1093805"/>
            <a:ext cx="11372850" cy="4932746"/>
          </a:xfrm>
        </p:spPr>
        <p:txBody>
          <a:bodyPr/>
          <a:lstStyle/>
          <a:p>
            <a:r>
              <a:rPr lang="fr-FR" sz="2400" b="0" i="0" u="none" strike="noStrike" cap="none" baseline="0" dirty="0">
                <a:solidFill>
                  <a:srgbClr val="262626"/>
                </a:solidFill>
                <a:effectLst/>
                <a:uFill>
                  <a:solidFill>
                    <a:prstClr val="black">
                      <a:alpha val="0"/>
                    </a:prstClr>
                  </a:solidFill>
                </a:uFill>
                <a:latin typeface="Arial"/>
                <a:ea typeface="Arial"/>
                <a:cs typeface="Arial"/>
              </a:rPr>
              <a:t>En septembre 2023, un nouveau sous-clade (1b) a été détecté en RDC et s’est rapidement propagé dans plusieurs pays voisins. Des cas ont également été détectés en Suède, au Pakistan et en Thaïlande.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L’épidémie actuelle affecte les populations et les foyers en général ; elle ne se limite plus aux réseaux sexuels, aux HSH et aux PVVIH.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Les enfants et les adolescents (&lt; 15 ans) sont considérablement affectés par l’épidémie actuelle, avec un risque de maladie grave, un pourcentage du nombre total de cas et un taux de létalité plus élevés.</a:t>
            </a:r>
          </a:p>
          <a:p>
            <a:r>
              <a:rPr lang="fr-FR" sz="2400" b="0" i="0" u="none" strike="noStrike" cap="none" baseline="0" dirty="0">
                <a:solidFill>
                  <a:srgbClr val="262626"/>
                </a:solidFill>
                <a:effectLst/>
                <a:uFill>
                  <a:solidFill>
                    <a:prstClr val="black">
                      <a:alpha val="0"/>
                    </a:prstClr>
                  </a:solidFill>
                </a:uFill>
                <a:latin typeface="Arial"/>
                <a:ea typeface="Arial"/>
                <a:cs typeface="Arial"/>
              </a:rPr>
              <a:t>Aucune différence significative dans le tableau clinique, le diagnostic, la prise en charge ou le traitement. Les vaccins disponibles actuellement ont une efficacité discutable ; des recherches supplémentaires s’avèrent nécessaires. </a:t>
            </a:r>
          </a:p>
        </p:txBody>
      </p:sp>
    </p:spTree>
    <p:extLst>
      <p:ext uri="{BB962C8B-B14F-4D97-AF65-F5344CB8AC3E}">
        <p14:creationId xmlns:p14="http://schemas.microsoft.com/office/powerpoint/2010/main" val="2877173077"/>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07252-7C57-8594-9F9A-E7B0F041397D}"/>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Quelle est la catégorie de cas ?</a:t>
            </a:r>
          </a:p>
        </p:txBody>
      </p:sp>
      <p:sp>
        <p:nvSpPr>
          <p:cNvPr id="3" name="Content Placeholder 2">
            <a:extLst>
              <a:ext uri="{FF2B5EF4-FFF2-40B4-BE49-F238E27FC236}">
                <a16:creationId xmlns:a16="http://schemas.microsoft.com/office/drawing/2014/main" id="{18C4C7ED-21FF-D7BB-721E-B427A75104C7}"/>
              </a:ext>
            </a:extLst>
          </p:cNvPr>
          <p:cNvSpPr>
            <a:spLocks noGrp="1"/>
          </p:cNvSpPr>
          <p:nvPr>
            <p:ph idx="1"/>
          </p:nvPr>
        </p:nvSpPr>
        <p:spPr>
          <a:xfrm>
            <a:off x="838202" y="1636730"/>
            <a:ext cx="7355304" cy="4932746"/>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Homme, 35 ans, accède à la clinique le 5 février 2022, seulement pour un mal de tête</a:t>
            </a:r>
          </a:p>
          <a:p>
            <a:pPr>
              <a:spcBef>
                <a:spcPts val="2400"/>
              </a:spcBef>
            </a:pPr>
            <a:r>
              <a:rPr lang="fr-FR" sz="2800" b="0" i="0" u="none" strike="noStrike" cap="none" baseline="0">
                <a:solidFill>
                  <a:srgbClr val="262626"/>
                </a:solidFill>
                <a:effectLst/>
                <a:uFill>
                  <a:solidFill>
                    <a:prstClr val="black">
                      <a:alpha val="0"/>
                    </a:prstClr>
                  </a:solidFill>
                </a:uFill>
                <a:latin typeface="Arial"/>
                <a:ea typeface="Arial"/>
                <a:cs typeface="Arial"/>
              </a:rPr>
              <a:t>Il signale un contact le 26 janvier 2022 avec un autre homme ayant un résultat positif au test d'infection par la variole du singe</a:t>
            </a:r>
          </a:p>
        </p:txBody>
      </p:sp>
    </p:spTree>
    <p:extLst>
      <p:ext uri="{BB962C8B-B14F-4D97-AF65-F5344CB8AC3E}">
        <p14:creationId xmlns:p14="http://schemas.microsoft.com/office/powerpoint/2010/main" val="331278190"/>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07252-7C57-8594-9F9A-E7B0F041397D}"/>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Quelle est la catégorie de cas ?</a:t>
            </a:r>
          </a:p>
        </p:txBody>
      </p:sp>
      <p:sp>
        <p:nvSpPr>
          <p:cNvPr id="3" name="Content Placeholder 2">
            <a:extLst>
              <a:ext uri="{FF2B5EF4-FFF2-40B4-BE49-F238E27FC236}">
                <a16:creationId xmlns:a16="http://schemas.microsoft.com/office/drawing/2014/main" id="{18C4C7ED-21FF-D7BB-721E-B427A75104C7}"/>
              </a:ext>
            </a:extLst>
          </p:cNvPr>
          <p:cNvSpPr>
            <a:spLocks noGrp="1"/>
          </p:cNvSpPr>
          <p:nvPr>
            <p:ph idx="1"/>
          </p:nvPr>
        </p:nvSpPr>
        <p:spPr>
          <a:xfrm>
            <a:off x="838201" y="1636730"/>
            <a:ext cx="7527878" cy="4932746"/>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Femme, âgée de 29 ans, accède à la clinique le 5 février 2022, pour des lésions vaginales uniquement</a:t>
            </a:r>
          </a:p>
          <a:p>
            <a:r>
              <a:rPr lang="fr-FR" sz="2800" b="0" i="0" u="none" strike="noStrike" cap="none" baseline="0">
                <a:solidFill>
                  <a:srgbClr val="262626"/>
                </a:solidFill>
                <a:effectLst/>
                <a:uFill>
                  <a:solidFill>
                    <a:prstClr val="black">
                      <a:alpha val="0"/>
                    </a:prstClr>
                  </a:solidFill>
                </a:uFill>
                <a:latin typeface="Arial"/>
                <a:ea typeface="Arial"/>
                <a:cs typeface="Arial"/>
              </a:rPr>
              <a:t>Elle signale des partenaires sexuels multiples et/ou occasionnels dans les 10 jours précédant l'apparition des lésions</a:t>
            </a:r>
          </a:p>
          <a:p>
            <a:endParaRPr lang="en-US"/>
          </a:p>
        </p:txBody>
      </p:sp>
    </p:spTree>
    <p:extLst>
      <p:ext uri="{BB962C8B-B14F-4D97-AF65-F5344CB8AC3E}">
        <p14:creationId xmlns:p14="http://schemas.microsoft.com/office/powerpoint/2010/main" val="3419400106"/>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07252-7C57-8594-9F9A-E7B0F041397D}"/>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Quelle est la catégorie de cas ?</a:t>
            </a:r>
          </a:p>
        </p:txBody>
      </p:sp>
      <p:sp>
        <p:nvSpPr>
          <p:cNvPr id="3" name="Content Placeholder 2">
            <a:extLst>
              <a:ext uri="{FF2B5EF4-FFF2-40B4-BE49-F238E27FC236}">
                <a16:creationId xmlns:a16="http://schemas.microsoft.com/office/drawing/2014/main" id="{18C4C7ED-21FF-D7BB-721E-B427A75104C7}"/>
              </a:ext>
            </a:extLst>
          </p:cNvPr>
          <p:cNvSpPr>
            <a:spLocks noGrp="1"/>
          </p:cNvSpPr>
          <p:nvPr>
            <p:ph idx="1"/>
          </p:nvPr>
        </p:nvSpPr>
        <p:spPr>
          <a:xfrm>
            <a:off x="838200" y="1636730"/>
            <a:ext cx="8838063" cy="4932746"/>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Homme, 42 ans, accède à la clinique le 5 février 2022, présentant une éruption cutanée dans la région anogénitale</a:t>
            </a:r>
          </a:p>
          <a:p>
            <a:r>
              <a:rPr lang="fr-FR" sz="2800" b="0" i="0" u="none" strike="noStrike" cap="none" baseline="0">
                <a:solidFill>
                  <a:srgbClr val="262626"/>
                </a:solidFill>
                <a:effectLst/>
                <a:uFill>
                  <a:solidFill>
                    <a:prstClr val="black">
                      <a:alpha val="0"/>
                    </a:prstClr>
                  </a:solidFill>
                </a:uFill>
                <a:latin typeface="Arial"/>
                <a:ea typeface="Arial"/>
                <a:cs typeface="Arial"/>
              </a:rPr>
              <a:t>Il s'identifie lui-même comme un « homme qui a des relations sexuelles avec d’autres hommes »</a:t>
            </a:r>
          </a:p>
          <a:p>
            <a:r>
              <a:rPr lang="fr-FR" sz="2800" b="0" i="0" u="none" strike="noStrike" cap="none" baseline="0">
                <a:solidFill>
                  <a:srgbClr val="262626"/>
                </a:solidFill>
                <a:effectLst/>
                <a:uFill>
                  <a:solidFill>
                    <a:prstClr val="black">
                      <a:alpha val="0"/>
                    </a:prstClr>
                  </a:solidFill>
                </a:uFill>
                <a:latin typeface="Arial"/>
                <a:ea typeface="Arial"/>
                <a:cs typeface="Arial"/>
              </a:rPr>
              <a:t>Le laboratoire rapporte un test PCR positif pour la variole du singe</a:t>
            </a:r>
          </a:p>
          <a:p>
            <a:endParaRPr lang="en-US"/>
          </a:p>
        </p:txBody>
      </p:sp>
    </p:spTree>
    <p:extLst>
      <p:ext uri="{BB962C8B-B14F-4D97-AF65-F5344CB8AC3E}">
        <p14:creationId xmlns:p14="http://schemas.microsoft.com/office/powerpoint/2010/main" val="2895057297"/>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Contrôle de connaissances</a:t>
            </a:r>
          </a:p>
        </p:txBody>
      </p:sp>
      <p:sp>
        <p:nvSpPr>
          <p:cNvPr id="3" name="Content Placeholder 2">
            <a:extLst>
              <a:ext uri="{FF2B5EF4-FFF2-40B4-BE49-F238E27FC236}">
                <a16:creationId xmlns:a16="http://schemas.microsoft.com/office/drawing/2014/main" id="{6273F42B-01D1-1E57-1709-03CC8A04AFC4}"/>
              </a:ext>
            </a:extLst>
          </p:cNvPr>
          <p:cNvSpPr>
            <a:spLocks noGrp="1"/>
          </p:cNvSpPr>
          <p:nvPr>
            <p:ph idx="1"/>
          </p:nvPr>
        </p:nvSpPr>
        <p:spPr/>
        <p:txBody>
          <a:bodyPr/>
          <a:lstStyle/>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Quelle est la définition d’un cas suspect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Quelle est la définition d’un cas probable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Quelle est la définition du cas confirmé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Quelle est la définition du cas éliminé ?</a:t>
            </a:r>
          </a:p>
          <a:p>
            <a:endParaRPr lang="en-US"/>
          </a:p>
        </p:txBody>
      </p:sp>
    </p:spTree>
    <p:extLst>
      <p:ext uri="{BB962C8B-B14F-4D97-AF65-F5344CB8AC3E}">
        <p14:creationId xmlns:p14="http://schemas.microsoft.com/office/powerpoint/2010/main" val="23969943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6" name="Content Placeholder 6" descr="Logo&#10;&#10;Description automatically generated with low confidence">
            <a:extLst>
              <a:ext uri="{FF2B5EF4-FFF2-40B4-BE49-F238E27FC236}">
                <a16:creationId xmlns:a16="http://schemas.microsoft.com/office/drawing/2014/main" id="{0798360F-0057-B1AE-5B03-8419FA5B7951}"/>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3828957916"/>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A70E4-E643-4CCA-971A-8766D82D9C5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p:txBody>
          <a:bodyPr>
            <a:normAutofit/>
          </a:bodyPr>
          <a:lstStyle/>
          <a:p>
            <a:r>
              <a:rPr lang="fr-FR" sz="3600" b="0" i="0" u="none" strike="noStrike" cap="none" baseline="0">
                <a:solidFill>
                  <a:srgbClr val="FFFFFF"/>
                </a:solidFill>
                <a:effectLst/>
                <a:uFill>
                  <a:solidFill>
                    <a:prstClr val="black">
                      <a:alpha val="0"/>
                    </a:prstClr>
                  </a:solidFill>
                </a:uFill>
                <a:latin typeface="Arial"/>
                <a:ea typeface="Arial"/>
                <a:cs typeface="Arial"/>
              </a:rPr>
              <a:t>Module 7 : Exposition</a:t>
            </a:r>
          </a:p>
        </p:txBody>
      </p:sp>
    </p:spTree>
    <p:extLst>
      <p:ext uri="{BB962C8B-B14F-4D97-AF65-F5344CB8AC3E}">
        <p14:creationId xmlns:p14="http://schemas.microsoft.com/office/powerpoint/2010/main" val="1320062843"/>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D5289A8-09C1-1B0D-F13B-371672114B37}"/>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a:xfrm>
            <a:off x="4844073" y="2810387"/>
            <a:ext cx="6430703" cy="974783"/>
          </a:xfrm>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Module 7.1 : </a:t>
            </a:r>
            <a:br>
              <a:rPr sz="3200"/>
            </a:br>
            <a:r>
              <a:rPr lang="fr-FR" sz="3200" b="1" i="0" u="none" strike="noStrike" cap="none" baseline="0">
                <a:solidFill>
                  <a:srgbClr val="577F9F"/>
                </a:solidFill>
                <a:effectLst/>
                <a:uFill>
                  <a:solidFill>
                    <a:prstClr val="black">
                      <a:alpha val="0"/>
                    </a:prstClr>
                  </a:solidFill>
                </a:uFill>
                <a:latin typeface="Arial"/>
                <a:ea typeface="Arial"/>
                <a:cs typeface="Arial"/>
              </a:rPr>
              <a:t>Exposition professionnelle et santé au travail</a:t>
            </a:r>
          </a:p>
        </p:txBody>
      </p:sp>
      <p:sp>
        <p:nvSpPr>
          <p:cNvPr id="6" name="Text Placeholder 5">
            <a:extLst>
              <a:ext uri="{FF2B5EF4-FFF2-40B4-BE49-F238E27FC236}">
                <a16:creationId xmlns:a16="http://schemas.microsoft.com/office/drawing/2014/main" id="{AC145AF4-1DD0-B565-60C3-353F0AED40A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62668603"/>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a:t>
            </a:r>
          </a:p>
          <a:p>
            <a:r>
              <a:rPr lang="fr-FR" sz="2800" b="0" i="0" u="none" strike="noStrike" cap="none" baseline="0">
                <a:solidFill>
                  <a:srgbClr val="262626"/>
                </a:solidFill>
                <a:effectLst/>
                <a:uFill>
                  <a:solidFill>
                    <a:prstClr val="black">
                      <a:alpha val="0"/>
                    </a:prstClr>
                  </a:solidFill>
                </a:uFill>
                <a:latin typeface="Arial"/>
                <a:ea typeface="Arial"/>
                <a:cs typeface="Arial"/>
              </a:rPr>
              <a:t>Définir l’exposition professionnelle </a:t>
            </a:r>
          </a:p>
          <a:p>
            <a:r>
              <a:rPr lang="fr-FR" sz="2800" b="0" i="0" u="none" strike="noStrike" cap="none" baseline="0">
                <a:solidFill>
                  <a:srgbClr val="262626"/>
                </a:solidFill>
                <a:effectLst/>
                <a:uFill>
                  <a:solidFill>
                    <a:prstClr val="black">
                      <a:alpha val="0"/>
                    </a:prstClr>
                  </a:solidFill>
                </a:uFill>
                <a:latin typeface="Arial"/>
                <a:ea typeface="Arial"/>
                <a:cs typeface="Arial"/>
              </a:rPr>
              <a:t>Décrire les personnes définies comme étant exposées sur le plan professionnel </a:t>
            </a:r>
          </a:p>
          <a:p>
            <a:r>
              <a:rPr lang="fr-FR" sz="2800" b="0" i="0" u="none" strike="noStrike" cap="none" baseline="0">
                <a:solidFill>
                  <a:srgbClr val="262626"/>
                </a:solidFill>
                <a:effectLst/>
                <a:uFill>
                  <a:solidFill>
                    <a:prstClr val="black">
                      <a:alpha val="0"/>
                    </a:prstClr>
                  </a:solidFill>
                </a:uFill>
                <a:latin typeface="Arial"/>
                <a:ea typeface="Arial"/>
                <a:cs typeface="Arial"/>
              </a:rPr>
              <a:t>Bien gérer l’exposition professionnelle </a:t>
            </a:r>
          </a:p>
        </p:txBody>
      </p:sp>
    </p:spTree>
    <p:extLst>
      <p:ext uri="{BB962C8B-B14F-4D97-AF65-F5344CB8AC3E}">
        <p14:creationId xmlns:p14="http://schemas.microsoft.com/office/powerpoint/2010/main" val="40099743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B7DEF-13E3-1A34-F06B-7CE00EFD9A6F}"/>
              </a:ext>
            </a:extLst>
          </p:cNvPr>
          <p:cNvSpPr>
            <a:spLocks noGrp="1"/>
          </p:cNvSpPr>
          <p:nvPr>
            <p:ph type="title"/>
          </p:nvPr>
        </p:nvSpPr>
        <p:spPr/>
        <p:txBody>
          <a:bodyPr>
            <a:norm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Comment l’exposition professionnelle est-elle définie ?</a:t>
            </a:r>
          </a:p>
        </p:txBody>
      </p:sp>
      <p:sp>
        <p:nvSpPr>
          <p:cNvPr id="3" name="Content Placeholder 2">
            <a:extLst>
              <a:ext uri="{FF2B5EF4-FFF2-40B4-BE49-F238E27FC236}">
                <a16:creationId xmlns:a16="http://schemas.microsoft.com/office/drawing/2014/main" id="{34949C45-E12D-76CE-9193-943BC3D9FEF5}"/>
              </a:ext>
            </a:extLst>
          </p:cNvPr>
          <p:cNvSpPr>
            <a:spLocks noGrp="1"/>
          </p:cNvSpPr>
          <p:nvPr>
            <p:ph idx="1"/>
          </p:nvPr>
        </p:nvSpPr>
        <p:spPr>
          <a:xfrm>
            <a:off x="838200" y="1636730"/>
            <a:ext cx="6007768" cy="4932746"/>
          </a:xfrm>
        </p:spPr>
        <p:txBody>
          <a:bodyPr/>
          <a:lstStyle/>
          <a:p>
            <a:r>
              <a:rPr lang="fr-FR" sz="2400" b="1" i="0" u="none" strike="noStrike" cap="none" baseline="0">
                <a:solidFill>
                  <a:srgbClr val="262626"/>
                </a:solidFill>
                <a:effectLst/>
                <a:uFill>
                  <a:solidFill>
                    <a:prstClr val="black">
                      <a:alpha val="0"/>
                    </a:prstClr>
                  </a:solidFill>
                </a:uFill>
                <a:latin typeface="Arial"/>
                <a:ea typeface="Arial"/>
                <a:cs typeface="Arial"/>
              </a:rPr>
              <a:t>Blessures par piqûre d’aiguille </a:t>
            </a:r>
            <a:r>
              <a:rPr lang="fr-FR" sz="2400" b="0" i="0" u="none" strike="noStrike" cap="none" baseline="0">
                <a:solidFill>
                  <a:srgbClr val="262626"/>
                </a:solidFill>
                <a:effectLst/>
                <a:uFill>
                  <a:solidFill>
                    <a:prstClr val="black">
                      <a:alpha val="0"/>
                    </a:prstClr>
                  </a:solidFill>
                </a:uFill>
                <a:latin typeface="Arial"/>
                <a:ea typeface="Arial"/>
                <a:cs typeface="Arial"/>
              </a:rPr>
              <a:t>avec un cas </a:t>
            </a:r>
            <a:r>
              <a:rPr lang="fr-FR" sz="2400" b="1" i="0" u="none" strike="noStrike" cap="none" baseline="0">
                <a:solidFill>
                  <a:srgbClr val="262626"/>
                </a:solidFill>
                <a:effectLst/>
                <a:uFill>
                  <a:solidFill>
                    <a:prstClr val="black">
                      <a:alpha val="0"/>
                    </a:prstClr>
                  </a:solidFill>
                </a:uFill>
                <a:latin typeface="Arial"/>
                <a:ea typeface="Arial"/>
                <a:cs typeface="Arial"/>
              </a:rPr>
              <a:t>probable, suspect ou confirmé</a:t>
            </a:r>
            <a:r>
              <a:rPr lang="fr-FR" sz="2400" b="0" i="0" u="none" strike="noStrike" cap="none" baseline="0">
                <a:solidFill>
                  <a:srgbClr val="262626"/>
                </a:solidFill>
                <a:effectLst/>
                <a:uFill>
                  <a:solidFill>
                    <a:prstClr val="black">
                      <a:alpha val="0"/>
                    </a:prstClr>
                  </a:solidFill>
                </a:uFill>
                <a:latin typeface="Arial"/>
                <a:ea typeface="Arial"/>
                <a:cs typeface="Arial"/>
              </a:rPr>
              <a:t> de variole du singe </a:t>
            </a:r>
          </a:p>
          <a:p>
            <a:r>
              <a:rPr lang="fr-FR" sz="2400" b="1" i="0" u="none" strike="noStrike" cap="none" baseline="0">
                <a:solidFill>
                  <a:srgbClr val="262626"/>
                </a:solidFill>
                <a:effectLst/>
                <a:uFill>
                  <a:solidFill>
                    <a:prstClr val="black">
                      <a:alpha val="0"/>
                    </a:prstClr>
                  </a:solidFill>
                </a:uFill>
                <a:latin typeface="Arial"/>
                <a:ea typeface="Arial"/>
                <a:cs typeface="Arial"/>
              </a:rPr>
              <a:t>Non-port de l’équipement de protection individuelle approprié </a:t>
            </a:r>
            <a:r>
              <a:rPr lang="fr-FR" sz="2400" b="0" i="0" u="none" strike="noStrike" cap="none" baseline="0">
                <a:solidFill>
                  <a:srgbClr val="262626"/>
                </a:solidFill>
                <a:effectLst/>
                <a:uFill>
                  <a:solidFill>
                    <a:prstClr val="black">
                      <a:alpha val="0"/>
                    </a:prstClr>
                  </a:solidFill>
                </a:uFill>
                <a:latin typeface="Arial"/>
                <a:ea typeface="Arial"/>
                <a:cs typeface="Arial"/>
              </a:rPr>
              <a:t>lors du contact avec une personne présentant un cas probable, suspect ou confirmé de variole du singe </a:t>
            </a:r>
          </a:p>
          <a:p>
            <a:endParaRPr lang="en-US" sz="2400"/>
          </a:p>
        </p:txBody>
      </p:sp>
      <p:cxnSp>
        <p:nvCxnSpPr>
          <p:cNvPr id="8" name="Straight Arrow Connector 7">
            <a:extLst>
              <a:ext uri="{FF2B5EF4-FFF2-40B4-BE49-F238E27FC236}">
                <a16:creationId xmlns:a16="http://schemas.microsoft.com/office/drawing/2014/main" id="{46D4BAE3-8AE3-64EA-B300-CF6C44A7CAC8}"/>
              </a:ext>
            </a:extLst>
          </p:cNvPr>
          <p:cNvCxnSpPr/>
          <p:nvPr/>
        </p:nvCxnSpPr>
        <p:spPr>
          <a:xfrm>
            <a:off x="5462337" y="3353128"/>
            <a:ext cx="1383631" cy="0"/>
          </a:xfrm>
          <a:prstGeom prst="straightConnector1">
            <a:avLst/>
          </a:prstGeom>
          <a:ln w="38100">
            <a:solidFill>
              <a:schemeClr val="accent4"/>
            </a:solidFill>
            <a:tailEnd type="triangle"/>
          </a:ln>
        </p:spPr>
        <p:style>
          <a:lnRef idx="2">
            <a:schemeClr val="accent1"/>
          </a:lnRef>
          <a:fillRef idx="0">
            <a:schemeClr val="accent1"/>
          </a:fillRef>
          <a:effectRef idx="1">
            <a:schemeClr val="accent1"/>
          </a:effectRef>
          <a:fontRef idx="minor">
            <a:schemeClr val="tx1"/>
          </a:fontRef>
        </p:style>
      </p:cxnSp>
      <p:pic>
        <p:nvPicPr>
          <p:cNvPr id="5" name="Content Placeholder 5">
            <a:extLst>
              <a:ext uri="{FF2B5EF4-FFF2-40B4-BE49-F238E27FC236}">
                <a16:creationId xmlns:a16="http://schemas.microsoft.com/office/drawing/2014/main" id="{5E5E615A-16C6-6D28-74B8-57FEF05768EC}"/>
              </a:ext>
            </a:extLst>
          </p:cNvPr>
          <p:cNvPicPr>
            <a:picLocks noChangeAspect="1"/>
          </p:cNvPicPr>
          <p:nvPr/>
        </p:nvPicPr>
        <p:blipFill>
          <a:blip r:embed="rId3"/>
          <a:stretch>
            <a:fillRect/>
          </a:stretch>
        </p:blipFill>
        <p:spPr>
          <a:xfrm>
            <a:off x="7008241" y="1915793"/>
            <a:ext cx="4663434" cy="2662284"/>
          </a:xfrm>
          <a:prstGeom prst="rect">
            <a:avLst/>
          </a:prstGeom>
          <a:ln w="28575">
            <a:solidFill>
              <a:schemeClr val="accent4"/>
            </a:solidFill>
          </a:ln>
        </p:spPr>
      </p:pic>
      <p:sp>
        <p:nvSpPr>
          <p:cNvPr id="4" name="TextBox 3">
            <a:extLst>
              <a:ext uri="{FF2B5EF4-FFF2-40B4-BE49-F238E27FC236}">
                <a16:creationId xmlns:a16="http://schemas.microsoft.com/office/drawing/2014/main" id="{9C907A16-1588-FF88-43B5-BA9ED27EEC6E}"/>
              </a:ext>
            </a:extLst>
          </p:cNvPr>
          <p:cNvSpPr txBox="1"/>
          <p:nvPr/>
        </p:nvSpPr>
        <p:spPr>
          <a:xfrm>
            <a:off x="10470705" y="4696165"/>
            <a:ext cx="1154483" cy="261610"/>
          </a:xfrm>
          <a:prstGeom prst="rect">
            <a:avLst/>
          </a:prstGeom>
          <a:noFill/>
        </p:spPr>
        <p:txBody>
          <a:bodyPr wrap="none" rtlCol="0">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OpenWHO.org </a:t>
            </a:r>
          </a:p>
        </p:txBody>
      </p:sp>
      <p:sp>
        <p:nvSpPr>
          <p:cNvPr id="7" name="TextBox 6">
            <a:extLst>
              <a:ext uri="{FF2B5EF4-FFF2-40B4-BE49-F238E27FC236}">
                <a16:creationId xmlns:a16="http://schemas.microsoft.com/office/drawing/2014/main" id="{0452B5C8-C1B1-4EB2-BD26-24ABF9A8D4E0}"/>
              </a:ext>
            </a:extLst>
          </p:cNvPr>
          <p:cNvSpPr txBox="1"/>
          <p:nvPr/>
        </p:nvSpPr>
        <p:spPr>
          <a:xfrm>
            <a:off x="7213133" y="2286192"/>
            <a:ext cx="1089781" cy="167640"/>
          </a:xfrm>
          <a:prstGeom prst="rect">
            <a:avLst/>
          </a:prstGeom>
          <a:solidFill>
            <a:srgbClr val="E19E25"/>
          </a:solidFill>
        </p:spPr>
        <p:txBody>
          <a:bodyPr wrap="square" lIns="0" tIns="0" rIns="0" bIns="0" rtlCol="0">
            <a:spAutoFit/>
          </a:bodyPr>
          <a:lstStyle/>
          <a:p>
            <a:pPr algn="ctr"/>
            <a:r>
              <a:rPr lang="fr-FR" sz="1050" b="0" i="0" u="none" strike="noStrike" cap="none" baseline="0">
                <a:solidFill>
                  <a:srgbClr val="FFFFFF"/>
                </a:solidFill>
                <a:effectLst/>
                <a:uFill>
                  <a:solidFill>
                    <a:prstClr val="black">
                      <a:alpha val="0"/>
                    </a:prstClr>
                  </a:solidFill>
                </a:uFill>
                <a:latin typeface="Calibri"/>
                <a:ea typeface="Calibri"/>
                <a:cs typeface="Calibri"/>
              </a:rPr>
              <a:t>Blouse jetable </a:t>
            </a:r>
          </a:p>
        </p:txBody>
      </p:sp>
      <p:sp>
        <p:nvSpPr>
          <p:cNvPr id="9" name="TextBox 8">
            <a:extLst>
              <a:ext uri="{FF2B5EF4-FFF2-40B4-BE49-F238E27FC236}">
                <a16:creationId xmlns:a16="http://schemas.microsoft.com/office/drawing/2014/main" id="{6815C70A-4FF2-433A-AE8C-21FAC591A314}"/>
              </a:ext>
            </a:extLst>
          </p:cNvPr>
          <p:cNvSpPr txBox="1"/>
          <p:nvPr/>
        </p:nvSpPr>
        <p:spPr>
          <a:xfrm>
            <a:off x="7213132" y="3363076"/>
            <a:ext cx="1089781" cy="167640"/>
          </a:xfrm>
          <a:prstGeom prst="rect">
            <a:avLst/>
          </a:prstGeom>
          <a:solidFill>
            <a:srgbClr val="E19E25"/>
          </a:solidFill>
        </p:spPr>
        <p:txBody>
          <a:bodyPr wrap="square" lIns="0" tIns="0" rIns="0" bIns="0" rtlCol="0">
            <a:spAutoFit/>
          </a:bodyPr>
          <a:lstStyle/>
          <a:p>
            <a:pPr algn="ctr"/>
            <a:r>
              <a:rPr lang="fr-FR" sz="1050" b="0" i="0" u="none" strike="noStrike" cap="none" baseline="0">
                <a:solidFill>
                  <a:srgbClr val="FFFFFF"/>
                </a:solidFill>
                <a:effectLst/>
                <a:uFill>
                  <a:solidFill>
                    <a:prstClr val="black">
                      <a:alpha val="0"/>
                    </a:prstClr>
                  </a:solidFill>
                </a:uFill>
                <a:latin typeface="Calibri"/>
                <a:ea typeface="Calibri"/>
                <a:cs typeface="Calibri"/>
              </a:rPr>
              <a:t>Gants jetables</a:t>
            </a:r>
          </a:p>
        </p:txBody>
      </p:sp>
      <p:sp>
        <p:nvSpPr>
          <p:cNvPr id="10" name="TextBox 9">
            <a:extLst>
              <a:ext uri="{FF2B5EF4-FFF2-40B4-BE49-F238E27FC236}">
                <a16:creationId xmlns:a16="http://schemas.microsoft.com/office/drawing/2014/main" id="{978B6A27-6800-4574-BBDA-4F8C4135D79B}"/>
              </a:ext>
            </a:extLst>
          </p:cNvPr>
          <p:cNvSpPr txBox="1"/>
          <p:nvPr/>
        </p:nvSpPr>
        <p:spPr>
          <a:xfrm>
            <a:off x="10243127" y="2201554"/>
            <a:ext cx="1320800" cy="335280"/>
          </a:xfrm>
          <a:prstGeom prst="rect">
            <a:avLst/>
          </a:prstGeom>
          <a:solidFill>
            <a:srgbClr val="E19E25"/>
          </a:solidFill>
        </p:spPr>
        <p:txBody>
          <a:bodyPr wrap="square" lIns="0" tIns="0" rIns="0" bIns="0" rtlCol="0">
            <a:spAutoFit/>
          </a:bodyPr>
          <a:lstStyle/>
          <a:p>
            <a:pPr algn="ctr"/>
            <a:r>
              <a:rPr lang="fr-FR" sz="1050" b="0" i="0" u="none" strike="noStrike" cap="none" baseline="0">
                <a:solidFill>
                  <a:srgbClr val="FFFFFF"/>
                </a:solidFill>
                <a:effectLst/>
                <a:uFill>
                  <a:solidFill>
                    <a:prstClr val="black">
                      <a:alpha val="0"/>
                    </a:prstClr>
                  </a:solidFill>
                </a:uFill>
                <a:latin typeface="Calibri"/>
                <a:ea typeface="Calibri"/>
                <a:cs typeface="Calibri"/>
              </a:rPr>
              <a:t>Écran facial ou lunettes de protection</a:t>
            </a:r>
          </a:p>
        </p:txBody>
      </p:sp>
      <p:sp>
        <p:nvSpPr>
          <p:cNvPr id="11" name="TextBox 10">
            <a:extLst>
              <a:ext uri="{FF2B5EF4-FFF2-40B4-BE49-F238E27FC236}">
                <a16:creationId xmlns:a16="http://schemas.microsoft.com/office/drawing/2014/main" id="{8E3F75DA-6EAE-46AF-98D4-40D5B593AE4D}"/>
              </a:ext>
            </a:extLst>
          </p:cNvPr>
          <p:cNvSpPr txBox="1"/>
          <p:nvPr/>
        </p:nvSpPr>
        <p:spPr>
          <a:xfrm>
            <a:off x="10243127" y="2977841"/>
            <a:ext cx="1109228" cy="167640"/>
          </a:xfrm>
          <a:prstGeom prst="rect">
            <a:avLst/>
          </a:prstGeom>
          <a:solidFill>
            <a:srgbClr val="E19E25"/>
          </a:solidFill>
        </p:spPr>
        <p:txBody>
          <a:bodyPr wrap="square" lIns="0" tIns="0" rIns="0" bIns="0" rtlCol="0">
            <a:spAutoFit/>
          </a:bodyPr>
          <a:lstStyle/>
          <a:p>
            <a:pPr algn="ctr"/>
            <a:r>
              <a:rPr lang="fr-FR" sz="1050" b="0" i="0" u="none" strike="noStrike" cap="none" baseline="0">
                <a:solidFill>
                  <a:srgbClr val="FFFFFF"/>
                </a:solidFill>
                <a:effectLst/>
                <a:uFill>
                  <a:solidFill>
                    <a:prstClr val="black">
                      <a:alpha val="0"/>
                    </a:prstClr>
                  </a:solidFill>
                </a:uFill>
                <a:latin typeface="Calibri"/>
                <a:ea typeface="Calibri"/>
                <a:cs typeface="Calibri"/>
              </a:rPr>
              <a:t>Masque jetable</a:t>
            </a:r>
          </a:p>
        </p:txBody>
      </p:sp>
      <p:sp>
        <p:nvSpPr>
          <p:cNvPr id="12" name="TextBox 11">
            <a:extLst>
              <a:ext uri="{FF2B5EF4-FFF2-40B4-BE49-F238E27FC236}">
                <a16:creationId xmlns:a16="http://schemas.microsoft.com/office/drawing/2014/main" id="{C17F8E3E-2323-4884-A27A-AD83DBF5F16B}"/>
              </a:ext>
            </a:extLst>
          </p:cNvPr>
          <p:cNvSpPr txBox="1"/>
          <p:nvPr/>
        </p:nvSpPr>
        <p:spPr>
          <a:xfrm>
            <a:off x="10243127" y="3968441"/>
            <a:ext cx="1109228" cy="161583"/>
          </a:xfrm>
          <a:prstGeom prst="rect">
            <a:avLst/>
          </a:prstGeom>
          <a:solidFill>
            <a:srgbClr val="E19E25"/>
          </a:solidFill>
        </p:spPr>
        <p:txBody>
          <a:bodyPr wrap="square" lIns="0" tIns="0" rIns="0" bIns="0" rtlCol="0">
            <a:spAutoFit/>
          </a:bodyPr>
          <a:lstStyle/>
          <a:p>
            <a:pPr algn="ctr"/>
            <a:r>
              <a:rPr lang="fr-FR" sz="1050" b="0" i="0" u="none" strike="noStrike" cap="none" baseline="0">
                <a:solidFill>
                  <a:srgbClr val="FFFFFF"/>
                </a:solidFill>
                <a:effectLst/>
                <a:uFill>
                  <a:solidFill>
                    <a:prstClr val="black">
                      <a:alpha val="0"/>
                    </a:prstClr>
                  </a:solidFill>
                </a:uFill>
                <a:latin typeface="Calibri"/>
                <a:ea typeface="Calibri"/>
                <a:cs typeface="Calibri"/>
              </a:rPr>
              <a:t>Chaussures fermées</a:t>
            </a:r>
          </a:p>
        </p:txBody>
      </p:sp>
    </p:spTree>
    <p:extLst>
      <p:ext uri="{BB962C8B-B14F-4D97-AF65-F5344CB8AC3E}">
        <p14:creationId xmlns:p14="http://schemas.microsoft.com/office/powerpoint/2010/main" val="464897130"/>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DC952-7254-942C-BCAE-AC8261C0394A}"/>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Qui pourrait être exposé professionnellement ? </a:t>
            </a:r>
          </a:p>
        </p:txBody>
      </p:sp>
      <p:sp>
        <p:nvSpPr>
          <p:cNvPr id="3" name="Content Placeholder 2">
            <a:extLst>
              <a:ext uri="{FF2B5EF4-FFF2-40B4-BE49-F238E27FC236}">
                <a16:creationId xmlns:a16="http://schemas.microsoft.com/office/drawing/2014/main" id="{2D0D1043-F08B-0E4A-1C2A-A05BFB52E9BF}"/>
              </a:ext>
            </a:extLst>
          </p:cNvPr>
          <p:cNvSpPr>
            <a:spLocks noGrp="1"/>
          </p:cNvSpPr>
          <p:nvPr>
            <p:ph idx="1"/>
          </p:nvPr>
        </p:nvSpPr>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Professionnels de santé </a:t>
            </a:r>
          </a:p>
          <a:p>
            <a:r>
              <a:rPr lang="fr-FR" sz="2800" b="0" i="0" u="none" strike="noStrike" cap="none" baseline="0">
                <a:solidFill>
                  <a:srgbClr val="262626"/>
                </a:solidFill>
                <a:effectLst/>
                <a:uFill>
                  <a:solidFill>
                    <a:prstClr val="black">
                      <a:alpha val="0"/>
                    </a:prstClr>
                  </a:solidFill>
                </a:uFill>
                <a:latin typeface="Arial"/>
                <a:ea typeface="Arial"/>
                <a:cs typeface="Arial"/>
              </a:rPr>
              <a:t>Les gestionnaires de cas, les travailleurs de soins personnels, les guérisseurs et les tradipraticiens</a:t>
            </a:r>
          </a:p>
          <a:p>
            <a:r>
              <a:rPr lang="fr-FR" sz="2800" b="0" i="0" u="none" strike="noStrike" cap="none" baseline="0">
                <a:solidFill>
                  <a:srgbClr val="262626"/>
                </a:solidFill>
                <a:effectLst/>
                <a:uFill>
                  <a:solidFill>
                    <a:prstClr val="black">
                      <a:alpha val="0"/>
                    </a:prstClr>
                  </a:solidFill>
                </a:uFill>
                <a:latin typeface="Arial"/>
                <a:ea typeface="Arial"/>
                <a:cs typeface="Arial"/>
              </a:rPr>
              <a:t>Le personnel de gestion et d’appui du secteur de la santé</a:t>
            </a:r>
          </a:p>
          <a:p>
            <a:r>
              <a:rPr lang="fr-FR" sz="2800" b="0" i="0" u="none" strike="noStrike" cap="none" baseline="0">
                <a:solidFill>
                  <a:srgbClr val="262626"/>
                </a:solidFill>
                <a:effectLst/>
                <a:uFill>
                  <a:solidFill>
                    <a:prstClr val="black">
                      <a:alpha val="0"/>
                    </a:prstClr>
                  </a:solidFill>
                </a:uFill>
                <a:latin typeface="Arial"/>
                <a:ea typeface="Arial"/>
                <a:cs typeface="Arial"/>
              </a:rPr>
              <a:t>Travailleurs sociaux, travailleurs de sensibilisation des pairs, travailleurs communautaires </a:t>
            </a:r>
          </a:p>
          <a:p>
            <a:r>
              <a:rPr lang="fr-FR" sz="2800" b="0" i="0" u="none" strike="noStrike" cap="none" baseline="0">
                <a:solidFill>
                  <a:srgbClr val="262626"/>
                </a:solidFill>
                <a:effectLst/>
                <a:uFill>
                  <a:solidFill>
                    <a:prstClr val="black">
                      <a:alpha val="0"/>
                    </a:prstClr>
                  </a:solidFill>
                </a:uFill>
                <a:latin typeface="Arial"/>
                <a:ea typeface="Arial"/>
                <a:cs typeface="Arial"/>
              </a:rPr>
              <a:t>Autres groupes professionnels dont les membres travaillent dans des établissements de soins aigus et de soins de longue durée ou de soins communautaires </a:t>
            </a:r>
          </a:p>
        </p:txBody>
      </p:sp>
    </p:spTree>
    <p:extLst>
      <p:ext uri="{BB962C8B-B14F-4D97-AF65-F5344CB8AC3E}">
        <p14:creationId xmlns:p14="http://schemas.microsoft.com/office/powerpoint/2010/main" val="1577926440"/>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061C-E1B8-C75B-DF6C-AE9347577EE3}"/>
              </a:ext>
            </a:extLst>
          </p:cNvPr>
          <p:cNvSpPr>
            <a:spLocks noGrp="1"/>
          </p:cNvSpPr>
          <p:nvPr>
            <p:ph type="title"/>
          </p:nvPr>
        </p:nvSpPr>
        <p:spPr>
          <a:xfrm>
            <a:off x="0" y="-102508"/>
            <a:ext cx="10515600" cy="800039"/>
          </a:xfrm>
        </p:spPr>
        <p:txBody>
          <a:bodyPr>
            <a:normAutofit/>
          </a:bodyPr>
          <a:lstStyle/>
          <a:p>
            <a:endParaRPr lang="en-US" sz="3200"/>
          </a:p>
        </p:txBody>
      </p:sp>
      <p:graphicFrame>
        <p:nvGraphicFramePr>
          <p:cNvPr id="4" name="Content Placeholder 3">
            <a:extLst>
              <a:ext uri="{FF2B5EF4-FFF2-40B4-BE49-F238E27FC236}">
                <a16:creationId xmlns:a16="http://schemas.microsoft.com/office/drawing/2014/main" id="{74A8442D-3AF9-A392-65C7-2F75384A9231}"/>
              </a:ext>
            </a:extLst>
          </p:cNvPr>
          <p:cNvGraphicFramePr>
            <a:graphicFrameLocks noGrp="1"/>
          </p:cNvGraphicFramePr>
          <p:nvPr>
            <p:ph idx="1"/>
            <p:extLst>
              <p:ext uri="{D42A27DB-BD31-4B8C-83A1-F6EECF244321}">
                <p14:modId xmlns:p14="http://schemas.microsoft.com/office/powerpoint/2010/main" val="935856927"/>
              </p:ext>
            </p:extLst>
          </p:nvPr>
        </p:nvGraphicFramePr>
        <p:xfrm>
          <a:off x="0" y="-1"/>
          <a:ext cx="12192000" cy="6604525"/>
        </p:xfrm>
        <a:graphic>
          <a:graphicData uri="http://schemas.openxmlformats.org/drawingml/2006/table">
            <a:tbl>
              <a:tblPr firstRow="1" bandRow="1">
                <a:tableStyleId>{5C22544A-7EE6-4342-B048-85BDC9FD1C3A}</a:tableStyleId>
              </a:tblPr>
              <a:tblGrid>
                <a:gridCol w="1705510">
                  <a:extLst>
                    <a:ext uri="{9D8B030D-6E8A-4147-A177-3AD203B41FA5}">
                      <a16:colId xmlns:a16="http://schemas.microsoft.com/office/drawing/2014/main" val="1766516119"/>
                    </a:ext>
                  </a:extLst>
                </a:gridCol>
                <a:gridCol w="4647164">
                  <a:extLst>
                    <a:ext uri="{9D8B030D-6E8A-4147-A177-3AD203B41FA5}">
                      <a16:colId xmlns:a16="http://schemas.microsoft.com/office/drawing/2014/main" val="379502879"/>
                    </a:ext>
                  </a:extLst>
                </a:gridCol>
                <a:gridCol w="5839326">
                  <a:extLst>
                    <a:ext uri="{9D8B030D-6E8A-4147-A177-3AD203B41FA5}">
                      <a16:colId xmlns:a16="http://schemas.microsoft.com/office/drawing/2014/main" val="3789069215"/>
                    </a:ext>
                  </a:extLst>
                </a:gridCol>
              </a:tblGrid>
              <a:tr h="412871">
                <a:tc>
                  <a:txBody>
                    <a:bodyPr/>
                    <a:lstStyle/>
                    <a:p>
                      <a:endParaRPr lang="en-US" sz="1600" dirty="0"/>
                    </a:p>
                  </a:txBody>
                  <a:tcPr/>
                </a:tc>
                <a:tc>
                  <a:txBody>
                    <a:bodyPr/>
                    <a:lstStyle/>
                    <a:p>
                      <a:r>
                        <a:rPr lang="fr-FR" sz="1600" b="1" i="0" u="none" strike="noStrike" cap="none" baseline="0">
                          <a:solidFill>
                            <a:srgbClr val="FFFFFF"/>
                          </a:solidFill>
                          <a:effectLst/>
                          <a:uFill>
                            <a:solidFill>
                              <a:prstClr val="black">
                                <a:alpha val="0"/>
                              </a:prstClr>
                            </a:solidFill>
                          </a:uFill>
                          <a:latin typeface="Arial"/>
                          <a:ea typeface="Arial"/>
                          <a:cs typeface="Arial"/>
                        </a:rPr>
                        <a:t>Clade II (IIa et IIb)</a:t>
                      </a:r>
                    </a:p>
                  </a:txBody>
                  <a:tcPr/>
                </a:tc>
                <a:tc>
                  <a:txBody>
                    <a:bodyPr/>
                    <a:lstStyle/>
                    <a:p>
                      <a:r>
                        <a:rPr lang="fr-FR" sz="1600" b="1" i="0" u="none" strike="noStrike" cap="none" baseline="0" dirty="0">
                          <a:solidFill>
                            <a:srgbClr val="FFFFFF"/>
                          </a:solidFill>
                          <a:effectLst/>
                          <a:uFill>
                            <a:solidFill>
                              <a:prstClr val="black">
                                <a:alpha val="0"/>
                              </a:prstClr>
                            </a:solidFill>
                          </a:uFill>
                          <a:latin typeface="Arial"/>
                          <a:ea typeface="Arial"/>
                          <a:cs typeface="Arial"/>
                        </a:rPr>
                        <a:t>Clade I (</a:t>
                      </a:r>
                      <a:r>
                        <a:rPr lang="fr-FR" sz="1600" b="1" i="0" u="none" strike="noStrike" cap="none" baseline="0" dirty="0" err="1">
                          <a:solidFill>
                            <a:srgbClr val="FFFFFF"/>
                          </a:solidFill>
                          <a:effectLst/>
                          <a:uFill>
                            <a:solidFill>
                              <a:prstClr val="black">
                                <a:alpha val="0"/>
                              </a:prstClr>
                            </a:solidFill>
                          </a:uFill>
                          <a:latin typeface="Arial"/>
                          <a:ea typeface="Arial"/>
                          <a:cs typeface="Arial"/>
                        </a:rPr>
                        <a:t>Ib</a:t>
                      </a:r>
                      <a:r>
                        <a:rPr lang="fr-FR" sz="1600" b="1" i="0" u="none" strike="noStrike" cap="none" baseline="0" dirty="0">
                          <a:solidFill>
                            <a:srgbClr val="FFFFFF"/>
                          </a:solidFill>
                          <a:effectLst/>
                          <a:uFill>
                            <a:solidFill>
                              <a:prstClr val="black">
                                <a:alpha val="0"/>
                              </a:prstClr>
                            </a:solidFill>
                          </a:uFill>
                          <a:latin typeface="Arial"/>
                          <a:ea typeface="Arial"/>
                          <a:cs typeface="Arial"/>
                        </a:rPr>
                        <a:t> et </a:t>
                      </a:r>
                      <a:r>
                        <a:rPr lang="fr-FR" sz="1600" b="1" i="0" u="none" strike="noStrike" cap="none" baseline="0" dirty="0" err="1">
                          <a:solidFill>
                            <a:srgbClr val="FFFFFF"/>
                          </a:solidFill>
                          <a:effectLst/>
                          <a:uFill>
                            <a:solidFill>
                              <a:prstClr val="black">
                                <a:alpha val="0"/>
                              </a:prstClr>
                            </a:solidFill>
                          </a:uFill>
                          <a:latin typeface="Arial"/>
                          <a:ea typeface="Arial"/>
                          <a:cs typeface="Arial"/>
                        </a:rPr>
                        <a:t>Ia</a:t>
                      </a:r>
                      <a:r>
                        <a:rPr lang="fr-FR" sz="1600" b="1" i="0" u="none" strike="noStrike" cap="none" baseline="0" dirty="0">
                          <a:solidFill>
                            <a:srgbClr val="FFFFFF"/>
                          </a:solidFill>
                          <a:effectLst/>
                          <a:uFill>
                            <a:solidFill>
                              <a:prstClr val="black">
                                <a:alpha val="0"/>
                              </a:prstClr>
                            </a:solidFill>
                          </a:uFill>
                          <a:latin typeface="Arial"/>
                          <a:ea typeface="Arial"/>
                          <a:cs typeface="Arial"/>
                        </a:rPr>
                        <a:t>) </a:t>
                      </a:r>
                    </a:p>
                  </a:txBody>
                  <a:tcPr/>
                </a:tc>
                <a:extLst>
                  <a:ext uri="{0D108BD9-81ED-4DB2-BD59-A6C34878D82A}">
                    <a16:rowId xmlns:a16="http://schemas.microsoft.com/office/drawing/2014/main" val="2529767394"/>
                  </a:ext>
                </a:extLst>
              </a:tr>
              <a:tr h="705875">
                <a:tc>
                  <a:txBody>
                    <a:bodyPr/>
                    <a:lstStyle/>
                    <a:p>
                      <a:r>
                        <a:rPr lang="fr-FR" sz="1600" b="1" i="0" u="none" strike="noStrike" cap="none" baseline="0">
                          <a:solidFill>
                            <a:srgbClr val="000000"/>
                          </a:solidFill>
                          <a:effectLst/>
                          <a:uFill>
                            <a:solidFill>
                              <a:prstClr val="black">
                                <a:alpha val="0"/>
                              </a:prstClr>
                            </a:solidFill>
                          </a:uFill>
                          <a:latin typeface="Arial"/>
                          <a:ea typeface="Arial"/>
                          <a:cs typeface="Arial"/>
                        </a:rPr>
                        <a:t>Région endémique </a:t>
                      </a:r>
                    </a:p>
                  </a:txBody>
                  <a:tcPr/>
                </a:tc>
                <a:tc>
                  <a:txBody>
                    <a:bodyPr/>
                    <a:lstStyle/>
                    <a:p>
                      <a:r>
                        <a:rPr lang="fr-FR" sz="1600" b="0" i="0" u="none" strike="noStrike" cap="none" baseline="0">
                          <a:solidFill>
                            <a:srgbClr val="000000"/>
                          </a:solidFill>
                          <a:effectLst/>
                          <a:uFill>
                            <a:solidFill>
                              <a:prstClr val="black">
                                <a:alpha val="0"/>
                              </a:prstClr>
                            </a:solidFill>
                          </a:uFill>
                          <a:latin typeface="Arial"/>
                          <a:ea typeface="Arial"/>
                          <a:cs typeface="Arial"/>
                        </a:rPr>
                        <a:t>Afrique de l'Ouest </a:t>
                      </a:r>
                    </a:p>
                    <a:p>
                      <a:endParaRPr lang="en-US" sz="1600"/>
                    </a:p>
                    <a:p>
                      <a:endParaRPr lang="en-US" sz="1600"/>
                    </a:p>
                    <a:p>
                      <a:endParaRPr lang="en-US" sz="1600"/>
                    </a:p>
                    <a:p>
                      <a:endParaRPr lang="en-US" sz="1600"/>
                    </a:p>
                  </a:txBody>
                  <a:tcPr/>
                </a:tc>
                <a:tc>
                  <a:txBody>
                    <a:bodyPr/>
                    <a:lstStyle/>
                    <a:p>
                      <a:r>
                        <a:rPr lang="fr-FR" sz="1600" b="0" i="0" u="none" strike="noStrike" cap="none" baseline="0">
                          <a:solidFill>
                            <a:srgbClr val="000000"/>
                          </a:solidFill>
                          <a:effectLst/>
                          <a:uFill>
                            <a:solidFill>
                              <a:prstClr val="black">
                                <a:alpha val="0"/>
                              </a:prstClr>
                            </a:solidFill>
                          </a:uFill>
                          <a:latin typeface="Arial"/>
                          <a:ea typeface="Arial"/>
                          <a:cs typeface="Arial"/>
                        </a:rPr>
                        <a:t>Afrique centrale/Bassin du Congo  </a:t>
                      </a:r>
                    </a:p>
                    <a:p>
                      <a:endParaRPr lang="en-US" sz="1600"/>
                    </a:p>
                  </a:txBody>
                  <a:tcPr/>
                </a:tc>
                <a:extLst>
                  <a:ext uri="{0D108BD9-81ED-4DB2-BD59-A6C34878D82A}">
                    <a16:rowId xmlns:a16="http://schemas.microsoft.com/office/drawing/2014/main" val="3143225002"/>
                  </a:ext>
                </a:extLst>
              </a:tr>
              <a:tr h="936127">
                <a:tc>
                  <a:txBody>
                    <a:bodyPr/>
                    <a:lstStyle/>
                    <a:p>
                      <a:r>
                        <a:rPr lang="fr-FR" sz="1600" b="1" i="0" u="none" strike="noStrike" cap="none" baseline="0">
                          <a:solidFill>
                            <a:srgbClr val="000000"/>
                          </a:solidFill>
                          <a:effectLst/>
                          <a:uFill>
                            <a:solidFill>
                              <a:prstClr val="black">
                                <a:alpha val="0"/>
                              </a:prstClr>
                            </a:solidFill>
                          </a:uFill>
                          <a:latin typeface="Arial"/>
                          <a:ea typeface="Arial"/>
                          <a:cs typeface="Arial"/>
                        </a:rPr>
                        <a:t>Épidémie </a:t>
                      </a:r>
                    </a:p>
                  </a:txBody>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Cause de la flambée mondiale de 2022 ; groupes de cas sporadiques à l’échelle mondiale, mais ne relevant plus de l’USPPI</a:t>
                      </a:r>
                    </a:p>
                  </a:txBody>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Apparition probable à la fin de l’année 2023 ; cause de la flambée de 2024 dans la région africaine, avec pour épicentre la RDC (clade Ib)</a:t>
                      </a:r>
                    </a:p>
                    <a:p>
                      <a:endParaRPr lang="en-US" sz="1400"/>
                    </a:p>
                  </a:txBody>
                  <a:tcPr/>
                </a:tc>
                <a:extLst>
                  <a:ext uri="{0D108BD9-81ED-4DB2-BD59-A6C34878D82A}">
                    <a16:rowId xmlns:a16="http://schemas.microsoft.com/office/drawing/2014/main" val="2656496394"/>
                  </a:ext>
                </a:extLst>
              </a:tr>
              <a:tr h="869101">
                <a:tc>
                  <a:txBody>
                    <a:bodyPr/>
                    <a:lstStyle/>
                    <a:p>
                      <a:r>
                        <a:rPr lang="fr-FR" sz="1600" b="1" i="0" u="none" strike="noStrike" cap="none" baseline="0">
                          <a:solidFill>
                            <a:srgbClr val="000000"/>
                          </a:solidFill>
                          <a:effectLst/>
                          <a:uFill>
                            <a:solidFill>
                              <a:prstClr val="black">
                                <a:alpha val="0"/>
                              </a:prstClr>
                            </a:solidFill>
                          </a:uFill>
                          <a:latin typeface="Arial"/>
                          <a:ea typeface="Arial"/>
                          <a:cs typeface="Arial"/>
                        </a:rPr>
                        <a:t>Évolution clinique </a:t>
                      </a:r>
                    </a:p>
                  </a:txBody>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Symptômes similaires à ceux du clade I</a:t>
                      </a:r>
                    </a:p>
                    <a:p>
                      <a:r>
                        <a:rPr lang="fr-FR" sz="1400" b="0" i="0" u="none" strike="noStrike" cap="none" baseline="0">
                          <a:solidFill>
                            <a:srgbClr val="000000"/>
                          </a:solidFill>
                          <a:effectLst/>
                          <a:uFill>
                            <a:solidFill>
                              <a:prstClr val="black">
                                <a:alpha val="0"/>
                              </a:prstClr>
                            </a:solidFill>
                          </a:uFill>
                          <a:latin typeface="Arial"/>
                          <a:ea typeface="Arial"/>
                          <a:cs typeface="Arial"/>
                        </a:rPr>
                        <a:t>Symptômes généralement moins sévères ; TL d’environ 1 %</a:t>
                      </a:r>
                    </a:p>
                  </a:txBody>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Maladie plus grave, risque plus élevé de complications chez les enfants et les personnes immunodéprimées. TL de 3 à 10 %. </a:t>
                      </a:r>
                    </a:p>
                  </a:txBody>
                  <a:tcPr/>
                </a:tc>
                <a:extLst>
                  <a:ext uri="{0D108BD9-81ED-4DB2-BD59-A6C34878D82A}">
                    <a16:rowId xmlns:a16="http://schemas.microsoft.com/office/drawing/2014/main" val="1647294633"/>
                  </a:ext>
                </a:extLst>
              </a:tr>
              <a:tr h="1540370">
                <a:tc>
                  <a:txBody>
                    <a:bodyPr/>
                    <a:lstStyle/>
                    <a:p>
                      <a:r>
                        <a:rPr lang="fr-FR" sz="1600" b="1" i="0" u="none" strike="noStrike" cap="none" baseline="0">
                          <a:solidFill>
                            <a:srgbClr val="000000"/>
                          </a:solidFill>
                          <a:effectLst/>
                          <a:uFill>
                            <a:solidFill>
                              <a:prstClr val="black">
                                <a:alpha val="0"/>
                              </a:prstClr>
                            </a:solidFill>
                          </a:uFill>
                          <a:latin typeface="Arial"/>
                          <a:ea typeface="Arial"/>
                          <a:cs typeface="Arial"/>
                        </a:rPr>
                        <a:t>Populations affectées et modes de transmission </a:t>
                      </a:r>
                    </a:p>
                  </a:txBody>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Contact corporel et intime étroit :  Principalement par le biais de réseaux sexuels, affectant les hommes homosexuels et bisexuels, les hommes qui ont des rapports sexuels avec des hommes (HSH) et les personnes transgenres. </a:t>
                      </a:r>
                    </a:p>
                  </a:txBody>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Contact corporel et intime étroit : y compris les réseaux sexuels, mais semble se propager à la population générale par contact familial et transmission par contact général. Les enfants et les adolescents de &lt; 15 ans représentent une proportion élevée des cas et des décès en RDC.  </a:t>
                      </a:r>
                    </a:p>
                  </a:txBody>
                  <a:tcPr/>
                </a:tc>
                <a:extLst>
                  <a:ext uri="{0D108BD9-81ED-4DB2-BD59-A6C34878D82A}">
                    <a16:rowId xmlns:a16="http://schemas.microsoft.com/office/drawing/2014/main" val="638310281"/>
                  </a:ext>
                </a:extLst>
              </a:tr>
              <a:tr h="705875">
                <a:tc>
                  <a:txBody>
                    <a:bodyPr/>
                    <a:lstStyle/>
                    <a:p>
                      <a:r>
                        <a:rPr lang="fr-FR" sz="1600" b="1" i="0" u="none" strike="noStrike" cap="none" baseline="0">
                          <a:solidFill>
                            <a:srgbClr val="000000"/>
                          </a:solidFill>
                          <a:effectLst/>
                          <a:uFill>
                            <a:solidFill>
                              <a:prstClr val="black">
                                <a:alpha val="0"/>
                              </a:prstClr>
                            </a:solidFill>
                          </a:uFill>
                          <a:latin typeface="Arial"/>
                          <a:ea typeface="Arial"/>
                          <a:cs typeface="Arial"/>
                        </a:rPr>
                        <a:t>Traitement</a:t>
                      </a:r>
                    </a:p>
                  </a:txBody>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Traitement symptomatique et prise en charge des complications ; efficacité de certains antiviraux</a:t>
                      </a:r>
                    </a:p>
                  </a:txBody>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Traitement symptomatique et prise en charge des complications ; efficacité discutable des antiviraux </a:t>
                      </a:r>
                    </a:p>
                  </a:txBody>
                  <a:tcPr/>
                </a:tc>
                <a:extLst>
                  <a:ext uri="{0D108BD9-81ED-4DB2-BD59-A6C34878D82A}">
                    <a16:rowId xmlns:a16="http://schemas.microsoft.com/office/drawing/2014/main" val="3918304964"/>
                  </a:ext>
                </a:extLst>
              </a:tr>
              <a:tr h="829541">
                <a:tc>
                  <a:txBody>
                    <a:bodyPr/>
                    <a:lstStyle/>
                    <a:p>
                      <a:r>
                        <a:rPr lang="fr-FR" sz="1600" b="1" i="0" u="none" strike="noStrike" cap="none" baseline="0">
                          <a:solidFill>
                            <a:srgbClr val="000000"/>
                          </a:solidFill>
                          <a:effectLst/>
                          <a:uFill>
                            <a:solidFill>
                              <a:prstClr val="black">
                                <a:alpha val="0"/>
                              </a:prstClr>
                            </a:solidFill>
                          </a:uFill>
                          <a:latin typeface="Arial"/>
                          <a:ea typeface="Arial"/>
                          <a:cs typeface="Arial"/>
                        </a:rPr>
                        <a:t>Vaccin</a:t>
                      </a:r>
                    </a:p>
                  </a:txBody>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Vaccin contre la variole du singe disponible avec une efficacité/efficience acceptable. Recommandé pour les groupes à haut risque </a:t>
                      </a:r>
                    </a:p>
                  </a:txBody>
                  <a:tcPr/>
                </a:tc>
                <a:tc>
                  <a:txBody>
                    <a:bodyPr/>
                    <a:lstStyle/>
                    <a:p>
                      <a:r>
                        <a:rPr lang="fr-FR" sz="1400" b="0" i="0" u="none" strike="noStrike" cap="none" baseline="0" dirty="0">
                          <a:solidFill>
                            <a:srgbClr val="000000"/>
                          </a:solidFill>
                          <a:effectLst/>
                          <a:uFill>
                            <a:solidFill>
                              <a:prstClr val="black">
                                <a:alpha val="0"/>
                              </a:prstClr>
                            </a:solidFill>
                          </a:uFill>
                          <a:latin typeface="Arial"/>
                          <a:ea typeface="Arial"/>
                          <a:cs typeface="Arial"/>
                        </a:rPr>
                        <a:t>Efficacité ou efficience indéterminée des vaccins actuels contre les infections par le clade I. Recommandé, même si aucune campagne de vaccination à grande échelle n’est prévue.  </a:t>
                      </a:r>
                    </a:p>
                  </a:txBody>
                  <a:tcPr/>
                </a:tc>
                <a:extLst>
                  <a:ext uri="{0D108BD9-81ED-4DB2-BD59-A6C34878D82A}">
                    <a16:rowId xmlns:a16="http://schemas.microsoft.com/office/drawing/2014/main" val="2452091636"/>
                  </a:ext>
                </a:extLst>
              </a:tr>
            </a:tbl>
          </a:graphicData>
        </a:graphic>
      </p:graphicFrame>
    </p:spTree>
    <p:extLst>
      <p:ext uri="{BB962C8B-B14F-4D97-AF65-F5344CB8AC3E}">
        <p14:creationId xmlns:p14="http://schemas.microsoft.com/office/powerpoint/2010/main" val="1704043659"/>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CFCAD-B0E9-A6AB-95ED-CBD68F591BDE}"/>
              </a:ext>
            </a:extLst>
          </p:cNvPr>
          <p:cNvSpPr>
            <a:spLocks noGrp="1"/>
          </p:cNvSpPr>
          <p:nvPr>
            <p:ph type="title"/>
          </p:nvPr>
        </p:nvSpPr>
        <p:spPr/>
        <p:txBody>
          <a:bodyPr>
            <a:normAutofit fontScale="90000"/>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Autres considérations relatives à la santé au travail et à la prévention de l’exposition </a:t>
            </a:r>
          </a:p>
        </p:txBody>
      </p:sp>
      <p:sp>
        <p:nvSpPr>
          <p:cNvPr id="3" name="Content Placeholder 2">
            <a:extLst>
              <a:ext uri="{FF2B5EF4-FFF2-40B4-BE49-F238E27FC236}">
                <a16:creationId xmlns:a16="http://schemas.microsoft.com/office/drawing/2014/main" id="{BD6FE5CD-B0A8-0959-D35A-CFF923693AAB}"/>
              </a:ext>
            </a:extLst>
          </p:cNvPr>
          <p:cNvSpPr>
            <a:spLocks noGrp="1"/>
          </p:cNvSpPr>
          <p:nvPr>
            <p:ph idx="1"/>
          </p:nvPr>
        </p:nvSpPr>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Tous les professionnels de santé et des soins, y compris les travailleurs communautaires et autres personnes mentionnées dans la diapositive précédente, doivent bénéficier des conditions suivantes : </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Accès fiable aux EPI et autre matériel de prévention et de contrôle des infections (PCI) </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Formation régulière et à jour sur les principes de PCI</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Lignes de communication et de soutien ouvertes avec les superviseurs pour signaler les expositions potentielles </a:t>
            </a:r>
          </a:p>
          <a:p>
            <a:r>
              <a:rPr lang="fr-FR" sz="2400" b="0" i="0" u="none" strike="noStrike" cap="none" baseline="0">
                <a:solidFill>
                  <a:srgbClr val="262626"/>
                </a:solidFill>
                <a:effectLst/>
                <a:uFill>
                  <a:solidFill>
                    <a:prstClr val="black">
                      <a:alpha val="0"/>
                    </a:prstClr>
                  </a:solidFill>
                </a:uFill>
                <a:latin typeface="Arial"/>
                <a:ea typeface="Arial"/>
                <a:cs typeface="Arial"/>
              </a:rPr>
              <a:t>La santé au travail inclut la santé mentale. Tous les secouristes et les superviseurs doivent rester conscients de l’impact psychosocial de la variole du singe et de l’intervention d’urgence de santé publique. </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Les ressources de santé mentale et de soutien psychosocial doivent être accessibles à toutes les personnes présentant un risque de santé au travail. </a:t>
            </a:r>
          </a:p>
          <a:p>
            <a:pPr lvl="1"/>
            <a:endParaRPr lang="en-US" sz="2000"/>
          </a:p>
        </p:txBody>
      </p:sp>
    </p:spTree>
    <p:extLst>
      <p:ext uri="{BB962C8B-B14F-4D97-AF65-F5344CB8AC3E}">
        <p14:creationId xmlns:p14="http://schemas.microsoft.com/office/powerpoint/2010/main" val="388680578"/>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91308-5E41-FA3C-24ED-2C0197A53A24}"/>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Plans d'évaluation et de gestion</a:t>
            </a:r>
          </a:p>
        </p:txBody>
      </p:sp>
      <p:sp>
        <p:nvSpPr>
          <p:cNvPr id="3" name="Content Placeholder 2">
            <a:extLst>
              <a:ext uri="{FF2B5EF4-FFF2-40B4-BE49-F238E27FC236}">
                <a16:creationId xmlns:a16="http://schemas.microsoft.com/office/drawing/2014/main" id="{2AC28411-5FEC-3F37-13DA-F8A5CC69FDCC}"/>
              </a:ext>
            </a:extLst>
          </p:cNvPr>
          <p:cNvSpPr>
            <a:spLocks noGrp="1"/>
          </p:cNvSpPr>
          <p:nvPr>
            <p:ph idx="1"/>
          </p:nvPr>
        </p:nvSpPr>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Les plans d’évaluation et de gestion doivent être conformes aux politiques nationales ou infranationales.  </a:t>
            </a:r>
          </a:p>
          <a:p>
            <a:r>
              <a:rPr lang="fr-FR" sz="2800" b="0" i="0" u="none" strike="noStrike" cap="none" baseline="0">
                <a:solidFill>
                  <a:srgbClr val="262626"/>
                </a:solidFill>
                <a:effectLst/>
                <a:uFill>
                  <a:solidFill>
                    <a:prstClr val="black">
                      <a:alpha val="0"/>
                    </a:prstClr>
                  </a:solidFill>
                </a:uFill>
                <a:latin typeface="Arial"/>
                <a:ea typeface="Arial"/>
                <a:cs typeface="Arial"/>
              </a:rPr>
              <a:t>Les prestataires doivent informer, par l’intermédiaire du superviseur direct, les autorités de contrôle des infections et de la santé au travail, ainsi que les autorités de santé publique des éventuelles expositions afin de bénéficier d’une évaluation médicale et des instructions pour le suivi. </a:t>
            </a:r>
          </a:p>
          <a:p>
            <a:endParaRPr lang="en-US"/>
          </a:p>
        </p:txBody>
      </p:sp>
    </p:spTree>
    <p:extLst>
      <p:ext uri="{BB962C8B-B14F-4D97-AF65-F5344CB8AC3E}">
        <p14:creationId xmlns:p14="http://schemas.microsoft.com/office/powerpoint/2010/main" val="2876091019"/>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C47F6361-4DD0-427E-A7BE-BC75FFED4ADD}"/>
              </a:ext>
            </a:extLst>
          </p:cNvPr>
          <p:cNvGraphicFramePr/>
          <p:nvPr>
            <p:extLst>
              <p:ext uri="{D42A27DB-BD31-4B8C-83A1-F6EECF244321}">
                <p14:modId xmlns:p14="http://schemas.microsoft.com/office/powerpoint/2010/main" val="144117329"/>
              </p:ext>
            </p:extLst>
          </p:nvPr>
        </p:nvGraphicFramePr>
        <p:xfrm>
          <a:off x="-168448" y="581890"/>
          <a:ext cx="12192000" cy="6177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AEE1A0A3-16F7-267D-2C4A-E3F78D2BDC16}"/>
              </a:ext>
            </a:extLst>
          </p:cNvPr>
          <p:cNvSpPr txBox="1"/>
          <p:nvPr/>
        </p:nvSpPr>
        <p:spPr>
          <a:xfrm>
            <a:off x="2716014" y="5003833"/>
            <a:ext cx="4081837" cy="1384995"/>
          </a:xfrm>
          <a:prstGeom prst="rect">
            <a:avLst/>
          </a:prstGeom>
          <a:noFill/>
        </p:spPr>
        <p:txBody>
          <a:bodyPr wrap="square">
            <a:spAutoFit/>
          </a:bodyPr>
          <a:lstStyle/>
          <a:p>
            <a:pPr marL="168275" lvl="0" indent="-168275"/>
            <a:r>
              <a:rPr lang="fr-FR" sz="1400" b="1" i="0" u="none" strike="noStrike" cap="none" baseline="0">
                <a:solidFill>
                  <a:srgbClr val="000000"/>
                </a:solidFill>
                <a:effectLst/>
                <a:uFill>
                  <a:solidFill>
                    <a:prstClr val="black">
                      <a:alpha val="0"/>
                    </a:prstClr>
                  </a:solidFill>
                </a:uFill>
                <a:latin typeface="interfaceregular"/>
                <a:ea typeface="interfaceregular"/>
                <a:cs typeface="interfaceregular"/>
              </a:rPr>
              <a:t>*</a:t>
            </a:r>
            <a:r>
              <a:rPr lang="fr-FR" sz="1400" b="0" i="0" u="none" strike="noStrike" cap="none" baseline="0">
                <a:solidFill>
                  <a:srgbClr val="000000"/>
                </a:solidFill>
                <a:effectLst/>
                <a:uFill>
                  <a:solidFill>
                    <a:prstClr val="black">
                      <a:alpha val="0"/>
                    </a:prstClr>
                  </a:solidFill>
                </a:uFill>
                <a:latin typeface="interfaceregular"/>
                <a:ea typeface="interfaceregular"/>
                <a:cs typeface="interfaceregular"/>
              </a:rPr>
              <a:t>	Surveillance active des symptômes pendant 21 jours après l’exposition avant la reprise du travail :</a:t>
            </a:r>
          </a:p>
          <a:p>
            <a:pPr marL="349250" lvl="0" indent="-180975">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interfaceregular"/>
                <a:ea typeface="interfaceregular"/>
                <a:cs typeface="interfaceregular"/>
              </a:rPr>
              <a:t>Surveiller les signes et les  symptômes</a:t>
            </a:r>
          </a:p>
          <a:p>
            <a:pPr marL="349250" lvl="0" indent="-180975">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interfaceregular"/>
                <a:ea typeface="interfaceregular"/>
                <a:cs typeface="interfaceregular"/>
              </a:rPr>
              <a:t>Prendre la température au moins deux fois par jour</a:t>
            </a:r>
          </a:p>
        </p:txBody>
      </p:sp>
      <p:sp>
        <p:nvSpPr>
          <p:cNvPr id="2" name="Title 1">
            <a:extLst>
              <a:ext uri="{FF2B5EF4-FFF2-40B4-BE49-F238E27FC236}">
                <a16:creationId xmlns:a16="http://schemas.microsoft.com/office/drawing/2014/main" id="{8AC96498-0A78-D11F-AF20-793E9D6253C7}"/>
              </a:ext>
            </a:extLst>
          </p:cNvPr>
          <p:cNvSpPr>
            <a:spLocks noGrp="1"/>
          </p:cNvSpPr>
          <p:nvPr>
            <p:ph type="title"/>
          </p:nvPr>
        </p:nvSpPr>
        <p:spPr>
          <a:xfrm>
            <a:off x="192812" y="102205"/>
            <a:ext cx="4349207" cy="1436133"/>
          </a:xfrm>
        </p:spPr>
        <p:txBody>
          <a:bodyPr>
            <a:normAutofit/>
          </a:bodyPr>
          <a:lstStyle/>
          <a:p>
            <a:r>
              <a:rPr lang="fr-FR" sz="2800" b="1" i="0" u="none" strike="noStrike" cap="none" baseline="0" dirty="0">
                <a:solidFill>
                  <a:srgbClr val="577F9F"/>
                </a:solidFill>
                <a:effectLst/>
                <a:uFill>
                  <a:solidFill>
                    <a:prstClr val="black">
                      <a:alpha val="0"/>
                    </a:prstClr>
                  </a:solidFill>
                </a:uFill>
                <a:latin typeface="Arial"/>
                <a:ea typeface="Arial"/>
                <a:cs typeface="Arial"/>
              </a:rPr>
              <a:t>Gestion de l’exposition professionnelle </a:t>
            </a:r>
          </a:p>
        </p:txBody>
      </p:sp>
    </p:spTree>
    <p:extLst>
      <p:ext uri="{BB962C8B-B14F-4D97-AF65-F5344CB8AC3E}">
        <p14:creationId xmlns:p14="http://schemas.microsoft.com/office/powerpoint/2010/main" val="4253698591"/>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Contrôle de connaissances</a:t>
            </a:r>
          </a:p>
        </p:txBody>
      </p:sp>
      <p:sp>
        <p:nvSpPr>
          <p:cNvPr id="3" name="Content Placeholder 2">
            <a:extLst>
              <a:ext uri="{FF2B5EF4-FFF2-40B4-BE49-F238E27FC236}">
                <a16:creationId xmlns:a16="http://schemas.microsoft.com/office/drawing/2014/main" id="{54A9349A-AFD0-97F2-07E0-562D2B240251}"/>
              </a:ext>
            </a:extLst>
          </p:cNvPr>
          <p:cNvSpPr>
            <a:spLocks noGrp="1"/>
          </p:cNvSpPr>
          <p:nvPr>
            <p:ph idx="1"/>
          </p:nvPr>
        </p:nvSpPr>
        <p:spPr>
          <a:xfrm>
            <a:off x="838200" y="1636730"/>
            <a:ext cx="9220200" cy="4932746"/>
          </a:xfrm>
        </p:spPr>
        <p:txBody>
          <a:bodyPr/>
          <a:lstStyle/>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Qui pourrait être exposé professionnellement ?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Comment l’exposition professionnelle est-elle définie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Pendant combien de jours après l’exposition une personne doit-elle être surveillée ?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À quelle fréquence la température doit-elle être prise ?</a:t>
            </a:r>
          </a:p>
          <a:p>
            <a:endParaRPr lang="en-US"/>
          </a:p>
        </p:txBody>
      </p:sp>
    </p:spTree>
    <p:extLst>
      <p:ext uri="{BB962C8B-B14F-4D97-AF65-F5344CB8AC3E}">
        <p14:creationId xmlns:p14="http://schemas.microsoft.com/office/powerpoint/2010/main" val="432040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6" name="Content Placeholder 6" descr="Logo&#10;&#10;Description automatically generated with low confidence">
            <a:extLst>
              <a:ext uri="{FF2B5EF4-FFF2-40B4-BE49-F238E27FC236}">
                <a16:creationId xmlns:a16="http://schemas.microsoft.com/office/drawing/2014/main" id="{D95ECC0E-8939-50BF-0A3E-FDE65B055BB8}"/>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92735591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B33DF36-E477-5D87-8340-E840A22E9FA7}"/>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a:xfrm>
            <a:off x="4711552" y="2677865"/>
            <a:ext cx="6430703" cy="974783"/>
          </a:xfrm>
        </p:spPr>
        <p:txBody>
          <a:bodyPr>
            <a:normAutofit/>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Module 7.2 : </a:t>
            </a:r>
            <a:br>
              <a:rPr sz="3200"/>
            </a:br>
            <a:r>
              <a:rPr lang="fr-FR" sz="3200" b="1" i="0" u="none" strike="noStrike" cap="none" baseline="0">
                <a:solidFill>
                  <a:srgbClr val="577F9F"/>
                </a:solidFill>
                <a:effectLst/>
                <a:uFill>
                  <a:solidFill>
                    <a:prstClr val="black">
                      <a:alpha val="0"/>
                    </a:prstClr>
                  </a:solidFill>
                </a:uFill>
                <a:latin typeface="Arial"/>
                <a:ea typeface="Arial"/>
                <a:cs typeface="Arial"/>
              </a:rPr>
              <a:t>Suivi des contacts</a:t>
            </a:r>
          </a:p>
        </p:txBody>
      </p:sp>
      <p:sp>
        <p:nvSpPr>
          <p:cNvPr id="6" name="Text Placeholder 5">
            <a:extLst>
              <a:ext uri="{FF2B5EF4-FFF2-40B4-BE49-F238E27FC236}">
                <a16:creationId xmlns:a16="http://schemas.microsoft.com/office/drawing/2014/main" id="{81533A61-2366-657D-5331-114FD1E46BF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6331158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a:t>
            </a:r>
          </a:p>
          <a:p>
            <a:r>
              <a:rPr lang="fr-FR" sz="2800" b="0" i="0" u="none" strike="noStrike" cap="none" baseline="0">
                <a:solidFill>
                  <a:srgbClr val="262626"/>
                </a:solidFill>
                <a:effectLst/>
                <a:uFill>
                  <a:solidFill>
                    <a:prstClr val="black">
                      <a:alpha val="0"/>
                    </a:prstClr>
                  </a:solidFill>
                </a:uFill>
                <a:latin typeface="Arial"/>
                <a:ea typeface="Arial"/>
                <a:cs typeface="Arial"/>
              </a:rPr>
              <a:t>Présenter les principes clés du suivi des contacts </a:t>
            </a:r>
          </a:p>
          <a:p>
            <a:r>
              <a:rPr lang="fr-FR" sz="2800" b="0" i="0" u="none" strike="noStrike" cap="none" baseline="0">
                <a:solidFill>
                  <a:srgbClr val="262626"/>
                </a:solidFill>
                <a:effectLst/>
                <a:uFill>
                  <a:solidFill>
                    <a:prstClr val="black">
                      <a:alpha val="0"/>
                    </a:prstClr>
                  </a:solidFill>
                </a:uFill>
                <a:latin typeface="Arial"/>
                <a:ea typeface="Arial"/>
                <a:cs typeface="Arial"/>
              </a:rPr>
              <a:t>Reconnaître et classer les contacts par niveau de risque </a:t>
            </a:r>
          </a:p>
          <a:p>
            <a:r>
              <a:rPr lang="fr-FR" sz="2800" b="0" i="0" u="none" strike="noStrike" cap="none" baseline="0">
                <a:solidFill>
                  <a:srgbClr val="262626"/>
                </a:solidFill>
                <a:effectLst/>
                <a:uFill>
                  <a:solidFill>
                    <a:prstClr val="black">
                      <a:alpha val="0"/>
                    </a:prstClr>
                  </a:solidFill>
                </a:uFill>
                <a:latin typeface="Arial"/>
                <a:ea typeface="Arial"/>
                <a:cs typeface="Arial"/>
              </a:rPr>
              <a:t>Solliciter tous les contacts et remplir des formulaires d’identification des contacts</a:t>
            </a:r>
          </a:p>
          <a:p>
            <a:r>
              <a:rPr lang="fr-FR" sz="2800" b="0" i="0" u="none" strike="noStrike" cap="none" baseline="0">
                <a:solidFill>
                  <a:srgbClr val="262626"/>
                </a:solidFill>
                <a:effectLst/>
                <a:uFill>
                  <a:solidFill>
                    <a:prstClr val="black">
                      <a:alpha val="0"/>
                    </a:prstClr>
                  </a:solidFill>
                </a:uFill>
                <a:latin typeface="Arial"/>
                <a:ea typeface="Arial"/>
                <a:cs typeface="Arial"/>
              </a:rPr>
              <a:t>Anticiper les défis liés au suivi des contacts et mettre en œuvre des solutions</a:t>
            </a:r>
          </a:p>
          <a:p>
            <a:r>
              <a:rPr lang="fr-FR" sz="2800" b="0" i="0" u="none" strike="noStrike" cap="none" baseline="0">
                <a:solidFill>
                  <a:srgbClr val="262626"/>
                </a:solidFill>
                <a:effectLst/>
                <a:uFill>
                  <a:solidFill>
                    <a:prstClr val="black">
                      <a:alpha val="0"/>
                    </a:prstClr>
                  </a:solidFill>
                </a:uFill>
                <a:latin typeface="Arial"/>
                <a:ea typeface="Arial"/>
                <a:cs typeface="Arial"/>
              </a:rPr>
              <a:t>Œuvrer avec une équipe de suivi des contacts pour joindre les contacts et les gérer</a:t>
            </a:r>
          </a:p>
          <a:p>
            <a:endParaRPr lang="en-US"/>
          </a:p>
          <a:p>
            <a:endParaRPr lang="en-US"/>
          </a:p>
          <a:p>
            <a:endParaRPr lang="en-US"/>
          </a:p>
        </p:txBody>
      </p:sp>
    </p:spTree>
    <p:extLst>
      <p:ext uri="{BB962C8B-B14F-4D97-AF65-F5344CB8AC3E}">
        <p14:creationId xmlns:p14="http://schemas.microsoft.com/office/powerpoint/2010/main" val="3772992781"/>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B48C-07F9-D44C-12CE-91BD77266311}"/>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Suivi des contacts : Principes clés </a:t>
            </a:r>
          </a:p>
        </p:txBody>
      </p:sp>
      <p:sp>
        <p:nvSpPr>
          <p:cNvPr id="3" name="Content Placeholder 2">
            <a:extLst>
              <a:ext uri="{FF2B5EF4-FFF2-40B4-BE49-F238E27FC236}">
                <a16:creationId xmlns:a16="http://schemas.microsoft.com/office/drawing/2014/main" id="{A25F20DE-95DD-1B42-8992-3F45FD43B393}"/>
              </a:ext>
            </a:extLst>
          </p:cNvPr>
          <p:cNvSpPr>
            <a:spLocks noGrp="1"/>
          </p:cNvSpPr>
          <p:nvPr>
            <p:ph idx="1"/>
          </p:nvPr>
        </p:nvSpPr>
        <p:spPr>
          <a:xfrm>
            <a:off x="838200" y="1636730"/>
            <a:ext cx="9244263" cy="4932746"/>
          </a:xfrm>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Le suivi des contacts est une mesure clé de santé publique visant à contrôler la propagation de la variole du singe. </a:t>
            </a:r>
          </a:p>
          <a:p>
            <a:r>
              <a:rPr lang="fr-FR" sz="2400" b="0" i="0" u="none" strike="noStrike" cap="none" baseline="0">
                <a:solidFill>
                  <a:srgbClr val="262626"/>
                </a:solidFill>
                <a:effectLst/>
                <a:uFill>
                  <a:solidFill>
                    <a:prstClr val="black">
                      <a:alpha val="0"/>
                    </a:prstClr>
                  </a:solidFill>
                </a:uFill>
                <a:latin typeface="Arial"/>
                <a:ea typeface="Arial"/>
                <a:cs typeface="Arial"/>
              </a:rPr>
              <a:t>Il permet d’interrompre la chaîne de transmission et d'identifier les cas d’exposition. </a:t>
            </a:r>
          </a:p>
          <a:p>
            <a:r>
              <a:rPr lang="fr-FR" sz="2400" b="0" i="0" u="none" strike="noStrike" cap="none" baseline="0">
                <a:solidFill>
                  <a:srgbClr val="262626"/>
                </a:solidFill>
                <a:effectLst/>
                <a:uFill>
                  <a:solidFill>
                    <a:prstClr val="black">
                      <a:alpha val="0"/>
                    </a:prstClr>
                  </a:solidFill>
                </a:uFill>
                <a:latin typeface="Arial"/>
                <a:ea typeface="Arial"/>
                <a:cs typeface="Arial"/>
              </a:rPr>
              <a:t>S’entretenir avec des personnes présentant des cas pour solliciter des contacts et des lieux. </a:t>
            </a:r>
          </a:p>
          <a:p>
            <a:r>
              <a:rPr lang="fr-FR" sz="2400" b="0" i="0" u="none" strike="noStrike" cap="none" baseline="0">
                <a:solidFill>
                  <a:srgbClr val="262626"/>
                </a:solidFill>
                <a:effectLst/>
                <a:uFill>
                  <a:solidFill>
                    <a:prstClr val="black">
                      <a:alpha val="0"/>
                    </a:prstClr>
                  </a:solidFill>
                </a:uFill>
                <a:latin typeface="Arial"/>
                <a:ea typeface="Arial"/>
                <a:cs typeface="Arial"/>
              </a:rPr>
              <a:t>L’identification et le suivi des contacts doivent être initiés dès que possible. </a:t>
            </a:r>
          </a:p>
          <a:p>
            <a:r>
              <a:rPr lang="fr-FR" sz="2400" b="0" i="0" u="none" strike="noStrike" cap="none" baseline="0">
                <a:solidFill>
                  <a:srgbClr val="262626"/>
                </a:solidFill>
                <a:effectLst/>
                <a:uFill>
                  <a:solidFill>
                    <a:prstClr val="black">
                      <a:alpha val="0"/>
                    </a:prstClr>
                  </a:solidFill>
                </a:uFill>
                <a:latin typeface="Arial"/>
                <a:ea typeface="Arial"/>
                <a:cs typeface="Arial"/>
              </a:rPr>
              <a:t>Les contacts doivent être informés dans les 24 heures suivant l’identification.</a:t>
            </a:r>
          </a:p>
          <a:p>
            <a:r>
              <a:rPr lang="fr-FR" sz="2400" b="0" i="0" u="none" strike="noStrike" cap="none" baseline="0">
                <a:solidFill>
                  <a:srgbClr val="262626"/>
                </a:solidFill>
                <a:effectLst/>
                <a:uFill>
                  <a:solidFill>
                    <a:prstClr val="black">
                      <a:alpha val="0"/>
                    </a:prstClr>
                  </a:solidFill>
                </a:uFill>
                <a:latin typeface="Arial"/>
                <a:ea typeface="Arial"/>
                <a:cs typeface="Arial"/>
              </a:rPr>
              <a:t>Si le cas est éliminé, le suivi des contacts peut être arrêté.</a:t>
            </a:r>
          </a:p>
          <a:p>
            <a:endParaRPr lang="en-US" sz="2400"/>
          </a:p>
          <a:p>
            <a:endParaRPr lang="en-US" sz="2400"/>
          </a:p>
        </p:txBody>
      </p:sp>
    </p:spTree>
    <p:extLst>
      <p:ext uri="{BB962C8B-B14F-4D97-AF65-F5344CB8AC3E}">
        <p14:creationId xmlns:p14="http://schemas.microsoft.com/office/powerpoint/2010/main" val="3899974454"/>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A29F-097F-7E4C-F1BF-950A57B0FD74}"/>
              </a:ext>
            </a:extLst>
          </p:cNvPr>
          <p:cNvSpPr>
            <a:spLocks noGrp="1"/>
          </p:cNvSpPr>
          <p:nvPr>
            <p:ph type="title"/>
          </p:nvPr>
        </p:nvSpPr>
        <p:spPr>
          <a:xfrm>
            <a:off x="561464" y="335830"/>
            <a:ext cx="10515600"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Définition du contact</a:t>
            </a:r>
          </a:p>
        </p:txBody>
      </p:sp>
      <p:sp>
        <p:nvSpPr>
          <p:cNvPr id="3" name="Content Placeholder 2">
            <a:extLst>
              <a:ext uri="{FF2B5EF4-FFF2-40B4-BE49-F238E27FC236}">
                <a16:creationId xmlns:a16="http://schemas.microsoft.com/office/drawing/2014/main" id="{15FD4C37-B6F7-0367-A78A-E39669E9DAD7}"/>
              </a:ext>
            </a:extLst>
          </p:cNvPr>
          <p:cNvSpPr>
            <a:spLocks noGrp="1"/>
          </p:cNvSpPr>
          <p:nvPr>
            <p:ph idx="1"/>
          </p:nvPr>
        </p:nvSpPr>
        <p:spPr>
          <a:xfrm>
            <a:off x="561465" y="1263746"/>
            <a:ext cx="7042483" cy="4932746"/>
          </a:xfrm>
        </p:spPr>
        <p:txBody>
          <a:bodyPr/>
          <a:lstStyle/>
          <a:p>
            <a:r>
              <a:rPr lang="fr-FR" sz="2000" b="0" i="0" u="none" strike="noStrike" cap="none" baseline="0">
                <a:solidFill>
                  <a:srgbClr val="262626"/>
                </a:solidFill>
                <a:effectLst/>
                <a:uFill>
                  <a:solidFill>
                    <a:prstClr val="black">
                      <a:alpha val="0"/>
                    </a:prstClr>
                  </a:solidFill>
                </a:uFill>
                <a:latin typeface="Arial"/>
                <a:ea typeface="Arial"/>
                <a:cs typeface="Arial"/>
              </a:rPr>
              <a:t>Un contact est défini comme une personne qui a été exposée à une personne infectée pendant la période d'infection, c'est-à-dire la période qui commence par l'apparition des premiers symptômes du cas index et se termine lorsque toutes les croûtes sont tombées, et qui comporte </a:t>
            </a:r>
            <a:r>
              <a:rPr lang="fr-FR" sz="2000" b="1" i="0" u="none" strike="noStrike" cap="none" baseline="0">
                <a:solidFill>
                  <a:srgbClr val="262626"/>
                </a:solidFill>
                <a:effectLst/>
                <a:uFill>
                  <a:solidFill>
                    <a:prstClr val="black">
                      <a:alpha val="0"/>
                    </a:prstClr>
                  </a:solidFill>
                </a:uFill>
                <a:latin typeface="Arial"/>
                <a:ea typeface="Arial"/>
                <a:cs typeface="Arial"/>
              </a:rPr>
              <a:t>une ou plusieurs des expositions suivantes </a:t>
            </a:r>
            <a:r>
              <a:rPr lang="fr-FR" sz="2000" b="0" i="0" u="none" strike="noStrike" cap="none" baseline="0">
                <a:solidFill>
                  <a:srgbClr val="262626"/>
                </a:solidFill>
                <a:effectLst/>
                <a:uFill>
                  <a:solidFill>
                    <a:prstClr val="black">
                      <a:alpha val="0"/>
                    </a:prstClr>
                  </a:solidFill>
                </a:uFill>
                <a:latin typeface="Arial"/>
                <a:ea typeface="Arial"/>
                <a:cs typeface="Arial"/>
              </a:rPr>
              <a:t>avec une personne atteinte de variole du singe. </a:t>
            </a:r>
          </a:p>
          <a:p>
            <a:r>
              <a:rPr lang="fr-FR" sz="2000" b="0" i="0" u="none" strike="noStrike" cap="none" baseline="0">
                <a:solidFill>
                  <a:srgbClr val="262626"/>
                </a:solidFill>
                <a:effectLst/>
                <a:uFill>
                  <a:solidFill>
                    <a:prstClr val="black">
                      <a:alpha val="0"/>
                    </a:prstClr>
                  </a:solidFill>
                </a:uFill>
                <a:latin typeface="Arial"/>
                <a:ea typeface="Arial"/>
                <a:cs typeface="Arial"/>
              </a:rPr>
              <a:t>Prestataires potentiellement exposés AVEC un cas probable ou confirmé de variole du singe en l’absence d’une utilisation adéquate de l’équipement de protection individuelle approprié</a:t>
            </a:r>
          </a:p>
          <a:p>
            <a:r>
              <a:rPr lang="fr-FR" sz="2000" b="0" i="0" u="none" strike="noStrike" cap="none" baseline="0">
                <a:solidFill>
                  <a:srgbClr val="262626"/>
                </a:solidFill>
                <a:effectLst/>
                <a:uFill>
                  <a:solidFill>
                    <a:prstClr val="black">
                      <a:alpha val="0"/>
                    </a:prstClr>
                  </a:solidFill>
                </a:uFill>
                <a:latin typeface="Arial"/>
                <a:ea typeface="Arial"/>
                <a:cs typeface="Arial"/>
              </a:rPr>
              <a:t>Nouveau-nés, nourrissons, enfants de mères atteintes de variole du singe</a:t>
            </a:r>
          </a:p>
          <a:p>
            <a:endParaRPr lang="en-US" sz="2000"/>
          </a:p>
        </p:txBody>
      </p:sp>
      <p:sp>
        <p:nvSpPr>
          <p:cNvPr id="5" name="TextBox 4">
            <a:extLst>
              <a:ext uri="{FF2B5EF4-FFF2-40B4-BE49-F238E27FC236}">
                <a16:creationId xmlns:a16="http://schemas.microsoft.com/office/drawing/2014/main" id="{A7B9A540-0FE8-8462-BEE7-5D828CB27E08}"/>
              </a:ext>
            </a:extLst>
          </p:cNvPr>
          <p:cNvSpPr txBox="1"/>
          <p:nvPr/>
        </p:nvSpPr>
        <p:spPr>
          <a:xfrm>
            <a:off x="8074987" y="182316"/>
            <a:ext cx="3851928" cy="4262705"/>
          </a:xfrm>
          <a:prstGeom prst="rect">
            <a:avLst/>
          </a:prstGeom>
          <a:solidFill>
            <a:schemeClr val="accent4">
              <a:lumMod val="20000"/>
              <a:lumOff val="80000"/>
            </a:schemeClr>
          </a:solidFill>
        </p:spPr>
        <p:txBody>
          <a:bodyPr wrap="square">
            <a:spAutoFit/>
          </a:bodyPr>
          <a:lstStyle/>
          <a:p>
            <a:pPr marL="228600" indent="-228600">
              <a:buClr>
                <a:schemeClr val="accent4"/>
              </a:buClr>
              <a:buFont typeface="Arial" panose="020B0604020202020204" pitchFamily="34" charset="0"/>
              <a:buChar char="•"/>
            </a:pPr>
            <a:r>
              <a:rPr lang="fr-FR" sz="1600" b="0" i="0" u="none" strike="noStrike" cap="none" baseline="0">
                <a:solidFill>
                  <a:srgbClr val="242021"/>
                </a:solidFill>
                <a:effectLst/>
                <a:uFill>
                  <a:solidFill>
                    <a:prstClr val="black">
                      <a:alpha val="0"/>
                    </a:prstClr>
                  </a:solidFill>
                </a:uFill>
                <a:latin typeface="Arial"/>
                <a:ea typeface="Arial"/>
                <a:cs typeface="Arial"/>
              </a:rPr>
              <a:t>Contact corporel direct (par exemple, le toucher, l’étreinte, l’embrassade, les rapports intimes ou sexuels)</a:t>
            </a:r>
          </a:p>
          <a:p>
            <a:pPr marL="228600" indent="-228600">
              <a:spcBef>
                <a:spcPts val="600"/>
              </a:spcBef>
              <a:buClr>
                <a:schemeClr val="accent4"/>
              </a:buClr>
              <a:buFont typeface="Arial" panose="020B0604020202020204" pitchFamily="34" charset="0"/>
              <a:buChar char="•"/>
            </a:pPr>
            <a:r>
              <a:rPr lang="fr-FR" sz="1600" b="0" i="0" u="none" strike="noStrike" cap="none" baseline="0">
                <a:solidFill>
                  <a:srgbClr val="242021"/>
                </a:solidFill>
                <a:effectLst/>
                <a:uFill>
                  <a:solidFill>
                    <a:prstClr val="black">
                      <a:alpha val="0"/>
                    </a:prstClr>
                  </a:solidFill>
                </a:uFill>
                <a:latin typeface="Arial"/>
                <a:ea typeface="Arial"/>
                <a:cs typeface="Arial"/>
              </a:rPr>
              <a:t>Contact avec le matériel contaminé, notamment les vêtements ou la literie, y compris tout matériel enlevé de la literie ou des surfaces lors de la manipulation du linge ou du nettoyage de salles contaminées</a:t>
            </a:r>
          </a:p>
          <a:p>
            <a:pPr marL="228600" indent="-228600">
              <a:spcBef>
                <a:spcPts val="600"/>
              </a:spcBef>
              <a:buClr>
                <a:schemeClr val="accent4"/>
              </a:buClr>
              <a:buFont typeface="Arial" panose="020B0604020202020204" pitchFamily="34" charset="0"/>
              <a:buChar char="•"/>
            </a:pPr>
            <a:r>
              <a:rPr lang="fr-FR" sz="1600" b="0" i="0" u="none" strike="noStrike" cap="none" baseline="0">
                <a:solidFill>
                  <a:srgbClr val="242021"/>
                </a:solidFill>
                <a:effectLst/>
                <a:uFill>
                  <a:solidFill>
                    <a:prstClr val="black">
                      <a:alpha val="0"/>
                    </a:prstClr>
                  </a:solidFill>
                </a:uFill>
                <a:latin typeface="Arial"/>
                <a:ea typeface="Arial"/>
                <a:cs typeface="Arial"/>
              </a:rPr>
              <a:t>Exposition respiratoire prolongée en face à face à proximité immédiate</a:t>
            </a:r>
          </a:p>
          <a:p>
            <a:pPr marL="228600" indent="-228600">
              <a:spcBef>
                <a:spcPts val="600"/>
              </a:spcBef>
              <a:buClr>
                <a:schemeClr val="accent4"/>
              </a:buClr>
              <a:buFont typeface="Arial" panose="020B0604020202020204" pitchFamily="34" charset="0"/>
              <a:buChar char="•"/>
            </a:pPr>
            <a:r>
              <a:rPr lang="fr-FR" sz="1600" b="0" i="0" u="none" strike="noStrike" cap="none" baseline="0">
                <a:solidFill>
                  <a:srgbClr val="242021"/>
                </a:solidFill>
                <a:effectLst/>
                <a:uFill>
                  <a:solidFill>
                    <a:prstClr val="black">
                      <a:alpha val="0"/>
                    </a:prstClr>
                  </a:solidFill>
                </a:uFill>
                <a:latin typeface="Arial"/>
                <a:ea typeface="Arial"/>
                <a:cs typeface="Arial"/>
              </a:rPr>
              <a:t>Exposition respiratoire (inhalation possible) ou exposition de la muqueuse de l’œil au matériel lésionnel (par exemple, les croûtes) d’une personne infectée</a:t>
            </a:r>
          </a:p>
        </p:txBody>
      </p:sp>
      <p:sp>
        <p:nvSpPr>
          <p:cNvPr id="10" name="TextBox 9">
            <a:extLst>
              <a:ext uri="{FF2B5EF4-FFF2-40B4-BE49-F238E27FC236}">
                <a16:creationId xmlns:a16="http://schemas.microsoft.com/office/drawing/2014/main" id="{B174490A-4948-BFA2-8003-1E7923637414}"/>
              </a:ext>
            </a:extLst>
          </p:cNvPr>
          <p:cNvSpPr txBox="1"/>
          <p:nvPr/>
        </p:nvSpPr>
        <p:spPr>
          <a:xfrm>
            <a:off x="8195578" y="5857459"/>
            <a:ext cx="3851928" cy="830997"/>
          </a:xfrm>
          <a:prstGeom prst="rect">
            <a:avLst/>
          </a:prstGeom>
          <a:noFill/>
        </p:spPr>
        <p:txBody>
          <a:bodyPr wrap="square">
            <a:spAutoFit/>
          </a:bodyPr>
          <a:lstStyle/>
          <a:p>
            <a:pPr marL="0" indent="0">
              <a:buNone/>
            </a:pPr>
            <a:r>
              <a:rPr lang="fr-FR" sz="1200" b="1" i="1" u="none" strike="noStrike" cap="none" baseline="0">
                <a:solidFill>
                  <a:srgbClr val="000000"/>
                </a:solidFill>
                <a:effectLst/>
                <a:uFill>
                  <a:solidFill>
                    <a:prstClr val="black">
                      <a:alpha val="0"/>
                    </a:prstClr>
                  </a:solidFill>
                </a:uFill>
                <a:latin typeface="Arial"/>
                <a:ea typeface="Arial"/>
                <a:cs typeface="Arial"/>
              </a:rPr>
              <a:t>Proximité immédiate </a:t>
            </a:r>
            <a:r>
              <a:rPr lang="fr-FR" sz="1200" b="0" i="1" u="none" strike="noStrike" cap="none" baseline="0">
                <a:solidFill>
                  <a:srgbClr val="000000"/>
                </a:solidFill>
                <a:effectLst/>
                <a:uFill>
                  <a:solidFill>
                    <a:prstClr val="black">
                      <a:alpha val="0"/>
                    </a:prstClr>
                  </a:solidFill>
                </a:uFill>
                <a:latin typeface="Arial"/>
                <a:ea typeface="Arial"/>
                <a:cs typeface="Arial"/>
              </a:rPr>
              <a:t>définie comme le fait d’être en contact, à une distance inférieure à 1,5 mètre, avec une personne infectée pendant 15 minutes ou plus dans les 24 heures.</a:t>
            </a:r>
          </a:p>
        </p:txBody>
      </p:sp>
      <p:grpSp>
        <p:nvGrpSpPr>
          <p:cNvPr id="25" name="Group 24">
            <a:extLst>
              <a:ext uri="{FF2B5EF4-FFF2-40B4-BE49-F238E27FC236}">
                <a16:creationId xmlns:a16="http://schemas.microsoft.com/office/drawing/2014/main" id="{45E39C81-8DB4-601E-0407-C59A1E8EF22C}"/>
              </a:ext>
            </a:extLst>
          </p:cNvPr>
          <p:cNvGrpSpPr/>
          <p:nvPr/>
        </p:nvGrpSpPr>
        <p:grpSpPr>
          <a:xfrm>
            <a:off x="7395397" y="466725"/>
            <a:ext cx="644881" cy="2793206"/>
            <a:chOff x="7395397" y="466725"/>
            <a:chExt cx="644881" cy="2793206"/>
          </a:xfrm>
        </p:grpSpPr>
        <p:cxnSp>
          <p:nvCxnSpPr>
            <p:cNvPr id="6" name="Straight Arrow Connector 5">
              <a:extLst>
                <a:ext uri="{FF2B5EF4-FFF2-40B4-BE49-F238E27FC236}">
                  <a16:creationId xmlns:a16="http://schemas.microsoft.com/office/drawing/2014/main" id="{EEA8713E-5FEB-4ED2-9811-C28E48CA0B2C}"/>
                </a:ext>
              </a:extLst>
            </p:cNvPr>
            <p:cNvCxnSpPr/>
            <p:nvPr/>
          </p:nvCxnSpPr>
          <p:spPr>
            <a:xfrm>
              <a:off x="7641431" y="495484"/>
              <a:ext cx="398847"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7E5C603-C69C-E0FA-9BF2-DE842B870D31}"/>
                </a:ext>
              </a:extLst>
            </p:cNvPr>
            <p:cNvCxnSpPr/>
            <p:nvPr/>
          </p:nvCxnSpPr>
          <p:spPr>
            <a:xfrm flipH="1">
              <a:off x="7676140" y="466725"/>
              <a:ext cx="3391" cy="2793206"/>
            </a:xfrm>
            <a:prstGeom prst="straightConnector1">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1E46146-6AC1-BAE4-8B91-C74507276C79}"/>
                </a:ext>
              </a:extLst>
            </p:cNvPr>
            <p:cNvCxnSpPr/>
            <p:nvPr/>
          </p:nvCxnSpPr>
          <p:spPr>
            <a:xfrm flipH="1">
              <a:off x="7395397" y="3222080"/>
              <a:ext cx="315091" cy="0"/>
            </a:xfrm>
            <a:prstGeom prst="straightConnector1">
              <a:avLst/>
            </a:prstGeom>
            <a:ln w="76200">
              <a:solidFill>
                <a:srgbClr val="C0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260786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A0CBC49A-270D-C1B1-D839-DA07BE830B95}"/>
              </a:ext>
            </a:extLst>
          </p:cNvPr>
          <p:cNvGraphicFramePr>
            <a:graphicFrameLocks noGrp="1"/>
          </p:cNvGraphicFramePr>
          <p:nvPr>
            <p:extLst>
              <p:ext uri="{D42A27DB-BD31-4B8C-83A1-F6EECF244321}">
                <p14:modId xmlns:p14="http://schemas.microsoft.com/office/powerpoint/2010/main" val="1493806486"/>
              </p:ext>
            </p:extLst>
          </p:nvPr>
        </p:nvGraphicFramePr>
        <p:xfrm>
          <a:off x="536630" y="143026"/>
          <a:ext cx="11118739" cy="6461760"/>
        </p:xfrm>
        <a:graphic>
          <a:graphicData uri="http://schemas.openxmlformats.org/drawingml/2006/table">
            <a:tbl>
              <a:tblPr firstRow="1" bandRow="1">
                <a:tableStyleId>{FABFCF23-3B69-468F-B69F-88F6DE6A72F2}</a:tableStyleId>
              </a:tblPr>
              <a:tblGrid>
                <a:gridCol w="1290704">
                  <a:extLst>
                    <a:ext uri="{9D8B030D-6E8A-4147-A177-3AD203B41FA5}">
                      <a16:colId xmlns:a16="http://schemas.microsoft.com/office/drawing/2014/main" val="3324931196"/>
                    </a:ext>
                  </a:extLst>
                </a:gridCol>
                <a:gridCol w="9828035">
                  <a:extLst>
                    <a:ext uri="{9D8B030D-6E8A-4147-A177-3AD203B41FA5}">
                      <a16:colId xmlns:a16="http://schemas.microsoft.com/office/drawing/2014/main" val="3387100990"/>
                    </a:ext>
                  </a:extLst>
                </a:gridCol>
              </a:tblGrid>
              <a:tr h="569489">
                <a:tc>
                  <a:txBody>
                    <a:bodyPr/>
                    <a:lstStyle/>
                    <a:p>
                      <a:r>
                        <a:rPr lang="fr-FR" sz="1600" b="1" i="0" u="none" strike="noStrike" cap="none" baseline="0" dirty="0">
                          <a:solidFill>
                            <a:srgbClr val="FFFFFF"/>
                          </a:solidFill>
                          <a:effectLst/>
                          <a:uFill>
                            <a:solidFill>
                              <a:prstClr val="black">
                                <a:alpha val="0"/>
                              </a:prstClr>
                            </a:solidFill>
                          </a:uFill>
                          <a:latin typeface="Arial"/>
                          <a:ea typeface="Arial"/>
                          <a:cs typeface="Arial"/>
                        </a:rPr>
                        <a:t>Risque d'exposition </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fr-FR" sz="1600" b="1" i="0" u="none" strike="noStrike" cap="none" baseline="0">
                          <a:solidFill>
                            <a:srgbClr val="FFFFFF"/>
                          </a:solidFill>
                          <a:effectLst/>
                          <a:uFill>
                            <a:solidFill>
                              <a:prstClr val="black">
                                <a:alpha val="0"/>
                              </a:prstClr>
                            </a:solidFill>
                          </a:uFill>
                          <a:latin typeface="Arial"/>
                          <a:ea typeface="Arial"/>
                          <a:cs typeface="Arial"/>
                        </a:rPr>
                        <a:t>Description de l’exposition </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829213115"/>
                  </a:ext>
                </a:extLst>
              </a:tr>
              <a:tr h="1798774">
                <a:tc>
                  <a:txBody>
                    <a:bodyPr/>
                    <a:lstStyle/>
                    <a:p>
                      <a:r>
                        <a:rPr lang="fr-FR" sz="1600" b="1" i="0" u="none" strike="noStrike" cap="none" baseline="0">
                          <a:solidFill>
                            <a:srgbClr val="000000"/>
                          </a:solidFill>
                          <a:effectLst/>
                          <a:uFill>
                            <a:solidFill>
                              <a:prstClr val="black">
                                <a:alpha val="0"/>
                              </a:prstClr>
                            </a:solidFill>
                          </a:uFill>
                          <a:latin typeface="Arial"/>
                          <a:ea typeface="Arial"/>
                          <a:cs typeface="Arial"/>
                        </a:rPr>
                        <a:t>Élevé</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600" b="0" i="0" u="none" strike="noStrike" cap="none" baseline="0" dirty="0">
                          <a:solidFill>
                            <a:srgbClr val="000000"/>
                          </a:solidFill>
                          <a:effectLst/>
                          <a:uFill>
                            <a:solidFill>
                              <a:prstClr val="black">
                                <a:alpha val="0"/>
                              </a:prstClr>
                            </a:solidFill>
                          </a:uFill>
                          <a:latin typeface="Arial"/>
                          <a:ea typeface="Arial"/>
                          <a:cs typeface="Arial"/>
                        </a:rPr>
                        <a:t>Exposition directe de la peau ou des muqueuses à la peau ou aux sécrétions </a:t>
                      </a:r>
                      <a:r>
                        <a:rPr lang="fr-FR" sz="1400" b="0" i="0" u="none" strike="noStrike" cap="none" baseline="0" dirty="0">
                          <a:solidFill>
                            <a:srgbClr val="000000"/>
                          </a:solidFill>
                          <a:effectLst/>
                          <a:uFill>
                            <a:solidFill>
                              <a:prstClr val="black">
                                <a:alpha val="0"/>
                              </a:prstClr>
                            </a:solidFill>
                          </a:uFill>
                          <a:latin typeface="Arial"/>
                          <a:ea typeface="Arial"/>
                          <a:cs typeface="Arial"/>
                        </a:rPr>
                        <a:t>respiratoires</a:t>
                      </a:r>
                      <a:r>
                        <a:rPr lang="fr-FR" sz="1600" b="0" i="0" u="none" strike="noStrike" cap="none" baseline="0" dirty="0">
                          <a:solidFill>
                            <a:srgbClr val="000000"/>
                          </a:solidFill>
                          <a:effectLst/>
                          <a:uFill>
                            <a:solidFill>
                              <a:prstClr val="black">
                                <a:alpha val="0"/>
                              </a:prstClr>
                            </a:solidFill>
                          </a:uFill>
                          <a:latin typeface="Arial"/>
                          <a:ea typeface="Arial"/>
                          <a:cs typeface="Arial"/>
                        </a:rPr>
                        <a:t> d’une personne présentant une infection confirmée, probable ou suspectée par la variole du singe, à ses fluides corporels (par exemple, liquide vésiculaire ou pustuleux d’une lésion) ou au matériel potentiellement infectieux (par exemple les vêtements ou la literie) sans port d’EPI approprié. Il s’agit notamment des cas suivants : </a:t>
                      </a:r>
                      <a:r>
                        <a:rPr lang="fr-FR" sz="1600" b="0" i="0" u="none" strike="noStrike" cap="none" baseline="0" dirty="0">
                          <a:solidFill>
                            <a:srgbClr val="E63339"/>
                          </a:solidFill>
                          <a:effectLst/>
                          <a:uFill>
                            <a:solidFill>
                              <a:prstClr val="black">
                                <a:alpha val="0"/>
                              </a:prstClr>
                            </a:solidFill>
                          </a:uFill>
                          <a:latin typeface="Arial"/>
                          <a:ea typeface="Arial"/>
                          <a:cs typeface="Arial"/>
                        </a:rPr>
                        <a:t>•</a:t>
                      </a:r>
                      <a:r>
                        <a:rPr lang="fr-FR" sz="1600" b="0" i="0" u="none" strike="noStrike" cap="none" baseline="0" dirty="0">
                          <a:solidFill>
                            <a:srgbClr val="000000"/>
                          </a:solidFill>
                          <a:effectLst/>
                          <a:uFill>
                            <a:solidFill>
                              <a:prstClr val="black">
                                <a:alpha val="0"/>
                              </a:prstClr>
                            </a:solidFill>
                          </a:uFill>
                          <a:latin typeface="Arial"/>
                          <a:ea typeface="Arial"/>
                          <a:cs typeface="Arial"/>
                        </a:rPr>
                        <a:t> inhalation de gouttelettes ou de poussière en nettoyant des pièces contaminées </a:t>
                      </a:r>
                      <a:r>
                        <a:rPr lang="fr-FR" sz="1600" b="0" i="0" u="none" strike="noStrike" cap="none" baseline="0" dirty="0">
                          <a:solidFill>
                            <a:srgbClr val="E63339"/>
                          </a:solidFill>
                          <a:effectLst/>
                          <a:uFill>
                            <a:solidFill>
                              <a:prstClr val="black">
                                <a:alpha val="0"/>
                              </a:prstClr>
                            </a:solidFill>
                          </a:uFill>
                          <a:latin typeface="Arial"/>
                          <a:ea typeface="Arial"/>
                          <a:cs typeface="Arial"/>
                        </a:rPr>
                        <a:t>•</a:t>
                      </a:r>
                      <a:r>
                        <a:rPr lang="fr-FR" sz="1600" b="0" i="0" u="none" strike="noStrike" cap="none" baseline="0" dirty="0">
                          <a:solidFill>
                            <a:srgbClr val="000000"/>
                          </a:solidFill>
                          <a:effectLst/>
                          <a:uFill>
                            <a:solidFill>
                              <a:prstClr val="black">
                                <a:alpha val="0"/>
                              </a:prstClr>
                            </a:solidFill>
                          </a:uFill>
                          <a:latin typeface="Arial"/>
                          <a:ea typeface="Arial"/>
                          <a:cs typeface="Arial"/>
                        </a:rPr>
                        <a:t> exposition des muqueuses due aux éclaboussures provenant de fluides corporels </a:t>
                      </a:r>
                      <a:r>
                        <a:rPr lang="fr-FR" sz="1600" b="0" i="0" u="none" strike="noStrike" cap="none" baseline="0" dirty="0">
                          <a:solidFill>
                            <a:srgbClr val="E63339"/>
                          </a:solidFill>
                          <a:effectLst/>
                          <a:uFill>
                            <a:solidFill>
                              <a:prstClr val="black">
                                <a:alpha val="0"/>
                              </a:prstClr>
                            </a:solidFill>
                          </a:uFill>
                          <a:latin typeface="Arial"/>
                          <a:ea typeface="Arial"/>
                          <a:cs typeface="Arial"/>
                        </a:rPr>
                        <a:t>•</a:t>
                      </a:r>
                      <a:r>
                        <a:rPr lang="fr-FR" sz="1600" b="0" i="0" u="none" strike="noStrike" cap="none" baseline="0" dirty="0">
                          <a:solidFill>
                            <a:srgbClr val="000000"/>
                          </a:solidFill>
                          <a:effectLst/>
                          <a:uFill>
                            <a:solidFill>
                              <a:prstClr val="black">
                                <a:alpha val="0"/>
                              </a:prstClr>
                            </a:solidFill>
                          </a:uFill>
                          <a:latin typeface="Arial"/>
                          <a:ea typeface="Arial"/>
                          <a:cs typeface="Arial"/>
                        </a:rPr>
                        <a:t> contact physique avec une personne atteinte de variole du singe, y compris le contact direct lors des activités sexuelles. Il s’agit notamment du contact direct, de la bouche en contact avec la peau ou de l’exposition à des fluides corporels, au matériel ou aux objets contaminés (</a:t>
                      </a:r>
                      <a:r>
                        <a:rPr lang="fr-FR" sz="1600" b="0" i="0" u="none" strike="noStrike" cap="none" baseline="0" dirty="0" err="1">
                          <a:solidFill>
                            <a:srgbClr val="000000"/>
                          </a:solidFill>
                          <a:effectLst/>
                          <a:uFill>
                            <a:solidFill>
                              <a:prstClr val="black">
                                <a:alpha val="0"/>
                              </a:prstClr>
                            </a:solidFill>
                          </a:uFill>
                          <a:latin typeface="Arial"/>
                          <a:ea typeface="Arial"/>
                          <a:cs typeface="Arial"/>
                        </a:rPr>
                        <a:t>fomites</a:t>
                      </a:r>
                      <a:r>
                        <a:rPr lang="fr-FR" sz="1600" b="0" i="0" u="none" strike="noStrike" cap="none" baseline="0" dirty="0">
                          <a:solidFill>
                            <a:srgbClr val="000000"/>
                          </a:solidFill>
                          <a:effectLst/>
                          <a:uFill>
                            <a:solidFill>
                              <a:prstClr val="black">
                                <a:alpha val="0"/>
                              </a:prstClr>
                            </a:solidFill>
                          </a:uFill>
                          <a:latin typeface="Arial"/>
                          <a:ea typeface="Arial"/>
                          <a:cs typeface="Arial"/>
                        </a:rPr>
                        <a:t>) </a:t>
                      </a:r>
                      <a:r>
                        <a:rPr lang="fr-FR" sz="1600" b="0" i="0" u="none" strike="noStrike" cap="none" baseline="0" dirty="0">
                          <a:solidFill>
                            <a:srgbClr val="E63339"/>
                          </a:solidFill>
                          <a:effectLst/>
                          <a:uFill>
                            <a:solidFill>
                              <a:prstClr val="black">
                                <a:alpha val="0"/>
                              </a:prstClr>
                            </a:solidFill>
                          </a:uFill>
                          <a:latin typeface="Arial"/>
                          <a:ea typeface="Arial"/>
                          <a:cs typeface="Arial"/>
                        </a:rPr>
                        <a:t>•</a:t>
                      </a:r>
                      <a:r>
                        <a:rPr lang="fr-FR" sz="1600" b="0" i="0" u="none" strike="noStrike" cap="none" baseline="0" dirty="0">
                          <a:solidFill>
                            <a:srgbClr val="000000"/>
                          </a:solidFill>
                          <a:effectLst/>
                          <a:uFill>
                            <a:solidFill>
                              <a:prstClr val="black">
                                <a:alpha val="0"/>
                              </a:prstClr>
                            </a:solidFill>
                          </a:uFill>
                          <a:latin typeface="Arial"/>
                          <a:ea typeface="Arial"/>
                          <a:cs typeface="Arial"/>
                        </a:rPr>
                        <a:t> partage normal d’une résidence (de manière permanente ou occasionnelle) pendant la période d’incubation présumée avec une personne qui a reçu un diagnostic de variole du singe ; ou </a:t>
                      </a:r>
                      <a:r>
                        <a:rPr lang="fr-FR" sz="1600" b="0" i="0" u="none" strike="noStrike" cap="none" baseline="0" dirty="0">
                          <a:solidFill>
                            <a:srgbClr val="E63339"/>
                          </a:solidFill>
                          <a:effectLst/>
                          <a:uFill>
                            <a:solidFill>
                              <a:prstClr val="black">
                                <a:alpha val="0"/>
                              </a:prstClr>
                            </a:solidFill>
                          </a:uFill>
                          <a:latin typeface="Arial"/>
                          <a:ea typeface="Arial"/>
                          <a:cs typeface="Arial"/>
                        </a:rPr>
                        <a:t>•</a:t>
                      </a:r>
                      <a:r>
                        <a:rPr lang="fr-FR" sz="1600" b="0" i="0" u="none" strike="noStrike" cap="none" baseline="0" dirty="0">
                          <a:solidFill>
                            <a:srgbClr val="000000"/>
                          </a:solidFill>
                          <a:effectLst/>
                          <a:uFill>
                            <a:solidFill>
                              <a:prstClr val="black">
                                <a:alpha val="0"/>
                              </a:prstClr>
                            </a:solidFill>
                          </a:uFill>
                          <a:latin typeface="Arial"/>
                          <a:ea typeface="Arial"/>
                          <a:cs typeface="Arial"/>
                        </a:rPr>
                        <a:t> une blessure par des objets tranchants contaminés, résultant d’un dispositif ou de gants contaminés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86389652"/>
                  </a:ext>
                </a:extLst>
              </a:tr>
              <a:tr h="567990">
                <a:tc>
                  <a:txBody>
                    <a:bodyPr/>
                    <a:lstStyle/>
                    <a:p>
                      <a:r>
                        <a:rPr lang="fr-FR" sz="1600" b="1" i="0" u="none" strike="noStrike" cap="none" baseline="0">
                          <a:solidFill>
                            <a:srgbClr val="000000"/>
                          </a:solidFill>
                          <a:effectLst/>
                          <a:uFill>
                            <a:solidFill>
                              <a:prstClr val="black">
                                <a:alpha val="0"/>
                              </a:prstClr>
                            </a:solidFill>
                          </a:uFill>
                          <a:latin typeface="Arial"/>
                          <a:ea typeface="Arial"/>
                          <a:cs typeface="Arial"/>
                        </a:rPr>
                        <a:t>Moyen</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600" b="0" i="0" u="none" strike="noStrike" cap="none" baseline="0">
                          <a:solidFill>
                            <a:srgbClr val="000000"/>
                          </a:solidFill>
                          <a:effectLst/>
                          <a:uFill>
                            <a:solidFill>
                              <a:prstClr val="black">
                                <a:alpha val="0"/>
                              </a:prstClr>
                            </a:solidFill>
                          </a:uFill>
                          <a:latin typeface="Arial"/>
                          <a:ea typeface="Arial"/>
                          <a:cs typeface="Arial"/>
                        </a:rPr>
                        <a:t>Pas de contact direct, mais proximité immédiate dans la même pièce ou le même espace physique intérieur qu’un patient symptomatique atteint de variole du singe confirmée sans port d’EPI approprié</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8311728"/>
                  </a:ext>
                </a:extLst>
              </a:tr>
              <a:tr h="1798774">
                <a:tc>
                  <a:txBody>
                    <a:bodyPr/>
                    <a:lstStyle/>
                    <a:p>
                      <a:r>
                        <a:rPr lang="fr-FR" sz="1600" b="1" i="0" u="none" strike="noStrike" cap="none" baseline="0">
                          <a:solidFill>
                            <a:srgbClr val="000000"/>
                          </a:solidFill>
                          <a:effectLst/>
                          <a:uFill>
                            <a:solidFill>
                              <a:prstClr val="black">
                                <a:alpha val="0"/>
                              </a:prstClr>
                            </a:solidFill>
                          </a:uFill>
                          <a:latin typeface="Arial"/>
                          <a:ea typeface="Arial"/>
                          <a:cs typeface="Arial"/>
                        </a:rPr>
                        <a:t>Faible, minime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600" b="0" i="0" u="none" strike="noStrike" cap="none" baseline="0" dirty="0">
                          <a:solidFill>
                            <a:srgbClr val="000000"/>
                          </a:solidFill>
                          <a:effectLst/>
                          <a:uFill>
                            <a:solidFill>
                              <a:prstClr val="black">
                                <a:alpha val="0"/>
                              </a:prstClr>
                            </a:solidFill>
                          </a:uFill>
                          <a:latin typeface="Arial"/>
                          <a:ea typeface="Arial"/>
                          <a:cs typeface="Arial"/>
                        </a:rPr>
                        <a:t>Contact avec une personne présentant une infection confirmée, probable ou suspectée par la variole du singe ou un environnement susceptible d’être contaminé par le virus MPX, avec port d’EPI approprié et sans rupture connue de l’EPI ni violation des procédures de port et de retrait </a:t>
                      </a:r>
                      <a:r>
                        <a:rPr lang="fr-FR" sz="1600" b="0" i="0" u="none" strike="noStrike" cap="none" baseline="0" dirty="0">
                          <a:solidFill>
                            <a:srgbClr val="E63339"/>
                          </a:solidFill>
                          <a:effectLst/>
                          <a:uFill>
                            <a:solidFill>
                              <a:prstClr val="black">
                                <a:alpha val="0"/>
                              </a:prstClr>
                            </a:solidFill>
                          </a:uFill>
                          <a:latin typeface="Arial"/>
                          <a:ea typeface="Arial"/>
                          <a:cs typeface="Arial"/>
                        </a:rPr>
                        <a:t>•</a:t>
                      </a:r>
                      <a:r>
                        <a:rPr lang="fr-FR" sz="1600" b="0" i="0" u="none" strike="noStrike" cap="none" baseline="0" dirty="0">
                          <a:solidFill>
                            <a:srgbClr val="000000"/>
                          </a:solidFill>
                          <a:effectLst/>
                          <a:uFill>
                            <a:solidFill>
                              <a:prstClr val="black">
                                <a:alpha val="0"/>
                              </a:prstClr>
                            </a:solidFill>
                          </a:uFill>
                          <a:latin typeface="Arial"/>
                          <a:ea typeface="Arial"/>
                          <a:cs typeface="Arial"/>
                        </a:rPr>
                        <a:t> contact au sein de la communauté, par exemple fréquentation d’un espace extérieur avec un cas symptomatique sans proximité immédiate ni contact physique </a:t>
                      </a:r>
                      <a:r>
                        <a:rPr lang="fr-FR" sz="1600" b="0" i="0" u="none" strike="noStrike" cap="none" baseline="0" dirty="0">
                          <a:solidFill>
                            <a:srgbClr val="E63339"/>
                          </a:solidFill>
                          <a:effectLst/>
                          <a:uFill>
                            <a:solidFill>
                              <a:prstClr val="black">
                                <a:alpha val="0"/>
                              </a:prstClr>
                            </a:solidFill>
                          </a:uFill>
                          <a:latin typeface="Arial"/>
                          <a:ea typeface="Arial"/>
                          <a:cs typeface="Arial"/>
                        </a:rPr>
                        <a:t>•</a:t>
                      </a:r>
                      <a:r>
                        <a:rPr lang="fr-FR" sz="1600" b="0" i="0" u="none" strike="noStrike" cap="none" baseline="0" dirty="0">
                          <a:solidFill>
                            <a:srgbClr val="000000"/>
                          </a:solidFill>
                          <a:effectLst/>
                          <a:uFill>
                            <a:solidFill>
                              <a:prstClr val="black">
                                <a:alpha val="0"/>
                              </a:prstClr>
                            </a:solidFill>
                          </a:uFill>
                          <a:latin typeface="Arial"/>
                          <a:ea typeface="Arial"/>
                          <a:cs typeface="Arial"/>
                        </a:rPr>
                        <a:t> aucun contact connu avec un cas symptomatique de variole du singe au cours des 21 derniers jours, ou </a:t>
                      </a:r>
                      <a:r>
                        <a:rPr lang="fr-FR" sz="1600" b="0" i="0" u="none" strike="noStrike" cap="none" baseline="0" dirty="0">
                          <a:solidFill>
                            <a:srgbClr val="E63339"/>
                          </a:solidFill>
                          <a:effectLst/>
                          <a:uFill>
                            <a:solidFill>
                              <a:prstClr val="black">
                                <a:alpha val="0"/>
                              </a:prstClr>
                            </a:solidFill>
                          </a:uFill>
                          <a:latin typeface="Arial"/>
                          <a:ea typeface="Arial"/>
                          <a:cs typeface="Arial"/>
                        </a:rPr>
                        <a:t>•</a:t>
                      </a:r>
                      <a:r>
                        <a:rPr lang="fr-FR" sz="1600" b="0" i="0" u="none" strike="noStrike" cap="none" baseline="0" dirty="0">
                          <a:solidFill>
                            <a:srgbClr val="000000"/>
                          </a:solidFill>
                          <a:effectLst/>
                          <a:uFill>
                            <a:solidFill>
                              <a:prstClr val="black">
                                <a:alpha val="0"/>
                              </a:prstClr>
                            </a:solidFill>
                          </a:uFill>
                          <a:latin typeface="Arial"/>
                          <a:ea typeface="Arial"/>
                          <a:cs typeface="Arial"/>
                        </a:rPr>
                        <a:t> personnel de laboratoire d’analyses qui manipule des échantillons sanguins cliniques de routine ou d’autres échantillons qui ne sont pas directement liés aux tests de diagnostic de la variole du singe</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01232177"/>
                  </a:ext>
                </a:extLst>
              </a:tr>
            </a:tbl>
          </a:graphicData>
        </a:graphic>
      </p:graphicFrame>
      <p:sp>
        <p:nvSpPr>
          <p:cNvPr id="4" name="TextBox 3">
            <a:extLst>
              <a:ext uri="{FF2B5EF4-FFF2-40B4-BE49-F238E27FC236}">
                <a16:creationId xmlns:a16="http://schemas.microsoft.com/office/drawing/2014/main" id="{947F8DD3-6953-6624-C00A-9B113D3D8B23}"/>
              </a:ext>
            </a:extLst>
          </p:cNvPr>
          <p:cNvSpPr txBox="1"/>
          <p:nvPr/>
        </p:nvSpPr>
        <p:spPr>
          <a:xfrm>
            <a:off x="536630" y="6548931"/>
            <a:ext cx="11118738" cy="261610"/>
          </a:xfrm>
          <a:prstGeom prst="rect">
            <a:avLst/>
          </a:prstGeom>
          <a:noFill/>
        </p:spPr>
        <p:txBody>
          <a:bodyPr wrap="square">
            <a:spAutoFit/>
          </a:bodyPr>
          <a:lstStyle/>
          <a:p>
            <a:r>
              <a:rPr lang="fr-FR" sz="1100" b="0" i="0" u="none" strike="noStrike" cap="none" baseline="0" dirty="0">
                <a:solidFill>
                  <a:srgbClr val="44546A"/>
                </a:solidFill>
                <a:effectLst/>
                <a:uFill>
                  <a:solidFill>
                    <a:prstClr val="black">
                      <a:alpha val="0"/>
                    </a:prstClr>
                  </a:solidFill>
                </a:uFill>
                <a:latin typeface="Arial"/>
                <a:ea typeface="Arial"/>
                <a:cs typeface="Arial"/>
              </a:rPr>
              <a:t>Source : OMS [Internet].  </a:t>
            </a:r>
            <a:r>
              <a:rPr lang="fr-FR" sz="1100" b="0" i="0" u="none" strike="noStrike" cap="none" baseline="0" dirty="0">
                <a:solidFill>
                  <a:srgbClr val="44546A"/>
                </a:solidFill>
                <a:effectLst/>
                <a:uFill>
                  <a:solidFill>
                    <a:prstClr val="black">
                      <a:alpha val="0"/>
                    </a:prstClr>
                  </a:solidFill>
                </a:uFill>
                <a:latin typeface="Arial"/>
                <a:ea typeface="Arial"/>
                <a:cs typeface="Arial"/>
                <a:hlinkClick r:id="rId3" history="0"/>
              </a:rPr>
              <a:t>Vaccins et vaccination contre la variole simienne :  orientations provisoires, 16 novembre 2022</a:t>
            </a:r>
            <a:r>
              <a:rPr lang="fr-FR" sz="1100" b="0" i="0" u="none" strike="noStrike" cap="none" baseline="0" dirty="0">
                <a:solidFill>
                  <a:srgbClr val="44546A"/>
                </a:solidFill>
                <a:effectLst/>
                <a:uFill>
                  <a:solidFill>
                    <a:prstClr val="black">
                      <a:alpha val="0"/>
                    </a:prstClr>
                  </a:solidFill>
                </a:uFill>
                <a:latin typeface="Arial"/>
                <a:ea typeface="Arial"/>
                <a:cs typeface="Arial"/>
              </a:rPr>
              <a:t>. Genève : OMS ; 2022.</a:t>
            </a:r>
          </a:p>
        </p:txBody>
      </p:sp>
    </p:spTree>
    <p:extLst>
      <p:ext uri="{BB962C8B-B14F-4D97-AF65-F5344CB8AC3E}">
        <p14:creationId xmlns:p14="http://schemas.microsoft.com/office/powerpoint/2010/main" val="150717613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7" name="Content Placeholder 6" descr="Logo&#10;&#10;Description automatically generated with low confidence">
            <a:extLst>
              <a:ext uri="{FF2B5EF4-FFF2-40B4-BE49-F238E27FC236}">
                <a16:creationId xmlns:a16="http://schemas.microsoft.com/office/drawing/2014/main" id="{F69A2C36-E830-1B6C-DEE7-86ABB8430E50}"/>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1822496331"/>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8CFA3-C449-ED7C-6AB5-14B91036691C}"/>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Recherche des contacts</a:t>
            </a:r>
          </a:p>
        </p:txBody>
      </p:sp>
      <p:pic>
        <p:nvPicPr>
          <p:cNvPr id="6" name="Content Placeholder 5">
            <a:extLst>
              <a:ext uri="{FF2B5EF4-FFF2-40B4-BE49-F238E27FC236}">
                <a16:creationId xmlns:a16="http://schemas.microsoft.com/office/drawing/2014/main" id="{3F168C7C-E310-FE0A-2F4B-8B4098B272EF}"/>
              </a:ext>
            </a:extLst>
          </p:cNvPr>
          <p:cNvPicPr>
            <a:picLocks noGrp="1" noChangeAspect="1"/>
          </p:cNvPicPr>
          <p:nvPr>
            <p:ph idx="1"/>
          </p:nvPr>
        </p:nvPicPr>
        <p:blipFill>
          <a:blip r:embed="rId3"/>
          <a:srcRect l="49094"/>
          <a:stretch>
            <a:fillRect/>
          </a:stretch>
        </p:blipFill>
        <p:spPr>
          <a:xfrm>
            <a:off x="6000750" y="1521721"/>
            <a:ext cx="5353050" cy="4801314"/>
          </a:xfrm>
        </p:spPr>
      </p:pic>
      <p:sp>
        <p:nvSpPr>
          <p:cNvPr id="4" name="TextBox 3">
            <a:extLst>
              <a:ext uri="{FF2B5EF4-FFF2-40B4-BE49-F238E27FC236}">
                <a16:creationId xmlns:a16="http://schemas.microsoft.com/office/drawing/2014/main" id="{FFF50B7B-35CB-D84C-F582-590898087B6D}"/>
              </a:ext>
            </a:extLst>
          </p:cNvPr>
          <p:cNvSpPr txBox="1"/>
          <p:nvPr/>
        </p:nvSpPr>
        <p:spPr>
          <a:xfrm>
            <a:off x="790575" y="1521721"/>
            <a:ext cx="5210175" cy="4847481"/>
          </a:xfrm>
          <a:prstGeom prst="rect">
            <a:avLst/>
          </a:prstGeom>
          <a:solidFill>
            <a:schemeClr val="bg1"/>
          </a:solidFill>
        </p:spPr>
        <p:txBody>
          <a:bodyPr wrap="square" lIns="457200" rIns="365760" rtlCol="0">
            <a:spAutoFit/>
          </a:bodyPr>
          <a:lstStyle/>
          <a:p>
            <a:endParaRPr lang="en-US" sz="1600" b="1"/>
          </a:p>
          <a:p>
            <a:endParaRPr lang="en-US" sz="1600" b="1"/>
          </a:p>
          <a:p>
            <a:pPr>
              <a:spcBef>
                <a:spcPts val="600"/>
              </a:spcBef>
            </a:pPr>
            <a:r>
              <a:rPr lang="fr-FR" sz="1600" b="1" i="0" u="none" strike="noStrike" cap="none" baseline="0">
                <a:solidFill>
                  <a:srgbClr val="000000"/>
                </a:solidFill>
                <a:effectLst/>
                <a:uFill>
                  <a:solidFill>
                    <a:prstClr val="black">
                      <a:alpha val="0"/>
                    </a:prstClr>
                  </a:solidFill>
                </a:uFill>
                <a:latin typeface="Arial"/>
                <a:ea typeface="Arial"/>
                <a:cs typeface="Arial"/>
              </a:rPr>
              <a:t>Énumérer tous les contacts, </a:t>
            </a:r>
            <a:r>
              <a:rPr lang="fr-FR" sz="1600" b="0" i="0" u="none" strike="noStrike" cap="none" baseline="0">
                <a:solidFill>
                  <a:srgbClr val="000000"/>
                </a:solidFill>
                <a:effectLst/>
                <a:uFill>
                  <a:solidFill>
                    <a:prstClr val="black">
                      <a:alpha val="0"/>
                    </a:prstClr>
                  </a:solidFill>
                </a:uFill>
                <a:latin typeface="Arial"/>
                <a:ea typeface="Arial"/>
                <a:cs typeface="Arial"/>
              </a:rPr>
              <a:t>en enregistrant les détails suivants : </a:t>
            </a:r>
          </a:p>
          <a:p>
            <a:pPr marL="285750" indent="-285750">
              <a:spcBef>
                <a:spcPts val="600"/>
              </a:spcBef>
              <a:buClr>
                <a:schemeClr val="accent4"/>
              </a:buClr>
              <a:buFont typeface="Arial" panose="020B0604020202020204" pitchFamily="34" charset="0"/>
              <a:buChar char="•"/>
            </a:pPr>
            <a:r>
              <a:rPr lang="fr-FR" sz="1600" b="0" i="0" u="none" strike="noStrike" cap="none" baseline="0">
                <a:solidFill>
                  <a:srgbClr val="000000"/>
                </a:solidFill>
                <a:effectLst/>
                <a:uFill>
                  <a:solidFill>
                    <a:prstClr val="black">
                      <a:alpha val="0"/>
                    </a:prstClr>
                  </a:solidFill>
                </a:uFill>
                <a:latin typeface="Arial"/>
                <a:ea typeface="Arial"/>
                <a:cs typeface="Arial"/>
              </a:rPr>
              <a:t>Données </a:t>
            </a:r>
            <a:r>
              <a:rPr lang="fr-FR" sz="1600" b="1" i="0" u="none" strike="noStrike" cap="none" baseline="0">
                <a:solidFill>
                  <a:srgbClr val="000000"/>
                </a:solidFill>
                <a:effectLst/>
                <a:uFill>
                  <a:solidFill>
                    <a:prstClr val="black">
                      <a:alpha val="0"/>
                    </a:prstClr>
                  </a:solidFill>
                </a:uFill>
                <a:latin typeface="Arial"/>
                <a:ea typeface="Arial"/>
                <a:cs typeface="Arial"/>
              </a:rPr>
              <a:t>démographiques</a:t>
            </a:r>
          </a:p>
          <a:p>
            <a:pPr marL="285750" indent="-285750">
              <a:spcBef>
                <a:spcPts val="600"/>
              </a:spcBef>
              <a:buClr>
                <a:schemeClr val="accent4"/>
              </a:buClr>
              <a:buFont typeface="Arial" panose="020B0604020202020204" pitchFamily="34" charset="0"/>
              <a:buChar char="•"/>
            </a:pPr>
            <a:r>
              <a:rPr lang="fr-FR" sz="1600" b="1" i="0" u="none" strike="noStrike" cap="none" baseline="0">
                <a:solidFill>
                  <a:srgbClr val="000000"/>
                </a:solidFill>
                <a:effectLst/>
                <a:uFill>
                  <a:solidFill>
                    <a:prstClr val="black">
                      <a:alpha val="0"/>
                    </a:prstClr>
                  </a:solidFill>
                </a:uFill>
                <a:latin typeface="Arial"/>
                <a:ea typeface="Arial"/>
                <a:cs typeface="Arial"/>
              </a:rPr>
              <a:t>Date du contact </a:t>
            </a:r>
            <a:r>
              <a:rPr lang="fr-FR" sz="1600" b="0" i="0" u="none" strike="noStrike" cap="none" baseline="0">
                <a:solidFill>
                  <a:srgbClr val="000000"/>
                </a:solidFill>
                <a:effectLst/>
                <a:uFill>
                  <a:solidFill>
                    <a:prstClr val="black">
                      <a:alpha val="0"/>
                    </a:prstClr>
                  </a:solidFill>
                </a:uFill>
                <a:latin typeface="Arial"/>
                <a:ea typeface="Arial"/>
                <a:cs typeface="Arial"/>
              </a:rPr>
              <a:t>avec un cas suspect, probable ou confirmé</a:t>
            </a:r>
          </a:p>
          <a:p>
            <a:pPr marL="285750" indent="-285750">
              <a:spcBef>
                <a:spcPts val="600"/>
              </a:spcBef>
              <a:buClr>
                <a:schemeClr val="accent4"/>
              </a:buClr>
              <a:buFont typeface="Arial" panose="020B0604020202020204" pitchFamily="34" charset="0"/>
              <a:buChar char="•"/>
            </a:pPr>
            <a:r>
              <a:rPr lang="fr-FR" sz="1600" b="1" i="0" u="none" strike="noStrike" cap="none" baseline="0">
                <a:solidFill>
                  <a:srgbClr val="000000"/>
                </a:solidFill>
                <a:effectLst/>
                <a:uFill>
                  <a:solidFill>
                    <a:prstClr val="black">
                      <a:alpha val="0"/>
                    </a:prstClr>
                  </a:solidFill>
                </a:uFill>
                <a:latin typeface="Arial"/>
                <a:ea typeface="Arial"/>
                <a:cs typeface="Arial"/>
              </a:rPr>
              <a:t>Type d’exposition </a:t>
            </a:r>
          </a:p>
          <a:p>
            <a:pPr marL="285750" indent="-285750">
              <a:spcBef>
                <a:spcPts val="600"/>
              </a:spcBef>
              <a:buClr>
                <a:schemeClr val="accent4"/>
              </a:buClr>
              <a:buFont typeface="Arial" panose="020B0604020202020204" pitchFamily="34" charset="0"/>
              <a:buChar char="•"/>
            </a:pPr>
            <a:r>
              <a:rPr lang="fr-FR" sz="1600" b="1" i="0" u="none" strike="noStrike" cap="none" baseline="0">
                <a:solidFill>
                  <a:srgbClr val="000000"/>
                </a:solidFill>
                <a:effectLst/>
                <a:uFill>
                  <a:solidFill>
                    <a:prstClr val="black">
                      <a:alpha val="0"/>
                    </a:prstClr>
                  </a:solidFill>
                </a:uFill>
                <a:latin typeface="Arial"/>
                <a:ea typeface="Arial"/>
                <a:cs typeface="Arial"/>
              </a:rPr>
              <a:t>Date d’apparition </a:t>
            </a:r>
            <a:r>
              <a:rPr lang="fr-FR" sz="1600" b="0" i="0" u="none" strike="noStrike" cap="none" baseline="0">
                <a:solidFill>
                  <a:srgbClr val="000000"/>
                </a:solidFill>
                <a:effectLst/>
                <a:uFill>
                  <a:solidFill>
                    <a:prstClr val="black">
                      <a:alpha val="0"/>
                    </a:prstClr>
                  </a:solidFill>
                </a:uFill>
                <a:latin typeface="Arial"/>
                <a:ea typeface="Arial"/>
                <a:cs typeface="Arial"/>
              </a:rPr>
              <a:t>de la fièvre, des autres symptômes prodromiques ou de l’éruption cutanée </a:t>
            </a:r>
          </a:p>
          <a:p>
            <a:pPr marL="285750" indent="-285750">
              <a:buFont typeface="Wingdings" panose="05000000000000000000" pitchFamily="2" charset="2"/>
              <a:buChar char="§"/>
            </a:pPr>
            <a:endParaRPr lang="en-US" sz="1600" b="1"/>
          </a:p>
          <a:p>
            <a:endParaRPr lang="en-US" sz="1600" b="1"/>
          </a:p>
          <a:p>
            <a:r>
              <a:rPr lang="fr-FR" sz="1600" b="1" i="0" u="none" strike="noStrike" cap="none" baseline="0">
                <a:solidFill>
                  <a:srgbClr val="000000"/>
                </a:solidFill>
                <a:effectLst/>
                <a:uFill>
                  <a:solidFill>
                    <a:prstClr val="black">
                      <a:alpha val="0"/>
                    </a:prstClr>
                  </a:solidFill>
                </a:uFill>
                <a:latin typeface="Arial"/>
                <a:ea typeface="Arial"/>
                <a:cs typeface="Arial"/>
              </a:rPr>
              <a:t>Surveiller étroitement </a:t>
            </a:r>
            <a:r>
              <a:rPr lang="fr-FR" sz="1600" b="0" i="0" u="none" strike="noStrike" cap="none" baseline="0">
                <a:solidFill>
                  <a:srgbClr val="000000"/>
                </a:solidFill>
                <a:effectLst/>
                <a:uFill>
                  <a:solidFill>
                    <a:prstClr val="black">
                      <a:alpha val="0"/>
                    </a:prstClr>
                  </a:solidFill>
                </a:uFill>
                <a:latin typeface="Arial"/>
                <a:ea typeface="Arial"/>
                <a:cs typeface="Arial"/>
              </a:rPr>
              <a:t>pendant </a:t>
            </a:r>
            <a:r>
              <a:rPr lang="fr-FR" sz="1600" b="1" i="0" u="none" strike="noStrike" cap="none" baseline="0">
                <a:solidFill>
                  <a:srgbClr val="000000"/>
                </a:solidFill>
                <a:effectLst/>
                <a:uFill>
                  <a:solidFill>
                    <a:prstClr val="black">
                      <a:alpha val="0"/>
                    </a:prstClr>
                  </a:solidFill>
                </a:uFill>
                <a:latin typeface="Arial"/>
                <a:ea typeface="Arial"/>
                <a:cs typeface="Arial"/>
              </a:rPr>
              <a:t>21 jours</a:t>
            </a:r>
            <a:r>
              <a:rPr lang="fr-FR" sz="1600" b="0" i="0" u="none" strike="noStrike" cap="none" baseline="0">
                <a:solidFill>
                  <a:srgbClr val="000000"/>
                </a:solidFill>
                <a:effectLst/>
                <a:uFill>
                  <a:solidFill>
                    <a:prstClr val="black">
                      <a:alpha val="0"/>
                    </a:prstClr>
                  </a:solidFill>
                </a:uFill>
                <a:latin typeface="Arial"/>
                <a:ea typeface="Arial"/>
                <a:cs typeface="Arial"/>
              </a:rPr>
              <a:t>.</a:t>
            </a:r>
          </a:p>
          <a:p>
            <a:endParaRPr lang="en-US" sz="1600" b="1"/>
          </a:p>
          <a:p>
            <a:endParaRPr lang="en-US" sz="1600" b="1"/>
          </a:p>
          <a:p>
            <a:endParaRPr lang="en-US" sz="1600" b="1"/>
          </a:p>
        </p:txBody>
      </p:sp>
      <p:sp>
        <p:nvSpPr>
          <p:cNvPr id="5" name="TextBox 4">
            <a:extLst>
              <a:ext uri="{FF2B5EF4-FFF2-40B4-BE49-F238E27FC236}">
                <a16:creationId xmlns:a16="http://schemas.microsoft.com/office/drawing/2014/main" id="{6E245251-BF57-6CD2-0B93-D3F15CC2FF74}"/>
              </a:ext>
            </a:extLst>
          </p:cNvPr>
          <p:cNvSpPr txBox="1"/>
          <p:nvPr/>
        </p:nvSpPr>
        <p:spPr>
          <a:xfrm>
            <a:off x="790575" y="6404924"/>
            <a:ext cx="8105877" cy="261610"/>
          </a:xfrm>
          <a:prstGeom prst="rect">
            <a:avLst/>
          </a:prstGeom>
          <a:noFill/>
        </p:spPr>
        <p:txBody>
          <a:bodyPr wrap="square" rtlCol="0">
            <a:spAutoFit/>
          </a:bodyPr>
          <a:lstStyle/>
          <a:p>
            <a:r>
              <a:rPr lang="fr-FR" sz="1100" b="0" i="0" u="none" strike="noStrike" cap="none" baseline="0" dirty="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a:t>
            </a:r>
            <a:r>
              <a:rPr lang="fr-FR" sz="1100" b="0" i="0" u="none" strike="noStrike" cap="none" baseline="0" dirty="0" err="1">
                <a:solidFill>
                  <a:srgbClr val="44546A"/>
                </a:solidFill>
                <a:effectLst/>
                <a:uFill>
                  <a:solidFill>
                    <a:prstClr val="black">
                      <a:alpha val="0"/>
                    </a:prstClr>
                  </a:solidFill>
                </a:uFill>
                <a:latin typeface="Arial"/>
                <a:ea typeface="Arial"/>
                <a:cs typeface="Arial"/>
              </a:rPr>
              <a:t>OpenWHO</a:t>
            </a:r>
            <a:r>
              <a:rPr lang="fr-FR" sz="1100" b="0" i="0" u="none" strike="noStrike" cap="none" baseline="0" dirty="0">
                <a:solidFill>
                  <a:srgbClr val="44546A"/>
                </a:solidFill>
                <a:effectLst/>
                <a:uFill>
                  <a:solidFill>
                    <a:prstClr val="black">
                      <a:alpha val="0"/>
                    </a:prstClr>
                  </a:solidFill>
                </a:uFill>
                <a:latin typeface="Arial"/>
                <a:ea typeface="Arial"/>
                <a:cs typeface="Arial"/>
              </a:rPr>
              <a:t>, 2021</a:t>
            </a:r>
          </a:p>
        </p:txBody>
      </p:sp>
      <p:sp>
        <p:nvSpPr>
          <p:cNvPr id="7" name="TextBox 6">
            <a:extLst>
              <a:ext uri="{FF2B5EF4-FFF2-40B4-BE49-F238E27FC236}">
                <a16:creationId xmlns:a16="http://schemas.microsoft.com/office/drawing/2014/main" id="{0CC9FF85-11D6-4072-8F65-40C46FC49649}"/>
              </a:ext>
            </a:extLst>
          </p:cNvPr>
          <p:cNvSpPr txBox="1"/>
          <p:nvPr/>
        </p:nvSpPr>
        <p:spPr>
          <a:xfrm>
            <a:off x="6000750" y="4546792"/>
            <a:ext cx="2590800" cy="338554"/>
          </a:xfrm>
          <a:prstGeom prst="rect">
            <a:avLst/>
          </a:prstGeom>
          <a:solidFill>
            <a:schemeClr val="bg1"/>
          </a:solidFill>
        </p:spPr>
        <p:txBody>
          <a:bodyPr wrap="square" lIns="0" tIns="0" rIns="0" bIns="0" rtlCol="0">
            <a:spAutoFit/>
          </a:bodyPr>
          <a:lstStyle/>
          <a:p>
            <a:r>
              <a:rPr lang="fr-FR" sz="1100" b="1" i="0" u="none" strike="noStrike" cap="none" baseline="0">
                <a:solidFill>
                  <a:srgbClr val="CE2620"/>
                </a:solidFill>
                <a:effectLst/>
                <a:uFill>
                  <a:solidFill>
                    <a:prstClr val="black">
                      <a:alpha val="0"/>
                    </a:prstClr>
                  </a:solidFill>
                </a:uFill>
                <a:latin typeface="Arial"/>
                <a:ea typeface="Arial"/>
                <a:cs typeface="Arial"/>
              </a:rPr>
              <a:t>Annexe 3 : Formulaire de liste de contacts </a:t>
            </a:r>
          </a:p>
        </p:txBody>
      </p:sp>
      <p:sp>
        <p:nvSpPr>
          <p:cNvPr id="8" name="TextBox 7">
            <a:extLst>
              <a:ext uri="{FF2B5EF4-FFF2-40B4-BE49-F238E27FC236}">
                <a16:creationId xmlns:a16="http://schemas.microsoft.com/office/drawing/2014/main" id="{A01F0FC6-B857-4B35-A021-37358B5CDFB2}"/>
              </a:ext>
            </a:extLst>
          </p:cNvPr>
          <p:cNvSpPr txBox="1"/>
          <p:nvPr/>
        </p:nvSpPr>
        <p:spPr>
          <a:xfrm>
            <a:off x="6034088" y="4864646"/>
            <a:ext cx="123824" cy="184666"/>
          </a:xfrm>
          <a:prstGeom prst="rect">
            <a:avLst/>
          </a:prstGeom>
          <a:solidFill>
            <a:srgbClr val="CCCACA"/>
          </a:solidFill>
        </p:spPr>
        <p:txBody>
          <a:bodyPr wrap="square" lIns="0" tIns="0" rIns="0" bIns="0" rtlCol="0">
            <a:spAutoFit/>
          </a:bodyPr>
          <a:lstStyle/>
          <a:p>
            <a:r>
              <a:rPr lang="fr-FR" sz="600" b="1" i="0" u="none" strike="noStrike" cap="none" baseline="0">
                <a:solidFill>
                  <a:srgbClr val="000000"/>
                </a:solidFill>
                <a:effectLst/>
                <a:uFill>
                  <a:solidFill>
                    <a:prstClr val="black">
                      <a:alpha val="0"/>
                    </a:prstClr>
                  </a:solidFill>
                </a:uFill>
                <a:latin typeface="Arial"/>
                <a:ea typeface="Arial"/>
                <a:cs typeface="Arial"/>
              </a:rPr>
              <a:t>s/</a:t>
            </a:r>
          </a:p>
          <a:p>
            <a:r>
              <a:rPr lang="fr-FR" sz="600" b="1" i="0" u="none" strike="noStrike" cap="none" baseline="0">
                <a:solidFill>
                  <a:srgbClr val="000000"/>
                </a:solidFill>
                <a:effectLst/>
                <a:uFill>
                  <a:solidFill>
                    <a:prstClr val="black">
                      <a:alpha val="0"/>
                    </a:prstClr>
                  </a:solidFill>
                </a:uFill>
                <a:latin typeface="Arial"/>
                <a:ea typeface="Arial"/>
                <a:cs typeface="Arial"/>
              </a:rPr>
              <a:t>N°</a:t>
            </a:r>
          </a:p>
        </p:txBody>
      </p:sp>
      <p:sp>
        <p:nvSpPr>
          <p:cNvPr id="9" name="TextBox 8">
            <a:extLst>
              <a:ext uri="{FF2B5EF4-FFF2-40B4-BE49-F238E27FC236}">
                <a16:creationId xmlns:a16="http://schemas.microsoft.com/office/drawing/2014/main" id="{59F5EF14-A522-41F5-B25B-F6B05471D621}"/>
              </a:ext>
            </a:extLst>
          </p:cNvPr>
          <p:cNvSpPr txBox="1"/>
          <p:nvPr/>
        </p:nvSpPr>
        <p:spPr>
          <a:xfrm>
            <a:off x="6249987" y="4864646"/>
            <a:ext cx="255588" cy="92333"/>
          </a:xfrm>
          <a:prstGeom prst="rect">
            <a:avLst/>
          </a:prstGeom>
          <a:solidFill>
            <a:srgbClr val="CCCACA"/>
          </a:solidFill>
        </p:spPr>
        <p:txBody>
          <a:bodyPr wrap="square" lIns="0" tIns="0" rIns="0" bIns="0" rtlCol="0">
            <a:spAutoFit/>
          </a:bodyPr>
          <a:lstStyle/>
          <a:p>
            <a:r>
              <a:rPr lang="fr-FR" sz="600" b="1" i="0" u="none" strike="noStrike" cap="none" baseline="0">
                <a:solidFill>
                  <a:srgbClr val="000000"/>
                </a:solidFill>
                <a:effectLst/>
                <a:uFill>
                  <a:solidFill>
                    <a:prstClr val="black">
                      <a:alpha val="0"/>
                    </a:prstClr>
                  </a:solidFill>
                </a:uFill>
                <a:latin typeface="Arial"/>
                <a:ea typeface="Arial"/>
                <a:cs typeface="Arial"/>
              </a:rPr>
              <a:t>Nom</a:t>
            </a:r>
          </a:p>
        </p:txBody>
      </p:sp>
      <p:sp>
        <p:nvSpPr>
          <p:cNvPr id="10" name="TextBox 9">
            <a:extLst>
              <a:ext uri="{FF2B5EF4-FFF2-40B4-BE49-F238E27FC236}">
                <a16:creationId xmlns:a16="http://schemas.microsoft.com/office/drawing/2014/main" id="{1D4362FF-B945-44A0-BC4D-1C1718AB64A7}"/>
              </a:ext>
            </a:extLst>
          </p:cNvPr>
          <p:cNvSpPr txBox="1"/>
          <p:nvPr/>
        </p:nvSpPr>
        <p:spPr>
          <a:xfrm>
            <a:off x="6597650" y="4877880"/>
            <a:ext cx="309563" cy="184666"/>
          </a:xfrm>
          <a:prstGeom prst="rect">
            <a:avLst/>
          </a:prstGeom>
          <a:solidFill>
            <a:srgbClr val="CCCACA"/>
          </a:solidFill>
        </p:spPr>
        <p:txBody>
          <a:bodyPr wrap="square" lIns="0" tIns="0" rIns="0" bIns="0" rtlCol="0">
            <a:spAutoFit/>
          </a:bodyPr>
          <a:lstStyle/>
          <a:p>
            <a:r>
              <a:rPr lang="fr-FR" sz="600" b="1" i="0" u="none" strike="noStrike" cap="none" baseline="0">
                <a:solidFill>
                  <a:srgbClr val="000000"/>
                </a:solidFill>
                <a:effectLst/>
                <a:uFill>
                  <a:solidFill>
                    <a:prstClr val="black">
                      <a:alpha val="0"/>
                    </a:prstClr>
                  </a:solidFill>
                </a:uFill>
                <a:latin typeface="Arial"/>
                <a:ea typeface="Arial"/>
                <a:cs typeface="Arial"/>
              </a:rPr>
              <a:t>Autres noms</a:t>
            </a:r>
          </a:p>
        </p:txBody>
      </p:sp>
      <p:sp>
        <p:nvSpPr>
          <p:cNvPr id="11" name="TextBox 10">
            <a:extLst>
              <a:ext uri="{FF2B5EF4-FFF2-40B4-BE49-F238E27FC236}">
                <a16:creationId xmlns:a16="http://schemas.microsoft.com/office/drawing/2014/main" id="{EB24B427-A90D-4AEC-914C-A882407E0AD4}"/>
              </a:ext>
            </a:extLst>
          </p:cNvPr>
          <p:cNvSpPr txBox="1"/>
          <p:nvPr/>
        </p:nvSpPr>
        <p:spPr>
          <a:xfrm>
            <a:off x="7044529" y="4871530"/>
            <a:ext cx="255588" cy="184666"/>
          </a:xfrm>
          <a:prstGeom prst="rect">
            <a:avLst/>
          </a:prstGeom>
          <a:solidFill>
            <a:srgbClr val="CCCACA"/>
          </a:solidFill>
        </p:spPr>
        <p:txBody>
          <a:bodyPr wrap="square" lIns="0" tIns="0" rIns="0" bIns="0" rtlCol="0">
            <a:spAutoFit/>
          </a:bodyPr>
          <a:lstStyle/>
          <a:p>
            <a:r>
              <a:rPr lang="fr-FR" sz="600" b="1" i="0" u="none" strike="noStrike" cap="none" baseline="0">
                <a:solidFill>
                  <a:srgbClr val="000000"/>
                </a:solidFill>
                <a:effectLst/>
                <a:uFill>
                  <a:solidFill>
                    <a:prstClr val="black">
                      <a:alpha val="0"/>
                    </a:prstClr>
                  </a:solidFill>
                </a:uFill>
                <a:latin typeface="Arial"/>
                <a:ea typeface="Arial"/>
                <a:cs typeface="Arial"/>
              </a:rPr>
              <a:t>Sexe (H/F)</a:t>
            </a:r>
          </a:p>
        </p:txBody>
      </p:sp>
      <p:sp>
        <p:nvSpPr>
          <p:cNvPr id="12" name="TextBox 11">
            <a:extLst>
              <a:ext uri="{FF2B5EF4-FFF2-40B4-BE49-F238E27FC236}">
                <a16:creationId xmlns:a16="http://schemas.microsoft.com/office/drawing/2014/main" id="{26F2BCD4-E152-4100-B1DF-DBC9D1387208}"/>
              </a:ext>
            </a:extLst>
          </p:cNvPr>
          <p:cNvSpPr txBox="1"/>
          <p:nvPr/>
        </p:nvSpPr>
        <p:spPr>
          <a:xfrm>
            <a:off x="7374728" y="4877880"/>
            <a:ext cx="207171" cy="184666"/>
          </a:xfrm>
          <a:prstGeom prst="rect">
            <a:avLst/>
          </a:prstGeom>
          <a:solidFill>
            <a:srgbClr val="CCCACA"/>
          </a:solidFill>
        </p:spPr>
        <p:txBody>
          <a:bodyPr wrap="square" lIns="0" tIns="0" rIns="0" bIns="0" rtlCol="0">
            <a:spAutoFit/>
          </a:bodyPr>
          <a:lstStyle/>
          <a:p>
            <a:r>
              <a:rPr lang="fr-FR" sz="600" b="1" i="0" u="none" strike="noStrike" cap="none" baseline="0">
                <a:solidFill>
                  <a:srgbClr val="000000"/>
                </a:solidFill>
                <a:effectLst/>
                <a:uFill>
                  <a:solidFill>
                    <a:prstClr val="black">
                      <a:alpha val="0"/>
                    </a:prstClr>
                  </a:solidFill>
                </a:uFill>
                <a:latin typeface="Arial"/>
                <a:ea typeface="Arial"/>
                <a:cs typeface="Arial"/>
              </a:rPr>
              <a:t>Âge (ans)</a:t>
            </a:r>
          </a:p>
        </p:txBody>
      </p:sp>
      <p:sp>
        <p:nvSpPr>
          <p:cNvPr id="13" name="TextBox 12">
            <a:extLst>
              <a:ext uri="{FF2B5EF4-FFF2-40B4-BE49-F238E27FC236}">
                <a16:creationId xmlns:a16="http://schemas.microsoft.com/office/drawing/2014/main" id="{E31F957B-8331-4903-BAB9-7A5C603155FD}"/>
              </a:ext>
            </a:extLst>
          </p:cNvPr>
          <p:cNvSpPr txBox="1"/>
          <p:nvPr/>
        </p:nvSpPr>
        <p:spPr>
          <a:xfrm>
            <a:off x="7650160" y="4868355"/>
            <a:ext cx="286548" cy="276999"/>
          </a:xfrm>
          <a:prstGeom prst="rect">
            <a:avLst/>
          </a:prstGeom>
          <a:solidFill>
            <a:srgbClr val="CCCACA"/>
          </a:solidFill>
        </p:spPr>
        <p:txBody>
          <a:bodyPr wrap="square" lIns="0" tIns="0" rIns="0" bIns="0" rtlCol="0">
            <a:spAutoFit/>
          </a:bodyPr>
          <a:lstStyle/>
          <a:p>
            <a:r>
              <a:rPr lang="fr-FR" sz="600" b="1" i="0" u="none" strike="noStrike" cap="none" baseline="0">
                <a:solidFill>
                  <a:srgbClr val="000000"/>
                </a:solidFill>
                <a:effectLst/>
                <a:uFill>
                  <a:solidFill>
                    <a:prstClr val="black">
                      <a:alpha val="0"/>
                    </a:prstClr>
                  </a:solidFill>
                </a:uFill>
                <a:latin typeface="Arial"/>
                <a:ea typeface="Arial"/>
                <a:cs typeface="Arial"/>
              </a:rPr>
              <a:t>Relation avec le cas </a:t>
            </a:r>
          </a:p>
        </p:txBody>
      </p:sp>
      <p:sp>
        <p:nvSpPr>
          <p:cNvPr id="14" name="TextBox 13">
            <a:extLst>
              <a:ext uri="{FF2B5EF4-FFF2-40B4-BE49-F238E27FC236}">
                <a16:creationId xmlns:a16="http://schemas.microsoft.com/office/drawing/2014/main" id="{F6D1F5E6-A91A-4677-8197-9D1AB986CA34}"/>
              </a:ext>
            </a:extLst>
          </p:cNvPr>
          <p:cNvSpPr txBox="1"/>
          <p:nvPr/>
        </p:nvSpPr>
        <p:spPr>
          <a:xfrm>
            <a:off x="8058357" y="4874614"/>
            <a:ext cx="320468" cy="384721"/>
          </a:xfrm>
          <a:prstGeom prst="rect">
            <a:avLst/>
          </a:prstGeom>
          <a:solidFill>
            <a:srgbClr val="CCCACA"/>
          </a:solidFill>
        </p:spPr>
        <p:txBody>
          <a:bodyPr wrap="square" lIns="0" tIns="0" rIns="0" bIns="0" rtlCol="0">
            <a:spAutoFit/>
          </a:bodyPr>
          <a:lstStyle/>
          <a:p>
            <a:r>
              <a:rPr lang="fr-FR" sz="500" b="1" i="0" u="none" strike="noStrike" cap="none" baseline="0">
                <a:solidFill>
                  <a:srgbClr val="000000"/>
                </a:solidFill>
                <a:effectLst/>
                <a:uFill>
                  <a:solidFill>
                    <a:prstClr val="black">
                      <a:alpha val="0"/>
                    </a:prstClr>
                  </a:solidFill>
                </a:uFill>
                <a:latin typeface="Arial"/>
                <a:ea typeface="Arial"/>
                <a:cs typeface="Arial"/>
              </a:rPr>
              <a:t>Date du dernier contact avec le cas</a:t>
            </a:r>
          </a:p>
        </p:txBody>
      </p:sp>
      <p:sp>
        <p:nvSpPr>
          <p:cNvPr id="15" name="TextBox 14">
            <a:extLst>
              <a:ext uri="{FF2B5EF4-FFF2-40B4-BE49-F238E27FC236}">
                <a16:creationId xmlns:a16="http://schemas.microsoft.com/office/drawing/2014/main" id="{6CA6FA29-0D9F-4A0A-9438-DF92D62E0736}"/>
              </a:ext>
            </a:extLst>
          </p:cNvPr>
          <p:cNvSpPr txBox="1"/>
          <p:nvPr/>
        </p:nvSpPr>
        <p:spPr>
          <a:xfrm>
            <a:off x="8451170" y="4877178"/>
            <a:ext cx="356280" cy="394980"/>
          </a:xfrm>
          <a:prstGeom prst="rect">
            <a:avLst/>
          </a:prstGeom>
          <a:solidFill>
            <a:srgbClr val="CCCACA"/>
          </a:solidFill>
        </p:spPr>
        <p:txBody>
          <a:bodyPr wrap="square" lIns="0" tIns="0" rIns="0" bIns="0" rtlCol="0">
            <a:spAutoFit/>
          </a:bodyPr>
          <a:lstStyle/>
          <a:p>
            <a:pPr>
              <a:spcAft>
                <a:spcPts val="200"/>
              </a:spcAft>
            </a:pPr>
            <a:r>
              <a:rPr lang="fr-FR" sz="600" b="1" i="0" u="none" strike="noStrike" cap="none" baseline="0">
                <a:solidFill>
                  <a:srgbClr val="000000"/>
                </a:solidFill>
                <a:effectLst/>
                <a:uFill>
                  <a:solidFill>
                    <a:prstClr val="black">
                      <a:alpha val="0"/>
                    </a:prstClr>
                  </a:solidFill>
                </a:uFill>
                <a:latin typeface="Arial"/>
                <a:ea typeface="Arial"/>
                <a:cs typeface="Arial"/>
              </a:rPr>
              <a:t>Type de contact</a:t>
            </a:r>
          </a:p>
          <a:p>
            <a:r>
              <a:rPr lang="fr-FR" sz="600" b="1" i="0" u="none" strike="noStrike" cap="none" baseline="0">
                <a:solidFill>
                  <a:srgbClr val="000000"/>
                </a:solidFill>
                <a:effectLst/>
                <a:uFill>
                  <a:solidFill>
                    <a:prstClr val="black">
                      <a:alpha val="0"/>
                    </a:prstClr>
                  </a:solidFill>
                </a:uFill>
                <a:latin typeface="Arial"/>
                <a:ea typeface="Arial"/>
                <a:cs typeface="Arial"/>
              </a:rPr>
              <a:t> (1, 2 ou 3)</a:t>
            </a:r>
          </a:p>
        </p:txBody>
      </p:sp>
      <p:sp>
        <p:nvSpPr>
          <p:cNvPr id="17" name="TextBox 16">
            <a:extLst>
              <a:ext uri="{FF2B5EF4-FFF2-40B4-BE49-F238E27FC236}">
                <a16:creationId xmlns:a16="http://schemas.microsoft.com/office/drawing/2014/main" id="{5B6EFC33-BF70-4C65-82E7-93338377834B}"/>
              </a:ext>
            </a:extLst>
          </p:cNvPr>
          <p:cNvSpPr txBox="1"/>
          <p:nvPr/>
        </p:nvSpPr>
        <p:spPr>
          <a:xfrm>
            <a:off x="8896452" y="4871530"/>
            <a:ext cx="320468" cy="184666"/>
          </a:xfrm>
          <a:prstGeom prst="rect">
            <a:avLst/>
          </a:prstGeom>
          <a:solidFill>
            <a:srgbClr val="CCCACA"/>
          </a:solidFill>
        </p:spPr>
        <p:txBody>
          <a:bodyPr wrap="square" lIns="0" tIns="0" rIns="0" bIns="0" rtlCol="0">
            <a:spAutoFit/>
          </a:bodyPr>
          <a:lstStyle/>
          <a:p>
            <a:pPr>
              <a:spcAft>
                <a:spcPts val="200"/>
              </a:spcAft>
            </a:pPr>
            <a:r>
              <a:rPr lang="fr-FR" sz="600" b="1" i="0" u="none" strike="noStrike" cap="none" baseline="0">
                <a:solidFill>
                  <a:srgbClr val="000000"/>
                </a:solidFill>
                <a:effectLst/>
                <a:uFill>
                  <a:solidFill>
                    <a:prstClr val="black">
                      <a:alpha val="0"/>
                    </a:prstClr>
                  </a:solidFill>
                </a:uFill>
                <a:latin typeface="Arial"/>
                <a:ea typeface="Arial"/>
                <a:cs typeface="Arial"/>
              </a:rPr>
              <a:t>Chef de famille</a:t>
            </a:r>
          </a:p>
        </p:txBody>
      </p:sp>
      <p:sp>
        <p:nvSpPr>
          <p:cNvPr id="18" name="TextBox 17">
            <a:extLst>
              <a:ext uri="{FF2B5EF4-FFF2-40B4-BE49-F238E27FC236}">
                <a16:creationId xmlns:a16="http://schemas.microsoft.com/office/drawing/2014/main" id="{6097C7B5-675B-413F-8472-AD35CB375458}"/>
              </a:ext>
            </a:extLst>
          </p:cNvPr>
          <p:cNvSpPr txBox="1"/>
          <p:nvPr/>
        </p:nvSpPr>
        <p:spPr>
          <a:xfrm>
            <a:off x="9295657" y="4881450"/>
            <a:ext cx="257070" cy="184666"/>
          </a:xfrm>
          <a:prstGeom prst="rect">
            <a:avLst/>
          </a:prstGeom>
          <a:solidFill>
            <a:srgbClr val="CCCACA"/>
          </a:solidFill>
        </p:spPr>
        <p:txBody>
          <a:bodyPr wrap="square" lIns="0" tIns="0" rIns="0" bIns="0" rtlCol="0">
            <a:spAutoFit/>
          </a:bodyPr>
          <a:lstStyle/>
          <a:p>
            <a:pPr>
              <a:spcAft>
                <a:spcPts val="200"/>
              </a:spcAft>
            </a:pPr>
            <a:r>
              <a:rPr lang="fr-FR" sz="600" b="1" i="0" u="none" strike="noStrike" cap="none" baseline="0">
                <a:solidFill>
                  <a:srgbClr val="000000"/>
                </a:solidFill>
                <a:effectLst/>
                <a:uFill>
                  <a:solidFill>
                    <a:prstClr val="black">
                      <a:alpha val="0"/>
                    </a:prstClr>
                  </a:solidFill>
                </a:uFill>
                <a:latin typeface="Arial"/>
                <a:ea typeface="Arial"/>
                <a:cs typeface="Arial"/>
              </a:rPr>
              <a:t>Adresse</a:t>
            </a:r>
          </a:p>
        </p:txBody>
      </p:sp>
      <p:sp>
        <p:nvSpPr>
          <p:cNvPr id="19" name="TextBox 18">
            <a:extLst>
              <a:ext uri="{FF2B5EF4-FFF2-40B4-BE49-F238E27FC236}">
                <a16:creationId xmlns:a16="http://schemas.microsoft.com/office/drawing/2014/main" id="{CE72A7A3-4DF7-43DB-862F-A5E7C115CBFF}"/>
              </a:ext>
            </a:extLst>
          </p:cNvPr>
          <p:cNvSpPr txBox="1"/>
          <p:nvPr/>
        </p:nvSpPr>
        <p:spPr>
          <a:xfrm>
            <a:off x="9695020" y="4877880"/>
            <a:ext cx="257070" cy="92333"/>
          </a:xfrm>
          <a:prstGeom prst="rect">
            <a:avLst/>
          </a:prstGeom>
          <a:solidFill>
            <a:srgbClr val="CCCACA"/>
          </a:solidFill>
        </p:spPr>
        <p:txBody>
          <a:bodyPr wrap="square" lIns="0" tIns="0" rIns="0" bIns="0" rtlCol="0">
            <a:spAutoFit/>
          </a:bodyPr>
          <a:lstStyle/>
          <a:p>
            <a:pPr>
              <a:spcAft>
                <a:spcPts val="200"/>
              </a:spcAft>
            </a:pPr>
            <a:r>
              <a:rPr lang="fr-FR" sz="600" b="1" i="0" u="none" strike="noStrike" cap="none" baseline="0">
                <a:solidFill>
                  <a:srgbClr val="000000"/>
                </a:solidFill>
                <a:effectLst/>
                <a:uFill>
                  <a:solidFill>
                    <a:prstClr val="black">
                      <a:alpha val="0"/>
                    </a:prstClr>
                  </a:solidFill>
                </a:uFill>
                <a:latin typeface="Arial"/>
                <a:ea typeface="Arial"/>
                <a:cs typeface="Arial"/>
              </a:rPr>
              <a:t>Ville </a:t>
            </a:r>
          </a:p>
        </p:txBody>
      </p:sp>
      <p:sp>
        <p:nvSpPr>
          <p:cNvPr id="20" name="TextBox 19">
            <a:extLst>
              <a:ext uri="{FF2B5EF4-FFF2-40B4-BE49-F238E27FC236}">
                <a16:creationId xmlns:a16="http://schemas.microsoft.com/office/drawing/2014/main" id="{93E54842-AB96-484C-ADBC-AFA33846BE79}"/>
              </a:ext>
            </a:extLst>
          </p:cNvPr>
          <p:cNvSpPr txBox="1"/>
          <p:nvPr/>
        </p:nvSpPr>
        <p:spPr>
          <a:xfrm>
            <a:off x="10015562" y="4872267"/>
            <a:ext cx="257070" cy="553998"/>
          </a:xfrm>
          <a:prstGeom prst="rect">
            <a:avLst/>
          </a:prstGeom>
          <a:solidFill>
            <a:srgbClr val="CCCACA"/>
          </a:solidFill>
        </p:spPr>
        <p:txBody>
          <a:bodyPr wrap="square" lIns="0" tIns="0" rIns="0" bIns="0" rtlCol="0">
            <a:spAutoFit/>
          </a:bodyPr>
          <a:lstStyle/>
          <a:p>
            <a:pPr algn="ctr">
              <a:spcAft>
                <a:spcPts val="200"/>
              </a:spcAft>
            </a:pPr>
            <a:r>
              <a:rPr lang="fr-FR" sz="600" b="1" i="0" u="none" strike="noStrike" cap="none" baseline="0">
                <a:solidFill>
                  <a:srgbClr val="000000"/>
                </a:solidFill>
                <a:effectLst/>
                <a:uFill>
                  <a:solidFill>
                    <a:prstClr val="black">
                      <a:alpha val="0"/>
                    </a:prstClr>
                  </a:solidFill>
                </a:uFill>
                <a:latin typeface="Arial"/>
                <a:ea typeface="Arial"/>
                <a:cs typeface="Arial"/>
              </a:rPr>
              <a:t>Zone de gouvernement local (LGA)</a:t>
            </a:r>
          </a:p>
        </p:txBody>
      </p:sp>
      <p:sp>
        <p:nvSpPr>
          <p:cNvPr id="21" name="TextBox 20">
            <a:extLst>
              <a:ext uri="{FF2B5EF4-FFF2-40B4-BE49-F238E27FC236}">
                <a16:creationId xmlns:a16="http://schemas.microsoft.com/office/drawing/2014/main" id="{FE90791F-E13A-43B3-B791-5645F44E0FC8}"/>
              </a:ext>
            </a:extLst>
          </p:cNvPr>
          <p:cNvSpPr txBox="1"/>
          <p:nvPr/>
        </p:nvSpPr>
        <p:spPr>
          <a:xfrm>
            <a:off x="10312370" y="4864646"/>
            <a:ext cx="320468" cy="369332"/>
          </a:xfrm>
          <a:prstGeom prst="rect">
            <a:avLst/>
          </a:prstGeom>
          <a:solidFill>
            <a:srgbClr val="CCCACA"/>
          </a:solidFill>
        </p:spPr>
        <p:txBody>
          <a:bodyPr wrap="square" lIns="0" tIns="0" rIns="0" bIns="0" rtlCol="0">
            <a:spAutoFit/>
          </a:bodyPr>
          <a:lstStyle/>
          <a:p>
            <a:pPr>
              <a:spcAft>
                <a:spcPts val="200"/>
              </a:spcAft>
            </a:pPr>
            <a:r>
              <a:rPr lang="fr-FR" sz="600" b="1" i="0" u="none" strike="noStrike" cap="none" baseline="0">
                <a:solidFill>
                  <a:srgbClr val="000000"/>
                </a:solidFill>
                <a:effectLst/>
                <a:uFill>
                  <a:solidFill>
                    <a:prstClr val="black">
                      <a:alpha val="0"/>
                    </a:prstClr>
                  </a:solidFill>
                </a:uFill>
                <a:latin typeface="Arial"/>
                <a:ea typeface="Arial"/>
                <a:cs typeface="Arial"/>
              </a:rPr>
              <a:t>Numéro de téléphone</a:t>
            </a:r>
            <a:endParaRPr lang="en-US" sz="600" b="1">
              <a:latin typeface="+mj-lt"/>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CE120D6F-101E-46D0-8ED2-D521AF2050FA}"/>
              </a:ext>
            </a:extLst>
          </p:cNvPr>
          <p:cNvSpPr txBox="1"/>
          <p:nvPr/>
        </p:nvSpPr>
        <p:spPr>
          <a:xfrm>
            <a:off x="10711733" y="4872267"/>
            <a:ext cx="528348" cy="92333"/>
          </a:xfrm>
          <a:prstGeom prst="rect">
            <a:avLst/>
          </a:prstGeom>
          <a:solidFill>
            <a:srgbClr val="CCCACA"/>
          </a:solidFill>
        </p:spPr>
        <p:txBody>
          <a:bodyPr wrap="square" lIns="0" tIns="0" rIns="0" bIns="0" rtlCol="0">
            <a:spAutoFit/>
          </a:bodyPr>
          <a:lstStyle/>
          <a:p>
            <a:pPr algn="ctr">
              <a:spcAft>
                <a:spcPts val="200"/>
              </a:spcAft>
            </a:pPr>
            <a:r>
              <a:rPr lang="fr-FR" sz="600" b="1" i="0" u="none" strike="noStrike" cap="none" baseline="0">
                <a:solidFill>
                  <a:srgbClr val="000000"/>
                </a:solidFill>
                <a:effectLst/>
                <a:uFill>
                  <a:solidFill>
                    <a:prstClr val="black">
                      <a:alpha val="0"/>
                    </a:prstClr>
                  </a:solidFill>
                </a:uFill>
                <a:latin typeface="Arial"/>
                <a:ea typeface="Arial"/>
                <a:cs typeface="Arial"/>
              </a:rPr>
              <a:t>Profession</a:t>
            </a:r>
          </a:p>
        </p:txBody>
      </p:sp>
    </p:spTree>
    <p:extLst>
      <p:ext uri="{BB962C8B-B14F-4D97-AF65-F5344CB8AC3E}">
        <p14:creationId xmlns:p14="http://schemas.microsoft.com/office/powerpoint/2010/main" val="2791599641"/>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C066D-8C67-79B6-DC63-2053EA96356C}"/>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Remue-méninges </a:t>
            </a:r>
          </a:p>
        </p:txBody>
      </p:sp>
      <p:sp>
        <p:nvSpPr>
          <p:cNvPr id="3" name="Content Placeholder 2">
            <a:extLst>
              <a:ext uri="{FF2B5EF4-FFF2-40B4-BE49-F238E27FC236}">
                <a16:creationId xmlns:a16="http://schemas.microsoft.com/office/drawing/2014/main" id="{86DA3E28-4A77-6264-C838-09F6B921B27C}"/>
              </a:ext>
            </a:extLst>
          </p:cNvPr>
          <p:cNvSpPr>
            <a:spLocks noGrp="1"/>
          </p:cNvSpPr>
          <p:nvPr>
            <p:ph idx="1"/>
          </p:nvPr>
        </p:nvSpPr>
        <p:spPr>
          <a:xfrm>
            <a:off x="838201" y="1636730"/>
            <a:ext cx="8543924" cy="4932746"/>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Comment pourriez–vous obtenir les antécédents de contacts sexuels (antécédents sexuels) d’une manière culturellement appropriée ?</a:t>
            </a:r>
          </a:p>
        </p:txBody>
      </p:sp>
    </p:spTree>
    <p:extLst>
      <p:ext uri="{BB962C8B-B14F-4D97-AF65-F5344CB8AC3E}">
        <p14:creationId xmlns:p14="http://schemas.microsoft.com/office/powerpoint/2010/main" val="2808894928"/>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AF61E-623F-A1CB-A68D-537E77EC31A8}"/>
              </a:ext>
            </a:extLst>
          </p:cNvPr>
          <p:cNvSpPr>
            <a:spLocks noGrp="1"/>
          </p:cNvSpPr>
          <p:nvPr>
            <p:ph type="title"/>
          </p:nvPr>
        </p:nvSpPr>
        <p:spPr>
          <a:xfrm>
            <a:off x="838200" y="588494"/>
            <a:ext cx="9773653" cy="800039"/>
          </a:xfrm>
        </p:spPr>
        <p:txBody>
          <a:bodyPr>
            <a:normAutofit fontScale="90000"/>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Quels sont les contextes dans lesquels le contact aurait pu se produire ?</a:t>
            </a:r>
          </a:p>
        </p:txBody>
      </p:sp>
      <p:sp>
        <p:nvSpPr>
          <p:cNvPr id="3" name="Content Placeholder 2">
            <a:extLst>
              <a:ext uri="{FF2B5EF4-FFF2-40B4-BE49-F238E27FC236}">
                <a16:creationId xmlns:a16="http://schemas.microsoft.com/office/drawing/2014/main" id="{BCCE2804-A326-3F39-CC18-2E25276FB1EA}"/>
              </a:ext>
            </a:extLst>
          </p:cNvPr>
          <p:cNvSpPr>
            <a:spLocks noGrp="1"/>
          </p:cNvSpPr>
          <p:nvPr>
            <p:ph idx="1"/>
          </p:nvPr>
        </p:nvSpPr>
        <p:spPr>
          <a:xfrm>
            <a:off x="838200" y="1636730"/>
            <a:ext cx="4873668" cy="4932746"/>
          </a:xfrm>
        </p:spPr>
        <p:txBody>
          <a:bodyPr/>
          <a:lstStyle/>
          <a:p>
            <a:r>
              <a:rPr lang="fr-FR" sz="2400" b="0" i="0" u="none" strike="noStrike" cap="none" baseline="0">
                <a:solidFill>
                  <a:srgbClr val="000000"/>
                </a:solidFill>
                <a:effectLst/>
                <a:uFill>
                  <a:solidFill>
                    <a:prstClr val="black">
                      <a:alpha val="0"/>
                    </a:prstClr>
                  </a:solidFill>
                </a:uFill>
                <a:latin typeface="Arial"/>
                <a:ea typeface="Arial"/>
                <a:cs typeface="Arial"/>
              </a:rPr>
              <a:t>On peut demander aux cas</a:t>
            </a:r>
            <a:r>
              <a:rPr lang="fr-FR" sz="2400" b="0" i="0" u="none" strike="noStrike" cap="none" baseline="0">
                <a:solidFill>
                  <a:srgbClr val="262626"/>
                </a:solidFill>
                <a:effectLst/>
                <a:uFill>
                  <a:solidFill>
                    <a:prstClr val="black">
                      <a:alpha val="0"/>
                    </a:prstClr>
                  </a:solidFill>
                </a:uFill>
                <a:latin typeface="Arial"/>
                <a:ea typeface="Arial"/>
                <a:cs typeface="Arial"/>
              </a:rPr>
              <a:t> d’identifier les contacts dans un certain nombre de contextes, notamment</a:t>
            </a:r>
          </a:p>
          <a:p>
            <a:r>
              <a:rPr lang="fr-FR" sz="2400" b="0" i="0" u="none" strike="noStrike" cap="none" baseline="0">
                <a:solidFill>
                  <a:srgbClr val="262626"/>
                </a:solidFill>
                <a:effectLst/>
                <a:uFill>
                  <a:solidFill>
                    <a:prstClr val="black">
                      <a:alpha val="0"/>
                    </a:prstClr>
                  </a:solidFill>
                </a:uFill>
                <a:latin typeface="Arial"/>
                <a:ea typeface="Arial"/>
                <a:cs typeface="Arial"/>
              </a:rPr>
              <a:t>Les listes de présence, les listes des passagers, etc. peuvent être utilisées pour identifier les contacts.</a:t>
            </a:r>
          </a:p>
          <a:p>
            <a:pPr marL="0" indent="0">
              <a:buNone/>
            </a:pPr>
            <a:endParaRPr lang="en-US" sz="3200"/>
          </a:p>
        </p:txBody>
      </p:sp>
      <p:sp>
        <p:nvSpPr>
          <p:cNvPr id="6" name="TextBox 5">
            <a:extLst>
              <a:ext uri="{FF2B5EF4-FFF2-40B4-BE49-F238E27FC236}">
                <a16:creationId xmlns:a16="http://schemas.microsoft.com/office/drawing/2014/main" id="{1B6D8A79-689F-1901-369C-172A066541EE}"/>
              </a:ext>
            </a:extLst>
          </p:cNvPr>
          <p:cNvSpPr txBox="1"/>
          <p:nvPr/>
        </p:nvSpPr>
        <p:spPr>
          <a:xfrm>
            <a:off x="6199884" y="1168327"/>
            <a:ext cx="4303681" cy="4844916"/>
          </a:xfrm>
          <a:prstGeom prst="rect">
            <a:avLst/>
          </a:prstGeom>
          <a:solidFill>
            <a:schemeClr val="accent5">
              <a:lumMod val="20000"/>
              <a:lumOff val="80000"/>
            </a:schemeClr>
          </a:solidFill>
          <a:ln w="28575">
            <a:solidFill>
              <a:schemeClr val="accent3">
                <a:lumMod val="50000"/>
              </a:schemeClr>
            </a:solidFill>
          </a:ln>
        </p:spPr>
        <p:txBody>
          <a:bodyPr wrap="square" bIns="0">
            <a:spAutoFit/>
          </a:bodyPr>
          <a:lstStyle/>
          <a:p>
            <a:pPr marL="228600" lvl="1" indent="-228600">
              <a:lnSpc>
                <a:spcPct val="95000"/>
              </a:lnSpc>
              <a:spcBef>
                <a:spcPts val="600"/>
              </a:spcBef>
              <a:buClr>
                <a:schemeClr val="accent2">
                  <a:lumMod val="50000"/>
                  <a:lumOff val="50000"/>
                </a:schemeClr>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Le foyer</a:t>
            </a:r>
          </a:p>
          <a:p>
            <a:pPr marL="228600" lvl="1" indent="-228600">
              <a:lnSpc>
                <a:spcPct val="95000"/>
              </a:lnSpc>
              <a:spcBef>
                <a:spcPts val="500"/>
              </a:spcBef>
              <a:buClr>
                <a:schemeClr val="accent2">
                  <a:lumMod val="50000"/>
                  <a:lumOff val="50000"/>
                </a:schemeClr>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Le lieu de travail</a:t>
            </a:r>
          </a:p>
          <a:p>
            <a:pPr marL="228600" lvl="1" indent="-228600">
              <a:lnSpc>
                <a:spcPct val="95000"/>
              </a:lnSpc>
              <a:spcBef>
                <a:spcPts val="500"/>
              </a:spcBef>
              <a:buClr>
                <a:schemeClr val="accent2">
                  <a:lumMod val="50000"/>
                  <a:lumOff val="50000"/>
                </a:schemeClr>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L’école/la crèche</a:t>
            </a:r>
          </a:p>
          <a:p>
            <a:pPr marL="228600" lvl="1" indent="-228600">
              <a:lnSpc>
                <a:spcPct val="95000"/>
              </a:lnSpc>
              <a:spcBef>
                <a:spcPts val="500"/>
              </a:spcBef>
              <a:buClr>
                <a:schemeClr val="accent2">
                  <a:lumMod val="50000"/>
                  <a:lumOff val="50000"/>
                </a:schemeClr>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Les contacts sexuels</a:t>
            </a:r>
          </a:p>
          <a:p>
            <a:pPr marL="228600" lvl="1" indent="-228600">
              <a:lnSpc>
                <a:spcPct val="95000"/>
              </a:lnSpc>
              <a:spcBef>
                <a:spcPts val="500"/>
              </a:spcBef>
              <a:buClr>
                <a:schemeClr val="accent2">
                  <a:lumMod val="50000"/>
                  <a:lumOff val="50000"/>
                </a:schemeClr>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Les soins de santé (y compris l’exposition en laboratoire)</a:t>
            </a:r>
          </a:p>
          <a:p>
            <a:pPr marL="228600" lvl="1" indent="-228600">
              <a:lnSpc>
                <a:spcPct val="95000"/>
              </a:lnSpc>
              <a:spcBef>
                <a:spcPts val="500"/>
              </a:spcBef>
              <a:buClr>
                <a:schemeClr val="accent2">
                  <a:lumMod val="50000"/>
                  <a:lumOff val="50000"/>
                </a:schemeClr>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Les lieux de culte</a:t>
            </a:r>
          </a:p>
          <a:p>
            <a:pPr marL="228600" lvl="1" indent="-228600">
              <a:lnSpc>
                <a:spcPct val="95000"/>
              </a:lnSpc>
              <a:spcBef>
                <a:spcPts val="500"/>
              </a:spcBef>
              <a:buClr>
                <a:schemeClr val="accent2">
                  <a:lumMod val="50000"/>
                  <a:lumOff val="50000"/>
                </a:schemeClr>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Transport</a:t>
            </a:r>
          </a:p>
          <a:p>
            <a:pPr marL="228600" lvl="1" indent="-228600">
              <a:lnSpc>
                <a:spcPct val="95000"/>
              </a:lnSpc>
              <a:spcBef>
                <a:spcPts val="500"/>
              </a:spcBef>
              <a:buClr>
                <a:schemeClr val="accent2">
                  <a:lumMod val="50000"/>
                  <a:lumOff val="50000"/>
                </a:schemeClr>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Les sports</a:t>
            </a:r>
          </a:p>
          <a:p>
            <a:pPr marL="228600" lvl="1" indent="-228600">
              <a:lnSpc>
                <a:spcPct val="95000"/>
              </a:lnSpc>
              <a:spcBef>
                <a:spcPts val="500"/>
              </a:spcBef>
              <a:buClr>
                <a:schemeClr val="accent2">
                  <a:lumMod val="50000"/>
                  <a:lumOff val="50000"/>
                </a:schemeClr>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Les bars/restaurants</a:t>
            </a:r>
          </a:p>
          <a:p>
            <a:pPr marL="228600" lvl="1" indent="-228600">
              <a:lnSpc>
                <a:spcPct val="95000"/>
              </a:lnSpc>
              <a:spcBef>
                <a:spcPts val="500"/>
              </a:spcBef>
              <a:buClr>
                <a:schemeClr val="accent2">
                  <a:lumMod val="50000"/>
                  <a:lumOff val="50000"/>
                </a:schemeClr>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Les rassemblements sociaux</a:t>
            </a:r>
          </a:p>
          <a:p>
            <a:pPr marL="228600" lvl="1" indent="-228600">
              <a:lnSpc>
                <a:spcPct val="95000"/>
              </a:lnSpc>
              <a:spcBef>
                <a:spcPts val="500"/>
              </a:spcBef>
              <a:buClr>
                <a:schemeClr val="accent2">
                  <a:lumMod val="50000"/>
                  <a:lumOff val="50000"/>
                </a:schemeClr>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Les festivals</a:t>
            </a:r>
          </a:p>
          <a:p>
            <a:pPr marL="228600" lvl="1" indent="-228600">
              <a:lnSpc>
                <a:spcPct val="95000"/>
              </a:lnSpc>
              <a:spcBef>
                <a:spcPts val="500"/>
              </a:spcBef>
              <a:buClr>
                <a:schemeClr val="accent2">
                  <a:lumMod val="50000"/>
                  <a:lumOff val="50000"/>
                </a:schemeClr>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Toute autre interaction dont ils se souviennent</a:t>
            </a:r>
          </a:p>
        </p:txBody>
      </p:sp>
      <p:cxnSp>
        <p:nvCxnSpPr>
          <p:cNvPr id="7" name="Straight Arrow Connector 6">
            <a:extLst>
              <a:ext uri="{FF2B5EF4-FFF2-40B4-BE49-F238E27FC236}">
                <a16:creationId xmlns:a16="http://schemas.microsoft.com/office/drawing/2014/main" id="{0515E2FF-2894-94E0-54D2-75E4F39233F4}"/>
              </a:ext>
            </a:extLst>
          </p:cNvPr>
          <p:cNvCxnSpPr/>
          <p:nvPr/>
        </p:nvCxnSpPr>
        <p:spPr>
          <a:xfrm>
            <a:off x="5558589" y="2671011"/>
            <a:ext cx="537411" cy="0"/>
          </a:xfrm>
          <a:prstGeom prst="straightConnector1">
            <a:avLst/>
          </a:prstGeom>
          <a:ln w="381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3364101"/>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9DFD0-91BE-A592-AC67-8AA0372A3E88}"/>
              </a:ext>
            </a:extLst>
          </p:cNvPr>
          <p:cNvSpPr>
            <a:spLocks noGrp="1"/>
          </p:cNvSpPr>
          <p:nvPr>
            <p:ph type="title"/>
          </p:nvPr>
        </p:nvSpPr>
        <p:spPr>
          <a:xfrm>
            <a:off x="838200" y="456146"/>
            <a:ext cx="10515600"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Recherche des contacts liés aux voyages</a:t>
            </a:r>
          </a:p>
        </p:txBody>
      </p:sp>
      <p:sp>
        <p:nvSpPr>
          <p:cNvPr id="3" name="Content Placeholder 2">
            <a:extLst>
              <a:ext uri="{FF2B5EF4-FFF2-40B4-BE49-F238E27FC236}">
                <a16:creationId xmlns:a16="http://schemas.microsoft.com/office/drawing/2014/main" id="{B88CE555-3F8B-040D-C0F5-FB15486158ED}"/>
              </a:ext>
            </a:extLst>
          </p:cNvPr>
          <p:cNvSpPr>
            <a:spLocks noGrp="1"/>
          </p:cNvSpPr>
          <p:nvPr>
            <p:ph idx="1"/>
          </p:nvPr>
        </p:nvSpPr>
        <p:spPr>
          <a:xfrm>
            <a:off x="838200" y="1304312"/>
            <a:ext cx="10515600" cy="5385245"/>
          </a:xfrm>
        </p:spPr>
        <p:txBody>
          <a:bodyPr vert="horz" lIns="91440" tIns="45720" rIns="91440" bIns="45720" rtlCol="0" anchor="t">
            <a:noAutofit/>
          </a:bodyPr>
          <a:lstStyle/>
          <a:p>
            <a:r>
              <a:rPr lang="fr-FR" sz="2000" b="0" i="0" u="none" strike="noStrike" cap="none" baseline="0">
                <a:solidFill>
                  <a:srgbClr val="262626"/>
                </a:solidFill>
                <a:effectLst/>
                <a:uFill>
                  <a:solidFill>
                    <a:prstClr val="black">
                      <a:alpha val="0"/>
                    </a:prstClr>
                  </a:solidFill>
                </a:uFill>
                <a:latin typeface="Arial"/>
                <a:ea typeface="Arial"/>
                <a:cs typeface="Arial"/>
              </a:rPr>
              <a:t>Les responsables de la santé publique doivent collaborer avec les autorités de transport, les opérateurs de voyages et les collègues du secteur de la santé publique pour évaluer l’exposition aux risques potentiels et identifier les contacts (passagers et autres) qui peuvent avoir été exposés à un cas pendant leur voyage. </a:t>
            </a:r>
            <a:endParaRPr lang="en-US" sz="2000"/>
          </a:p>
          <a:p>
            <a:r>
              <a:rPr lang="fr-FR" sz="2000" b="0" i="0" u="none" strike="noStrike" cap="none" baseline="0">
                <a:solidFill>
                  <a:srgbClr val="262626"/>
                </a:solidFill>
                <a:effectLst/>
                <a:uFill>
                  <a:solidFill>
                    <a:prstClr val="black">
                      <a:alpha val="0"/>
                    </a:prstClr>
                  </a:solidFill>
                </a:uFill>
                <a:latin typeface="Arial"/>
                <a:ea typeface="Arial"/>
                <a:cs typeface="Arial"/>
              </a:rPr>
              <a:t>Si un cas probable ou confirmé est signalé dans un moyen de transport longue distance (par exemple, plus de 6 heures), les voyageurs assis sur la même rangée, deux rangées devant et deux rangées derrière le voyageur malade, ainsi que l’équipage de cabine qui était de service, peuvent être considérés comme des contacts. </a:t>
            </a:r>
            <a:endParaRPr lang="en-US" sz="2000"/>
          </a:p>
          <a:p>
            <a:r>
              <a:rPr lang="fr-FR" sz="2000" b="0" i="0" u="none" strike="noStrike" cap="none" baseline="0">
                <a:solidFill>
                  <a:srgbClr val="262626"/>
                </a:solidFill>
                <a:effectLst/>
                <a:uFill>
                  <a:solidFill>
                    <a:prstClr val="black">
                      <a:alpha val="0"/>
                    </a:prstClr>
                  </a:solidFill>
                </a:uFill>
                <a:latin typeface="Arial"/>
                <a:ea typeface="Arial"/>
                <a:cs typeface="Arial"/>
              </a:rPr>
              <a:t>Tout passager ou membre de l’équipage qui n’a pas fait état d’un contact physique avec un cas symptomatique et qui portait un EPI, par exemple un masque de protection pour la COVID-19, ne doit pas être considéré comme un cas contact avec la variole du singe. </a:t>
            </a:r>
            <a:endParaRPr lang="en-US" sz="2000"/>
          </a:p>
          <a:p>
            <a:r>
              <a:rPr lang="fr-FR" sz="2000" b="0" i="0" u="none" strike="noStrike" cap="none" baseline="0">
                <a:solidFill>
                  <a:srgbClr val="262626"/>
                </a:solidFill>
                <a:effectLst/>
                <a:uFill>
                  <a:solidFill>
                    <a:prstClr val="black">
                      <a:alpha val="0"/>
                    </a:prstClr>
                  </a:solidFill>
                </a:uFill>
                <a:latin typeface="Arial"/>
                <a:ea typeface="Arial"/>
                <a:cs typeface="Arial"/>
              </a:rPr>
              <a:t>Les autorités sanitaires nationales et locales doivent procéder à des évaluations au cas par cas de chaque scénario.</a:t>
            </a:r>
            <a:endParaRPr lang="en-US" sz="2000"/>
          </a:p>
        </p:txBody>
      </p:sp>
    </p:spTree>
    <p:extLst>
      <p:ext uri="{BB962C8B-B14F-4D97-AF65-F5344CB8AC3E}">
        <p14:creationId xmlns:p14="http://schemas.microsoft.com/office/powerpoint/2010/main" val="577522887"/>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E441E-69E1-F8A4-7872-033B2EB31490}"/>
              </a:ext>
            </a:extLst>
          </p:cNvPr>
          <p:cNvSpPr>
            <a:spLocks noGrp="1"/>
          </p:cNvSpPr>
          <p:nvPr>
            <p:ph type="title"/>
          </p:nvPr>
        </p:nvSpPr>
        <p:spPr/>
        <p:txBody>
          <a:bodyPr>
            <a:normAutofit/>
          </a:bodyPr>
          <a:lstStyle/>
          <a:p>
            <a:r>
              <a:rPr lang="fr-FR" sz="2400" b="1" i="0" u="none" strike="noStrike" cap="none" baseline="0">
                <a:solidFill>
                  <a:srgbClr val="577F9F"/>
                </a:solidFill>
                <a:effectLst/>
                <a:uFill>
                  <a:solidFill>
                    <a:prstClr val="black">
                      <a:alpha val="0"/>
                    </a:prstClr>
                  </a:solidFill>
                </a:uFill>
                <a:latin typeface="Arial"/>
                <a:ea typeface="Arial"/>
                <a:cs typeface="Arial"/>
              </a:rPr>
              <a:t>Difficultés inhérentes à la recherche des contacts</a:t>
            </a:r>
          </a:p>
        </p:txBody>
      </p:sp>
      <p:sp>
        <p:nvSpPr>
          <p:cNvPr id="3" name="Content Placeholder 2">
            <a:extLst>
              <a:ext uri="{FF2B5EF4-FFF2-40B4-BE49-F238E27FC236}">
                <a16:creationId xmlns:a16="http://schemas.microsoft.com/office/drawing/2014/main" id="{4368B446-090C-F425-1409-46AD1DC9F6AC}"/>
              </a:ext>
            </a:extLst>
          </p:cNvPr>
          <p:cNvSpPr>
            <a:spLocks noGrp="1"/>
          </p:cNvSpPr>
          <p:nvPr>
            <p:ph idx="1"/>
          </p:nvPr>
        </p:nvSpPr>
        <p:spPr/>
        <p:txBody>
          <a:bodyPr/>
          <a:lstStyle/>
          <a:p>
            <a:r>
              <a:rPr lang="fr-FR" sz="2000" b="0" i="0" u="none" strike="noStrike" cap="none" baseline="0">
                <a:solidFill>
                  <a:srgbClr val="262626"/>
                </a:solidFill>
                <a:effectLst/>
                <a:uFill>
                  <a:solidFill>
                    <a:prstClr val="black">
                      <a:alpha val="0"/>
                    </a:prstClr>
                  </a:solidFill>
                </a:uFill>
                <a:latin typeface="Arial"/>
                <a:ea typeface="Arial"/>
                <a:cs typeface="Arial"/>
              </a:rPr>
              <a:t>Multiples contacts sexuels anonymes</a:t>
            </a:r>
          </a:p>
          <a:p>
            <a:r>
              <a:rPr lang="fr-FR" sz="2000" b="0" i="0" u="none" strike="noStrike" cap="none" baseline="0">
                <a:solidFill>
                  <a:srgbClr val="262626"/>
                </a:solidFill>
                <a:effectLst/>
                <a:uFill>
                  <a:solidFill>
                    <a:prstClr val="black">
                      <a:alpha val="0"/>
                    </a:prstClr>
                  </a:solidFill>
                </a:uFill>
                <a:latin typeface="Arial"/>
                <a:ea typeface="Arial"/>
                <a:cs typeface="Arial"/>
              </a:rPr>
              <a:t>Ressources humaines limitées pour la recherche des contacts</a:t>
            </a:r>
          </a:p>
          <a:p>
            <a:r>
              <a:rPr lang="fr-FR" sz="2000" b="0" i="0" u="none" strike="noStrike" cap="none" baseline="0">
                <a:solidFill>
                  <a:srgbClr val="262626"/>
                </a:solidFill>
                <a:effectLst/>
                <a:uFill>
                  <a:solidFill>
                    <a:prstClr val="black">
                      <a:alpha val="0"/>
                    </a:prstClr>
                  </a:solidFill>
                </a:uFill>
                <a:latin typeface="Arial"/>
                <a:ea typeface="Arial"/>
                <a:cs typeface="Arial"/>
              </a:rPr>
              <a:t>Manque de personnel expérimenté dans la recherche des contacts</a:t>
            </a:r>
          </a:p>
          <a:p>
            <a:r>
              <a:rPr lang="fr-FR" sz="2000" b="0" i="0" u="none" strike="noStrike" cap="none" baseline="0">
                <a:solidFill>
                  <a:srgbClr val="262626"/>
                </a:solidFill>
                <a:effectLst/>
                <a:uFill>
                  <a:solidFill>
                    <a:prstClr val="black">
                      <a:alpha val="0"/>
                    </a:prstClr>
                  </a:solidFill>
                </a:uFill>
                <a:latin typeface="Arial"/>
                <a:ea typeface="Arial"/>
                <a:cs typeface="Arial"/>
              </a:rPr>
              <a:t>Respect des délais de recherche des contacts</a:t>
            </a:r>
          </a:p>
          <a:p>
            <a:r>
              <a:rPr lang="fr-FR" sz="2000" b="0" i="0" u="none" strike="noStrike" cap="none" baseline="0">
                <a:solidFill>
                  <a:srgbClr val="262626"/>
                </a:solidFill>
                <a:effectLst/>
                <a:uFill>
                  <a:solidFill>
                    <a:prstClr val="black">
                      <a:alpha val="0"/>
                    </a:prstClr>
                  </a:solidFill>
                </a:uFill>
                <a:latin typeface="Arial"/>
                <a:ea typeface="Arial"/>
                <a:cs typeface="Arial"/>
              </a:rPr>
              <a:t>Stigmatisation associée à la variole du singe et aux HSH, ainsi qu’aux pratiques sexuelles (sexe entre hommes, activités sexuelles de groupe, consommation de drogues à caractère sexuel, sexe dans des lieux commerciaux)</a:t>
            </a:r>
          </a:p>
          <a:p>
            <a:r>
              <a:rPr lang="fr-FR" sz="2000" b="0" i="0" u="none" strike="noStrike" cap="none" baseline="0">
                <a:solidFill>
                  <a:srgbClr val="262626"/>
                </a:solidFill>
                <a:effectLst/>
                <a:uFill>
                  <a:solidFill>
                    <a:prstClr val="black">
                      <a:alpha val="0"/>
                    </a:prstClr>
                  </a:solidFill>
                </a:uFill>
                <a:latin typeface="Arial"/>
                <a:ea typeface="Arial"/>
                <a:cs typeface="Arial"/>
              </a:rPr>
              <a:t>Variation du niveau de confiance qu’inspirent les autorités de santé publique </a:t>
            </a:r>
          </a:p>
          <a:p>
            <a:endParaRPr lang="en-US" sz="2000"/>
          </a:p>
        </p:txBody>
      </p:sp>
    </p:spTree>
    <p:extLst>
      <p:ext uri="{BB962C8B-B14F-4D97-AF65-F5344CB8AC3E}">
        <p14:creationId xmlns:p14="http://schemas.microsoft.com/office/powerpoint/2010/main" val="280681569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1870F-6C6D-F2C7-BEE6-28ABBB00CD28}"/>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Menu des solutions (1)</a:t>
            </a:r>
          </a:p>
        </p:txBody>
      </p:sp>
      <p:sp>
        <p:nvSpPr>
          <p:cNvPr id="3" name="Content Placeholder 2">
            <a:extLst>
              <a:ext uri="{FF2B5EF4-FFF2-40B4-BE49-F238E27FC236}">
                <a16:creationId xmlns:a16="http://schemas.microsoft.com/office/drawing/2014/main" id="{F705AF07-6480-FAD1-C4B5-B481CAE232E7}"/>
              </a:ext>
            </a:extLst>
          </p:cNvPr>
          <p:cNvSpPr>
            <a:spLocks noGrp="1"/>
          </p:cNvSpPr>
          <p:nvPr>
            <p:ph idx="1"/>
          </p:nvPr>
        </p:nvSpPr>
        <p:spPr>
          <a:xfrm>
            <a:off x="838200" y="1636730"/>
            <a:ext cx="10086474" cy="4932746"/>
          </a:xfrm>
        </p:spPr>
        <p:txBody>
          <a:bodyPr/>
          <a:lstStyle/>
          <a:p>
            <a:r>
              <a:rPr lang="fr-FR" sz="2000" b="0" i="0" u="none" strike="noStrike" cap="none" baseline="0">
                <a:solidFill>
                  <a:srgbClr val="262626"/>
                </a:solidFill>
                <a:effectLst/>
                <a:uFill>
                  <a:solidFill>
                    <a:prstClr val="black">
                      <a:alpha val="0"/>
                    </a:prstClr>
                  </a:solidFill>
                </a:uFill>
                <a:latin typeface="Arial"/>
                <a:ea typeface="Arial"/>
                <a:cs typeface="Arial"/>
              </a:rPr>
              <a:t>Suivre autant de contacts que possible dans un délai de 3 semaines pour que la stratégie d’isolement et de recherche des contacts puisse contribuer à la réduction de la transmission.</a:t>
            </a:r>
          </a:p>
          <a:p>
            <a:r>
              <a:rPr lang="fr-FR" sz="2000" b="0" i="0" u="none" strike="noStrike" cap="none" baseline="0">
                <a:solidFill>
                  <a:srgbClr val="262626"/>
                </a:solidFill>
                <a:effectLst/>
                <a:uFill>
                  <a:solidFill>
                    <a:prstClr val="black">
                      <a:alpha val="0"/>
                    </a:prstClr>
                  </a:solidFill>
                </a:uFill>
                <a:latin typeface="Arial"/>
                <a:ea typeface="Arial"/>
                <a:cs typeface="Arial"/>
              </a:rPr>
              <a:t>Mener des entretiens avec les cas et les contacts pour identifier les facteurs de risque et les contextes des interventions de santé publique ciblées.</a:t>
            </a:r>
          </a:p>
          <a:p>
            <a:r>
              <a:rPr lang="fr-FR" sz="2000" b="0" i="0" u="none" strike="noStrike" cap="none" baseline="0">
                <a:solidFill>
                  <a:srgbClr val="262626"/>
                </a:solidFill>
                <a:effectLst/>
                <a:uFill>
                  <a:solidFill>
                    <a:prstClr val="black">
                      <a:alpha val="0"/>
                    </a:prstClr>
                  </a:solidFill>
                </a:uFill>
                <a:latin typeface="Arial"/>
                <a:ea typeface="Arial"/>
                <a:cs typeface="Arial"/>
              </a:rPr>
              <a:t>Former le personnel à la recherche des contacts.</a:t>
            </a:r>
          </a:p>
          <a:p>
            <a:r>
              <a:rPr lang="fr-FR" sz="2000" b="0" i="0" u="none" strike="noStrike" cap="none" baseline="0">
                <a:solidFill>
                  <a:srgbClr val="262626"/>
                </a:solidFill>
                <a:effectLst/>
                <a:uFill>
                  <a:solidFill>
                    <a:prstClr val="black">
                      <a:alpha val="0"/>
                    </a:prstClr>
                  </a:solidFill>
                </a:uFill>
                <a:latin typeface="Arial"/>
                <a:ea typeface="Arial"/>
                <a:cs typeface="Arial"/>
              </a:rPr>
              <a:t>Collaborer avec le personnel de prise en charge des IST, qui jouit d’une expérience en matière de problèmes de santé sexuelle et qui a été formé à la notification aux partenaires, pour assurer les activités de recherche des contacts. </a:t>
            </a:r>
          </a:p>
          <a:p>
            <a:r>
              <a:rPr lang="fr-FR" sz="2000" b="0" i="0" u="none" strike="noStrike" cap="none" baseline="0">
                <a:solidFill>
                  <a:srgbClr val="262626"/>
                </a:solidFill>
                <a:effectLst/>
                <a:uFill>
                  <a:solidFill>
                    <a:prstClr val="black">
                      <a:alpha val="0"/>
                    </a:prstClr>
                  </a:solidFill>
                </a:uFill>
                <a:latin typeface="Arial"/>
                <a:ea typeface="Arial"/>
                <a:cs typeface="Arial"/>
              </a:rPr>
              <a:t>Hiérarchiser les contacts sexuels, les contacts présentant un risque plus élevé de maladie grave, les contacts familiaux et les prestataires qui ont été exposés à un risque élevé d’exposition professionnelle.</a:t>
            </a:r>
          </a:p>
          <a:p>
            <a:endParaRPr lang="en-US" sz="2000"/>
          </a:p>
        </p:txBody>
      </p:sp>
    </p:spTree>
    <p:extLst>
      <p:ext uri="{BB962C8B-B14F-4D97-AF65-F5344CB8AC3E}">
        <p14:creationId xmlns:p14="http://schemas.microsoft.com/office/powerpoint/2010/main" val="2624155105"/>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50023-C3C3-3A36-E456-AD1C9CE28377}"/>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Menu des solutions (2)</a:t>
            </a:r>
          </a:p>
        </p:txBody>
      </p:sp>
      <p:sp>
        <p:nvSpPr>
          <p:cNvPr id="3" name="Content Placeholder 2">
            <a:extLst>
              <a:ext uri="{FF2B5EF4-FFF2-40B4-BE49-F238E27FC236}">
                <a16:creationId xmlns:a16="http://schemas.microsoft.com/office/drawing/2014/main" id="{26B05F71-E3B7-FC09-AC47-CABEE4652A17}"/>
              </a:ext>
            </a:extLst>
          </p:cNvPr>
          <p:cNvSpPr>
            <a:spLocks noGrp="1"/>
          </p:cNvSpPr>
          <p:nvPr>
            <p:ph idx="1"/>
          </p:nvPr>
        </p:nvSpPr>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Impliquer les organisations communautaires pour faciliter la conception de solutions qui intègrent les perspectives communautaires afin de mieux faire comprendre et accepter la stratégie. </a:t>
            </a:r>
          </a:p>
          <a:p>
            <a:r>
              <a:rPr lang="fr-FR" sz="2400" b="0" i="0" u="none" strike="noStrike" cap="none" baseline="0">
                <a:solidFill>
                  <a:srgbClr val="262626"/>
                </a:solidFill>
                <a:effectLst/>
                <a:uFill>
                  <a:solidFill>
                    <a:prstClr val="black">
                      <a:alpha val="0"/>
                    </a:prstClr>
                  </a:solidFill>
                </a:uFill>
                <a:latin typeface="Arial"/>
                <a:ea typeface="Arial"/>
                <a:cs typeface="Arial"/>
              </a:rPr>
              <a:t>Mener des activités de communication sur les risques qui ciblent les groupes ayant des contacts sexuels anonymes.</a:t>
            </a:r>
          </a:p>
          <a:p>
            <a:r>
              <a:rPr lang="fr-FR" sz="2400" b="0" i="0" u="none" strike="noStrike" cap="none" baseline="0">
                <a:solidFill>
                  <a:srgbClr val="262626"/>
                </a:solidFill>
                <a:effectLst/>
                <a:uFill>
                  <a:solidFill>
                    <a:prstClr val="black">
                      <a:alpha val="0"/>
                    </a:prstClr>
                  </a:solidFill>
                </a:uFill>
                <a:latin typeface="Arial"/>
                <a:ea typeface="Arial"/>
                <a:cs typeface="Arial"/>
              </a:rPr>
              <a:t>Collaborer avec des organisations de la société civile et des organisations communautaires de confiance pour atténuer la stigmatisation. </a:t>
            </a:r>
          </a:p>
          <a:p>
            <a:r>
              <a:rPr lang="fr-FR" sz="2400" b="0" i="0" u="none" strike="noStrike" cap="none" baseline="0">
                <a:solidFill>
                  <a:srgbClr val="262626"/>
                </a:solidFill>
                <a:effectLst/>
                <a:uFill>
                  <a:solidFill>
                    <a:prstClr val="black">
                      <a:alpha val="0"/>
                    </a:prstClr>
                  </a:solidFill>
                </a:uFill>
                <a:latin typeface="Arial"/>
                <a:ea typeface="Arial"/>
                <a:cs typeface="Arial"/>
              </a:rPr>
              <a:t>Utiliser un langage respectueux et inclusif qui n’associe pas la transmission de la maladie à l’orientation sexuelle ou aux pratiques sexuelles. </a:t>
            </a:r>
          </a:p>
          <a:p>
            <a:endParaRPr lang="en-US" sz="2400"/>
          </a:p>
        </p:txBody>
      </p:sp>
    </p:spTree>
    <p:extLst>
      <p:ext uri="{BB962C8B-B14F-4D97-AF65-F5344CB8AC3E}">
        <p14:creationId xmlns:p14="http://schemas.microsoft.com/office/powerpoint/2010/main" val="776305523"/>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0C21E-A2BC-C48D-241C-590C228C9958}"/>
              </a:ext>
            </a:extLst>
          </p:cNvPr>
          <p:cNvSpPr>
            <a:spLocks noGrp="1"/>
          </p:cNvSpPr>
          <p:nvPr>
            <p:ph type="title"/>
          </p:nvPr>
        </p:nvSpPr>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Procédures de recherche des contacts :  Accès aux contacts</a:t>
            </a:r>
          </a:p>
        </p:txBody>
      </p:sp>
      <p:sp>
        <p:nvSpPr>
          <p:cNvPr id="3" name="Content Placeholder 2">
            <a:extLst>
              <a:ext uri="{FF2B5EF4-FFF2-40B4-BE49-F238E27FC236}">
                <a16:creationId xmlns:a16="http://schemas.microsoft.com/office/drawing/2014/main" id="{ED5B8242-2A03-69E9-3F23-D8798DB45ADA}"/>
              </a:ext>
            </a:extLst>
          </p:cNvPr>
          <p:cNvSpPr>
            <a:spLocks noGrp="1"/>
          </p:cNvSpPr>
          <p:nvPr>
            <p:ph idx="1"/>
          </p:nvPr>
        </p:nvSpPr>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Expliquer au cas qu’il est possible de joindre les contacts sous différentes modalités :</a:t>
            </a:r>
          </a:p>
          <a:p>
            <a:r>
              <a:rPr lang="fr-FR" sz="2800" b="1" i="0" u="none" strike="noStrike" cap="none" baseline="0">
                <a:solidFill>
                  <a:srgbClr val="262626"/>
                </a:solidFill>
                <a:effectLst/>
                <a:uFill>
                  <a:solidFill>
                    <a:prstClr val="black">
                      <a:alpha val="0"/>
                    </a:prstClr>
                  </a:solidFill>
                </a:uFill>
                <a:latin typeface="Arial"/>
                <a:ea typeface="Arial"/>
                <a:cs typeface="Arial"/>
              </a:rPr>
              <a:t>Directement par le cas</a:t>
            </a:r>
            <a:r>
              <a:rPr lang="fr-FR" sz="2800" b="0" i="0" u="none" strike="noStrike" cap="none" baseline="0">
                <a:solidFill>
                  <a:srgbClr val="262626"/>
                </a:solidFill>
                <a:effectLst/>
                <a:uFill>
                  <a:solidFill>
                    <a:prstClr val="black">
                      <a:alpha val="0"/>
                    </a:prstClr>
                  </a:solidFill>
                </a:uFill>
                <a:latin typeface="Arial"/>
                <a:ea typeface="Arial"/>
                <a:cs typeface="Arial"/>
              </a:rPr>
              <a:t>, qui peut décider d’informer ou non le contact de son état clinique et de l’orienter vers le centre de dépistage (</a:t>
            </a:r>
            <a:r>
              <a:rPr lang="fr-FR" sz="2800" b="1" i="0" u="none" strike="noStrike" cap="none" baseline="0">
                <a:solidFill>
                  <a:srgbClr val="262626"/>
                </a:solidFill>
                <a:effectLst/>
                <a:uFill>
                  <a:solidFill>
                    <a:prstClr val="black">
                      <a:alpha val="0"/>
                    </a:prstClr>
                  </a:solidFill>
                </a:uFill>
                <a:latin typeface="Arial"/>
                <a:ea typeface="Arial"/>
                <a:cs typeface="Arial"/>
              </a:rPr>
              <a:t>Recommandation du patient</a:t>
            </a:r>
            <a:r>
              <a:rPr lang="fr-FR" sz="2800" b="0" i="0" u="none" strike="noStrike" cap="none" baseline="0">
                <a:solidFill>
                  <a:srgbClr val="262626"/>
                </a:solidFill>
                <a:effectLst/>
                <a:uFill>
                  <a:solidFill>
                    <a:prstClr val="black">
                      <a:alpha val="0"/>
                    </a:prstClr>
                  </a:solidFill>
                </a:uFill>
                <a:latin typeface="Arial"/>
                <a:ea typeface="Arial"/>
                <a:cs typeface="Arial"/>
              </a:rPr>
              <a:t>).</a:t>
            </a:r>
          </a:p>
          <a:p>
            <a:r>
              <a:rPr lang="fr-FR" sz="2800" b="1" i="0" u="none" strike="noStrike" cap="none" baseline="0">
                <a:solidFill>
                  <a:srgbClr val="262626"/>
                </a:solidFill>
                <a:effectLst/>
                <a:uFill>
                  <a:solidFill>
                    <a:prstClr val="black">
                      <a:alpha val="0"/>
                    </a:prstClr>
                  </a:solidFill>
                </a:uFill>
                <a:latin typeface="Arial"/>
                <a:ea typeface="Arial"/>
                <a:cs typeface="Arial"/>
              </a:rPr>
              <a:t>Directement par le prestataire</a:t>
            </a:r>
            <a:r>
              <a:rPr lang="fr-FR" sz="2800" b="0" i="0" u="none" strike="noStrike" cap="none" baseline="0">
                <a:solidFill>
                  <a:srgbClr val="262626"/>
                </a:solidFill>
                <a:effectLst/>
                <a:uFill>
                  <a:solidFill>
                    <a:prstClr val="black">
                      <a:alpha val="0"/>
                    </a:prstClr>
                  </a:solidFill>
                </a:uFill>
                <a:latin typeface="Arial"/>
                <a:ea typeface="Arial"/>
                <a:cs typeface="Arial"/>
              </a:rPr>
              <a:t>, qui, sur la base du consentement du cas, peut informer (</a:t>
            </a:r>
            <a:r>
              <a:rPr lang="fr-FR" sz="2800" b="1" i="0" u="none" strike="noStrike" cap="none" baseline="0">
                <a:solidFill>
                  <a:srgbClr val="262626"/>
                </a:solidFill>
                <a:effectLst/>
                <a:uFill>
                  <a:solidFill>
                    <a:prstClr val="black">
                      <a:alpha val="0"/>
                    </a:prstClr>
                  </a:solidFill>
                </a:uFill>
                <a:latin typeface="Arial"/>
                <a:ea typeface="Arial"/>
                <a:cs typeface="Arial"/>
              </a:rPr>
              <a:t>Référence du prestataire</a:t>
            </a:r>
            <a:r>
              <a:rPr lang="fr-FR" sz="2800" b="0" i="0" u="none" strike="noStrike" cap="none" baseline="0">
                <a:solidFill>
                  <a:srgbClr val="262626"/>
                </a:solidFill>
                <a:effectLst/>
                <a:uFill>
                  <a:solidFill>
                    <a:prstClr val="black">
                      <a:alpha val="0"/>
                    </a:prstClr>
                  </a:solidFill>
                </a:uFill>
                <a:latin typeface="Arial"/>
                <a:ea typeface="Arial"/>
                <a:cs typeface="Arial"/>
              </a:rPr>
              <a:t>) ou non le contact (</a:t>
            </a:r>
            <a:r>
              <a:rPr lang="fr-FR" sz="2800" b="1" i="0" u="none" strike="noStrike" cap="none" baseline="0">
                <a:solidFill>
                  <a:srgbClr val="262626"/>
                </a:solidFill>
                <a:effectLst/>
                <a:uFill>
                  <a:solidFill>
                    <a:prstClr val="black">
                      <a:alpha val="0"/>
                    </a:prstClr>
                  </a:solidFill>
                </a:uFill>
                <a:latin typeface="Arial"/>
                <a:ea typeface="Arial"/>
                <a:cs typeface="Arial"/>
              </a:rPr>
              <a:t>Notification anonyme</a:t>
            </a:r>
            <a:r>
              <a:rPr lang="fr-FR" sz="2800" b="0" i="0" u="none" strike="noStrike" cap="none" baseline="0">
                <a:solidFill>
                  <a:srgbClr val="262626"/>
                </a:solidFill>
                <a:effectLst/>
                <a:uFill>
                  <a:solidFill>
                    <a:prstClr val="black">
                      <a:alpha val="0"/>
                    </a:prstClr>
                  </a:solidFill>
                </a:uFill>
                <a:latin typeface="Arial"/>
                <a:ea typeface="Arial"/>
                <a:cs typeface="Arial"/>
              </a:rPr>
              <a:t>) de l'état clinique du cas et lui proposer un dépistage.</a:t>
            </a:r>
          </a:p>
        </p:txBody>
      </p:sp>
    </p:spTree>
    <p:extLst>
      <p:ext uri="{BB962C8B-B14F-4D97-AF65-F5344CB8AC3E}">
        <p14:creationId xmlns:p14="http://schemas.microsoft.com/office/powerpoint/2010/main" val="1262597157"/>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82921-BF0E-3916-9965-8B3DB3C9C883}"/>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Procédures de recherche des contacts :  Outils</a:t>
            </a:r>
          </a:p>
        </p:txBody>
      </p:sp>
      <p:sp>
        <p:nvSpPr>
          <p:cNvPr id="3" name="Content Placeholder 2">
            <a:extLst>
              <a:ext uri="{FF2B5EF4-FFF2-40B4-BE49-F238E27FC236}">
                <a16:creationId xmlns:a16="http://schemas.microsoft.com/office/drawing/2014/main" id="{E3F92652-310E-573F-713B-4E38D5BC4850}"/>
              </a:ext>
            </a:extLst>
          </p:cNvPr>
          <p:cNvSpPr>
            <a:spLocks noGrp="1"/>
          </p:cNvSpPr>
          <p:nvPr>
            <p:ph idx="1"/>
          </p:nvPr>
        </p:nvSpPr>
        <p:spPr>
          <a:xfrm>
            <a:off x="838200" y="1636730"/>
            <a:ext cx="10050379" cy="4932746"/>
          </a:xfrm>
        </p:spPr>
        <p:txBody>
          <a:bodyPr/>
          <a:lstStyle/>
          <a:p>
            <a:r>
              <a:rPr lang="fr-FR" sz="2400" b="1" i="0" u="none" strike="noStrike" cap="none" baseline="0">
                <a:solidFill>
                  <a:srgbClr val="262626"/>
                </a:solidFill>
                <a:effectLst/>
                <a:uFill>
                  <a:solidFill>
                    <a:prstClr val="black">
                      <a:alpha val="0"/>
                    </a:prstClr>
                  </a:solidFill>
                </a:uFill>
                <a:latin typeface="Arial"/>
                <a:ea typeface="Arial"/>
                <a:cs typeface="Arial"/>
              </a:rPr>
              <a:t>Recommandation du patient</a:t>
            </a:r>
            <a:r>
              <a:rPr lang="fr-FR" sz="2400" b="0" i="0" u="none" strike="noStrike" cap="none" baseline="0">
                <a:solidFill>
                  <a:srgbClr val="262626"/>
                </a:solidFill>
                <a:effectLst/>
                <a:uFill>
                  <a:solidFill>
                    <a:prstClr val="black">
                      <a:alpha val="0"/>
                    </a:prstClr>
                  </a:solidFill>
                </a:uFill>
                <a:latin typeface="Arial"/>
                <a:ea typeface="Arial"/>
                <a:cs typeface="Arial"/>
              </a:rPr>
              <a:t> :  Le cas peut recevoir une lettre de recommandation et/ou des informations écrites, des vidéos ou des liens Internet relatifs à la recherche des contacts pour la variole du singe à partager avec les contacts.</a:t>
            </a:r>
          </a:p>
          <a:p>
            <a:r>
              <a:rPr lang="fr-FR" sz="2400" b="1" i="0" u="none" strike="noStrike" cap="none" baseline="0">
                <a:solidFill>
                  <a:srgbClr val="262626"/>
                </a:solidFill>
                <a:effectLst/>
                <a:uFill>
                  <a:solidFill>
                    <a:prstClr val="black">
                      <a:alpha val="0"/>
                    </a:prstClr>
                  </a:solidFill>
                </a:uFill>
                <a:latin typeface="Arial"/>
                <a:ea typeface="Arial"/>
                <a:cs typeface="Arial"/>
              </a:rPr>
              <a:t>Recommandation du prestataire</a:t>
            </a:r>
            <a:r>
              <a:rPr lang="fr-FR" sz="2400" b="0" i="0" u="none" strike="noStrike" cap="none" baseline="0">
                <a:solidFill>
                  <a:srgbClr val="262626"/>
                </a:solidFill>
                <a:effectLst/>
                <a:uFill>
                  <a:solidFill>
                    <a:prstClr val="black">
                      <a:alpha val="0"/>
                    </a:prstClr>
                  </a:solidFill>
                </a:uFill>
                <a:latin typeface="Arial"/>
                <a:ea typeface="Arial"/>
                <a:cs typeface="Arial"/>
              </a:rPr>
              <a:t> :  Le prestataire peut utiliser des informations écrites, des vidéos ou des liens Internet sur la recherche des contacts pour la variole du singe avec les contacts. </a:t>
            </a:r>
          </a:p>
          <a:p>
            <a:r>
              <a:rPr lang="fr-FR" sz="2400" b="1" i="0" u="none" strike="noStrike" cap="none" baseline="0">
                <a:solidFill>
                  <a:srgbClr val="262626"/>
                </a:solidFill>
                <a:effectLst/>
                <a:uFill>
                  <a:solidFill>
                    <a:prstClr val="black">
                      <a:alpha val="0"/>
                    </a:prstClr>
                  </a:solidFill>
                </a:uFill>
                <a:latin typeface="Arial"/>
                <a:ea typeface="Arial"/>
                <a:cs typeface="Arial"/>
              </a:rPr>
              <a:t>Notification anonyme</a:t>
            </a:r>
            <a:r>
              <a:rPr lang="fr-FR" sz="2400" b="0" i="0" u="none" strike="noStrike" cap="none" baseline="0">
                <a:solidFill>
                  <a:srgbClr val="262626"/>
                </a:solidFill>
                <a:effectLst/>
                <a:uFill>
                  <a:solidFill>
                    <a:prstClr val="black">
                      <a:alpha val="0"/>
                    </a:prstClr>
                  </a:solidFill>
                </a:uFill>
                <a:latin typeface="Arial"/>
                <a:ea typeface="Arial"/>
                <a:cs typeface="Arial"/>
              </a:rPr>
              <a:t> :  Les contacts peuvent être joints via l’application, par SMS et/ou e-mail anonymes, et/ou via des messages des plateformes de réseaux sociaux. </a:t>
            </a:r>
          </a:p>
          <a:p>
            <a:endParaRPr lang="en-US" sz="2400"/>
          </a:p>
        </p:txBody>
      </p:sp>
    </p:spTree>
    <p:extLst>
      <p:ext uri="{BB962C8B-B14F-4D97-AF65-F5344CB8AC3E}">
        <p14:creationId xmlns:p14="http://schemas.microsoft.com/office/powerpoint/2010/main" val="2574686328"/>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6EC7E-29CE-DE92-45CE-482BE1917505}"/>
              </a:ext>
            </a:extLst>
          </p:cNvPr>
          <p:cNvSpPr>
            <a:spLocks noGrp="1"/>
          </p:cNvSpPr>
          <p:nvPr>
            <p:ph type="title"/>
          </p:nvPr>
        </p:nvSpPr>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Procédures de recherche des contacts :  Lieux de dépistage </a:t>
            </a:r>
          </a:p>
        </p:txBody>
      </p:sp>
      <p:sp>
        <p:nvSpPr>
          <p:cNvPr id="3" name="Content Placeholder 2">
            <a:extLst>
              <a:ext uri="{FF2B5EF4-FFF2-40B4-BE49-F238E27FC236}">
                <a16:creationId xmlns:a16="http://schemas.microsoft.com/office/drawing/2014/main" id="{A0A119A2-9F4C-CFCA-8622-BA5B78676394}"/>
              </a:ext>
            </a:extLst>
          </p:cNvPr>
          <p:cNvSpPr>
            <a:spLocks noGrp="1"/>
          </p:cNvSpPr>
          <p:nvPr>
            <p:ph idx="1"/>
          </p:nvPr>
        </p:nvSpPr>
        <p:spPr>
          <a:xfrm>
            <a:off x="838200" y="1636730"/>
            <a:ext cx="9496926" cy="4932746"/>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Établissement de santé</a:t>
            </a:r>
          </a:p>
          <a:p>
            <a:r>
              <a:rPr lang="fr-FR" sz="2800" b="0" i="0" u="none" strike="noStrike" cap="none" baseline="0">
                <a:solidFill>
                  <a:srgbClr val="262626"/>
                </a:solidFill>
                <a:effectLst/>
                <a:uFill>
                  <a:solidFill>
                    <a:prstClr val="black">
                      <a:alpha val="0"/>
                    </a:prstClr>
                  </a:solidFill>
                </a:uFill>
                <a:latin typeface="Arial"/>
                <a:ea typeface="Arial"/>
                <a:cs typeface="Arial"/>
              </a:rPr>
              <a:t>Communauté</a:t>
            </a:r>
          </a:p>
          <a:p>
            <a:pPr lvl="1"/>
            <a:r>
              <a:rPr lang="fr-FR" sz="2800" b="0" i="0" u="none" strike="noStrike" cap="none" baseline="0">
                <a:solidFill>
                  <a:srgbClr val="262626"/>
                </a:solidFill>
                <a:effectLst/>
                <a:uFill>
                  <a:solidFill>
                    <a:prstClr val="black">
                      <a:alpha val="0"/>
                    </a:prstClr>
                  </a:solidFill>
                </a:uFill>
                <a:latin typeface="Arial"/>
                <a:ea typeface="Arial"/>
                <a:cs typeface="Arial"/>
              </a:rPr>
              <a:t>Centre communautaire ou centre d’accueil</a:t>
            </a:r>
          </a:p>
          <a:p>
            <a:pPr lvl="1"/>
            <a:r>
              <a:rPr lang="fr-FR" sz="2800" b="0" i="0" u="none" strike="noStrike" cap="none" baseline="0">
                <a:solidFill>
                  <a:srgbClr val="262626"/>
                </a:solidFill>
                <a:effectLst/>
                <a:uFill>
                  <a:solidFill>
                    <a:prstClr val="black">
                      <a:alpha val="0"/>
                    </a:prstClr>
                  </a:solidFill>
                </a:uFill>
                <a:latin typeface="Arial"/>
                <a:ea typeface="Arial"/>
                <a:cs typeface="Arial"/>
              </a:rPr>
              <a:t>Lieu communautaire, par exemple, école, services des autorités gouvernementales locales</a:t>
            </a:r>
          </a:p>
          <a:p>
            <a:pPr lvl="1"/>
            <a:r>
              <a:rPr lang="fr-FR" sz="2800" b="0" i="0" u="none" strike="noStrike" cap="none" baseline="0">
                <a:solidFill>
                  <a:srgbClr val="262626"/>
                </a:solidFill>
                <a:effectLst/>
                <a:uFill>
                  <a:solidFill>
                    <a:prstClr val="black">
                      <a:alpha val="0"/>
                    </a:prstClr>
                  </a:solidFill>
                </a:uFill>
                <a:latin typeface="Arial"/>
                <a:ea typeface="Arial"/>
                <a:cs typeface="Arial"/>
              </a:rPr>
              <a:t>Accueil </a:t>
            </a:r>
          </a:p>
          <a:p>
            <a:pPr lvl="1"/>
            <a:r>
              <a:rPr lang="fr-FR" sz="2800" b="0" i="0" u="none" strike="noStrike" cap="none" baseline="0">
                <a:solidFill>
                  <a:srgbClr val="262626"/>
                </a:solidFill>
                <a:effectLst/>
                <a:uFill>
                  <a:solidFill>
                    <a:prstClr val="black">
                      <a:alpha val="0"/>
                    </a:prstClr>
                  </a:solidFill>
                </a:uFill>
                <a:latin typeface="Arial"/>
                <a:ea typeface="Arial"/>
                <a:cs typeface="Arial"/>
              </a:rPr>
              <a:t>Tout autre lieu communautaire qui répond aux normes de sécurité et de confidentialité  </a:t>
            </a:r>
          </a:p>
          <a:p>
            <a:endParaRPr lang="en-US"/>
          </a:p>
        </p:txBody>
      </p:sp>
    </p:spTree>
    <p:extLst>
      <p:ext uri="{BB962C8B-B14F-4D97-AF65-F5344CB8AC3E}">
        <p14:creationId xmlns:p14="http://schemas.microsoft.com/office/powerpoint/2010/main" val="108563443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A70E4-E643-4CCA-971A-8766D82D9C5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p:txBody>
          <a:bodyPr>
            <a:normAutofit/>
          </a:bodyPr>
          <a:lstStyle/>
          <a:p>
            <a:r>
              <a:rPr lang="fr-FR" sz="3600" b="0" i="0" u="none" strike="noStrike" cap="none" baseline="0">
                <a:solidFill>
                  <a:srgbClr val="FFFFFF"/>
                </a:solidFill>
                <a:effectLst/>
                <a:uFill>
                  <a:solidFill>
                    <a:prstClr val="black">
                      <a:alpha val="0"/>
                    </a:prstClr>
                  </a:solidFill>
                </a:uFill>
                <a:latin typeface="Arial"/>
                <a:ea typeface="Arial"/>
                <a:cs typeface="Arial"/>
              </a:rPr>
              <a:t>Module 2 : Épidémiologie</a:t>
            </a:r>
          </a:p>
        </p:txBody>
      </p:sp>
    </p:spTree>
    <p:extLst>
      <p:ext uri="{BB962C8B-B14F-4D97-AF65-F5344CB8AC3E}">
        <p14:creationId xmlns:p14="http://schemas.microsoft.com/office/powerpoint/2010/main" val="3385995967"/>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1F6A9-120B-49A9-9247-5417538E3B47}"/>
              </a:ext>
            </a:extLst>
          </p:cNvPr>
          <p:cNvSpPr>
            <a:spLocks noGrp="1"/>
          </p:cNvSpPr>
          <p:nvPr>
            <p:ph type="title"/>
          </p:nvPr>
        </p:nvSpPr>
        <p:spPr>
          <a:xfrm>
            <a:off x="838200" y="588494"/>
            <a:ext cx="9978189" cy="800039"/>
          </a:xfrm>
        </p:spPr>
        <p:txBody>
          <a:bodyPr>
            <a:normAutofit fontScale="90000"/>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Procédures de recherche des contacts :  Prévention et contrôle des infections (PCI)</a:t>
            </a:r>
          </a:p>
        </p:txBody>
      </p:sp>
      <p:sp>
        <p:nvSpPr>
          <p:cNvPr id="3" name="Content Placeholder 2">
            <a:extLst>
              <a:ext uri="{FF2B5EF4-FFF2-40B4-BE49-F238E27FC236}">
                <a16:creationId xmlns:a16="http://schemas.microsoft.com/office/drawing/2014/main" id="{49283FDA-D94D-DA0B-1CE0-A8E508FE748D}"/>
              </a:ext>
            </a:extLst>
          </p:cNvPr>
          <p:cNvSpPr>
            <a:spLocks noGrp="1"/>
          </p:cNvSpPr>
          <p:nvPr>
            <p:ph idx="1"/>
          </p:nvPr>
        </p:nvSpPr>
        <p:spPr>
          <a:xfrm>
            <a:off x="838200" y="1636730"/>
            <a:ext cx="10474842" cy="4932746"/>
          </a:xfrm>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Le dépistage doit être effectué en maintenant une distance d'au moins 1 mètre par rapport aux patients et en utilisant une approche « sans contact ». </a:t>
            </a:r>
          </a:p>
          <a:p>
            <a:r>
              <a:rPr lang="fr-FR" sz="2400" b="0" i="0" u="none" strike="noStrike" cap="none" baseline="0">
                <a:solidFill>
                  <a:srgbClr val="262626"/>
                </a:solidFill>
                <a:effectLst/>
                <a:uFill>
                  <a:solidFill>
                    <a:prstClr val="black">
                      <a:alpha val="0"/>
                    </a:prstClr>
                  </a:solidFill>
                </a:uFill>
                <a:latin typeface="Arial"/>
                <a:ea typeface="Arial"/>
                <a:cs typeface="Arial"/>
              </a:rPr>
              <a:t>Lorsque ces mesures ne peuvent pas être mises en œuvre ou maintenues, le prestataire doit procéder à une évaluation des risques pour déterminer le niveau d'EPI requis selon les recommandations en matière de PCI dans le contexte de la variole du singe. </a:t>
            </a:r>
          </a:p>
          <a:p>
            <a:r>
              <a:rPr lang="fr-FR" sz="2400" b="0" i="0" u="none" strike="noStrike" cap="none" baseline="0">
                <a:solidFill>
                  <a:srgbClr val="262626"/>
                </a:solidFill>
                <a:effectLst/>
                <a:uFill>
                  <a:solidFill>
                    <a:prstClr val="black">
                      <a:alpha val="0"/>
                    </a:prstClr>
                  </a:solidFill>
                </a:uFill>
                <a:latin typeface="Arial"/>
                <a:ea typeface="Arial"/>
                <a:cs typeface="Arial"/>
              </a:rPr>
              <a:t>Les prestataires qui effectuent le dépistage doivent respecter l’</a:t>
            </a:r>
            <a:r>
              <a:rPr lang="fr-FR" sz="2400" b="0" i="0" u="none" strike="noStrike" cap="none" baseline="0">
                <a:solidFill>
                  <a:srgbClr val="262626"/>
                </a:solidFill>
                <a:effectLst/>
                <a:uFill>
                  <a:solidFill>
                    <a:prstClr val="black">
                      <a:alpha val="0"/>
                    </a:prstClr>
                  </a:solidFill>
                </a:uFill>
                <a:latin typeface="Arial"/>
                <a:ea typeface="Arial"/>
                <a:cs typeface="Arial"/>
                <a:hlinkClick r:id="rId3" history="0"/>
              </a:rPr>
              <a:t>hygiène des mains dans les soins en ambulatoire, les soins à domicile et dans les établissements de soins à long terme : A guide to the application of the WHO multimodal hand hygiene improvement strategy and the “My Five Moments For Hand Hygiene” approach</a:t>
            </a:r>
            <a:br>
              <a:rPr sz="2400"/>
            </a:br>
            <a:endParaRPr lang="en-US" sz="2400"/>
          </a:p>
          <a:p>
            <a:endParaRPr lang="en-US" sz="2400"/>
          </a:p>
        </p:txBody>
      </p:sp>
    </p:spTree>
    <p:extLst>
      <p:ext uri="{BB962C8B-B14F-4D97-AF65-F5344CB8AC3E}">
        <p14:creationId xmlns:p14="http://schemas.microsoft.com/office/powerpoint/2010/main" val="1316362081"/>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217F7-F9D6-DA4A-ADF5-C9E6027427EC}"/>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Suivi clinique des contacts </a:t>
            </a:r>
          </a:p>
        </p:txBody>
      </p:sp>
      <p:sp>
        <p:nvSpPr>
          <p:cNvPr id="3" name="Content Placeholder 2">
            <a:extLst>
              <a:ext uri="{FF2B5EF4-FFF2-40B4-BE49-F238E27FC236}">
                <a16:creationId xmlns:a16="http://schemas.microsoft.com/office/drawing/2014/main" id="{4545A377-C242-7109-6D8E-DD246379021E}"/>
              </a:ext>
            </a:extLst>
          </p:cNvPr>
          <p:cNvSpPr>
            <a:spLocks noGrp="1"/>
          </p:cNvSpPr>
          <p:nvPr>
            <p:ph idx="1"/>
          </p:nvPr>
        </p:nvSpPr>
        <p:spPr>
          <a:xfrm>
            <a:off x="838200" y="1636730"/>
            <a:ext cx="10399295" cy="4932746"/>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Surveillance </a:t>
            </a:r>
            <a:r>
              <a:rPr lang="fr-FR" sz="2800" b="1" i="0" u="none" strike="noStrike" cap="none" baseline="0">
                <a:solidFill>
                  <a:srgbClr val="262626"/>
                </a:solidFill>
                <a:effectLst/>
                <a:uFill>
                  <a:solidFill>
                    <a:prstClr val="black">
                      <a:alpha val="0"/>
                    </a:prstClr>
                  </a:solidFill>
                </a:uFill>
                <a:latin typeface="Arial"/>
                <a:ea typeface="Arial"/>
                <a:cs typeface="Arial"/>
              </a:rPr>
              <a:t>quotidienne</a:t>
            </a:r>
            <a:r>
              <a:rPr lang="fr-FR" sz="2800" b="0" i="0" u="none" strike="noStrike" cap="none" baseline="0">
                <a:solidFill>
                  <a:srgbClr val="262626"/>
                </a:solidFill>
                <a:effectLst/>
                <a:uFill>
                  <a:solidFill>
                    <a:prstClr val="black">
                      <a:alpha val="0"/>
                    </a:prstClr>
                  </a:solidFill>
                </a:uFill>
                <a:latin typeface="Arial"/>
                <a:ea typeface="Arial"/>
                <a:cs typeface="Arial"/>
              </a:rPr>
              <a:t> </a:t>
            </a:r>
            <a:r>
              <a:rPr lang="fr-FR" sz="2800" b="1" i="0" u="none" strike="noStrike" cap="none" baseline="0">
                <a:solidFill>
                  <a:srgbClr val="262626"/>
                </a:solidFill>
                <a:effectLst/>
                <a:uFill>
                  <a:solidFill>
                    <a:prstClr val="black">
                      <a:alpha val="0"/>
                    </a:prstClr>
                  </a:solidFill>
                </a:uFill>
                <a:latin typeface="Arial"/>
                <a:ea typeface="Arial"/>
                <a:cs typeface="Arial"/>
              </a:rPr>
              <a:t>pendant une période de 21 jours à compter du dernier contact </a:t>
            </a:r>
            <a:r>
              <a:rPr lang="fr-FR" sz="2800" b="0" i="0" u="none" strike="noStrike" cap="none" baseline="0">
                <a:solidFill>
                  <a:srgbClr val="262626"/>
                </a:solidFill>
                <a:effectLst/>
                <a:uFill>
                  <a:solidFill>
                    <a:prstClr val="black">
                      <a:alpha val="0"/>
                    </a:prstClr>
                  </a:solidFill>
                </a:uFill>
                <a:latin typeface="Arial"/>
                <a:ea typeface="Arial"/>
                <a:cs typeface="Arial"/>
              </a:rPr>
              <a:t>pour détecter les signes et symptômes préoccupants, notamment le mal de </a:t>
            </a:r>
            <a:r>
              <a:rPr lang="fr-FR" sz="2800" b="0" i="0" u="none" strike="noStrike" cap="none" baseline="0">
                <a:solidFill>
                  <a:srgbClr val="262626"/>
                </a:solidFill>
                <a:effectLst/>
                <a:uFill>
                  <a:solidFill>
                    <a:prstClr val="black">
                      <a:alpha val="0"/>
                    </a:prstClr>
                  </a:solidFill>
                </a:uFill>
                <a:latin typeface="Symbol"/>
                <a:ea typeface="Arial"/>
                <a:cs typeface="Arial"/>
                <a:sym typeface="Symbol"/>
              </a:rPr>
              <a:t></a:t>
            </a:r>
            <a:r>
              <a:rPr lang="fr-FR" sz="2800" b="0" i="0" u="none" strike="noStrike" cap="none" baseline="0">
                <a:solidFill>
                  <a:srgbClr val="262626"/>
                </a:solidFill>
                <a:effectLst/>
                <a:uFill>
                  <a:solidFill>
                    <a:prstClr val="black">
                      <a:alpha val="0"/>
                    </a:prstClr>
                  </a:solidFill>
                </a:uFill>
                <a:latin typeface="Arial"/>
                <a:ea typeface="Arial"/>
                <a:cs typeface="Arial"/>
              </a:rPr>
              <a:t> tête, la fièvre, les frissons, le mal de gorge, le malaise, la fatigue, l’éruption cutanée et la lymphadénopathie. </a:t>
            </a:r>
          </a:p>
          <a:p>
            <a:r>
              <a:rPr lang="fr-FR" sz="2800" b="0" i="0" u="none" strike="noStrike" cap="none" baseline="0">
                <a:solidFill>
                  <a:srgbClr val="262626"/>
                </a:solidFill>
                <a:effectLst/>
                <a:uFill>
                  <a:solidFill>
                    <a:prstClr val="black">
                      <a:alpha val="0"/>
                    </a:prstClr>
                  </a:solidFill>
                </a:uFill>
                <a:latin typeface="Arial"/>
                <a:ea typeface="Arial"/>
                <a:cs typeface="Arial"/>
              </a:rPr>
              <a:t>Les contacts doivent surveiller leur </a:t>
            </a:r>
            <a:r>
              <a:rPr lang="fr-FR" sz="2800" b="1" i="0" u="none" strike="noStrike" cap="none" baseline="0">
                <a:solidFill>
                  <a:srgbClr val="262626"/>
                </a:solidFill>
                <a:effectLst/>
                <a:uFill>
                  <a:solidFill>
                    <a:prstClr val="black">
                      <a:alpha val="0"/>
                    </a:prstClr>
                  </a:solidFill>
                </a:uFill>
                <a:latin typeface="Arial"/>
                <a:ea typeface="Arial"/>
                <a:cs typeface="Arial"/>
              </a:rPr>
              <a:t>température deux fois par jour. </a:t>
            </a:r>
          </a:p>
          <a:p>
            <a:endParaRPr lang="en-US"/>
          </a:p>
        </p:txBody>
      </p:sp>
    </p:spTree>
    <p:extLst>
      <p:ext uri="{BB962C8B-B14F-4D97-AF65-F5344CB8AC3E}">
        <p14:creationId xmlns:p14="http://schemas.microsoft.com/office/powerpoint/2010/main" val="3174471448"/>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AB2A424-5E76-1B7D-5FC2-BE8F905F3060}"/>
              </a:ext>
            </a:extLst>
          </p:cNvPr>
          <p:cNvSpPr txBox="1"/>
          <p:nvPr/>
        </p:nvSpPr>
        <p:spPr>
          <a:xfrm>
            <a:off x="501793" y="6116648"/>
            <a:ext cx="11031644" cy="276999"/>
          </a:xfrm>
          <a:prstGeom prst="rect">
            <a:avLst/>
          </a:prstGeom>
          <a:solidFill>
            <a:schemeClr val="bg1"/>
          </a:solidFill>
        </p:spPr>
        <p:txBody>
          <a:bodyPr wrap="square">
            <a:spAutoFit/>
          </a:bodyPr>
          <a:lstStyle/>
          <a:p>
            <a:r>
              <a:rPr lang="fr-FR" sz="1200" b="1" i="0" u="none" strike="noStrike" cap="none" baseline="0">
                <a:solidFill>
                  <a:srgbClr val="000000"/>
                </a:solidFill>
                <a:effectLst/>
                <a:uFill>
                  <a:solidFill>
                    <a:prstClr val="black">
                      <a:alpha val="0"/>
                    </a:prstClr>
                  </a:solidFill>
                </a:uFill>
                <a:latin typeface="interfaceregular"/>
                <a:ea typeface="interfaceregular"/>
                <a:cs typeface="interfaceregular"/>
              </a:rPr>
              <a:t>Signes et symptômes :</a:t>
            </a:r>
            <a:r>
              <a:rPr lang="fr-FR" sz="1200" b="0" i="0" u="none" strike="noStrike" cap="none" baseline="0">
                <a:solidFill>
                  <a:srgbClr val="000000"/>
                </a:solidFill>
                <a:effectLst/>
                <a:uFill>
                  <a:solidFill>
                    <a:prstClr val="black">
                      <a:alpha val="0"/>
                    </a:prstClr>
                  </a:solidFill>
                </a:uFill>
                <a:latin typeface="interfaceregular"/>
                <a:ea typeface="interfaceregular"/>
                <a:cs typeface="interfaceregular"/>
              </a:rPr>
              <a:t>Mal de tête, fièvre, frissons, mal de gorge, malaise, fatigue, éruption cutanée, lymphadénopathie</a:t>
            </a:r>
          </a:p>
        </p:txBody>
      </p:sp>
      <p:graphicFrame>
        <p:nvGraphicFramePr>
          <p:cNvPr id="6" name="Diagram 5">
            <a:extLst>
              <a:ext uri="{FF2B5EF4-FFF2-40B4-BE49-F238E27FC236}">
                <a16:creationId xmlns:a16="http://schemas.microsoft.com/office/drawing/2014/main" id="{B34FD537-1839-6499-B342-689EC21EB2BE}"/>
              </a:ext>
            </a:extLst>
          </p:cNvPr>
          <p:cNvGraphicFramePr/>
          <p:nvPr>
            <p:extLst>
              <p:ext uri="{D42A27DB-BD31-4B8C-83A1-F6EECF244321}">
                <p14:modId xmlns:p14="http://schemas.microsoft.com/office/powerpoint/2010/main" val="3955217921"/>
              </p:ext>
            </p:extLst>
          </p:nvPr>
        </p:nvGraphicFramePr>
        <p:xfrm>
          <a:off x="515649" y="587463"/>
          <a:ext cx="3388299"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AC5691A4-55BA-CF19-DE35-F2E5BEFA60B2}"/>
              </a:ext>
            </a:extLst>
          </p:cNvPr>
          <p:cNvGraphicFramePr/>
          <p:nvPr>
            <p:extLst>
              <p:ext uri="{D42A27DB-BD31-4B8C-83A1-F6EECF244321}">
                <p14:modId xmlns:p14="http://schemas.microsoft.com/office/powerpoint/2010/main" val="768144929"/>
              </p:ext>
            </p:extLst>
          </p:nvPr>
        </p:nvGraphicFramePr>
        <p:xfrm>
          <a:off x="4325956" y="587463"/>
          <a:ext cx="3388299"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 7">
            <a:extLst>
              <a:ext uri="{FF2B5EF4-FFF2-40B4-BE49-F238E27FC236}">
                <a16:creationId xmlns:a16="http://schemas.microsoft.com/office/drawing/2014/main" id="{3EFA16BF-5AAB-7D29-A458-D03CF3AB13D8}"/>
              </a:ext>
            </a:extLst>
          </p:cNvPr>
          <p:cNvGraphicFramePr/>
          <p:nvPr>
            <p:extLst>
              <p:ext uri="{D42A27DB-BD31-4B8C-83A1-F6EECF244321}">
                <p14:modId xmlns:p14="http://schemas.microsoft.com/office/powerpoint/2010/main" val="1349886043"/>
              </p:ext>
            </p:extLst>
          </p:nvPr>
        </p:nvGraphicFramePr>
        <p:xfrm>
          <a:off x="8145138" y="606641"/>
          <a:ext cx="3388299" cy="541866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TextBox 8">
            <a:extLst>
              <a:ext uri="{FF2B5EF4-FFF2-40B4-BE49-F238E27FC236}">
                <a16:creationId xmlns:a16="http://schemas.microsoft.com/office/drawing/2014/main" id="{E9791070-1BC5-A9BD-AEF0-F706AF8BF2BD}"/>
              </a:ext>
            </a:extLst>
          </p:cNvPr>
          <p:cNvSpPr txBox="1"/>
          <p:nvPr/>
        </p:nvSpPr>
        <p:spPr>
          <a:xfrm>
            <a:off x="506775" y="269846"/>
            <a:ext cx="10974844" cy="276999"/>
          </a:xfrm>
          <a:prstGeom prst="rect">
            <a:avLst/>
          </a:prstGeom>
          <a:noFill/>
        </p:spPr>
        <p:txBody>
          <a:bodyPr wrap="square">
            <a:spAutoFit/>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               ORGANIGRAMME 1                                                      ORGANIGRAMME 2                                                  ORGANIGRAMME 3</a:t>
            </a:r>
            <a:endParaRPr lang="en-US" sz="1200"/>
          </a:p>
        </p:txBody>
      </p:sp>
    </p:spTree>
    <p:extLst>
      <p:ext uri="{BB962C8B-B14F-4D97-AF65-F5344CB8AC3E}">
        <p14:creationId xmlns:p14="http://schemas.microsoft.com/office/powerpoint/2010/main" val="1595167166"/>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7F5E1-AF3D-0840-4573-76ED0679D3FF}"/>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Évaluer le risque d’autres infections </a:t>
            </a:r>
          </a:p>
        </p:txBody>
      </p:sp>
      <p:sp>
        <p:nvSpPr>
          <p:cNvPr id="3" name="Content Placeholder 2">
            <a:extLst>
              <a:ext uri="{FF2B5EF4-FFF2-40B4-BE49-F238E27FC236}">
                <a16:creationId xmlns:a16="http://schemas.microsoft.com/office/drawing/2014/main" id="{60FC2BA9-FF0E-0A54-A292-A6B8F97738CC}"/>
              </a:ext>
            </a:extLst>
          </p:cNvPr>
          <p:cNvSpPr>
            <a:spLocks noGrp="1"/>
          </p:cNvSpPr>
          <p:nvPr>
            <p:ph idx="1"/>
          </p:nvPr>
        </p:nvSpPr>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Infection sexuellement transmissible (IST) au cours des 12 derniers mois </a:t>
            </a:r>
          </a:p>
          <a:p>
            <a:r>
              <a:rPr lang="fr-FR" sz="2400" b="0" i="0" u="none" strike="noStrike" cap="none" baseline="0">
                <a:solidFill>
                  <a:srgbClr val="262626"/>
                </a:solidFill>
                <a:effectLst/>
                <a:uFill>
                  <a:solidFill>
                    <a:prstClr val="black">
                      <a:alpha val="0"/>
                    </a:prstClr>
                  </a:solidFill>
                </a:uFill>
                <a:latin typeface="Arial"/>
                <a:ea typeface="Arial"/>
                <a:cs typeface="Arial"/>
              </a:rPr>
              <a:t>Nombre de partenaires sexuels au cours des 3 derniers mois</a:t>
            </a:r>
          </a:p>
          <a:p>
            <a:r>
              <a:rPr lang="fr-FR" sz="2400" b="0" i="0" u="none" strike="noStrike" cap="none" baseline="0">
                <a:solidFill>
                  <a:srgbClr val="262626"/>
                </a:solidFill>
                <a:effectLst/>
                <a:uFill>
                  <a:solidFill>
                    <a:prstClr val="black">
                      <a:alpha val="0"/>
                    </a:prstClr>
                  </a:solidFill>
                </a:uFill>
                <a:latin typeface="Arial"/>
                <a:ea typeface="Arial"/>
                <a:cs typeface="Arial"/>
              </a:rPr>
              <a:t>Type de contacts sexuels, par exemple, nouveaux, occasionnels, établis</a:t>
            </a:r>
          </a:p>
          <a:p>
            <a:r>
              <a:rPr lang="fr-FR" sz="2400" b="0" i="0" u="none" strike="noStrike" cap="none" baseline="0">
                <a:solidFill>
                  <a:srgbClr val="262626"/>
                </a:solidFill>
                <a:effectLst/>
                <a:uFill>
                  <a:solidFill>
                    <a:prstClr val="black">
                      <a:alpha val="0"/>
                    </a:prstClr>
                  </a:solidFill>
                </a:uFill>
                <a:latin typeface="Arial"/>
                <a:ea typeface="Arial"/>
                <a:cs typeface="Arial"/>
              </a:rPr>
              <a:t>Statut VIH, utilisation d’une thérapie antirétrovirale (ART)/prophylaxie pré-exposition (PrEP)</a:t>
            </a:r>
          </a:p>
          <a:p>
            <a:r>
              <a:rPr lang="fr-FR" sz="2400" b="0" i="0" u="none" strike="noStrike" cap="none" baseline="0">
                <a:solidFill>
                  <a:srgbClr val="262626"/>
                </a:solidFill>
                <a:effectLst/>
                <a:uFill>
                  <a:solidFill>
                    <a:prstClr val="black">
                      <a:alpha val="0"/>
                    </a:prstClr>
                  </a:solidFill>
                </a:uFill>
                <a:latin typeface="Arial"/>
                <a:ea typeface="Arial"/>
                <a:cs typeface="Arial"/>
              </a:rPr>
              <a:t>Utilisation de l’application pour rencontrer de nouveaux partenaires</a:t>
            </a:r>
          </a:p>
          <a:p>
            <a:r>
              <a:rPr lang="fr-FR" sz="2400" b="0" i="0" u="none" strike="noStrike" cap="none" baseline="0">
                <a:solidFill>
                  <a:srgbClr val="262626"/>
                </a:solidFill>
                <a:effectLst/>
                <a:uFill>
                  <a:solidFill>
                    <a:prstClr val="black">
                      <a:alpha val="0"/>
                    </a:prstClr>
                  </a:solidFill>
                </a:uFill>
                <a:latin typeface="Arial"/>
                <a:ea typeface="Arial"/>
                <a:cs typeface="Arial"/>
              </a:rPr>
              <a:t>Fréquentation d’établissements sexuels</a:t>
            </a:r>
          </a:p>
          <a:p>
            <a:r>
              <a:rPr lang="fr-FR" sz="2400" b="0" i="0" u="none" strike="noStrike" cap="none" baseline="0">
                <a:solidFill>
                  <a:srgbClr val="262626"/>
                </a:solidFill>
                <a:effectLst/>
                <a:uFill>
                  <a:solidFill>
                    <a:prstClr val="black">
                      <a:alpha val="0"/>
                    </a:prstClr>
                  </a:solidFill>
                </a:uFill>
                <a:latin typeface="Arial"/>
                <a:ea typeface="Arial"/>
                <a:cs typeface="Arial"/>
              </a:rPr>
              <a:t>Rapports sexuels avec des hommes uniquement ou avec des hommes et des femmes</a:t>
            </a:r>
          </a:p>
          <a:p>
            <a:endParaRPr lang="en-US" sz="2400"/>
          </a:p>
        </p:txBody>
      </p:sp>
    </p:spTree>
    <p:extLst>
      <p:ext uri="{BB962C8B-B14F-4D97-AF65-F5344CB8AC3E}">
        <p14:creationId xmlns:p14="http://schemas.microsoft.com/office/powerpoint/2010/main" val="2114277461"/>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462BF78-35D4-74C4-E9E5-AAB1C1036676}"/>
              </a:ext>
            </a:extLst>
          </p:cNvPr>
          <p:cNvGraphicFramePr/>
          <p:nvPr>
            <p:extLst>
              <p:ext uri="{D42A27DB-BD31-4B8C-83A1-F6EECF244321}">
                <p14:modId xmlns:p14="http://schemas.microsoft.com/office/powerpoint/2010/main" val="3689473184"/>
              </p:ext>
            </p:extLst>
          </p:nvPr>
        </p:nvGraphicFramePr>
        <p:xfrm>
          <a:off x="2962219" y="80855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23E67122-A084-E9CB-0177-7DDF7046A7E7}"/>
              </a:ext>
            </a:extLst>
          </p:cNvPr>
          <p:cNvSpPr txBox="1"/>
          <p:nvPr/>
        </p:nvSpPr>
        <p:spPr>
          <a:xfrm>
            <a:off x="8664060" y="3628061"/>
            <a:ext cx="2806401" cy="1975926"/>
          </a:xfrm>
          <a:prstGeom prst="rect">
            <a:avLst/>
          </a:prstGeom>
          <a:solidFill>
            <a:schemeClr val="accent2">
              <a:lumMod val="20000"/>
              <a:lumOff val="80000"/>
            </a:schemeClr>
          </a:solidFill>
        </p:spPr>
        <p:txBody>
          <a:bodyPr wrap="square" tIns="91440" bIns="91440">
            <a:spAutoFit/>
          </a:bodyPr>
          <a:lstStyle/>
          <a:p>
            <a:pPr lvl="0">
              <a:lnSpc>
                <a:spcPct val="95000"/>
              </a:lnSpc>
              <a:spcBef>
                <a:spcPts val="600"/>
              </a:spcBef>
            </a:pPr>
            <a:r>
              <a:rPr lang="fr-FR" sz="1400" b="0" i="0" u="none" strike="noStrike" cap="none" baseline="0">
                <a:solidFill>
                  <a:srgbClr val="000000"/>
                </a:solidFill>
                <a:effectLst/>
                <a:uFill>
                  <a:solidFill>
                    <a:prstClr val="black">
                      <a:alpha val="0"/>
                    </a:prstClr>
                  </a:solidFill>
                </a:uFill>
                <a:latin typeface="interfaceregular"/>
                <a:ea typeface="interfaceregular"/>
                <a:cs typeface="interfaceregular"/>
              </a:rPr>
              <a:t>L’</a:t>
            </a:r>
            <a:r>
              <a:rPr lang="fr-FR" sz="1400" b="1" i="0" u="none" strike="noStrike" cap="none" baseline="0">
                <a:solidFill>
                  <a:srgbClr val="000000"/>
                </a:solidFill>
                <a:effectLst/>
                <a:uFill>
                  <a:solidFill>
                    <a:prstClr val="black">
                      <a:alpha val="0"/>
                    </a:prstClr>
                  </a:solidFill>
                </a:uFill>
                <a:latin typeface="interfaceregular"/>
                <a:ea typeface="interfaceregular"/>
                <a:cs typeface="interfaceregular"/>
              </a:rPr>
              <a:t>équipe de recherche des contacts </a:t>
            </a:r>
            <a:r>
              <a:rPr lang="fr-FR" sz="1400" b="0" i="0" u="none" strike="noStrike" cap="none" baseline="0">
                <a:solidFill>
                  <a:srgbClr val="000000"/>
                </a:solidFill>
                <a:effectLst/>
                <a:uFill>
                  <a:solidFill>
                    <a:prstClr val="black">
                      <a:alpha val="0"/>
                    </a:prstClr>
                  </a:solidFill>
                </a:uFill>
                <a:latin typeface="interfaceregular"/>
                <a:ea typeface="interfaceregular"/>
                <a:cs typeface="interfaceregular"/>
              </a:rPr>
              <a:t>est constituée des membres suivants :</a:t>
            </a:r>
          </a:p>
          <a:p>
            <a:pPr marL="285750" lvl="0" indent="-285750">
              <a:lnSpc>
                <a:spcPct val="95000"/>
              </a:lnSpc>
              <a:spcBef>
                <a:spcPts val="600"/>
              </a:spcBef>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interfaceregular"/>
                <a:ea typeface="interfaceregular"/>
                <a:cs typeface="interfaceregular"/>
              </a:rPr>
              <a:t>Travailleur de sensibilisation des pairs</a:t>
            </a:r>
          </a:p>
          <a:p>
            <a:pPr marL="285750" lvl="0" indent="-285750">
              <a:lnSpc>
                <a:spcPct val="95000"/>
              </a:lnSpc>
              <a:spcBef>
                <a:spcPts val="600"/>
              </a:spcBef>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interfaceregular"/>
                <a:ea typeface="interfaceregular"/>
                <a:cs typeface="interfaceregular"/>
              </a:rPr>
              <a:t>Professionnel de santé </a:t>
            </a:r>
            <a:br>
              <a:rPr sz="1400"/>
            </a:br>
            <a:r>
              <a:rPr lang="fr-FR" sz="1400" b="0" i="0" u="none" strike="noStrike" cap="none" baseline="0">
                <a:solidFill>
                  <a:srgbClr val="000000"/>
                </a:solidFill>
                <a:effectLst/>
                <a:uFill>
                  <a:solidFill>
                    <a:prstClr val="black">
                      <a:alpha val="0"/>
                    </a:prstClr>
                  </a:solidFill>
                </a:uFill>
                <a:latin typeface="interfaceregular"/>
                <a:ea typeface="interfaceregular"/>
                <a:cs typeface="interfaceregular"/>
              </a:rPr>
              <a:t>(par exemple, personnel infirmier)</a:t>
            </a:r>
          </a:p>
        </p:txBody>
      </p:sp>
      <p:sp>
        <p:nvSpPr>
          <p:cNvPr id="2" name="Title 1">
            <a:extLst>
              <a:ext uri="{FF2B5EF4-FFF2-40B4-BE49-F238E27FC236}">
                <a16:creationId xmlns:a16="http://schemas.microsoft.com/office/drawing/2014/main" id="{D70F2A85-251B-CF7C-4171-C610EFC228D6}"/>
              </a:ext>
            </a:extLst>
          </p:cNvPr>
          <p:cNvSpPr>
            <a:spLocks noGrp="1"/>
          </p:cNvSpPr>
          <p:nvPr>
            <p:ph type="title"/>
          </p:nvPr>
        </p:nvSpPr>
        <p:spPr>
          <a:xfrm>
            <a:off x="453188" y="1277792"/>
            <a:ext cx="3035970" cy="800039"/>
          </a:xfrm>
        </p:spPr>
        <p:txBody>
          <a:bodyPr>
            <a:no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Gestion de la </a:t>
            </a:r>
            <a:br>
              <a:rPr sz="2800"/>
            </a:br>
            <a:r>
              <a:rPr lang="fr-FR" sz="2800" b="1" i="0" u="none" strike="noStrike" cap="none" baseline="0">
                <a:solidFill>
                  <a:srgbClr val="577F9F"/>
                </a:solidFill>
                <a:effectLst/>
                <a:uFill>
                  <a:solidFill>
                    <a:prstClr val="black">
                      <a:alpha val="0"/>
                    </a:prstClr>
                  </a:solidFill>
                </a:uFill>
                <a:latin typeface="Arial"/>
                <a:ea typeface="Arial"/>
                <a:cs typeface="Arial"/>
              </a:rPr>
              <a:t>recherche des contacts </a:t>
            </a:r>
          </a:p>
        </p:txBody>
      </p:sp>
    </p:spTree>
    <p:extLst>
      <p:ext uri="{BB962C8B-B14F-4D97-AF65-F5344CB8AC3E}">
        <p14:creationId xmlns:p14="http://schemas.microsoft.com/office/powerpoint/2010/main" val="1224930255"/>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Contrôle de connaissances</a:t>
            </a:r>
          </a:p>
        </p:txBody>
      </p:sp>
      <p:sp>
        <p:nvSpPr>
          <p:cNvPr id="3" name="Content Placeholder 2">
            <a:extLst>
              <a:ext uri="{FF2B5EF4-FFF2-40B4-BE49-F238E27FC236}">
                <a16:creationId xmlns:a16="http://schemas.microsoft.com/office/drawing/2014/main" id="{7EB720E3-D3BD-DF88-5806-178BFE85B108}"/>
              </a:ext>
            </a:extLst>
          </p:cNvPr>
          <p:cNvSpPr>
            <a:spLocks noGrp="1"/>
          </p:cNvSpPr>
          <p:nvPr>
            <p:ph idx="1"/>
          </p:nvPr>
        </p:nvSpPr>
        <p:spPr>
          <a:xfrm>
            <a:off x="838200" y="1480319"/>
            <a:ext cx="9581147" cy="5185176"/>
          </a:xfrm>
        </p:spPr>
        <p:txBody>
          <a:bodyPr/>
          <a:lstStyle/>
          <a:p>
            <a:pPr marL="514350" indent="-514350">
              <a:buFont typeface="+mj-lt"/>
              <a:buAutoNum type="arabicPeriod"/>
            </a:pPr>
            <a:r>
              <a:rPr lang="fr-FR" sz="2400" b="0" i="0" u="none" strike="noStrike" cap="none" baseline="0">
                <a:solidFill>
                  <a:srgbClr val="262626"/>
                </a:solidFill>
                <a:effectLst/>
                <a:uFill>
                  <a:solidFill>
                    <a:prstClr val="black">
                      <a:alpha val="0"/>
                    </a:prstClr>
                  </a:solidFill>
                </a:uFill>
                <a:latin typeface="Arial"/>
                <a:ea typeface="Arial"/>
                <a:cs typeface="Arial"/>
              </a:rPr>
              <a:t>Pourquoi la recherche des contacts constitue-t-elle une mesure de santé publique pour contrôler la propagation de la variole du singe ?</a:t>
            </a:r>
          </a:p>
          <a:p>
            <a:pPr marL="514350" indent="-514350">
              <a:buFont typeface="+mj-lt"/>
              <a:buAutoNum type="arabicPeriod"/>
            </a:pPr>
            <a:r>
              <a:rPr lang="fr-FR" sz="2400" b="0" i="0" u="none" strike="noStrike" cap="none" baseline="0">
                <a:solidFill>
                  <a:srgbClr val="262626"/>
                </a:solidFill>
                <a:effectLst/>
                <a:uFill>
                  <a:solidFill>
                    <a:prstClr val="black">
                      <a:alpha val="0"/>
                    </a:prstClr>
                  </a:solidFill>
                </a:uFill>
                <a:latin typeface="Arial"/>
                <a:ea typeface="Arial"/>
                <a:cs typeface="Arial"/>
              </a:rPr>
              <a:t>Quelle est la définition d’un contact ? </a:t>
            </a:r>
          </a:p>
          <a:p>
            <a:pPr marL="514350" indent="-514350">
              <a:buFont typeface="+mj-lt"/>
              <a:buAutoNum type="arabicPeriod"/>
            </a:pPr>
            <a:r>
              <a:rPr lang="fr-FR" sz="2400" b="0" i="0" u="none" strike="noStrike" cap="none" baseline="0">
                <a:solidFill>
                  <a:srgbClr val="262626"/>
                </a:solidFill>
                <a:effectLst/>
                <a:uFill>
                  <a:solidFill>
                    <a:prstClr val="black">
                      <a:alpha val="0"/>
                    </a:prstClr>
                  </a:solidFill>
                </a:uFill>
                <a:latin typeface="Arial"/>
                <a:ea typeface="Arial"/>
                <a:cs typeface="Arial"/>
              </a:rPr>
              <a:t>Quelles sont les catégories de risque des contacts et comment </a:t>
            </a:r>
            <a:br>
              <a:rPr sz="2400"/>
            </a:br>
            <a:r>
              <a:rPr lang="fr-FR" sz="2400" b="0" i="0" u="none" strike="noStrike" cap="none" baseline="0">
                <a:solidFill>
                  <a:srgbClr val="262626"/>
                </a:solidFill>
                <a:effectLst/>
                <a:uFill>
                  <a:solidFill>
                    <a:prstClr val="black">
                      <a:alpha val="0"/>
                    </a:prstClr>
                  </a:solidFill>
                </a:uFill>
                <a:latin typeface="Arial"/>
                <a:ea typeface="Arial"/>
                <a:cs typeface="Arial"/>
              </a:rPr>
              <a:t>sont-elles définies ?</a:t>
            </a:r>
          </a:p>
          <a:p>
            <a:pPr marL="514350" indent="-514350">
              <a:buFont typeface="+mj-lt"/>
              <a:buAutoNum type="arabicPeriod"/>
            </a:pPr>
            <a:r>
              <a:rPr lang="fr-FR" sz="2400" b="0" i="0" u="none" strike="noStrike" cap="none" baseline="0">
                <a:solidFill>
                  <a:srgbClr val="262626"/>
                </a:solidFill>
                <a:effectLst/>
                <a:uFill>
                  <a:solidFill>
                    <a:prstClr val="black">
                      <a:alpha val="0"/>
                    </a:prstClr>
                  </a:solidFill>
                </a:uFill>
                <a:latin typeface="Arial"/>
                <a:ea typeface="Arial"/>
                <a:cs typeface="Arial"/>
              </a:rPr>
              <a:t>Quelles sont les difficultés inhérentes à la recherche des contacts et les solutions pour y remédier ?</a:t>
            </a:r>
          </a:p>
          <a:p>
            <a:pPr marL="514350" indent="-514350">
              <a:buFont typeface="+mj-lt"/>
              <a:buAutoNum type="arabicPeriod"/>
            </a:pPr>
            <a:r>
              <a:rPr lang="fr-FR" sz="2400" b="0" i="0" u="none" strike="noStrike" cap="none" baseline="0">
                <a:solidFill>
                  <a:srgbClr val="262626"/>
                </a:solidFill>
                <a:effectLst/>
                <a:uFill>
                  <a:solidFill>
                    <a:prstClr val="black">
                      <a:alpha val="0"/>
                    </a:prstClr>
                  </a:solidFill>
                </a:uFill>
                <a:latin typeface="Arial"/>
                <a:ea typeface="Arial"/>
                <a:cs typeface="Arial"/>
              </a:rPr>
              <a:t>Comment joindre les contacts ? </a:t>
            </a:r>
          </a:p>
          <a:p>
            <a:pPr marL="514350" indent="-514350">
              <a:buFont typeface="+mj-lt"/>
              <a:buAutoNum type="arabicPeriod"/>
            </a:pPr>
            <a:r>
              <a:rPr lang="fr-FR" sz="2400" b="0" i="0" u="none" strike="noStrike" cap="none" baseline="0">
                <a:solidFill>
                  <a:srgbClr val="262626"/>
                </a:solidFill>
                <a:effectLst/>
                <a:uFill>
                  <a:solidFill>
                    <a:prstClr val="black">
                      <a:alpha val="0"/>
                    </a:prstClr>
                  </a:solidFill>
                </a:uFill>
                <a:latin typeface="Arial"/>
                <a:ea typeface="Arial"/>
                <a:cs typeface="Arial"/>
              </a:rPr>
              <a:t>Quels sont les lieux de dépistage ?</a:t>
            </a:r>
          </a:p>
          <a:p>
            <a:pPr marL="514350" indent="-514350">
              <a:buFont typeface="+mj-lt"/>
              <a:buAutoNum type="arabicPeriod"/>
            </a:pPr>
            <a:r>
              <a:rPr lang="fr-FR" sz="2400" b="0" i="0" u="none" strike="noStrike" cap="none" baseline="0">
                <a:solidFill>
                  <a:srgbClr val="262626"/>
                </a:solidFill>
                <a:effectLst/>
                <a:uFill>
                  <a:solidFill>
                    <a:prstClr val="black">
                      <a:alpha val="0"/>
                    </a:prstClr>
                  </a:solidFill>
                </a:uFill>
                <a:latin typeface="Arial"/>
                <a:ea typeface="Arial"/>
                <a:cs typeface="Arial"/>
              </a:rPr>
              <a:t>Comment les contacts sont-ils surveillés cliniquement ?</a:t>
            </a:r>
          </a:p>
          <a:p>
            <a:endParaRPr lang="en-US" sz="2400"/>
          </a:p>
          <a:p>
            <a:endParaRPr lang="en-US" sz="2400"/>
          </a:p>
          <a:p>
            <a:endParaRPr lang="en-US" sz="2400"/>
          </a:p>
        </p:txBody>
      </p:sp>
    </p:spTree>
    <p:extLst>
      <p:ext uri="{BB962C8B-B14F-4D97-AF65-F5344CB8AC3E}">
        <p14:creationId xmlns:p14="http://schemas.microsoft.com/office/powerpoint/2010/main" val="28221857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6" name="Content Placeholder 6" descr="Logo&#10;&#10;Description automatically generated with low confidence">
            <a:extLst>
              <a:ext uri="{FF2B5EF4-FFF2-40B4-BE49-F238E27FC236}">
                <a16:creationId xmlns:a16="http://schemas.microsoft.com/office/drawing/2014/main" id="{13716DE7-A203-1CF4-5EFB-379CE78D5135}"/>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3103227733"/>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A70E4-E643-4CCA-971A-8766D82D9C5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p:txBody>
          <a:bodyPr>
            <a:normAutofit/>
          </a:bodyPr>
          <a:lstStyle/>
          <a:p>
            <a:r>
              <a:rPr lang="fr-FR" sz="3600" b="0" i="0" u="none" strike="noStrike" cap="none" baseline="0">
                <a:solidFill>
                  <a:srgbClr val="FFFFFF"/>
                </a:solidFill>
                <a:effectLst/>
                <a:uFill>
                  <a:solidFill>
                    <a:prstClr val="black">
                      <a:alpha val="0"/>
                    </a:prstClr>
                  </a:solidFill>
                </a:uFill>
                <a:latin typeface="Arial"/>
                <a:ea typeface="Arial"/>
                <a:cs typeface="Arial"/>
              </a:rPr>
              <a:t>Module 8 : Traitement</a:t>
            </a:r>
          </a:p>
        </p:txBody>
      </p:sp>
    </p:spTree>
    <p:extLst>
      <p:ext uri="{BB962C8B-B14F-4D97-AF65-F5344CB8AC3E}">
        <p14:creationId xmlns:p14="http://schemas.microsoft.com/office/powerpoint/2010/main" val="1649437085"/>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270E837-EDD8-1A84-1F3B-CC6F99BD99E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a:xfrm>
            <a:off x="4680788" y="2736671"/>
            <a:ext cx="6953749" cy="974783"/>
          </a:xfrm>
        </p:spPr>
        <p:txBody>
          <a:bodyPr>
            <a:normAutofit fontScale="90000"/>
          </a:bodyPr>
          <a:lstStyle/>
          <a:p>
            <a:pPr marL="2400300" indent="-2400300"/>
            <a:r>
              <a:rPr lang="fr-FR" sz="3200" b="1" i="0" u="none" strike="noStrike" cap="none" baseline="0">
                <a:solidFill>
                  <a:srgbClr val="577F9F"/>
                </a:solidFill>
                <a:effectLst/>
                <a:uFill>
                  <a:solidFill>
                    <a:prstClr val="black">
                      <a:alpha val="0"/>
                    </a:prstClr>
                  </a:solidFill>
                </a:uFill>
                <a:latin typeface="Arial"/>
                <a:ea typeface="Arial"/>
                <a:cs typeface="Arial"/>
              </a:rPr>
              <a:t>Module 8.1 :	Catégories de traitement de la variole du singe</a:t>
            </a:r>
          </a:p>
        </p:txBody>
      </p:sp>
      <p:sp>
        <p:nvSpPr>
          <p:cNvPr id="6" name="Text Placeholder 5">
            <a:extLst>
              <a:ext uri="{FF2B5EF4-FFF2-40B4-BE49-F238E27FC236}">
                <a16:creationId xmlns:a16="http://schemas.microsoft.com/office/drawing/2014/main" id="{E8B4E94B-E259-FD33-577F-93600F40107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52975187"/>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a:xfrm>
            <a:off x="838200" y="1636730"/>
            <a:ext cx="9677400" cy="4932746"/>
          </a:xfrm>
        </p:spPr>
        <p:txBody>
          <a:bodyPr/>
          <a:lstStyle/>
          <a:p>
            <a:pPr marL="0" indent="0">
              <a:buNone/>
            </a:pPr>
            <a:r>
              <a:rPr lang="fr-FR" sz="24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a:t>
            </a:r>
          </a:p>
          <a:p>
            <a:r>
              <a:rPr lang="fr-FR" sz="2400" b="0" i="0" u="none" strike="noStrike" cap="none" baseline="0">
                <a:solidFill>
                  <a:srgbClr val="262626"/>
                </a:solidFill>
                <a:effectLst/>
                <a:uFill>
                  <a:solidFill>
                    <a:prstClr val="black">
                      <a:alpha val="0"/>
                    </a:prstClr>
                  </a:solidFill>
                </a:uFill>
                <a:latin typeface="Arial"/>
                <a:ea typeface="Arial"/>
                <a:cs typeface="Arial"/>
              </a:rPr>
              <a:t>Décrire les principales catégories de traitement de la variole du singe</a:t>
            </a:r>
          </a:p>
          <a:p>
            <a:r>
              <a:rPr lang="fr-FR" sz="2400" b="0" i="0" u="none" strike="noStrike" cap="none" baseline="0">
                <a:solidFill>
                  <a:srgbClr val="262626"/>
                </a:solidFill>
                <a:effectLst/>
                <a:uFill>
                  <a:solidFill>
                    <a:prstClr val="black">
                      <a:alpha val="0"/>
                    </a:prstClr>
                  </a:solidFill>
                </a:uFill>
                <a:latin typeface="Arial"/>
                <a:ea typeface="Arial"/>
                <a:cs typeface="Arial"/>
              </a:rPr>
              <a:t>Identifier et prescrire le bon médicament, la bonne posologie et la bonne formulation pour traiter les personnes atteintes de l’infection par la variole du singe en fonction de leur tableau clinique</a:t>
            </a:r>
          </a:p>
          <a:p>
            <a:r>
              <a:rPr lang="fr-FR" sz="2400" b="0" i="0" u="none" strike="noStrike" cap="none" baseline="0">
                <a:solidFill>
                  <a:srgbClr val="262626"/>
                </a:solidFill>
                <a:effectLst/>
                <a:uFill>
                  <a:solidFill>
                    <a:prstClr val="black">
                      <a:alpha val="0"/>
                    </a:prstClr>
                  </a:solidFill>
                </a:uFill>
                <a:latin typeface="Arial"/>
                <a:ea typeface="Arial"/>
                <a:cs typeface="Arial"/>
              </a:rPr>
              <a:t>Identifier et prendre en charge les complications liées à la forme grave de la variole du singe</a:t>
            </a:r>
          </a:p>
          <a:p>
            <a:r>
              <a:rPr lang="fr-FR" sz="2400" b="0" i="0" u="none" strike="noStrike" cap="none" baseline="0">
                <a:solidFill>
                  <a:srgbClr val="262626"/>
                </a:solidFill>
                <a:effectLst/>
                <a:uFill>
                  <a:solidFill>
                    <a:prstClr val="black">
                      <a:alpha val="0"/>
                    </a:prstClr>
                  </a:solidFill>
                </a:uFill>
                <a:latin typeface="Arial"/>
                <a:ea typeface="Arial"/>
                <a:cs typeface="Arial"/>
              </a:rPr>
              <a:t>Définir les soins centrés sur la personne : pendant et après l’infection par la variole du singe </a:t>
            </a:r>
          </a:p>
          <a:p>
            <a:endParaRPr lang="en-US" sz="2400"/>
          </a:p>
          <a:p>
            <a:endParaRPr lang="en-US" sz="2400"/>
          </a:p>
        </p:txBody>
      </p:sp>
    </p:spTree>
    <p:extLst>
      <p:ext uri="{BB962C8B-B14F-4D97-AF65-F5344CB8AC3E}">
        <p14:creationId xmlns:p14="http://schemas.microsoft.com/office/powerpoint/2010/main" val="368201926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Remerciements</a:t>
            </a:r>
            <a:endParaRPr lang="en-US" altLang="en-US"/>
          </a:p>
        </p:txBody>
      </p:sp>
      <p:sp>
        <p:nvSpPr>
          <p:cNvPr id="10243" name="Content Placeholder 2"/>
          <p:cNvSpPr>
            <a:spLocks noGrp="1"/>
          </p:cNvSpPr>
          <p:nvPr>
            <p:ph idx="1"/>
          </p:nvPr>
        </p:nvSpPr>
        <p:spPr>
          <a:xfrm>
            <a:off x="838200" y="1636730"/>
            <a:ext cx="10515600" cy="4119545"/>
          </a:xfrm>
        </p:spPr>
        <p:txBody>
          <a:bodyPr vert="horz" lIns="91440" tIns="45720" rIns="91440" bIns="45720" rtlCol="0" anchor="t">
            <a:noAutofit/>
          </a:bodyPr>
          <a:lstStyle/>
          <a:p>
            <a:pPr marL="0" indent="0">
              <a:buNone/>
            </a:pPr>
            <a:r>
              <a:rPr lang="fr-FR" sz="2800" b="0" i="0" u="none" strike="noStrike" cap="none" baseline="0">
                <a:solidFill>
                  <a:srgbClr val="000000"/>
                </a:solidFill>
                <a:effectLst/>
                <a:uFill>
                  <a:solidFill>
                    <a:prstClr val="black">
                      <a:alpha val="0"/>
                    </a:prstClr>
                  </a:solidFill>
                </a:uFill>
                <a:latin typeface="Arial"/>
                <a:ea typeface="Arial"/>
                <a:cs typeface="Arial"/>
              </a:rPr>
              <a:t>Ce module de formation a été développé dans le cadre du </a:t>
            </a:r>
            <a:endParaRPr lang="en-US">
              <a:solidFill>
                <a:schemeClr val="tx1"/>
              </a:solidFill>
            </a:endParaRPr>
          </a:p>
          <a:p>
            <a:r>
              <a:rPr lang="fr-FR" sz="2800" b="0" i="0" u="none" strike="noStrike" cap="none" baseline="0">
                <a:solidFill>
                  <a:srgbClr val="000000"/>
                </a:solidFill>
                <a:effectLst/>
                <a:uFill>
                  <a:solidFill>
                    <a:prstClr val="black">
                      <a:alpha val="0"/>
                    </a:prstClr>
                  </a:solidFill>
                </a:uFill>
                <a:latin typeface="Arial"/>
                <a:ea typeface="Arial"/>
                <a:cs typeface="Arial"/>
              </a:rPr>
              <a:t>projet EpiC financé par l’USAID et mis en œuvre par FHI 360. </a:t>
            </a:r>
            <a:endParaRPr lang="en-US">
              <a:solidFill>
                <a:schemeClr val="tx1"/>
              </a:solidFill>
            </a:endParaRPr>
          </a:p>
          <a:p>
            <a:pPr marL="0" indent="0" algn="l">
              <a:buNone/>
            </a:pPr>
            <a:endParaRPr lang="en-US">
              <a:latin typeface="Segoe UI" panose="020B0502040204020203" pitchFamily="34" charset="0"/>
            </a:endParaRPr>
          </a:p>
          <a:p>
            <a:pPr marL="0" indent="0">
              <a:buNone/>
            </a:pPr>
            <a:r>
              <a:rPr lang="fr-FR" sz="2800" b="0" i="0" u="none" strike="noStrike" cap="none" baseline="0">
                <a:solidFill>
                  <a:srgbClr val="000000"/>
                </a:solidFill>
                <a:effectLst/>
                <a:uFill>
                  <a:solidFill>
                    <a:prstClr val="black">
                      <a:alpha val="0"/>
                    </a:prstClr>
                  </a:solidFill>
                </a:uFill>
                <a:latin typeface="Arial"/>
                <a:ea typeface="Arial"/>
                <a:cs typeface="Arial"/>
              </a:rPr>
              <a:t>Cette session de formation est parrainée par : </a:t>
            </a:r>
          </a:p>
          <a:p>
            <a:r>
              <a:rPr lang="fr-FR" sz="2800" b="0" i="0" u="none" strike="noStrike" cap="none" baseline="0">
                <a:solidFill>
                  <a:srgbClr val="FF0000"/>
                </a:solidFill>
                <a:effectLst/>
                <a:uFill>
                  <a:solidFill>
                    <a:prstClr val="black">
                      <a:alpha val="0"/>
                    </a:prstClr>
                  </a:solidFill>
                </a:uFill>
                <a:latin typeface="Arial"/>
                <a:ea typeface="Arial"/>
                <a:cs typeface="Arial"/>
              </a:rPr>
              <a:t>XXX</a:t>
            </a:r>
          </a:p>
        </p:txBody>
      </p:sp>
      <p:sp>
        <p:nvSpPr>
          <p:cNvPr id="10245" name=" 3"/>
          <p:cNvSpPr>
            <a:spLocks noGrp="1"/>
          </p:cNvSpPr>
          <p:nvPr/>
        </p:nvSpPr>
        <p:spPr bwMode="auto">
          <a:xfrm>
            <a:off x="611030" y="1101725"/>
            <a:ext cx="10969943" cy="4374284"/>
          </a:xfrm>
          <a:prstGeom prst="rect">
            <a:avLst/>
          </a:prstGeom>
          <a:no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a:lstStyle>
            <a:lvl1pPr>
              <a:spcBef>
                <a:spcPct val="20000"/>
              </a:spcBef>
              <a:buClr>
                <a:srgbClr val="F37421"/>
              </a:buClr>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Clr>
                <a:srgbClr val="F37421"/>
              </a:buClr>
              <a:buFont typeface="Arial" panose="020B0604020202020204" pitchFamily="34" charset="0"/>
              <a:buChar char="–"/>
              <a:defRPr sz="2600">
                <a:solidFill>
                  <a:schemeClr val="tx1"/>
                </a:solidFill>
                <a:latin typeface="Calibri" panose="020F0502020204030204" pitchFamily="34" charset="0"/>
              </a:defRPr>
            </a:lvl2pPr>
            <a:lvl3pPr marL="1143000" indent="-228600">
              <a:spcBef>
                <a:spcPct val="20000"/>
              </a:spcBef>
              <a:buClr>
                <a:srgbClr val="F37421"/>
              </a:buClr>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Clr>
                <a:srgbClr val="F37421"/>
              </a:buClr>
              <a:buFont typeface="Arial" panose="020B0604020202020204" pitchFamily="34" charset="0"/>
              <a:buChar char="–"/>
              <a:defRPr sz="2200">
                <a:solidFill>
                  <a:schemeClr val="tx1"/>
                </a:solidFill>
                <a:latin typeface="Calibri" panose="020F0502020204030204" pitchFamily="34" charset="0"/>
              </a:defRPr>
            </a:lvl4pPr>
            <a:lvl5pPr marL="2057400" indent="-228600">
              <a:spcBef>
                <a:spcPct val="20000"/>
              </a:spcBef>
              <a:buClr>
                <a:srgbClr val="F37421"/>
              </a:buClr>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Clr>
                <a:srgbClr val="F37421"/>
              </a:buClr>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0" fontAlgn="base" latinLnBrk="0" hangingPunct="0">
              <a:lnSpc>
                <a:spcPct val="100000"/>
              </a:lnSpc>
              <a:spcBef>
                <a:spcPct val="0"/>
              </a:spcBef>
              <a:spcAft>
                <a:spcPct val="0"/>
              </a:spcAft>
              <a:buClrTx/>
              <a:buSzTx/>
              <a:buFontTx/>
              <a:buNone/>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 name="Content Placeholder 2">
            <a:extLst>
              <a:ext uri="{FF2B5EF4-FFF2-40B4-BE49-F238E27FC236}">
                <a16:creationId xmlns:a16="http://schemas.microsoft.com/office/drawing/2014/main" id="{04A47A50-3C17-DBC2-7517-6549E5114E0D}"/>
              </a:ext>
            </a:extLst>
          </p:cNvPr>
          <p:cNvSpPr txBox="1"/>
          <p:nvPr/>
        </p:nvSpPr>
        <p:spPr>
          <a:xfrm>
            <a:off x="838199" y="5778395"/>
            <a:ext cx="10969943" cy="1018645"/>
          </a:xfrm>
          <a:prstGeom prst="rect">
            <a:avLst/>
          </a:prstGeom>
        </p:spPr>
        <p:txBody>
          <a:bodyPr vert="horz" lIns="91440" tIns="45720" rIns="91440" bIns="45720" rtlCol="0">
            <a:noAutofit/>
          </a:bodyPr>
          <a:lstStyle>
            <a:lvl1pPr marL="346075" indent="-346075" algn="l" defTabSz="914400" rtl="0" eaLnBrk="1" latinLnBrk="0" hangingPunct="1">
              <a:lnSpc>
                <a:spcPct val="95000"/>
              </a:lnSpc>
              <a:spcBef>
                <a:spcPts val="1800"/>
              </a:spcBef>
              <a:buClr>
                <a:srgbClr val="E73439"/>
              </a:buClr>
              <a:buFont typeface="Arial" panose="020B0604020202020204" pitchFamily="34" charset="0"/>
              <a:buChar char="•"/>
              <a:defRPr sz="2800" b="0" i="0" kern="1200">
                <a:solidFill>
                  <a:schemeClr val="tx1">
                    <a:lumMod val="85000"/>
                    <a:lumOff val="15000"/>
                  </a:schemeClr>
                </a:solidFill>
                <a:latin typeface="Arial" panose="020B0604020202020204" pitchFamily="34" charset="0"/>
                <a:ea typeface="+mn-ea"/>
                <a:cs typeface="Arial" panose="020B0604020202020204" pitchFamily="34" charset="0"/>
              </a:defRPr>
            </a:lvl1pPr>
            <a:lvl2pPr marL="685800" indent="-339725" algn="l" defTabSz="914400" rtl="0" eaLnBrk="1" latinLnBrk="0" hangingPunct="1">
              <a:lnSpc>
                <a:spcPct val="95000"/>
              </a:lnSpc>
              <a:spcBef>
                <a:spcPts val="500"/>
              </a:spcBef>
              <a:buClr>
                <a:srgbClr val="E73439"/>
              </a:buClr>
              <a:buFont typeface="Arial" panose="020B0604020202020204" pitchFamily="34" charset="0"/>
              <a:buChar char="–"/>
              <a:defRPr sz="2400" b="0" i="0" kern="1200">
                <a:solidFill>
                  <a:schemeClr val="tx1">
                    <a:lumMod val="85000"/>
                    <a:lumOff val="15000"/>
                  </a:schemeClr>
                </a:solidFill>
                <a:latin typeface="Arial" panose="020B0604020202020204" pitchFamily="34" charset="0"/>
                <a:ea typeface="+mn-ea"/>
                <a:cs typeface="Arial" panose="020B0604020202020204" pitchFamily="34" charset="0"/>
              </a:defRPr>
            </a:lvl2pPr>
            <a:lvl3pPr marL="914400" indent="-228600" algn="l" defTabSz="914400" rtl="0" eaLnBrk="1" latinLnBrk="0" hangingPunct="1">
              <a:lnSpc>
                <a:spcPct val="95000"/>
              </a:lnSpc>
              <a:spcBef>
                <a:spcPts val="500"/>
              </a:spcBef>
              <a:buClr>
                <a:srgbClr val="E73439"/>
              </a:buClr>
              <a:buFont typeface="Calibri" panose="020F0502020204030204" pitchFamily="34" charset="0"/>
              <a:buChar char="‐"/>
              <a:defRPr sz="2000" b="0" i="0" kern="1200">
                <a:solidFill>
                  <a:schemeClr val="tx1">
                    <a:lumMod val="85000"/>
                    <a:lumOff val="1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73439"/>
              </a:buClr>
              <a:buFont typeface="Arial" panose="020B0604020202020204" pitchFamily="34" charset="0"/>
              <a:buChar char="–"/>
              <a:defRPr sz="1800" b="0" i="0" kern="1200">
                <a:solidFill>
                  <a:schemeClr val="tx1">
                    <a:lumMod val="85000"/>
                    <a:lumOff val="1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400" b="0" i="0" u="none" strike="noStrike" cap="none" baseline="0">
                <a:solidFill>
                  <a:srgbClr val="000000"/>
                </a:solidFill>
                <a:effectLst/>
                <a:uFill>
                  <a:solidFill>
                    <a:prstClr val="black">
                      <a:alpha val="0"/>
                    </a:prstClr>
                  </a:solidFill>
                </a:uFill>
                <a:latin typeface="Segoe UI"/>
                <a:ea typeface="Segoe UI"/>
                <a:cs typeface="Segoe UI"/>
              </a:rPr>
              <a:t>Cette ressource est rendue possible grâce au soutien généreux du peuple américain à travers l’Agence des États-Unis pour le développement international (USAID). Le contenu est la responsabilité du projet EpiC et ne reflète pas nécessairement l’opinion de l’USAID ou du gouvernement des États-Unis. Le projet EpiC est une convention de coopération mondiale (7200AA19CA00002) sous la houlette de FHI 360 avec pour principaux partenaires Right to Care, Palladium International et Population Services International (PSI).</a:t>
            </a:r>
            <a:endParaRPr lang="en-US">
              <a:solidFill>
                <a:schemeClr val="tx1"/>
              </a:solidFill>
              <a:latin typeface="Segoe UI" panose="020B0502040204020203" pitchFamily="34" charset="0"/>
            </a:endParaRPr>
          </a:p>
          <a:p>
            <a:endParaRPr lang="en-US" altLang="en-US"/>
          </a:p>
        </p:txBody>
      </p:sp>
    </p:spTree>
    <p:extLst>
      <p:ext uri="{BB962C8B-B14F-4D97-AF65-F5344CB8AC3E}">
        <p14:creationId xmlns:p14="http://schemas.microsoft.com/office/powerpoint/2010/main" val="258878260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a:t>
            </a:r>
          </a:p>
          <a:p>
            <a:r>
              <a:rPr lang="fr-FR" sz="2800" b="0" i="0" u="none" strike="noStrike" cap="none" baseline="0">
                <a:solidFill>
                  <a:srgbClr val="262626"/>
                </a:solidFill>
                <a:effectLst/>
                <a:uFill>
                  <a:solidFill>
                    <a:prstClr val="black">
                      <a:alpha val="0"/>
                    </a:prstClr>
                  </a:solidFill>
                </a:uFill>
                <a:latin typeface="Arial"/>
                <a:ea typeface="Arial"/>
                <a:cs typeface="Arial"/>
              </a:rPr>
              <a:t>Décrivez l’évolution épidémiologique récente de la variole du singe</a:t>
            </a:r>
          </a:p>
          <a:p>
            <a:r>
              <a:rPr lang="fr-FR" sz="2800" b="0" i="0" u="none" strike="noStrike" cap="none" baseline="0">
                <a:solidFill>
                  <a:srgbClr val="262626"/>
                </a:solidFill>
                <a:effectLst/>
                <a:uFill>
                  <a:solidFill>
                    <a:prstClr val="black">
                      <a:alpha val="0"/>
                    </a:prstClr>
                  </a:solidFill>
                </a:uFill>
                <a:latin typeface="Arial"/>
                <a:ea typeface="Arial"/>
                <a:cs typeface="Arial"/>
              </a:rPr>
              <a:t>Classez les régions en fonction du risque</a:t>
            </a:r>
          </a:p>
          <a:p>
            <a:r>
              <a:rPr lang="fr-FR" sz="2800" b="0" i="0" u="none" strike="noStrike" cap="none" baseline="0">
                <a:solidFill>
                  <a:srgbClr val="262626"/>
                </a:solidFill>
                <a:effectLst/>
                <a:uFill>
                  <a:solidFill>
                    <a:prstClr val="black">
                      <a:alpha val="0"/>
                    </a:prstClr>
                  </a:solidFill>
                </a:uFill>
                <a:latin typeface="Arial"/>
                <a:ea typeface="Arial"/>
                <a:cs typeface="Arial"/>
              </a:rPr>
              <a:t>Présentez les principaux chiffres et tendances épidémiologiques dans le monde</a:t>
            </a:r>
          </a:p>
          <a:p>
            <a:r>
              <a:rPr lang="fr-FR" sz="2800" b="0" i="0" u="none" strike="noStrike" cap="none" baseline="0">
                <a:solidFill>
                  <a:srgbClr val="262626"/>
                </a:solidFill>
                <a:effectLst/>
                <a:uFill>
                  <a:solidFill>
                    <a:prstClr val="black">
                      <a:alpha val="0"/>
                    </a:prstClr>
                  </a:solidFill>
                </a:uFill>
                <a:latin typeface="Arial"/>
                <a:ea typeface="Arial"/>
                <a:cs typeface="Arial"/>
              </a:rPr>
              <a:t>Présentez le profil des cas dans le monde</a:t>
            </a:r>
          </a:p>
          <a:p>
            <a:r>
              <a:rPr lang="fr-FR" sz="2800" b="0" i="0" u="none" strike="noStrike" cap="none" baseline="0">
                <a:solidFill>
                  <a:srgbClr val="262626"/>
                </a:solidFill>
                <a:effectLst/>
                <a:uFill>
                  <a:solidFill>
                    <a:prstClr val="black">
                      <a:alpha val="0"/>
                    </a:prstClr>
                  </a:solidFill>
                </a:uFill>
                <a:latin typeface="Arial"/>
                <a:ea typeface="Arial"/>
                <a:cs typeface="Arial"/>
              </a:rPr>
              <a:t>Décrivez le contexte du pays</a:t>
            </a:r>
          </a:p>
        </p:txBody>
      </p:sp>
    </p:spTree>
    <p:extLst>
      <p:ext uri="{BB962C8B-B14F-4D97-AF65-F5344CB8AC3E}">
        <p14:creationId xmlns:p14="http://schemas.microsoft.com/office/powerpoint/2010/main" val="3226122662"/>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2628B-6D26-6045-08A8-0B7252B5C5E6}"/>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Catégories de traitement </a:t>
            </a:r>
          </a:p>
        </p:txBody>
      </p:sp>
      <p:sp>
        <p:nvSpPr>
          <p:cNvPr id="3" name="Content Placeholder 2">
            <a:extLst>
              <a:ext uri="{FF2B5EF4-FFF2-40B4-BE49-F238E27FC236}">
                <a16:creationId xmlns:a16="http://schemas.microsoft.com/office/drawing/2014/main" id="{817FCD6F-EC1B-A673-0246-B0F18A12E5FB}"/>
              </a:ext>
            </a:extLst>
          </p:cNvPr>
          <p:cNvSpPr>
            <a:spLocks noGrp="1"/>
          </p:cNvSpPr>
          <p:nvPr>
            <p:ph idx="1"/>
          </p:nvPr>
        </p:nvSpPr>
        <p:spPr/>
        <p:txBody>
          <a:bodyPr/>
          <a:lstStyle/>
          <a:p>
            <a:r>
              <a:rPr lang="fr-FR" sz="3200" b="0" i="0" u="none" strike="noStrike" cap="none" baseline="0">
                <a:solidFill>
                  <a:srgbClr val="262626"/>
                </a:solidFill>
                <a:effectLst/>
                <a:uFill>
                  <a:solidFill>
                    <a:prstClr val="black">
                      <a:alpha val="0"/>
                    </a:prstClr>
                  </a:solidFill>
                </a:uFill>
                <a:latin typeface="Arial"/>
                <a:ea typeface="Arial"/>
                <a:cs typeface="Arial"/>
              </a:rPr>
              <a:t>Soins symptomatiques </a:t>
            </a:r>
          </a:p>
          <a:p>
            <a:r>
              <a:rPr lang="fr-FR" sz="3200" b="0" i="0" u="none" strike="noStrike" cap="none" baseline="0">
                <a:solidFill>
                  <a:srgbClr val="262626"/>
                </a:solidFill>
                <a:effectLst/>
                <a:uFill>
                  <a:solidFill>
                    <a:prstClr val="black">
                      <a:alpha val="0"/>
                    </a:prstClr>
                  </a:solidFill>
                </a:uFill>
                <a:latin typeface="Arial"/>
                <a:ea typeface="Arial"/>
                <a:cs typeface="Arial"/>
              </a:rPr>
              <a:t>Traitement antimicrobien </a:t>
            </a:r>
          </a:p>
          <a:p>
            <a:r>
              <a:rPr lang="fr-FR" sz="3200" b="0" i="0" u="none" strike="noStrike" cap="none" baseline="0">
                <a:solidFill>
                  <a:srgbClr val="262626"/>
                </a:solidFill>
                <a:effectLst/>
                <a:uFill>
                  <a:solidFill>
                    <a:prstClr val="black">
                      <a:alpha val="0"/>
                    </a:prstClr>
                  </a:solidFill>
                </a:uFill>
                <a:latin typeface="Arial"/>
                <a:ea typeface="Arial"/>
                <a:cs typeface="Arial"/>
              </a:rPr>
              <a:t>Antiviraux</a:t>
            </a:r>
          </a:p>
          <a:p>
            <a:endParaRPr lang="en-US" sz="3200"/>
          </a:p>
        </p:txBody>
      </p:sp>
    </p:spTree>
    <p:extLst>
      <p:ext uri="{BB962C8B-B14F-4D97-AF65-F5344CB8AC3E}">
        <p14:creationId xmlns:p14="http://schemas.microsoft.com/office/powerpoint/2010/main" val="752385267"/>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D3434-1A2A-FDB3-97F6-B55044677262}"/>
              </a:ext>
            </a:extLst>
          </p:cNvPr>
          <p:cNvSpPr>
            <a:spLocks noGrp="1"/>
          </p:cNvSpPr>
          <p:nvPr>
            <p:ph type="title"/>
          </p:nvPr>
        </p:nvSpPr>
        <p:spPr>
          <a:xfrm>
            <a:off x="838199" y="308315"/>
            <a:ext cx="10515600"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Soins symptomatiques (1)</a:t>
            </a:r>
          </a:p>
        </p:txBody>
      </p:sp>
      <p:pic>
        <p:nvPicPr>
          <p:cNvPr id="6" name="Picture 5">
            <a:extLst>
              <a:ext uri="{FF2B5EF4-FFF2-40B4-BE49-F238E27FC236}">
                <a16:creationId xmlns:a16="http://schemas.microsoft.com/office/drawing/2014/main" id="{56E1351A-1722-BB87-64DC-6C4DB5C1A49D}"/>
              </a:ext>
            </a:extLst>
          </p:cNvPr>
          <p:cNvPicPr>
            <a:picLocks noChangeAspect="1"/>
          </p:cNvPicPr>
          <p:nvPr/>
        </p:nvPicPr>
        <p:blipFill>
          <a:blip r:embed="rId3"/>
          <a:srcRect l="788" t="1460" r="588"/>
          <a:stretch>
            <a:fillRect/>
          </a:stretch>
        </p:blipFill>
        <p:spPr>
          <a:xfrm>
            <a:off x="1767840" y="1229276"/>
            <a:ext cx="8673737" cy="4981076"/>
          </a:xfrm>
          <a:prstGeom prst="rect">
            <a:avLst/>
          </a:prstGeom>
        </p:spPr>
      </p:pic>
      <p:sp>
        <p:nvSpPr>
          <p:cNvPr id="4" name="TextBox 3">
            <a:extLst>
              <a:ext uri="{FF2B5EF4-FFF2-40B4-BE49-F238E27FC236}">
                <a16:creationId xmlns:a16="http://schemas.microsoft.com/office/drawing/2014/main" id="{B1ACE1C1-97C9-95A1-5C76-1F275D49640B}"/>
              </a:ext>
            </a:extLst>
          </p:cNvPr>
          <p:cNvSpPr txBox="1"/>
          <p:nvPr/>
        </p:nvSpPr>
        <p:spPr>
          <a:xfrm>
            <a:off x="1303019" y="6459153"/>
            <a:ext cx="9603378" cy="411480"/>
          </a:xfrm>
          <a:prstGeom prst="rect">
            <a:avLst/>
          </a:prstGeom>
          <a:noFill/>
        </p:spPr>
        <p:txBody>
          <a:bodyPr wrap="square">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OMS. </a:t>
            </a:r>
            <a:r>
              <a:rPr lang="fr-FR" sz="1050" b="0" i="0" u="none" strike="noStrike" cap="none" baseline="0">
                <a:solidFill>
                  <a:srgbClr val="44546A"/>
                </a:solidFill>
                <a:effectLst/>
                <a:uFill>
                  <a:solidFill>
                    <a:prstClr val="black">
                      <a:alpha val="0"/>
                    </a:prstClr>
                  </a:solidFill>
                </a:uFill>
                <a:latin typeface="Arial"/>
                <a:ea typeface="Arial"/>
                <a:cs typeface="Arial"/>
                <a:hlinkClick r:id="rId4" history="0"/>
              </a:rPr>
              <a:t>Clinical management and infection prevention and control for monkeypox: Orientations provisoires pour une intervention rapide, 10 juin 2022</a:t>
            </a:r>
            <a:r>
              <a:rPr lang="fr-FR" sz="1050" b="0" i="0" u="none" strike="noStrike" cap="none" baseline="0">
                <a:solidFill>
                  <a:srgbClr val="44546A"/>
                </a:solidFill>
                <a:effectLst/>
                <a:uFill>
                  <a:solidFill>
                    <a:prstClr val="black">
                      <a:alpha val="0"/>
                    </a:prstClr>
                  </a:solidFill>
                </a:uFill>
                <a:latin typeface="Arial"/>
                <a:ea typeface="Arial"/>
                <a:cs typeface="Arial"/>
              </a:rPr>
              <a:t>. Genève : OMS ; 2022.</a:t>
            </a:r>
          </a:p>
        </p:txBody>
      </p:sp>
    </p:spTree>
    <p:extLst>
      <p:ext uri="{BB962C8B-B14F-4D97-AF65-F5344CB8AC3E}">
        <p14:creationId xmlns:p14="http://schemas.microsoft.com/office/powerpoint/2010/main" val="4210056188"/>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D3434-1A2A-FDB3-97F6-B55044677262}"/>
              </a:ext>
            </a:extLst>
          </p:cNvPr>
          <p:cNvSpPr>
            <a:spLocks noGrp="1"/>
          </p:cNvSpPr>
          <p:nvPr>
            <p:ph type="title"/>
          </p:nvPr>
        </p:nvSpPr>
        <p:spPr>
          <a:xfrm>
            <a:off x="852634" y="340446"/>
            <a:ext cx="10515600"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Soins symptomatiques (2)</a:t>
            </a:r>
          </a:p>
        </p:txBody>
      </p:sp>
      <p:pic>
        <p:nvPicPr>
          <p:cNvPr id="5" name="Picture 4">
            <a:extLst>
              <a:ext uri="{FF2B5EF4-FFF2-40B4-BE49-F238E27FC236}">
                <a16:creationId xmlns:a16="http://schemas.microsoft.com/office/drawing/2014/main" id="{3CD60604-A641-86F3-33EB-A950B1C9AE23}"/>
              </a:ext>
            </a:extLst>
          </p:cNvPr>
          <p:cNvPicPr>
            <a:picLocks noChangeAspect="1"/>
          </p:cNvPicPr>
          <p:nvPr/>
        </p:nvPicPr>
        <p:blipFill>
          <a:blip r:embed="rId3"/>
          <a:srcRect l="1062" t="737" r="565" b="943"/>
          <a:stretch>
            <a:fillRect/>
          </a:stretch>
        </p:blipFill>
        <p:spPr>
          <a:xfrm>
            <a:off x="1756612" y="1242666"/>
            <a:ext cx="8722894" cy="5137484"/>
          </a:xfrm>
          <a:prstGeom prst="rect">
            <a:avLst/>
          </a:prstGeom>
        </p:spPr>
      </p:pic>
      <p:sp>
        <p:nvSpPr>
          <p:cNvPr id="3" name="TextBox 2">
            <a:extLst>
              <a:ext uri="{FF2B5EF4-FFF2-40B4-BE49-F238E27FC236}">
                <a16:creationId xmlns:a16="http://schemas.microsoft.com/office/drawing/2014/main" id="{39F3B24E-7DD7-1051-1706-5303DEFD5F03}"/>
              </a:ext>
            </a:extLst>
          </p:cNvPr>
          <p:cNvSpPr txBox="1"/>
          <p:nvPr/>
        </p:nvSpPr>
        <p:spPr>
          <a:xfrm>
            <a:off x="1210207" y="6495650"/>
            <a:ext cx="9815703" cy="411480"/>
          </a:xfrm>
          <a:prstGeom prst="rect">
            <a:avLst/>
          </a:prstGeom>
          <a:noFill/>
        </p:spPr>
        <p:txBody>
          <a:bodyPr wrap="square">
            <a:spAutoFit/>
          </a:bodyPr>
          <a:lstStyle/>
          <a:p>
            <a:r>
              <a:rPr lang="fr-FR" sz="1000" b="0" i="0" u="none" strike="noStrike" cap="none" baseline="0">
                <a:solidFill>
                  <a:srgbClr val="44546A"/>
                </a:solidFill>
                <a:effectLst/>
                <a:uFill>
                  <a:solidFill>
                    <a:prstClr val="black">
                      <a:alpha val="0"/>
                    </a:prstClr>
                  </a:solidFill>
                </a:uFill>
                <a:latin typeface="Arial"/>
                <a:ea typeface="Arial"/>
                <a:cs typeface="Arial"/>
              </a:rPr>
              <a:t>Source : OMS. </a:t>
            </a:r>
            <a:r>
              <a:rPr lang="fr-FR" sz="1000" b="0" i="0" u="none" strike="noStrike" cap="none" baseline="0">
                <a:solidFill>
                  <a:srgbClr val="44546A"/>
                </a:solidFill>
                <a:effectLst/>
                <a:uFill>
                  <a:solidFill>
                    <a:prstClr val="black">
                      <a:alpha val="0"/>
                    </a:prstClr>
                  </a:solidFill>
                </a:uFill>
                <a:latin typeface="Arial"/>
                <a:ea typeface="Arial"/>
                <a:cs typeface="Arial"/>
                <a:hlinkClick r:id="rId4" history="0"/>
              </a:rPr>
              <a:t>Clinical management and infection prevention and control for monkeypox: Orientations provisoires pour une intervention rapide, 10 juin 2022</a:t>
            </a:r>
            <a:r>
              <a:rPr lang="fr-FR" sz="1000" b="0" i="0" u="none" strike="noStrike" cap="none" baseline="0">
                <a:solidFill>
                  <a:srgbClr val="44546A"/>
                </a:solidFill>
                <a:effectLst/>
                <a:uFill>
                  <a:solidFill>
                    <a:prstClr val="black">
                      <a:alpha val="0"/>
                    </a:prstClr>
                  </a:solidFill>
                </a:uFill>
                <a:latin typeface="Arial"/>
                <a:ea typeface="Arial"/>
                <a:cs typeface="Arial"/>
              </a:rPr>
              <a:t>. Genève : OMS ; 2022.</a:t>
            </a:r>
          </a:p>
        </p:txBody>
      </p:sp>
      <p:sp>
        <p:nvSpPr>
          <p:cNvPr id="7" name="Text Box 3">
            <a:extLst>
              <a:ext uri="{FF2B5EF4-FFF2-40B4-BE49-F238E27FC236}">
                <a16:creationId xmlns:a16="http://schemas.microsoft.com/office/drawing/2014/main" id="{F0517251-2AB5-4E3D-9E90-4987B252DC61}"/>
              </a:ext>
            </a:extLst>
          </p:cNvPr>
          <p:cNvSpPr txBox="1"/>
          <p:nvPr/>
        </p:nvSpPr>
        <p:spPr>
          <a:xfrm>
            <a:off x="1797843" y="1266738"/>
            <a:ext cx="8637545" cy="1571007"/>
          </a:xfrm>
          <a:prstGeom prst="rect">
            <a:avLst/>
          </a:prstGeom>
          <a:solidFill>
            <a:srgbClr val="FFFCE4"/>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200" b="1" i="0" u="none" strike="noStrike" cap="none" baseline="0">
                <a:solidFill>
                  <a:srgbClr val="000000"/>
                </a:solidFill>
                <a:effectLst/>
                <a:uFill>
                  <a:solidFill>
                    <a:prstClr val="black">
                      <a:alpha val="0"/>
                    </a:prstClr>
                  </a:solidFill>
                </a:uFill>
                <a:latin typeface="Arial"/>
                <a:ea typeface="Arial"/>
                <a:cs typeface="Arial"/>
              </a:rPr>
              <a:t>Nausées et vomissements</a:t>
            </a:r>
            <a:endParaRPr lang="en-US" sz="1200">
              <a:effectLst/>
              <a:latin typeface="Calibri" panose="020F0502020204030204" pitchFamily="34" charset="0"/>
              <a:ea typeface="DengXian" panose="02010600030101010101" pitchFamily="2" charset="-122"/>
              <a:cs typeface="Arial" panose="020B0604020202020204" pitchFamily="34" charset="0"/>
            </a:endParaRPr>
          </a:p>
          <a:p>
            <a:pPr marL="182880" marR="0" lvl="0" indent="-182880">
              <a:lnSpc>
                <a:spcPct val="107000"/>
              </a:lnSpc>
              <a:spcBef>
                <a:spcPct val="0"/>
              </a:spcBef>
              <a:spcAft>
                <a:spcPct val="0"/>
              </a:spcAft>
              <a:buFont typeface="+mj-lt"/>
              <a:buAutoNum type="arabicPeriod"/>
            </a:pPr>
            <a:r>
              <a:rPr lang="fr-FR" sz="1200" b="0" i="0" u="none" strike="noStrike" cap="none" baseline="0">
                <a:solidFill>
                  <a:srgbClr val="000000"/>
                </a:solidFill>
                <a:effectLst/>
                <a:uFill>
                  <a:solidFill>
                    <a:prstClr val="black">
                      <a:alpha val="0"/>
                    </a:prstClr>
                  </a:solidFill>
                </a:uFill>
                <a:latin typeface="Arial"/>
                <a:ea typeface="Arial"/>
                <a:cs typeface="Arial"/>
              </a:rPr>
              <a:t>Ondansétron (associé à un allongement de l'intervalle QT ; il est donc important de noter les autres médicaments qui peuvent également allonger l'intervalle QT et de surveiller régulièrement les ECG s'ils sont disponibles).</a:t>
            </a:r>
            <a:endParaRPr lang="en-US" sz="1200">
              <a:effectLst/>
              <a:latin typeface="Calibri" panose="020F0502020204030204" pitchFamily="34" charset="0"/>
              <a:ea typeface="DengXian" panose="02010600030101010101" pitchFamily="2" charset="-122"/>
              <a:cs typeface="Arial" panose="020B0604020202020204" pitchFamily="34" charset="0"/>
            </a:endParaRPr>
          </a:p>
          <a:p>
            <a:pPr marL="365760" marR="0" lvl="0" indent="-182880">
              <a:lnSpc>
                <a:spcPct val="107000"/>
              </a:lnSpc>
              <a:spcBef>
                <a:spcPct val="0"/>
              </a:spcBef>
              <a:spcAft>
                <a:spcPct val="0"/>
              </a:spcAft>
              <a:buFont typeface="Arial" panose="020B0604020202020204" pitchFamily="34" charset="0"/>
              <a:buChar char="•"/>
            </a:pPr>
            <a:r>
              <a:rPr lang="fr-FR" sz="1200" b="1" i="0" u="none" strike="noStrike" cap="none" baseline="0">
                <a:solidFill>
                  <a:srgbClr val="000000"/>
                </a:solidFill>
                <a:effectLst/>
                <a:uFill>
                  <a:solidFill>
                    <a:prstClr val="black">
                      <a:alpha val="0"/>
                    </a:prstClr>
                  </a:solidFill>
                </a:uFill>
                <a:latin typeface="Arial"/>
                <a:ea typeface="Arial"/>
                <a:cs typeface="Arial"/>
              </a:rPr>
              <a:t>Adultes</a:t>
            </a:r>
            <a:r>
              <a:rPr lang="fr-FR" sz="1200" b="0" i="0" u="none" strike="noStrike" cap="none" baseline="0">
                <a:solidFill>
                  <a:srgbClr val="000000"/>
                </a:solidFill>
                <a:effectLst/>
                <a:uFill>
                  <a:solidFill>
                    <a:prstClr val="black">
                      <a:alpha val="0"/>
                    </a:prstClr>
                  </a:solidFill>
                </a:uFill>
                <a:latin typeface="Arial"/>
                <a:ea typeface="Arial"/>
                <a:cs typeface="Arial"/>
              </a:rPr>
              <a:t> : 8 mg par voie orale toutes les 12 heures ou 4 mg par voie intraveineuse toutes les 8 heures au besoin.</a:t>
            </a:r>
            <a:endParaRPr lang="en-US" sz="1200">
              <a:effectLst/>
              <a:latin typeface="Calibri" panose="020F0502020204030204" pitchFamily="34" charset="0"/>
              <a:ea typeface="DengXian" panose="02010600030101010101" pitchFamily="2" charset="-122"/>
              <a:cs typeface="Arial" panose="020B0604020202020204" pitchFamily="34" charset="0"/>
            </a:endParaRPr>
          </a:p>
          <a:p>
            <a:pPr marL="365760" marR="0" lvl="0" indent="-182880">
              <a:lnSpc>
                <a:spcPct val="107000"/>
              </a:lnSpc>
              <a:spcBef>
                <a:spcPct val="0"/>
              </a:spcBef>
              <a:spcAft>
                <a:spcPct val="0"/>
              </a:spcAft>
              <a:buFont typeface="Arial" panose="020B0604020202020204" pitchFamily="34" charset="0"/>
              <a:buChar char="•"/>
            </a:pPr>
            <a:r>
              <a:rPr lang="fr-FR" sz="1200" b="1" i="0" u="none" strike="noStrike" cap="none" baseline="0">
                <a:solidFill>
                  <a:srgbClr val="000000"/>
                </a:solidFill>
                <a:effectLst/>
                <a:uFill>
                  <a:solidFill>
                    <a:prstClr val="black">
                      <a:alpha val="0"/>
                    </a:prstClr>
                  </a:solidFill>
                </a:uFill>
                <a:latin typeface="Arial"/>
                <a:ea typeface="Arial"/>
                <a:cs typeface="Arial"/>
              </a:rPr>
              <a:t>Enfants :</a:t>
            </a:r>
            <a:r>
              <a:rPr lang="fr-FR" sz="1200" b="0" i="0" u="none" strike="noStrike" cap="none" baseline="0">
                <a:solidFill>
                  <a:srgbClr val="000000"/>
                </a:solidFill>
                <a:effectLst/>
                <a:uFill>
                  <a:solidFill>
                    <a:prstClr val="black">
                      <a:alpha val="0"/>
                    </a:prstClr>
                  </a:solidFill>
                </a:uFill>
                <a:latin typeface="Arial"/>
                <a:ea typeface="Arial"/>
                <a:cs typeface="Arial"/>
              </a:rPr>
              <a:t> 0,15 mg/kg par voie orale ou 0,15 mg/kg par voie intaveineuse toutes les 12 heures, dose maximale de 8 mg.</a:t>
            </a:r>
            <a:endParaRPr lang="en-US" sz="1200">
              <a:effectLst/>
              <a:latin typeface="Calibri" panose="020F0502020204030204" pitchFamily="34" charset="0"/>
              <a:ea typeface="DengXian" panose="02010600030101010101" pitchFamily="2" charset="-122"/>
              <a:cs typeface="Arial" panose="020B0604020202020204" pitchFamily="34" charset="0"/>
            </a:endParaRPr>
          </a:p>
          <a:p>
            <a:pPr marL="182880" marR="0" lvl="0" indent="-182880">
              <a:lnSpc>
                <a:spcPct val="107000"/>
              </a:lnSpc>
              <a:spcBef>
                <a:spcPct val="0"/>
              </a:spcBef>
              <a:spcAft>
                <a:spcPct val="0"/>
              </a:spcAft>
              <a:buFont typeface="+mj-lt"/>
              <a:buAutoNum type="arabicPeriod" startAt="2"/>
            </a:pPr>
            <a:r>
              <a:rPr lang="fr-FR" sz="1200" b="0" i="0" u="none" strike="noStrike" cap="none" baseline="0">
                <a:solidFill>
                  <a:srgbClr val="000000"/>
                </a:solidFill>
                <a:effectLst/>
                <a:uFill>
                  <a:solidFill>
                    <a:prstClr val="black">
                      <a:alpha val="0"/>
                    </a:prstClr>
                  </a:solidFill>
                </a:uFill>
                <a:latin typeface="Arial"/>
                <a:ea typeface="Arial"/>
                <a:cs typeface="Arial"/>
              </a:rPr>
              <a:t>Prométhazine </a:t>
            </a:r>
            <a:endParaRPr lang="en-US" sz="1200">
              <a:effectLst/>
              <a:latin typeface="Calibri" panose="020F0502020204030204" pitchFamily="34" charset="0"/>
              <a:ea typeface="DengXian" panose="02010600030101010101" pitchFamily="2" charset="-122"/>
              <a:cs typeface="Arial" panose="020B0604020202020204" pitchFamily="34" charset="0"/>
            </a:endParaRPr>
          </a:p>
          <a:p>
            <a:pPr marL="365760" marR="0" lvl="0" indent="-182880">
              <a:lnSpc>
                <a:spcPct val="107000"/>
              </a:lnSpc>
              <a:spcBef>
                <a:spcPct val="0"/>
              </a:spcBef>
              <a:spcAft>
                <a:spcPct val="0"/>
              </a:spcAft>
              <a:buFont typeface="Arial" panose="020B0604020202020204" pitchFamily="34" charset="0"/>
              <a:buChar char="•"/>
            </a:pPr>
            <a:r>
              <a:rPr lang="fr-FR" sz="1200" b="1" i="0" u="none" strike="noStrike" cap="none" baseline="0">
                <a:solidFill>
                  <a:srgbClr val="000000"/>
                </a:solidFill>
                <a:effectLst/>
                <a:uFill>
                  <a:solidFill>
                    <a:prstClr val="black">
                      <a:alpha val="0"/>
                    </a:prstClr>
                  </a:solidFill>
                </a:uFill>
                <a:latin typeface="Arial"/>
                <a:ea typeface="Arial"/>
                <a:cs typeface="Arial"/>
              </a:rPr>
              <a:t>Uniquement pour les adultes :</a:t>
            </a:r>
            <a:r>
              <a:rPr lang="fr-FR" sz="1200" b="0" i="0" u="none" strike="noStrike" cap="none" baseline="0">
                <a:solidFill>
                  <a:srgbClr val="000000"/>
                </a:solidFill>
                <a:effectLst/>
                <a:uFill>
                  <a:solidFill>
                    <a:prstClr val="black">
                      <a:alpha val="0"/>
                    </a:prstClr>
                  </a:solidFill>
                </a:uFill>
                <a:latin typeface="Arial"/>
                <a:ea typeface="Arial"/>
                <a:cs typeface="Arial"/>
              </a:rPr>
              <a:t> 12,5 à 25 mg par voie orale toutes les 4 à 6 heures au besoin (peut allonger l’intervalle QT).</a:t>
            </a:r>
            <a:endParaRPr lang="en-US" sz="1200">
              <a:effectLst/>
              <a:latin typeface="Calibri" panose="020F0502020204030204" pitchFamily="34" charset="0"/>
              <a:ea typeface="DengXian" panose="02010600030101010101" pitchFamily="2" charset="-122"/>
              <a:cs typeface="Arial" panose="020B0604020202020204" pitchFamily="34" charset="0"/>
            </a:endParaRPr>
          </a:p>
        </p:txBody>
      </p:sp>
      <p:sp>
        <p:nvSpPr>
          <p:cNvPr id="8" name="Text Box 3">
            <a:extLst>
              <a:ext uri="{FF2B5EF4-FFF2-40B4-BE49-F238E27FC236}">
                <a16:creationId xmlns:a16="http://schemas.microsoft.com/office/drawing/2014/main" id="{B70C820A-C62B-4827-A2D7-B8AC4720BBFF}"/>
              </a:ext>
            </a:extLst>
          </p:cNvPr>
          <p:cNvSpPr txBox="1"/>
          <p:nvPr/>
        </p:nvSpPr>
        <p:spPr>
          <a:xfrm>
            <a:off x="1791661" y="2970971"/>
            <a:ext cx="8637545" cy="780535"/>
          </a:xfrm>
          <a:prstGeom prst="rect">
            <a:avLst/>
          </a:prstGeom>
          <a:solidFill>
            <a:srgbClr val="DFDCED"/>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200" b="1" i="0" u="none" strike="noStrike" cap="none" baseline="0">
                <a:solidFill>
                  <a:srgbClr val="000000"/>
                </a:solidFill>
                <a:effectLst/>
                <a:uFill>
                  <a:solidFill>
                    <a:prstClr val="black">
                      <a:alpha val="0"/>
                    </a:prstClr>
                  </a:solidFill>
                </a:uFill>
                <a:latin typeface="Arial"/>
                <a:ea typeface="Arial"/>
                <a:cs typeface="Arial"/>
              </a:rPr>
              <a:t>Dyspepsie</a:t>
            </a:r>
          </a:p>
          <a:p>
            <a:pPr marL="365760" marR="0" indent="-182880">
              <a:lnSpc>
                <a:spcPct val="107000"/>
              </a:lnSpc>
              <a:spcBef>
                <a:spcPct val="0"/>
              </a:spcBef>
              <a:spcAft>
                <a:spcPct val="0"/>
              </a:spcAft>
              <a:buFont typeface="Arial" panose="020B0604020202020204" pitchFamily="34" charset="0"/>
              <a:buChar char="•"/>
            </a:pPr>
            <a:r>
              <a:rPr lang="fr-FR" sz="1200" b="1" i="0" u="none" strike="noStrike" cap="none" baseline="0">
                <a:solidFill>
                  <a:srgbClr val="000000"/>
                </a:solidFill>
                <a:effectLst/>
                <a:uFill>
                  <a:solidFill>
                    <a:prstClr val="black">
                      <a:alpha val="0"/>
                    </a:prstClr>
                  </a:solidFill>
                </a:uFill>
                <a:latin typeface="Arial"/>
                <a:ea typeface="Arial"/>
                <a:cs typeface="Arial"/>
              </a:rPr>
              <a:t>Adulte :</a:t>
            </a:r>
            <a:r>
              <a:rPr lang="fr-FR" sz="1200" b="0" i="0" u="none" strike="noStrike" cap="none" baseline="0">
                <a:solidFill>
                  <a:srgbClr val="000000"/>
                </a:solidFill>
                <a:effectLst/>
                <a:uFill>
                  <a:solidFill>
                    <a:prstClr val="black">
                      <a:alpha val="0"/>
                    </a:prstClr>
                  </a:solidFill>
                </a:uFill>
                <a:latin typeface="Arial"/>
                <a:ea typeface="Arial"/>
                <a:cs typeface="Arial"/>
              </a:rPr>
              <a:t>Oméprazole 40 mg par voie orale/intraveineuse toutes les 24 heures.</a:t>
            </a:r>
          </a:p>
          <a:p>
            <a:pPr marL="365760" marR="0" indent="-182880">
              <a:lnSpc>
                <a:spcPct val="107000"/>
              </a:lnSpc>
              <a:spcBef>
                <a:spcPct val="0"/>
              </a:spcBef>
              <a:spcAft>
                <a:spcPct val="0"/>
              </a:spcAft>
              <a:buFont typeface="Arial" panose="020B0604020202020204" pitchFamily="34" charset="0"/>
              <a:buChar char="•"/>
            </a:pPr>
            <a:r>
              <a:rPr lang="fr-FR" sz="1200" b="1" i="0" u="none" strike="noStrike" cap="none" baseline="0">
                <a:solidFill>
                  <a:srgbClr val="000000"/>
                </a:solidFill>
                <a:effectLst/>
                <a:uFill>
                  <a:solidFill>
                    <a:prstClr val="black">
                      <a:alpha val="0"/>
                    </a:prstClr>
                  </a:solidFill>
                </a:uFill>
                <a:latin typeface="Arial"/>
                <a:ea typeface="Arial"/>
                <a:cs typeface="Arial"/>
              </a:rPr>
              <a:t>Enfant :</a:t>
            </a:r>
            <a:r>
              <a:rPr lang="fr-FR" sz="1200" b="0" i="0" u="none" strike="noStrike" cap="none" baseline="0">
                <a:solidFill>
                  <a:srgbClr val="000000"/>
                </a:solidFill>
                <a:effectLst/>
                <a:uFill>
                  <a:solidFill>
                    <a:prstClr val="black">
                      <a:alpha val="0"/>
                    </a:prstClr>
                  </a:solidFill>
                </a:uFill>
                <a:latin typeface="Arial"/>
                <a:ea typeface="Arial"/>
                <a:cs typeface="Arial"/>
              </a:rPr>
              <a:t>Oméprazole : 5-10 kg : 5 mg une fois par jour ; 10-20 kg : 10 mg une fois par jour ; ≥ 20 kg : 20 mg une fois par jour.</a:t>
            </a:r>
            <a:endParaRPr lang="en-US" sz="1200">
              <a:effectLst/>
              <a:latin typeface="Calibri" panose="020F0502020204030204" pitchFamily="34" charset="0"/>
              <a:ea typeface="DengXian" panose="02010600030101010101" pitchFamily="2" charset="-122"/>
              <a:cs typeface="Arial" panose="020B0604020202020204" pitchFamily="34" charset="0"/>
            </a:endParaRPr>
          </a:p>
        </p:txBody>
      </p:sp>
      <p:sp>
        <p:nvSpPr>
          <p:cNvPr id="9" name="Text Box 3">
            <a:extLst>
              <a:ext uri="{FF2B5EF4-FFF2-40B4-BE49-F238E27FC236}">
                <a16:creationId xmlns:a16="http://schemas.microsoft.com/office/drawing/2014/main" id="{60AA4A26-1BE3-4FF6-912C-FB4738756AB8}"/>
              </a:ext>
            </a:extLst>
          </p:cNvPr>
          <p:cNvSpPr txBox="1"/>
          <p:nvPr/>
        </p:nvSpPr>
        <p:spPr>
          <a:xfrm>
            <a:off x="1786545" y="3776845"/>
            <a:ext cx="8637545" cy="582916"/>
          </a:xfrm>
          <a:prstGeom prst="rect">
            <a:avLst/>
          </a:prstGeom>
          <a:solidFill>
            <a:srgbClr val="FFFCE4"/>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200" b="1" i="0" u="none" strike="noStrike" cap="none" baseline="0">
                <a:solidFill>
                  <a:srgbClr val="000000"/>
                </a:solidFill>
                <a:effectLst/>
                <a:uFill>
                  <a:solidFill>
                    <a:prstClr val="black">
                      <a:alpha val="0"/>
                    </a:prstClr>
                  </a:solidFill>
                </a:uFill>
                <a:latin typeface="Arial"/>
                <a:ea typeface="Arial"/>
                <a:cs typeface="Arial"/>
              </a:rPr>
              <a:t>Diarrhée.</a:t>
            </a:r>
          </a:p>
          <a:p>
            <a:pPr marL="365760" marR="0" indent="-182880">
              <a:lnSpc>
                <a:spcPct val="107000"/>
              </a:lnSpc>
              <a:spcBef>
                <a:spcPct val="0"/>
              </a:spcBef>
              <a:spcAft>
                <a:spcPct val="0"/>
              </a:spcAft>
              <a:buFont typeface="Arial" panose="020B0604020202020204" pitchFamily="34" charset="0"/>
              <a:buChar char="•"/>
            </a:pPr>
            <a:r>
              <a:rPr lang="fr-FR" sz="1200" b="1" i="0" u="none" strike="noStrike" cap="none" baseline="0">
                <a:solidFill>
                  <a:srgbClr val="000000"/>
                </a:solidFill>
                <a:effectLst/>
                <a:uFill>
                  <a:solidFill>
                    <a:prstClr val="black">
                      <a:alpha val="0"/>
                    </a:prstClr>
                  </a:solidFill>
                </a:uFill>
                <a:latin typeface="Arial"/>
                <a:ea typeface="Arial"/>
                <a:cs typeface="Arial"/>
              </a:rPr>
              <a:t> </a:t>
            </a:r>
            <a:r>
              <a:rPr lang="fr-FR" sz="1200" b="0" i="0" u="none" strike="noStrike" cap="none" baseline="0">
                <a:solidFill>
                  <a:srgbClr val="000000"/>
                </a:solidFill>
                <a:effectLst/>
                <a:uFill>
                  <a:solidFill>
                    <a:prstClr val="black">
                      <a:alpha val="0"/>
                    </a:prstClr>
                  </a:solidFill>
                </a:uFill>
                <a:latin typeface="Arial"/>
                <a:ea typeface="Arial"/>
                <a:cs typeface="Arial"/>
              </a:rPr>
              <a:t>La diarrhée doit être prise en charge avec précaution. L’utilisation d’agents antimotilité n’est généralement pas recommandée compte tenu du risque d’iléus</a:t>
            </a:r>
            <a:r>
              <a:rPr lang="fr-FR" sz="1200" b="1" i="0" u="none" strike="noStrike" cap="none" baseline="0">
                <a:solidFill>
                  <a:srgbClr val="000000"/>
                </a:solidFill>
                <a:effectLst/>
                <a:uFill>
                  <a:solidFill>
                    <a:prstClr val="black">
                      <a:alpha val="0"/>
                    </a:prstClr>
                  </a:solidFill>
                </a:uFill>
                <a:latin typeface="Arial"/>
                <a:ea typeface="Arial"/>
                <a:cs typeface="Arial"/>
              </a:rPr>
              <a:t>. </a:t>
            </a:r>
            <a:endParaRPr lang="en-US" sz="1200">
              <a:effectLst/>
              <a:latin typeface="Calibri" panose="020F0502020204030204" pitchFamily="34" charset="0"/>
              <a:ea typeface="DengXian" panose="02010600030101010101" pitchFamily="2" charset="-122"/>
              <a:cs typeface="Arial" panose="020B0604020202020204" pitchFamily="34" charset="0"/>
            </a:endParaRPr>
          </a:p>
        </p:txBody>
      </p:sp>
      <p:sp>
        <p:nvSpPr>
          <p:cNvPr id="10" name="Text Box 3">
            <a:extLst>
              <a:ext uri="{FF2B5EF4-FFF2-40B4-BE49-F238E27FC236}">
                <a16:creationId xmlns:a16="http://schemas.microsoft.com/office/drawing/2014/main" id="{74F8553F-EB45-4622-AAB0-CD7250100709}"/>
              </a:ext>
            </a:extLst>
          </p:cNvPr>
          <p:cNvSpPr txBox="1"/>
          <p:nvPr/>
        </p:nvSpPr>
        <p:spPr>
          <a:xfrm>
            <a:off x="1777227" y="4572275"/>
            <a:ext cx="8637545" cy="1802288"/>
          </a:xfrm>
          <a:prstGeom prst="rect">
            <a:avLst/>
          </a:prstGeom>
          <a:solidFill>
            <a:srgbClr val="DFDCED"/>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100" b="1" i="0" u="none" strike="noStrike" cap="none" baseline="0">
                <a:solidFill>
                  <a:srgbClr val="000000"/>
                </a:solidFill>
                <a:effectLst/>
                <a:uFill>
                  <a:solidFill>
                    <a:prstClr val="black">
                      <a:alpha val="0"/>
                    </a:prstClr>
                  </a:solidFill>
                </a:uFill>
                <a:latin typeface="Arial"/>
                <a:ea typeface="Arial"/>
                <a:cs typeface="Arial"/>
              </a:rPr>
              <a:t>Anxiété</a:t>
            </a:r>
          </a:p>
          <a:p>
            <a:pPr marL="0" marR="0">
              <a:lnSpc>
                <a:spcPct val="107000"/>
              </a:lnSpc>
              <a:spcBef>
                <a:spcPct val="0"/>
              </a:spcBef>
              <a:spcAft>
                <a:spcPct val="0"/>
              </a:spcAft>
            </a:pPr>
            <a:r>
              <a:rPr lang="fr-FR" sz="1100" b="0" i="0" u="none" strike="noStrike" cap="none" baseline="0">
                <a:solidFill>
                  <a:srgbClr val="000000"/>
                </a:solidFill>
                <a:effectLst/>
                <a:uFill>
                  <a:solidFill>
                    <a:prstClr val="black">
                      <a:alpha val="0"/>
                    </a:prstClr>
                  </a:solidFill>
                </a:uFill>
                <a:latin typeface="Arial"/>
                <a:ea typeface="Arial"/>
                <a:cs typeface="Arial"/>
              </a:rPr>
              <a:t>Il peut s’agir d’un symptôme que les patients ressentent, notamment en raison de leur isolement ou de l’aggravation de leurs symptômes.</a:t>
            </a:r>
          </a:p>
          <a:p>
            <a:pPr marL="365760" marR="0" indent="-182880">
              <a:lnSpc>
                <a:spcPct val="107000"/>
              </a:lnSpc>
              <a:spcBef>
                <a:spcPct val="0"/>
              </a:spcBef>
              <a:spcAft>
                <a:spcPct val="0"/>
              </a:spcAft>
              <a:buFont typeface="Arial" panose="020B0604020202020204" pitchFamily="34" charset="0"/>
              <a:buChar char="•"/>
            </a:pPr>
            <a:r>
              <a:rPr lang="fr-FR" sz="1100" b="0" i="0" u="none" strike="noStrike" cap="none" baseline="0">
                <a:solidFill>
                  <a:srgbClr val="000000"/>
                </a:solidFill>
                <a:effectLst/>
                <a:uFill>
                  <a:solidFill>
                    <a:prstClr val="black">
                      <a:alpha val="0"/>
                    </a:prstClr>
                  </a:solidFill>
                </a:uFill>
                <a:latin typeface="Arial"/>
                <a:ea typeface="Arial"/>
                <a:cs typeface="Arial"/>
              </a:rPr>
              <a:t> Le traitement de première intention consiste à consulter un conseiller en santé mentale.</a:t>
            </a:r>
          </a:p>
          <a:p>
            <a:pPr marL="365760" marR="0" indent="-182880">
              <a:lnSpc>
                <a:spcPct val="107000"/>
              </a:lnSpc>
              <a:spcBef>
                <a:spcPct val="0"/>
              </a:spcBef>
              <a:spcAft>
                <a:spcPct val="0"/>
              </a:spcAft>
              <a:buFont typeface="Arial" panose="020B0604020202020204" pitchFamily="34" charset="0"/>
              <a:buChar char="•"/>
            </a:pPr>
            <a:r>
              <a:rPr lang="fr-FR" sz="1100" b="0" i="0" u="none" strike="noStrike" cap="none" baseline="0">
                <a:solidFill>
                  <a:srgbClr val="000000"/>
                </a:solidFill>
                <a:effectLst/>
                <a:uFill>
                  <a:solidFill>
                    <a:prstClr val="black">
                      <a:alpha val="0"/>
                    </a:prstClr>
                  </a:solidFill>
                </a:uFill>
                <a:latin typeface="Arial"/>
                <a:ea typeface="Arial"/>
                <a:cs typeface="Arial"/>
              </a:rPr>
              <a:t> En cas d’anxiété modérée à sévère, le diazépam peut être envisagé, mais une évaluation de l’état mental du patient doit précéder son utilisation.  </a:t>
            </a:r>
          </a:p>
          <a:p>
            <a:pPr marL="365760" marR="0">
              <a:lnSpc>
                <a:spcPct val="107000"/>
              </a:lnSpc>
              <a:spcBef>
                <a:spcPct val="0"/>
              </a:spcBef>
              <a:spcAft>
                <a:spcPct val="0"/>
              </a:spcAft>
            </a:pPr>
            <a:r>
              <a:rPr lang="fr-FR" sz="1100" b="0" i="0" u="none" strike="noStrike" cap="none" baseline="0">
                <a:solidFill>
                  <a:srgbClr val="000000"/>
                </a:solidFill>
                <a:effectLst/>
                <a:uFill>
                  <a:solidFill>
                    <a:prstClr val="black">
                      <a:alpha val="0"/>
                    </a:prstClr>
                  </a:solidFill>
                </a:uFill>
                <a:latin typeface="Arial"/>
                <a:ea typeface="Arial"/>
                <a:cs typeface="Arial"/>
              </a:rPr>
              <a:t>Les benzodiazépines ne doivent pas être administrées aux patients présentant une altération de la lucidité.</a:t>
            </a:r>
          </a:p>
          <a:p>
            <a:pPr marL="365760" marR="0" indent="-182880">
              <a:lnSpc>
                <a:spcPct val="107000"/>
              </a:lnSpc>
              <a:spcBef>
                <a:spcPct val="0"/>
              </a:spcBef>
              <a:spcAft>
                <a:spcPct val="0"/>
              </a:spcAft>
              <a:buFont typeface="Arial" panose="020B0604020202020204" pitchFamily="34" charset="0"/>
              <a:buChar char="–"/>
            </a:pPr>
            <a:r>
              <a:rPr lang="fr-FR" sz="1100" b="0" i="0" u="none" strike="noStrike" cap="none" baseline="0">
                <a:solidFill>
                  <a:srgbClr val="000000"/>
                </a:solidFill>
                <a:effectLst/>
                <a:uFill>
                  <a:solidFill>
                    <a:prstClr val="black">
                      <a:alpha val="0"/>
                    </a:prstClr>
                  </a:solidFill>
                </a:uFill>
                <a:latin typeface="Arial"/>
                <a:ea typeface="Arial"/>
                <a:cs typeface="Arial"/>
              </a:rPr>
              <a:t>Adultes : Diazépam 5 à 10 mg par voie orale toutes les 8 heures au besoin tant que la lucidité n’est pas affectée.</a:t>
            </a:r>
          </a:p>
          <a:p>
            <a:pPr marL="365760" marR="0" indent="-182880">
              <a:lnSpc>
                <a:spcPct val="107000"/>
              </a:lnSpc>
              <a:spcBef>
                <a:spcPct val="0"/>
              </a:spcBef>
              <a:spcAft>
                <a:spcPct val="0"/>
              </a:spcAft>
              <a:buFont typeface="Arial" panose="020B0604020202020204" pitchFamily="34" charset="0"/>
              <a:buChar char="–"/>
            </a:pPr>
            <a:r>
              <a:rPr lang="fr-FR" sz="1100" b="0" i="0" u="none" strike="noStrike" cap="none" baseline="0">
                <a:solidFill>
                  <a:srgbClr val="000000"/>
                </a:solidFill>
                <a:effectLst/>
                <a:uFill>
                  <a:solidFill>
                    <a:prstClr val="black">
                      <a:alpha val="0"/>
                    </a:prstClr>
                  </a:solidFill>
                </a:uFill>
                <a:latin typeface="Arial"/>
                <a:ea typeface="Arial"/>
                <a:cs typeface="Arial"/>
              </a:rPr>
              <a:t>Enfants : Diazépam 0,05-0,1 mg/kg par voie orale toutes les 6 heures au besoin. Une surveillance continue par un(e) aide-soignant(e) est indiquée pour calmer l’enfant. Les sédatifs doivent être utilisés uniquement s’ils sont nécessaires pour effectuer des procédures et réaliser des interventions.</a:t>
            </a:r>
            <a:endParaRPr lang="en-US" sz="1100">
              <a:effectLst/>
              <a:latin typeface="Calibri" panose="020F050202020403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899503519"/>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9A581-6118-7C69-0325-28AAB4127EA3}"/>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Traitement antimicrobien</a:t>
            </a:r>
          </a:p>
        </p:txBody>
      </p:sp>
      <p:sp>
        <p:nvSpPr>
          <p:cNvPr id="3" name="Content Placeholder 2">
            <a:extLst>
              <a:ext uri="{FF2B5EF4-FFF2-40B4-BE49-F238E27FC236}">
                <a16:creationId xmlns:a16="http://schemas.microsoft.com/office/drawing/2014/main" id="{74FFFEA3-A5DC-664E-8002-93EADA64683E}"/>
              </a:ext>
            </a:extLst>
          </p:cNvPr>
          <p:cNvSpPr>
            <a:spLocks noGrp="1"/>
          </p:cNvSpPr>
          <p:nvPr>
            <p:ph idx="1"/>
          </p:nvPr>
        </p:nvSpPr>
        <p:spPr>
          <a:xfrm>
            <a:off x="838200" y="1636730"/>
            <a:ext cx="10122568" cy="4932746"/>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Pour le traitement de l’impétigo, de l’érysipèle ou de la cellulite dus à un agent pathogène bactérien, notamment la surinfection d’une lésion due au MPXV </a:t>
            </a:r>
          </a:p>
          <a:p>
            <a:r>
              <a:rPr lang="fr-FR" sz="2800" b="0" i="0" u="none" strike="noStrike" cap="none" baseline="0">
                <a:solidFill>
                  <a:srgbClr val="262626"/>
                </a:solidFill>
                <a:effectLst/>
                <a:uFill>
                  <a:solidFill>
                    <a:prstClr val="black">
                      <a:alpha val="0"/>
                    </a:prstClr>
                  </a:solidFill>
                </a:uFill>
                <a:latin typeface="Arial"/>
                <a:ea typeface="Arial"/>
                <a:cs typeface="Arial"/>
              </a:rPr>
              <a:t>Exclut les infections cutanées dues à des agents pathogènes viraux, fongiques ou parasitaires ; fasciite nécrosante ; pyomyosite ; infections graves avec septicémie ; et infections du site opératoire</a:t>
            </a:r>
          </a:p>
        </p:txBody>
      </p:sp>
    </p:spTree>
    <p:extLst>
      <p:ext uri="{BB962C8B-B14F-4D97-AF65-F5344CB8AC3E}">
        <p14:creationId xmlns:p14="http://schemas.microsoft.com/office/powerpoint/2010/main" val="3911959689"/>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65084-5B94-84CC-5670-B703B214AC8A}"/>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Adultes </a:t>
            </a:r>
          </a:p>
        </p:txBody>
      </p:sp>
      <p:pic>
        <p:nvPicPr>
          <p:cNvPr id="5" name="Content Placeholder 4">
            <a:extLst>
              <a:ext uri="{FF2B5EF4-FFF2-40B4-BE49-F238E27FC236}">
                <a16:creationId xmlns:a16="http://schemas.microsoft.com/office/drawing/2014/main" id="{8525EEF1-C5E5-7F5B-98E3-518741619A0D}"/>
              </a:ext>
            </a:extLst>
          </p:cNvPr>
          <p:cNvPicPr>
            <a:picLocks noGrp="1" noChangeAspect="1"/>
          </p:cNvPicPr>
          <p:nvPr>
            <p:ph idx="1"/>
          </p:nvPr>
        </p:nvPicPr>
        <p:blipFill>
          <a:blip r:embed="rId3"/>
          <a:srcRect l="473" r="11347"/>
          <a:stretch>
            <a:fillRect/>
          </a:stretch>
        </p:blipFill>
        <p:spPr>
          <a:xfrm>
            <a:off x="1265322" y="1792047"/>
            <a:ext cx="9382626" cy="3273906"/>
          </a:xfrm>
          <a:prstGeom prst="rect">
            <a:avLst/>
          </a:prstGeom>
        </p:spPr>
      </p:pic>
      <p:sp>
        <p:nvSpPr>
          <p:cNvPr id="3" name="TextBox 2">
            <a:extLst>
              <a:ext uri="{FF2B5EF4-FFF2-40B4-BE49-F238E27FC236}">
                <a16:creationId xmlns:a16="http://schemas.microsoft.com/office/drawing/2014/main" id="{5DD8D5DA-F1B8-1AB0-3546-61C463CBCC42}"/>
              </a:ext>
            </a:extLst>
          </p:cNvPr>
          <p:cNvSpPr txBox="1"/>
          <p:nvPr/>
        </p:nvSpPr>
        <p:spPr>
          <a:xfrm>
            <a:off x="1163054" y="5119295"/>
            <a:ext cx="9587162" cy="411480"/>
          </a:xfrm>
          <a:prstGeom prst="rect">
            <a:avLst/>
          </a:prstGeom>
          <a:noFill/>
        </p:spPr>
        <p:txBody>
          <a:bodyPr wrap="square">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OMS. </a:t>
            </a:r>
            <a:r>
              <a:rPr lang="fr-FR" sz="1050" b="0" i="0" u="none" strike="noStrike" cap="none" baseline="0">
                <a:solidFill>
                  <a:srgbClr val="44546A"/>
                </a:solidFill>
                <a:effectLst/>
                <a:uFill>
                  <a:solidFill>
                    <a:prstClr val="black">
                      <a:alpha val="0"/>
                    </a:prstClr>
                  </a:solidFill>
                </a:uFill>
                <a:latin typeface="Arial"/>
                <a:ea typeface="Arial"/>
                <a:cs typeface="Arial"/>
                <a:hlinkClick r:id="rId4" history="0"/>
              </a:rPr>
              <a:t>Clinical management and infection prevention and control for monkeypox: Orientations provisoires pour une intervention rapide, 10 juin 2022</a:t>
            </a:r>
            <a:r>
              <a:rPr lang="fr-FR" sz="1050" b="0" i="0" u="none" strike="noStrike" cap="none" baseline="0">
                <a:solidFill>
                  <a:srgbClr val="44546A"/>
                </a:solidFill>
                <a:effectLst/>
                <a:uFill>
                  <a:solidFill>
                    <a:prstClr val="black">
                      <a:alpha val="0"/>
                    </a:prstClr>
                  </a:solidFill>
                </a:uFill>
                <a:latin typeface="Arial"/>
                <a:ea typeface="Arial"/>
                <a:cs typeface="Arial"/>
              </a:rPr>
              <a:t>. Genève : OMS ; 2022.</a:t>
            </a:r>
          </a:p>
        </p:txBody>
      </p:sp>
      <p:graphicFrame>
        <p:nvGraphicFramePr>
          <p:cNvPr id="4" name="Table 5">
            <a:extLst>
              <a:ext uri="{FF2B5EF4-FFF2-40B4-BE49-F238E27FC236}">
                <a16:creationId xmlns:a16="http://schemas.microsoft.com/office/drawing/2014/main" id="{733C74C4-73CC-4CF0-B148-AB3798F8767A}"/>
              </a:ext>
            </a:extLst>
          </p:cNvPr>
          <p:cNvGraphicFramePr>
            <a:graphicFrameLocks noGrp="1"/>
          </p:cNvGraphicFramePr>
          <p:nvPr>
            <p:extLst>
              <p:ext uri="{D42A27DB-BD31-4B8C-83A1-F6EECF244321}">
                <p14:modId xmlns:p14="http://schemas.microsoft.com/office/powerpoint/2010/main" val="499703607"/>
              </p:ext>
            </p:extLst>
          </p:nvPr>
        </p:nvGraphicFramePr>
        <p:xfrm>
          <a:off x="1265322" y="1792047"/>
          <a:ext cx="9382626" cy="4363720"/>
        </p:xfrm>
        <a:graphic>
          <a:graphicData uri="http://schemas.openxmlformats.org/drawingml/2006/table">
            <a:tbl>
              <a:tblPr firstRow="1" bandRow="1">
                <a:tableStyleId>{5C22544A-7EE6-4342-B048-85BDC9FD1C3A}</a:tableStyleId>
              </a:tblPr>
              <a:tblGrid>
                <a:gridCol w="6022169">
                  <a:extLst>
                    <a:ext uri="{9D8B030D-6E8A-4147-A177-3AD203B41FA5}">
                      <a16:colId xmlns:a16="http://schemas.microsoft.com/office/drawing/2014/main" val="309301069"/>
                    </a:ext>
                  </a:extLst>
                </a:gridCol>
                <a:gridCol w="3360457">
                  <a:extLst>
                    <a:ext uri="{9D8B030D-6E8A-4147-A177-3AD203B41FA5}">
                      <a16:colId xmlns:a16="http://schemas.microsoft.com/office/drawing/2014/main" val="3755422522"/>
                    </a:ext>
                  </a:extLst>
                </a:gridCol>
              </a:tblGrid>
              <a:tr h="148397">
                <a:tc>
                  <a:txBody>
                    <a:bodyPr/>
                    <a:lstStyle/>
                    <a:p>
                      <a:r>
                        <a:rPr lang="fr-FR" sz="1800" b="1" i="0" u="none" strike="noStrike" cap="none" baseline="0">
                          <a:solidFill>
                            <a:srgbClr val="FFFFFF"/>
                          </a:solidFill>
                          <a:effectLst/>
                          <a:uFill>
                            <a:solidFill>
                              <a:prstClr val="black">
                                <a:alpha val="0"/>
                              </a:prstClr>
                            </a:solidFill>
                          </a:uFill>
                          <a:latin typeface="Arial"/>
                          <a:ea typeface="Arial"/>
                          <a:cs typeface="Arial"/>
                        </a:rPr>
                        <a:t>Antibiotique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tc>
                  <a:txBody>
                    <a:bodyPr/>
                    <a:lstStyle/>
                    <a:p>
                      <a:r>
                        <a:rPr lang="fr-FR" sz="1800" b="1" i="0" u="none" strike="noStrike" cap="none" baseline="0">
                          <a:solidFill>
                            <a:srgbClr val="FFFFFF"/>
                          </a:solidFill>
                          <a:effectLst/>
                          <a:uFill>
                            <a:solidFill>
                              <a:prstClr val="black">
                                <a:alpha val="0"/>
                              </a:prstClr>
                            </a:solidFill>
                          </a:uFill>
                          <a:latin typeface="Arial"/>
                          <a:ea typeface="Arial"/>
                          <a:cs typeface="Arial"/>
                        </a:rPr>
                        <a:t>Dose</a:t>
                      </a:r>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extLst>
                  <a:ext uri="{0D108BD9-81ED-4DB2-BD59-A6C34878D82A}">
                    <a16:rowId xmlns:a16="http://schemas.microsoft.com/office/drawing/2014/main" val="3384819210"/>
                  </a:ext>
                </a:extLst>
              </a:tr>
              <a:tr h="370840">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Cloxacilline (flucloxacilline)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500 mg par voie orale toutes les 8 heures</a:t>
                      </a:r>
                      <a:endParaRPr lang="en-US" sz="14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917292860"/>
                  </a:ext>
                </a:extLst>
              </a:tr>
              <a:tr h="370840">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Céfalexine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500 mg par voie orale toutes les 8 heures</a:t>
                      </a:r>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2197915693"/>
                  </a:ext>
                </a:extLst>
              </a:tr>
              <a:tr h="370840">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Amoxicilline/acide clavulanique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500 à 125 mg par voie orale toutes les 8 heures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2058088596"/>
                  </a:ext>
                </a:extLst>
              </a:tr>
              <a:tr h="370840">
                <a:tc gridSpan="2">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En cas de préoccupations concernant le SARM communautaire, envisager le traitement suivant :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hMerge="1">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2895516555"/>
                  </a:ext>
                </a:extLst>
              </a:tr>
              <a:tr h="370840">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Clindamycine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600 mg par voie orale toutes les 8 heures</a:t>
                      </a:r>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2054470905"/>
                  </a:ext>
                </a:extLst>
              </a:tr>
              <a:tr h="370840">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Triméthoprime-sulfaméthoxazole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800/160 mg par voie orale toutes les 12 heures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664203027"/>
                  </a:ext>
                </a:extLst>
              </a:tr>
              <a:tr h="370840">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Doxycycline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100 mg par voie orale toutes les 12 heures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478754452"/>
                  </a:ext>
                </a:extLst>
              </a:tr>
              <a:tr h="370840">
                <a:tc gridSpan="2">
                  <a:txBody>
                    <a:bodyPr/>
                    <a:lstStyle/>
                    <a:p>
                      <a:r>
                        <a:rPr lang="fr-FR" sz="1400" b="0" i="1" u="none" strike="noStrike" cap="none" baseline="0">
                          <a:solidFill>
                            <a:srgbClr val="000000"/>
                          </a:solidFill>
                          <a:effectLst/>
                          <a:uFill>
                            <a:solidFill>
                              <a:prstClr val="black">
                                <a:alpha val="0"/>
                              </a:prstClr>
                            </a:solidFill>
                          </a:uFill>
                          <a:latin typeface="Arial"/>
                          <a:ea typeface="Arial"/>
                          <a:cs typeface="Arial"/>
                        </a:rPr>
                        <a:t>Remarque: </a:t>
                      </a:r>
                      <a:r>
                        <a:rPr lang="fr-FR" sz="1400" b="1" i="0" u="none" strike="noStrike" cap="none" baseline="0">
                          <a:solidFill>
                            <a:srgbClr val="000000"/>
                          </a:solidFill>
                          <a:effectLst/>
                          <a:uFill>
                            <a:solidFill>
                              <a:prstClr val="black">
                                <a:alpha val="0"/>
                              </a:prstClr>
                            </a:solidFill>
                          </a:uFill>
                          <a:latin typeface="Arial"/>
                          <a:ea typeface="Arial"/>
                          <a:cs typeface="Arial"/>
                        </a:rPr>
                        <a:t>En cas d'allergie à la pénicilline ou aux bêta-lactamines : </a:t>
                      </a:r>
                      <a:r>
                        <a:rPr lang="fr-FR" sz="1400" b="0" i="0" u="none" strike="noStrike" cap="none" baseline="0">
                          <a:solidFill>
                            <a:srgbClr val="000000"/>
                          </a:solidFill>
                          <a:effectLst/>
                          <a:uFill>
                            <a:solidFill>
                              <a:prstClr val="black">
                                <a:alpha val="0"/>
                              </a:prstClr>
                            </a:solidFill>
                          </a:uFill>
                          <a:latin typeface="Arial"/>
                          <a:ea typeface="Arial"/>
                          <a:cs typeface="Arial"/>
                        </a:rPr>
                        <a:t>utiliser la clindamycine ou le triméthoprime-sulfaméthoxazole.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hMerge="1">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66408331"/>
                  </a:ext>
                </a:extLst>
              </a:tr>
            </a:tbl>
          </a:graphicData>
        </a:graphic>
      </p:graphicFrame>
    </p:spTree>
    <p:extLst>
      <p:ext uri="{BB962C8B-B14F-4D97-AF65-F5344CB8AC3E}">
        <p14:creationId xmlns:p14="http://schemas.microsoft.com/office/powerpoint/2010/main" val="3895154565"/>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9D3EE-C162-905D-117C-20680B0BF6AE}"/>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Enfants </a:t>
            </a:r>
          </a:p>
        </p:txBody>
      </p:sp>
      <p:pic>
        <p:nvPicPr>
          <p:cNvPr id="6" name="Picture 5">
            <a:extLst>
              <a:ext uri="{FF2B5EF4-FFF2-40B4-BE49-F238E27FC236}">
                <a16:creationId xmlns:a16="http://schemas.microsoft.com/office/drawing/2014/main" id="{0CE9D586-2366-B9D7-5E1A-81252725BC76}"/>
              </a:ext>
            </a:extLst>
          </p:cNvPr>
          <p:cNvPicPr>
            <a:picLocks noChangeAspect="1"/>
          </p:cNvPicPr>
          <p:nvPr/>
        </p:nvPicPr>
        <p:blipFill>
          <a:blip r:embed="rId3"/>
          <a:stretch>
            <a:fillRect/>
          </a:stretch>
        </p:blipFill>
        <p:spPr>
          <a:xfrm>
            <a:off x="1000362" y="1620694"/>
            <a:ext cx="10353438" cy="3616612"/>
          </a:xfrm>
          <a:prstGeom prst="rect">
            <a:avLst/>
          </a:prstGeom>
        </p:spPr>
      </p:pic>
      <p:sp>
        <p:nvSpPr>
          <p:cNvPr id="3" name="TextBox 2">
            <a:extLst>
              <a:ext uri="{FF2B5EF4-FFF2-40B4-BE49-F238E27FC236}">
                <a16:creationId xmlns:a16="http://schemas.microsoft.com/office/drawing/2014/main" id="{C93EF85A-C282-9958-3F48-D4E7C8BED8D0}"/>
              </a:ext>
            </a:extLst>
          </p:cNvPr>
          <p:cNvSpPr txBox="1"/>
          <p:nvPr/>
        </p:nvSpPr>
        <p:spPr>
          <a:xfrm>
            <a:off x="1000361" y="5261718"/>
            <a:ext cx="10176975" cy="411480"/>
          </a:xfrm>
          <a:prstGeom prst="rect">
            <a:avLst/>
          </a:prstGeom>
          <a:noFill/>
        </p:spPr>
        <p:txBody>
          <a:bodyPr wrap="square">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OMS. </a:t>
            </a:r>
            <a:r>
              <a:rPr lang="fr-FR" sz="1050" b="0" i="0" u="none" strike="noStrike" cap="none" baseline="0">
                <a:solidFill>
                  <a:srgbClr val="44546A"/>
                </a:solidFill>
                <a:effectLst/>
                <a:uFill>
                  <a:solidFill>
                    <a:prstClr val="black">
                      <a:alpha val="0"/>
                    </a:prstClr>
                  </a:solidFill>
                </a:uFill>
                <a:latin typeface="Arial"/>
                <a:ea typeface="Arial"/>
                <a:cs typeface="Arial"/>
                <a:hlinkClick r:id="rId4" history="0"/>
              </a:rPr>
              <a:t>Clinical management and infection prevention and control for monkeypox: Orientations provisoires pour une intervention rapide, 10 juin 2022</a:t>
            </a:r>
            <a:r>
              <a:rPr lang="fr-FR" sz="1050" b="0" i="0" u="none" strike="noStrike" cap="none" baseline="0">
                <a:solidFill>
                  <a:srgbClr val="44546A"/>
                </a:solidFill>
                <a:effectLst/>
                <a:uFill>
                  <a:solidFill>
                    <a:prstClr val="black">
                      <a:alpha val="0"/>
                    </a:prstClr>
                  </a:solidFill>
                </a:uFill>
                <a:latin typeface="Arial"/>
                <a:ea typeface="Arial"/>
                <a:cs typeface="Arial"/>
              </a:rPr>
              <a:t>. Genève : OMS ; 2022.</a:t>
            </a:r>
          </a:p>
        </p:txBody>
      </p:sp>
      <p:graphicFrame>
        <p:nvGraphicFramePr>
          <p:cNvPr id="5" name="Table 5">
            <a:extLst>
              <a:ext uri="{FF2B5EF4-FFF2-40B4-BE49-F238E27FC236}">
                <a16:creationId xmlns:a16="http://schemas.microsoft.com/office/drawing/2014/main" id="{48011488-7257-4535-AB0B-161F8B945084}"/>
              </a:ext>
            </a:extLst>
          </p:cNvPr>
          <p:cNvGraphicFramePr>
            <a:graphicFrameLocks noGrp="1"/>
          </p:cNvGraphicFramePr>
          <p:nvPr>
            <p:extLst>
              <p:ext uri="{D42A27DB-BD31-4B8C-83A1-F6EECF244321}">
                <p14:modId xmlns:p14="http://schemas.microsoft.com/office/powerpoint/2010/main" val="1108463974"/>
              </p:ext>
            </p:extLst>
          </p:nvPr>
        </p:nvGraphicFramePr>
        <p:xfrm>
          <a:off x="1000362" y="1632900"/>
          <a:ext cx="10353438" cy="3617780"/>
        </p:xfrm>
        <a:graphic>
          <a:graphicData uri="http://schemas.openxmlformats.org/drawingml/2006/table">
            <a:tbl>
              <a:tblPr firstRow="1" bandRow="1">
                <a:tableStyleId>{5C22544A-7EE6-4342-B048-85BDC9FD1C3A}</a:tableStyleId>
              </a:tblPr>
              <a:tblGrid>
                <a:gridCol w="1170692">
                  <a:extLst>
                    <a:ext uri="{9D8B030D-6E8A-4147-A177-3AD203B41FA5}">
                      <a16:colId xmlns:a16="http://schemas.microsoft.com/office/drawing/2014/main" val="309301069"/>
                    </a:ext>
                  </a:extLst>
                </a:gridCol>
                <a:gridCol w="3354556">
                  <a:extLst>
                    <a:ext uri="{9D8B030D-6E8A-4147-A177-3AD203B41FA5}">
                      <a16:colId xmlns:a16="http://schemas.microsoft.com/office/drawing/2014/main" val="2967264655"/>
                    </a:ext>
                  </a:extLst>
                </a:gridCol>
                <a:gridCol w="2762576">
                  <a:extLst>
                    <a:ext uri="{9D8B030D-6E8A-4147-A177-3AD203B41FA5}">
                      <a16:colId xmlns:a16="http://schemas.microsoft.com/office/drawing/2014/main" val="2069530469"/>
                    </a:ext>
                  </a:extLst>
                </a:gridCol>
                <a:gridCol w="3065614">
                  <a:extLst>
                    <a:ext uri="{9D8B030D-6E8A-4147-A177-3AD203B41FA5}">
                      <a16:colId xmlns:a16="http://schemas.microsoft.com/office/drawing/2014/main" val="1601773255"/>
                    </a:ext>
                  </a:extLst>
                </a:gridCol>
              </a:tblGrid>
              <a:tr h="837032">
                <a:tc>
                  <a:txBody>
                    <a:bodyPr/>
                    <a:lstStyle/>
                    <a:p>
                      <a:r>
                        <a:rPr lang="fr-FR" sz="1400" b="1" i="0" u="none" strike="noStrike" cap="none" baseline="0">
                          <a:solidFill>
                            <a:srgbClr val="FFFFFF"/>
                          </a:solidFill>
                          <a:effectLst/>
                          <a:uFill>
                            <a:solidFill>
                              <a:prstClr val="black">
                                <a:alpha val="0"/>
                              </a:prstClr>
                            </a:solidFill>
                          </a:uFill>
                          <a:latin typeface="Arial"/>
                          <a:ea typeface="Arial"/>
                          <a:cs typeface="Arial"/>
                        </a:rPr>
                        <a:t>Poids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tc>
                  <a:txBody>
                    <a:bodyPr/>
                    <a:lstStyle/>
                    <a:p>
                      <a:r>
                        <a:rPr lang="fr-FR" sz="1400" b="1" i="0" u="none" strike="noStrike" cap="none" baseline="0">
                          <a:solidFill>
                            <a:srgbClr val="FFFFFF"/>
                          </a:solidFill>
                          <a:effectLst/>
                          <a:uFill>
                            <a:solidFill>
                              <a:prstClr val="black">
                                <a:alpha val="0"/>
                              </a:prstClr>
                            </a:solidFill>
                          </a:uFill>
                          <a:latin typeface="Arial"/>
                          <a:ea typeface="Arial"/>
                          <a:cs typeface="Arial"/>
                        </a:rPr>
                        <a:t>Amoxicilline/acide clavulanique</a:t>
                      </a:r>
                    </a:p>
                    <a:p>
                      <a:r>
                        <a:rPr lang="fr-FR" sz="1100" b="0" i="0" u="none" strike="noStrike" cap="none" baseline="0">
                          <a:solidFill>
                            <a:srgbClr val="FFFFFF"/>
                          </a:solidFill>
                          <a:effectLst/>
                          <a:uFill>
                            <a:solidFill>
                              <a:prstClr val="black">
                                <a:alpha val="0"/>
                              </a:prstClr>
                            </a:solidFill>
                          </a:uFill>
                          <a:latin typeface="Arial"/>
                          <a:ea typeface="Arial"/>
                          <a:cs typeface="Arial"/>
                        </a:rPr>
                        <a:t>40 à 50 mg/kg/dose de composant d'amoxicilline toutes les 12 heures OU </a:t>
                      </a:r>
                    </a:p>
                    <a:p>
                      <a:r>
                        <a:rPr lang="fr-FR" sz="1100" b="0" i="0" u="none" strike="noStrike" cap="none" baseline="0">
                          <a:solidFill>
                            <a:srgbClr val="FFFFFF"/>
                          </a:solidFill>
                          <a:effectLst/>
                          <a:uFill>
                            <a:solidFill>
                              <a:prstClr val="black">
                                <a:alpha val="0"/>
                              </a:prstClr>
                            </a:solidFill>
                          </a:uFill>
                          <a:latin typeface="Arial"/>
                          <a:ea typeface="Arial"/>
                          <a:cs typeface="Arial"/>
                        </a:rPr>
                        <a:t>30 mg/kg/dose toutes les 8 heures par voie orale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tc>
                  <a:txBody>
                    <a:bodyPr/>
                    <a:lstStyle/>
                    <a:p>
                      <a:r>
                        <a:rPr lang="fr-FR" sz="1600" b="1" i="0" u="none" strike="noStrike" cap="none" baseline="0">
                          <a:solidFill>
                            <a:srgbClr val="FFFFFF"/>
                          </a:solidFill>
                          <a:effectLst/>
                          <a:uFill>
                            <a:solidFill>
                              <a:prstClr val="black">
                                <a:alpha val="0"/>
                              </a:prstClr>
                            </a:solidFill>
                          </a:uFill>
                          <a:latin typeface="Arial"/>
                          <a:ea typeface="Arial"/>
                          <a:cs typeface="Arial"/>
                        </a:rPr>
                        <a:t>Céfalexine</a:t>
                      </a:r>
                    </a:p>
                    <a:p>
                      <a:r>
                        <a:rPr lang="fr-FR" sz="1100" b="0" i="0" u="none" strike="noStrike" cap="none" baseline="0">
                          <a:solidFill>
                            <a:srgbClr val="FFFFFF"/>
                          </a:solidFill>
                          <a:effectLst/>
                          <a:uFill>
                            <a:solidFill>
                              <a:prstClr val="black">
                                <a:alpha val="0"/>
                              </a:prstClr>
                            </a:solidFill>
                          </a:uFill>
                          <a:latin typeface="Arial"/>
                          <a:ea typeface="Arial"/>
                          <a:cs typeface="Arial"/>
                        </a:rPr>
                        <a:t>25 mg/kg/dose toutes les 12 heures par voie orale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tc>
                  <a:txBody>
                    <a:bodyPr/>
                    <a:lstStyle/>
                    <a:p>
                      <a:r>
                        <a:rPr lang="fr-FR" sz="1600" b="1" i="0" u="none" strike="noStrike" cap="none" baseline="0">
                          <a:solidFill>
                            <a:srgbClr val="FFFFFF"/>
                          </a:solidFill>
                          <a:effectLst/>
                          <a:uFill>
                            <a:solidFill>
                              <a:prstClr val="black">
                                <a:alpha val="0"/>
                              </a:prstClr>
                            </a:solidFill>
                          </a:uFill>
                          <a:latin typeface="Arial"/>
                          <a:ea typeface="Arial"/>
                          <a:cs typeface="Arial"/>
                        </a:rPr>
                        <a:t>Cloxacilline (flucloxacilline) </a:t>
                      </a:r>
                    </a:p>
                    <a:p>
                      <a:r>
                        <a:rPr lang="fr-FR" sz="1100" b="0" i="0" u="none" strike="noStrike" cap="none" baseline="0">
                          <a:solidFill>
                            <a:srgbClr val="FFFFFF"/>
                          </a:solidFill>
                          <a:effectLst/>
                          <a:uFill>
                            <a:solidFill>
                              <a:prstClr val="black">
                                <a:alpha val="0"/>
                              </a:prstClr>
                            </a:solidFill>
                          </a:uFill>
                          <a:latin typeface="Arial"/>
                          <a:ea typeface="Arial"/>
                          <a:cs typeface="Arial"/>
                        </a:rPr>
                        <a:t>nouveau-nés : 25-50 mg/kg/dose deux fois par jour ; enfants : 25 mg/kg/dose toutes les 6 heures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extLst>
                  <a:ext uri="{0D108BD9-81ED-4DB2-BD59-A6C34878D82A}">
                    <a16:rowId xmlns:a16="http://schemas.microsoft.com/office/drawing/2014/main" val="3384819210"/>
                  </a:ext>
                </a:extLst>
              </a:tr>
              <a:tr h="384298">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3 &lt; 6 kg</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250 mg d'amoxicilline/dose deux fois par jour</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125 mg toutes les 12 heures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125 mg toutes les 6 heures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917292860"/>
                  </a:ext>
                </a:extLst>
              </a:tr>
              <a:tr h="384298">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6 &lt; 10 kg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375 mg d'amoxicilline/dose deux fois par jour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250 mg toutes les 12 heures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250 mg toutes les 6 heures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2197915693"/>
                  </a:ext>
                </a:extLst>
              </a:tr>
              <a:tr h="384298">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10 &lt; 15 kg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500 mg d'amoxicilline/dose deux fois par jour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375 mg toutes les 12 heures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250 mg toutes les 6 heures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2058088596"/>
                  </a:ext>
                </a:extLst>
              </a:tr>
              <a:tr h="384298">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15 &lt; 20 kg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750 mg d'amoxicilline/dose deux fois par jour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500 mg toutes les 12 heures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500 mg toutes les 6 heures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2054470905"/>
                  </a:ext>
                </a:extLst>
              </a:tr>
              <a:tr h="384298">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20 &lt; 30 kg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1 000 mg d'amoxicilline/dose deux fois par jour</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625 mg toutes les 12 heures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750 mg toutes les 6 heures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664203027"/>
                  </a:ext>
                </a:extLst>
              </a:tr>
              <a:tr h="384298">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&gt; 30 kg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Utiliser la dose adulte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Utiliser la dose adulte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Utiliser la dose adulte </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478754452"/>
                  </a:ext>
                </a:extLst>
              </a:tr>
              <a:tr h="473792">
                <a:tc gridSpan="4">
                  <a:txBody>
                    <a:bodyPr/>
                    <a:lstStyle/>
                    <a:p>
                      <a:r>
                        <a:rPr lang="fr-FR" sz="1200" b="0" i="1" u="none" strike="noStrike" cap="none" baseline="0">
                          <a:solidFill>
                            <a:srgbClr val="000000"/>
                          </a:solidFill>
                          <a:effectLst/>
                          <a:uFill>
                            <a:solidFill>
                              <a:prstClr val="black">
                                <a:alpha val="0"/>
                              </a:prstClr>
                            </a:solidFill>
                          </a:uFill>
                          <a:latin typeface="Arial"/>
                          <a:ea typeface="Arial"/>
                          <a:cs typeface="Arial"/>
                        </a:rPr>
                        <a:t>Remarque: </a:t>
                      </a:r>
                      <a:r>
                        <a:rPr lang="fr-FR" sz="1200" b="1" i="0" u="none" strike="noStrike" cap="none" baseline="0">
                          <a:solidFill>
                            <a:srgbClr val="000000"/>
                          </a:solidFill>
                          <a:effectLst/>
                          <a:uFill>
                            <a:solidFill>
                              <a:prstClr val="black">
                                <a:alpha val="0"/>
                              </a:prstClr>
                            </a:solidFill>
                          </a:uFill>
                          <a:latin typeface="Arial"/>
                          <a:ea typeface="Arial"/>
                          <a:cs typeface="Arial"/>
                        </a:rPr>
                        <a:t>En cas d’inquiétude concernant le SARM communautaire, envisager la clindamycine : nouveau-</a:t>
                      </a:r>
                      <a:r>
                        <a:rPr lang="fr-FR" sz="1200" b="0" i="0" u="none" strike="noStrike" cap="none" baseline="0">
                          <a:solidFill>
                            <a:srgbClr val="000000"/>
                          </a:solidFill>
                          <a:effectLst/>
                          <a:uFill>
                            <a:solidFill>
                              <a:prstClr val="black">
                                <a:alpha val="0"/>
                              </a:prstClr>
                            </a:solidFill>
                          </a:uFill>
                          <a:latin typeface="Arial"/>
                          <a:ea typeface="Arial"/>
                          <a:cs typeface="Arial"/>
                        </a:rPr>
                        <a:t>nés 5 mg/kg/dose toutes les 8 heures ; enfants 10 mg/kg/dose toutes les 8 heures.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tc hMerge="1">
                  <a:txBody>
                    <a:bodyPr/>
                    <a:lstStyle/>
                    <a:p>
                      <a:endParaRPr lang="en-US" sz="14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66408331"/>
                  </a:ext>
                </a:extLst>
              </a:tr>
            </a:tbl>
          </a:graphicData>
        </a:graphic>
      </p:graphicFrame>
    </p:spTree>
    <p:extLst>
      <p:ext uri="{BB962C8B-B14F-4D97-AF65-F5344CB8AC3E}">
        <p14:creationId xmlns:p14="http://schemas.microsoft.com/office/powerpoint/2010/main" val="3483304419"/>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11530-3DCA-5DC5-5302-235A3F503EAB}"/>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Antiviraux </a:t>
            </a:r>
          </a:p>
        </p:txBody>
      </p:sp>
      <p:sp>
        <p:nvSpPr>
          <p:cNvPr id="3" name="Content Placeholder 2">
            <a:extLst>
              <a:ext uri="{FF2B5EF4-FFF2-40B4-BE49-F238E27FC236}">
                <a16:creationId xmlns:a16="http://schemas.microsoft.com/office/drawing/2014/main" id="{901E2F60-FAD4-3454-84CE-C881D6031424}"/>
              </a:ext>
            </a:extLst>
          </p:cNvPr>
          <p:cNvSpPr>
            <a:spLocks noGrp="1"/>
          </p:cNvSpPr>
          <p:nvPr>
            <p:ph idx="1"/>
          </p:nvPr>
        </p:nvSpPr>
        <p:spPr>
          <a:xfrm>
            <a:off x="838200" y="1527546"/>
            <a:ext cx="10423358" cy="4932746"/>
          </a:xfrm>
        </p:spPr>
        <p:txBody>
          <a:bodyPr/>
          <a:lstStyle/>
          <a:p>
            <a:pPr marL="0" indent="0">
              <a:buNone/>
            </a:pPr>
            <a:r>
              <a:rPr lang="fr-FR" sz="2000" b="0" i="0" u="none" strike="noStrike" cap="none" baseline="0">
                <a:solidFill>
                  <a:srgbClr val="262626"/>
                </a:solidFill>
                <a:effectLst/>
                <a:uFill>
                  <a:solidFill>
                    <a:prstClr val="black">
                      <a:alpha val="0"/>
                    </a:prstClr>
                  </a:solidFill>
                </a:uFill>
                <a:latin typeface="Arial"/>
                <a:ea typeface="Arial"/>
                <a:cs typeface="Arial"/>
              </a:rPr>
              <a:t>Généralement : </a:t>
            </a:r>
          </a:p>
          <a:p>
            <a:r>
              <a:rPr lang="fr-FR" sz="2000" b="0" i="0" u="none" strike="noStrike" cap="none" baseline="0">
                <a:solidFill>
                  <a:srgbClr val="262626"/>
                </a:solidFill>
                <a:effectLst/>
                <a:uFill>
                  <a:solidFill>
                    <a:prstClr val="black">
                      <a:alpha val="0"/>
                    </a:prstClr>
                  </a:solidFill>
                </a:uFill>
                <a:latin typeface="Arial"/>
                <a:ea typeface="Arial"/>
                <a:cs typeface="Arial"/>
              </a:rPr>
              <a:t>Aucun traitement spécifiquement approuvé pour la variole du singe.</a:t>
            </a:r>
          </a:p>
          <a:p>
            <a:r>
              <a:rPr lang="fr-FR" sz="2000" b="0" i="0" u="none" strike="noStrike" cap="none" baseline="0">
                <a:solidFill>
                  <a:srgbClr val="262626"/>
                </a:solidFill>
                <a:effectLst/>
                <a:uFill>
                  <a:solidFill>
                    <a:prstClr val="black">
                      <a:alpha val="0"/>
                    </a:prstClr>
                  </a:solidFill>
                </a:uFill>
                <a:latin typeface="Arial"/>
                <a:ea typeface="Arial"/>
                <a:cs typeface="Arial"/>
              </a:rPr>
              <a:t>La plupart des patients guérissent complètement en 2 à 4 semaines sans nécessiter un traitement médical.</a:t>
            </a:r>
          </a:p>
          <a:p>
            <a:r>
              <a:rPr lang="fr-FR" sz="2000" b="0" i="0" u="none" strike="noStrike" cap="none" baseline="0">
                <a:solidFill>
                  <a:srgbClr val="262626"/>
                </a:solidFill>
                <a:effectLst/>
                <a:uFill>
                  <a:solidFill>
                    <a:prstClr val="black">
                      <a:alpha val="0"/>
                    </a:prstClr>
                  </a:solidFill>
                </a:uFill>
                <a:latin typeface="Arial"/>
                <a:ea typeface="Arial"/>
                <a:cs typeface="Arial"/>
              </a:rPr>
              <a:t>Les antiviraux sont majoritairement réservés aux cas SÉVÈRES (notamment les personnes nécessitant une hospitalisation, les enfants &lt; 8 ans, les femmes enceintes et allaitantes, les PVVIH et celles présentant des complications, une infection aberrante, etc.).</a:t>
            </a:r>
          </a:p>
          <a:p>
            <a:r>
              <a:rPr lang="fr-FR" sz="2000" b="0" i="0" u="none" strike="noStrike" cap="none" baseline="0">
                <a:solidFill>
                  <a:srgbClr val="262626"/>
                </a:solidFill>
                <a:effectLst/>
                <a:uFill>
                  <a:solidFill>
                    <a:prstClr val="black">
                      <a:alpha val="0"/>
                    </a:prstClr>
                  </a:solidFill>
                </a:uFill>
                <a:latin typeface="Arial"/>
                <a:ea typeface="Arial"/>
                <a:cs typeface="Arial"/>
              </a:rPr>
              <a:t>L’efficacité des antiviraux pour le traitement des orthopoxvirus reposait principalement sur des études in vitro/sur l’animal. Aucune preuve d’efficacité dans la prise en charge des personnes atteintes d’une infection par la variole du singe.</a:t>
            </a:r>
          </a:p>
        </p:txBody>
      </p:sp>
      <p:sp>
        <p:nvSpPr>
          <p:cNvPr id="5" name="TextBox 4">
            <a:extLst>
              <a:ext uri="{FF2B5EF4-FFF2-40B4-BE49-F238E27FC236}">
                <a16:creationId xmlns:a16="http://schemas.microsoft.com/office/drawing/2014/main" id="{DBE2C456-3249-B49A-9953-5017B55CEFD8}"/>
              </a:ext>
            </a:extLst>
          </p:cNvPr>
          <p:cNvSpPr txBox="1"/>
          <p:nvPr/>
        </p:nvSpPr>
        <p:spPr>
          <a:xfrm>
            <a:off x="930442" y="6186691"/>
            <a:ext cx="10128682" cy="507831"/>
          </a:xfrm>
          <a:prstGeom prst="rect">
            <a:avLst/>
          </a:prstGeom>
          <a:noFill/>
          <a:ln>
            <a:noFill/>
          </a:ln>
          <a:effectLst/>
        </p:spPr>
        <p:txBody>
          <a:bodyPr wrap="square">
            <a:spAutoFit/>
          </a:bodyPr>
          <a:lstStyle/>
          <a:p>
            <a:pPr defTabSz="457200" eaLnBrk="0" fontAlgn="base" hangingPunct="0">
              <a:spcBef>
                <a:spcPct val="0"/>
              </a:spcBef>
              <a:spcAft>
                <a:spcPct val="0"/>
              </a:spcAft>
              <a:defRPr/>
            </a:pPr>
            <a:r>
              <a:rPr lang="fr-FR" sz="900" b="0" i="0" u="none" strike="noStrike" cap="none" baseline="0">
                <a:solidFill>
                  <a:srgbClr val="44546A"/>
                </a:solidFill>
                <a:effectLst/>
                <a:uFill>
                  <a:solidFill>
                    <a:prstClr val="black">
                      <a:alpha val="0"/>
                    </a:prstClr>
                  </a:solidFill>
                </a:uFill>
                <a:latin typeface="Arial"/>
                <a:ea typeface="Arial"/>
                <a:cs typeface="Arial"/>
              </a:rPr>
              <a:t>Sources : Mucker EM, et al. Efficacy of tecovirimat (ST-246) in nonhuman primates infected with variola virus (smallpox). Antimicrob Agents Chemother. 2013;57(12):6426-53; Grosenbach DW, et al. Oral tecovirimat for the treatment of smallpox. New Engl J Med. 2018;379:44-53; Rice AD, et al. Efficacy of CMX001 as a post exposure antiviral in New Zealand white rabbits infected with rabbitpox virus: a model for orthopoxvirus infections of humans. Viruses. 2011;3(1):47-62; </a:t>
            </a:r>
            <a:endParaRPr kumimoji="0" lang="en-GB" sz="1100" b="0" i="0" u="none" strike="noStrike" kern="1200" cap="none" spc="0" normalizeH="0" noProof="0">
              <a:ln>
                <a:noFill/>
              </a:ln>
              <a:solidFill>
                <a:schemeClr val="tx2"/>
              </a:solidFill>
              <a:uLnTx/>
              <a:uFillTx/>
              <a:ea typeface="+mn-ea"/>
            </a:endParaRPr>
          </a:p>
        </p:txBody>
      </p:sp>
    </p:spTree>
    <p:extLst>
      <p:ext uri="{BB962C8B-B14F-4D97-AF65-F5344CB8AC3E}">
        <p14:creationId xmlns:p14="http://schemas.microsoft.com/office/powerpoint/2010/main" val="1301209712"/>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11530-3DCA-5DC5-5302-235A3F503EAB}"/>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Produits antiviraux (1)  </a:t>
            </a:r>
          </a:p>
        </p:txBody>
      </p:sp>
      <p:sp>
        <p:nvSpPr>
          <p:cNvPr id="3" name="Content Placeholder 2">
            <a:extLst>
              <a:ext uri="{FF2B5EF4-FFF2-40B4-BE49-F238E27FC236}">
                <a16:creationId xmlns:a16="http://schemas.microsoft.com/office/drawing/2014/main" id="{901E2F60-FAD4-3454-84CE-C881D6031424}"/>
              </a:ext>
            </a:extLst>
          </p:cNvPr>
          <p:cNvSpPr>
            <a:spLocks noGrp="1"/>
          </p:cNvSpPr>
          <p:nvPr>
            <p:ph idx="1"/>
          </p:nvPr>
        </p:nvSpPr>
        <p:spPr>
          <a:xfrm>
            <a:off x="838200" y="1636730"/>
            <a:ext cx="9172074" cy="4932746"/>
          </a:xfrm>
        </p:spPr>
        <p:txBody>
          <a:bodyPr/>
          <a:lstStyle/>
          <a:p>
            <a:r>
              <a:rPr lang="fr-FR" sz="2000" b="1" i="0" u="none" strike="noStrike" cap="none" baseline="0">
                <a:solidFill>
                  <a:srgbClr val="262626"/>
                </a:solidFill>
                <a:effectLst/>
                <a:uFill>
                  <a:solidFill>
                    <a:prstClr val="black">
                      <a:alpha val="0"/>
                    </a:prstClr>
                  </a:solidFill>
                </a:uFill>
                <a:latin typeface="Arial"/>
                <a:ea typeface="Arial"/>
                <a:cs typeface="Arial"/>
              </a:rPr>
              <a:t>Técovirimat (TPOXX, ST-246) </a:t>
            </a:r>
          </a:p>
          <a:p>
            <a:pPr lvl="1"/>
            <a:r>
              <a:rPr lang="fr-FR" sz="1800" b="0" i="0" u="none" strike="noStrike" cap="none" baseline="0">
                <a:solidFill>
                  <a:srgbClr val="262626"/>
                </a:solidFill>
                <a:effectLst/>
                <a:uFill>
                  <a:solidFill>
                    <a:prstClr val="black">
                      <a:alpha val="0"/>
                    </a:prstClr>
                  </a:solidFill>
                </a:uFill>
                <a:latin typeface="Arial"/>
                <a:ea typeface="Arial"/>
                <a:cs typeface="Arial"/>
              </a:rPr>
              <a:t>Développé pour le traitement de la variole chez l’adulte et l’enfant</a:t>
            </a:r>
          </a:p>
          <a:p>
            <a:pPr lvl="1"/>
            <a:r>
              <a:rPr lang="fr-FR" sz="1800" b="0" i="0" u="none" strike="noStrike" cap="none" baseline="0">
                <a:solidFill>
                  <a:srgbClr val="262626"/>
                </a:solidFill>
                <a:effectLst/>
                <a:uFill>
                  <a:solidFill>
                    <a:prstClr val="black">
                      <a:alpha val="0"/>
                    </a:prstClr>
                  </a:solidFill>
                </a:uFill>
                <a:latin typeface="Arial"/>
                <a:ea typeface="Arial"/>
                <a:cs typeface="Arial"/>
              </a:rPr>
              <a:t>Disponible en gélules orales et en formulations intraveineuses </a:t>
            </a:r>
          </a:p>
          <a:p>
            <a:r>
              <a:rPr lang="fr-FR" sz="2000" b="1" i="0" u="none" strike="noStrike" cap="none" baseline="0">
                <a:solidFill>
                  <a:srgbClr val="262626"/>
                </a:solidFill>
                <a:effectLst/>
                <a:uFill>
                  <a:solidFill>
                    <a:prstClr val="black">
                      <a:alpha val="0"/>
                    </a:prstClr>
                  </a:solidFill>
                </a:uFill>
                <a:latin typeface="Arial"/>
                <a:ea typeface="Arial"/>
                <a:cs typeface="Arial"/>
              </a:rPr>
              <a:t>Brincidofovir (également connu sous le nom de CMX001 ou Tembexa) </a:t>
            </a:r>
          </a:p>
          <a:p>
            <a:pPr lvl="1"/>
            <a:r>
              <a:rPr lang="fr-FR" sz="1800" b="0" i="0" u="none" strike="noStrike" cap="none" baseline="0">
                <a:solidFill>
                  <a:srgbClr val="262626"/>
                </a:solidFill>
                <a:effectLst/>
                <a:uFill>
                  <a:solidFill>
                    <a:prstClr val="black">
                      <a:alpha val="0"/>
                    </a:prstClr>
                  </a:solidFill>
                </a:uFill>
                <a:latin typeface="Arial"/>
                <a:ea typeface="Arial"/>
                <a:cs typeface="Arial"/>
              </a:rPr>
              <a:t>Pour le traitement de la variole humaine chez les patients adultes et pédiatriques, y compris les nouveau-nés  </a:t>
            </a:r>
          </a:p>
          <a:p>
            <a:r>
              <a:rPr lang="fr-FR" sz="2000" b="1" i="0" u="none" strike="noStrike" cap="none" baseline="0">
                <a:solidFill>
                  <a:srgbClr val="262626"/>
                </a:solidFill>
                <a:effectLst/>
                <a:uFill>
                  <a:solidFill>
                    <a:prstClr val="black">
                      <a:alpha val="0"/>
                    </a:prstClr>
                  </a:solidFill>
                </a:uFill>
                <a:latin typeface="Arial"/>
                <a:ea typeface="Arial"/>
                <a:cs typeface="Arial"/>
              </a:rPr>
              <a:t>Cidofovir (Vistide) </a:t>
            </a:r>
          </a:p>
          <a:p>
            <a:pPr lvl="1"/>
            <a:r>
              <a:rPr lang="fr-FR" sz="1800" b="0" i="0" u="none" strike="noStrike" cap="none" baseline="0">
                <a:solidFill>
                  <a:srgbClr val="262626"/>
                </a:solidFill>
                <a:effectLst/>
                <a:uFill>
                  <a:solidFill>
                    <a:prstClr val="black">
                      <a:alpha val="0"/>
                    </a:prstClr>
                  </a:solidFill>
                </a:uFill>
                <a:latin typeface="Arial"/>
                <a:ea typeface="Arial"/>
                <a:cs typeface="Arial"/>
              </a:rPr>
              <a:t>Utilisé pour le traitement de la rétinite à cytomégalovirus (CMV) chez les PVVIH </a:t>
            </a:r>
          </a:p>
          <a:p>
            <a:r>
              <a:rPr lang="fr-FR" sz="2000" b="1" i="0" u="none" strike="noStrike" cap="none" baseline="0">
                <a:solidFill>
                  <a:srgbClr val="262626"/>
                </a:solidFill>
                <a:effectLst/>
                <a:uFill>
                  <a:solidFill>
                    <a:prstClr val="black">
                      <a:alpha val="0"/>
                    </a:prstClr>
                  </a:solidFill>
                </a:uFill>
                <a:latin typeface="Arial"/>
                <a:ea typeface="Arial"/>
                <a:cs typeface="Arial"/>
              </a:rPr>
              <a:t>Trifluridine (également connue sous le nom de Viroptic) </a:t>
            </a:r>
          </a:p>
          <a:p>
            <a:pPr lvl="1"/>
            <a:r>
              <a:rPr lang="fr-FR" sz="1800" b="0" i="0" u="none" strike="noStrike" cap="none" baseline="0">
                <a:solidFill>
                  <a:srgbClr val="262626"/>
                </a:solidFill>
                <a:effectLst/>
                <a:uFill>
                  <a:solidFill>
                    <a:prstClr val="black">
                      <a:alpha val="0"/>
                    </a:prstClr>
                  </a:solidFill>
                </a:uFill>
                <a:latin typeface="Arial"/>
                <a:ea typeface="Arial"/>
                <a:cs typeface="Arial"/>
              </a:rPr>
              <a:t>Approuvé pour le traitement de la kératoconjonctivite herpétique/kératite </a:t>
            </a:r>
          </a:p>
          <a:p>
            <a:pPr lvl="1"/>
            <a:r>
              <a:rPr lang="fr-FR" sz="1800" b="0" i="0" u="none" strike="noStrike" cap="none" baseline="0">
                <a:solidFill>
                  <a:srgbClr val="262626"/>
                </a:solidFill>
                <a:effectLst/>
                <a:uFill>
                  <a:solidFill>
                    <a:prstClr val="black">
                      <a:alpha val="0"/>
                    </a:prstClr>
                  </a:solidFill>
                </a:uFill>
                <a:latin typeface="Arial"/>
                <a:ea typeface="Arial"/>
                <a:cs typeface="Arial"/>
              </a:rPr>
              <a:t>Cas rapportés d’utilisation pour une infection oculaire à orthopoxvirus </a:t>
            </a:r>
          </a:p>
          <a:p>
            <a:r>
              <a:rPr lang="fr-FR" sz="2000" b="1" i="0" u="none" strike="noStrike" cap="none" baseline="0">
                <a:solidFill>
                  <a:srgbClr val="262626"/>
                </a:solidFill>
                <a:effectLst/>
                <a:uFill>
                  <a:solidFill>
                    <a:prstClr val="black">
                      <a:alpha val="0"/>
                    </a:prstClr>
                  </a:solidFill>
                </a:uFill>
                <a:latin typeface="Arial"/>
                <a:ea typeface="Arial"/>
                <a:cs typeface="Arial"/>
              </a:rPr>
              <a:t>Vaccinia Immune Globulin Intravenous (VIG-IV)</a:t>
            </a:r>
          </a:p>
          <a:p>
            <a:pPr lvl="1"/>
            <a:r>
              <a:rPr lang="fr-FR" sz="1800" b="0" i="0" u="none" strike="noStrike" cap="none" baseline="0">
                <a:solidFill>
                  <a:srgbClr val="262626"/>
                </a:solidFill>
                <a:effectLst/>
                <a:uFill>
                  <a:solidFill>
                    <a:prstClr val="black">
                      <a:alpha val="0"/>
                    </a:prstClr>
                  </a:solidFill>
                </a:uFill>
                <a:latin typeface="Arial"/>
                <a:ea typeface="Arial"/>
                <a:cs typeface="Arial"/>
              </a:rPr>
              <a:t>Envisager une utilisation dans les cas graves </a:t>
            </a:r>
          </a:p>
          <a:p>
            <a:endParaRPr lang="en-US" sz="2000"/>
          </a:p>
        </p:txBody>
      </p:sp>
    </p:spTree>
    <p:extLst>
      <p:ext uri="{BB962C8B-B14F-4D97-AF65-F5344CB8AC3E}">
        <p14:creationId xmlns:p14="http://schemas.microsoft.com/office/powerpoint/2010/main" val="241718575"/>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4377C-0A74-8FC3-6BEB-32BBA15EFCC6}"/>
              </a:ext>
            </a:extLst>
          </p:cNvPr>
          <p:cNvSpPr>
            <a:spLocks noGrp="1"/>
          </p:cNvSpPr>
          <p:nvPr>
            <p:ph type="title"/>
          </p:nvPr>
        </p:nvSpPr>
        <p:spPr>
          <a:xfrm>
            <a:off x="838200" y="72645"/>
            <a:ext cx="10515600"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Produits antiviraux (2) </a:t>
            </a:r>
          </a:p>
        </p:txBody>
      </p:sp>
      <p:pic>
        <p:nvPicPr>
          <p:cNvPr id="6" name="Content Placeholder 5">
            <a:extLst>
              <a:ext uri="{FF2B5EF4-FFF2-40B4-BE49-F238E27FC236}">
                <a16:creationId xmlns:a16="http://schemas.microsoft.com/office/drawing/2014/main" id="{A5408B31-026E-900B-8E6B-16338A38831D}"/>
              </a:ext>
            </a:extLst>
          </p:cNvPr>
          <p:cNvPicPr>
            <a:picLocks noGrp="1" noChangeAspect="1"/>
          </p:cNvPicPr>
          <p:nvPr>
            <p:ph idx="1"/>
          </p:nvPr>
        </p:nvPicPr>
        <p:blipFill>
          <a:blip r:embed="rId3"/>
          <a:stretch>
            <a:fillRect/>
          </a:stretch>
        </p:blipFill>
        <p:spPr>
          <a:xfrm>
            <a:off x="1514682" y="985085"/>
            <a:ext cx="8819870" cy="4887829"/>
          </a:xfrm>
        </p:spPr>
      </p:pic>
      <p:sp>
        <p:nvSpPr>
          <p:cNvPr id="3" name="TextBox 2">
            <a:extLst>
              <a:ext uri="{FF2B5EF4-FFF2-40B4-BE49-F238E27FC236}">
                <a16:creationId xmlns:a16="http://schemas.microsoft.com/office/drawing/2014/main" id="{7C3AD981-0024-FE3F-377B-4C787821AF1D}"/>
              </a:ext>
            </a:extLst>
          </p:cNvPr>
          <p:cNvSpPr txBox="1"/>
          <p:nvPr/>
        </p:nvSpPr>
        <p:spPr>
          <a:xfrm>
            <a:off x="1423717" y="6114512"/>
            <a:ext cx="9344566" cy="230832"/>
          </a:xfrm>
          <a:prstGeom prst="rect">
            <a:avLst/>
          </a:prstGeom>
          <a:noFill/>
        </p:spPr>
        <p:txBody>
          <a:bodyPr wrap="square">
            <a:spAutoFit/>
          </a:bodyPr>
          <a:lstStyle/>
          <a:p>
            <a:r>
              <a:rPr lang="fr-FR" sz="900" b="0" i="0" u="none" strike="noStrike" cap="none" baseline="0">
                <a:solidFill>
                  <a:srgbClr val="44546A"/>
                </a:solidFill>
                <a:effectLst/>
                <a:uFill>
                  <a:solidFill>
                    <a:prstClr val="black">
                      <a:alpha val="0"/>
                    </a:prstClr>
                  </a:solidFill>
                </a:uFill>
                <a:latin typeface="Arial"/>
                <a:ea typeface="Arial"/>
                <a:cs typeface="Arial"/>
              </a:rPr>
              <a:t>Source : OMS. </a:t>
            </a:r>
            <a:r>
              <a:rPr lang="fr-FR" sz="900" b="0" i="0" u="sng" strike="noStrike" cap="none" baseline="0">
                <a:solidFill>
                  <a:srgbClr val="44546A"/>
                </a:solidFill>
                <a:effectLst/>
                <a:uFill>
                  <a:solidFill>
                    <a:srgbClr val="44546A"/>
                  </a:solidFill>
                </a:uFill>
                <a:latin typeface="Arial"/>
                <a:ea typeface="Arial"/>
                <a:cs typeface="Arial"/>
                <a:hlinkClick r:id="rId4" history="0"/>
              </a:rPr>
              <a:t>Clinical management and infection prevention and control for monkeypox: Orientations provisoires pour une intervention rapide.</a:t>
            </a:r>
            <a:r>
              <a:rPr lang="fr-FR" sz="900" b="0" i="0" u="none" strike="noStrike" cap="none" baseline="0">
                <a:solidFill>
                  <a:srgbClr val="44546A"/>
                </a:solidFill>
                <a:effectLst/>
                <a:uFill>
                  <a:solidFill>
                    <a:prstClr val="black">
                      <a:alpha val="0"/>
                    </a:prstClr>
                  </a:solidFill>
                </a:uFill>
                <a:latin typeface="Arial"/>
                <a:ea typeface="Arial"/>
                <a:cs typeface="Arial"/>
              </a:rPr>
              <a:t> 10 juin 2022. Genève : OMS ; 2022.</a:t>
            </a:r>
            <a:endParaRPr lang="en-US" sz="900">
              <a:solidFill>
                <a:schemeClr val="tx2"/>
              </a:solidFill>
            </a:endParaRPr>
          </a:p>
        </p:txBody>
      </p:sp>
      <p:graphicFrame>
        <p:nvGraphicFramePr>
          <p:cNvPr id="4" name="Table 4">
            <a:extLst>
              <a:ext uri="{FF2B5EF4-FFF2-40B4-BE49-F238E27FC236}">
                <a16:creationId xmlns:a16="http://schemas.microsoft.com/office/drawing/2014/main" id="{F63C9F33-047A-44B9-A721-C6F1AF0C4A91}"/>
              </a:ext>
            </a:extLst>
          </p:cNvPr>
          <p:cNvGraphicFramePr>
            <a:graphicFrameLocks noGrp="1"/>
          </p:cNvGraphicFramePr>
          <p:nvPr>
            <p:extLst>
              <p:ext uri="{D42A27DB-BD31-4B8C-83A1-F6EECF244321}">
                <p14:modId xmlns:p14="http://schemas.microsoft.com/office/powerpoint/2010/main" val="4034860101"/>
              </p:ext>
            </p:extLst>
          </p:nvPr>
        </p:nvGraphicFramePr>
        <p:xfrm>
          <a:off x="1514682" y="985085"/>
          <a:ext cx="8819872" cy="5129427"/>
        </p:xfrm>
        <a:graphic>
          <a:graphicData uri="http://schemas.openxmlformats.org/drawingml/2006/table">
            <a:tbl>
              <a:tblPr firstRow="1" bandRow="1">
                <a:tableStyleId>{5C22544A-7EE6-4342-B048-85BDC9FD1C3A}</a:tableStyleId>
              </a:tblPr>
              <a:tblGrid>
                <a:gridCol w="2204968">
                  <a:extLst>
                    <a:ext uri="{9D8B030D-6E8A-4147-A177-3AD203B41FA5}">
                      <a16:colId xmlns:a16="http://schemas.microsoft.com/office/drawing/2014/main" val="3141146576"/>
                    </a:ext>
                  </a:extLst>
                </a:gridCol>
                <a:gridCol w="2283986">
                  <a:extLst>
                    <a:ext uri="{9D8B030D-6E8A-4147-A177-3AD203B41FA5}">
                      <a16:colId xmlns:a16="http://schemas.microsoft.com/office/drawing/2014/main" val="1882065749"/>
                    </a:ext>
                  </a:extLst>
                </a:gridCol>
                <a:gridCol w="2125950">
                  <a:extLst>
                    <a:ext uri="{9D8B030D-6E8A-4147-A177-3AD203B41FA5}">
                      <a16:colId xmlns:a16="http://schemas.microsoft.com/office/drawing/2014/main" val="2573018199"/>
                    </a:ext>
                  </a:extLst>
                </a:gridCol>
                <a:gridCol w="2204968">
                  <a:extLst>
                    <a:ext uri="{9D8B030D-6E8A-4147-A177-3AD203B41FA5}">
                      <a16:colId xmlns:a16="http://schemas.microsoft.com/office/drawing/2014/main" val="747413934"/>
                    </a:ext>
                  </a:extLst>
                </a:gridCol>
              </a:tblGrid>
              <a:tr h="396017">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tc>
                  <a:txBody>
                    <a:bodyPr/>
                    <a:lstStyle/>
                    <a:p>
                      <a:r>
                        <a:rPr lang="fr-FR" sz="1600" b="1" i="0" u="none" strike="noStrike" cap="none" baseline="0">
                          <a:solidFill>
                            <a:srgbClr val="FFFFFF"/>
                          </a:solidFill>
                          <a:effectLst/>
                          <a:uFill>
                            <a:solidFill>
                              <a:prstClr val="black">
                                <a:alpha val="0"/>
                              </a:prstClr>
                            </a:solidFill>
                          </a:uFill>
                          <a:latin typeface="Arial"/>
                          <a:ea typeface="Arial"/>
                          <a:cs typeface="Arial"/>
                        </a:rPr>
                        <a:t>Técovirimat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tc>
                  <a:txBody>
                    <a:bodyPr/>
                    <a:lstStyle/>
                    <a:p>
                      <a:r>
                        <a:rPr lang="fr-FR" sz="1600" b="1" i="0" u="none" strike="noStrike" cap="none" baseline="0">
                          <a:solidFill>
                            <a:srgbClr val="FFFFFF"/>
                          </a:solidFill>
                          <a:effectLst/>
                          <a:uFill>
                            <a:solidFill>
                              <a:prstClr val="black">
                                <a:alpha val="0"/>
                              </a:prstClr>
                            </a:solidFill>
                          </a:uFill>
                          <a:latin typeface="Arial"/>
                          <a:ea typeface="Arial"/>
                          <a:cs typeface="Arial"/>
                        </a:rPr>
                        <a:t>Brincidofovir</a:t>
                      </a:r>
                      <a:endParaRPr lang="en-US" sz="16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tc>
                  <a:txBody>
                    <a:bodyPr/>
                    <a:lstStyle/>
                    <a:p>
                      <a:r>
                        <a:rPr lang="fr-FR" sz="1600" b="1" i="0" u="none" strike="noStrike" cap="none" baseline="0">
                          <a:solidFill>
                            <a:srgbClr val="FFFFFF"/>
                          </a:solidFill>
                          <a:effectLst/>
                          <a:uFill>
                            <a:solidFill>
                              <a:prstClr val="black">
                                <a:alpha val="0"/>
                              </a:prstClr>
                            </a:solidFill>
                          </a:uFill>
                          <a:latin typeface="Arial"/>
                          <a:ea typeface="Arial"/>
                          <a:cs typeface="Arial"/>
                        </a:rPr>
                        <a:t>Cidofovir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extLst>
                  <a:ext uri="{0D108BD9-81ED-4DB2-BD59-A6C34878D82A}">
                    <a16:rowId xmlns:a16="http://schemas.microsoft.com/office/drawing/2014/main" val="333119589"/>
                  </a:ext>
                </a:extLst>
              </a:tr>
              <a:tr h="1074129">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Dose de traitement, voie d’administration, durée (adultes) </a:t>
                      </a:r>
                      <a:r>
                        <a:rPr lang="fr-FR" sz="1200" b="0" i="0" u="none" strike="noStrike" cap="none" baseline="0">
                          <a:solidFill>
                            <a:srgbClr val="000000"/>
                          </a:solidFill>
                          <a:effectLst/>
                          <a:uFill>
                            <a:solidFill>
                              <a:prstClr val="black">
                                <a:alpha val="0"/>
                              </a:prstClr>
                            </a:solidFill>
                          </a:uFill>
                          <a:latin typeface="Arial"/>
                          <a:ea typeface="Arial"/>
                          <a:cs typeface="Arial"/>
                        </a:rPr>
                        <a:t>(65,66,71,73,76)</a:t>
                      </a:r>
                      <a:endParaRPr lang="en-US" sz="12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Dose</a:t>
                      </a:r>
                    </a:p>
                    <a:p>
                      <a:r>
                        <a:rPr lang="fr-FR" sz="1200" b="0" i="0" u="sng" strike="noStrike" cap="none" baseline="0">
                          <a:solidFill>
                            <a:srgbClr val="000000"/>
                          </a:solidFill>
                          <a:effectLst/>
                          <a:uFill>
                            <a:solidFill>
                              <a:srgbClr val="000000"/>
                            </a:solidFill>
                          </a:uFill>
                          <a:latin typeface="Arial"/>
                          <a:ea typeface="Arial"/>
                          <a:cs typeface="Arial"/>
                        </a:rPr>
                        <a:t>Orale</a:t>
                      </a:r>
                    </a:p>
                    <a:p>
                      <a:r>
                        <a:rPr lang="fr-FR" sz="1200" b="0" i="0" u="none" strike="noStrike" cap="none" baseline="0">
                          <a:solidFill>
                            <a:srgbClr val="000000"/>
                          </a:solidFill>
                          <a:effectLst/>
                          <a:uFill>
                            <a:solidFill>
                              <a:prstClr val="black">
                                <a:alpha val="0"/>
                              </a:prstClr>
                            </a:solidFill>
                          </a:uFill>
                          <a:latin typeface="Arial"/>
                          <a:ea typeface="Arial"/>
                          <a:cs typeface="Arial"/>
                        </a:rPr>
                        <a:t>600 mg par voie orale toutes les 12 heures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Dose</a:t>
                      </a:r>
                    </a:p>
                    <a:p>
                      <a:r>
                        <a:rPr lang="fr-FR" sz="1200" b="0" i="0" u="sng" strike="noStrike" cap="none" baseline="0">
                          <a:solidFill>
                            <a:srgbClr val="000000"/>
                          </a:solidFill>
                          <a:effectLst/>
                          <a:uFill>
                            <a:solidFill>
                              <a:srgbClr val="000000"/>
                            </a:solidFill>
                          </a:uFill>
                          <a:latin typeface="Arial"/>
                          <a:ea typeface="Arial"/>
                          <a:cs typeface="Arial"/>
                        </a:rPr>
                        <a:t>Orale</a:t>
                      </a:r>
                    </a:p>
                    <a:p>
                      <a:r>
                        <a:rPr lang="fr-FR" sz="1200" b="0" i="0" u="none" strike="noStrike" cap="none" baseline="0">
                          <a:solidFill>
                            <a:srgbClr val="000000"/>
                          </a:solidFill>
                          <a:effectLst/>
                          <a:uFill>
                            <a:solidFill>
                              <a:prstClr val="black">
                                <a:alpha val="0"/>
                              </a:prstClr>
                            </a:solidFill>
                          </a:uFill>
                          <a:latin typeface="Arial"/>
                          <a:ea typeface="Arial"/>
                          <a:cs typeface="Arial"/>
                        </a:rPr>
                        <a:t>&lt; 10 kg : 6 mg/kg</a:t>
                      </a:r>
                    </a:p>
                    <a:p>
                      <a:r>
                        <a:rPr lang="fr-FR" sz="1200" b="0" i="0" u="none" strike="noStrike" cap="none" baseline="0">
                          <a:solidFill>
                            <a:srgbClr val="000000"/>
                          </a:solidFill>
                          <a:effectLst/>
                          <a:uFill>
                            <a:solidFill>
                              <a:prstClr val="black">
                                <a:alpha val="0"/>
                              </a:prstClr>
                            </a:solidFill>
                          </a:uFill>
                          <a:latin typeface="Arial"/>
                          <a:ea typeface="Arial"/>
                          <a:cs typeface="Arial"/>
                        </a:rPr>
                        <a:t>10-48 kg : 4 mg/kg</a:t>
                      </a:r>
                    </a:p>
                    <a:p>
                      <a:r>
                        <a:rPr lang="fr-FR" sz="1200" b="0" i="0" u="none" strike="noStrike" cap="none" baseline="0">
                          <a:solidFill>
                            <a:srgbClr val="000000"/>
                          </a:solidFill>
                          <a:effectLst/>
                          <a:uFill>
                            <a:solidFill>
                              <a:prstClr val="black">
                                <a:alpha val="0"/>
                              </a:prstClr>
                            </a:solidFill>
                          </a:uFill>
                          <a:latin typeface="Arial"/>
                          <a:ea typeface="Arial"/>
                          <a:cs typeface="Arial"/>
                        </a:rPr>
                        <a:t>&gt; 48 kg : 200 mg (20 ml)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Dose</a:t>
                      </a:r>
                    </a:p>
                    <a:p>
                      <a:r>
                        <a:rPr lang="fr-FR" sz="1200" b="0" i="0" u="sng" strike="noStrike" cap="none" baseline="0">
                          <a:solidFill>
                            <a:srgbClr val="000000"/>
                          </a:solidFill>
                          <a:effectLst/>
                          <a:uFill>
                            <a:solidFill>
                              <a:srgbClr val="000000"/>
                            </a:solidFill>
                          </a:uFill>
                          <a:latin typeface="Arial"/>
                          <a:ea typeface="Arial"/>
                          <a:cs typeface="Arial"/>
                        </a:rPr>
                        <a:t>Voie intraveineuse</a:t>
                      </a:r>
                    </a:p>
                    <a:p>
                      <a:r>
                        <a:rPr lang="fr-FR" sz="1200" b="0" i="0" u="none" strike="noStrike" cap="none" baseline="0">
                          <a:solidFill>
                            <a:srgbClr val="000000"/>
                          </a:solidFill>
                          <a:effectLst/>
                          <a:uFill>
                            <a:solidFill>
                              <a:prstClr val="black">
                                <a:alpha val="0"/>
                              </a:prstClr>
                            </a:solidFill>
                          </a:uFill>
                          <a:latin typeface="Arial"/>
                          <a:ea typeface="Arial"/>
                          <a:cs typeface="Arial"/>
                        </a:rPr>
                        <a:t>5 mg/kg par voie intraveineuse une fois par semaine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3278286545"/>
                  </a:ext>
                </a:extLst>
              </a:tr>
              <a:tr h="1464721">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0" i="0" u="sng" strike="noStrike" cap="none" baseline="0">
                          <a:solidFill>
                            <a:srgbClr val="000000"/>
                          </a:solidFill>
                          <a:effectLst/>
                          <a:uFill>
                            <a:solidFill>
                              <a:srgbClr val="000000"/>
                            </a:solidFill>
                          </a:uFill>
                          <a:latin typeface="Arial"/>
                          <a:ea typeface="Arial"/>
                          <a:cs typeface="Arial"/>
                        </a:rPr>
                        <a:t>Voie intraveineuse</a:t>
                      </a:r>
                      <a:r>
                        <a:rPr lang="fr-FR" sz="1200" b="0" i="0" u="none" strike="noStrike" cap="none" baseline="0">
                          <a:solidFill>
                            <a:srgbClr val="000000"/>
                          </a:solidFill>
                          <a:effectLst/>
                          <a:uFill>
                            <a:solidFill>
                              <a:prstClr val="black">
                                <a:alpha val="0"/>
                              </a:prstClr>
                            </a:solidFill>
                          </a:uFill>
                          <a:latin typeface="Arial"/>
                          <a:ea typeface="Arial"/>
                          <a:cs typeface="Arial"/>
                        </a:rPr>
                        <a:t>*</a:t>
                      </a:r>
                    </a:p>
                    <a:p>
                      <a:r>
                        <a:rPr lang="fr-FR" sz="1200" b="0" i="0" u="none" strike="noStrike" cap="none" baseline="0">
                          <a:solidFill>
                            <a:srgbClr val="000000"/>
                          </a:solidFill>
                          <a:effectLst/>
                          <a:uFill>
                            <a:solidFill>
                              <a:prstClr val="black">
                                <a:alpha val="0"/>
                              </a:prstClr>
                            </a:solidFill>
                          </a:uFill>
                          <a:latin typeface="Arial"/>
                          <a:ea typeface="Arial"/>
                          <a:cs typeface="Arial"/>
                        </a:rPr>
                        <a:t>3 kg à &lt; 35 kg : 6 mg/kg toutes les 12 heures</a:t>
                      </a:r>
                    </a:p>
                    <a:p>
                      <a:r>
                        <a:rPr lang="fr-FR" sz="1200" b="0" i="0" u="none" strike="noStrike" cap="none" baseline="0">
                          <a:solidFill>
                            <a:srgbClr val="000000"/>
                          </a:solidFill>
                          <a:effectLst/>
                          <a:uFill>
                            <a:solidFill>
                              <a:prstClr val="black">
                                <a:alpha val="0"/>
                              </a:prstClr>
                            </a:solidFill>
                          </a:uFill>
                          <a:latin typeface="Arial"/>
                          <a:ea typeface="Arial"/>
                          <a:cs typeface="Arial"/>
                        </a:rPr>
                        <a:t>35 kg à &lt; 120 kg : 200 mg toutes les 12 heures</a:t>
                      </a:r>
                    </a:p>
                    <a:p>
                      <a:r>
                        <a:rPr lang="fr-FR" sz="1200" b="0" i="0" u="none" strike="noStrike" cap="none" baseline="0">
                          <a:solidFill>
                            <a:srgbClr val="000000"/>
                          </a:solidFill>
                          <a:effectLst/>
                          <a:uFill>
                            <a:solidFill>
                              <a:prstClr val="black">
                                <a:alpha val="0"/>
                              </a:prstClr>
                            </a:solidFill>
                          </a:uFill>
                          <a:latin typeface="Arial"/>
                          <a:ea typeface="Arial"/>
                          <a:cs typeface="Arial"/>
                        </a:rPr>
                        <a:t>&gt; 120 kg : 300 mg toutes les 12 heures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Durée</a:t>
                      </a:r>
                    </a:p>
                    <a:p>
                      <a:r>
                        <a:rPr lang="fr-FR" sz="1200" b="0" i="0" u="none" strike="noStrike" cap="none" baseline="0">
                          <a:solidFill>
                            <a:srgbClr val="000000"/>
                          </a:solidFill>
                          <a:effectLst/>
                          <a:uFill>
                            <a:solidFill>
                              <a:prstClr val="black">
                                <a:alpha val="0"/>
                              </a:prstClr>
                            </a:solidFill>
                          </a:uFill>
                          <a:latin typeface="Arial"/>
                          <a:ea typeface="Arial"/>
                          <a:cs typeface="Arial"/>
                        </a:rPr>
                        <a:t>Une fois par semaine pour 2 doses, les Jours 1 et 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Doit être administré en association avec du probénécide par voie orale : 2 grammes 3 heures avant chaque dose et 1 gramme 2 et 8 heures après la fin de la perfusion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1174665152"/>
                  </a:ext>
                </a:extLst>
              </a:tr>
              <a:tr h="878833">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*Doit être administré en 6 heures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Doit être administré avec au moins 1 l de solution saline normale à 0,9 % sur une période de 1 à 2 heures avant chaque perfusion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2032538732"/>
                  </a:ext>
                </a:extLst>
              </a:tr>
              <a:tr h="1074129">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1" i="0" u="none" strike="noStrike" cap="none" baseline="0">
                          <a:solidFill>
                            <a:srgbClr val="000000"/>
                          </a:solidFill>
                          <a:effectLst/>
                          <a:uFill>
                            <a:solidFill>
                              <a:prstClr val="black">
                                <a:alpha val="0"/>
                              </a:prstClr>
                            </a:solidFill>
                          </a:uFill>
                          <a:latin typeface="Arial"/>
                          <a:ea typeface="Arial"/>
                          <a:cs typeface="Arial"/>
                        </a:rPr>
                        <a:t>Durée</a:t>
                      </a:r>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Arial"/>
                          <a:ea typeface="Arial"/>
                          <a:cs typeface="Arial"/>
                        </a:rPr>
                        <a:t>14 jours</a:t>
                      </a:r>
                    </a:p>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1" i="0" u="none" strike="noStrike" cap="none" baseline="0" dirty="0">
                          <a:solidFill>
                            <a:srgbClr val="000000"/>
                          </a:solidFill>
                          <a:effectLst/>
                          <a:uFill>
                            <a:solidFill>
                              <a:prstClr val="black">
                                <a:alpha val="0"/>
                              </a:prstClr>
                            </a:solidFill>
                          </a:uFill>
                          <a:latin typeface="Arial"/>
                          <a:ea typeface="Arial"/>
                          <a:cs typeface="Arial"/>
                        </a:rPr>
                        <a:t>Durée</a:t>
                      </a:r>
                    </a:p>
                    <a:p>
                      <a:r>
                        <a:rPr lang="fr-FR" sz="1200" b="0" i="0" u="none" strike="noStrike" cap="none" baseline="0" dirty="0">
                          <a:solidFill>
                            <a:srgbClr val="000000"/>
                          </a:solidFill>
                          <a:effectLst/>
                          <a:uFill>
                            <a:solidFill>
                              <a:prstClr val="black">
                                <a:alpha val="0"/>
                              </a:prstClr>
                            </a:solidFill>
                          </a:uFill>
                          <a:latin typeface="Arial"/>
                          <a:ea typeface="Arial"/>
                          <a:cs typeface="Arial"/>
                        </a:rPr>
                        <a:t>Une fois par semaine x 2 semaines, puis une fois toutes les deux semaines (selon le traitement de la rétinite à CMV)</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520033459"/>
                  </a:ext>
                </a:extLst>
              </a:tr>
            </a:tbl>
          </a:graphicData>
        </a:graphic>
      </p:graphicFrame>
    </p:spTree>
    <p:extLst>
      <p:ext uri="{BB962C8B-B14F-4D97-AF65-F5344CB8AC3E}">
        <p14:creationId xmlns:p14="http://schemas.microsoft.com/office/powerpoint/2010/main" val="1180542720"/>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34B22-DA22-1ECC-E155-0535A0A8FC08}"/>
              </a:ext>
            </a:extLst>
          </p:cNvPr>
          <p:cNvSpPr>
            <a:spLocks noGrp="1"/>
          </p:cNvSpPr>
          <p:nvPr>
            <p:ph type="title"/>
          </p:nvPr>
        </p:nvSpPr>
        <p:spPr>
          <a:xfrm>
            <a:off x="560007" y="0"/>
            <a:ext cx="10515600"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Produits antiviraux (3) </a:t>
            </a:r>
          </a:p>
        </p:txBody>
      </p:sp>
      <p:grpSp>
        <p:nvGrpSpPr>
          <p:cNvPr id="5" name="Group 4">
            <a:extLst>
              <a:ext uri="{FF2B5EF4-FFF2-40B4-BE49-F238E27FC236}">
                <a16:creationId xmlns:a16="http://schemas.microsoft.com/office/drawing/2014/main" id="{55CD4367-2A69-1D6C-9CDB-0B77A9AFEE3B}"/>
              </a:ext>
            </a:extLst>
          </p:cNvPr>
          <p:cNvGrpSpPr/>
          <p:nvPr/>
        </p:nvGrpSpPr>
        <p:grpSpPr>
          <a:xfrm>
            <a:off x="1007741" y="887662"/>
            <a:ext cx="10107937" cy="5628634"/>
            <a:chOff x="553411" y="982923"/>
            <a:chExt cx="10107937" cy="5628634"/>
          </a:xfrm>
        </p:grpSpPr>
        <p:pic>
          <p:nvPicPr>
            <p:cNvPr id="6" name="Picture 5">
              <a:extLst>
                <a:ext uri="{FF2B5EF4-FFF2-40B4-BE49-F238E27FC236}">
                  <a16:creationId xmlns:a16="http://schemas.microsoft.com/office/drawing/2014/main" id="{65660CD7-D35E-21E0-4CBE-CB3A02E7719E}"/>
                </a:ext>
              </a:extLst>
            </p:cNvPr>
            <p:cNvPicPr>
              <a:picLocks noChangeAspect="1"/>
            </p:cNvPicPr>
            <p:nvPr/>
          </p:nvPicPr>
          <p:blipFill>
            <a:blip r:embed="rId3"/>
            <a:stretch>
              <a:fillRect/>
            </a:stretch>
          </p:blipFill>
          <p:spPr>
            <a:xfrm>
              <a:off x="553411" y="1369372"/>
              <a:ext cx="10107937" cy="5242185"/>
            </a:xfrm>
            <a:prstGeom prst="rect">
              <a:avLst/>
            </a:prstGeom>
          </p:spPr>
        </p:pic>
        <p:pic>
          <p:nvPicPr>
            <p:cNvPr id="8" name="Picture 7">
              <a:extLst>
                <a:ext uri="{FF2B5EF4-FFF2-40B4-BE49-F238E27FC236}">
                  <a16:creationId xmlns:a16="http://schemas.microsoft.com/office/drawing/2014/main" id="{3AE9622E-FE81-2A6A-42B0-09706797DBBB}"/>
                </a:ext>
              </a:extLst>
            </p:cNvPr>
            <p:cNvPicPr>
              <a:picLocks noChangeAspect="1"/>
            </p:cNvPicPr>
            <p:nvPr/>
          </p:nvPicPr>
          <p:blipFill>
            <a:blip r:embed="rId4"/>
            <a:stretch>
              <a:fillRect/>
            </a:stretch>
          </p:blipFill>
          <p:spPr>
            <a:xfrm>
              <a:off x="553411" y="982923"/>
              <a:ext cx="10107937" cy="417642"/>
            </a:xfrm>
            <a:prstGeom prst="rect">
              <a:avLst/>
            </a:prstGeom>
          </p:spPr>
        </p:pic>
      </p:grpSp>
      <p:sp>
        <p:nvSpPr>
          <p:cNvPr id="3" name="TextBox 2">
            <a:extLst>
              <a:ext uri="{FF2B5EF4-FFF2-40B4-BE49-F238E27FC236}">
                <a16:creationId xmlns:a16="http://schemas.microsoft.com/office/drawing/2014/main" id="{9859B2F3-F5A4-981E-BB8B-8341CD65322E}"/>
              </a:ext>
            </a:extLst>
          </p:cNvPr>
          <p:cNvSpPr txBox="1"/>
          <p:nvPr/>
        </p:nvSpPr>
        <p:spPr>
          <a:xfrm>
            <a:off x="1007740" y="6490630"/>
            <a:ext cx="11044351" cy="411480"/>
          </a:xfrm>
          <a:prstGeom prst="rect">
            <a:avLst/>
          </a:prstGeom>
          <a:noFill/>
        </p:spPr>
        <p:txBody>
          <a:bodyPr wrap="square">
            <a:spAutoFit/>
          </a:bodyPr>
          <a:lstStyle/>
          <a:p>
            <a:r>
              <a:rPr lang="fr-FR" sz="1000" b="0" i="0" u="none" strike="noStrike" cap="none" baseline="0" dirty="0">
                <a:solidFill>
                  <a:srgbClr val="44546A"/>
                </a:solidFill>
                <a:effectLst/>
                <a:uFill>
                  <a:solidFill>
                    <a:prstClr val="black">
                      <a:alpha val="0"/>
                    </a:prstClr>
                  </a:solidFill>
                </a:uFill>
                <a:latin typeface="Arial"/>
                <a:ea typeface="Arial"/>
                <a:cs typeface="Arial"/>
              </a:rPr>
              <a:t>Source : OMS. Prise en charge clinique, prévention et maîtrise de l’</a:t>
            </a:r>
            <a:r>
              <a:rPr lang="fr-FR" sz="1000" b="0" i="0" u="none" strike="noStrike" cap="none" baseline="0" dirty="0" err="1">
                <a:solidFill>
                  <a:srgbClr val="44546A"/>
                </a:solidFill>
                <a:effectLst/>
                <a:uFill>
                  <a:solidFill>
                    <a:prstClr val="black">
                      <a:alpha val="0"/>
                    </a:prstClr>
                  </a:solidFill>
                </a:uFill>
                <a:latin typeface="Arial"/>
                <a:ea typeface="Arial"/>
                <a:cs typeface="Arial"/>
              </a:rPr>
              <a:t>orthopoxvirose</a:t>
            </a:r>
            <a:r>
              <a:rPr lang="fr-FR" sz="1000" b="0" i="0" u="none" strike="noStrike" cap="none" baseline="0" dirty="0">
                <a:solidFill>
                  <a:srgbClr val="44546A"/>
                </a:solidFill>
                <a:effectLst/>
                <a:uFill>
                  <a:solidFill>
                    <a:prstClr val="black">
                      <a:alpha val="0"/>
                    </a:prstClr>
                  </a:solidFill>
                </a:uFill>
                <a:latin typeface="Arial"/>
                <a:ea typeface="Arial"/>
                <a:cs typeface="Arial"/>
              </a:rPr>
              <a:t> simienne (variole du singe) : Orientations provisoires pour une intervention rapide, 10 juin 2022. Genève : OMS ; 2022.</a:t>
            </a:r>
          </a:p>
        </p:txBody>
      </p:sp>
      <p:graphicFrame>
        <p:nvGraphicFramePr>
          <p:cNvPr id="7" name="Table 4">
            <a:extLst>
              <a:ext uri="{FF2B5EF4-FFF2-40B4-BE49-F238E27FC236}">
                <a16:creationId xmlns:a16="http://schemas.microsoft.com/office/drawing/2014/main" id="{FCA6EBD7-5716-44CF-BE1D-221C14231A57}"/>
              </a:ext>
            </a:extLst>
          </p:cNvPr>
          <p:cNvGraphicFramePr>
            <a:graphicFrameLocks noGrp="1"/>
          </p:cNvGraphicFramePr>
          <p:nvPr>
            <p:extLst>
              <p:ext uri="{D42A27DB-BD31-4B8C-83A1-F6EECF244321}">
                <p14:modId xmlns:p14="http://schemas.microsoft.com/office/powerpoint/2010/main" val="1310763214"/>
              </p:ext>
            </p:extLst>
          </p:nvPr>
        </p:nvGraphicFramePr>
        <p:xfrm>
          <a:off x="1007741" y="887662"/>
          <a:ext cx="10067867" cy="5572761"/>
        </p:xfrm>
        <a:graphic>
          <a:graphicData uri="http://schemas.openxmlformats.org/drawingml/2006/table">
            <a:tbl>
              <a:tblPr firstRow="1" bandRow="1">
                <a:tableStyleId>{5C22544A-7EE6-4342-B048-85BDC9FD1C3A}</a:tableStyleId>
              </a:tblPr>
              <a:tblGrid>
                <a:gridCol w="2224986">
                  <a:extLst>
                    <a:ext uri="{9D8B030D-6E8A-4147-A177-3AD203B41FA5}">
                      <a16:colId xmlns:a16="http://schemas.microsoft.com/office/drawing/2014/main" val="3141146576"/>
                    </a:ext>
                  </a:extLst>
                </a:gridCol>
                <a:gridCol w="2899146">
                  <a:extLst>
                    <a:ext uri="{9D8B030D-6E8A-4147-A177-3AD203B41FA5}">
                      <a16:colId xmlns:a16="http://schemas.microsoft.com/office/drawing/2014/main" val="1882065749"/>
                    </a:ext>
                  </a:extLst>
                </a:gridCol>
                <a:gridCol w="2426768">
                  <a:extLst>
                    <a:ext uri="{9D8B030D-6E8A-4147-A177-3AD203B41FA5}">
                      <a16:colId xmlns:a16="http://schemas.microsoft.com/office/drawing/2014/main" val="2573018199"/>
                    </a:ext>
                  </a:extLst>
                </a:gridCol>
                <a:gridCol w="2516967">
                  <a:extLst>
                    <a:ext uri="{9D8B030D-6E8A-4147-A177-3AD203B41FA5}">
                      <a16:colId xmlns:a16="http://schemas.microsoft.com/office/drawing/2014/main" val="747413934"/>
                    </a:ext>
                  </a:extLst>
                </a:gridCol>
              </a:tblGrid>
              <a:tr h="451130">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tc>
                  <a:txBody>
                    <a:bodyPr/>
                    <a:lstStyle/>
                    <a:p>
                      <a:r>
                        <a:rPr lang="fr-FR" sz="1600" b="1" i="0" u="none" strike="noStrike" cap="none" baseline="0">
                          <a:solidFill>
                            <a:srgbClr val="FFFFFF"/>
                          </a:solidFill>
                          <a:effectLst/>
                          <a:uFill>
                            <a:solidFill>
                              <a:prstClr val="black">
                                <a:alpha val="0"/>
                              </a:prstClr>
                            </a:solidFill>
                          </a:uFill>
                          <a:latin typeface="Arial"/>
                          <a:ea typeface="Arial"/>
                          <a:cs typeface="Arial"/>
                        </a:rPr>
                        <a:t>Técovirimat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tc>
                  <a:txBody>
                    <a:bodyPr/>
                    <a:lstStyle/>
                    <a:p>
                      <a:r>
                        <a:rPr lang="fr-FR" sz="1600" b="1" i="0" u="none" strike="noStrike" cap="none" baseline="0">
                          <a:solidFill>
                            <a:srgbClr val="FFFFFF"/>
                          </a:solidFill>
                          <a:effectLst/>
                          <a:uFill>
                            <a:solidFill>
                              <a:prstClr val="black">
                                <a:alpha val="0"/>
                              </a:prstClr>
                            </a:solidFill>
                          </a:uFill>
                          <a:latin typeface="Arial"/>
                          <a:ea typeface="Arial"/>
                          <a:cs typeface="Arial"/>
                        </a:rPr>
                        <a:t>Brincidofovir</a:t>
                      </a:r>
                      <a:endParaRPr lang="en-US" sz="16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tc>
                  <a:txBody>
                    <a:bodyPr/>
                    <a:lstStyle/>
                    <a:p>
                      <a:r>
                        <a:rPr lang="fr-FR" sz="1600" b="1" i="0" u="none" strike="noStrike" cap="none" baseline="0">
                          <a:solidFill>
                            <a:srgbClr val="FFFFFF"/>
                          </a:solidFill>
                          <a:effectLst/>
                          <a:uFill>
                            <a:solidFill>
                              <a:prstClr val="black">
                                <a:alpha val="0"/>
                              </a:prstClr>
                            </a:solidFill>
                          </a:uFill>
                          <a:latin typeface="Arial"/>
                          <a:ea typeface="Arial"/>
                          <a:cs typeface="Arial"/>
                        </a:rPr>
                        <a:t>Cidofovir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extLst>
                  <a:ext uri="{0D108BD9-81ED-4DB2-BD59-A6C34878D82A}">
                    <a16:rowId xmlns:a16="http://schemas.microsoft.com/office/drawing/2014/main" val="333119589"/>
                  </a:ext>
                </a:extLst>
              </a:tr>
              <a:tr h="1223614">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Dose de traitement, voie d’administration, durée (pédiatrie)</a:t>
                      </a:r>
                    </a:p>
                    <a:p>
                      <a:r>
                        <a:rPr lang="fr-FR" sz="1200" b="0" i="1" u="none" strike="noStrike" cap="none" baseline="0">
                          <a:solidFill>
                            <a:srgbClr val="000000"/>
                          </a:solidFill>
                          <a:effectLst/>
                          <a:uFill>
                            <a:solidFill>
                              <a:prstClr val="black">
                                <a:alpha val="0"/>
                              </a:prstClr>
                            </a:solidFill>
                          </a:uFill>
                          <a:latin typeface="Arial"/>
                          <a:ea typeface="Arial"/>
                          <a:cs typeface="Arial"/>
                        </a:rPr>
                        <a:t>(65,66,71,73,76)</a:t>
                      </a:r>
                      <a:endParaRPr lang="en-US" sz="1200" i="1"/>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Dose</a:t>
                      </a:r>
                    </a:p>
                    <a:p>
                      <a:r>
                        <a:rPr lang="fr-FR" sz="1200" b="0" i="0" u="sng" strike="noStrike" cap="none" baseline="0">
                          <a:solidFill>
                            <a:srgbClr val="000000"/>
                          </a:solidFill>
                          <a:effectLst/>
                          <a:uFill>
                            <a:solidFill>
                              <a:srgbClr val="000000"/>
                            </a:solidFill>
                          </a:uFill>
                          <a:latin typeface="Arial"/>
                          <a:ea typeface="Arial"/>
                          <a:cs typeface="Arial"/>
                        </a:rPr>
                        <a:t>Orale</a:t>
                      </a:r>
                    </a:p>
                    <a:p>
                      <a:r>
                        <a:rPr lang="fr-FR" sz="1200" b="0" i="0" u="none" strike="noStrike" cap="none" baseline="0">
                          <a:solidFill>
                            <a:srgbClr val="000000"/>
                          </a:solidFill>
                          <a:effectLst/>
                          <a:uFill>
                            <a:solidFill>
                              <a:prstClr val="black">
                                <a:alpha val="0"/>
                              </a:prstClr>
                            </a:solidFill>
                          </a:uFill>
                          <a:latin typeface="Arial"/>
                          <a:ea typeface="Arial"/>
                          <a:cs typeface="Arial"/>
                        </a:rPr>
                        <a:t>13 à 25 kg : 200 mg toutes les 12 heures</a:t>
                      </a:r>
                    </a:p>
                    <a:p>
                      <a:r>
                        <a:rPr lang="fr-FR" sz="1200" b="0" i="0" u="none" strike="noStrike" cap="none" baseline="0">
                          <a:solidFill>
                            <a:srgbClr val="000000"/>
                          </a:solidFill>
                          <a:effectLst/>
                          <a:uFill>
                            <a:solidFill>
                              <a:prstClr val="black">
                                <a:alpha val="0"/>
                              </a:prstClr>
                            </a:solidFill>
                          </a:uFill>
                          <a:latin typeface="Arial"/>
                          <a:ea typeface="Arial"/>
                          <a:cs typeface="Arial"/>
                        </a:rPr>
                        <a:t>25-40 kg : 400 mg toutes les 12 heures</a:t>
                      </a:r>
                    </a:p>
                    <a:p>
                      <a:r>
                        <a:rPr lang="fr-FR" sz="1200" b="0" i="0" u="none" strike="noStrike" cap="none" baseline="0">
                          <a:solidFill>
                            <a:srgbClr val="000000"/>
                          </a:solidFill>
                          <a:effectLst/>
                          <a:uFill>
                            <a:solidFill>
                              <a:prstClr val="black">
                                <a:alpha val="0"/>
                              </a:prstClr>
                            </a:solidFill>
                          </a:uFill>
                          <a:latin typeface="Arial"/>
                          <a:ea typeface="Arial"/>
                          <a:cs typeface="Arial"/>
                        </a:rPr>
                        <a:t>&gt; 40 kg : 600 mg toutes les 12 heures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Dose</a:t>
                      </a:r>
                    </a:p>
                    <a:p>
                      <a:r>
                        <a:rPr lang="fr-FR" sz="1200" b="0" i="0" u="sng" strike="noStrike" cap="none" baseline="0">
                          <a:solidFill>
                            <a:srgbClr val="000000"/>
                          </a:solidFill>
                          <a:effectLst/>
                          <a:uFill>
                            <a:solidFill>
                              <a:srgbClr val="000000"/>
                            </a:solidFill>
                          </a:uFill>
                          <a:latin typeface="Arial"/>
                          <a:ea typeface="Arial"/>
                          <a:cs typeface="Arial"/>
                        </a:rPr>
                        <a:t>Orale</a:t>
                      </a:r>
                    </a:p>
                    <a:p>
                      <a:r>
                        <a:rPr lang="fr-FR" sz="1200" b="0" i="0" u="none" strike="noStrike" cap="none" baseline="0">
                          <a:solidFill>
                            <a:srgbClr val="000000"/>
                          </a:solidFill>
                          <a:effectLst/>
                          <a:uFill>
                            <a:solidFill>
                              <a:prstClr val="black">
                                <a:alpha val="0"/>
                              </a:prstClr>
                            </a:solidFill>
                          </a:uFill>
                          <a:latin typeface="Arial"/>
                          <a:ea typeface="Arial"/>
                          <a:cs typeface="Arial"/>
                        </a:rPr>
                        <a:t>&lt; 10 kg : 6 mg/kg</a:t>
                      </a:r>
                    </a:p>
                    <a:p>
                      <a:r>
                        <a:rPr lang="fr-FR" sz="1200" b="0" i="0" u="none" strike="noStrike" cap="none" baseline="0">
                          <a:solidFill>
                            <a:srgbClr val="000000"/>
                          </a:solidFill>
                          <a:effectLst/>
                          <a:uFill>
                            <a:solidFill>
                              <a:prstClr val="black">
                                <a:alpha val="0"/>
                              </a:prstClr>
                            </a:solidFill>
                          </a:uFill>
                          <a:latin typeface="Arial"/>
                          <a:ea typeface="Arial"/>
                          <a:cs typeface="Arial"/>
                        </a:rPr>
                        <a:t>10-48 kg : 4 mg/kg</a:t>
                      </a:r>
                    </a:p>
                    <a:p>
                      <a:r>
                        <a:rPr lang="fr-FR" sz="1200" b="0" i="0" u="none" strike="noStrike" cap="none" baseline="0">
                          <a:solidFill>
                            <a:srgbClr val="000000"/>
                          </a:solidFill>
                          <a:effectLst/>
                          <a:uFill>
                            <a:solidFill>
                              <a:prstClr val="black">
                                <a:alpha val="0"/>
                              </a:prstClr>
                            </a:solidFill>
                          </a:uFill>
                          <a:latin typeface="Arial"/>
                          <a:ea typeface="Arial"/>
                          <a:cs typeface="Arial"/>
                        </a:rPr>
                        <a:t>&gt; 48 kg : 200 mg (20 ml)</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Dose</a:t>
                      </a:r>
                    </a:p>
                    <a:p>
                      <a:r>
                        <a:rPr lang="fr-FR" sz="1200" b="0" i="0" u="sng" strike="noStrike" cap="none" baseline="0">
                          <a:solidFill>
                            <a:srgbClr val="000000"/>
                          </a:solidFill>
                          <a:effectLst/>
                          <a:uFill>
                            <a:solidFill>
                              <a:srgbClr val="000000"/>
                            </a:solidFill>
                          </a:uFill>
                          <a:latin typeface="Arial"/>
                          <a:ea typeface="Arial"/>
                          <a:cs typeface="Arial"/>
                        </a:rPr>
                        <a:t>Voie intraveineuse</a:t>
                      </a:r>
                    </a:p>
                    <a:p>
                      <a:r>
                        <a:rPr lang="fr-FR" sz="1200" b="0" i="0" u="none" strike="noStrike" cap="none" baseline="0">
                          <a:solidFill>
                            <a:srgbClr val="000000"/>
                          </a:solidFill>
                          <a:effectLst/>
                          <a:uFill>
                            <a:solidFill>
                              <a:prstClr val="black">
                                <a:alpha val="0"/>
                              </a:prstClr>
                            </a:solidFill>
                          </a:uFill>
                          <a:latin typeface="Arial"/>
                          <a:ea typeface="Arial"/>
                          <a:cs typeface="Arial"/>
                        </a:rPr>
                        <a:t>5 mg/kg par voie intraveineuse une fois par semaine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3278286545"/>
                  </a:ext>
                </a:extLst>
              </a:tr>
              <a:tr h="1668563">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0" i="0" u="sng" strike="noStrike" cap="none" baseline="0">
                          <a:solidFill>
                            <a:srgbClr val="000000"/>
                          </a:solidFill>
                          <a:effectLst/>
                          <a:uFill>
                            <a:solidFill>
                              <a:srgbClr val="000000"/>
                            </a:solidFill>
                          </a:uFill>
                          <a:latin typeface="Arial"/>
                          <a:ea typeface="Arial"/>
                          <a:cs typeface="Arial"/>
                        </a:rPr>
                        <a:t>Voie intraveineuse</a:t>
                      </a:r>
                      <a:r>
                        <a:rPr lang="fr-FR" sz="1200" b="0" i="0" u="none" strike="noStrike" cap="none" baseline="0">
                          <a:solidFill>
                            <a:srgbClr val="000000"/>
                          </a:solidFill>
                          <a:effectLst/>
                          <a:uFill>
                            <a:solidFill>
                              <a:prstClr val="black">
                                <a:alpha val="0"/>
                              </a:prstClr>
                            </a:solidFill>
                          </a:uFill>
                          <a:latin typeface="Arial"/>
                          <a:ea typeface="Arial"/>
                          <a:cs typeface="Arial"/>
                        </a:rPr>
                        <a:t>*</a:t>
                      </a:r>
                    </a:p>
                    <a:p>
                      <a:r>
                        <a:rPr lang="fr-FR" sz="1200" b="0" i="0" u="none" strike="noStrike" cap="none" baseline="0">
                          <a:solidFill>
                            <a:srgbClr val="000000"/>
                          </a:solidFill>
                          <a:effectLst/>
                          <a:uFill>
                            <a:solidFill>
                              <a:prstClr val="black">
                                <a:alpha val="0"/>
                              </a:prstClr>
                            </a:solidFill>
                          </a:uFill>
                          <a:latin typeface="Arial"/>
                          <a:ea typeface="Arial"/>
                          <a:cs typeface="Arial"/>
                        </a:rPr>
                        <a:t>3-35 kg : 6 mg/kg toutes les 12 heures</a:t>
                      </a:r>
                    </a:p>
                    <a:p>
                      <a:r>
                        <a:rPr lang="fr-FR" sz="1200" b="0" i="0" u="none" strike="noStrike" cap="none" baseline="0">
                          <a:solidFill>
                            <a:srgbClr val="000000"/>
                          </a:solidFill>
                          <a:effectLst/>
                          <a:uFill>
                            <a:solidFill>
                              <a:prstClr val="black">
                                <a:alpha val="0"/>
                              </a:prstClr>
                            </a:solidFill>
                          </a:uFill>
                          <a:latin typeface="Arial"/>
                          <a:ea typeface="Arial"/>
                          <a:cs typeface="Arial"/>
                        </a:rPr>
                        <a:t>35-120 kg : 200 mg toutes les 12 heures</a:t>
                      </a:r>
                    </a:p>
                    <a:p>
                      <a:r>
                        <a:rPr lang="fr-FR" sz="1200" b="0" i="0" u="none" strike="noStrike" cap="none" baseline="0">
                          <a:solidFill>
                            <a:srgbClr val="000000"/>
                          </a:solidFill>
                          <a:effectLst/>
                          <a:uFill>
                            <a:solidFill>
                              <a:prstClr val="black">
                                <a:alpha val="0"/>
                              </a:prstClr>
                            </a:solidFill>
                          </a:uFill>
                          <a:latin typeface="Arial"/>
                          <a:ea typeface="Arial"/>
                          <a:cs typeface="Arial"/>
                        </a:rPr>
                        <a:t>&gt; 120 kg : 300 mg toutes les 12 heures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Durée</a:t>
                      </a:r>
                    </a:p>
                    <a:p>
                      <a:r>
                        <a:rPr lang="fr-FR" sz="1200" b="0" i="0" u="none" strike="noStrike" cap="none" baseline="0">
                          <a:solidFill>
                            <a:srgbClr val="000000"/>
                          </a:solidFill>
                          <a:effectLst/>
                          <a:uFill>
                            <a:solidFill>
                              <a:prstClr val="black">
                                <a:alpha val="0"/>
                              </a:prstClr>
                            </a:solidFill>
                          </a:uFill>
                          <a:latin typeface="Arial"/>
                          <a:ea typeface="Arial"/>
                          <a:cs typeface="Arial"/>
                        </a:rPr>
                        <a:t>Une fois par semaine pour 2 doses, les Jours 1 et 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Doit être administré avec du probénécide par voie orale : 2 grammes 3 heures avant chaque dose et 1 gramme 2 et 8 heures après la fin de la perfusion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1174665152"/>
                  </a:ext>
                </a:extLst>
              </a:tr>
              <a:tr h="1001139">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*Doit être administré en 6 heures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Doit être administré avec au moins 1 l de solution saline normale à 0,9 % sur une période de 1 à 2 heures avant chaque perfusion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2032538732"/>
                  </a:ext>
                </a:extLst>
              </a:tr>
              <a:tr h="1223614">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1" i="0" u="none" strike="noStrike" cap="none" baseline="0">
                          <a:solidFill>
                            <a:srgbClr val="000000"/>
                          </a:solidFill>
                          <a:effectLst/>
                          <a:uFill>
                            <a:solidFill>
                              <a:prstClr val="black">
                                <a:alpha val="0"/>
                              </a:prstClr>
                            </a:solidFill>
                          </a:uFill>
                          <a:latin typeface="Arial"/>
                          <a:ea typeface="Arial"/>
                          <a:cs typeface="Arial"/>
                        </a:rPr>
                        <a:t>Durée</a:t>
                      </a:r>
                    </a:p>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Arial"/>
                          <a:ea typeface="Arial"/>
                          <a:cs typeface="Arial"/>
                        </a:rPr>
                        <a:t>14 jours</a:t>
                      </a:r>
                    </a:p>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Durée</a:t>
                      </a:r>
                    </a:p>
                    <a:p>
                      <a:r>
                        <a:rPr lang="fr-FR" sz="1200" b="0" i="0" u="none" strike="noStrike" cap="none" baseline="0">
                          <a:solidFill>
                            <a:srgbClr val="000000"/>
                          </a:solidFill>
                          <a:effectLst/>
                          <a:uFill>
                            <a:solidFill>
                              <a:prstClr val="black">
                                <a:alpha val="0"/>
                              </a:prstClr>
                            </a:solidFill>
                          </a:uFill>
                          <a:latin typeface="Arial"/>
                          <a:ea typeface="Arial"/>
                          <a:cs typeface="Arial"/>
                        </a:rPr>
                        <a:t>Une fois par semaine x 2 semaines, puis une fois toutes les deux semaines (selon le traitement de la rétinite à CMV)</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520033459"/>
                  </a:ext>
                </a:extLst>
              </a:tr>
            </a:tbl>
          </a:graphicData>
        </a:graphic>
      </p:graphicFrame>
    </p:spTree>
    <p:extLst>
      <p:ext uri="{BB962C8B-B14F-4D97-AF65-F5344CB8AC3E}">
        <p14:creationId xmlns:p14="http://schemas.microsoft.com/office/powerpoint/2010/main" val="31639448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8A25-3EC2-C5BF-3A28-77F28BFEB7A3}"/>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Aperçu (1) </a:t>
            </a:r>
          </a:p>
        </p:txBody>
      </p:sp>
      <p:sp>
        <p:nvSpPr>
          <p:cNvPr id="3" name="Content Placeholder 2">
            <a:extLst>
              <a:ext uri="{FF2B5EF4-FFF2-40B4-BE49-F238E27FC236}">
                <a16:creationId xmlns:a16="http://schemas.microsoft.com/office/drawing/2014/main" id="{F0F34C07-7BD1-D285-A94D-BFDEF3E15CE2}"/>
              </a:ext>
            </a:extLst>
          </p:cNvPr>
          <p:cNvSpPr>
            <a:spLocks noGrp="1"/>
          </p:cNvSpPr>
          <p:nvPr>
            <p:ph idx="1"/>
          </p:nvPr>
        </p:nvSpPr>
        <p:spPr>
          <a:xfrm>
            <a:off x="572647" y="1388533"/>
            <a:ext cx="10515600" cy="4761730"/>
          </a:xfrm>
        </p:spPr>
        <p:txBody>
          <a:bodyPr/>
          <a:lstStyle/>
          <a:p>
            <a:r>
              <a:rPr lang="fr-FR" sz="1800" b="0" i="0" u="none" strike="noStrike" cap="none" baseline="0">
                <a:solidFill>
                  <a:srgbClr val="262626"/>
                </a:solidFill>
                <a:effectLst/>
                <a:uFill>
                  <a:solidFill>
                    <a:prstClr val="black">
                      <a:alpha val="0"/>
                    </a:prstClr>
                  </a:solidFill>
                </a:uFill>
                <a:latin typeface="Arial"/>
                <a:ea typeface="Arial"/>
                <a:cs typeface="Arial"/>
              </a:rPr>
              <a:t>Depuis le 1er janvier 2022, des cas de variole du singe ont été rapportés à l’OMS par </a:t>
            </a:r>
            <a:r>
              <a:rPr lang="fr-FR" sz="1800" b="1" i="0" u="none" strike="noStrike" cap="none" baseline="0">
                <a:solidFill>
                  <a:srgbClr val="262626"/>
                </a:solidFill>
                <a:effectLst/>
                <a:uFill>
                  <a:solidFill>
                    <a:prstClr val="black">
                      <a:alpha val="0"/>
                    </a:prstClr>
                  </a:solidFill>
                </a:uFill>
                <a:latin typeface="Arial Black"/>
                <a:ea typeface="Arial Black"/>
                <a:cs typeface="Arial Black"/>
              </a:rPr>
              <a:t>121</a:t>
            </a:r>
            <a:r>
              <a:rPr lang="fr-FR" sz="1800" b="0" i="0" u="none" strike="noStrike" cap="none" baseline="0">
                <a:solidFill>
                  <a:srgbClr val="262626"/>
                </a:solidFill>
                <a:effectLst/>
                <a:uFill>
                  <a:solidFill>
                    <a:prstClr val="black">
                      <a:alpha val="0"/>
                    </a:prstClr>
                  </a:solidFill>
                </a:uFill>
                <a:latin typeface="Arial"/>
                <a:ea typeface="Arial"/>
                <a:cs typeface="Arial"/>
              </a:rPr>
              <a:t> de ses États membres répartis dans l’ensemble des six régions de l’OMS. </a:t>
            </a:r>
          </a:p>
          <a:p>
            <a:r>
              <a:rPr lang="fr-FR" sz="1800" b="0" i="0" u="none" strike="noStrike" cap="none" baseline="0">
                <a:solidFill>
                  <a:srgbClr val="262626"/>
                </a:solidFill>
                <a:effectLst/>
                <a:uFill>
                  <a:solidFill>
                    <a:prstClr val="black">
                      <a:alpha val="0"/>
                    </a:prstClr>
                  </a:solidFill>
                </a:uFill>
                <a:latin typeface="Arial"/>
                <a:ea typeface="Arial"/>
                <a:cs typeface="Arial"/>
              </a:rPr>
              <a:t>Depuis le 13 mai 2022, une proportion élevée de ces cas a été rapportée dans des pays qui ne disposent d’aucune documentation antérieure de la transmission de la variole du singe. </a:t>
            </a:r>
          </a:p>
          <a:p>
            <a:r>
              <a:rPr lang="fr-FR" sz="1800" b="0" i="0" u="none" strike="noStrike" cap="none" baseline="0">
                <a:solidFill>
                  <a:srgbClr val="000000"/>
                </a:solidFill>
                <a:effectLst/>
                <a:uFill>
                  <a:solidFill>
                    <a:prstClr val="black">
                      <a:alpha val="0"/>
                    </a:prstClr>
                  </a:solidFill>
                </a:uFill>
                <a:latin typeface="Arial"/>
                <a:ea typeface="Arial"/>
                <a:cs typeface="Arial"/>
              </a:rPr>
              <a:t>Au niveau mondial : En date du 31 juillet 2024, un total de </a:t>
            </a:r>
            <a:r>
              <a:rPr lang="fr-FR" sz="1800" b="1" i="0" u="none" strike="noStrike" cap="none" baseline="0">
                <a:solidFill>
                  <a:srgbClr val="000000"/>
                </a:solidFill>
                <a:effectLst/>
                <a:uFill>
                  <a:solidFill>
                    <a:prstClr val="black">
                      <a:alpha val="0"/>
                    </a:prstClr>
                  </a:solidFill>
                </a:uFill>
                <a:latin typeface="Arial"/>
                <a:ea typeface="Arial"/>
                <a:cs typeface="Arial"/>
              </a:rPr>
              <a:t>102 997 </a:t>
            </a:r>
            <a:r>
              <a:rPr lang="fr-FR" sz="1800" b="0" i="0" u="none" strike="noStrike" cap="none" baseline="0">
                <a:solidFill>
                  <a:srgbClr val="000000"/>
                </a:solidFill>
                <a:effectLst/>
                <a:uFill>
                  <a:solidFill>
                    <a:prstClr val="black">
                      <a:alpha val="0"/>
                    </a:prstClr>
                  </a:solidFill>
                </a:uFill>
                <a:latin typeface="Arial"/>
                <a:ea typeface="Arial"/>
                <a:cs typeface="Arial"/>
              </a:rPr>
              <a:t>cas confirmés en laboratoire et </a:t>
            </a:r>
            <a:r>
              <a:rPr lang="fr-FR" sz="1800" b="1" i="0" u="none" strike="noStrike" cap="none" baseline="0">
                <a:solidFill>
                  <a:srgbClr val="000000"/>
                </a:solidFill>
                <a:effectLst/>
                <a:uFill>
                  <a:solidFill>
                    <a:prstClr val="black">
                      <a:alpha val="0"/>
                    </a:prstClr>
                  </a:solidFill>
                </a:uFill>
                <a:latin typeface="Arial"/>
                <a:ea typeface="Arial"/>
                <a:cs typeface="Arial"/>
              </a:rPr>
              <a:t>186 </a:t>
            </a:r>
            <a:r>
              <a:rPr lang="fr-FR" sz="1800" b="0" i="0" u="none" strike="noStrike" cap="none" baseline="0">
                <a:solidFill>
                  <a:srgbClr val="000000"/>
                </a:solidFill>
                <a:effectLst/>
                <a:uFill>
                  <a:solidFill>
                    <a:prstClr val="black">
                      <a:alpha val="0"/>
                    </a:prstClr>
                  </a:solidFill>
                </a:uFill>
                <a:latin typeface="Arial"/>
                <a:ea typeface="Arial"/>
                <a:cs typeface="Arial"/>
              </a:rPr>
              <a:t>cas probables, dont</a:t>
            </a:r>
            <a:r>
              <a:rPr lang="fr-FR" sz="1800" b="1" i="0" u="none" strike="noStrike" cap="none" baseline="0">
                <a:solidFill>
                  <a:srgbClr val="000000"/>
                </a:solidFill>
                <a:effectLst/>
                <a:uFill>
                  <a:solidFill>
                    <a:prstClr val="black">
                      <a:alpha val="0"/>
                    </a:prstClr>
                  </a:solidFill>
                </a:uFill>
                <a:latin typeface="Arial"/>
                <a:ea typeface="Arial"/>
                <a:cs typeface="Arial"/>
              </a:rPr>
              <a:t> 223 </a:t>
            </a:r>
            <a:r>
              <a:rPr lang="fr-FR" sz="1800" b="0" i="0" u="none" strike="noStrike" cap="none" baseline="0">
                <a:solidFill>
                  <a:srgbClr val="000000"/>
                </a:solidFill>
                <a:effectLst/>
                <a:uFill>
                  <a:solidFill>
                    <a:prstClr val="black">
                      <a:alpha val="0"/>
                    </a:prstClr>
                  </a:solidFill>
                </a:uFill>
                <a:latin typeface="Arial"/>
                <a:ea typeface="Arial"/>
                <a:cs typeface="Arial"/>
              </a:rPr>
              <a:t>décès, ont été rapportés à l’OMS.</a:t>
            </a:r>
          </a:p>
          <a:p>
            <a:r>
              <a:rPr lang="fr-FR" sz="1800" b="0" i="0" u="none" strike="noStrike" cap="none" baseline="0">
                <a:solidFill>
                  <a:srgbClr val="000000"/>
                </a:solidFill>
                <a:effectLst/>
                <a:uFill>
                  <a:solidFill>
                    <a:prstClr val="black">
                      <a:alpha val="0"/>
                    </a:prstClr>
                  </a:solidFill>
                </a:uFill>
                <a:latin typeface="Arial"/>
                <a:ea typeface="Arial"/>
                <a:cs typeface="Arial"/>
              </a:rPr>
              <a:t>Région Afrique :  En date du 18 août 2024, 12 pays ont rapporté 3 562 cas confirmés, dont 26 décès. Les trois pays qui réunissent la majorité des cas en 2024 sont la République démocratique du Congo (n = 3 235), le Burundi (n = 153) et la République centrafricaine (n = 45)</a:t>
            </a:r>
          </a:p>
          <a:p>
            <a:pPr lvl="1"/>
            <a:r>
              <a:rPr lang="fr-FR" sz="1400" b="0" i="1" u="none" strike="noStrike" cap="none" baseline="0">
                <a:solidFill>
                  <a:srgbClr val="000000"/>
                </a:solidFill>
                <a:effectLst/>
                <a:uFill>
                  <a:solidFill>
                    <a:prstClr val="black">
                      <a:alpha val="0"/>
                    </a:prstClr>
                  </a:solidFill>
                </a:uFill>
                <a:latin typeface="Arial"/>
                <a:ea typeface="Arial"/>
                <a:cs typeface="Arial"/>
              </a:rPr>
              <a:t>Un nombre important de cas suspects cliniquement compatibles avec la variole du singe ne sont pas testés en raison de la capacité de diagnostic limitée et ne sont jamais confirmés.</a:t>
            </a:r>
          </a:p>
          <a:p>
            <a:r>
              <a:rPr lang="fr-FR" sz="1800" b="0" i="0" u="none" strike="noStrike" cap="none" baseline="0">
                <a:solidFill>
                  <a:srgbClr val="262626"/>
                </a:solidFill>
                <a:effectLst/>
                <a:uFill>
                  <a:solidFill>
                    <a:prstClr val="black">
                      <a:alpha val="0"/>
                    </a:prstClr>
                  </a:solidFill>
                </a:uFill>
                <a:latin typeface="Arial"/>
                <a:ea typeface="Arial"/>
                <a:cs typeface="Arial"/>
              </a:rPr>
              <a:t>La confirmation d’</a:t>
            </a:r>
            <a:r>
              <a:rPr lang="fr-FR" sz="1800" b="1" i="0" u="none" strike="noStrike" cap="none" baseline="0">
                <a:solidFill>
                  <a:srgbClr val="262626"/>
                </a:solidFill>
                <a:effectLst/>
                <a:uFill>
                  <a:solidFill>
                    <a:prstClr val="black">
                      <a:alpha val="0"/>
                    </a:prstClr>
                  </a:solidFill>
                </a:uFill>
                <a:latin typeface="Arial Black"/>
                <a:ea typeface="Arial Black"/>
                <a:cs typeface="Arial Black"/>
              </a:rPr>
              <a:t>un cas de variole du singe</a:t>
            </a:r>
            <a:r>
              <a:rPr lang="fr-FR" sz="1800" b="0" i="0" u="none" strike="noStrike" cap="none" baseline="0">
                <a:solidFill>
                  <a:srgbClr val="262626"/>
                </a:solidFill>
                <a:effectLst/>
                <a:uFill>
                  <a:solidFill>
                    <a:prstClr val="black">
                      <a:alpha val="0"/>
                    </a:prstClr>
                  </a:solidFill>
                </a:uFill>
                <a:latin typeface="Arial"/>
                <a:ea typeface="Arial"/>
                <a:cs typeface="Arial"/>
              </a:rPr>
              <a:t> dans un pays est considérée comme une </a:t>
            </a:r>
            <a:r>
              <a:rPr lang="fr-FR" sz="1800" b="1" i="0" u="none" strike="noStrike" cap="none" baseline="0">
                <a:solidFill>
                  <a:srgbClr val="262626"/>
                </a:solidFill>
                <a:effectLst/>
                <a:uFill>
                  <a:solidFill>
                    <a:prstClr val="black">
                      <a:alpha val="0"/>
                    </a:prstClr>
                  </a:solidFill>
                </a:uFill>
                <a:latin typeface="Arial Black"/>
                <a:ea typeface="Arial Black"/>
                <a:cs typeface="Arial Black"/>
              </a:rPr>
              <a:t>épidémie</a:t>
            </a:r>
            <a:r>
              <a:rPr lang="fr-FR" sz="1800" b="0" i="0" u="none" strike="noStrike" cap="none" baseline="0">
                <a:solidFill>
                  <a:srgbClr val="262626"/>
                </a:solidFill>
                <a:effectLst/>
                <a:uFill>
                  <a:solidFill>
                    <a:prstClr val="black">
                      <a:alpha val="0"/>
                    </a:prstClr>
                  </a:solidFill>
                </a:uFill>
                <a:latin typeface="Arial"/>
                <a:ea typeface="Arial"/>
                <a:cs typeface="Arial"/>
              </a:rPr>
              <a:t>. </a:t>
            </a:r>
          </a:p>
        </p:txBody>
      </p:sp>
      <p:sp>
        <p:nvSpPr>
          <p:cNvPr id="6" name="TextBox 5">
            <a:extLst>
              <a:ext uri="{FF2B5EF4-FFF2-40B4-BE49-F238E27FC236}">
                <a16:creationId xmlns:a16="http://schemas.microsoft.com/office/drawing/2014/main" id="{9AA8329C-1F17-55F6-73FB-5717E800EAD6}"/>
              </a:ext>
            </a:extLst>
          </p:cNvPr>
          <p:cNvSpPr txBox="1"/>
          <p:nvPr/>
        </p:nvSpPr>
        <p:spPr>
          <a:xfrm>
            <a:off x="1053979" y="6364365"/>
            <a:ext cx="9552937" cy="426720"/>
          </a:xfrm>
          <a:prstGeom prst="rect">
            <a:avLst/>
          </a:prstGeom>
          <a:noFill/>
        </p:spPr>
        <p:txBody>
          <a:bodyPr wrap="square" lIns="91440" tIns="45720" rIns="91440" bIns="45720" anchor="t">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OMS [Internet]. Épidémie de mpox (variole du singe) de 2022 à 2024 : tendances mondiales. Genève : OMS [mis à jour le 28 août 2024 ; cité le 30 août 2024]. Disponible sur:</a:t>
            </a:r>
            <a:r>
              <a:rPr lang="fr-FR" sz="1050" b="0" i="0" u="none" strike="noStrike" cap="none" baseline="0">
                <a:solidFill>
                  <a:srgbClr val="44546A"/>
                </a:solidFill>
                <a:effectLst/>
                <a:uFill>
                  <a:solidFill>
                    <a:prstClr val="black">
                      <a:alpha val="0"/>
                    </a:prstClr>
                  </a:solidFill>
                </a:uFill>
                <a:latin typeface="Arial"/>
                <a:ea typeface="Arial"/>
                <a:cs typeface="Arial"/>
                <a:hlinkClick r:id="rId3" history="0"/>
              </a:rPr>
              <a:t> Épidémie de mpox (variole du singe) de 2022 à 2024 : Tendances mondiales (shinyapps.io)</a:t>
            </a:r>
            <a:r>
              <a:rPr lang="fr-FR" sz="1050" b="0" i="0" u="none" strike="noStrike" cap="none" baseline="0">
                <a:solidFill>
                  <a:srgbClr val="44546A"/>
                </a:solidFill>
                <a:effectLst/>
                <a:uFill>
                  <a:solidFill>
                    <a:prstClr val="black">
                      <a:alpha val="0"/>
                    </a:prstClr>
                  </a:solidFill>
                </a:uFill>
                <a:latin typeface="Arial"/>
                <a:ea typeface="Arial"/>
                <a:cs typeface="Arial"/>
              </a:rPr>
              <a:t>.</a:t>
            </a:r>
          </a:p>
        </p:txBody>
      </p:sp>
    </p:spTree>
    <p:extLst>
      <p:ext uri="{BB962C8B-B14F-4D97-AF65-F5344CB8AC3E}">
        <p14:creationId xmlns:p14="http://schemas.microsoft.com/office/powerpoint/2010/main" val="1732933590"/>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0CE23-6104-3240-DAF8-B60D33A444F4}"/>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Produits antiviraux (4) </a:t>
            </a:r>
          </a:p>
        </p:txBody>
      </p:sp>
      <p:grpSp>
        <p:nvGrpSpPr>
          <p:cNvPr id="3" name="Group 2">
            <a:extLst>
              <a:ext uri="{FF2B5EF4-FFF2-40B4-BE49-F238E27FC236}">
                <a16:creationId xmlns:a16="http://schemas.microsoft.com/office/drawing/2014/main" id="{203D6023-9904-6F3A-7690-21C90A5CEF66}"/>
              </a:ext>
            </a:extLst>
          </p:cNvPr>
          <p:cNvGrpSpPr/>
          <p:nvPr/>
        </p:nvGrpSpPr>
        <p:grpSpPr>
          <a:xfrm>
            <a:off x="838200" y="1671739"/>
            <a:ext cx="10213612" cy="2154771"/>
            <a:chOff x="669247" y="1635644"/>
            <a:chExt cx="10213612" cy="2154771"/>
          </a:xfrm>
        </p:grpSpPr>
        <p:pic>
          <p:nvPicPr>
            <p:cNvPr id="6" name="Picture 5">
              <a:extLst>
                <a:ext uri="{FF2B5EF4-FFF2-40B4-BE49-F238E27FC236}">
                  <a16:creationId xmlns:a16="http://schemas.microsoft.com/office/drawing/2014/main" id="{658A6122-04E8-3318-C02F-67BBF84686F8}"/>
                </a:ext>
              </a:extLst>
            </p:cNvPr>
            <p:cNvPicPr>
              <a:picLocks noChangeAspect="1"/>
            </p:cNvPicPr>
            <p:nvPr/>
          </p:nvPicPr>
          <p:blipFill>
            <a:blip r:embed="rId3"/>
            <a:stretch>
              <a:fillRect/>
            </a:stretch>
          </p:blipFill>
          <p:spPr>
            <a:xfrm>
              <a:off x="684237" y="2053287"/>
              <a:ext cx="10198622" cy="1737128"/>
            </a:xfrm>
            <a:prstGeom prst="rect">
              <a:avLst/>
            </a:prstGeom>
          </p:spPr>
        </p:pic>
        <p:pic>
          <p:nvPicPr>
            <p:cNvPr id="7" name="Picture 6">
              <a:extLst>
                <a:ext uri="{FF2B5EF4-FFF2-40B4-BE49-F238E27FC236}">
                  <a16:creationId xmlns:a16="http://schemas.microsoft.com/office/drawing/2014/main" id="{A93EFE69-1BFC-E9FC-3A98-2DC85C2789A5}"/>
                </a:ext>
              </a:extLst>
            </p:cNvPr>
            <p:cNvPicPr>
              <a:picLocks noChangeAspect="1"/>
            </p:cNvPicPr>
            <p:nvPr/>
          </p:nvPicPr>
          <p:blipFill>
            <a:blip r:embed="rId4"/>
            <a:stretch>
              <a:fillRect/>
            </a:stretch>
          </p:blipFill>
          <p:spPr>
            <a:xfrm>
              <a:off x="669247" y="1635644"/>
              <a:ext cx="10198622" cy="422595"/>
            </a:xfrm>
            <a:prstGeom prst="rect">
              <a:avLst/>
            </a:prstGeom>
          </p:spPr>
        </p:pic>
      </p:grpSp>
      <p:sp>
        <p:nvSpPr>
          <p:cNvPr id="4" name="TextBox 3">
            <a:extLst>
              <a:ext uri="{FF2B5EF4-FFF2-40B4-BE49-F238E27FC236}">
                <a16:creationId xmlns:a16="http://schemas.microsoft.com/office/drawing/2014/main" id="{1E5E4CD9-0B50-1D18-963F-C402A547957E}"/>
              </a:ext>
            </a:extLst>
          </p:cNvPr>
          <p:cNvSpPr txBox="1"/>
          <p:nvPr/>
        </p:nvSpPr>
        <p:spPr>
          <a:xfrm>
            <a:off x="838200" y="3850574"/>
            <a:ext cx="10098505" cy="411480"/>
          </a:xfrm>
          <a:prstGeom prst="rect">
            <a:avLst/>
          </a:prstGeom>
          <a:noFill/>
        </p:spPr>
        <p:txBody>
          <a:bodyPr wrap="square">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OMS. Prise en charge clinique, prévention et maîtrise de l’orthopoxvirose simienne (variole du singe) : Orientations provisoires pour une intervention rapide, 10 juin 2022. Genève : OMS ; 2022.</a:t>
            </a:r>
          </a:p>
        </p:txBody>
      </p:sp>
      <p:graphicFrame>
        <p:nvGraphicFramePr>
          <p:cNvPr id="8" name="Table 4">
            <a:extLst>
              <a:ext uri="{FF2B5EF4-FFF2-40B4-BE49-F238E27FC236}">
                <a16:creationId xmlns:a16="http://schemas.microsoft.com/office/drawing/2014/main" id="{E9845CB1-E2D9-451B-8641-CB380A574405}"/>
              </a:ext>
            </a:extLst>
          </p:cNvPr>
          <p:cNvGraphicFramePr>
            <a:graphicFrameLocks noGrp="1"/>
          </p:cNvGraphicFramePr>
          <p:nvPr>
            <p:extLst>
              <p:ext uri="{D42A27DB-BD31-4B8C-83A1-F6EECF244321}">
                <p14:modId xmlns:p14="http://schemas.microsoft.com/office/powerpoint/2010/main" val="3991463831"/>
              </p:ext>
            </p:extLst>
          </p:nvPr>
        </p:nvGraphicFramePr>
        <p:xfrm>
          <a:off x="853190" y="1689017"/>
          <a:ext cx="10183632" cy="2137493"/>
        </p:xfrm>
        <a:graphic>
          <a:graphicData uri="http://schemas.openxmlformats.org/drawingml/2006/table">
            <a:tbl>
              <a:tblPr firstRow="1" bandRow="1">
                <a:tableStyleId>{5C22544A-7EE6-4342-B048-85BDC9FD1C3A}</a:tableStyleId>
              </a:tblPr>
              <a:tblGrid>
                <a:gridCol w="2545908">
                  <a:extLst>
                    <a:ext uri="{9D8B030D-6E8A-4147-A177-3AD203B41FA5}">
                      <a16:colId xmlns:a16="http://schemas.microsoft.com/office/drawing/2014/main" val="3141146576"/>
                    </a:ext>
                  </a:extLst>
                </a:gridCol>
                <a:gridCol w="2637144">
                  <a:extLst>
                    <a:ext uri="{9D8B030D-6E8A-4147-A177-3AD203B41FA5}">
                      <a16:colId xmlns:a16="http://schemas.microsoft.com/office/drawing/2014/main" val="1882065749"/>
                    </a:ext>
                  </a:extLst>
                </a:gridCol>
                <a:gridCol w="2454672">
                  <a:extLst>
                    <a:ext uri="{9D8B030D-6E8A-4147-A177-3AD203B41FA5}">
                      <a16:colId xmlns:a16="http://schemas.microsoft.com/office/drawing/2014/main" val="2573018199"/>
                    </a:ext>
                  </a:extLst>
                </a:gridCol>
                <a:gridCol w="2545908">
                  <a:extLst>
                    <a:ext uri="{9D8B030D-6E8A-4147-A177-3AD203B41FA5}">
                      <a16:colId xmlns:a16="http://schemas.microsoft.com/office/drawing/2014/main" val="747413934"/>
                    </a:ext>
                  </a:extLst>
                </a:gridCol>
              </a:tblGrid>
              <a:tr h="474999">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tc>
                  <a:txBody>
                    <a:bodyPr/>
                    <a:lstStyle/>
                    <a:p>
                      <a:r>
                        <a:rPr lang="fr-FR" sz="1600" b="1" i="0" u="none" strike="noStrike" cap="none" baseline="0">
                          <a:solidFill>
                            <a:srgbClr val="FFFFFF"/>
                          </a:solidFill>
                          <a:effectLst/>
                          <a:uFill>
                            <a:solidFill>
                              <a:prstClr val="black">
                                <a:alpha val="0"/>
                              </a:prstClr>
                            </a:solidFill>
                          </a:uFill>
                          <a:latin typeface="Arial"/>
                          <a:ea typeface="Arial"/>
                          <a:cs typeface="Arial"/>
                        </a:rPr>
                        <a:t>Técovirimat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tc>
                  <a:txBody>
                    <a:bodyPr/>
                    <a:lstStyle/>
                    <a:p>
                      <a:r>
                        <a:rPr lang="fr-FR" sz="1600" b="1" i="0" u="none" strike="noStrike" cap="none" baseline="0">
                          <a:solidFill>
                            <a:srgbClr val="FFFFFF"/>
                          </a:solidFill>
                          <a:effectLst/>
                          <a:uFill>
                            <a:solidFill>
                              <a:prstClr val="black">
                                <a:alpha val="0"/>
                              </a:prstClr>
                            </a:solidFill>
                          </a:uFill>
                          <a:latin typeface="Arial"/>
                          <a:ea typeface="Arial"/>
                          <a:cs typeface="Arial"/>
                        </a:rPr>
                        <a:t>Brincidofovir</a:t>
                      </a:r>
                      <a:endParaRPr lang="en-US" sz="160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tc>
                  <a:txBody>
                    <a:bodyPr/>
                    <a:lstStyle/>
                    <a:p>
                      <a:r>
                        <a:rPr lang="fr-FR" sz="1600" b="1" i="0" u="none" strike="noStrike" cap="none" baseline="0">
                          <a:solidFill>
                            <a:srgbClr val="FFFFFF"/>
                          </a:solidFill>
                          <a:effectLst/>
                          <a:uFill>
                            <a:solidFill>
                              <a:prstClr val="black">
                                <a:alpha val="0"/>
                              </a:prstClr>
                            </a:solidFill>
                          </a:uFill>
                          <a:latin typeface="Arial"/>
                          <a:ea typeface="Arial"/>
                          <a:cs typeface="Arial"/>
                        </a:rPr>
                        <a:t>Cidofovir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584498"/>
                    </a:solidFill>
                  </a:tcPr>
                </a:tc>
                <a:extLst>
                  <a:ext uri="{0D108BD9-81ED-4DB2-BD59-A6C34878D82A}">
                    <a16:rowId xmlns:a16="http://schemas.microsoft.com/office/drawing/2014/main" val="333119589"/>
                  </a:ext>
                </a:extLst>
              </a:tr>
              <a:tr h="831247">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Formes pharmaceutiques et résistance</a:t>
                      </a:r>
                      <a:endParaRPr lang="en-US" sz="120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Gélules : </a:t>
                      </a:r>
                      <a:r>
                        <a:rPr lang="fr-FR" sz="1200" b="0" i="0" u="none" strike="noStrike" cap="none" baseline="0">
                          <a:solidFill>
                            <a:srgbClr val="000000"/>
                          </a:solidFill>
                          <a:effectLst/>
                          <a:uFill>
                            <a:solidFill>
                              <a:prstClr val="black">
                                <a:alpha val="0"/>
                              </a:prstClr>
                            </a:solidFill>
                          </a:uFill>
                          <a:latin typeface="Arial"/>
                          <a:ea typeface="Arial"/>
                          <a:cs typeface="Arial"/>
                        </a:rPr>
                        <a:t>200 mg orange et noires </a:t>
                      </a:r>
                      <a:r>
                        <a:rPr lang="fr-FR" sz="1200" b="0" i="1" u="none" strike="noStrike" cap="none" baseline="0">
                          <a:solidFill>
                            <a:srgbClr val="000000"/>
                          </a:solidFill>
                          <a:effectLst/>
                          <a:uFill>
                            <a:solidFill>
                              <a:prstClr val="black">
                                <a:alpha val="0"/>
                              </a:prstClr>
                            </a:solidFill>
                          </a:uFill>
                          <a:latin typeface="Arial"/>
                          <a:ea typeface="Arial"/>
                          <a:cs typeface="Arial"/>
                        </a:rPr>
                        <a:t>(65)</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Comprimés : </a:t>
                      </a:r>
                      <a:r>
                        <a:rPr lang="fr-FR" sz="1200" b="0" i="0" u="none" strike="noStrike" cap="none" baseline="0">
                          <a:solidFill>
                            <a:srgbClr val="000000"/>
                          </a:solidFill>
                          <a:effectLst/>
                          <a:uFill>
                            <a:solidFill>
                              <a:prstClr val="black">
                                <a:alpha val="0"/>
                              </a:prstClr>
                            </a:solidFill>
                          </a:uFill>
                          <a:latin typeface="Arial"/>
                          <a:ea typeface="Arial"/>
                          <a:cs typeface="Arial"/>
                        </a:rPr>
                        <a:t>100 mg, bleus, de forme ovale </a:t>
                      </a:r>
                      <a:r>
                        <a:rPr lang="fr-FR" sz="1200" b="0" i="1" u="none" strike="noStrike" cap="none" baseline="0">
                          <a:solidFill>
                            <a:srgbClr val="000000"/>
                          </a:solidFill>
                          <a:effectLst/>
                          <a:uFill>
                            <a:solidFill>
                              <a:prstClr val="black">
                                <a:alpha val="0"/>
                              </a:prstClr>
                            </a:solidFill>
                          </a:uFill>
                          <a:latin typeface="Arial"/>
                          <a:ea typeface="Arial"/>
                          <a:cs typeface="Arial"/>
                        </a:rPr>
                        <a:t>(73)</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Voie intraveineuse : </a:t>
                      </a:r>
                      <a:r>
                        <a:rPr lang="fr-FR" sz="1200" b="0" i="0" u="none" strike="noStrike" cap="none" baseline="0">
                          <a:solidFill>
                            <a:srgbClr val="000000"/>
                          </a:solidFill>
                          <a:effectLst/>
                          <a:uFill>
                            <a:solidFill>
                              <a:prstClr val="black">
                                <a:alpha val="0"/>
                              </a:prstClr>
                            </a:solidFill>
                          </a:uFill>
                          <a:latin typeface="Arial"/>
                          <a:ea typeface="Arial"/>
                          <a:cs typeface="Arial"/>
                        </a:rPr>
                        <a:t>fourni sous forme de flacons à usage unique 75 mg/ml pour perfusion intraveineuse </a:t>
                      </a:r>
                      <a:r>
                        <a:rPr lang="fr-FR" sz="1200" b="0" i="1" u="none" strike="noStrike" cap="none" baseline="0">
                          <a:solidFill>
                            <a:srgbClr val="000000"/>
                          </a:solidFill>
                          <a:effectLst/>
                          <a:uFill>
                            <a:solidFill>
                              <a:prstClr val="black">
                                <a:alpha val="0"/>
                              </a:prstClr>
                            </a:solidFill>
                          </a:uFill>
                          <a:latin typeface="Arial"/>
                          <a:ea typeface="Arial"/>
                          <a:cs typeface="Arial"/>
                        </a:rPr>
                        <a:t>(76)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3278286545"/>
                  </a:ext>
                </a:extLst>
              </a:tr>
              <a:tr h="831247">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Voie intraveineuse : </a:t>
                      </a:r>
                      <a:r>
                        <a:rPr lang="fr-FR" sz="1200" b="0" i="0" u="none" strike="noStrike" cap="none" baseline="0">
                          <a:solidFill>
                            <a:srgbClr val="000000"/>
                          </a:solidFill>
                          <a:effectLst/>
                          <a:uFill>
                            <a:solidFill>
                              <a:prstClr val="black">
                                <a:alpha val="0"/>
                              </a:prstClr>
                            </a:solidFill>
                          </a:uFill>
                          <a:latin typeface="Arial"/>
                          <a:ea typeface="Arial"/>
                          <a:cs typeface="Arial"/>
                        </a:rPr>
                        <a:t>Injection IV à dose unique de 200 mg/20 ml </a:t>
                      </a:r>
                      <a:r>
                        <a:rPr lang="fr-FR" sz="1200" b="0" i="1" u="none" strike="noStrike" cap="none" baseline="0">
                          <a:solidFill>
                            <a:srgbClr val="000000"/>
                          </a:solidFill>
                          <a:effectLst/>
                          <a:uFill>
                            <a:solidFill>
                              <a:prstClr val="black">
                                <a:alpha val="0"/>
                              </a:prstClr>
                            </a:solidFill>
                          </a:uFill>
                          <a:latin typeface="Arial"/>
                          <a:ea typeface="Arial"/>
                          <a:cs typeface="Arial"/>
                        </a:rPr>
                        <a:t>(71)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r>
                        <a:rPr lang="fr-FR" sz="1200" b="1" i="0" u="none" strike="noStrike" cap="none" baseline="0">
                          <a:solidFill>
                            <a:srgbClr val="000000"/>
                          </a:solidFill>
                          <a:effectLst/>
                          <a:uFill>
                            <a:solidFill>
                              <a:prstClr val="black">
                                <a:alpha val="0"/>
                              </a:prstClr>
                            </a:solidFill>
                          </a:uFill>
                          <a:latin typeface="Arial"/>
                          <a:ea typeface="Arial"/>
                          <a:cs typeface="Arial"/>
                        </a:rPr>
                        <a:t>Suspension : </a:t>
                      </a:r>
                      <a:r>
                        <a:rPr lang="fr-FR" sz="1200" b="0" i="0" u="none" strike="noStrike" cap="none" baseline="0">
                          <a:solidFill>
                            <a:srgbClr val="000000"/>
                          </a:solidFill>
                          <a:effectLst/>
                          <a:uFill>
                            <a:solidFill>
                              <a:prstClr val="black">
                                <a:alpha val="0"/>
                              </a:prstClr>
                            </a:solidFill>
                          </a:uFill>
                          <a:latin typeface="Arial"/>
                          <a:ea typeface="Arial"/>
                          <a:cs typeface="Arial"/>
                        </a:rPr>
                        <a:t>suspension aromatisée au citron-citron vert contenant 10 mg/ml </a:t>
                      </a:r>
                      <a:r>
                        <a:rPr lang="fr-FR" sz="1200" b="0" i="1" u="none" strike="noStrike" cap="none" baseline="0">
                          <a:solidFill>
                            <a:srgbClr val="000000"/>
                          </a:solidFill>
                          <a:effectLst/>
                          <a:uFill>
                            <a:solidFill>
                              <a:prstClr val="black">
                                <a:alpha val="0"/>
                              </a:prstClr>
                            </a:solidFill>
                          </a:uFill>
                          <a:latin typeface="Arial"/>
                          <a:ea typeface="Arial"/>
                          <a:cs typeface="Arial"/>
                        </a:rPr>
                        <a:t>(73)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tc>
                  <a:txBody>
                    <a:bodyPr/>
                    <a:lstStyle/>
                    <a:p>
                      <a:endParaRPr lang="en-US" sz="120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1174665152"/>
                  </a:ext>
                </a:extLst>
              </a:tr>
            </a:tbl>
          </a:graphicData>
        </a:graphic>
      </p:graphicFrame>
    </p:spTree>
    <p:extLst>
      <p:ext uri="{BB962C8B-B14F-4D97-AF65-F5344CB8AC3E}">
        <p14:creationId xmlns:p14="http://schemas.microsoft.com/office/powerpoint/2010/main" val="160384185"/>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318227-B8AD-D039-1EAC-B2FB5A625C0F}"/>
              </a:ext>
            </a:extLst>
          </p:cNvPr>
          <p:cNvPicPr>
            <a:picLocks noChangeAspect="1"/>
          </p:cNvPicPr>
          <p:nvPr/>
        </p:nvPicPr>
        <p:blipFill>
          <a:blip r:embed="rId3"/>
          <a:stretch>
            <a:fillRect/>
          </a:stretch>
        </p:blipFill>
        <p:spPr>
          <a:xfrm>
            <a:off x="3517491" y="227857"/>
            <a:ext cx="7667976" cy="6402285"/>
          </a:xfrm>
          <a:prstGeom prst="rect">
            <a:avLst/>
          </a:prstGeom>
        </p:spPr>
      </p:pic>
      <p:sp>
        <p:nvSpPr>
          <p:cNvPr id="2" name="Title 1">
            <a:extLst>
              <a:ext uri="{FF2B5EF4-FFF2-40B4-BE49-F238E27FC236}">
                <a16:creationId xmlns:a16="http://schemas.microsoft.com/office/drawing/2014/main" id="{B36A1710-6258-F38C-93B1-3B9C7F49A73D}"/>
              </a:ext>
            </a:extLst>
          </p:cNvPr>
          <p:cNvSpPr>
            <a:spLocks noGrp="1"/>
          </p:cNvSpPr>
          <p:nvPr>
            <p:ph type="title"/>
          </p:nvPr>
        </p:nvSpPr>
        <p:spPr>
          <a:xfrm>
            <a:off x="459599" y="227856"/>
            <a:ext cx="2818195" cy="808944"/>
          </a:xfrm>
        </p:spPr>
        <p:txBody>
          <a:bodyPr>
            <a:normAutofit fontScale="90000"/>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Produits antiviraux (5) </a:t>
            </a:r>
          </a:p>
        </p:txBody>
      </p:sp>
      <p:sp>
        <p:nvSpPr>
          <p:cNvPr id="3" name="TextBox 2">
            <a:extLst>
              <a:ext uri="{FF2B5EF4-FFF2-40B4-BE49-F238E27FC236}">
                <a16:creationId xmlns:a16="http://schemas.microsoft.com/office/drawing/2014/main" id="{3302E2B9-4484-8F48-8256-EA98D8863532}"/>
              </a:ext>
            </a:extLst>
          </p:cNvPr>
          <p:cNvSpPr txBox="1"/>
          <p:nvPr/>
        </p:nvSpPr>
        <p:spPr>
          <a:xfrm>
            <a:off x="87326" y="5891478"/>
            <a:ext cx="3190468" cy="707886"/>
          </a:xfrm>
          <a:prstGeom prst="rect">
            <a:avLst/>
          </a:prstGeom>
          <a:noFill/>
        </p:spPr>
        <p:txBody>
          <a:bodyPr wrap="square">
            <a:spAutoFit/>
          </a:bodyPr>
          <a:lstStyle/>
          <a:p>
            <a:r>
              <a:rPr lang="fr-FR" sz="1000" b="0" i="0" u="none" strike="noStrike" cap="none" baseline="0">
                <a:solidFill>
                  <a:srgbClr val="44546A"/>
                </a:solidFill>
                <a:effectLst/>
                <a:uFill>
                  <a:solidFill>
                    <a:prstClr val="black">
                      <a:alpha val="0"/>
                    </a:prstClr>
                  </a:solidFill>
                </a:uFill>
                <a:latin typeface="Arial"/>
                <a:ea typeface="Arial"/>
                <a:cs typeface="Arial"/>
              </a:rPr>
              <a:t>Source : OMS. Prise en charge clinique, prévention et maîtrise de l’orthopoxvirose simienne (variole du singe) : Orientations provisoires pour une intervention rapide, 10 juin 2022. Genève : OMS ; 2022.</a:t>
            </a:r>
          </a:p>
        </p:txBody>
      </p:sp>
      <p:graphicFrame>
        <p:nvGraphicFramePr>
          <p:cNvPr id="5" name="Table 4">
            <a:extLst>
              <a:ext uri="{FF2B5EF4-FFF2-40B4-BE49-F238E27FC236}">
                <a16:creationId xmlns:a16="http://schemas.microsoft.com/office/drawing/2014/main" id="{7B0C8F05-4EC9-44C2-BDF1-5DDBB2C71859}"/>
              </a:ext>
            </a:extLst>
          </p:cNvPr>
          <p:cNvGraphicFramePr>
            <a:graphicFrameLocks noGrp="1"/>
          </p:cNvGraphicFramePr>
          <p:nvPr>
            <p:extLst>
              <p:ext uri="{D42A27DB-BD31-4B8C-83A1-F6EECF244321}">
                <p14:modId xmlns:p14="http://schemas.microsoft.com/office/powerpoint/2010/main" val="942196712"/>
              </p:ext>
            </p:extLst>
          </p:nvPr>
        </p:nvGraphicFramePr>
        <p:xfrm>
          <a:off x="3517491" y="227856"/>
          <a:ext cx="7733609" cy="6371509"/>
        </p:xfrm>
        <a:graphic>
          <a:graphicData uri="http://schemas.openxmlformats.org/drawingml/2006/table">
            <a:tbl>
              <a:tblPr firstRow="1" bandRow="1">
                <a:tableStyleId>{5C22544A-7EE6-4342-B048-85BDC9FD1C3A}</a:tableStyleId>
              </a:tblPr>
              <a:tblGrid>
                <a:gridCol w="1922727">
                  <a:extLst>
                    <a:ext uri="{9D8B030D-6E8A-4147-A177-3AD203B41FA5}">
                      <a16:colId xmlns:a16="http://schemas.microsoft.com/office/drawing/2014/main" val="3141146576"/>
                    </a:ext>
                  </a:extLst>
                </a:gridCol>
                <a:gridCol w="2013363">
                  <a:extLst>
                    <a:ext uri="{9D8B030D-6E8A-4147-A177-3AD203B41FA5}">
                      <a16:colId xmlns:a16="http://schemas.microsoft.com/office/drawing/2014/main" val="1882065749"/>
                    </a:ext>
                  </a:extLst>
                </a:gridCol>
                <a:gridCol w="1864116">
                  <a:extLst>
                    <a:ext uri="{9D8B030D-6E8A-4147-A177-3AD203B41FA5}">
                      <a16:colId xmlns:a16="http://schemas.microsoft.com/office/drawing/2014/main" val="2573018199"/>
                    </a:ext>
                  </a:extLst>
                </a:gridCol>
                <a:gridCol w="1933403">
                  <a:extLst>
                    <a:ext uri="{9D8B030D-6E8A-4147-A177-3AD203B41FA5}">
                      <a16:colId xmlns:a16="http://schemas.microsoft.com/office/drawing/2014/main" val="747413934"/>
                    </a:ext>
                  </a:extLst>
                </a:gridCol>
              </a:tblGrid>
              <a:tr h="304257">
                <a:tc>
                  <a:txBody>
                    <a:bodyPr/>
                    <a:lstStyle/>
                    <a:p>
                      <a:endParaRPr lang="en-US" sz="1100" dirty="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84498"/>
                    </a:solidFill>
                  </a:tcPr>
                </a:tc>
                <a:tc>
                  <a:txBody>
                    <a:bodyPr/>
                    <a:lstStyle/>
                    <a:p>
                      <a:r>
                        <a:rPr lang="fr-FR" sz="1000" b="1" i="0" u="none" strike="noStrike" cap="none" baseline="0">
                          <a:solidFill>
                            <a:srgbClr val="FFFFFF"/>
                          </a:solidFill>
                          <a:effectLst/>
                          <a:uFill>
                            <a:solidFill>
                              <a:prstClr val="black">
                                <a:alpha val="0"/>
                              </a:prstClr>
                            </a:solidFill>
                          </a:uFill>
                          <a:latin typeface="Arial"/>
                          <a:ea typeface="Arial"/>
                          <a:cs typeface="Arial"/>
                        </a:rPr>
                        <a:t>Técovirimat </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84498"/>
                    </a:solidFill>
                  </a:tcPr>
                </a:tc>
                <a:tc>
                  <a:txBody>
                    <a:bodyPr/>
                    <a:lstStyle/>
                    <a:p>
                      <a:r>
                        <a:rPr lang="fr-FR" sz="1000" b="1" i="0" u="none" strike="noStrike" cap="none" baseline="0">
                          <a:solidFill>
                            <a:srgbClr val="FFFFFF"/>
                          </a:solidFill>
                          <a:effectLst/>
                          <a:uFill>
                            <a:solidFill>
                              <a:prstClr val="black">
                                <a:alpha val="0"/>
                              </a:prstClr>
                            </a:solidFill>
                          </a:uFill>
                          <a:latin typeface="Arial"/>
                          <a:ea typeface="Arial"/>
                          <a:cs typeface="Arial"/>
                        </a:rPr>
                        <a:t>Brincidofovir</a:t>
                      </a:r>
                      <a:endParaRPr lang="en-US" sz="100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84498"/>
                    </a:solidFill>
                  </a:tcPr>
                </a:tc>
                <a:tc>
                  <a:txBody>
                    <a:bodyPr/>
                    <a:lstStyle/>
                    <a:p>
                      <a:r>
                        <a:rPr lang="fr-FR" sz="1000" b="1" i="0" u="none" strike="noStrike" cap="none" baseline="0">
                          <a:solidFill>
                            <a:srgbClr val="FFFFFF"/>
                          </a:solidFill>
                          <a:effectLst/>
                          <a:uFill>
                            <a:solidFill>
                              <a:prstClr val="black">
                                <a:alpha val="0"/>
                              </a:prstClr>
                            </a:solidFill>
                          </a:uFill>
                          <a:latin typeface="Arial"/>
                          <a:ea typeface="Arial"/>
                          <a:cs typeface="Arial"/>
                        </a:rPr>
                        <a:t>Cidofovir</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84498"/>
                    </a:solidFill>
                  </a:tcPr>
                </a:tc>
                <a:extLst>
                  <a:ext uri="{0D108BD9-81ED-4DB2-BD59-A6C34878D82A}">
                    <a16:rowId xmlns:a16="http://schemas.microsoft.com/office/drawing/2014/main" val="333119589"/>
                  </a:ext>
                </a:extLst>
              </a:tr>
              <a:tr h="590617">
                <a:tc>
                  <a:txBody>
                    <a:bodyPr/>
                    <a:lstStyle/>
                    <a:p>
                      <a:r>
                        <a:rPr lang="fr-FR" sz="900" b="1" i="0" u="none" strike="noStrike" cap="none" baseline="0">
                          <a:solidFill>
                            <a:srgbClr val="000000"/>
                          </a:solidFill>
                          <a:effectLst/>
                          <a:uFill>
                            <a:solidFill>
                              <a:prstClr val="black">
                                <a:alpha val="0"/>
                              </a:prstClr>
                            </a:solidFill>
                          </a:uFill>
                          <a:latin typeface="Arial"/>
                          <a:ea typeface="Arial"/>
                          <a:cs typeface="Arial"/>
                        </a:rPr>
                        <a:t>Utilisation pendant la grossesse</a:t>
                      </a:r>
                      <a:endParaRPr lang="en-US" sz="900" i="1"/>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Il n’existe pas de données sur l’utilisation chez la femme enceinte </a:t>
                      </a:r>
                      <a:r>
                        <a:rPr lang="fr-FR" sz="900" b="0" i="1" u="none" strike="noStrike" cap="none" baseline="0">
                          <a:solidFill>
                            <a:srgbClr val="000000"/>
                          </a:solidFill>
                          <a:effectLst/>
                          <a:uFill>
                            <a:solidFill>
                              <a:prstClr val="black">
                                <a:alpha val="0"/>
                              </a:prstClr>
                            </a:solidFill>
                          </a:uFill>
                          <a:latin typeface="Arial"/>
                          <a:ea typeface="Arial"/>
                          <a:cs typeface="Arial"/>
                        </a:rPr>
                        <a:t>(65,66)</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Non recommandée</a:t>
                      </a:r>
                    </a:p>
                    <a:p>
                      <a:endParaRPr lang="en-US" sz="900" b="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Grossesse de classe C</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3278286545"/>
                  </a:ext>
                </a:extLst>
              </a:tr>
              <a:tr h="1396005">
                <a:tc>
                  <a:txBody>
                    <a:bodyPr/>
                    <a:lstStyle/>
                    <a:p>
                      <a:endParaRPr lang="en-US" sz="900" i="1"/>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endParaRPr lang="en-US" sz="900" b="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900" b="0" i="0" u="none" strike="noStrike" cap="none" baseline="0">
                          <a:solidFill>
                            <a:srgbClr val="000000"/>
                          </a:solidFill>
                          <a:effectLst/>
                          <a:uFill>
                            <a:solidFill>
                              <a:prstClr val="black">
                                <a:alpha val="0"/>
                              </a:prstClr>
                            </a:solidFill>
                          </a:uFill>
                          <a:latin typeface="Arial"/>
                          <a:ea typeface="Arial"/>
                          <a:cs typeface="Arial"/>
                        </a:rPr>
                        <a:t>L’administration à de petits animaux a entraîné une toxicité embryonnaire, une diminution de la survie embryo-fœtale et/ou des malformations structurelles.  Il est recommandé d’utiliser un autre traitement si possible </a:t>
                      </a:r>
                      <a:r>
                        <a:rPr lang="fr-FR" sz="900" b="0" i="1" u="none" strike="noStrike" cap="none" baseline="0">
                          <a:solidFill>
                            <a:srgbClr val="000000"/>
                          </a:solidFill>
                          <a:effectLst/>
                          <a:uFill>
                            <a:solidFill>
                              <a:prstClr val="black">
                                <a:alpha val="0"/>
                              </a:prstClr>
                            </a:solidFill>
                          </a:uFill>
                          <a:latin typeface="Arial"/>
                          <a:ea typeface="Arial"/>
                          <a:cs typeface="Arial"/>
                        </a:rPr>
                        <a:t>(73) </a:t>
                      </a:r>
                    </a:p>
                    <a:p>
                      <a:endParaRPr lang="en-US" sz="900" b="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900" b="0" i="0" u="none" strike="noStrike" cap="none" baseline="0" dirty="0">
                          <a:solidFill>
                            <a:srgbClr val="000000"/>
                          </a:solidFill>
                          <a:effectLst/>
                          <a:uFill>
                            <a:solidFill>
                              <a:prstClr val="black">
                                <a:alpha val="0"/>
                              </a:prstClr>
                            </a:solidFill>
                          </a:uFill>
                          <a:latin typeface="Arial"/>
                          <a:ea typeface="Arial"/>
                          <a:cs typeface="Arial"/>
                        </a:rPr>
                        <a:t>Aucune étude adéquate bien contrôlée n’a été menée auprès des femmes enceintes </a:t>
                      </a:r>
                      <a:r>
                        <a:rPr lang="fr-FR" sz="900" b="0" i="1" u="none" strike="noStrike" cap="none" baseline="0" dirty="0">
                          <a:solidFill>
                            <a:srgbClr val="000000"/>
                          </a:solidFill>
                          <a:effectLst/>
                          <a:uFill>
                            <a:solidFill>
                              <a:prstClr val="black">
                                <a:alpha val="0"/>
                              </a:prstClr>
                            </a:solidFill>
                          </a:uFill>
                          <a:latin typeface="Arial"/>
                          <a:ea typeface="Arial"/>
                          <a:cs typeface="Arial"/>
                        </a:rPr>
                        <a:t>(76)</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1806176718"/>
                  </a:ext>
                </a:extLst>
              </a:tr>
              <a:tr h="1073850">
                <a:tc>
                  <a:txBody>
                    <a:bodyPr/>
                    <a:lstStyle/>
                    <a:p>
                      <a:r>
                        <a:rPr lang="fr-FR" sz="900" b="1" i="0" u="none" strike="noStrike" cap="none" baseline="0">
                          <a:solidFill>
                            <a:srgbClr val="000000"/>
                          </a:solidFill>
                          <a:effectLst/>
                          <a:uFill>
                            <a:solidFill>
                              <a:prstClr val="black">
                                <a:alpha val="0"/>
                              </a:prstClr>
                            </a:solidFill>
                          </a:uFill>
                          <a:latin typeface="Arial"/>
                          <a:ea typeface="Arial"/>
                          <a:cs typeface="Arial"/>
                        </a:rPr>
                        <a:t>Utilisation pendant l’allaitement</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On ne sait pas si le médicament ou les métabolites sont excrétés dans le lait maternel humain </a:t>
                      </a:r>
                      <a:r>
                        <a:rPr lang="fr-FR" sz="900" b="0" i="1" u="none" strike="noStrike" cap="none" baseline="0">
                          <a:solidFill>
                            <a:srgbClr val="000000"/>
                          </a:solidFill>
                          <a:effectLst/>
                          <a:uFill>
                            <a:solidFill>
                              <a:prstClr val="black">
                                <a:alpha val="0"/>
                              </a:prstClr>
                            </a:solidFill>
                          </a:uFill>
                          <a:latin typeface="Arial"/>
                          <a:ea typeface="Arial"/>
                          <a:cs typeface="Arial"/>
                        </a:rPr>
                        <a:t>(65,66,70) </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900" b="0" i="0" u="none" strike="noStrike" cap="none" baseline="0">
                          <a:solidFill>
                            <a:srgbClr val="000000"/>
                          </a:solidFill>
                          <a:effectLst/>
                          <a:uFill>
                            <a:solidFill>
                              <a:prstClr val="black">
                                <a:alpha val="0"/>
                              </a:prstClr>
                            </a:solidFill>
                          </a:uFill>
                          <a:latin typeface="Arial"/>
                          <a:ea typeface="Arial"/>
                          <a:cs typeface="Arial"/>
                        </a:rPr>
                        <a:t>Dans des études avec des taux de lactation, le brincidofovir a été détecté dans le lait, mais pas dans le plasma des chiots allaités </a:t>
                      </a:r>
                      <a:r>
                        <a:rPr lang="fr-FR" sz="900" b="0" i="1" u="none" strike="noStrike" cap="none" baseline="0">
                          <a:solidFill>
                            <a:srgbClr val="000000"/>
                          </a:solidFill>
                          <a:effectLst/>
                          <a:uFill>
                            <a:solidFill>
                              <a:prstClr val="black">
                                <a:alpha val="0"/>
                              </a:prstClr>
                            </a:solidFill>
                          </a:uFill>
                          <a:latin typeface="Arial"/>
                          <a:ea typeface="Arial"/>
                          <a:cs typeface="Arial"/>
                        </a:rPr>
                        <a:t>(73) </a:t>
                      </a:r>
                    </a:p>
                    <a:p>
                      <a:endParaRPr lang="en-US" sz="900" b="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Inconnu </a:t>
                      </a:r>
                      <a:r>
                        <a:rPr lang="fr-FR" sz="900" b="0" i="1" u="none" strike="noStrike" cap="none" baseline="0">
                          <a:solidFill>
                            <a:srgbClr val="000000"/>
                          </a:solidFill>
                          <a:effectLst/>
                          <a:uFill>
                            <a:solidFill>
                              <a:prstClr val="black">
                                <a:alpha val="0"/>
                              </a:prstClr>
                            </a:solidFill>
                          </a:uFill>
                          <a:latin typeface="Arial"/>
                          <a:ea typeface="Arial"/>
                          <a:cs typeface="Arial"/>
                        </a:rPr>
                        <a:t>(76)</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1174665152"/>
                  </a:ext>
                </a:extLst>
              </a:tr>
              <a:tr h="429540">
                <a:tc>
                  <a:txBody>
                    <a:bodyPr/>
                    <a:lstStyle/>
                    <a:p>
                      <a:r>
                        <a:rPr lang="fr-FR" sz="900" b="1" i="0" u="none" strike="noStrike" cap="none" baseline="0">
                          <a:solidFill>
                            <a:srgbClr val="000000"/>
                          </a:solidFill>
                          <a:effectLst/>
                          <a:uFill>
                            <a:solidFill>
                              <a:prstClr val="black">
                                <a:alpha val="0"/>
                              </a:prstClr>
                            </a:solidFill>
                          </a:uFill>
                          <a:latin typeface="Arial"/>
                          <a:ea typeface="Arial"/>
                          <a:cs typeface="Arial"/>
                        </a:rPr>
                        <a:t>Dose de PEP, voie d’administration, durée (adulte</a:t>
                      </a:r>
                      <a:r>
                        <a:rPr lang="fr-FR" sz="900" b="0" i="0" u="none" strike="noStrike" cap="none" baseline="0">
                          <a:solidFill>
                            <a:srgbClr val="000000"/>
                          </a:solidFill>
                          <a:effectLst/>
                          <a:uFill>
                            <a:solidFill>
                              <a:prstClr val="black">
                                <a:alpha val="0"/>
                              </a:prstClr>
                            </a:solidFill>
                          </a:uFill>
                          <a:latin typeface="Arial"/>
                          <a:ea typeface="Arial"/>
                          <a:cs typeface="Arial"/>
                        </a:rPr>
                        <a:t>)</a:t>
                      </a:r>
                      <a:endParaRPr lang="en-US" sz="90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Aucune donnée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Aucune donnée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Aucune donnée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2032538732"/>
                  </a:ext>
                </a:extLst>
              </a:tr>
              <a:tr h="751695">
                <a:tc>
                  <a:txBody>
                    <a:bodyPr/>
                    <a:lstStyle/>
                    <a:p>
                      <a:r>
                        <a:rPr lang="fr-FR" sz="900" b="1" i="0" u="none" strike="noStrike" cap="none" baseline="0">
                          <a:solidFill>
                            <a:srgbClr val="000000"/>
                          </a:solidFill>
                          <a:effectLst/>
                          <a:uFill>
                            <a:solidFill>
                              <a:prstClr val="black">
                                <a:alpha val="0"/>
                              </a:prstClr>
                            </a:solidFill>
                          </a:uFill>
                          <a:latin typeface="Arial"/>
                          <a:ea typeface="Arial"/>
                          <a:cs typeface="Arial"/>
                        </a:rPr>
                        <a:t>Mécanisme d’action</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Inhibe l’activité de la protéine VP37 de l’orthopoxvirus et inhibe la formation de l’enveloppe virale </a:t>
                      </a:r>
                      <a:r>
                        <a:rPr lang="fr-FR" sz="900" b="0" i="1" u="none" strike="noStrike" cap="none" baseline="0">
                          <a:solidFill>
                            <a:srgbClr val="000000"/>
                          </a:solidFill>
                          <a:effectLst/>
                          <a:uFill>
                            <a:solidFill>
                              <a:prstClr val="black">
                                <a:alpha val="0"/>
                              </a:prstClr>
                            </a:solidFill>
                          </a:uFill>
                          <a:latin typeface="Arial"/>
                          <a:ea typeface="Arial"/>
                          <a:cs typeface="Arial"/>
                        </a:rPr>
                        <a:t>(65,69,70,72) </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Inhibe la synthèse de l’ADN médiée par la polymérase </a:t>
                      </a:r>
                      <a:r>
                        <a:rPr lang="fr-FR" sz="900" b="0" i="1" u="none" strike="noStrike" cap="none" baseline="0">
                          <a:solidFill>
                            <a:srgbClr val="000000"/>
                          </a:solidFill>
                          <a:effectLst/>
                          <a:uFill>
                            <a:solidFill>
                              <a:prstClr val="black">
                                <a:alpha val="0"/>
                              </a:prstClr>
                            </a:solidFill>
                          </a:uFill>
                          <a:latin typeface="Arial"/>
                          <a:ea typeface="Arial"/>
                          <a:cs typeface="Arial"/>
                        </a:rPr>
                        <a:t>(73)</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Inhibe l’ADN polymérase </a:t>
                      </a:r>
                      <a:r>
                        <a:rPr lang="fr-FR" sz="900" b="0" i="1" u="none" strike="noStrike" cap="none" baseline="0">
                          <a:solidFill>
                            <a:srgbClr val="000000"/>
                          </a:solidFill>
                          <a:effectLst/>
                          <a:uFill>
                            <a:solidFill>
                              <a:prstClr val="black">
                                <a:alpha val="0"/>
                              </a:prstClr>
                            </a:solidFill>
                          </a:uFill>
                          <a:latin typeface="Arial"/>
                          <a:ea typeface="Arial"/>
                          <a:cs typeface="Arial"/>
                        </a:rPr>
                        <a:t>(79,80)</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520033459"/>
                  </a:ext>
                </a:extLst>
              </a:tr>
              <a:tr h="1073850">
                <a:tc>
                  <a:txBody>
                    <a:bodyPr/>
                    <a:lstStyle/>
                    <a:p>
                      <a:r>
                        <a:rPr lang="fr-FR" sz="900" b="1" i="0" u="none" strike="noStrike" cap="none" baseline="0">
                          <a:solidFill>
                            <a:srgbClr val="000000"/>
                          </a:solidFill>
                          <a:effectLst/>
                          <a:uFill>
                            <a:solidFill>
                              <a:prstClr val="black">
                                <a:alpha val="0"/>
                              </a:prstClr>
                            </a:solidFill>
                          </a:uFill>
                          <a:latin typeface="Arial"/>
                          <a:ea typeface="Arial"/>
                          <a:cs typeface="Arial"/>
                        </a:rPr>
                        <a:t>Autorisé pour la variole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Agence européenne des médicaments (2022) </a:t>
                      </a:r>
                      <a:r>
                        <a:rPr lang="fr-FR" sz="900" b="0" i="1" u="none" strike="noStrike" cap="none" baseline="0">
                          <a:solidFill>
                            <a:srgbClr val="000000"/>
                          </a:solidFill>
                          <a:effectLst/>
                          <a:uFill>
                            <a:solidFill>
                              <a:prstClr val="black">
                                <a:alpha val="0"/>
                              </a:prstClr>
                            </a:solidFill>
                          </a:uFill>
                          <a:latin typeface="Arial"/>
                          <a:ea typeface="Arial"/>
                          <a:cs typeface="Arial"/>
                        </a:rPr>
                        <a:t>(65)</a:t>
                      </a:r>
                    </a:p>
                    <a:p>
                      <a:r>
                        <a:rPr lang="fr-FR" sz="900" b="0" i="0" u="none" strike="noStrike" cap="none" baseline="0">
                          <a:solidFill>
                            <a:srgbClr val="000000"/>
                          </a:solidFill>
                          <a:effectLst/>
                          <a:uFill>
                            <a:solidFill>
                              <a:prstClr val="black">
                                <a:alpha val="0"/>
                              </a:prstClr>
                            </a:solidFill>
                          </a:uFill>
                          <a:latin typeface="Arial"/>
                          <a:ea typeface="Arial"/>
                          <a:cs typeface="Arial"/>
                        </a:rPr>
                        <a:t>Agence américaine de sécurité des produits alimentaires et médicamenteux (2021) </a:t>
                      </a:r>
                      <a:r>
                        <a:rPr lang="fr-FR" sz="900" b="0" i="1" u="none" strike="noStrike" cap="none" baseline="0">
                          <a:solidFill>
                            <a:srgbClr val="000000"/>
                          </a:solidFill>
                          <a:effectLst/>
                          <a:uFill>
                            <a:solidFill>
                              <a:prstClr val="black">
                                <a:alpha val="0"/>
                              </a:prstClr>
                            </a:solidFill>
                          </a:uFill>
                          <a:latin typeface="Arial"/>
                          <a:ea typeface="Arial"/>
                          <a:cs typeface="Arial"/>
                        </a:rPr>
                        <a:t>(66)</a:t>
                      </a:r>
                    </a:p>
                    <a:p>
                      <a:r>
                        <a:rPr lang="fr-FR" sz="900" b="0" i="0" u="none" strike="noStrike" cap="none" baseline="0">
                          <a:solidFill>
                            <a:srgbClr val="000000"/>
                          </a:solidFill>
                          <a:effectLst/>
                          <a:uFill>
                            <a:solidFill>
                              <a:prstClr val="black">
                                <a:alpha val="0"/>
                              </a:prstClr>
                            </a:solidFill>
                          </a:uFill>
                          <a:latin typeface="Arial"/>
                          <a:ea typeface="Arial"/>
                          <a:cs typeface="Arial"/>
                        </a:rPr>
                        <a:t>Santé Canada (2021) </a:t>
                      </a:r>
                      <a:r>
                        <a:rPr lang="fr-FR" sz="900" b="0" i="1" u="none" strike="noStrike" cap="none" baseline="0">
                          <a:solidFill>
                            <a:srgbClr val="000000"/>
                          </a:solidFill>
                          <a:effectLst/>
                          <a:uFill>
                            <a:solidFill>
                              <a:prstClr val="black">
                                <a:alpha val="0"/>
                              </a:prstClr>
                            </a:solidFill>
                          </a:uFill>
                          <a:latin typeface="Arial"/>
                          <a:ea typeface="Arial"/>
                          <a:cs typeface="Arial"/>
                        </a:rPr>
                        <a:t>(67)</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FDA (2021) </a:t>
                      </a:r>
                      <a:r>
                        <a:rPr lang="fr-FR" sz="900" b="0" i="1" u="none" strike="noStrike" cap="none" baseline="0">
                          <a:solidFill>
                            <a:srgbClr val="000000"/>
                          </a:solidFill>
                          <a:effectLst/>
                          <a:uFill>
                            <a:solidFill>
                              <a:prstClr val="black">
                                <a:alpha val="0"/>
                              </a:prstClr>
                            </a:solidFill>
                          </a:uFill>
                          <a:latin typeface="Arial"/>
                          <a:ea typeface="Arial"/>
                          <a:cs typeface="Arial"/>
                        </a:rPr>
                        <a:t>(73)</a:t>
                      </a:r>
                    </a:p>
                    <a:p>
                      <a:r>
                        <a:rPr lang="fr-FR" sz="900" b="0" i="0" u="none" strike="noStrike" cap="none" baseline="0">
                          <a:solidFill>
                            <a:srgbClr val="000000"/>
                          </a:solidFill>
                          <a:effectLst/>
                          <a:uFill>
                            <a:solidFill>
                              <a:prstClr val="black">
                                <a:alpha val="0"/>
                              </a:prstClr>
                            </a:solidFill>
                          </a:uFill>
                          <a:latin typeface="Arial"/>
                          <a:ea typeface="Arial"/>
                          <a:cs typeface="Arial"/>
                        </a:rPr>
                        <a:t>EMA (2016)</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CDC des États-Unis (EA-IND)</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3449330090"/>
                  </a:ext>
                </a:extLst>
              </a:tr>
              <a:tr h="751695">
                <a:tc>
                  <a:txBody>
                    <a:bodyPr/>
                    <a:lstStyle/>
                    <a:p>
                      <a:r>
                        <a:rPr lang="fr-FR" sz="900" b="1" i="0" u="none" strike="noStrike" cap="none" baseline="0">
                          <a:solidFill>
                            <a:srgbClr val="000000"/>
                          </a:solidFill>
                          <a:effectLst/>
                          <a:uFill>
                            <a:solidFill>
                              <a:prstClr val="black">
                                <a:alpha val="0"/>
                              </a:prstClr>
                            </a:solidFill>
                          </a:uFill>
                          <a:latin typeface="Arial"/>
                          <a:ea typeface="Arial"/>
                          <a:cs typeface="Arial"/>
                        </a:rPr>
                        <a:t>Autorisé pour la variole du singe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Agence européenne des médicaments (2022) </a:t>
                      </a:r>
                      <a:r>
                        <a:rPr lang="fr-FR" sz="900" b="0" i="1" u="none" strike="noStrike" cap="none" baseline="0">
                          <a:solidFill>
                            <a:srgbClr val="000000"/>
                          </a:solidFill>
                          <a:effectLst/>
                          <a:uFill>
                            <a:solidFill>
                              <a:prstClr val="black">
                                <a:alpha val="0"/>
                              </a:prstClr>
                            </a:solidFill>
                          </a:uFill>
                          <a:latin typeface="Arial"/>
                          <a:ea typeface="Arial"/>
                          <a:cs typeface="Arial"/>
                        </a:rPr>
                        <a:t>(65,70) </a:t>
                      </a:r>
                    </a:p>
                    <a:p>
                      <a:r>
                        <a:rPr lang="fr-FR" sz="900" b="0" i="0" u="none" strike="noStrike" cap="none" baseline="0">
                          <a:solidFill>
                            <a:srgbClr val="000000"/>
                          </a:solidFill>
                          <a:effectLst/>
                          <a:uFill>
                            <a:solidFill>
                              <a:prstClr val="black">
                                <a:alpha val="0"/>
                              </a:prstClr>
                            </a:solidFill>
                          </a:uFill>
                          <a:latin typeface="Arial"/>
                          <a:ea typeface="Arial"/>
                          <a:cs typeface="Arial"/>
                        </a:rPr>
                        <a:t>CDC des États-Unis (protocole EA-IND)</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CDC des États-Unis (protocole EA-IND)</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900" b="0" i="0" u="none" strike="noStrike" cap="none" baseline="0" dirty="0">
                          <a:solidFill>
                            <a:srgbClr val="000000"/>
                          </a:solidFill>
                          <a:effectLst/>
                          <a:uFill>
                            <a:solidFill>
                              <a:prstClr val="black">
                                <a:alpha val="0"/>
                              </a:prstClr>
                            </a:solidFill>
                          </a:uFill>
                          <a:latin typeface="Arial"/>
                          <a:ea typeface="Arial"/>
                          <a:cs typeface="Arial"/>
                        </a:rPr>
                        <a:t>CDC des États-Unis (EA-IND)</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1594070040"/>
                  </a:ext>
                </a:extLst>
              </a:tr>
            </a:tbl>
          </a:graphicData>
        </a:graphic>
      </p:graphicFrame>
    </p:spTree>
    <p:extLst>
      <p:ext uri="{BB962C8B-B14F-4D97-AF65-F5344CB8AC3E}">
        <p14:creationId xmlns:p14="http://schemas.microsoft.com/office/powerpoint/2010/main" val="2844877486"/>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7A1A-726B-C657-83E6-B5B6E76F0CE0}"/>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Trifluridine (Viroptique) </a:t>
            </a:r>
          </a:p>
        </p:txBody>
      </p:sp>
      <p:sp>
        <p:nvSpPr>
          <p:cNvPr id="3" name="Content Placeholder 2">
            <a:extLst>
              <a:ext uri="{FF2B5EF4-FFF2-40B4-BE49-F238E27FC236}">
                <a16:creationId xmlns:a16="http://schemas.microsoft.com/office/drawing/2014/main" id="{CCBC67D3-20F7-B95B-9F81-807CBCE74C4D}"/>
              </a:ext>
            </a:extLst>
          </p:cNvPr>
          <p:cNvSpPr>
            <a:spLocks noGrp="1"/>
          </p:cNvSpPr>
          <p:nvPr>
            <p:ph idx="1"/>
          </p:nvPr>
        </p:nvSpPr>
        <p:spPr>
          <a:xfrm>
            <a:off x="838200" y="1636730"/>
            <a:ext cx="9881937" cy="4009468"/>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Elle peut être envisagée en cas de conjonctivite à MPXV et est recommandée en cas de kératite à MPXV, en concertation avec un ophtalmologue. </a:t>
            </a:r>
          </a:p>
          <a:p>
            <a:r>
              <a:rPr lang="fr-FR" sz="2800" b="0" i="0" u="none" strike="noStrike" cap="none" baseline="0">
                <a:solidFill>
                  <a:srgbClr val="262626"/>
                </a:solidFill>
                <a:effectLst/>
                <a:uFill>
                  <a:solidFill>
                    <a:prstClr val="black">
                      <a:alpha val="0"/>
                    </a:prstClr>
                  </a:solidFill>
                </a:uFill>
                <a:latin typeface="Arial"/>
                <a:ea typeface="Arial"/>
                <a:cs typeface="Arial"/>
              </a:rPr>
              <a:t>Chez les patients atteints d’une maladie de la cornée, y compris l’ulcère cornéen, envisager des lubrifiants topiques et/ou des antibiotiques pour prévenir une surinfection bactérienne, qui peut être une complication de l’ulcère de la cornée mettant en jeu le pronostic visuel.</a:t>
            </a:r>
          </a:p>
        </p:txBody>
      </p:sp>
      <p:sp>
        <p:nvSpPr>
          <p:cNvPr id="6" name="TextBox 5">
            <a:extLst>
              <a:ext uri="{FF2B5EF4-FFF2-40B4-BE49-F238E27FC236}">
                <a16:creationId xmlns:a16="http://schemas.microsoft.com/office/drawing/2014/main" id="{B141471A-96E3-5EDB-58DE-141CAF48E29A}"/>
              </a:ext>
            </a:extLst>
          </p:cNvPr>
          <p:cNvSpPr txBox="1"/>
          <p:nvPr/>
        </p:nvSpPr>
        <p:spPr>
          <a:xfrm>
            <a:off x="838200" y="6362000"/>
            <a:ext cx="10568517" cy="27432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CDC [Internet]. </a:t>
            </a:r>
            <a:r>
              <a:rPr lang="fr-FR" sz="1200" b="0" i="0" u="none" strike="noStrike" cap="none" baseline="0">
                <a:solidFill>
                  <a:srgbClr val="44546A"/>
                </a:solidFill>
                <a:effectLst/>
                <a:uFill>
                  <a:solidFill>
                    <a:prstClr val="black">
                      <a:alpha val="0"/>
                    </a:prstClr>
                  </a:solidFill>
                </a:uFill>
                <a:latin typeface="Arial"/>
                <a:ea typeface="Arial"/>
                <a:cs typeface="Arial"/>
                <a:hlinkClick r:id="rId3" history="0"/>
              </a:rPr>
              <a:t>Considerations for ocular infection: treatment options</a:t>
            </a:r>
            <a:r>
              <a:rPr lang="fr-FR" sz="1200" b="0" i="0" u="none" strike="noStrike" cap="none" baseline="0">
                <a:solidFill>
                  <a:srgbClr val="44546A"/>
                </a:solidFill>
                <a:effectLst/>
                <a:uFill>
                  <a:solidFill>
                    <a:prstClr val="black">
                      <a:alpha val="0"/>
                    </a:prstClr>
                  </a:solidFill>
                </a:uFill>
                <a:latin typeface="Arial"/>
                <a:ea typeface="Arial"/>
                <a:cs typeface="Arial"/>
              </a:rPr>
              <a:t>. Atlanta :  CDC [mis à jour le 27 mars 2023 ; cité le 27 avril 2023]. </a:t>
            </a:r>
          </a:p>
        </p:txBody>
      </p:sp>
    </p:spTree>
    <p:extLst>
      <p:ext uri="{BB962C8B-B14F-4D97-AF65-F5344CB8AC3E}">
        <p14:creationId xmlns:p14="http://schemas.microsoft.com/office/powerpoint/2010/main" val="563357745"/>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731B5-FBBA-744B-3FCC-7230B5A6A95A}"/>
              </a:ext>
            </a:extLst>
          </p:cNvPr>
          <p:cNvSpPr>
            <a:spLocks noGrp="1"/>
          </p:cNvSpPr>
          <p:nvPr>
            <p:ph type="title"/>
          </p:nvPr>
        </p:nvSpPr>
        <p:spPr>
          <a:xfrm>
            <a:off x="914400" y="457200"/>
            <a:ext cx="10439400" cy="984495"/>
          </a:xfrm>
        </p:spPr>
        <p:txBody>
          <a:bodyPr>
            <a:normAutofit/>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Vaccinia Immune Globulin Intravenous (VIG-IV)</a:t>
            </a:r>
          </a:p>
        </p:txBody>
      </p:sp>
      <p:sp>
        <p:nvSpPr>
          <p:cNvPr id="3" name="Content Placeholder 2">
            <a:extLst>
              <a:ext uri="{FF2B5EF4-FFF2-40B4-BE49-F238E27FC236}">
                <a16:creationId xmlns:a16="http://schemas.microsoft.com/office/drawing/2014/main" id="{2245ED25-A243-6A84-CD7E-59BA4C40A1B9}"/>
              </a:ext>
            </a:extLst>
          </p:cNvPr>
          <p:cNvSpPr>
            <a:spLocks noGrp="1"/>
          </p:cNvSpPr>
          <p:nvPr>
            <p:ph idx="1"/>
          </p:nvPr>
        </p:nvSpPr>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Composé d’anticorps provenant de personnes inoculées avec le vaccin contre la variole. </a:t>
            </a:r>
          </a:p>
          <a:p>
            <a:r>
              <a:rPr lang="fr-FR" sz="2800" b="0" i="0" u="none" strike="noStrike" cap="none" baseline="0">
                <a:solidFill>
                  <a:srgbClr val="262626"/>
                </a:solidFill>
                <a:effectLst/>
                <a:uFill>
                  <a:solidFill>
                    <a:prstClr val="black">
                      <a:alpha val="0"/>
                    </a:prstClr>
                  </a:solidFill>
                </a:uFill>
                <a:latin typeface="Arial"/>
                <a:ea typeface="Arial"/>
                <a:cs typeface="Arial"/>
              </a:rPr>
              <a:t>L’on ignore si une personne exposée à la variole du singe ou présentant une infection sévère bénéficierait d’une VIG ; si elle est utilisée, elle doit être menée dans un contexte de recherche clinique avec un recueil prospectif de données.</a:t>
            </a:r>
          </a:p>
        </p:txBody>
      </p:sp>
    </p:spTree>
    <p:extLst>
      <p:ext uri="{BB962C8B-B14F-4D97-AF65-F5344CB8AC3E}">
        <p14:creationId xmlns:p14="http://schemas.microsoft.com/office/powerpoint/2010/main" val="198704931"/>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63B79-C289-70C1-BC30-D4716E187634}"/>
              </a:ext>
            </a:extLst>
          </p:cNvPr>
          <p:cNvSpPr>
            <a:spLocks noGrp="1"/>
          </p:cNvSpPr>
          <p:nvPr>
            <p:ph type="title"/>
          </p:nvPr>
        </p:nvSpPr>
        <p:spPr>
          <a:xfrm>
            <a:off x="190929" y="249447"/>
            <a:ext cx="10515600"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Traitement des complications</a:t>
            </a:r>
          </a:p>
        </p:txBody>
      </p:sp>
      <p:sp>
        <p:nvSpPr>
          <p:cNvPr id="3" name="Content Placeholder 2">
            <a:extLst>
              <a:ext uri="{FF2B5EF4-FFF2-40B4-BE49-F238E27FC236}">
                <a16:creationId xmlns:a16="http://schemas.microsoft.com/office/drawing/2014/main" id="{3EC49273-72B8-108D-0B66-2F37666C6166}"/>
              </a:ext>
            </a:extLst>
          </p:cNvPr>
          <p:cNvSpPr>
            <a:spLocks noGrp="1"/>
          </p:cNvSpPr>
          <p:nvPr>
            <p:ph idx="1"/>
          </p:nvPr>
        </p:nvSpPr>
        <p:spPr>
          <a:xfrm>
            <a:off x="550523" y="1242524"/>
            <a:ext cx="11141467" cy="4932746"/>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Analgésie pour la douleur après des lésions tissulaires aiguës, y compris la douleur anale/rectale (à savoir lidocaïne)</a:t>
            </a:r>
          </a:p>
          <a:p>
            <a:r>
              <a:rPr lang="fr-FR" sz="2800" b="0" i="0" u="none" strike="noStrike" cap="none" baseline="0">
                <a:solidFill>
                  <a:srgbClr val="262626"/>
                </a:solidFill>
                <a:effectLst/>
                <a:uFill>
                  <a:solidFill>
                    <a:prstClr val="black">
                      <a:alpha val="0"/>
                    </a:prstClr>
                  </a:solidFill>
                </a:uFill>
                <a:latin typeface="Arial"/>
                <a:ea typeface="Arial"/>
                <a:cs typeface="Arial"/>
              </a:rPr>
              <a:t>Laxatifs et hydratation</a:t>
            </a:r>
          </a:p>
          <a:p>
            <a:r>
              <a:rPr lang="fr-FR" sz="2800" b="0" i="0" u="none" strike="noStrike" cap="none" baseline="0">
                <a:solidFill>
                  <a:srgbClr val="262626"/>
                </a:solidFill>
                <a:effectLst/>
                <a:uFill>
                  <a:solidFill>
                    <a:prstClr val="black">
                      <a:alpha val="0"/>
                    </a:prstClr>
                  </a:solidFill>
                </a:uFill>
                <a:latin typeface="Arial"/>
                <a:ea typeface="Arial"/>
                <a:cs typeface="Arial"/>
              </a:rPr>
              <a:t>Lavements pour la proctite</a:t>
            </a:r>
          </a:p>
          <a:p>
            <a:r>
              <a:rPr lang="fr-FR" sz="2800" b="0" i="0" u="none" strike="noStrike" cap="none" baseline="0">
                <a:solidFill>
                  <a:srgbClr val="262626"/>
                </a:solidFill>
                <a:effectLst/>
                <a:uFill>
                  <a:solidFill>
                    <a:prstClr val="black">
                      <a:alpha val="0"/>
                    </a:prstClr>
                  </a:solidFill>
                </a:uFill>
                <a:latin typeface="Arial"/>
                <a:ea typeface="Arial"/>
                <a:cs typeface="Arial"/>
              </a:rPr>
              <a:t>Suppléments de vitamine A</a:t>
            </a:r>
          </a:p>
          <a:p>
            <a:r>
              <a:rPr lang="fr-FR" sz="2800" b="0" i="0" u="none" strike="noStrike" cap="none" baseline="0">
                <a:solidFill>
                  <a:srgbClr val="262626"/>
                </a:solidFill>
                <a:effectLst/>
                <a:uFill>
                  <a:solidFill>
                    <a:prstClr val="black">
                      <a:alpha val="0"/>
                    </a:prstClr>
                  </a:solidFill>
                </a:uFill>
                <a:latin typeface="Arial"/>
                <a:ea typeface="Arial"/>
                <a:cs typeface="Arial"/>
              </a:rPr>
              <a:t>Antibiotiques</a:t>
            </a:r>
          </a:p>
          <a:p>
            <a:r>
              <a:rPr lang="fr-FR" sz="2800" b="0" i="0" u="none" strike="noStrike" cap="none" baseline="0">
                <a:solidFill>
                  <a:srgbClr val="262626"/>
                </a:solidFill>
                <a:effectLst/>
                <a:uFill>
                  <a:solidFill>
                    <a:prstClr val="black">
                      <a:alpha val="0"/>
                    </a:prstClr>
                  </a:solidFill>
                </a:uFill>
                <a:latin typeface="Arial"/>
                <a:ea typeface="Arial"/>
                <a:cs typeface="Arial"/>
              </a:rPr>
              <a:t>Incision chirurgicale et drainage des abcès </a:t>
            </a:r>
          </a:p>
          <a:p>
            <a:r>
              <a:rPr lang="fr-FR" sz="2800" b="0" i="0" u="none" strike="noStrike" cap="none" baseline="0">
                <a:solidFill>
                  <a:srgbClr val="262626"/>
                </a:solidFill>
                <a:effectLst/>
                <a:uFill>
                  <a:solidFill>
                    <a:prstClr val="black">
                      <a:alpha val="0"/>
                    </a:prstClr>
                  </a:solidFill>
                </a:uFill>
                <a:latin typeface="Arial"/>
                <a:ea typeface="Arial"/>
                <a:cs typeface="Arial"/>
              </a:rPr>
              <a:t>Cathétérisme urétral pour les douleurs urétrales</a:t>
            </a:r>
          </a:p>
          <a:p>
            <a:r>
              <a:rPr lang="fr-FR" sz="2800" b="0" i="0" u="none" strike="noStrike" cap="none" baseline="0">
                <a:solidFill>
                  <a:srgbClr val="262626"/>
                </a:solidFill>
                <a:effectLst/>
                <a:uFill>
                  <a:solidFill>
                    <a:prstClr val="black">
                      <a:alpha val="0"/>
                    </a:prstClr>
                  </a:solidFill>
                </a:uFill>
                <a:latin typeface="Arial"/>
                <a:ea typeface="Arial"/>
                <a:cs typeface="Arial"/>
              </a:rPr>
              <a:t>Antiviraux</a:t>
            </a:r>
          </a:p>
          <a:p>
            <a:endParaRPr lang="en-US"/>
          </a:p>
        </p:txBody>
      </p:sp>
    </p:spTree>
    <p:extLst>
      <p:ext uri="{BB962C8B-B14F-4D97-AF65-F5344CB8AC3E}">
        <p14:creationId xmlns:p14="http://schemas.microsoft.com/office/powerpoint/2010/main" val="2915512232"/>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FB43-1CDA-50DF-40CE-440CFB19519A}"/>
              </a:ext>
            </a:extLst>
          </p:cNvPr>
          <p:cNvSpPr>
            <a:spLocks noGrp="1"/>
          </p:cNvSpPr>
          <p:nvPr>
            <p:ph type="title"/>
          </p:nvPr>
        </p:nvSpPr>
        <p:spPr>
          <a:xfrm>
            <a:off x="601894" y="567946"/>
            <a:ext cx="10515600" cy="800039"/>
          </a:xfrm>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Soins centrés sur la personne : Pendant et après la variole du singe</a:t>
            </a:r>
          </a:p>
        </p:txBody>
      </p:sp>
      <p:sp>
        <p:nvSpPr>
          <p:cNvPr id="3" name="Content Placeholder 2">
            <a:extLst>
              <a:ext uri="{FF2B5EF4-FFF2-40B4-BE49-F238E27FC236}">
                <a16:creationId xmlns:a16="http://schemas.microsoft.com/office/drawing/2014/main" id="{259D6D63-1380-EC26-AF29-E967BCB4C6F9}"/>
              </a:ext>
            </a:extLst>
          </p:cNvPr>
          <p:cNvSpPr>
            <a:spLocks noGrp="1"/>
          </p:cNvSpPr>
          <p:nvPr>
            <p:ph idx="1"/>
          </p:nvPr>
        </p:nvSpPr>
        <p:spPr>
          <a:xfrm>
            <a:off x="458056" y="1575085"/>
            <a:ext cx="11418869" cy="4932746"/>
          </a:xfrm>
        </p:spPr>
        <p:txBody>
          <a:bodyPr vert="horz" lIns="91440" tIns="45720" rIns="91440" bIns="45720" rtlCol="0" anchor="t">
            <a:noAutofit/>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La variole du singe, la maladie et l’épidémie, peut être une source importante de détresse, de peur et d’anxiété. </a:t>
            </a:r>
          </a:p>
          <a:p>
            <a:r>
              <a:rPr lang="fr-FR" sz="2800" b="0" i="0" u="none" strike="noStrike" cap="none" baseline="0">
                <a:solidFill>
                  <a:srgbClr val="262626"/>
                </a:solidFill>
                <a:effectLst/>
                <a:uFill>
                  <a:solidFill>
                    <a:prstClr val="black">
                      <a:alpha val="0"/>
                    </a:prstClr>
                  </a:solidFill>
                </a:uFill>
                <a:latin typeface="Arial"/>
                <a:ea typeface="Arial"/>
                <a:cs typeface="Arial"/>
              </a:rPr>
              <a:t>L’OMS recommande l’identification et l’évaluation rapides des symptômes d’anxiété et de dépression dans le contexte de la variole du singe et l’instauration de stratégies de soutien psychosocial de base et d’interventions de première intention pour la prise en charge de nouveaux symptômes d’anxiété et de dépression. </a:t>
            </a:r>
          </a:p>
          <a:p>
            <a:r>
              <a:rPr lang="fr-FR" sz="2800" b="0" i="0" u="none" strike="noStrike" cap="none" baseline="0">
                <a:solidFill>
                  <a:srgbClr val="262626"/>
                </a:solidFill>
                <a:effectLst/>
                <a:uFill>
                  <a:solidFill>
                    <a:prstClr val="black">
                      <a:alpha val="0"/>
                    </a:prstClr>
                  </a:solidFill>
                </a:uFill>
                <a:latin typeface="Arial"/>
                <a:ea typeface="Arial"/>
                <a:cs typeface="Arial"/>
              </a:rPr>
              <a:t>Les patients atteints de variole du singe doivent bénéficier de soins compatissants, respectueux et centrés sur la personne de manière cohérente, parallèlement à une protection appropriée et adéquate des membres du foyer, des visiteurs et des professionnels de santé.</a:t>
            </a:r>
          </a:p>
        </p:txBody>
      </p:sp>
    </p:spTree>
    <p:extLst>
      <p:ext uri="{BB962C8B-B14F-4D97-AF65-F5344CB8AC3E}">
        <p14:creationId xmlns:p14="http://schemas.microsoft.com/office/powerpoint/2010/main" val="2703068487"/>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EE57-7FA0-DAE4-8A9E-F9BE6FFC2E4B}"/>
              </a:ext>
            </a:extLst>
          </p:cNvPr>
          <p:cNvSpPr>
            <a:spLocks noGrp="1"/>
          </p:cNvSpPr>
          <p:nvPr>
            <p:ph type="title"/>
          </p:nvPr>
        </p:nvSpPr>
        <p:spPr/>
        <p:txBody>
          <a:bodyPr>
            <a:normAutofit fontScale="90000"/>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Soins centrés sur la personne : Pendant et après la variole du singe (2)</a:t>
            </a:r>
          </a:p>
        </p:txBody>
      </p:sp>
      <p:sp>
        <p:nvSpPr>
          <p:cNvPr id="3" name="Content Placeholder 2">
            <a:extLst>
              <a:ext uri="{FF2B5EF4-FFF2-40B4-BE49-F238E27FC236}">
                <a16:creationId xmlns:a16="http://schemas.microsoft.com/office/drawing/2014/main" id="{F3527A75-3273-4184-31DF-CA5290BAFACC}"/>
              </a:ext>
            </a:extLst>
          </p:cNvPr>
          <p:cNvSpPr>
            <a:spLocks noGrp="1"/>
          </p:cNvSpPr>
          <p:nvPr>
            <p:ph idx="1"/>
          </p:nvPr>
        </p:nvSpPr>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Tous les patients atteints de variole du singe doivent avoir accès à des soins de suivi complets, adaptés à leurs besoins. Ils doivent bénéficier de conseils pour surveiller les symptômes nouveaux, changeants ou persistants et rechercher une prise en charge appropriée. </a:t>
            </a:r>
          </a:p>
          <a:p>
            <a:r>
              <a:rPr lang="fr-FR" sz="2400" b="0" i="0" u="none" strike="noStrike" cap="none" baseline="0">
                <a:solidFill>
                  <a:srgbClr val="262626"/>
                </a:solidFill>
                <a:effectLst/>
                <a:uFill>
                  <a:solidFill>
                    <a:prstClr val="black">
                      <a:alpha val="0"/>
                    </a:prstClr>
                  </a:solidFill>
                </a:uFill>
                <a:latin typeface="Arial"/>
                <a:ea typeface="Arial"/>
                <a:cs typeface="Arial"/>
              </a:rPr>
              <a:t>Les séquelles post-infection fréquentes peuvent inclure les suivantes : </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Douleur persistante après cicatrisation des lésions  </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Infections cutanées compliquées</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Perte ou déficience visuelle (lésions oculaires/cornéennes)</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Lésions des organes cibles dans des cas graves qui ont entraîné des complications systémiques</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Problèmes de santé mentale : anxiété, dépression</a:t>
            </a:r>
          </a:p>
        </p:txBody>
      </p:sp>
    </p:spTree>
    <p:extLst>
      <p:ext uri="{BB962C8B-B14F-4D97-AF65-F5344CB8AC3E}">
        <p14:creationId xmlns:p14="http://schemas.microsoft.com/office/powerpoint/2010/main" val="1159549701"/>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Contrôle de connaissances</a:t>
            </a:r>
          </a:p>
        </p:txBody>
      </p:sp>
      <p:sp>
        <p:nvSpPr>
          <p:cNvPr id="3" name="Content Placeholder 2">
            <a:extLst>
              <a:ext uri="{FF2B5EF4-FFF2-40B4-BE49-F238E27FC236}">
                <a16:creationId xmlns:a16="http://schemas.microsoft.com/office/drawing/2014/main" id="{ACCF27D4-AF51-B1B2-5ED7-90F2B2C83335}"/>
              </a:ext>
            </a:extLst>
          </p:cNvPr>
          <p:cNvSpPr>
            <a:spLocks noGrp="1"/>
          </p:cNvSpPr>
          <p:nvPr>
            <p:ph idx="1"/>
          </p:nvPr>
        </p:nvSpPr>
        <p:spPr>
          <a:xfrm>
            <a:off x="838200" y="1636730"/>
            <a:ext cx="10315074" cy="4932746"/>
          </a:xfrm>
        </p:spPr>
        <p:txBody>
          <a:bodyPr/>
          <a:lstStyle/>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Quels sont les principaux médicaments utilisés pour les soins symptomatiques et pour quels symptômes ?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À quel moment un traitement antimicrobien est-il indiqué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Quels sont les principaux antibiotiques utilisés chez l’adulte et l’enfant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Pour quel type de cas les antiviraux sont-ils utilisés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Quels sont les antiviraux disponibles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Quelle est la formulation antivirale ?</a:t>
            </a:r>
          </a:p>
        </p:txBody>
      </p:sp>
    </p:spTree>
    <p:extLst>
      <p:ext uri="{BB962C8B-B14F-4D97-AF65-F5344CB8AC3E}">
        <p14:creationId xmlns:p14="http://schemas.microsoft.com/office/powerpoint/2010/main" val="26482067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6" name="Content Placeholder 6" descr="Logo&#10;&#10;Description automatically generated with low confidence">
            <a:extLst>
              <a:ext uri="{FF2B5EF4-FFF2-40B4-BE49-F238E27FC236}">
                <a16:creationId xmlns:a16="http://schemas.microsoft.com/office/drawing/2014/main" id="{B8A49FFD-C9C3-20A4-7A93-63E8D8333BC5}"/>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4185324669"/>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270E837-EDD8-1A84-1F3B-CC6F99BD99E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a:xfrm>
            <a:off x="4680788" y="2628387"/>
            <a:ext cx="6430703" cy="974783"/>
          </a:xfrm>
        </p:spPr>
        <p:txBody>
          <a:bodyPr>
            <a:normAutofit fontScale="90000"/>
          </a:bodyPr>
          <a:lstStyle/>
          <a:p>
            <a:pPr marL="2400300" indent="-2400300"/>
            <a:r>
              <a:rPr lang="fr-FR" sz="3200" b="1" i="0" u="none" strike="noStrike" cap="none" baseline="0">
                <a:solidFill>
                  <a:srgbClr val="577F9F"/>
                </a:solidFill>
                <a:effectLst/>
                <a:uFill>
                  <a:solidFill>
                    <a:prstClr val="black">
                      <a:alpha val="0"/>
                    </a:prstClr>
                  </a:solidFill>
                </a:uFill>
                <a:latin typeface="Arial"/>
                <a:ea typeface="Arial"/>
                <a:cs typeface="Arial"/>
              </a:rPr>
              <a:t>Module 8.2 :	Complications et forme grave de la variole du singe</a:t>
            </a:r>
          </a:p>
        </p:txBody>
      </p:sp>
      <p:sp>
        <p:nvSpPr>
          <p:cNvPr id="6" name="Text Placeholder 5">
            <a:extLst>
              <a:ext uri="{FF2B5EF4-FFF2-40B4-BE49-F238E27FC236}">
                <a16:creationId xmlns:a16="http://schemas.microsoft.com/office/drawing/2014/main" id="{E8B4E94B-E259-FD33-577F-93600F40107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24635523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68A25-3EC2-C5BF-3A28-77F28BFEB7A3}"/>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Aperçu (2) </a:t>
            </a:r>
          </a:p>
        </p:txBody>
      </p:sp>
      <p:sp>
        <p:nvSpPr>
          <p:cNvPr id="3" name="Content Placeholder 2">
            <a:extLst>
              <a:ext uri="{FF2B5EF4-FFF2-40B4-BE49-F238E27FC236}">
                <a16:creationId xmlns:a16="http://schemas.microsoft.com/office/drawing/2014/main" id="{F0F34C07-7BD1-D285-A94D-BFDEF3E15CE2}"/>
              </a:ext>
            </a:extLst>
          </p:cNvPr>
          <p:cNvSpPr>
            <a:spLocks noGrp="1"/>
          </p:cNvSpPr>
          <p:nvPr>
            <p:ph idx="1"/>
          </p:nvPr>
        </p:nvSpPr>
        <p:spPr>
          <a:xfrm>
            <a:off x="838199" y="1636730"/>
            <a:ext cx="6193665" cy="4932746"/>
          </a:xfrm>
        </p:spPr>
        <p:txBody>
          <a:bodyPr/>
          <a:lstStyle/>
          <a:p>
            <a:r>
              <a:rPr lang="fr-FR" sz="2200" b="0" i="0" u="none" strike="noStrike" cap="none" baseline="0">
                <a:solidFill>
                  <a:srgbClr val="262626"/>
                </a:solidFill>
                <a:effectLst/>
                <a:uFill>
                  <a:solidFill>
                    <a:prstClr val="black">
                      <a:alpha val="0"/>
                    </a:prstClr>
                  </a:solidFill>
                </a:uFill>
                <a:latin typeface="Arial"/>
                <a:ea typeface="Arial"/>
                <a:cs typeface="Arial"/>
              </a:rPr>
              <a:t>L’OMS estime que le </a:t>
            </a:r>
            <a:r>
              <a:rPr lang="fr-FR" sz="2200" b="0" i="0" u="none" strike="noStrike" cap="none" baseline="0">
                <a:solidFill>
                  <a:srgbClr val="262626"/>
                </a:solidFill>
                <a:effectLst/>
                <a:uFill>
                  <a:solidFill>
                    <a:prstClr val="black">
                      <a:alpha val="0"/>
                    </a:prstClr>
                  </a:solidFill>
                </a:uFill>
                <a:latin typeface="Arial Black"/>
                <a:ea typeface="Arial Black"/>
                <a:cs typeface="Arial Black"/>
              </a:rPr>
              <a:t>risque à l’échelle mondiale </a:t>
            </a:r>
            <a:r>
              <a:rPr lang="fr-FR" sz="2200" b="0" i="0" u="none" strike="noStrike" cap="none" baseline="0">
                <a:solidFill>
                  <a:srgbClr val="262626"/>
                </a:solidFill>
                <a:effectLst/>
                <a:uFill>
                  <a:solidFill>
                    <a:prstClr val="black">
                      <a:alpha val="0"/>
                    </a:prstClr>
                  </a:solidFill>
                </a:uFill>
                <a:latin typeface="Arial"/>
                <a:ea typeface="Arial"/>
                <a:cs typeface="Arial"/>
              </a:rPr>
              <a:t>est </a:t>
            </a:r>
            <a:r>
              <a:rPr lang="fr-FR" sz="2200" b="1" i="0" u="none" strike="noStrike" cap="none" baseline="0">
                <a:solidFill>
                  <a:srgbClr val="262626"/>
                </a:solidFill>
                <a:effectLst/>
                <a:uFill>
                  <a:solidFill>
                    <a:prstClr val="black">
                      <a:alpha val="0"/>
                    </a:prstClr>
                  </a:solidFill>
                </a:uFill>
                <a:latin typeface="Arial Black"/>
                <a:ea typeface="Arial Black"/>
                <a:cs typeface="Arial Black"/>
              </a:rPr>
              <a:t>modéré</a:t>
            </a:r>
            <a:r>
              <a:rPr lang="fr-FR" sz="2200" b="0" i="0" u="none" strike="noStrike" cap="none" baseline="0">
                <a:solidFill>
                  <a:srgbClr val="262626"/>
                </a:solidFill>
                <a:effectLst/>
                <a:uFill>
                  <a:solidFill>
                    <a:prstClr val="black">
                      <a:alpha val="0"/>
                    </a:prstClr>
                  </a:solidFill>
                </a:uFill>
                <a:latin typeface="Arial"/>
                <a:ea typeface="Arial"/>
                <a:cs typeface="Arial"/>
              </a:rPr>
              <a:t>. </a:t>
            </a:r>
          </a:p>
          <a:p>
            <a:r>
              <a:rPr lang="fr-FR" sz="2200" b="0" i="0" u="none" strike="noStrike" cap="none" baseline="0">
                <a:solidFill>
                  <a:srgbClr val="262626"/>
                </a:solidFill>
                <a:effectLst/>
                <a:uFill>
                  <a:solidFill>
                    <a:prstClr val="black">
                      <a:alpha val="0"/>
                    </a:prstClr>
                  </a:solidFill>
                </a:uFill>
                <a:latin typeface="Arial"/>
                <a:ea typeface="Arial"/>
                <a:cs typeface="Arial"/>
              </a:rPr>
              <a:t>Le 14 août 2024, conformément au Règlement sanitaire international (2005), le Directeur général de l’OMS a déclaré que l’augmentation des cas de variole du singe en RDC et son expansion aux pays voisins constituent une urgence de santé publique de portée internationale (USPPI). Cette propagation de la variole du singe constitue un risque de santé publique pour d’autres États membres et nécessite une réponse internationale coordonnée.</a:t>
            </a:r>
          </a:p>
        </p:txBody>
      </p:sp>
      <p:sp>
        <p:nvSpPr>
          <p:cNvPr id="5" name="TextBox 4">
            <a:extLst>
              <a:ext uri="{FF2B5EF4-FFF2-40B4-BE49-F238E27FC236}">
                <a16:creationId xmlns:a16="http://schemas.microsoft.com/office/drawing/2014/main" id="{AD5CDAF2-11CB-3F43-4E67-D1C1A6A27143}"/>
              </a:ext>
            </a:extLst>
          </p:cNvPr>
          <p:cNvSpPr txBox="1"/>
          <p:nvPr/>
        </p:nvSpPr>
        <p:spPr>
          <a:xfrm>
            <a:off x="7081107" y="4506744"/>
            <a:ext cx="4604535" cy="1005840"/>
          </a:xfrm>
          <a:prstGeom prst="rect">
            <a:avLst/>
          </a:prstGeom>
          <a:noFill/>
        </p:spPr>
        <p:txBody>
          <a:bodyPr wrap="square" lIns="91440" tIns="45720" rIns="91440" bIns="45720" anchor="t">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OMS [Internet]. Épidémie de mpox (variole du singe) de 2022 à 2024 : tendances mondiales. Genève : OMS [mis à jour le 28 août 2024 ; cité le 30 août 2024]. Source : </a:t>
            </a:r>
            <a:r>
              <a:rPr lang="fr-FR" sz="1200" b="0" i="0" u="none" strike="noStrike" cap="none" baseline="0">
                <a:solidFill>
                  <a:srgbClr val="44546A"/>
                </a:solidFill>
                <a:effectLst/>
                <a:uFill>
                  <a:solidFill>
                    <a:prstClr val="black">
                      <a:alpha val="0"/>
                    </a:prstClr>
                  </a:solidFill>
                </a:uFill>
                <a:latin typeface="Arial"/>
                <a:ea typeface="Arial"/>
                <a:cs typeface="Arial"/>
                <a:hlinkClick r:id="rId3" history="0"/>
              </a:rPr>
              <a:t>Épidémie de mpox (variole du singe) de 2022 à 2024 : Tendances mondiales (shinyapps.io)</a:t>
            </a:r>
            <a:r>
              <a:rPr lang="fr-FR" sz="1200" b="0" i="0" u="none" strike="noStrike" cap="none" baseline="0">
                <a:solidFill>
                  <a:srgbClr val="44546A"/>
                </a:solidFill>
                <a:effectLst/>
                <a:uFill>
                  <a:solidFill>
                    <a:prstClr val="black">
                      <a:alpha val="0"/>
                    </a:prstClr>
                  </a:solidFill>
                </a:uFill>
                <a:latin typeface="Arial"/>
                <a:ea typeface="Arial"/>
                <a:cs typeface="Arial"/>
              </a:rPr>
              <a:t>.</a:t>
            </a:r>
          </a:p>
        </p:txBody>
      </p:sp>
      <p:graphicFrame>
        <p:nvGraphicFramePr>
          <p:cNvPr id="6" name="Table 6">
            <a:extLst>
              <a:ext uri="{FF2B5EF4-FFF2-40B4-BE49-F238E27FC236}">
                <a16:creationId xmlns:a16="http://schemas.microsoft.com/office/drawing/2014/main" id="{3D664B95-D41F-7A37-5CFC-B51BC6D56833}"/>
              </a:ext>
            </a:extLst>
          </p:cNvPr>
          <p:cNvGraphicFramePr>
            <a:graphicFrameLocks noGrp="1"/>
          </p:cNvGraphicFramePr>
          <p:nvPr>
            <p:extLst>
              <p:ext uri="{D42A27DB-BD31-4B8C-83A1-F6EECF244321}">
                <p14:modId xmlns:p14="http://schemas.microsoft.com/office/powerpoint/2010/main" val="442191676"/>
              </p:ext>
            </p:extLst>
          </p:nvPr>
        </p:nvGraphicFramePr>
        <p:xfrm>
          <a:off x="7081107" y="1482539"/>
          <a:ext cx="4314698" cy="2722898"/>
        </p:xfrm>
        <a:graphic>
          <a:graphicData uri="http://schemas.openxmlformats.org/drawingml/2006/table">
            <a:tbl>
              <a:tblPr firstRow="1" bandRow="1">
                <a:tableStyleId>{5FD0F851-EC5A-4D38-B0AD-8093EC10F338}</a:tableStyleId>
              </a:tblPr>
              <a:tblGrid>
                <a:gridCol w="1789213">
                  <a:extLst>
                    <a:ext uri="{9D8B030D-6E8A-4147-A177-3AD203B41FA5}">
                      <a16:colId xmlns:a16="http://schemas.microsoft.com/office/drawing/2014/main" val="2752410536"/>
                    </a:ext>
                  </a:extLst>
                </a:gridCol>
                <a:gridCol w="2525485">
                  <a:extLst>
                    <a:ext uri="{9D8B030D-6E8A-4147-A177-3AD203B41FA5}">
                      <a16:colId xmlns:a16="http://schemas.microsoft.com/office/drawing/2014/main" val="1426372921"/>
                    </a:ext>
                  </a:extLst>
                </a:gridCol>
              </a:tblGrid>
              <a:tr h="447049">
                <a:tc>
                  <a:txBody>
                    <a:bodyPr/>
                    <a:lstStyle/>
                    <a:p>
                      <a:r>
                        <a:rPr lang="fr-FR" sz="1800" b="1" i="0" u="none" strike="noStrike" cap="none" baseline="0">
                          <a:solidFill>
                            <a:srgbClr val="577F9F"/>
                          </a:solidFill>
                          <a:effectLst/>
                          <a:uFill>
                            <a:solidFill>
                              <a:prstClr val="black">
                                <a:alpha val="0"/>
                              </a:prstClr>
                            </a:solidFill>
                          </a:uFill>
                          <a:latin typeface="Arial"/>
                          <a:ea typeface="Arial"/>
                          <a:cs typeface="Arial"/>
                        </a:rPr>
                        <a:t>Risque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800" b="1" i="0" u="none" strike="noStrike" cap="none" baseline="0">
                          <a:solidFill>
                            <a:srgbClr val="577F9F"/>
                          </a:solidFill>
                          <a:effectLst/>
                          <a:uFill>
                            <a:solidFill>
                              <a:prstClr val="black">
                                <a:alpha val="0"/>
                              </a:prstClr>
                            </a:solidFill>
                          </a:uFill>
                          <a:latin typeface="Arial"/>
                          <a:ea typeface="Arial"/>
                          <a:cs typeface="Arial"/>
                        </a:rPr>
                        <a:t>Région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6780917"/>
                  </a:ext>
                </a:extLst>
              </a:tr>
              <a:tr h="447049">
                <a:tc>
                  <a:txBody>
                    <a:bodyPr/>
                    <a:lstStyle/>
                    <a:p>
                      <a:pPr algn="l"/>
                      <a:r>
                        <a:rPr lang="fr-FR" sz="1800" b="1" i="0" u="none" strike="noStrike" cap="none" baseline="0">
                          <a:solidFill>
                            <a:srgbClr val="FFFFFF"/>
                          </a:solidFill>
                          <a:effectLst/>
                          <a:uFill>
                            <a:solidFill>
                              <a:prstClr val="black">
                                <a:alpha val="0"/>
                              </a:prstClr>
                            </a:solidFill>
                          </a:uFill>
                          <a:latin typeface="Arial"/>
                          <a:ea typeface="Arial"/>
                          <a:cs typeface="Arial"/>
                        </a:rPr>
                        <a:t>Élevé</a:t>
                      </a:r>
                      <a:r>
                        <a:rPr lang="fr-FR" sz="1800" b="0" i="0" u="none" strike="noStrike" cap="none" baseline="0">
                          <a:solidFill>
                            <a:srgbClr val="000000"/>
                          </a:solidFill>
                          <a:effectLst/>
                          <a:uFill>
                            <a:solidFill>
                              <a:prstClr val="black">
                                <a:alpha val="0"/>
                              </a:prstClr>
                            </a:solidFill>
                          </a:uFill>
                          <a:latin typeface="Arial"/>
                          <a:ea typeface="Arial"/>
                          <a:cs typeface="Arial"/>
                        </a:rPr>
                        <a:t>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pPr algn="l"/>
                      <a:r>
                        <a:rPr lang="fr-FR" sz="1800" b="0" i="0" u="none" strike="noStrike" cap="none" baseline="0">
                          <a:solidFill>
                            <a:srgbClr val="000000"/>
                          </a:solidFill>
                          <a:effectLst/>
                          <a:uFill>
                            <a:solidFill>
                              <a:prstClr val="black">
                                <a:alpha val="0"/>
                              </a:prstClr>
                            </a:solidFill>
                          </a:uFill>
                          <a:latin typeface="Calibri"/>
                          <a:ea typeface="Calibri"/>
                          <a:cs typeface="Calibri"/>
                        </a:rPr>
                        <a:t>RDC, pays voisins </a:t>
                      </a:r>
                      <a:endParaRPr lang="en-US"/>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86222516"/>
                  </a:ext>
                </a:extLst>
              </a:tr>
              <a:tr h="447049">
                <a:tc>
                  <a:txBody>
                    <a:bodyPr/>
                    <a:lstStyle/>
                    <a:p>
                      <a:pPr algn="l"/>
                      <a:r>
                        <a:rPr lang="fr-FR" sz="1800" b="1" i="0" u="none" strike="noStrike" cap="none" baseline="0">
                          <a:solidFill>
                            <a:srgbClr val="FFFFFF"/>
                          </a:solidFill>
                          <a:effectLst/>
                          <a:uFill>
                            <a:solidFill>
                              <a:prstClr val="black">
                                <a:alpha val="0"/>
                              </a:prstClr>
                            </a:solidFill>
                          </a:uFill>
                          <a:latin typeface="Arial"/>
                          <a:ea typeface="Arial"/>
                          <a:cs typeface="Arial"/>
                        </a:rPr>
                        <a:t>Moyen</a:t>
                      </a:r>
                      <a:r>
                        <a:rPr lang="fr-FR" sz="1800" b="1" i="0" u="none" strike="noStrike" cap="none" baseline="0">
                          <a:solidFill>
                            <a:srgbClr val="000000"/>
                          </a:solidFill>
                          <a:effectLst/>
                          <a:uFill>
                            <a:solidFill>
                              <a:prstClr val="black">
                                <a:alpha val="0"/>
                              </a:prstClr>
                            </a:solidFill>
                          </a:uFill>
                          <a:latin typeface="Arial"/>
                          <a:ea typeface="Arial"/>
                          <a:cs typeface="Arial"/>
                        </a:rPr>
                        <a:t>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2">
                        <a:lumMod val="50000"/>
                        <a:lumOff val="50000"/>
                      </a:scheme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800" b="0" i="0" u="none" strike="noStrike" cap="none" baseline="0">
                          <a:solidFill>
                            <a:srgbClr val="000000"/>
                          </a:solidFill>
                          <a:effectLst/>
                          <a:uFill>
                            <a:solidFill>
                              <a:prstClr val="black">
                                <a:alpha val="0"/>
                              </a:prstClr>
                            </a:solidFill>
                          </a:uFill>
                          <a:latin typeface="Arial"/>
                          <a:ea typeface="Arial"/>
                          <a:cs typeface="Arial"/>
                        </a:rPr>
                        <a:t>Europe</a:t>
                      </a:r>
                    </a:p>
                    <a:p>
                      <a:pPr marL="0" marR="0" lvl="0" indent="0" algn="l" defTabSz="914400" rtl="0" eaLnBrk="1" fontAlgn="auto" latinLnBrk="0" hangingPunct="1">
                        <a:lnSpc>
                          <a:spcPct val="100000"/>
                        </a:lnSpc>
                        <a:spcBef>
                          <a:spcPct val="0"/>
                        </a:spcBef>
                        <a:spcAft>
                          <a:spcPct val="0"/>
                        </a:spcAft>
                        <a:buClrTx/>
                        <a:buSzTx/>
                        <a:buFontTx/>
                        <a:buNone/>
                        <a:defRPr/>
                      </a:pPr>
                      <a:r>
                        <a:rPr lang="fr-FR" sz="1800" b="0" i="0" u="none" strike="noStrike" cap="none" baseline="0">
                          <a:solidFill>
                            <a:srgbClr val="000000"/>
                          </a:solidFill>
                          <a:effectLst/>
                          <a:uFill>
                            <a:solidFill>
                              <a:prstClr val="black">
                                <a:alpha val="0"/>
                              </a:prstClr>
                            </a:solidFill>
                          </a:uFill>
                          <a:latin typeface="Arial"/>
                          <a:ea typeface="Arial"/>
                          <a:cs typeface="Arial"/>
                        </a:rPr>
                        <a:t>Amériques</a:t>
                      </a:r>
                    </a:p>
                    <a:p>
                      <a:pPr algn="l"/>
                      <a:r>
                        <a:rPr lang="fr-FR" sz="1800" b="0" i="0" u="none" strike="noStrike" cap="none" baseline="0">
                          <a:solidFill>
                            <a:srgbClr val="000000"/>
                          </a:solidFill>
                          <a:effectLst/>
                          <a:uFill>
                            <a:solidFill>
                              <a:prstClr val="black">
                                <a:alpha val="0"/>
                              </a:prstClr>
                            </a:solidFill>
                          </a:uFill>
                          <a:latin typeface="Arial"/>
                          <a:ea typeface="Arial"/>
                          <a:cs typeface="Arial"/>
                        </a:rPr>
                        <a:t>Afrique de l'Ouest</a:t>
                      </a:r>
                    </a:p>
                    <a:p>
                      <a:pPr algn="l"/>
                      <a:r>
                        <a:rPr lang="fr-FR" sz="1800" b="0" i="0" u="none" strike="noStrike" cap="none" baseline="0">
                          <a:solidFill>
                            <a:srgbClr val="000000"/>
                          </a:solidFill>
                          <a:effectLst/>
                          <a:uFill>
                            <a:solidFill>
                              <a:prstClr val="black">
                                <a:alpha val="0"/>
                              </a:prstClr>
                            </a:solidFill>
                          </a:uFill>
                          <a:latin typeface="Arial"/>
                          <a:ea typeface="Arial"/>
                          <a:cs typeface="Arial"/>
                        </a:rPr>
                        <a:t>Méditerranée orientale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97429421"/>
                  </a:ext>
                </a:extLst>
              </a:tr>
              <a:tr h="447049">
                <a:tc>
                  <a:txBody>
                    <a:bodyPr/>
                    <a:lstStyle/>
                    <a:p>
                      <a:pPr algn="l"/>
                      <a:r>
                        <a:rPr lang="fr-FR" sz="1800" b="1" i="0" u="none" strike="noStrike" cap="none" baseline="0">
                          <a:solidFill>
                            <a:srgbClr val="000000"/>
                          </a:solidFill>
                          <a:effectLst/>
                          <a:uFill>
                            <a:solidFill>
                              <a:prstClr val="black">
                                <a:alpha val="0"/>
                              </a:prstClr>
                            </a:solidFill>
                          </a:uFill>
                          <a:latin typeface="Arial"/>
                          <a:ea typeface="Arial"/>
                          <a:cs typeface="Arial"/>
                        </a:rPr>
                        <a:t>Faible</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00FF00">
                        <a:alpha val="20000"/>
                      </a:srgbClr>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800" b="0" i="0" u="none" strike="noStrike" cap="none" baseline="0">
                          <a:solidFill>
                            <a:srgbClr val="000000"/>
                          </a:solidFill>
                          <a:effectLst/>
                          <a:uFill>
                            <a:solidFill>
                              <a:prstClr val="black">
                                <a:alpha val="0"/>
                              </a:prstClr>
                            </a:solidFill>
                          </a:uFill>
                          <a:latin typeface="Arial"/>
                          <a:ea typeface="Arial"/>
                          <a:cs typeface="Arial"/>
                        </a:rPr>
                        <a:t>Asie du Sud-Est  </a:t>
                      </a:r>
                    </a:p>
                    <a:p>
                      <a:pPr algn="l"/>
                      <a:r>
                        <a:rPr lang="fr-FR" sz="1800" b="0" i="0" u="none" strike="noStrike" cap="none" baseline="0">
                          <a:solidFill>
                            <a:srgbClr val="000000"/>
                          </a:solidFill>
                          <a:effectLst/>
                          <a:uFill>
                            <a:solidFill>
                              <a:prstClr val="black">
                                <a:alpha val="0"/>
                              </a:prstClr>
                            </a:solidFill>
                          </a:uFill>
                          <a:latin typeface="Arial"/>
                          <a:ea typeface="Arial"/>
                          <a:cs typeface="Arial"/>
                        </a:rPr>
                        <a:t>Pacifique occidental  </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099951"/>
                  </a:ext>
                </a:extLst>
              </a:tr>
            </a:tbl>
          </a:graphicData>
        </a:graphic>
      </p:graphicFrame>
    </p:spTree>
    <p:extLst>
      <p:ext uri="{BB962C8B-B14F-4D97-AF65-F5344CB8AC3E}">
        <p14:creationId xmlns:p14="http://schemas.microsoft.com/office/powerpoint/2010/main" val="2205081229"/>
      </p:ext>
    </p:extLst>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a:xfrm>
            <a:off x="838200" y="1636730"/>
            <a:ext cx="10074442" cy="4932746"/>
          </a:xfrm>
        </p:spPr>
        <p:txBody>
          <a:bodyPr/>
          <a:lstStyle/>
          <a:p>
            <a:pPr marL="0" indent="0">
              <a:buNone/>
            </a:pPr>
            <a:r>
              <a:rPr lang="fr-FR" sz="24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a:t>
            </a:r>
          </a:p>
          <a:p>
            <a:r>
              <a:rPr lang="fr-FR" sz="2400" b="0" i="0" u="none" strike="noStrike" cap="none" baseline="0">
                <a:solidFill>
                  <a:srgbClr val="262626"/>
                </a:solidFill>
                <a:effectLst/>
                <a:uFill>
                  <a:solidFill>
                    <a:prstClr val="black">
                      <a:alpha val="0"/>
                    </a:prstClr>
                  </a:solidFill>
                </a:uFill>
                <a:latin typeface="Arial"/>
                <a:ea typeface="Arial"/>
                <a:cs typeface="Arial"/>
              </a:rPr>
              <a:t>Reconnaître les signes de danger et les complications de la variole du singe</a:t>
            </a:r>
          </a:p>
          <a:p>
            <a:r>
              <a:rPr lang="fr-FR" sz="2400" b="0" i="0" u="none" strike="noStrike" cap="none" baseline="0">
                <a:solidFill>
                  <a:srgbClr val="262626"/>
                </a:solidFill>
                <a:effectLst/>
                <a:uFill>
                  <a:solidFill>
                    <a:prstClr val="black">
                      <a:alpha val="0"/>
                    </a:prstClr>
                  </a:solidFill>
                </a:uFill>
                <a:latin typeface="Arial"/>
                <a:ea typeface="Arial"/>
                <a:cs typeface="Arial"/>
              </a:rPr>
              <a:t>Établir une distinction entre les complications moins fréquentes et les complications plus fréquentes</a:t>
            </a:r>
          </a:p>
          <a:p>
            <a:r>
              <a:rPr lang="fr-FR" sz="2400" b="0" i="0" u="none" strike="noStrike" cap="none" baseline="0">
                <a:solidFill>
                  <a:srgbClr val="262626"/>
                </a:solidFill>
                <a:effectLst/>
                <a:uFill>
                  <a:solidFill>
                    <a:prstClr val="black">
                      <a:alpha val="0"/>
                    </a:prstClr>
                  </a:solidFill>
                </a:uFill>
                <a:latin typeface="Arial"/>
                <a:ea typeface="Arial"/>
                <a:cs typeface="Arial"/>
              </a:rPr>
              <a:t>Utiliser l’organigramme du parcours de soins cliniques pour la prise en charge clinique </a:t>
            </a:r>
          </a:p>
          <a:p>
            <a:r>
              <a:rPr lang="fr-FR" sz="2400" b="0" i="0" u="none" strike="noStrike" cap="none" baseline="0">
                <a:solidFill>
                  <a:srgbClr val="262626"/>
                </a:solidFill>
                <a:effectLst/>
                <a:uFill>
                  <a:solidFill>
                    <a:prstClr val="black">
                      <a:alpha val="0"/>
                    </a:prstClr>
                  </a:solidFill>
                </a:uFill>
                <a:latin typeface="Arial"/>
                <a:ea typeface="Arial"/>
                <a:cs typeface="Arial"/>
              </a:rPr>
              <a:t>Assurer une surveillance et une prise en charge clinique plus étroites des cas compliqués d’infection par la variole du singe </a:t>
            </a:r>
          </a:p>
          <a:p>
            <a:r>
              <a:rPr lang="fr-FR" sz="2400" b="0" i="0" u="none" strike="noStrike" cap="none" baseline="0">
                <a:solidFill>
                  <a:srgbClr val="262626"/>
                </a:solidFill>
                <a:effectLst/>
                <a:uFill>
                  <a:solidFill>
                    <a:prstClr val="black">
                      <a:alpha val="0"/>
                    </a:prstClr>
                  </a:solidFill>
                </a:uFill>
                <a:latin typeface="Arial"/>
                <a:ea typeface="Arial"/>
                <a:cs typeface="Arial"/>
              </a:rPr>
              <a:t>Proposer une prise en charge clinique des complications et des formes sévères de la variole du singe </a:t>
            </a:r>
          </a:p>
        </p:txBody>
      </p:sp>
    </p:spTree>
    <p:extLst>
      <p:ext uri="{BB962C8B-B14F-4D97-AF65-F5344CB8AC3E}">
        <p14:creationId xmlns:p14="http://schemas.microsoft.com/office/powerpoint/2010/main" val="770691450"/>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CE8CD-EF58-C7F0-828B-6540A638B6F9}"/>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Complications de la variole du singe</a:t>
            </a:r>
          </a:p>
        </p:txBody>
      </p:sp>
      <p:sp>
        <p:nvSpPr>
          <p:cNvPr id="3" name="Content Placeholder 2">
            <a:extLst>
              <a:ext uri="{FF2B5EF4-FFF2-40B4-BE49-F238E27FC236}">
                <a16:creationId xmlns:a16="http://schemas.microsoft.com/office/drawing/2014/main" id="{201DE508-004A-9BAD-1568-A642147CE630}"/>
              </a:ext>
            </a:extLst>
          </p:cNvPr>
          <p:cNvSpPr>
            <a:spLocks noGrp="1"/>
          </p:cNvSpPr>
          <p:nvPr>
            <p:ph idx="1"/>
          </p:nvPr>
        </p:nvSpPr>
        <p:spPr>
          <a:xfrm>
            <a:off x="838200" y="1636730"/>
            <a:ext cx="5400675" cy="4932746"/>
          </a:xfrm>
        </p:spPr>
        <p:txBody>
          <a:bodyPr/>
          <a:lstStyle/>
          <a:p>
            <a:pPr marL="0" indent="0">
              <a:buNone/>
            </a:pPr>
            <a:r>
              <a:rPr lang="fr-FR" sz="2400" b="0" i="0" u="none" strike="noStrike" cap="none" baseline="0">
                <a:solidFill>
                  <a:srgbClr val="262626"/>
                </a:solidFill>
                <a:effectLst/>
                <a:uFill>
                  <a:solidFill>
                    <a:prstClr val="black">
                      <a:alpha val="0"/>
                    </a:prstClr>
                  </a:solidFill>
                </a:uFill>
                <a:latin typeface="Arial"/>
                <a:ea typeface="Arial"/>
                <a:cs typeface="Arial"/>
              </a:rPr>
              <a:t>L’évolution de la maladie dépend de l’état de santé général.</a:t>
            </a:r>
          </a:p>
          <a:p>
            <a:r>
              <a:rPr lang="fr-FR" sz="2400" b="0" i="0" u="none" strike="noStrike" cap="none" baseline="0">
                <a:solidFill>
                  <a:srgbClr val="262626"/>
                </a:solidFill>
                <a:effectLst/>
                <a:uFill>
                  <a:solidFill>
                    <a:prstClr val="black">
                      <a:alpha val="0"/>
                    </a:prstClr>
                  </a:solidFill>
                </a:uFill>
                <a:latin typeface="Arial"/>
                <a:ea typeface="Arial"/>
                <a:cs typeface="Arial"/>
              </a:rPr>
              <a:t>Infections bactériennes de l’œil (4 %) ou de la peau (20 %)</a:t>
            </a:r>
          </a:p>
          <a:p>
            <a:r>
              <a:rPr lang="fr-FR" sz="2400" b="0" i="0" u="none" strike="noStrike" cap="none" baseline="0">
                <a:solidFill>
                  <a:srgbClr val="262626"/>
                </a:solidFill>
                <a:effectLst/>
                <a:uFill>
                  <a:solidFill>
                    <a:prstClr val="black">
                      <a:alpha val="0"/>
                    </a:prstClr>
                  </a:solidFill>
                </a:uFill>
                <a:latin typeface="Arial"/>
                <a:ea typeface="Arial"/>
                <a:cs typeface="Arial"/>
              </a:rPr>
              <a:t>Diarrhée et vomissements entraînant une déshydratation (7 %)</a:t>
            </a:r>
          </a:p>
          <a:p>
            <a:r>
              <a:rPr lang="fr-FR" sz="2400" b="0" i="0" u="none" strike="noStrike" cap="none" baseline="0">
                <a:solidFill>
                  <a:srgbClr val="262626"/>
                </a:solidFill>
                <a:effectLst/>
                <a:uFill>
                  <a:solidFill>
                    <a:prstClr val="black">
                      <a:alpha val="0"/>
                    </a:prstClr>
                  </a:solidFill>
                </a:uFill>
                <a:latin typeface="Arial"/>
                <a:ea typeface="Arial"/>
                <a:cs typeface="Arial"/>
              </a:rPr>
              <a:t>Abcès avec obstructions des voies respiratoires</a:t>
            </a:r>
          </a:p>
          <a:p>
            <a:r>
              <a:rPr lang="fr-FR" sz="2400" b="0" i="0" u="none" strike="noStrike" cap="none" baseline="0">
                <a:solidFill>
                  <a:srgbClr val="262626"/>
                </a:solidFill>
                <a:effectLst/>
                <a:uFill>
                  <a:solidFill>
                    <a:prstClr val="black">
                      <a:alpha val="0"/>
                    </a:prstClr>
                  </a:solidFill>
                </a:uFill>
                <a:latin typeface="Arial"/>
                <a:ea typeface="Arial"/>
                <a:cs typeface="Arial"/>
              </a:rPr>
              <a:t>Bronchopneumonie</a:t>
            </a:r>
          </a:p>
          <a:p>
            <a:r>
              <a:rPr lang="fr-FR" sz="2400" b="0" i="0" u="none" strike="noStrike" cap="none" baseline="0">
                <a:solidFill>
                  <a:srgbClr val="262626"/>
                </a:solidFill>
                <a:effectLst/>
                <a:uFill>
                  <a:solidFill>
                    <a:prstClr val="black">
                      <a:alpha val="0"/>
                    </a:prstClr>
                  </a:solidFill>
                </a:uFill>
                <a:latin typeface="Arial"/>
                <a:ea typeface="Arial"/>
                <a:cs typeface="Arial"/>
              </a:rPr>
              <a:t>Encéphalite, septicémie (&lt; 1 %)</a:t>
            </a:r>
          </a:p>
          <a:p>
            <a:endParaRPr lang="en-US"/>
          </a:p>
        </p:txBody>
      </p:sp>
      <p:pic>
        <p:nvPicPr>
          <p:cNvPr id="8" name="Picture 7">
            <a:extLst>
              <a:ext uri="{FF2B5EF4-FFF2-40B4-BE49-F238E27FC236}">
                <a16:creationId xmlns:a16="http://schemas.microsoft.com/office/drawing/2014/main" id="{F3CB5F63-84A3-347E-15FF-FC7734F89E9D}"/>
              </a:ext>
            </a:extLst>
          </p:cNvPr>
          <p:cNvPicPr>
            <a:picLocks noChangeAspect="1"/>
          </p:cNvPicPr>
          <p:nvPr/>
        </p:nvPicPr>
        <p:blipFill>
          <a:blip r:embed="rId3"/>
          <a:stretch>
            <a:fillRect/>
          </a:stretch>
        </p:blipFill>
        <p:spPr>
          <a:xfrm>
            <a:off x="6426926" y="382136"/>
            <a:ext cx="5494946" cy="6037657"/>
          </a:xfrm>
          <a:prstGeom prst="rect">
            <a:avLst/>
          </a:prstGeom>
        </p:spPr>
      </p:pic>
      <p:sp>
        <p:nvSpPr>
          <p:cNvPr id="4" name="TextBox 3">
            <a:extLst>
              <a:ext uri="{FF2B5EF4-FFF2-40B4-BE49-F238E27FC236}">
                <a16:creationId xmlns:a16="http://schemas.microsoft.com/office/drawing/2014/main" id="{9FA72E11-274C-4DA1-98E4-22144332D722}"/>
              </a:ext>
            </a:extLst>
          </p:cNvPr>
          <p:cNvSpPr txBox="1"/>
          <p:nvPr/>
        </p:nvSpPr>
        <p:spPr>
          <a:xfrm>
            <a:off x="7675420" y="402380"/>
            <a:ext cx="1117599" cy="365760"/>
          </a:xfrm>
          <a:prstGeom prst="rect">
            <a:avLst/>
          </a:prstGeom>
          <a:solidFill>
            <a:srgbClr val="C3D6EB"/>
          </a:solidFill>
        </p:spPr>
        <p:txBody>
          <a:bodyPr wrap="square" lIns="0" tIns="0" rIns="0" bIns="0" rtlCol="0">
            <a:spAutoFit/>
          </a:bodyPr>
          <a:lstStyle/>
          <a:p>
            <a:pPr algn="ctr"/>
            <a:r>
              <a:rPr lang="fr-FR" sz="1200" b="0" i="0" u="none" strike="noStrike" cap="none" baseline="0">
                <a:solidFill>
                  <a:srgbClr val="000000"/>
                </a:solidFill>
                <a:effectLst/>
                <a:uFill>
                  <a:solidFill>
                    <a:prstClr val="black">
                      <a:alpha val="0"/>
                    </a:prstClr>
                  </a:solidFill>
                </a:uFill>
                <a:latin typeface="Arial"/>
                <a:ea typeface="Arial"/>
                <a:cs typeface="Arial"/>
              </a:rPr>
              <a:t>Lésions oculaires </a:t>
            </a:r>
          </a:p>
        </p:txBody>
      </p:sp>
      <p:sp>
        <p:nvSpPr>
          <p:cNvPr id="6" name="TextBox 5">
            <a:extLst>
              <a:ext uri="{FF2B5EF4-FFF2-40B4-BE49-F238E27FC236}">
                <a16:creationId xmlns:a16="http://schemas.microsoft.com/office/drawing/2014/main" id="{75DBE1B6-CDE0-4FD1-B4E6-BD79F0B5668C}"/>
              </a:ext>
            </a:extLst>
          </p:cNvPr>
          <p:cNvSpPr txBox="1"/>
          <p:nvPr/>
        </p:nvSpPr>
        <p:spPr>
          <a:xfrm>
            <a:off x="10317020" y="438207"/>
            <a:ext cx="789707" cy="182880"/>
          </a:xfrm>
          <a:prstGeom prst="rect">
            <a:avLst/>
          </a:prstGeom>
          <a:solidFill>
            <a:srgbClr val="C3D6EB"/>
          </a:solidFill>
        </p:spPr>
        <p:txBody>
          <a:bodyPr wrap="square" lIns="0" tIns="0" rIns="0" bIns="0" rtlCol="0">
            <a:spAutoFit/>
          </a:bodyPr>
          <a:lstStyle/>
          <a:p>
            <a:pPr algn="ctr"/>
            <a:r>
              <a:rPr lang="fr-FR" sz="1200" b="0" i="0" u="none" strike="noStrike" cap="none" baseline="0">
                <a:solidFill>
                  <a:srgbClr val="000000"/>
                </a:solidFill>
                <a:effectLst/>
                <a:uFill>
                  <a:solidFill>
                    <a:prstClr val="black">
                      <a:alpha val="0"/>
                    </a:prstClr>
                  </a:solidFill>
                </a:uFill>
                <a:latin typeface="Arial"/>
                <a:ea typeface="Arial"/>
                <a:cs typeface="Arial"/>
              </a:rPr>
              <a:t>Fièvre</a:t>
            </a:r>
          </a:p>
        </p:txBody>
      </p:sp>
      <p:sp>
        <p:nvSpPr>
          <p:cNvPr id="7" name="TextBox 6">
            <a:extLst>
              <a:ext uri="{FF2B5EF4-FFF2-40B4-BE49-F238E27FC236}">
                <a16:creationId xmlns:a16="http://schemas.microsoft.com/office/drawing/2014/main" id="{058DA418-9B97-49EF-9A55-3C24D8C01EDA}"/>
              </a:ext>
            </a:extLst>
          </p:cNvPr>
          <p:cNvSpPr txBox="1"/>
          <p:nvPr/>
        </p:nvSpPr>
        <p:spPr>
          <a:xfrm>
            <a:off x="7080249" y="1937975"/>
            <a:ext cx="1187451" cy="289560"/>
          </a:xfrm>
          <a:prstGeom prst="rect">
            <a:avLst/>
          </a:prstGeom>
          <a:solidFill>
            <a:srgbClr val="C3D6EB"/>
          </a:solidFill>
        </p:spPr>
        <p:txBody>
          <a:bodyPr wrap="square" lIns="0" tIns="0" rIns="0" bIns="0" rtlCol="0">
            <a:spAutoFit/>
          </a:bodyPr>
          <a:lstStyle/>
          <a:p>
            <a:pPr algn="ctr"/>
            <a:r>
              <a:rPr lang="fr-FR" sz="950" b="0" i="0" u="none" strike="noStrike" cap="none" baseline="0">
                <a:solidFill>
                  <a:srgbClr val="000000"/>
                </a:solidFill>
                <a:effectLst/>
                <a:uFill>
                  <a:solidFill>
                    <a:prstClr val="black">
                      <a:alpha val="0"/>
                    </a:prstClr>
                  </a:solidFill>
                </a:uFill>
                <a:latin typeface="Arial"/>
                <a:ea typeface="Arial"/>
                <a:cs typeface="Arial"/>
              </a:rPr>
              <a:t>Plaies dans la bouche et la gorge</a:t>
            </a:r>
          </a:p>
        </p:txBody>
      </p:sp>
      <p:sp>
        <p:nvSpPr>
          <p:cNvPr id="9" name="TextBox 8">
            <a:extLst>
              <a:ext uri="{FF2B5EF4-FFF2-40B4-BE49-F238E27FC236}">
                <a16:creationId xmlns:a16="http://schemas.microsoft.com/office/drawing/2014/main" id="{C807B43E-326A-40D0-9CDC-03CEB88D16B5}"/>
              </a:ext>
            </a:extLst>
          </p:cNvPr>
          <p:cNvSpPr txBox="1"/>
          <p:nvPr/>
        </p:nvSpPr>
        <p:spPr>
          <a:xfrm>
            <a:off x="10674349" y="1969725"/>
            <a:ext cx="1115151" cy="152400"/>
          </a:xfrm>
          <a:prstGeom prst="rect">
            <a:avLst/>
          </a:prstGeom>
          <a:solidFill>
            <a:srgbClr val="C3D6EB"/>
          </a:solidFill>
        </p:spPr>
        <p:txBody>
          <a:bodyPr wrap="square" lIns="0" tIns="0" rIns="0" bIns="0" rtlCol="0">
            <a:spAutoFit/>
          </a:bodyPr>
          <a:lstStyle/>
          <a:p>
            <a:pPr algn="ctr"/>
            <a:r>
              <a:rPr lang="fr-FR" sz="1000" b="0" i="0" u="none" strike="noStrike" cap="none" baseline="0">
                <a:solidFill>
                  <a:srgbClr val="000000"/>
                </a:solidFill>
                <a:effectLst/>
                <a:uFill>
                  <a:solidFill>
                    <a:prstClr val="black">
                      <a:alpha val="0"/>
                    </a:prstClr>
                  </a:solidFill>
                </a:uFill>
                <a:latin typeface="Arial"/>
                <a:ea typeface="Arial"/>
                <a:cs typeface="Arial"/>
              </a:rPr>
              <a:t>Lymphadénopathie</a:t>
            </a:r>
          </a:p>
        </p:txBody>
      </p:sp>
      <p:sp>
        <p:nvSpPr>
          <p:cNvPr id="10" name="TextBox 9">
            <a:extLst>
              <a:ext uri="{FF2B5EF4-FFF2-40B4-BE49-F238E27FC236}">
                <a16:creationId xmlns:a16="http://schemas.microsoft.com/office/drawing/2014/main" id="{A4F2A23E-B8FF-4131-A915-63CE0BA8C209}"/>
              </a:ext>
            </a:extLst>
          </p:cNvPr>
          <p:cNvSpPr txBox="1"/>
          <p:nvPr/>
        </p:nvSpPr>
        <p:spPr>
          <a:xfrm>
            <a:off x="7238998" y="3362864"/>
            <a:ext cx="869951" cy="160020"/>
          </a:xfrm>
          <a:prstGeom prst="rect">
            <a:avLst/>
          </a:prstGeom>
          <a:solidFill>
            <a:srgbClr val="C3D6EB"/>
          </a:solidFill>
        </p:spPr>
        <p:txBody>
          <a:bodyPr wrap="square" lIns="0" tIns="0" rIns="0" bIns="0" rtlCol="0">
            <a:spAutoFit/>
          </a:bodyPr>
          <a:lstStyle/>
          <a:p>
            <a:pPr algn="ctr"/>
            <a:r>
              <a:rPr lang="fr-FR" sz="1050" b="0" i="0" u="none" strike="noStrike" cap="none" baseline="0">
                <a:solidFill>
                  <a:srgbClr val="000000"/>
                </a:solidFill>
                <a:effectLst/>
                <a:uFill>
                  <a:solidFill>
                    <a:prstClr val="black">
                      <a:alpha val="0"/>
                    </a:prstClr>
                  </a:solidFill>
                </a:uFill>
                <a:latin typeface="Arial"/>
                <a:ea typeface="Arial"/>
                <a:cs typeface="Arial"/>
              </a:rPr>
              <a:t>Pneumonie</a:t>
            </a:r>
          </a:p>
        </p:txBody>
      </p:sp>
      <p:sp>
        <p:nvSpPr>
          <p:cNvPr id="11" name="TextBox 10">
            <a:extLst>
              <a:ext uri="{FF2B5EF4-FFF2-40B4-BE49-F238E27FC236}">
                <a16:creationId xmlns:a16="http://schemas.microsoft.com/office/drawing/2014/main" id="{ABF3BDEB-A409-47F5-A07C-85583B625DC5}"/>
              </a:ext>
            </a:extLst>
          </p:cNvPr>
          <p:cNvSpPr txBox="1"/>
          <p:nvPr/>
        </p:nvSpPr>
        <p:spPr>
          <a:xfrm>
            <a:off x="10674349" y="3382735"/>
            <a:ext cx="1153250" cy="289560"/>
          </a:xfrm>
          <a:prstGeom prst="rect">
            <a:avLst/>
          </a:prstGeom>
          <a:solidFill>
            <a:srgbClr val="C3D6EB"/>
          </a:solidFill>
        </p:spPr>
        <p:txBody>
          <a:bodyPr wrap="square" lIns="0" tIns="0" rIns="0" bIns="0" rtlCol="0">
            <a:spAutoFit/>
          </a:bodyPr>
          <a:lstStyle/>
          <a:p>
            <a:pPr algn="ctr"/>
            <a:r>
              <a:rPr lang="fr-FR" sz="950" b="0" i="0" u="none" strike="noStrike" cap="none" baseline="0">
                <a:solidFill>
                  <a:srgbClr val="000000"/>
                </a:solidFill>
                <a:effectLst/>
                <a:uFill>
                  <a:solidFill>
                    <a:prstClr val="black">
                      <a:alpha val="0"/>
                    </a:prstClr>
                  </a:solidFill>
                </a:uFill>
                <a:latin typeface="Arial"/>
                <a:ea typeface="Arial"/>
                <a:cs typeface="Arial"/>
              </a:rPr>
              <a:t>Vomissements et diarrhée</a:t>
            </a:r>
          </a:p>
        </p:txBody>
      </p:sp>
      <p:sp>
        <p:nvSpPr>
          <p:cNvPr id="12" name="TextBox 11">
            <a:extLst>
              <a:ext uri="{FF2B5EF4-FFF2-40B4-BE49-F238E27FC236}">
                <a16:creationId xmlns:a16="http://schemas.microsoft.com/office/drawing/2014/main" id="{55D2C09C-14A7-49C2-8B8A-4199EF57D750}"/>
              </a:ext>
            </a:extLst>
          </p:cNvPr>
          <p:cNvSpPr txBox="1"/>
          <p:nvPr/>
        </p:nvSpPr>
        <p:spPr>
          <a:xfrm>
            <a:off x="7675420" y="4781076"/>
            <a:ext cx="1119046" cy="152400"/>
          </a:xfrm>
          <a:prstGeom prst="rect">
            <a:avLst/>
          </a:prstGeom>
          <a:solidFill>
            <a:srgbClr val="C3D6EB"/>
          </a:solidFill>
        </p:spPr>
        <p:txBody>
          <a:bodyPr wrap="square" lIns="0" tIns="0" rIns="0" bIns="0" rtlCol="0">
            <a:spAutoFit/>
          </a:bodyPr>
          <a:lstStyle/>
          <a:p>
            <a:pPr algn="ctr"/>
            <a:r>
              <a:rPr lang="fr-FR" sz="1000" b="0" i="0" u="none" strike="noStrike" cap="none" baseline="0">
                <a:solidFill>
                  <a:srgbClr val="000000"/>
                </a:solidFill>
                <a:effectLst/>
                <a:uFill>
                  <a:solidFill>
                    <a:prstClr val="black">
                      <a:alpha val="0"/>
                    </a:prstClr>
                  </a:solidFill>
                </a:uFill>
                <a:latin typeface="Arial"/>
                <a:ea typeface="Arial"/>
                <a:cs typeface="Arial"/>
              </a:rPr>
              <a:t>Atteinte cutanée</a:t>
            </a:r>
          </a:p>
        </p:txBody>
      </p:sp>
      <p:sp>
        <p:nvSpPr>
          <p:cNvPr id="13" name="TextBox 12">
            <a:extLst>
              <a:ext uri="{FF2B5EF4-FFF2-40B4-BE49-F238E27FC236}">
                <a16:creationId xmlns:a16="http://schemas.microsoft.com/office/drawing/2014/main" id="{A3FBD6B6-7746-4AF0-A351-2C724DAA91FC}"/>
              </a:ext>
            </a:extLst>
          </p:cNvPr>
          <p:cNvSpPr txBox="1"/>
          <p:nvPr/>
        </p:nvSpPr>
        <p:spPr>
          <a:xfrm>
            <a:off x="10400145" y="4810947"/>
            <a:ext cx="687530" cy="152400"/>
          </a:xfrm>
          <a:prstGeom prst="rect">
            <a:avLst/>
          </a:prstGeom>
          <a:solidFill>
            <a:srgbClr val="C3D6EB"/>
          </a:solidFill>
        </p:spPr>
        <p:txBody>
          <a:bodyPr wrap="square" lIns="0" tIns="0" rIns="0" bIns="0" rtlCol="0">
            <a:spAutoFit/>
          </a:bodyPr>
          <a:lstStyle/>
          <a:p>
            <a:pPr algn="ctr"/>
            <a:r>
              <a:rPr lang="fr-FR" sz="1000" b="0" i="0" u="none" strike="noStrike" cap="none" baseline="0">
                <a:solidFill>
                  <a:srgbClr val="000000"/>
                </a:solidFill>
                <a:effectLst/>
                <a:uFill>
                  <a:solidFill>
                    <a:prstClr val="black">
                      <a:alpha val="0"/>
                    </a:prstClr>
                  </a:solidFill>
                </a:uFill>
                <a:latin typeface="Arial"/>
                <a:ea typeface="Arial"/>
                <a:cs typeface="Arial"/>
              </a:rPr>
              <a:t>Septicémie</a:t>
            </a:r>
          </a:p>
        </p:txBody>
      </p:sp>
      <p:sp>
        <p:nvSpPr>
          <p:cNvPr id="14" name="TextBox 13">
            <a:extLst>
              <a:ext uri="{FF2B5EF4-FFF2-40B4-BE49-F238E27FC236}">
                <a16:creationId xmlns:a16="http://schemas.microsoft.com/office/drawing/2014/main" id="{62199D49-2C1A-474C-A35D-EFAD35B11E09}"/>
              </a:ext>
            </a:extLst>
          </p:cNvPr>
          <p:cNvSpPr txBox="1"/>
          <p:nvPr/>
        </p:nvSpPr>
        <p:spPr>
          <a:xfrm>
            <a:off x="6468165" y="6104552"/>
            <a:ext cx="5368670" cy="304800"/>
          </a:xfrm>
          <a:prstGeom prst="rect">
            <a:avLst/>
          </a:prstGeom>
          <a:solidFill>
            <a:schemeClr val="bg1"/>
          </a:solidFill>
        </p:spPr>
        <p:txBody>
          <a:bodyPr wrap="square" lIns="0" tIns="0" rIns="0" bIns="0" rtlCol="0">
            <a:spAutoFit/>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Source : Improving the Care and Treatment of Monkeypox Patients In Low-Resource Settings: Applying Evidence from Contemporary Biomedical and Smallpox Biodefense Research</a:t>
            </a:r>
          </a:p>
        </p:txBody>
      </p:sp>
    </p:spTree>
    <p:extLst>
      <p:ext uri="{BB962C8B-B14F-4D97-AF65-F5344CB8AC3E}">
        <p14:creationId xmlns:p14="http://schemas.microsoft.com/office/powerpoint/2010/main" val="2867500982"/>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7EED4-A075-10DD-0D8C-9E062B24DCF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Signes de danger </a:t>
            </a:r>
          </a:p>
        </p:txBody>
      </p:sp>
      <p:sp>
        <p:nvSpPr>
          <p:cNvPr id="3" name="Content Placeholder 2">
            <a:extLst>
              <a:ext uri="{FF2B5EF4-FFF2-40B4-BE49-F238E27FC236}">
                <a16:creationId xmlns:a16="http://schemas.microsoft.com/office/drawing/2014/main" id="{540FA819-EFA5-BB37-A189-FA4FF0C84002}"/>
              </a:ext>
            </a:extLst>
          </p:cNvPr>
          <p:cNvSpPr>
            <a:spLocks noGrp="1"/>
          </p:cNvSpPr>
          <p:nvPr>
            <p:ph idx="1"/>
          </p:nvPr>
        </p:nvSpPr>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Perte de la vision</a:t>
            </a:r>
          </a:p>
          <a:p>
            <a:r>
              <a:rPr lang="fr-FR" sz="2800" b="0" i="0" u="none" strike="noStrike" cap="none" baseline="0">
                <a:solidFill>
                  <a:srgbClr val="262626"/>
                </a:solidFill>
                <a:effectLst/>
                <a:uFill>
                  <a:solidFill>
                    <a:prstClr val="black">
                      <a:alpha val="0"/>
                    </a:prstClr>
                  </a:solidFill>
                </a:uFill>
                <a:latin typeface="Arial"/>
                <a:ea typeface="Arial"/>
                <a:cs typeface="Arial"/>
              </a:rPr>
              <a:t>Délire, perte de connaissance, convulsions</a:t>
            </a:r>
          </a:p>
          <a:p>
            <a:r>
              <a:rPr lang="fr-FR" sz="2800" b="0" i="0" u="none" strike="noStrike" cap="none" baseline="0">
                <a:solidFill>
                  <a:srgbClr val="262626"/>
                </a:solidFill>
                <a:effectLst/>
                <a:uFill>
                  <a:solidFill>
                    <a:prstClr val="black">
                      <a:alpha val="0"/>
                    </a:prstClr>
                  </a:solidFill>
                </a:uFill>
                <a:latin typeface="Arial"/>
                <a:ea typeface="Arial"/>
                <a:cs typeface="Arial"/>
              </a:rPr>
              <a:t>Détresse respiratoire</a:t>
            </a:r>
          </a:p>
          <a:p>
            <a:r>
              <a:rPr lang="fr-FR" sz="2800" b="0" i="0" u="none" strike="noStrike" cap="none" baseline="0">
                <a:solidFill>
                  <a:srgbClr val="262626"/>
                </a:solidFill>
                <a:effectLst/>
                <a:uFill>
                  <a:solidFill>
                    <a:prstClr val="black">
                      <a:alpha val="0"/>
                    </a:prstClr>
                  </a:solidFill>
                </a:uFill>
                <a:latin typeface="Arial"/>
                <a:ea typeface="Arial"/>
                <a:cs typeface="Arial"/>
              </a:rPr>
              <a:t>Saignement, incapacité à uriner </a:t>
            </a:r>
          </a:p>
          <a:p>
            <a:r>
              <a:rPr lang="fr-FR" sz="2800" b="0" i="0" u="none" strike="noStrike" cap="none" baseline="0">
                <a:solidFill>
                  <a:srgbClr val="262626"/>
                </a:solidFill>
                <a:effectLst/>
                <a:uFill>
                  <a:solidFill>
                    <a:prstClr val="black">
                      <a:alpha val="0"/>
                    </a:prstClr>
                  </a:solidFill>
                </a:uFill>
                <a:latin typeface="Arial"/>
                <a:ea typeface="Arial"/>
                <a:cs typeface="Arial"/>
              </a:rPr>
              <a:t>Signes de septicémie</a:t>
            </a:r>
          </a:p>
        </p:txBody>
      </p:sp>
    </p:spTree>
    <p:extLst>
      <p:ext uri="{BB962C8B-B14F-4D97-AF65-F5344CB8AC3E}">
        <p14:creationId xmlns:p14="http://schemas.microsoft.com/office/powerpoint/2010/main" val="3356637647"/>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0DAC7-DE32-EE69-814F-3B1453DD048D}"/>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Complications plus fréquentes</a:t>
            </a:r>
          </a:p>
        </p:txBody>
      </p:sp>
      <p:sp>
        <p:nvSpPr>
          <p:cNvPr id="3" name="Content Placeholder 2">
            <a:extLst>
              <a:ext uri="{FF2B5EF4-FFF2-40B4-BE49-F238E27FC236}">
                <a16:creationId xmlns:a16="http://schemas.microsoft.com/office/drawing/2014/main" id="{B747DE9A-B786-C9FB-14EA-CA5FD3903DC5}"/>
              </a:ext>
            </a:extLst>
          </p:cNvPr>
          <p:cNvSpPr>
            <a:spLocks noGrp="1"/>
          </p:cNvSpPr>
          <p:nvPr>
            <p:ph idx="1"/>
          </p:nvPr>
        </p:nvSpPr>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Éruption cutanée douloureuse </a:t>
            </a:r>
          </a:p>
          <a:p>
            <a:r>
              <a:rPr lang="fr-FR" sz="2800" b="0" i="0" u="none" strike="noStrike" cap="none" baseline="0">
                <a:solidFill>
                  <a:srgbClr val="262626"/>
                </a:solidFill>
                <a:effectLst/>
                <a:uFill>
                  <a:solidFill>
                    <a:prstClr val="black">
                      <a:alpha val="0"/>
                    </a:prstClr>
                  </a:solidFill>
                </a:uFill>
                <a:latin typeface="Arial"/>
                <a:ea typeface="Arial"/>
                <a:cs typeface="Arial"/>
              </a:rPr>
              <a:t>Proctite/ténesme </a:t>
            </a:r>
          </a:p>
          <a:p>
            <a:r>
              <a:rPr lang="fr-FR" sz="2800" b="0" i="0" u="none" strike="noStrike" cap="none" baseline="0">
                <a:solidFill>
                  <a:srgbClr val="262626"/>
                </a:solidFill>
                <a:effectLst/>
                <a:uFill>
                  <a:solidFill>
                    <a:prstClr val="black">
                      <a:alpha val="0"/>
                    </a:prstClr>
                  </a:solidFill>
                </a:uFill>
                <a:latin typeface="Arial"/>
                <a:ea typeface="Arial"/>
                <a:cs typeface="Arial"/>
              </a:rPr>
              <a:t>Infections cutanées secondaires</a:t>
            </a:r>
          </a:p>
          <a:p>
            <a:r>
              <a:rPr lang="fr-FR" sz="2800" b="0" i="0" u="none" strike="noStrike" cap="none" baseline="0">
                <a:solidFill>
                  <a:srgbClr val="262626"/>
                </a:solidFill>
                <a:effectLst/>
                <a:uFill>
                  <a:solidFill>
                    <a:prstClr val="black">
                      <a:alpha val="0"/>
                    </a:prstClr>
                  </a:solidFill>
                </a:uFill>
                <a:latin typeface="Arial"/>
                <a:ea typeface="Arial"/>
                <a:cs typeface="Arial"/>
              </a:rPr>
              <a:t>Pharyngite</a:t>
            </a:r>
          </a:p>
        </p:txBody>
      </p:sp>
    </p:spTree>
    <p:extLst>
      <p:ext uri="{BB962C8B-B14F-4D97-AF65-F5344CB8AC3E}">
        <p14:creationId xmlns:p14="http://schemas.microsoft.com/office/powerpoint/2010/main" val="423791385"/>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A5468-928C-7431-6A90-15A17736D066}"/>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Complications moins fréquentes </a:t>
            </a:r>
          </a:p>
        </p:txBody>
      </p:sp>
      <p:sp>
        <p:nvSpPr>
          <p:cNvPr id="3" name="Content Placeholder 2">
            <a:extLst>
              <a:ext uri="{FF2B5EF4-FFF2-40B4-BE49-F238E27FC236}">
                <a16:creationId xmlns:a16="http://schemas.microsoft.com/office/drawing/2014/main" id="{FC807F0F-E07B-241D-83D7-B9D6B8806E8A}"/>
              </a:ext>
            </a:extLst>
          </p:cNvPr>
          <p:cNvSpPr>
            <a:spLocks noGrp="1"/>
          </p:cNvSpPr>
          <p:nvPr>
            <p:ph idx="1"/>
          </p:nvPr>
        </p:nvSpPr>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Encéphalite</a:t>
            </a:r>
          </a:p>
          <a:p>
            <a:r>
              <a:rPr lang="fr-FR" sz="2800" b="0" i="0" u="none" strike="noStrike" cap="none" baseline="0">
                <a:solidFill>
                  <a:srgbClr val="262626"/>
                </a:solidFill>
                <a:effectLst/>
                <a:uFill>
                  <a:solidFill>
                    <a:prstClr val="black">
                      <a:alpha val="0"/>
                    </a:prstClr>
                  </a:solidFill>
                </a:uFill>
                <a:latin typeface="Arial"/>
                <a:ea typeface="Arial"/>
                <a:cs typeface="Arial"/>
              </a:rPr>
              <a:t>Pneumonite</a:t>
            </a:r>
          </a:p>
          <a:p>
            <a:r>
              <a:rPr lang="fr-FR" sz="2800" b="0" i="0" u="none" strike="noStrike" cap="none" baseline="0">
                <a:solidFill>
                  <a:srgbClr val="262626"/>
                </a:solidFill>
                <a:effectLst/>
                <a:uFill>
                  <a:solidFill>
                    <a:prstClr val="black">
                      <a:alpha val="0"/>
                    </a:prstClr>
                  </a:solidFill>
                </a:uFill>
                <a:latin typeface="Arial"/>
                <a:ea typeface="Arial"/>
                <a:cs typeface="Arial"/>
              </a:rPr>
              <a:t>Kératite</a:t>
            </a:r>
          </a:p>
          <a:p>
            <a:r>
              <a:rPr lang="fr-FR" sz="2800" b="0" i="0" u="none" strike="noStrike" cap="none" baseline="0">
                <a:solidFill>
                  <a:srgbClr val="262626"/>
                </a:solidFill>
                <a:effectLst/>
                <a:uFill>
                  <a:solidFill>
                    <a:prstClr val="black">
                      <a:alpha val="0"/>
                    </a:prstClr>
                  </a:solidFill>
                </a:uFill>
                <a:latin typeface="Arial"/>
                <a:ea typeface="Arial"/>
                <a:cs typeface="Arial"/>
              </a:rPr>
              <a:t>Myocardite</a:t>
            </a:r>
          </a:p>
          <a:p>
            <a:r>
              <a:rPr lang="fr-FR" sz="2800" b="0" i="0" u="none" strike="noStrike" cap="none" baseline="0">
                <a:solidFill>
                  <a:srgbClr val="262626"/>
                </a:solidFill>
                <a:effectLst/>
                <a:uFill>
                  <a:solidFill>
                    <a:prstClr val="black">
                      <a:alpha val="0"/>
                    </a:prstClr>
                  </a:solidFill>
                </a:uFill>
                <a:latin typeface="Arial"/>
                <a:ea typeface="Arial"/>
                <a:cs typeface="Arial"/>
              </a:rPr>
              <a:t>Abcès</a:t>
            </a:r>
          </a:p>
          <a:p>
            <a:r>
              <a:rPr lang="fr-FR" sz="2800" b="0" i="0" u="none" strike="noStrike" cap="none" baseline="0">
                <a:solidFill>
                  <a:srgbClr val="262626"/>
                </a:solidFill>
                <a:effectLst/>
                <a:uFill>
                  <a:solidFill>
                    <a:prstClr val="black">
                      <a:alpha val="0"/>
                    </a:prstClr>
                  </a:solidFill>
                </a:uFill>
                <a:latin typeface="Arial"/>
                <a:ea typeface="Arial"/>
                <a:cs typeface="Arial"/>
              </a:rPr>
              <a:t>Infections bactériennes secondaires</a:t>
            </a:r>
          </a:p>
          <a:p>
            <a:r>
              <a:rPr lang="fr-FR" sz="2800" b="0" i="0" u="none" strike="noStrike" cap="none" baseline="0">
                <a:solidFill>
                  <a:srgbClr val="262626"/>
                </a:solidFill>
                <a:effectLst/>
                <a:uFill>
                  <a:solidFill>
                    <a:prstClr val="black">
                      <a:alpha val="0"/>
                    </a:prstClr>
                  </a:solidFill>
                </a:uFill>
                <a:latin typeface="Arial"/>
                <a:ea typeface="Arial"/>
                <a:cs typeface="Arial"/>
              </a:rPr>
              <a:t>Fausse couche</a:t>
            </a:r>
            <a:endParaRPr lang="en-US"/>
          </a:p>
          <a:p>
            <a:r>
              <a:rPr lang="fr-FR" sz="2800" b="0" i="0" u="none" strike="noStrike" cap="none" baseline="0">
                <a:solidFill>
                  <a:srgbClr val="262626"/>
                </a:solidFill>
                <a:effectLst/>
                <a:uFill>
                  <a:solidFill>
                    <a:prstClr val="black">
                      <a:alpha val="0"/>
                    </a:prstClr>
                  </a:solidFill>
                </a:uFill>
                <a:latin typeface="Arial"/>
                <a:ea typeface="Arial"/>
                <a:cs typeface="Arial"/>
              </a:rPr>
              <a:t>Décès</a:t>
            </a:r>
            <a:endParaRPr lang="en-US" sz="2800"/>
          </a:p>
          <a:p>
            <a:endParaRPr lang="en-US"/>
          </a:p>
          <a:p>
            <a:endParaRPr lang="en-US"/>
          </a:p>
        </p:txBody>
      </p:sp>
      <p:pic>
        <p:nvPicPr>
          <p:cNvPr id="5" name="Picture 4">
            <a:extLst>
              <a:ext uri="{FF2B5EF4-FFF2-40B4-BE49-F238E27FC236}">
                <a16:creationId xmlns:a16="http://schemas.microsoft.com/office/drawing/2014/main" id="{D3E503E2-E739-17D9-5979-D4059E10D562}"/>
              </a:ext>
            </a:extLst>
          </p:cNvPr>
          <p:cNvPicPr>
            <a:picLocks noChangeAspect="1"/>
          </p:cNvPicPr>
          <p:nvPr/>
        </p:nvPicPr>
        <p:blipFill>
          <a:blip r:embed="rId3"/>
          <a:srcRect l="1703" t="2367" r="5717" b="1761"/>
          <a:stretch>
            <a:fillRect/>
          </a:stretch>
        </p:blipFill>
        <p:spPr>
          <a:xfrm>
            <a:off x="7881257" y="1164771"/>
            <a:ext cx="3853544" cy="4931229"/>
          </a:xfrm>
          <a:prstGeom prst="rect">
            <a:avLst/>
          </a:prstGeom>
        </p:spPr>
      </p:pic>
      <p:sp>
        <p:nvSpPr>
          <p:cNvPr id="6" name="TextBox 5">
            <a:extLst>
              <a:ext uri="{FF2B5EF4-FFF2-40B4-BE49-F238E27FC236}">
                <a16:creationId xmlns:a16="http://schemas.microsoft.com/office/drawing/2014/main" id="{B68E2B43-7DCF-43AA-AA4C-D4533EC60134}"/>
              </a:ext>
            </a:extLst>
          </p:cNvPr>
          <p:cNvSpPr txBox="1"/>
          <p:nvPr/>
        </p:nvSpPr>
        <p:spPr>
          <a:xfrm>
            <a:off x="7881257" y="5877670"/>
            <a:ext cx="3046265" cy="320040"/>
          </a:xfrm>
          <a:prstGeom prst="rect">
            <a:avLst/>
          </a:prstGeom>
          <a:solidFill>
            <a:srgbClr val="7C5E51"/>
          </a:solidFill>
        </p:spPr>
        <p:txBody>
          <a:bodyPr wrap="square" lIns="0" tIns="0" rIns="0" bIns="0" rtlCol="0">
            <a:spAutoFit/>
          </a:bodyPr>
          <a:lstStyle/>
          <a:p>
            <a:r>
              <a:rPr lang="fr-FR" sz="1050" b="0" i="0" u="none" strike="noStrike" cap="none" baseline="0">
                <a:solidFill>
                  <a:srgbClr val="FFFFFF"/>
                </a:solidFill>
                <a:effectLst/>
                <a:uFill>
                  <a:solidFill>
                    <a:prstClr val="black">
                      <a:alpha val="0"/>
                    </a:prstClr>
                  </a:solidFill>
                </a:uFill>
                <a:latin typeface="Arial"/>
                <a:ea typeface="Arial"/>
                <a:cs typeface="Arial"/>
              </a:rPr>
              <a:t>Remerciements : Centre nigérian de contrôle et de prévention des maladies (NCDC)</a:t>
            </a:r>
          </a:p>
        </p:txBody>
      </p:sp>
    </p:spTree>
    <p:extLst>
      <p:ext uri="{BB962C8B-B14F-4D97-AF65-F5344CB8AC3E}">
        <p14:creationId xmlns:p14="http://schemas.microsoft.com/office/powerpoint/2010/main" val="1907519247"/>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574D1-F764-57C1-4C14-3468AD2CCD53}"/>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Infection et ulcère oculaire</a:t>
            </a:r>
          </a:p>
        </p:txBody>
      </p:sp>
      <p:pic>
        <p:nvPicPr>
          <p:cNvPr id="5" name="Content Placeholder 4">
            <a:extLst>
              <a:ext uri="{FF2B5EF4-FFF2-40B4-BE49-F238E27FC236}">
                <a16:creationId xmlns:a16="http://schemas.microsoft.com/office/drawing/2014/main" id="{4C2DA0F0-F627-FA61-D522-575E6F7E8933}"/>
              </a:ext>
            </a:extLst>
          </p:cNvPr>
          <p:cNvPicPr>
            <a:picLocks noGrp="1" noChangeAspect="1"/>
          </p:cNvPicPr>
          <p:nvPr>
            <p:ph idx="1"/>
          </p:nvPr>
        </p:nvPicPr>
        <p:blipFill>
          <a:blip r:embed="rId3"/>
          <a:stretch>
            <a:fillRect/>
          </a:stretch>
        </p:blipFill>
        <p:spPr>
          <a:xfrm>
            <a:off x="3543300" y="1697831"/>
            <a:ext cx="5105400" cy="4810125"/>
          </a:xfrm>
          <a:prstGeom prst="rect">
            <a:avLst/>
          </a:prstGeom>
        </p:spPr>
      </p:pic>
    </p:spTree>
    <p:extLst>
      <p:ext uri="{BB962C8B-B14F-4D97-AF65-F5344CB8AC3E}">
        <p14:creationId xmlns:p14="http://schemas.microsoft.com/office/powerpoint/2010/main" val="3524174481"/>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DCAC3E-53D6-6BF0-AA14-1025825592F4}"/>
              </a:ext>
            </a:extLst>
          </p:cNvPr>
          <p:cNvPicPr>
            <a:picLocks noChangeAspect="1"/>
          </p:cNvPicPr>
          <p:nvPr/>
        </p:nvPicPr>
        <p:blipFill>
          <a:blip r:embed="rId3"/>
          <a:stretch>
            <a:fillRect/>
          </a:stretch>
        </p:blipFill>
        <p:spPr>
          <a:xfrm>
            <a:off x="709614" y="39756"/>
            <a:ext cx="3588441" cy="6675002"/>
          </a:xfrm>
          <a:prstGeom prst="rect">
            <a:avLst/>
          </a:prstGeom>
        </p:spPr>
      </p:pic>
      <p:sp>
        <p:nvSpPr>
          <p:cNvPr id="11" name="TextBox 10">
            <a:extLst>
              <a:ext uri="{FF2B5EF4-FFF2-40B4-BE49-F238E27FC236}">
                <a16:creationId xmlns:a16="http://schemas.microsoft.com/office/drawing/2014/main" id="{E916177E-135D-BD24-86A0-80EE24A0AA46}"/>
              </a:ext>
            </a:extLst>
          </p:cNvPr>
          <p:cNvSpPr txBox="1"/>
          <p:nvPr/>
        </p:nvSpPr>
        <p:spPr>
          <a:xfrm>
            <a:off x="4496838" y="236019"/>
            <a:ext cx="7220542" cy="5943600"/>
          </a:xfrm>
          <a:prstGeom prst="rect">
            <a:avLst/>
          </a:prstGeom>
          <a:noFill/>
        </p:spPr>
        <p:txBody>
          <a:bodyPr wrap="square">
            <a:spAutoFit/>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Complications de la variole du singe </a:t>
            </a:r>
          </a:p>
          <a:p>
            <a:endParaRPr lang="en-US" sz="2400" b="0" i="0">
              <a:solidFill>
                <a:schemeClr val="tx1">
                  <a:lumMod val="95000"/>
                  <a:lumOff val="5000"/>
                </a:schemeClr>
              </a:solidFill>
              <a:effectLst/>
              <a:latin typeface="interfaceregular"/>
            </a:endParaRPr>
          </a:p>
          <a:p>
            <a:pPr marL="341313" indent="-341313"/>
            <a:r>
              <a:rPr lang="fr-FR" sz="2400" b="1" i="0" u="none" strike="noStrike" cap="none" baseline="0">
                <a:solidFill>
                  <a:srgbClr val="0D0D0D"/>
                </a:solidFill>
                <a:effectLst/>
                <a:uFill>
                  <a:solidFill>
                    <a:prstClr val="black">
                      <a:alpha val="0"/>
                    </a:prstClr>
                  </a:solidFill>
                </a:uFill>
                <a:latin typeface="interfaceregular"/>
                <a:ea typeface="interfaceregular"/>
                <a:cs typeface="interfaceregular"/>
              </a:rPr>
              <a:t>A: 	</a:t>
            </a:r>
            <a:r>
              <a:rPr lang="fr-FR" sz="2400" b="0" i="0" u="none" strike="noStrike" cap="none" baseline="0">
                <a:solidFill>
                  <a:srgbClr val="0D0D0D"/>
                </a:solidFill>
                <a:effectLst/>
                <a:uFill>
                  <a:solidFill>
                    <a:prstClr val="black">
                      <a:alpha val="0"/>
                    </a:prstClr>
                  </a:solidFill>
                </a:uFill>
                <a:latin typeface="interfaceregular"/>
                <a:ea typeface="interfaceregular"/>
                <a:cs typeface="interfaceregular"/>
              </a:rPr>
              <a:t>Surinfection des lésions du menton </a:t>
            </a:r>
          </a:p>
          <a:p>
            <a:pPr marL="341313" indent="-341313"/>
            <a:endParaRPr lang="en-US" sz="2400">
              <a:solidFill>
                <a:schemeClr val="tx1">
                  <a:lumMod val="95000"/>
                  <a:lumOff val="5000"/>
                </a:schemeClr>
              </a:solidFill>
              <a:latin typeface="interfaceregular"/>
            </a:endParaRPr>
          </a:p>
          <a:p>
            <a:pPr marL="341313" indent="-341313"/>
            <a:endParaRPr lang="en-US" sz="2400" b="0" i="0">
              <a:solidFill>
                <a:schemeClr val="tx1">
                  <a:lumMod val="95000"/>
                  <a:lumOff val="5000"/>
                </a:schemeClr>
              </a:solidFill>
              <a:effectLst/>
              <a:latin typeface="interfaceregular"/>
            </a:endParaRPr>
          </a:p>
          <a:p>
            <a:pPr marL="341313" indent="-341313"/>
            <a:endParaRPr lang="en-US" sz="2400">
              <a:solidFill>
                <a:schemeClr val="tx1">
                  <a:lumMod val="95000"/>
                  <a:lumOff val="5000"/>
                </a:schemeClr>
              </a:solidFill>
              <a:latin typeface="interfaceregular"/>
            </a:endParaRPr>
          </a:p>
          <a:p>
            <a:pPr marL="341313" indent="-341313"/>
            <a:r>
              <a:rPr lang="fr-FR" sz="2400" b="1" i="0" u="none" strike="noStrike" cap="none" baseline="0">
                <a:solidFill>
                  <a:srgbClr val="0D0D0D"/>
                </a:solidFill>
                <a:effectLst/>
                <a:uFill>
                  <a:solidFill>
                    <a:prstClr val="black">
                      <a:alpha val="0"/>
                    </a:prstClr>
                  </a:solidFill>
                </a:uFill>
                <a:latin typeface="interfaceregular"/>
                <a:ea typeface="interfaceregular"/>
                <a:cs typeface="interfaceregular"/>
              </a:rPr>
              <a:t>B : </a:t>
            </a:r>
            <a:r>
              <a:rPr lang="fr-FR" sz="2400" b="0" i="0" u="none" strike="noStrike" cap="none" baseline="0">
                <a:solidFill>
                  <a:srgbClr val="0D0D0D"/>
                </a:solidFill>
                <a:effectLst/>
                <a:uFill>
                  <a:solidFill>
                    <a:prstClr val="black">
                      <a:alpha val="0"/>
                    </a:prstClr>
                  </a:solidFill>
                </a:uFill>
                <a:latin typeface="interfaceregular"/>
                <a:ea typeface="interfaceregular"/>
                <a:cs typeface="interfaceregular"/>
              </a:rPr>
              <a:t>	Apparition d'une infection dans le cadre A 5 jours plus tard </a:t>
            </a:r>
          </a:p>
          <a:p>
            <a:pPr marL="341313" indent="-341313"/>
            <a:endParaRPr lang="en-US" sz="2400">
              <a:solidFill>
                <a:schemeClr val="tx1">
                  <a:lumMod val="95000"/>
                  <a:lumOff val="5000"/>
                </a:schemeClr>
              </a:solidFill>
              <a:latin typeface="interfaceregular"/>
            </a:endParaRPr>
          </a:p>
          <a:p>
            <a:pPr marL="341313" indent="-341313"/>
            <a:endParaRPr lang="en-US" sz="2400" b="0" i="0">
              <a:solidFill>
                <a:schemeClr val="tx1">
                  <a:lumMod val="95000"/>
                  <a:lumOff val="5000"/>
                </a:schemeClr>
              </a:solidFill>
              <a:effectLst/>
              <a:latin typeface="interfaceregular"/>
            </a:endParaRPr>
          </a:p>
          <a:p>
            <a:pPr marL="341313" indent="-341313"/>
            <a:endParaRPr lang="en-US" sz="2400">
              <a:solidFill>
                <a:schemeClr val="tx1">
                  <a:lumMod val="95000"/>
                  <a:lumOff val="5000"/>
                </a:schemeClr>
              </a:solidFill>
              <a:latin typeface="interfaceregular"/>
            </a:endParaRPr>
          </a:p>
          <a:p>
            <a:pPr marL="341313" indent="-341313"/>
            <a:endParaRPr lang="en-US" sz="2400">
              <a:solidFill>
                <a:schemeClr val="tx1">
                  <a:lumMod val="95000"/>
                  <a:lumOff val="5000"/>
                </a:schemeClr>
              </a:solidFill>
              <a:latin typeface="interfaceregular"/>
            </a:endParaRPr>
          </a:p>
          <a:p>
            <a:pPr marL="341313" indent="-341313"/>
            <a:r>
              <a:rPr lang="fr-FR" sz="2400" b="1" i="0" u="none" strike="noStrike" cap="none" baseline="0">
                <a:solidFill>
                  <a:srgbClr val="0D0D0D"/>
                </a:solidFill>
                <a:effectLst/>
                <a:uFill>
                  <a:solidFill>
                    <a:prstClr val="black">
                      <a:alpha val="0"/>
                    </a:prstClr>
                  </a:solidFill>
                </a:uFill>
                <a:latin typeface="interfaceregular"/>
                <a:ea typeface="interfaceregular"/>
                <a:cs typeface="interfaceregular"/>
              </a:rPr>
              <a:t>C : </a:t>
            </a:r>
            <a:r>
              <a:rPr lang="fr-FR" sz="2400" b="0" i="0" u="none" strike="noStrike" cap="none" baseline="0">
                <a:solidFill>
                  <a:srgbClr val="0D0D0D"/>
                </a:solidFill>
                <a:effectLst/>
                <a:uFill>
                  <a:solidFill>
                    <a:prstClr val="black">
                      <a:alpha val="0"/>
                    </a:prstClr>
                  </a:solidFill>
                </a:uFill>
                <a:latin typeface="interfaceregular"/>
                <a:ea typeface="interfaceregular"/>
                <a:cs typeface="interfaceregular"/>
              </a:rPr>
              <a:t>	Fissure et ulcération de la région périanale entourées de papules et de lésions ombiliquées </a:t>
            </a:r>
          </a:p>
        </p:txBody>
      </p:sp>
    </p:spTree>
    <p:extLst>
      <p:ext uri="{BB962C8B-B14F-4D97-AF65-F5344CB8AC3E}">
        <p14:creationId xmlns:p14="http://schemas.microsoft.com/office/powerpoint/2010/main" val="1994137154"/>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C5A0CA5D-F990-22AC-EF6D-50AFF4542277}"/>
              </a:ext>
            </a:extLst>
          </p:cNvPr>
          <p:cNvPicPr>
            <a:picLocks noGrp="1" noChangeAspect="1"/>
          </p:cNvPicPr>
          <p:nvPr>
            <p:ph idx="1"/>
          </p:nvPr>
        </p:nvPicPr>
        <p:blipFill>
          <a:blip r:embed="rId3"/>
          <a:stretch>
            <a:fillRect/>
          </a:stretch>
        </p:blipFill>
        <p:spPr>
          <a:xfrm>
            <a:off x="1959689" y="404877"/>
            <a:ext cx="10035923" cy="6128269"/>
          </a:xfrm>
        </p:spPr>
      </p:pic>
      <p:sp>
        <p:nvSpPr>
          <p:cNvPr id="2" name="Title 1">
            <a:extLst>
              <a:ext uri="{FF2B5EF4-FFF2-40B4-BE49-F238E27FC236}">
                <a16:creationId xmlns:a16="http://schemas.microsoft.com/office/drawing/2014/main" id="{229C110A-9131-198D-0EC4-E34B09D2BE90}"/>
              </a:ext>
            </a:extLst>
          </p:cNvPr>
          <p:cNvSpPr>
            <a:spLocks noGrp="1"/>
          </p:cNvSpPr>
          <p:nvPr>
            <p:ph type="title"/>
          </p:nvPr>
        </p:nvSpPr>
        <p:spPr>
          <a:xfrm>
            <a:off x="100131" y="380813"/>
            <a:ext cx="1933201" cy="1807583"/>
          </a:xfrm>
        </p:spPr>
        <p:txBody>
          <a:bodyPr>
            <a:normAutofit/>
          </a:bodyPr>
          <a:lstStyle/>
          <a:p>
            <a:r>
              <a:rPr lang="fr-FR" sz="1800" b="1" i="0" u="none" strike="noStrike" cap="none" baseline="0">
                <a:solidFill>
                  <a:srgbClr val="577F9F"/>
                </a:solidFill>
                <a:effectLst/>
                <a:uFill>
                  <a:solidFill>
                    <a:prstClr val="black">
                      <a:alpha val="0"/>
                    </a:prstClr>
                  </a:solidFill>
                </a:uFill>
                <a:latin typeface="Arial Narrow"/>
                <a:ea typeface="Arial Narrow"/>
                <a:cs typeface="Arial Narrow"/>
              </a:rPr>
              <a:t>Parcours de soins cliniques de la variole du singe –</a:t>
            </a:r>
            <a:br>
              <a:rPr sz="1800"/>
            </a:br>
            <a:r>
              <a:rPr lang="fr-FR" sz="1600" b="0" i="0" u="none" strike="noStrike" cap="none" baseline="0">
                <a:solidFill>
                  <a:srgbClr val="577F9F"/>
                </a:solidFill>
                <a:effectLst/>
                <a:uFill>
                  <a:solidFill>
                    <a:prstClr val="black">
                      <a:alpha val="0"/>
                    </a:prstClr>
                  </a:solidFill>
                </a:uFill>
                <a:latin typeface="Arial Narrow"/>
                <a:ea typeface="Arial Narrow"/>
                <a:cs typeface="Arial Narrow"/>
              </a:rPr>
              <a:t>algorithme de prise de décision à utiliser à tout point de soins de santé</a:t>
            </a:r>
            <a:r>
              <a:rPr lang="fr-FR" sz="1600" b="1" i="0" u="none" strike="noStrike" cap="none" baseline="0">
                <a:solidFill>
                  <a:srgbClr val="577F9F"/>
                </a:solidFill>
                <a:effectLst/>
                <a:uFill>
                  <a:solidFill>
                    <a:prstClr val="black">
                      <a:alpha val="0"/>
                    </a:prstClr>
                  </a:solidFill>
                </a:uFill>
                <a:latin typeface="Arial Narrow"/>
                <a:ea typeface="Arial Narrow"/>
                <a:cs typeface="Arial Narrow"/>
              </a:rPr>
              <a:t> </a:t>
            </a:r>
            <a:endParaRPr lang="en-US" sz="1800" b="0">
              <a:latin typeface="Arial Narrow" panose="020B0606020202030204" pitchFamily="34" charset="0"/>
            </a:endParaRPr>
          </a:p>
        </p:txBody>
      </p:sp>
      <p:sp>
        <p:nvSpPr>
          <p:cNvPr id="4" name="TextBox 3">
            <a:extLst>
              <a:ext uri="{FF2B5EF4-FFF2-40B4-BE49-F238E27FC236}">
                <a16:creationId xmlns:a16="http://schemas.microsoft.com/office/drawing/2014/main" id="{026D8F19-43FD-4125-AEF9-0CB39CBBAC0C}"/>
              </a:ext>
            </a:extLst>
          </p:cNvPr>
          <p:cNvSpPr txBox="1"/>
          <p:nvPr/>
        </p:nvSpPr>
        <p:spPr>
          <a:xfrm>
            <a:off x="3114675" y="659340"/>
            <a:ext cx="2724151" cy="1492716"/>
          </a:xfrm>
          <a:prstGeom prst="rect">
            <a:avLst/>
          </a:prstGeom>
          <a:solidFill>
            <a:schemeClr val="bg1"/>
          </a:solidFill>
        </p:spPr>
        <p:txBody>
          <a:bodyPr wrap="square" lIns="0" tIns="0" rIns="0" bIns="0" rtlCol="0">
            <a:spAutoFit/>
          </a:bodyPr>
          <a:lstStyle/>
          <a:p>
            <a:r>
              <a:rPr lang="fr-FR" sz="1000" b="1" i="0" u="none" strike="noStrike" cap="none" baseline="0">
                <a:solidFill>
                  <a:srgbClr val="000000"/>
                </a:solidFill>
                <a:effectLst/>
                <a:uFill>
                  <a:solidFill>
                    <a:prstClr val="black">
                      <a:alpha val="0"/>
                    </a:prstClr>
                  </a:solidFill>
                </a:uFill>
                <a:latin typeface="Arial"/>
                <a:ea typeface="Arial"/>
                <a:cs typeface="Arial"/>
              </a:rPr>
              <a:t>* Caractéristiques de l’éruption cutanée aiguë de la variole du singe</a:t>
            </a:r>
          </a:p>
          <a:p>
            <a:pPr marL="17145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Éruption cutanée aux phases séquentielles : macules, papules, vésicules, pustules, croûtes et lésions desquamatives sur une période de 2 à 3 semaines. </a:t>
            </a:r>
          </a:p>
          <a:p>
            <a:pPr marL="17145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L’éruption cutanée apparaît généralement sur le visage et/ou les organes génitaux. </a:t>
            </a:r>
          </a:p>
          <a:p>
            <a:pPr marL="17145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Les lésions peuvent aller d’une à quelques-unes et, dans les cas graves, plusieurs milliers. </a:t>
            </a:r>
          </a:p>
          <a:p>
            <a:pPr marL="17145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Peut toucher les muqueuses, la conjonctive et/ou la cornée.</a:t>
            </a:r>
          </a:p>
          <a:p>
            <a:pPr marL="17145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Généralement, toutes les lésions sont à la même phase et sont centrifuges, s’étendant vers les paumes des mains et la plante des pieds (mains et pieds)</a:t>
            </a:r>
          </a:p>
        </p:txBody>
      </p:sp>
      <p:sp>
        <p:nvSpPr>
          <p:cNvPr id="5" name="TextBox 4">
            <a:extLst>
              <a:ext uri="{FF2B5EF4-FFF2-40B4-BE49-F238E27FC236}">
                <a16:creationId xmlns:a16="http://schemas.microsoft.com/office/drawing/2014/main" id="{8D3267E1-578F-4678-8679-DC3D5EF07C66}"/>
              </a:ext>
            </a:extLst>
          </p:cNvPr>
          <p:cNvSpPr txBox="1"/>
          <p:nvPr/>
        </p:nvSpPr>
        <p:spPr>
          <a:xfrm>
            <a:off x="5934076" y="592665"/>
            <a:ext cx="3324223" cy="1215717"/>
          </a:xfrm>
          <a:prstGeom prst="rect">
            <a:avLst/>
          </a:prstGeom>
          <a:solidFill>
            <a:srgbClr val="D6F0FB"/>
          </a:solidFill>
        </p:spPr>
        <p:txBody>
          <a:bodyPr wrap="square" lIns="0" tIns="0" rIns="0" bIns="0" rtlCol="0">
            <a:spAutoFit/>
          </a:bodyPr>
          <a:lstStyle/>
          <a:p>
            <a:pPr marL="171450" indent="-171450">
              <a:buFont typeface="Wingdings" panose="05000000000000000000" pitchFamily="2" charset="2"/>
              <a:buChar char=""/>
            </a:pPr>
            <a:r>
              <a:rPr lang="fr-FR" sz="700" b="1" i="0" u="none" strike="noStrike" cap="none" baseline="0">
                <a:solidFill>
                  <a:srgbClr val="000000"/>
                </a:solidFill>
                <a:effectLst/>
                <a:uFill>
                  <a:solidFill>
                    <a:prstClr val="black">
                      <a:alpha val="0"/>
                    </a:prstClr>
                  </a:solidFill>
                </a:uFill>
                <a:latin typeface="Arial"/>
                <a:ea typeface="Arial"/>
                <a:cs typeface="Arial"/>
              </a:rPr>
              <a:t>DÉPISTAGE</a:t>
            </a:r>
          </a:p>
          <a:p>
            <a:r>
              <a:rPr lang="fr-FR" sz="800" b="0" i="0" u="none" strike="noStrike" cap="none" baseline="0">
                <a:solidFill>
                  <a:srgbClr val="000000"/>
                </a:solidFill>
                <a:effectLst/>
                <a:uFill>
                  <a:solidFill>
                    <a:prstClr val="black">
                      <a:alpha val="0"/>
                    </a:prstClr>
                  </a:solidFill>
                </a:uFill>
                <a:latin typeface="Arial"/>
                <a:ea typeface="Arial"/>
                <a:cs typeface="Arial"/>
              </a:rPr>
              <a:t>Personne de tout âge présentant une </a:t>
            </a:r>
            <a:r>
              <a:rPr lang="fr-FR" sz="800" b="1" i="0" u="none" strike="noStrike" cap="none" baseline="0">
                <a:solidFill>
                  <a:srgbClr val="000000"/>
                </a:solidFill>
                <a:effectLst/>
                <a:uFill>
                  <a:solidFill>
                    <a:prstClr val="black">
                      <a:alpha val="0"/>
                    </a:prstClr>
                  </a:solidFill>
                </a:uFill>
                <a:latin typeface="Arial"/>
                <a:ea typeface="Arial"/>
                <a:cs typeface="Arial"/>
              </a:rPr>
              <a:t>éruption cutanée aiguë*</a:t>
            </a:r>
            <a:r>
              <a:rPr lang="fr-FR" sz="800" b="0" i="0" u="none" strike="noStrike" cap="none" baseline="0">
                <a:solidFill>
                  <a:srgbClr val="000000"/>
                </a:solidFill>
                <a:effectLst/>
                <a:uFill>
                  <a:solidFill>
                    <a:prstClr val="black">
                      <a:alpha val="0"/>
                    </a:prstClr>
                  </a:solidFill>
                </a:uFill>
                <a:latin typeface="Arial"/>
                <a:ea typeface="Arial"/>
                <a:cs typeface="Arial"/>
              </a:rPr>
              <a:t> (voir les caractéristiques de l’éruption cutanée de variole du singe) et un ou plusieurs des signes ou symptômes suivants : </a:t>
            </a:r>
          </a:p>
          <a:p>
            <a:pPr marL="171450" indent="-182880">
              <a:buFont typeface="Arial" panose="020B0604020202020204" pitchFamily="34" charset="0"/>
              <a:buChar char="•"/>
            </a:pPr>
            <a:r>
              <a:rPr lang="fr-FR" sz="800" b="0" i="0" u="none" strike="noStrike" cap="none" baseline="0">
                <a:solidFill>
                  <a:srgbClr val="000000"/>
                </a:solidFill>
                <a:effectLst/>
                <a:uFill>
                  <a:solidFill>
                    <a:prstClr val="black">
                      <a:alpha val="0"/>
                    </a:prstClr>
                  </a:solidFill>
                </a:uFill>
                <a:latin typeface="Arial"/>
                <a:ea typeface="Arial"/>
                <a:cs typeface="Arial"/>
              </a:rPr>
              <a:t>Apparition aiguë de fièvre</a:t>
            </a:r>
          </a:p>
          <a:p>
            <a:pPr marL="171450" indent="-182880">
              <a:buFont typeface="Arial" panose="020B0604020202020204" pitchFamily="34" charset="0"/>
              <a:buChar char="•"/>
            </a:pPr>
            <a:r>
              <a:rPr lang="fr-FR" sz="800" b="0" i="0" u="none" strike="noStrike" cap="none" baseline="0">
                <a:solidFill>
                  <a:srgbClr val="000000"/>
                </a:solidFill>
                <a:effectLst/>
                <a:uFill>
                  <a:solidFill>
                    <a:prstClr val="black">
                      <a:alpha val="0"/>
                    </a:prstClr>
                  </a:solidFill>
                </a:uFill>
                <a:latin typeface="Arial"/>
                <a:ea typeface="Arial"/>
                <a:cs typeface="Arial"/>
              </a:rPr>
              <a:t>Lymphadénopathie</a:t>
            </a:r>
          </a:p>
          <a:p>
            <a:pPr marL="171450" indent="-182880">
              <a:buFont typeface="Arial" panose="020B0604020202020204" pitchFamily="34" charset="0"/>
              <a:buChar char="•"/>
            </a:pPr>
            <a:r>
              <a:rPr lang="fr-FR" sz="800" b="0" i="0" u="none" strike="noStrike" cap="none" baseline="0">
                <a:solidFill>
                  <a:srgbClr val="000000"/>
                </a:solidFill>
                <a:effectLst/>
                <a:uFill>
                  <a:solidFill>
                    <a:prstClr val="black">
                      <a:alpha val="0"/>
                    </a:prstClr>
                  </a:solidFill>
                </a:uFill>
                <a:latin typeface="Arial"/>
                <a:ea typeface="Arial"/>
                <a:cs typeface="Arial"/>
              </a:rPr>
              <a:t>Maux de tête</a:t>
            </a:r>
          </a:p>
          <a:p>
            <a:pPr marL="171450" indent="-182880">
              <a:buFont typeface="Arial" panose="020B0604020202020204" pitchFamily="34" charset="0"/>
              <a:buChar char="•"/>
            </a:pPr>
            <a:r>
              <a:rPr lang="fr-FR" sz="800" b="0" i="0" u="none" strike="noStrike" cap="none" baseline="0">
                <a:solidFill>
                  <a:srgbClr val="000000"/>
                </a:solidFill>
                <a:effectLst/>
                <a:uFill>
                  <a:solidFill>
                    <a:prstClr val="black">
                      <a:alpha val="0"/>
                    </a:prstClr>
                  </a:solidFill>
                </a:uFill>
                <a:latin typeface="Arial"/>
                <a:ea typeface="Arial"/>
                <a:cs typeface="Arial"/>
              </a:rPr>
              <a:t>Myalgie</a:t>
            </a:r>
          </a:p>
          <a:p>
            <a:pPr marL="171450" indent="-182880">
              <a:buFont typeface="Arial" panose="020B0604020202020204" pitchFamily="34" charset="0"/>
              <a:buChar char="•"/>
            </a:pPr>
            <a:r>
              <a:rPr lang="fr-FR" sz="800" b="0" i="0" u="none" strike="noStrike" cap="none" baseline="0">
                <a:solidFill>
                  <a:srgbClr val="000000"/>
                </a:solidFill>
                <a:effectLst/>
                <a:uFill>
                  <a:solidFill>
                    <a:prstClr val="black">
                      <a:alpha val="0"/>
                    </a:prstClr>
                  </a:solidFill>
                </a:uFill>
                <a:latin typeface="Arial"/>
                <a:ea typeface="Arial"/>
                <a:cs typeface="Arial"/>
              </a:rPr>
              <a:t>Douleur dorsale</a:t>
            </a:r>
          </a:p>
          <a:p>
            <a:pPr marL="171450" indent="-182880">
              <a:buFont typeface="Arial" panose="020B0604020202020204" pitchFamily="34" charset="0"/>
              <a:buChar char="•"/>
            </a:pPr>
            <a:r>
              <a:rPr lang="fr-FR" sz="800" b="0" i="0" u="none" strike="noStrike" cap="none" baseline="0">
                <a:solidFill>
                  <a:srgbClr val="000000"/>
                </a:solidFill>
                <a:effectLst/>
                <a:uFill>
                  <a:solidFill>
                    <a:prstClr val="black">
                      <a:alpha val="0"/>
                    </a:prstClr>
                  </a:solidFill>
                </a:uFill>
                <a:latin typeface="Arial"/>
                <a:ea typeface="Arial"/>
                <a:cs typeface="Arial"/>
              </a:rPr>
              <a:t>Asthénie</a:t>
            </a:r>
            <a:endParaRPr lang="en-US" sz="700"/>
          </a:p>
        </p:txBody>
      </p:sp>
      <p:sp>
        <p:nvSpPr>
          <p:cNvPr id="7" name="TextBox 6">
            <a:extLst>
              <a:ext uri="{FF2B5EF4-FFF2-40B4-BE49-F238E27FC236}">
                <a16:creationId xmlns:a16="http://schemas.microsoft.com/office/drawing/2014/main" id="{F5DACD23-5366-42DD-A17D-284147F85A39}"/>
              </a:ext>
            </a:extLst>
          </p:cNvPr>
          <p:cNvSpPr txBox="1"/>
          <p:nvPr/>
        </p:nvSpPr>
        <p:spPr>
          <a:xfrm>
            <a:off x="2164417" y="2447796"/>
            <a:ext cx="1717301" cy="1723549"/>
          </a:xfrm>
          <a:prstGeom prst="rect">
            <a:avLst/>
          </a:prstGeom>
          <a:solidFill>
            <a:srgbClr val="FFF9BA"/>
          </a:solidFill>
        </p:spPr>
        <p:txBody>
          <a:bodyPr wrap="square" lIns="0" tIns="0" rIns="0" bIns="0" rtlCol="0">
            <a:spAutoFit/>
          </a:bodyPr>
          <a:lstStyle/>
          <a:p>
            <a:r>
              <a:rPr lang="fr-FR" sz="700" b="1" i="0" u="none" strike="noStrike" cap="none" baseline="0">
                <a:solidFill>
                  <a:srgbClr val="000000"/>
                </a:solidFill>
                <a:effectLst/>
                <a:uFill>
                  <a:solidFill>
                    <a:prstClr val="black">
                      <a:alpha val="0"/>
                    </a:prstClr>
                  </a:solidFill>
                </a:uFill>
                <a:latin typeface="Arial"/>
                <a:ea typeface="Arial"/>
                <a:cs typeface="Arial"/>
              </a:rPr>
              <a:t>SOINS À DOMICILE</a:t>
            </a:r>
          </a:p>
          <a:p>
            <a:pPr marL="17145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Isolement à domicile, séparation des autres membres du foyer</a:t>
            </a:r>
          </a:p>
          <a:p>
            <a:pPr marL="17145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Traitement symptomatique :</a:t>
            </a:r>
          </a:p>
          <a:p>
            <a:pPr marL="36576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paracétamol contre la fièvre et/ou la douleur</a:t>
            </a:r>
          </a:p>
          <a:p>
            <a:pPr marL="36576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nutrition</a:t>
            </a:r>
          </a:p>
          <a:p>
            <a:pPr marL="36576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soins de la peau </a:t>
            </a:r>
          </a:p>
          <a:p>
            <a:pPr marL="17145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Surveillance quotidienne par le professionnel de santé (par exemple, télémédecine, visites à domicile) pour dispenser des soins à domicile en toute sécurité et orienter le/la patient(e) en cas de complications</a:t>
            </a:r>
          </a:p>
          <a:p>
            <a:pPr marL="17145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Désigner une personne pour assister le/la patient(e) dans son autonomie</a:t>
            </a:r>
          </a:p>
        </p:txBody>
      </p:sp>
      <p:sp>
        <p:nvSpPr>
          <p:cNvPr id="8" name="TextBox 7">
            <a:extLst>
              <a:ext uri="{FF2B5EF4-FFF2-40B4-BE49-F238E27FC236}">
                <a16:creationId xmlns:a16="http://schemas.microsoft.com/office/drawing/2014/main" id="{5E09EA16-49D5-465C-9DB3-84F258DAD85E}"/>
              </a:ext>
            </a:extLst>
          </p:cNvPr>
          <p:cNvSpPr txBox="1"/>
          <p:nvPr/>
        </p:nvSpPr>
        <p:spPr>
          <a:xfrm>
            <a:off x="5961528" y="2465726"/>
            <a:ext cx="3224151" cy="430887"/>
          </a:xfrm>
          <a:prstGeom prst="rect">
            <a:avLst/>
          </a:prstGeom>
          <a:solidFill>
            <a:srgbClr val="FFF9BA"/>
          </a:solidFill>
        </p:spPr>
        <p:txBody>
          <a:bodyPr wrap="square" lIns="0" tIns="0" rIns="0" bIns="0" rtlCol="0">
            <a:spAutoFit/>
          </a:bodyPr>
          <a:lstStyle/>
          <a:p>
            <a:r>
              <a:rPr lang="fr-FR" sz="700" b="1" i="0" u="none" strike="noStrike" cap="none" baseline="0">
                <a:solidFill>
                  <a:srgbClr val="000000"/>
                </a:solidFill>
                <a:effectLst/>
                <a:uFill>
                  <a:solidFill>
                    <a:prstClr val="black">
                      <a:alpha val="0"/>
                    </a:prstClr>
                  </a:solidFill>
                </a:uFill>
                <a:latin typeface="Arial"/>
                <a:ea typeface="Arial"/>
                <a:cs typeface="Arial"/>
              </a:rPr>
              <a:t>S’engager dans le parcours de soins de la variole du singe.</a:t>
            </a:r>
          </a:p>
          <a:p>
            <a:pPr marL="171450" indent="-171450">
              <a:lnSpc>
                <a:spcPct val="150000"/>
              </a:lnSpc>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Le/la patient(e) doit porter un masque médical. </a:t>
            </a:r>
          </a:p>
          <a:p>
            <a:pPr marL="171450" indent="-171450">
              <a:lnSpc>
                <a:spcPct val="150000"/>
              </a:lnSpc>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Distance ≥ 1 m entre les patients ou orientation vers une seule pièce</a:t>
            </a:r>
          </a:p>
        </p:txBody>
      </p:sp>
      <p:sp>
        <p:nvSpPr>
          <p:cNvPr id="9" name="TextBox 8">
            <a:extLst>
              <a:ext uri="{FF2B5EF4-FFF2-40B4-BE49-F238E27FC236}">
                <a16:creationId xmlns:a16="http://schemas.microsoft.com/office/drawing/2014/main" id="{2C14A60E-404A-40AE-AA32-CFE5896C3DEC}"/>
              </a:ext>
            </a:extLst>
          </p:cNvPr>
          <p:cNvSpPr txBox="1"/>
          <p:nvPr/>
        </p:nvSpPr>
        <p:spPr>
          <a:xfrm>
            <a:off x="5934076" y="3112137"/>
            <a:ext cx="3324223" cy="369332"/>
          </a:xfrm>
          <a:prstGeom prst="rect">
            <a:avLst/>
          </a:prstGeom>
          <a:solidFill>
            <a:srgbClr val="F0D2E3"/>
          </a:solidFill>
        </p:spPr>
        <p:txBody>
          <a:bodyPr wrap="square" lIns="0" tIns="0" rIns="0" bIns="0" rtlCol="0">
            <a:spAutoFit/>
          </a:bodyPr>
          <a:lstStyle/>
          <a:p>
            <a:r>
              <a:rPr lang="fr-FR" sz="800" b="1" i="0" u="none" strike="noStrike" cap="none" baseline="0">
                <a:solidFill>
                  <a:srgbClr val="000000"/>
                </a:solidFill>
                <a:effectLst/>
                <a:uFill>
                  <a:solidFill>
                    <a:prstClr val="black">
                      <a:alpha val="0"/>
                    </a:prstClr>
                  </a:solidFill>
                </a:uFill>
                <a:latin typeface="Arial"/>
                <a:ea typeface="Arial"/>
                <a:cs typeface="Arial"/>
              </a:rPr>
              <a:t> </a:t>
            </a:r>
            <a:r>
              <a:rPr lang="fr-FR" sz="800" b="1" i="0" u="none" strike="noStrike" cap="none" baseline="0">
                <a:solidFill>
                  <a:srgbClr val="000000"/>
                </a:solidFill>
                <a:effectLst/>
                <a:uFill>
                  <a:solidFill>
                    <a:prstClr val="black">
                      <a:alpha val="0"/>
                    </a:prstClr>
                  </a:solidFill>
                </a:uFill>
                <a:latin typeface="Wingdings"/>
                <a:ea typeface="Arial"/>
                <a:cs typeface="Arial"/>
                <a:sym typeface="Wingdings"/>
              </a:rPr>
              <a:t></a:t>
            </a:r>
            <a:r>
              <a:rPr lang="fr-FR" sz="800" b="1" i="0" u="none" strike="noStrike" cap="none" baseline="0">
                <a:solidFill>
                  <a:srgbClr val="000000"/>
                </a:solidFill>
                <a:effectLst/>
                <a:uFill>
                  <a:solidFill>
                    <a:prstClr val="black">
                      <a:alpha val="0"/>
                    </a:prstClr>
                  </a:solidFill>
                </a:uFill>
                <a:latin typeface="Arial"/>
                <a:ea typeface="Arial"/>
                <a:cs typeface="Arial"/>
              </a:rPr>
              <a:t> TRIAGE ET ÉVALUATION CLINIQUE </a:t>
            </a:r>
          </a:p>
          <a:p>
            <a:pPr marL="91440"/>
            <a:r>
              <a:rPr lang="fr-FR" sz="800" b="1" i="0" u="none" strike="noStrike" cap="none" baseline="0">
                <a:solidFill>
                  <a:srgbClr val="000000"/>
                </a:solidFill>
                <a:effectLst/>
                <a:uFill>
                  <a:solidFill>
                    <a:prstClr val="black">
                      <a:alpha val="0"/>
                    </a:prstClr>
                  </a:solidFill>
                </a:uFill>
                <a:latin typeface="Arial"/>
                <a:ea typeface="Arial"/>
                <a:cs typeface="Arial"/>
              </a:rPr>
              <a:t>Identification d’une maladie grave ou de groupes à haut risque (1 ou plusieurs des éléments suivants) :</a:t>
            </a:r>
            <a:endParaRPr lang="en-US" sz="800"/>
          </a:p>
        </p:txBody>
      </p:sp>
      <p:sp>
        <p:nvSpPr>
          <p:cNvPr id="10" name="TextBox 9">
            <a:extLst>
              <a:ext uri="{FF2B5EF4-FFF2-40B4-BE49-F238E27FC236}">
                <a16:creationId xmlns:a16="http://schemas.microsoft.com/office/drawing/2014/main" id="{3046D9B8-C724-40DC-9ED5-26D1D0949DE6}"/>
              </a:ext>
            </a:extLst>
          </p:cNvPr>
          <p:cNvSpPr txBox="1"/>
          <p:nvPr/>
        </p:nvSpPr>
        <p:spPr>
          <a:xfrm>
            <a:off x="4481513" y="3035119"/>
            <a:ext cx="590550" cy="553998"/>
          </a:xfrm>
          <a:prstGeom prst="rect">
            <a:avLst/>
          </a:prstGeom>
          <a:solidFill>
            <a:srgbClr val="CDE5B9"/>
          </a:solidFill>
        </p:spPr>
        <p:txBody>
          <a:bodyPr wrap="square" lIns="0" tIns="0" rIns="0" bIns="0" rtlCol="0">
            <a:spAutoFit/>
          </a:bodyPr>
          <a:lstStyle/>
          <a:p>
            <a:r>
              <a:rPr lang="fr-FR" sz="600" b="1" i="0" u="none" strike="noStrike" cap="none" baseline="0">
                <a:solidFill>
                  <a:srgbClr val="000000"/>
                </a:solidFill>
                <a:effectLst/>
                <a:uFill>
                  <a:solidFill>
                    <a:prstClr val="black">
                      <a:alpha val="0"/>
                    </a:prstClr>
                  </a:solidFill>
                </a:uFill>
                <a:latin typeface="Arial"/>
                <a:ea typeface="Arial"/>
                <a:cs typeface="Arial"/>
              </a:rPr>
              <a:t>Conditions de PCI remplies pour les soins à domicile (voir liste de contrôle de PCI)</a:t>
            </a:r>
            <a:endParaRPr lang="en-US" sz="600"/>
          </a:p>
        </p:txBody>
      </p:sp>
      <p:sp>
        <p:nvSpPr>
          <p:cNvPr id="11" name="TextBox 10">
            <a:extLst>
              <a:ext uri="{FF2B5EF4-FFF2-40B4-BE49-F238E27FC236}">
                <a16:creationId xmlns:a16="http://schemas.microsoft.com/office/drawing/2014/main" id="{D0D8E46C-01CC-4A3D-BB84-8D519062FC8F}"/>
              </a:ext>
            </a:extLst>
          </p:cNvPr>
          <p:cNvSpPr txBox="1"/>
          <p:nvPr/>
        </p:nvSpPr>
        <p:spPr>
          <a:xfrm>
            <a:off x="4288939" y="4715837"/>
            <a:ext cx="921236" cy="969496"/>
          </a:xfrm>
          <a:prstGeom prst="rect">
            <a:avLst/>
          </a:prstGeom>
          <a:solidFill>
            <a:srgbClr val="FFF9BA"/>
          </a:solidFill>
        </p:spPr>
        <p:txBody>
          <a:bodyPr wrap="square" lIns="0" tIns="0" rIns="0" bIns="0" rtlCol="0">
            <a:spAutoFit/>
          </a:bodyPr>
          <a:lstStyle/>
          <a:p>
            <a:r>
              <a:rPr lang="fr-FR" sz="700" b="0" i="0" u="none" strike="noStrike" cap="none" baseline="0">
                <a:solidFill>
                  <a:srgbClr val="000000"/>
                </a:solidFill>
                <a:effectLst/>
                <a:uFill>
                  <a:solidFill>
                    <a:prstClr val="black">
                      <a:alpha val="0"/>
                    </a:prstClr>
                  </a:solidFill>
                </a:uFill>
                <a:latin typeface="Arial"/>
                <a:ea typeface="Arial"/>
                <a:cs typeface="Arial"/>
              </a:rPr>
              <a:t>Installations d’isolement conformément aux politiques nationales/locales (c’est-à-dire, communauté, établissement de santé, etc.)</a:t>
            </a:r>
          </a:p>
        </p:txBody>
      </p:sp>
      <p:sp>
        <p:nvSpPr>
          <p:cNvPr id="12" name="TextBox 11">
            <a:extLst>
              <a:ext uri="{FF2B5EF4-FFF2-40B4-BE49-F238E27FC236}">
                <a16:creationId xmlns:a16="http://schemas.microsoft.com/office/drawing/2014/main" id="{4E2C583A-A843-4E26-9D7E-C61571C158E6}"/>
              </a:ext>
            </a:extLst>
          </p:cNvPr>
          <p:cNvSpPr txBox="1"/>
          <p:nvPr/>
        </p:nvSpPr>
        <p:spPr>
          <a:xfrm>
            <a:off x="10184964" y="1824027"/>
            <a:ext cx="1717301" cy="1615827"/>
          </a:xfrm>
          <a:prstGeom prst="rect">
            <a:avLst/>
          </a:prstGeom>
          <a:solidFill>
            <a:srgbClr val="FFF9BA"/>
          </a:solidFill>
        </p:spPr>
        <p:txBody>
          <a:bodyPr wrap="square" lIns="0" tIns="0" rIns="0" bIns="0" rtlCol="0">
            <a:spAutoFit/>
          </a:bodyPr>
          <a:lstStyle/>
          <a:p>
            <a:pPr marL="17145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Isolement et traitement à l’hôpital ou dans un établissement de santé (envisager une USI si nécessaire) </a:t>
            </a:r>
          </a:p>
          <a:p>
            <a:pPr marL="17145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Traitement symptomatique :</a:t>
            </a:r>
          </a:p>
          <a:p>
            <a:pPr marL="36576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prendre en charge la fièvre et/ou la douleur</a:t>
            </a:r>
          </a:p>
          <a:p>
            <a:pPr marL="36576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nutrition</a:t>
            </a:r>
          </a:p>
          <a:p>
            <a:pPr marL="36576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soins de la peau </a:t>
            </a:r>
          </a:p>
          <a:p>
            <a:pPr marL="17145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Traitement de soutien optimisé si nécessaire </a:t>
            </a:r>
          </a:p>
          <a:p>
            <a:pPr marL="171450" indent="-171450">
              <a:buFont typeface="Arial" panose="020B0604020202020204" pitchFamily="34" charset="0"/>
              <a:buChar char="•"/>
            </a:pPr>
            <a:r>
              <a:rPr lang="fr-FR" sz="700" b="0" i="0" u="none" strike="noStrike" cap="none" baseline="0">
                <a:solidFill>
                  <a:srgbClr val="000000"/>
                </a:solidFill>
                <a:effectLst/>
                <a:uFill>
                  <a:solidFill>
                    <a:prstClr val="black">
                      <a:alpha val="0"/>
                    </a:prstClr>
                  </a:solidFill>
                </a:uFill>
                <a:latin typeface="Arial"/>
                <a:ea typeface="Arial"/>
                <a:cs typeface="Arial"/>
              </a:rPr>
              <a:t>Les antiviraux ou autres traitements spécifiques contre la variole du singe doivent être utilisés dans le cadre de la recherche clinique si indiqué et disponible</a:t>
            </a:r>
          </a:p>
        </p:txBody>
      </p:sp>
      <p:sp>
        <p:nvSpPr>
          <p:cNvPr id="13" name="TextBox 12">
            <a:extLst>
              <a:ext uri="{FF2B5EF4-FFF2-40B4-BE49-F238E27FC236}">
                <a16:creationId xmlns:a16="http://schemas.microsoft.com/office/drawing/2014/main" id="{CED17D5F-AEBC-43D8-AC8D-743808D337C0}"/>
              </a:ext>
            </a:extLst>
          </p:cNvPr>
          <p:cNvSpPr txBox="1"/>
          <p:nvPr/>
        </p:nvSpPr>
        <p:spPr>
          <a:xfrm>
            <a:off x="5536207" y="3937886"/>
            <a:ext cx="1283693" cy="923330"/>
          </a:xfrm>
          <a:prstGeom prst="rect">
            <a:avLst/>
          </a:prstGeom>
          <a:solidFill>
            <a:srgbClr val="F0D2E3"/>
          </a:solidFill>
        </p:spPr>
        <p:txBody>
          <a:bodyPr wrap="square" lIns="0" tIns="0" rIns="0" bIns="0" rtlCol="0">
            <a:spAutoFit/>
          </a:bodyPr>
          <a:lstStyle/>
          <a:p>
            <a:pPr marL="91440"/>
            <a:r>
              <a:rPr lang="fr-FR" sz="500" b="1" i="0" u="sng" strike="noStrike" cap="none" baseline="0">
                <a:solidFill>
                  <a:srgbClr val="000000"/>
                </a:solidFill>
                <a:effectLst/>
                <a:uFill>
                  <a:solidFill>
                    <a:srgbClr val="000000"/>
                  </a:solidFill>
                </a:uFill>
                <a:latin typeface="Arial"/>
                <a:ea typeface="Arial"/>
                <a:cs typeface="Arial"/>
              </a:rPr>
              <a:t>Populations à haut risque</a:t>
            </a:r>
          </a:p>
          <a:p>
            <a:pPr marL="91440" indent="-91440">
              <a:buFont typeface="Arial" panose="020B0604020202020204" pitchFamily="34" charset="0"/>
              <a:buChar char="•"/>
            </a:pPr>
            <a:r>
              <a:rPr lang="fr-FR" sz="500" b="1" i="0" u="none" strike="noStrike" cap="none" baseline="0">
                <a:solidFill>
                  <a:srgbClr val="000000"/>
                </a:solidFill>
                <a:effectLst/>
                <a:uFill>
                  <a:solidFill>
                    <a:prstClr val="black">
                      <a:alpha val="0"/>
                    </a:prstClr>
                  </a:solidFill>
                </a:uFill>
                <a:latin typeface="Arial"/>
                <a:ea typeface="Arial"/>
                <a:cs typeface="Arial"/>
              </a:rPr>
              <a:t>Enfants.</a:t>
            </a:r>
          </a:p>
          <a:p>
            <a:pPr marL="91440" indent="-91440">
              <a:buFont typeface="Arial" panose="020B0604020202020204" pitchFamily="34" charset="0"/>
              <a:buChar char="•"/>
            </a:pPr>
            <a:r>
              <a:rPr lang="fr-FR" sz="500" b="1" i="0" u="none" strike="noStrike" cap="none" baseline="0">
                <a:solidFill>
                  <a:srgbClr val="000000"/>
                </a:solidFill>
                <a:effectLst/>
                <a:uFill>
                  <a:solidFill>
                    <a:prstClr val="black">
                      <a:alpha val="0"/>
                    </a:prstClr>
                  </a:solidFill>
                </a:uFill>
                <a:latin typeface="Arial"/>
                <a:ea typeface="Arial"/>
                <a:cs typeface="Arial"/>
              </a:rPr>
              <a:t>Femmes enceintes.</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Les personnes </a:t>
            </a:r>
            <a:r>
              <a:rPr lang="fr-FR" sz="500" b="1" i="0" u="none" strike="noStrike" cap="none" baseline="0">
                <a:solidFill>
                  <a:srgbClr val="000000"/>
                </a:solidFill>
                <a:effectLst/>
                <a:uFill>
                  <a:solidFill>
                    <a:prstClr val="black">
                      <a:alpha val="0"/>
                    </a:prstClr>
                  </a:solidFill>
                </a:uFill>
                <a:latin typeface="Arial"/>
                <a:ea typeface="Arial"/>
                <a:cs typeface="Arial"/>
              </a:rPr>
              <a:t>immunodéprimées </a:t>
            </a:r>
            <a:r>
              <a:rPr lang="fr-FR" sz="500" b="0" i="0" u="none" strike="noStrike" cap="none" baseline="0">
                <a:solidFill>
                  <a:srgbClr val="000000"/>
                </a:solidFill>
                <a:effectLst/>
                <a:uFill>
                  <a:solidFill>
                    <a:prstClr val="black">
                      <a:alpha val="0"/>
                    </a:prstClr>
                  </a:solidFill>
                </a:uFill>
                <a:latin typeface="Arial"/>
                <a:ea typeface="Arial"/>
                <a:cs typeface="Arial"/>
              </a:rPr>
              <a:t>(y compris les personnes vivant avec le VIH dont la maladie est mal contrôlée).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Même si les données sont insuffisantes, les patients atteints d’affections cutanées chroniques (par exemple, dermatite atopique), d’affections cutanées aiguës peuvent également présenter un risque plus élevé de complications</a:t>
            </a:r>
            <a:endParaRPr lang="en-US" sz="500"/>
          </a:p>
        </p:txBody>
      </p:sp>
      <p:sp>
        <p:nvSpPr>
          <p:cNvPr id="14" name="TextBox 13">
            <a:extLst>
              <a:ext uri="{FF2B5EF4-FFF2-40B4-BE49-F238E27FC236}">
                <a16:creationId xmlns:a16="http://schemas.microsoft.com/office/drawing/2014/main" id="{9E969874-4BE7-4920-B007-80D32760880D}"/>
              </a:ext>
            </a:extLst>
          </p:cNvPr>
          <p:cNvSpPr txBox="1"/>
          <p:nvPr/>
        </p:nvSpPr>
        <p:spPr>
          <a:xfrm>
            <a:off x="6996700" y="3901243"/>
            <a:ext cx="1530556" cy="923330"/>
          </a:xfrm>
          <a:prstGeom prst="rect">
            <a:avLst/>
          </a:prstGeom>
          <a:solidFill>
            <a:srgbClr val="F0D2E3"/>
          </a:solidFill>
        </p:spPr>
        <p:txBody>
          <a:bodyPr wrap="square" lIns="0" tIns="0" rIns="0" bIns="0" rtlCol="0">
            <a:spAutoFit/>
          </a:bodyPr>
          <a:lstStyle/>
          <a:p>
            <a:pPr marL="91440"/>
            <a:r>
              <a:rPr lang="fr-FR" sz="500" b="1" i="0" u="sng" strike="noStrike" cap="none" baseline="0">
                <a:solidFill>
                  <a:srgbClr val="000000"/>
                </a:solidFill>
                <a:effectLst/>
                <a:uFill>
                  <a:solidFill>
                    <a:srgbClr val="000000"/>
                  </a:solidFill>
                </a:uFill>
                <a:latin typeface="Arial"/>
                <a:ea typeface="Arial"/>
                <a:cs typeface="Arial"/>
              </a:rPr>
              <a:t>Signes et symptômes cliniques de gravité </a:t>
            </a:r>
          </a:p>
          <a:p>
            <a:pPr marL="91440"/>
            <a:r>
              <a:rPr lang="fr-FR" sz="500" b="1" i="0" u="none" strike="noStrike" cap="none" baseline="0">
                <a:solidFill>
                  <a:srgbClr val="000000"/>
                </a:solidFill>
                <a:effectLst/>
                <a:uFill>
                  <a:solidFill>
                    <a:prstClr val="black">
                      <a:alpha val="0"/>
                    </a:prstClr>
                  </a:solidFill>
                </a:uFill>
                <a:latin typeface="Arial"/>
                <a:ea typeface="Arial"/>
                <a:cs typeface="Arial"/>
              </a:rPr>
              <a:t>1 ou plusieurs des éléments suivants :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Nausées et vomissements.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Mauvaise alimentation par voie buccale.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Déshydratation.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Lymphadénopathie cervicale provoquant une dysphagie</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Douleur oculaire et/ou anomalies de la vision.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Détresse respiratoire/pneumonie.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Confusion.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Septicémie.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Hépatomégalie.</a:t>
            </a:r>
            <a:endParaRPr lang="en-US" sz="500"/>
          </a:p>
        </p:txBody>
      </p:sp>
      <p:sp>
        <p:nvSpPr>
          <p:cNvPr id="15" name="TextBox 14">
            <a:extLst>
              <a:ext uri="{FF2B5EF4-FFF2-40B4-BE49-F238E27FC236}">
                <a16:creationId xmlns:a16="http://schemas.microsoft.com/office/drawing/2014/main" id="{5442184B-2BE9-4475-A5F7-C7B0C31E222B}"/>
              </a:ext>
            </a:extLst>
          </p:cNvPr>
          <p:cNvSpPr txBox="1"/>
          <p:nvPr/>
        </p:nvSpPr>
        <p:spPr>
          <a:xfrm>
            <a:off x="8666459" y="3901243"/>
            <a:ext cx="1139529" cy="846386"/>
          </a:xfrm>
          <a:prstGeom prst="rect">
            <a:avLst/>
          </a:prstGeom>
          <a:solidFill>
            <a:srgbClr val="F0D2E3"/>
          </a:solidFill>
        </p:spPr>
        <p:txBody>
          <a:bodyPr wrap="square" lIns="0" tIns="0" rIns="0" bIns="0" rtlCol="0">
            <a:spAutoFit/>
          </a:bodyPr>
          <a:lstStyle/>
          <a:p>
            <a:pPr marL="91440"/>
            <a:r>
              <a:rPr lang="fr-FR" sz="500" b="1" i="0" u="sng" strike="noStrike" cap="none" baseline="0">
                <a:solidFill>
                  <a:srgbClr val="000000"/>
                </a:solidFill>
                <a:effectLst/>
                <a:uFill>
                  <a:solidFill>
                    <a:srgbClr val="000000"/>
                  </a:solidFill>
                </a:uFill>
                <a:latin typeface="Arial"/>
                <a:ea typeface="Arial"/>
                <a:cs typeface="Arial"/>
              </a:rPr>
              <a:t>Anomalies de laboratoire</a:t>
            </a:r>
          </a:p>
          <a:p>
            <a:pPr marL="91440"/>
            <a:r>
              <a:rPr lang="fr-FR" sz="500" b="1" i="0" u="none" strike="noStrike" cap="none" baseline="0">
                <a:solidFill>
                  <a:srgbClr val="000000"/>
                </a:solidFill>
                <a:effectLst/>
                <a:uFill>
                  <a:solidFill>
                    <a:prstClr val="black">
                      <a:alpha val="0"/>
                    </a:prstClr>
                  </a:solidFill>
                </a:uFill>
                <a:latin typeface="Arial"/>
                <a:ea typeface="Arial"/>
                <a:cs typeface="Arial"/>
              </a:rPr>
              <a:t>3 ou plusieurs des éléments suivants :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Élévation des transaminases hépatiques (ASAT et/ou ALAT).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Taux élevé d’azote uréique du sang (AUS).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Élévation du nombre de globules blancs (GB).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Faible numération plaquettaire.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Albumine faible</a:t>
            </a:r>
            <a:endParaRPr lang="en-US" sz="500"/>
          </a:p>
        </p:txBody>
      </p:sp>
      <p:sp>
        <p:nvSpPr>
          <p:cNvPr id="16" name="TextBox 15">
            <a:extLst>
              <a:ext uri="{FF2B5EF4-FFF2-40B4-BE49-F238E27FC236}">
                <a16:creationId xmlns:a16="http://schemas.microsoft.com/office/drawing/2014/main" id="{19D65BBE-33FE-419B-AE63-4E84969DF5E4}"/>
              </a:ext>
            </a:extLst>
          </p:cNvPr>
          <p:cNvSpPr txBox="1"/>
          <p:nvPr/>
        </p:nvSpPr>
        <p:spPr>
          <a:xfrm>
            <a:off x="9945191" y="3891016"/>
            <a:ext cx="997606" cy="461665"/>
          </a:xfrm>
          <a:prstGeom prst="rect">
            <a:avLst/>
          </a:prstGeom>
          <a:solidFill>
            <a:srgbClr val="F0D2E3"/>
          </a:solidFill>
        </p:spPr>
        <p:txBody>
          <a:bodyPr wrap="square" lIns="0" tIns="0" rIns="0" bIns="0" rtlCol="0">
            <a:spAutoFit/>
          </a:bodyPr>
          <a:lstStyle/>
          <a:p>
            <a:pPr marL="91440"/>
            <a:r>
              <a:rPr lang="fr-FR" sz="500" b="1" i="0" u="sng" strike="noStrike" cap="none" baseline="0">
                <a:solidFill>
                  <a:srgbClr val="000000"/>
                </a:solidFill>
                <a:effectLst/>
                <a:uFill>
                  <a:solidFill>
                    <a:srgbClr val="000000"/>
                  </a:solidFill>
                </a:uFill>
                <a:latin typeface="Arial"/>
                <a:ea typeface="Arial"/>
                <a:cs typeface="Arial"/>
              </a:rPr>
              <a:t>Score de sévérité des lésions cutanées. </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Légère (&lt; 25 lésions)</a:t>
            </a:r>
          </a:p>
          <a:p>
            <a:pPr marL="91440" indent="-91440">
              <a:buFont typeface="Arial" panose="020B0604020202020204" pitchFamily="34" charset="0"/>
              <a:buChar char="•"/>
            </a:pPr>
            <a:r>
              <a:rPr lang="fr-FR" sz="500" b="0" i="0" u="none" strike="noStrike" cap="none" baseline="0">
                <a:solidFill>
                  <a:srgbClr val="000000"/>
                </a:solidFill>
                <a:effectLst/>
                <a:uFill>
                  <a:solidFill>
                    <a:prstClr val="black">
                      <a:alpha val="0"/>
                    </a:prstClr>
                  </a:solidFill>
                </a:uFill>
                <a:latin typeface="Arial"/>
                <a:ea typeface="Arial"/>
                <a:cs typeface="Arial"/>
              </a:rPr>
              <a:t>Modérée (25 à 99 lésions) </a:t>
            </a:r>
          </a:p>
          <a:p>
            <a:pPr marL="91440" indent="-91440">
              <a:buFont typeface="Arial" panose="020B0604020202020204" pitchFamily="34" charset="0"/>
              <a:buChar char="•"/>
            </a:pPr>
            <a:r>
              <a:rPr lang="fr-FR" sz="500" b="1" i="0" u="none" strike="noStrike" cap="none" baseline="0">
                <a:solidFill>
                  <a:srgbClr val="000000"/>
                </a:solidFill>
                <a:effectLst/>
                <a:uFill>
                  <a:solidFill>
                    <a:prstClr val="black">
                      <a:alpha val="0"/>
                    </a:prstClr>
                  </a:solidFill>
                </a:uFill>
                <a:latin typeface="Arial"/>
                <a:ea typeface="Arial"/>
                <a:cs typeface="Arial"/>
              </a:rPr>
              <a:t>Sévère</a:t>
            </a:r>
            <a:r>
              <a:rPr lang="fr-FR" sz="500" b="0" i="0" u="none" strike="noStrike" cap="none" baseline="0">
                <a:solidFill>
                  <a:srgbClr val="000000"/>
                </a:solidFill>
                <a:effectLst/>
                <a:uFill>
                  <a:solidFill>
                    <a:prstClr val="black">
                      <a:alpha val="0"/>
                    </a:prstClr>
                  </a:solidFill>
                </a:uFill>
                <a:latin typeface="Arial"/>
                <a:ea typeface="Arial"/>
                <a:cs typeface="Arial"/>
              </a:rPr>
              <a:t> (100 à 250 lésions). </a:t>
            </a:r>
          </a:p>
          <a:p>
            <a:pPr marL="91440" indent="-91440">
              <a:buFont typeface="Arial" panose="020B0604020202020204" pitchFamily="34" charset="0"/>
              <a:buChar char="•"/>
            </a:pPr>
            <a:r>
              <a:rPr lang="fr-FR" sz="500" b="1" i="0" u="none" strike="noStrike" cap="none" baseline="0">
                <a:solidFill>
                  <a:srgbClr val="000000"/>
                </a:solidFill>
                <a:effectLst/>
                <a:uFill>
                  <a:solidFill>
                    <a:prstClr val="black">
                      <a:alpha val="0"/>
                    </a:prstClr>
                  </a:solidFill>
                </a:uFill>
                <a:latin typeface="Arial"/>
                <a:ea typeface="Arial"/>
                <a:cs typeface="Arial"/>
              </a:rPr>
              <a:t>Très sévère </a:t>
            </a:r>
            <a:r>
              <a:rPr lang="fr-FR" sz="500" b="0" i="0" u="none" strike="noStrike" cap="none" baseline="0">
                <a:solidFill>
                  <a:srgbClr val="000000"/>
                </a:solidFill>
                <a:effectLst/>
                <a:uFill>
                  <a:solidFill>
                    <a:prstClr val="black">
                      <a:alpha val="0"/>
                    </a:prstClr>
                  </a:solidFill>
                </a:uFill>
                <a:latin typeface="Arial"/>
                <a:ea typeface="Arial"/>
                <a:cs typeface="Arial"/>
              </a:rPr>
              <a:t>(&gt; 250 lésions)</a:t>
            </a:r>
            <a:endParaRPr lang="en-US" sz="500"/>
          </a:p>
        </p:txBody>
      </p:sp>
      <p:sp>
        <p:nvSpPr>
          <p:cNvPr id="17" name="TextBox 16">
            <a:extLst>
              <a:ext uri="{FF2B5EF4-FFF2-40B4-BE49-F238E27FC236}">
                <a16:creationId xmlns:a16="http://schemas.microsoft.com/office/drawing/2014/main" id="{36454D9F-AF34-4716-ACD7-8E91BD7A2BF9}"/>
              </a:ext>
            </a:extLst>
          </p:cNvPr>
          <p:cNvSpPr txBox="1"/>
          <p:nvPr/>
        </p:nvSpPr>
        <p:spPr>
          <a:xfrm>
            <a:off x="5934075" y="5450149"/>
            <a:ext cx="3324223" cy="1107996"/>
          </a:xfrm>
          <a:prstGeom prst="rect">
            <a:avLst/>
          </a:prstGeom>
          <a:solidFill>
            <a:srgbClr val="DFE1F0"/>
          </a:solidFill>
        </p:spPr>
        <p:txBody>
          <a:bodyPr wrap="square" lIns="0" tIns="0" rIns="0" bIns="0" rtlCol="0">
            <a:spAutoFit/>
          </a:bodyPr>
          <a:lstStyle/>
          <a:p>
            <a:r>
              <a:rPr lang="fr-FR" sz="700" b="1" i="0" u="none" strike="noStrike" cap="none" baseline="0">
                <a:solidFill>
                  <a:srgbClr val="000000"/>
                </a:solidFill>
                <a:effectLst/>
                <a:uFill>
                  <a:solidFill>
                    <a:prstClr val="black">
                      <a:alpha val="0"/>
                    </a:prstClr>
                  </a:solidFill>
                </a:uFill>
                <a:latin typeface="Arial"/>
                <a:ea typeface="Arial"/>
                <a:cs typeface="Arial"/>
              </a:rPr>
              <a:t> </a:t>
            </a:r>
            <a:r>
              <a:rPr lang="fr-FR" sz="800" b="1" i="0" u="none" strike="noStrike" cap="none" baseline="0">
                <a:solidFill>
                  <a:srgbClr val="000000"/>
                </a:solidFill>
                <a:effectLst/>
                <a:uFill>
                  <a:solidFill>
                    <a:prstClr val="black">
                      <a:alpha val="0"/>
                    </a:prstClr>
                  </a:solidFill>
                </a:uFill>
                <a:latin typeface="Wingdings"/>
                <a:ea typeface="Arial"/>
                <a:cs typeface="Arial"/>
                <a:sym typeface="Wingdings"/>
              </a:rPr>
              <a:t></a:t>
            </a:r>
            <a:r>
              <a:rPr lang="fr-FR" sz="800" b="1" i="0" u="none" strike="noStrike" cap="none" baseline="0">
                <a:solidFill>
                  <a:srgbClr val="000000"/>
                </a:solidFill>
                <a:effectLst/>
                <a:uFill>
                  <a:solidFill>
                    <a:prstClr val="black">
                      <a:alpha val="0"/>
                    </a:prstClr>
                  </a:solidFill>
                </a:uFill>
                <a:latin typeface="Arial"/>
                <a:ea typeface="Arial"/>
                <a:cs typeface="Arial"/>
              </a:rPr>
              <a:t> TESTS</a:t>
            </a:r>
          </a:p>
          <a:p>
            <a:r>
              <a:rPr lang="fr-FR" sz="800" b="0" i="0" u="none" strike="noStrike" cap="none" baseline="0">
                <a:solidFill>
                  <a:srgbClr val="000000"/>
                </a:solidFill>
                <a:effectLst/>
                <a:uFill>
                  <a:solidFill>
                    <a:prstClr val="black">
                      <a:alpha val="0"/>
                    </a:prstClr>
                  </a:solidFill>
                </a:uFill>
                <a:latin typeface="Arial"/>
                <a:ea typeface="Arial"/>
                <a:cs typeface="Arial"/>
              </a:rPr>
              <a:t>Le </a:t>
            </a:r>
            <a:r>
              <a:rPr lang="fr-FR" sz="800" b="1" i="0" u="none" strike="noStrike" cap="none" baseline="0">
                <a:solidFill>
                  <a:srgbClr val="000000"/>
                </a:solidFill>
                <a:effectLst/>
                <a:uFill>
                  <a:solidFill>
                    <a:prstClr val="black">
                      <a:alpha val="0"/>
                    </a:prstClr>
                  </a:solidFill>
                </a:uFill>
                <a:latin typeface="Arial"/>
                <a:ea typeface="Arial"/>
                <a:cs typeface="Arial"/>
              </a:rPr>
              <a:t>matériel des lésions cutanées, y compris les écouvillons d’exsudat de lésion, les toits de plus d’une lésion ou les croûtes de lésion </a:t>
            </a:r>
            <a:r>
              <a:rPr lang="fr-FR" sz="800" b="0" i="0" u="none" strike="noStrike" cap="none" baseline="0">
                <a:solidFill>
                  <a:srgbClr val="000000"/>
                </a:solidFill>
                <a:effectLst/>
                <a:uFill>
                  <a:solidFill>
                    <a:prstClr val="black">
                      <a:alpha val="0"/>
                    </a:prstClr>
                  </a:solidFill>
                </a:uFill>
                <a:latin typeface="Arial"/>
                <a:ea typeface="Arial"/>
                <a:cs typeface="Arial"/>
              </a:rPr>
              <a:t>(les écouvillons secs et les écouvillons placés dans un milieu de transport viral [MTV] peuvent être utilisés) </a:t>
            </a:r>
          </a:p>
          <a:p>
            <a:r>
              <a:rPr lang="fr-FR" sz="800" b="0" i="0" u="none" strike="noStrike" cap="none" baseline="0">
                <a:solidFill>
                  <a:srgbClr val="000000"/>
                </a:solidFill>
                <a:effectLst/>
                <a:uFill>
                  <a:solidFill>
                    <a:prstClr val="black">
                      <a:alpha val="0"/>
                    </a:prstClr>
                  </a:solidFill>
                </a:uFill>
                <a:latin typeface="Arial"/>
                <a:ea typeface="Arial"/>
                <a:cs typeface="Arial"/>
              </a:rPr>
              <a:t>Technique : les tests d’amplification des acides nucléiques (TAAN), notamment la RT ou </a:t>
            </a:r>
            <a:r>
              <a:rPr lang="fr-FR" sz="800" b="0" i="1" u="none" strike="noStrike" cap="none" baseline="0">
                <a:solidFill>
                  <a:srgbClr val="000000"/>
                </a:solidFill>
                <a:effectLst/>
                <a:uFill>
                  <a:solidFill>
                    <a:prstClr val="black">
                      <a:alpha val="0"/>
                    </a:prstClr>
                  </a:solidFill>
                </a:uFill>
                <a:latin typeface="Arial"/>
                <a:ea typeface="Arial"/>
                <a:cs typeface="Arial"/>
              </a:rPr>
              <a:t>la TAAN par PCR conventionnelle, peuvent être génériques pour l’orthopoxvirus (OPXV) ou spécifiques pour le poxvirus du singe (MPXV, de préférence)</a:t>
            </a:r>
            <a:endParaRPr lang="en-US" sz="800" i="1"/>
          </a:p>
        </p:txBody>
      </p:sp>
      <p:sp>
        <p:nvSpPr>
          <p:cNvPr id="18" name="TextBox 17">
            <a:extLst>
              <a:ext uri="{FF2B5EF4-FFF2-40B4-BE49-F238E27FC236}">
                <a16:creationId xmlns:a16="http://schemas.microsoft.com/office/drawing/2014/main" id="{A8615408-CFB7-4873-AB71-DFA8D04F04B1}"/>
              </a:ext>
            </a:extLst>
          </p:cNvPr>
          <p:cNvSpPr txBox="1"/>
          <p:nvPr/>
        </p:nvSpPr>
        <p:spPr>
          <a:xfrm>
            <a:off x="5469911" y="3250562"/>
            <a:ext cx="130968" cy="184666"/>
          </a:xfrm>
          <a:prstGeom prst="rect">
            <a:avLst/>
          </a:prstGeom>
          <a:solidFill>
            <a:srgbClr val="C51788"/>
          </a:solidFill>
        </p:spPr>
        <p:txBody>
          <a:bodyPr wrap="square" lIns="0" tIns="0" rIns="0" bIns="0" rtlCol="0">
            <a:spAutoFit/>
          </a:bodyPr>
          <a:lstStyle/>
          <a:p>
            <a:pPr algn="ctr"/>
            <a:r>
              <a:rPr lang="fr-FR" sz="600" b="1" i="0" u="none" strike="noStrike" cap="none" baseline="0">
                <a:solidFill>
                  <a:srgbClr val="FFFFFF"/>
                </a:solidFill>
                <a:effectLst/>
                <a:uFill>
                  <a:solidFill>
                    <a:prstClr val="black">
                      <a:alpha val="0"/>
                    </a:prstClr>
                  </a:solidFill>
                </a:uFill>
                <a:latin typeface="Arial"/>
                <a:ea typeface="Arial"/>
                <a:cs typeface="Arial"/>
              </a:rPr>
              <a:t>Non</a:t>
            </a:r>
            <a:endParaRPr lang="en-US" sz="600">
              <a:solidFill>
                <a:schemeClr val="bg1"/>
              </a:solidFill>
            </a:endParaRPr>
          </a:p>
        </p:txBody>
      </p:sp>
      <p:sp>
        <p:nvSpPr>
          <p:cNvPr id="19" name="TextBox 18">
            <a:extLst>
              <a:ext uri="{FF2B5EF4-FFF2-40B4-BE49-F238E27FC236}">
                <a16:creationId xmlns:a16="http://schemas.microsoft.com/office/drawing/2014/main" id="{5EBC93F3-B24C-4E44-A951-93BC4302D984}"/>
              </a:ext>
            </a:extLst>
          </p:cNvPr>
          <p:cNvSpPr txBox="1"/>
          <p:nvPr/>
        </p:nvSpPr>
        <p:spPr>
          <a:xfrm>
            <a:off x="4100050" y="3245797"/>
            <a:ext cx="166508" cy="92333"/>
          </a:xfrm>
          <a:prstGeom prst="rect">
            <a:avLst/>
          </a:prstGeom>
          <a:solidFill>
            <a:srgbClr val="C51788"/>
          </a:solidFill>
        </p:spPr>
        <p:txBody>
          <a:bodyPr wrap="square" lIns="0" tIns="0" rIns="0" bIns="0" rtlCol="0">
            <a:spAutoFit/>
          </a:bodyPr>
          <a:lstStyle/>
          <a:p>
            <a:pPr algn="ctr"/>
            <a:r>
              <a:rPr lang="fr-FR" sz="600" b="1" i="0" u="none" strike="noStrike" cap="none" baseline="0">
                <a:solidFill>
                  <a:srgbClr val="FFFFFF"/>
                </a:solidFill>
                <a:effectLst/>
                <a:uFill>
                  <a:solidFill>
                    <a:prstClr val="black">
                      <a:alpha val="0"/>
                    </a:prstClr>
                  </a:solidFill>
                </a:uFill>
                <a:latin typeface="Arial"/>
                <a:ea typeface="Arial"/>
                <a:cs typeface="Arial"/>
              </a:rPr>
              <a:t>Oui</a:t>
            </a:r>
            <a:endParaRPr lang="en-US" sz="600">
              <a:solidFill>
                <a:schemeClr val="bg1"/>
              </a:solidFill>
            </a:endParaRPr>
          </a:p>
        </p:txBody>
      </p:sp>
      <p:sp>
        <p:nvSpPr>
          <p:cNvPr id="20" name="TextBox 19">
            <a:extLst>
              <a:ext uri="{FF2B5EF4-FFF2-40B4-BE49-F238E27FC236}">
                <a16:creationId xmlns:a16="http://schemas.microsoft.com/office/drawing/2014/main" id="{96649A1C-57A4-485B-B8AD-2809C89DE913}"/>
              </a:ext>
            </a:extLst>
          </p:cNvPr>
          <p:cNvSpPr txBox="1"/>
          <p:nvPr/>
        </p:nvSpPr>
        <p:spPr>
          <a:xfrm>
            <a:off x="4693597" y="4137784"/>
            <a:ext cx="130968" cy="184666"/>
          </a:xfrm>
          <a:prstGeom prst="rect">
            <a:avLst/>
          </a:prstGeom>
          <a:solidFill>
            <a:srgbClr val="C51788"/>
          </a:solidFill>
        </p:spPr>
        <p:txBody>
          <a:bodyPr wrap="square" lIns="0" tIns="0" rIns="0" bIns="0" rtlCol="0">
            <a:spAutoFit/>
          </a:bodyPr>
          <a:lstStyle/>
          <a:p>
            <a:pPr algn="ctr"/>
            <a:r>
              <a:rPr lang="fr-FR" sz="600" b="1" i="0" u="none" strike="noStrike" cap="none" baseline="0">
                <a:solidFill>
                  <a:srgbClr val="FFFFFF"/>
                </a:solidFill>
                <a:effectLst/>
                <a:uFill>
                  <a:solidFill>
                    <a:prstClr val="black">
                      <a:alpha val="0"/>
                    </a:prstClr>
                  </a:solidFill>
                </a:uFill>
                <a:latin typeface="Arial"/>
                <a:ea typeface="Arial"/>
                <a:cs typeface="Arial"/>
              </a:rPr>
              <a:t>Non</a:t>
            </a:r>
            <a:endParaRPr lang="en-US" sz="600">
              <a:solidFill>
                <a:schemeClr val="bg1"/>
              </a:solidFill>
            </a:endParaRPr>
          </a:p>
        </p:txBody>
      </p:sp>
      <p:sp>
        <p:nvSpPr>
          <p:cNvPr id="21" name="TextBox 20">
            <a:extLst>
              <a:ext uri="{FF2B5EF4-FFF2-40B4-BE49-F238E27FC236}">
                <a16:creationId xmlns:a16="http://schemas.microsoft.com/office/drawing/2014/main" id="{1E0B58A4-9985-436D-B874-9D8AD2BAAB80}"/>
              </a:ext>
            </a:extLst>
          </p:cNvPr>
          <p:cNvSpPr txBox="1"/>
          <p:nvPr/>
        </p:nvSpPr>
        <p:spPr>
          <a:xfrm>
            <a:off x="7529599" y="2091436"/>
            <a:ext cx="166508" cy="92333"/>
          </a:xfrm>
          <a:prstGeom prst="rect">
            <a:avLst/>
          </a:prstGeom>
          <a:solidFill>
            <a:srgbClr val="C51788"/>
          </a:solidFill>
        </p:spPr>
        <p:txBody>
          <a:bodyPr wrap="square" lIns="0" tIns="0" rIns="0" bIns="0" rtlCol="0">
            <a:spAutoFit/>
          </a:bodyPr>
          <a:lstStyle/>
          <a:p>
            <a:pPr algn="ctr"/>
            <a:r>
              <a:rPr lang="fr-FR" sz="600" b="1" i="0" u="none" strike="noStrike" cap="none" baseline="0">
                <a:solidFill>
                  <a:srgbClr val="FFFFFF"/>
                </a:solidFill>
                <a:effectLst/>
                <a:uFill>
                  <a:solidFill>
                    <a:prstClr val="black">
                      <a:alpha val="0"/>
                    </a:prstClr>
                  </a:solidFill>
                </a:uFill>
                <a:latin typeface="Arial"/>
                <a:ea typeface="Arial"/>
                <a:cs typeface="Arial"/>
              </a:rPr>
              <a:t>Oui</a:t>
            </a:r>
            <a:endParaRPr lang="en-US" sz="600">
              <a:solidFill>
                <a:schemeClr val="bg1"/>
              </a:solidFill>
            </a:endParaRPr>
          </a:p>
        </p:txBody>
      </p:sp>
      <p:sp>
        <p:nvSpPr>
          <p:cNvPr id="22" name="TextBox 21">
            <a:extLst>
              <a:ext uri="{FF2B5EF4-FFF2-40B4-BE49-F238E27FC236}">
                <a16:creationId xmlns:a16="http://schemas.microsoft.com/office/drawing/2014/main" id="{2AD13B9F-04BD-4F1E-AE85-FB45FD84034E}"/>
              </a:ext>
            </a:extLst>
          </p:cNvPr>
          <p:cNvSpPr txBox="1"/>
          <p:nvPr/>
        </p:nvSpPr>
        <p:spPr>
          <a:xfrm>
            <a:off x="9631234" y="3261263"/>
            <a:ext cx="166508" cy="92333"/>
          </a:xfrm>
          <a:prstGeom prst="rect">
            <a:avLst/>
          </a:prstGeom>
          <a:solidFill>
            <a:srgbClr val="C51788"/>
          </a:solidFill>
        </p:spPr>
        <p:txBody>
          <a:bodyPr wrap="square" lIns="0" tIns="0" rIns="0" bIns="0" rtlCol="0">
            <a:spAutoFit/>
          </a:bodyPr>
          <a:lstStyle/>
          <a:p>
            <a:pPr algn="ctr"/>
            <a:r>
              <a:rPr lang="fr-FR" sz="600" b="1" i="0" u="none" strike="noStrike" cap="none" baseline="0">
                <a:solidFill>
                  <a:srgbClr val="FFFFFF"/>
                </a:solidFill>
                <a:effectLst/>
                <a:uFill>
                  <a:solidFill>
                    <a:prstClr val="black">
                      <a:alpha val="0"/>
                    </a:prstClr>
                  </a:solidFill>
                </a:uFill>
                <a:latin typeface="Arial"/>
                <a:ea typeface="Arial"/>
                <a:cs typeface="Arial"/>
              </a:rPr>
              <a:t>Oui</a:t>
            </a:r>
            <a:endParaRPr lang="en-US" sz="600">
              <a:solidFill>
                <a:schemeClr val="bg1"/>
              </a:solidFill>
            </a:endParaRPr>
          </a:p>
        </p:txBody>
      </p:sp>
      <p:sp>
        <p:nvSpPr>
          <p:cNvPr id="23" name="TextBox 22">
            <a:extLst>
              <a:ext uri="{FF2B5EF4-FFF2-40B4-BE49-F238E27FC236}">
                <a16:creationId xmlns:a16="http://schemas.microsoft.com/office/drawing/2014/main" id="{5621D416-7479-47E8-8DFF-E3CDA41D8108}"/>
              </a:ext>
            </a:extLst>
          </p:cNvPr>
          <p:cNvSpPr txBox="1"/>
          <p:nvPr/>
        </p:nvSpPr>
        <p:spPr>
          <a:xfrm>
            <a:off x="2173943" y="2144197"/>
            <a:ext cx="1641577" cy="246221"/>
          </a:xfrm>
          <a:prstGeom prst="rect">
            <a:avLst/>
          </a:prstGeom>
          <a:solidFill>
            <a:srgbClr val="5467B0"/>
          </a:solidFill>
        </p:spPr>
        <p:txBody>
          <a:bodyPr wrap="square" lIns="0" tIns="0" rIns="0" bIns="0" rtlCol="0">
            <a:spAutoFit/>
          </a:bodyPr>
          <a:lstStyle/>
          <a:p>
            <a:pPr algn="ctr"/>
            <a:r>
              <a:rPr lang="fr-FR" sz="800" b="1" i="0" u="none" strike="noStrike" cap="none" baseline="0">
                <a:solidFill>
                  <a:srgbClr val="FFFFFF"/>
                </a:solidFill>
                <a:effectLst/>
                <a:uFill>
                  <a:solidFill>
                    <a:prstClr val="black">
                      <a:alpha val="0"/>
                    </a:prstClr>
                  </a:solidFill>
                </a:uFill>
                <a:latin typeface="Arial"/>
                <a:ea typeface="Arial"/>
                <a:cs typeface="Arial"/>
              </a:rPr>
              <a:t>Variole du singe légère ou non compliquée </a:t>
            </a:r>
            <a:endParaRPr lang="en-US" sz="800">
              <a:solidFill>
                <a:schemeClr val="bg1"/>
              </a:solidFill>
            </a:endParaRPr>
          </a:p>
        </p:txBody>
      </p:sp>
      <p:sp>
        <p:nvSpPr>
          <p:cNvPr id="24" name="TextBox 23">
            <a:extLst>
              <a:ext uri="{FF2B5EF4-FFF2-40B4-BE49-F238E27FC236}">
                <a16:creationId xmlns:a16="http://schemas.microsoft.com/office/drawing/2014/main" id="{E3BD1579-B0AF-496C-9C44-F642FF3D03EF}"/>
              </a:ext>
            </a:extLst>
          </p:cNvPr>
          <p:cNvSpPr txBox="1"/>
          <p:nvPr/>
        </p:nvSpPr>
        <p:spPr>
          <a:xfrm>
            <a:off x="10222825" y="1461217"/>
            <a:ext cx="1641577" cy="246221"/>
          </a:xfrm>
          <a:prstGeom prst="rect">
            <a:avLst/>
          </a:prstGeom>
          <a:solidFill>
            <a:srgbClr val="5467B0"/>
          </a:solidFill>
        </p:spPr>
        <p:txBody>
          <a:bodyPr wrap="square" lIns="0" tIns="0" rIns="0" bIns="0" rtlCol="0">
            <a:spAutoFit/>
          </a:bodyPr>
          <a:lstStyle/>
          <a:p>
            <a:pPr algn="ctr"/>
            <a:r>
              <a:rPr lang="fr-FR" sz="800" b="1" i="0" u="none" strike="noStrike" cap="none" baseline="0">
                <a:solidFill>
                  <a:srgbClr val="FFFFFF"/>
                </a:solidFill>
                <a:effectLst/>
                <a:uFill>
                  <a:solidFill>
                    <a:prstClr val="black">
                      <a:alpha val="0"/>
                    </a:prstClr>
                  </a:solidFill>
                </a:uFill>
                <a:latin typeface="Arial"/>
                <a:ea typeface="Arial"/>
                <a:cs typeface="Arial"/>
              </a:rPr>
              <a:t>Variole du singe sévère ou compliquée</a:t>
            </a:r>
            <a:endParaRPr lang="en-US" sz="800">
              <a:solidFill>
                <a:schemeClr val="bg1"/>
              </a:solidFill>
            </a:endParaRPr>
          </a:p>
        </p:txBody>
      </p:sp>
      <p:sp>
        <p:nvSpPr>
          <p:cNvPr id="25" name="TextBox 24">
            <a:extLst>
              <a:ext uri="{FF2B5EF4-FFF2-40B4-BE49-F238E27FC236}">
                <a16:creationId xmlns:a16="http://schemas.microsoft.com/office/drawing/2014/main" id="{DB37D71B-EB07-49CC-9825-C9C867FFD9CC}"/>
              </a:ext>
            </a:extLst>
          </p:cNvPr>
          <p:cNvSpPr txBox="1"/>
          <p:nvPr/>
        </p:nvSpPr>
        <p:spPr>
          <a:xfrm>
            <a:off x="9857124" y="886944"/>
            <a:ext cx="680601" cy="276999"/>
          </a:xfrm>
          <a:prstGeom prst="rect">
            <a:avLst/>
          </a:prstGeom>
          <a:solidFill>
            <a:srgbClr val="FFF9BA"/>
          </a:solidFill>
        </p:spPr>
        <p:txBody>
          <a:bodyPr wrap="square" lIns="0" tIns="0" rIns="0" bIns="0" rtlCol="0">
            <a:spAutoFit/>
          </a:bodyPr>
          <a:lstStyle/>
          <a:p>
            <a:pPr algn="ctr"/>
            <a:r>
              <a:rPr lang="fr-FR" sz="600" b="0" i="0" u="none" strike="noStrike" cap="none" baseline="0">
                <a:solidFill>
                  <a:srgbClr val="000000"/>
                </a:solidFill>
                <a:effectLst/>
                <a:uFill>
                  <a:solidFill>
                    <a:prstClr val="black">
                      <a:alpha val="0"/>
                    </a:prstClr>
                  </a:solidFill>
                </a:uFill>
                <a:latin typeface="Arial"/>
                <a:ea typeface="Arial"/>
                <a:cs typeface="Arial"/>
              </a:rPr>
              <a:t>Rechercher la prise en charge habituelle</a:t>
            </a:r>
          </a:p>
        </p:txBody>
      </p:sp>
      <p:sp>
        <p:nvSpPr>
          <p:cNvPr id="26" name="TextBox 25">
            <a:extLst>
              <a:ext uri="{FF2B5EF4-FFF2-40B4-BE49-F238E27FC236}">
                <a16:creationId xmlns:a16="http://schemas.microsoft.com/office/drawing/2014/main" id="{E4127564-05E4-4F9E-9065-47D802F88580}"/>
              </a:ext>
            </a:extLst>
          </p:cNvPr>
          <p:cNvSpPr txBox="1"/>
          <p:nvPr/>
        </p:nvSpPr>
        <p:spPr>
          <a:xfrm>
            <a:off x="9464726" y="913958"/>
            <a:ext cx="166508" cy="92333"/>
          </a:xfrm>
          <a:prstGeom prst="rect">
            <a:avLst/>
          </a:prstGeom>
          <a:solidFill>
            <a:srgbClr val="C51788"/>
          </a:solidFill>
        </p:spPr>
        <p:txBody>
          <a:bodyPr wrap="square" lIns="0" tIns="0" rIns="0" bIns="0" rtlCol="0">
            <a:spAutoFit/>
          </a:bodyPr>
          <a:lstStyle/>
          <a:p>
            <a:pPr algn="ctr"/>
            <a:r>
              <a:rPr lang="fr-FR" sz="600" b="1" i="0" u="none" strike="noStrike" cap="none" baseline="0">
                <a:solidFill>
                  <a:srgbClr val="FFFFFF"/>
                </a:solidFill>
                <a:effectLst/>
                <a:uFill>
                  <a:solidFill>
                    <a:prstClr val="black">
                      <a:alpha val="0"/>
                    </a:prstClr>
                  </a:solidFill>
                </a:uFill>
                <a:latin typeface="Arial"/>
                <a:ea typeface="Arial"/>
                <a:cs typeface="Arial"/>
              </a:rPr>
              <a:t>Non</a:t>
            </a:r>
            <a:endParaRPr lang="en-US" sz="600">
              <a:solidFill>
                <a:schemeClr val="bg1"/>
              </a:solidFill>
            </a:endParaRPr>
          </a:p>
        </p:txBody>
      </p:sp>
      <p:sp>
        <p:nvSpPr>
          <p:cNvPr id="27" name="TextBox 26">
            <a:extLst>
              <a:ext uri="{FF2B5EF4-FFF2-40B4-BE49-F238E27FC236}">
                <a16:creationId xmlns:a16="http://schemas.microsoft.com/office/drawing/2014/main" id="{B4D46753-9340-4E5E-8963-2CBE25C6091D}"/>
              </a:ext>
            </a:extLst>
          </p:cNvPr>
          <p:cNvSpPr txBox="1"/>
          <p:nvPr/>
        </p:nvSpPr>
        <p:spPr>
          <a:xfrm>
            <a:off x="2598021" y="5775330"/>
            <a:ext cx="665011" cy="323165"/>
          </a:xfrm>
          <a:prstGeom prst="rect">
            <a:avLst/>
          </a:prstGeom>
          <a:solidFill>
            <a:schemeClr val="bg1"/>
          </a:solidFill>
        </p:spPr>
        <p:txBody>
          <a:bodyPr wrap="square" lIns="0" tIns="0" rIns="0" bIns="0" rtlCol="0">
            <a:spAutoFit/>
          </a:bodyPr>
          <a:lstStyle/>
          <a:p>
            <a:r>
              <a:rPr lang="fr-FR" sz="700" b="1" i="0" u="none" strike="noStrike" cap="none" baseline="0">
                <a:solidFill>
                  <a:srgbClr val="000000"/>
                </a:solidFill>
                <a:effectLst/>
                <a:uFill>
                  <a:solidFill>
                    <a:prstClr val="black">
                      <a:alpha val="0"/>
                    </a:prstClr>
                  </a:solidFill>
                </a:uFill>
                <a:latin typeface="Arial"/>
                <a:ea typeface="Arial"/>
                <a:cs typeface="Arial"/>
              </a:rPr>
              <a:t>Site Web dédié à la variole du singe</a:t>
            </a:r>
          </a:p>
        </p:txBody>
      </p:sp>
      <p:sp>
        <p:nvSpPr>
          <p:cNvPr id="28" name="TextBox 27">
            <a:extLst>
              <a:ext uri="{FF2B5EF4-FFF2-40B4-BE49-F238E27FC236}">
                <a16:creationId xmlns:a16="http://schemas.microsoft.com/office/drawing/2014/main" id="{1BB90CAA-C6D2-43F7-A56B-670A3A2B9446}"/>
              </a:ext>
            </a:extLst>
          </p:cNvPr>
          <p:cNvSpPr txBox="1"/>
          <p:nvPr/>
        </p:nvSpPr>
        <p:spPr>
          <a:xfrm>
            <a:off x="2131296" y="5981705"/>
            <a:ext cx="719854" cy="123111"/>
          </a:xfrm>
          <a:prstGeom prst="rect">
            <a:avLst/>
          </a:prstGeom>
          <a:solidFill>
            <a:schemeClr val="bg1"/>
          </a:solidFill>
        </p:spPr>
        <p:txBody>
          <a:bodyPr wrap="square" lIns="0" tIns="0" rIns="0" bIns="0" rtlCol="0">
            <a:spAutoFit/>
          </a:bodyPr>
          <a:lstStyle/>
          <a:p>
            <a:r>
              <a:rPr lang="fr-FR" sz="400" b="1" i="0" u="none" strike="noStrike" cap="none" baseline="0">
                <a:solidFill>
                  <a:srgbClr val="000000"/>
                </a:solidFill>
                <a:effectLst/>
                <a:uFill>
                  <a:solidFill>
                    <a:prstClr val="black">
                      <a:alpha val="0"/>
                    </a:prstClr>
                  </a:solidFill>
                </a:uFill>
                <a:latin typeface="Arial"/>
                <a:ea typeface="Arial"/>
                <a:cs typeface="Arial"/>
              </a:rPr>
              <a:t>Ressources supplémentaires :</a:t>
            </a:r>
          </a:p>
        </p:txBody>
      </p:sp>
      <p:sp>
        <p:nvSpPr>
          <p:cNvPr id="29" name="TextBox 28">
            <a:extLst>
              <a:ext uri="{FF2B5EF4-FFF2-40B4-BE49-F238E27FC236}">
                <a16:creationId xmlns:a16="http://schemas.microsoft.com/office/drawing/2014/main" id="{68E00180-51F7-495F-8CD0-B393F7A74229}"/>
              </a:ext>
            </a:extLst>
          </p:cNvPr>
          <p:cNvSpPr txBox="1"/>
          <p:nvPr/>
        </p:nvSpPr>
        <p:spPr>
          <a:xfrm>
            <a:off x="2147908" y="6293896"/>
            <a:ext cx="1630341" cy="61555"/>
          </a:xfrm>
          <a:prstGeom prst="rect">
            <a:avLst/>
          </a:prstGeom>
          <a:solidFill>
            <a:schemeClr val="bg1"/>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Traitement de soutien optimisé pour les complications sévères </a:t>
            </a:r>
          </a:p>
        </p:txBody>
      </p:sp>
      <p:sp>
        <p:nvSpPr>
          <p:cNvPr id="30" name="TextBox 29">
            <a:extLst>
              <a:ext uri="{FF2B5EF4-FFF2-40B4-BE49-F238E27FC236}">
                <a16:creationId xmlns:a16="http://schemas.microsoft.com/office/drawing/2014/main" id="{54E45C0C-A25D-416E-9626-623D913EB30E}"/>
              </a:ext>
            </a:extLst>
          </p:cNvPr>
          <p:cNvSpPr txBox="1"/>
          <p:nvPr/>
        </p:nvSpPr>
        <p:spPr>
          <a:xfrm>
            <a:off x="2131296" y="6195834"/>
            <a:ext cx="644522" cy="184666"/>
          </a:xfrm>
          <a:prstGeom prst="rect">
            <a:avLst/>
          </a:prstGeom>
          <a:solidFill>
            <a:schemeClr val="bg1"/>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Boîte à outils relative à l’épidémie de variole du singe</a:t>
            </a:r>
          </a:p>
        </p:txBody>
      </p:sp>
      <p:sp>
        <p:nvSpPr>
          <p:cNvPr id="31" name="TextBox 30">
            <a:extLst>
              <a:ext uri="{FF2B5EF4-FFF2-40B4-BE49-F238E27FC236}">
                <a16:creationId xmlns:a16="http://schemas.microsoft.com/office/drawing/2014/main" id="{6AD45A63-F9E9-48FC-8E75-56C79333BA6A}"/>
              </a:ext>
            </a:extLst>
          </p:cNvPr>
          <p:cNvSpPr txBox="1"/>
          <p:nvPr/>
        </p:nvSpPr>
        <p:spPr>
          <a:xfrm>
            <a:off x="2136593" y="6092238"/>
            <a:ext cx="443134" cy="184666"/>
          </a:xfrm>
          <a:prstGeom prst="rect">
            <a:avLst/>
          </a:prstGeom>
          <a:solidFill>
            <a:schemeClr val="bg1"/>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Fiche d’information sur la variole du singe </a:t>
            </a:r>
          </a:p>
        </p:txBody>
      </p:sp>
    </p:spTree>
    <p:extLst>
      <p:ext uri="{BB962C8B-B14F-4D97-AF65-F5344CB8AC3E}">
        <p14:creationId xmlns:p14="http://schemas.microsoft.com/office/powerpoint/2010/main" val="2016805009"/>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3F63C8-FEDB-D771-FDBE-59FA93C506CE}"/>
              </a:ext>
            </a:extLst>
          </p:cNvPr>
          <p:cNvPicPr>
            <a:picLocks noChangeAspect="1"/>
          </p:cNvPicPr>
          <p:nvPr/>
        </p:nvPicPr>
        <p:blipFill>
          <a:blip r:embed="rId3"/>
          <a:stretch>
            <a:fillRect/>
          </a:stretch>
        </p:blipFill>
        <p:spPr>
          <a:xfrm>
            <a:off x="3859057" y="108053"/>
            <a:ext cx="8201745" cy="6597547"/>
          </a:xfrm>
          <a:prstGeom prst="rect">
            <a:avLst/>
          </a:prstGeom>
        </p:spPr>
      </p:pic>
      <p:sp>
        <p:nvSpPr>
          <p:cNvPr id="2" name="Title 1">
            <a:extLst>
              <a:ext uri="{FF2B5EF4-FFF2-40B4-BE49-F238E27FC236}">
                <a16:creationId xmlns:a16="http://schemas.microsoft.com/office/drawing/2014/main" id="{141E41CB-93F0-6724-43AD-CD017AE54F4D}"/>
              </a:ext>
            </a:extLst>
          </p:cNvPr>
          <p:cNvSpPr>
            <a:spLocks noGrp="1"/>
          </p:cNvSpPr>
          <p:nvPr>
            <p:ph type="title"/>
          </p:nvPr>
        </p:nvSpPr>
        <p:spPr>
          <a:xfrm>
            <a:off x="269873" y="585488"/>
            <a:ext cx="2963779" cy="1785575"/>
          </a:xfrm>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Narrow"/>
                <a:ea typeface="Arial Narrow"/>
                <a:cs typeface="Arial Narrow"/>
              </a:rPr>
              <a:t>Signes vitaux et caractéristiques cliniques qui doivent être surveillés</a:t>
            </a:r>
          </a:p>
        </p:txBody>
      </p:sp>
      <p:sp>
        <p:nvSpPr>
          <p:cNvPr id="3" name="TextBox 2">
            <a:extLst>
              <a:ext uri="{FF2B5EF4-FFF2-40B4-BE49-F238E27FC236}">
                <a16:creationId xmlns:a16="http://schemas.microsoft.com/office/drawing/2014/main" id="{8C430D85-A190-1EDC-C1A0-5689BB1CC2F0}"/>
              </a:ext>
            </a:extLst>
          </p:cNvPr>
          <p:cNvSpPr txBox="1"/>
          <p:nvPr/>
        </p:nvSpPr>
        <p:spPr>
          <a:xfrm>
            <a:off x="164942" y="5974079"/>
            <a:ext cx="3575712" cy="731520"/>
          </a:xfrm>
          <a:prstGeom prst="rect">
            <a:avLst/>
          </a:prstGeom>
          <a:noFill/>
        </p:spPr>
        <p:txBody>
          <a:bodyPr wrap="square">
            <a:spAutoFit/>
          </a:bodyPr>
          <a:lstStyle/>
          <a:p>
            <a:r>
              <a:rPr lang="fr-FR" sz="1050" b="0" i="0" u="none" strike="noStrike" cap="none" baseline="0" dirty="0">
                <a:solidFill>
                  <a:srgbClr val="44546A"/>
                </a:solidFill>
                <a:effectLst/>
                <a:uFill>
                  <a:solidFill>
                    <a:prstClr val="black">
                      <a:alpha val="0"/>
                    </a:prstClr>
                  </a:solidFill>
                </a:uFill>
                <a:latin typeface="Arial"/>
                <a:ea typeface="Arial"/>
                <a:cs typeface="Arial"/>
              </a:rPr>
              <a:t>Source : OMS. Prise en charge clinique, prévention et maîtrise de l’</a:t>
            </a:r>
            <a:r>
              <a:rPr lang="fr-FR" sz="1050" b="0" i="0" u="none" strike="noStrike" cap="none" baseline="0" dirty="0" err="1">
                <a:solidFill>
                  <a:srgbClr val="44546A"/>
                </a:solidFill>
                <a:effectLst/>
                <a:uFill>
                  <a:solidFill>
                    <a:prstClr val="black">
                      <a:alpha val="0"/>
                    </a:prstClr>
                  </a:solidFill>
                </a:uFill>
                <a:latin typeface="Arial"/>
                <a:ea typeface="Arial"/>
                <a:cs typeface="Arial"/>
              </a:rPr>
              <a:t>orthopoxvirose</a:t>
            </a:r>
            <a:r>
              <a:rPr lang="fr-FR" sz="1050" b="0" i="0" u="none" strike="noStrike" cap="none" baseline="0" dirty="0">
                <a:solidFill>
                  <a:srgbClr val="44546A"/>
                </a:solidFill>
                <a:effectLst/>
                <a:uFill>
                  <a:solidFill>
                    <a:prstClr val="black">
                      <a:alpha val="0"/>
                    </a:prstClr>
                  </a:solidFill>
                </a:uFill>
                <a:latin typeface="Arial"/>
                <a:ea typeface="Arial"/>
                <a:cs typeface="Arial"/>
              </a:rPr>
              <a:t> simienne (variole du singe) : Orientations provisoires pour une intervention rapide, 10 juin 2022. Genève : OMS ; 2022.</a:t>
            </a:r>
          </a:p>
        </p:txBody>
      </p:sp>
      <p:graphicFrame>
        <p:nvGraphicFramePr>
          <p:cNvPr id="5" name="Table 5">
            <a:extLst>
              <a:ext uri="{FF2B5EF4-FFF2-40B4-BE49-F238E27FC236}">
                <a16:creationId xmlns:a16="http://schemas.microsoft.com/office/drawing/2014/main" id="{5712B3D1-5648-4F2F-B0BC-F2ECF29CC823}"/>
              </a:ext>
            </a:extLst>
          </p:cNvPr>
          <p:cNvGraphicFramePr>
            <a:graphicFrameLocks noGrp="1"/>
          </p:cNvGraphicFramePr>
          <p:nvPr>
            <p:extLst>
              <p:ext uri="{D42A27DB-BD31-4B8C-83A1-F6EECF244321}">
                <p14:modId xmlns:p14="http://schemas.microsoft.com/office/powerpoint/2010/main" val="795232870"/>
              </p:ext>
            </p:extLst>
          </p:nvPr>
        </p:nvGraphicFramePr>
        <p:xfrm>
          <a:off x="3859057" y="108052"/>
          <a:ext cx="8201744" cy="6597547"/>
        </p:xfrm>
        <a:graphic>
          <a:graphicData uri="http://schemas.openxmlformats.org/drawingml/2006/table">
            <a:tbl>
              <a:tblPr firstRow="1" bandRow="1">
                <a:tableStyleId>{5C22544A-7EE6-4342-B048-85BDC9FD1C3A}</a:tableStyleId>
              </a:tblPr>
              <a:tblGrid>
                <a:gridCol w="2349302">
                  <a:extLst>
                    <a:ext uri="{9D8B030D-6E8A-4147-A177-3AD203B41FA5}">
                      <a16:colId xmlns:a16="http://schemas.microsoft.com/office/drawing/2014/main" val="309301069"/>
                    </a:ext>
                  </a:extLst>
                </a:gridCol>
                <a:gridCol w="5852442">
                  <a:extLst>
                    <a:ext uri="{9D8B030D-6E8A-4147-A177-3AD203B41FA5}">
                      <a16:colId xmlns:a16="http://schemas.microsoft.com/office/drawing/2014/main" val="1601222554"/>
                    </a:ext>
                  </a:extLst>
                </a:gridCol>
              </a:tblGrid>
              <a:tr h="1045051">
                <a:tc>
                  <a:txBody>
                    <a:bodyPr/>
                    <a:lstStyle/>
                    <a:p>
                      <a:r>
                        <a:rPr lang="fr-FR" sz="1000" b="1" i="0" u="none" strike="noStrike" cap="none" baseline="0" dirty="0">
                          <a:solidFill>
                            <a:srgbClr val="000000"/>
                          </a:solidFill>
                          <a:effectLst/>
                          <a:uFill>
                            <a:solidFill>
                              <a:prstClr val="black">
                                <a:alpha val="0"/>
                              </a:prstClr>
                            </a:solidFill>
                          </a:uFill>
                          <a:latin typeface="Arial"/>
                          <a:ea typeface="Arial"/>
                          <a:cs typeface="Arial"/>
                        </a:rPr>
                        <a:t>Évaluation des signes vitaux et de la douleur</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pPr marL="91440" indent="-91440">
                        <a:buFont typeface="Arial" panose="020B0604020202020204" pitchFamily="34" charset="0"/>
                        <a:buChar char="•"/>
                      </a:pPr>
                      <a:r>
                        <a:rPr lang="fr-FR" sz="1000" b="0" i="0" u="none" strike="noStrike" cap="none" baseline="0">
                          <a:solidFill>
                            <a:srgbClr val="000000"/>
                          </a:solidFill>
                          <a:effectLst/>
                          <a:uFill>
                            <a:solidFill>
                              <a:prstClr val="black">
                                <a:alpha val="0"/>
                              </a:prstClr>
                            </a:solidFill>
                          </a:uFill>
                          <a:latin typeface="Arial"/>
                          <a:ea typeface="Arial"/>
                          <a:cs typeface="Arial"/>
                        </a:rPr>
                        <a:t>Température, fréquence cardiaque, pression artérielle, fréquence respiratoire, saturation en oxygène périphérique, niveau de conscience à l’aide de l’échelle d’alerte, de voix, de douleur, d’absence de réaction (AVPU), glycémie en milieu hospitalier, puis poids corporel et taille pour calculer l’indicede masse corporelle (IMC) et la circonférence moyenne du bras moyen (MUAC) des enfants.</a:t>
                      </a:r>
                    </a:p>
                    <a:p>
                      <a:pPr marL="91440" indent="-91440">
                        <a:buFont typeface="Arial" panose="020B0604020202020204" pitchFamily="34" charset="0"/>
                        <a:buChar char="•"/>
                      </a:pPr>
                      <a:r>
                        <a:rPr lang="fr-FR" sz="1000" b="0" i="0" u="none" strike="noStrike" cap="none" baseline="0">
                          <a:solidFill>
                            <a:srgbClr val="000000"/>
                          </a:solidFill>
                          <a:effectLst/>
                          <a:uFill>
                            <a:solidFill>
                              <a:prstClr val="black">
                                <a:alpha val="0"/>
                              </a:prstClr>
                            </a:solidFill>
                          </a:uFill>
                          <a:latin typeface="Arial"/>
                          <a:ea typeface="Arial"/>
                          <a:cs typeface="Arial"/>
                        </a:rPr>
                        <a:t> Échelle de la douleur</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917292860"/>
                  </a:ext>
                </a:extLst>
              </a:tr>
              <a:tr h="570028">
                <a:tc>
                  <a:txBody>
                    <a:bodyPr/>
                    <a:lstStyle/>
                    <a:p>
                      <a:r>
                        <a:rPr lang="fr-FR" sz="1000" b="1" i="0" u="none" strike="noStrike" cap="none" baseline="0">
                          <a:solidFill>
                            <a:srgbClr val="000000"/>
                          </a:solidFill>
                          <a:effectLst/>
                          <a:uFill>
                            <a:solidFill>
                              <a:prstClr val="black">
                                <a:alpha val="0"/>
                              </a:prstClr>
                            </a:solidFill>
                          </a:uFill>
                          <a:latin typeface="Arial"/>
                          <a:ea typeface="Arial"/>
                          <a:cs typeface="Arial"/>
                        </a:rPr>
                        <a:t>État général</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pPr marL="91440" indent="-91440">
                        <a:buFont typeface="Arial" panose="020B0604020202020204" pitchFamily="34" charset="0"/>
                        <a:buChar char="•"/>
                      </a:pPr>
                      <a:r>
                        <a:rPr lang="fr-FR" sz="1000" b="0" i="0" u="none" strike="noStrike" cap="none" baseline="0">
                          <a:solidFill>
                            <a:srgbClr val="000000"/>
                          </a:solidFill>
                          <a:effectLst/>
                          <a:uFill>
                            <a:solidFill>
                              <a:prstClr val="black">
                                <a:alpha val="0"/>
                              </a:prstClr>
                            </a:solidFill>
                          </a:uFill>
                          <a:latin typeface="Arial"/>
                          <a:ea typeface="Arial"/>
                          <a:cs typeface="Arial"/>
                        </a:rPr>
                        <a:t>Le/la patient(e) est-il/elle capable de manger et de boire sans assistance ?</a:t>
                      </a:r>
                    </a:p>
                    <a:p>
                      <a:pPr marL="91440" indent="-91440">
                        <a:buFont typeface="Arial" panose="020B0604020202020204" pitchFamily="34" charset="0"/>
                        <a:buChar char="•"/>
                      </a:pPr>
                      <a:r>
                        <a:rPr lang="fr-FR" sz="1000" b="0" i="0" u="none" strike="noStrike" cap="none" baseline="0">
                          <a:solidFill>
                            <a:srgbClr val="000000"/>
                          </a:solidFill>
                          <a:effectLst/>
                          <a:uFill>
                            <a:solidFill>
                              <a:prstClr val="black">
                                <a:alpha val="0"/>
                              </a:prstClr>
                            </a:solidFill>
                          </a:uFill>
                          <a:latin typeface="Arial"/>
                          <a:ea typeface="Arial"/>
                          <a:cs typeface="Arial"/>
                        </a:rPr>
                        <a:t>Le/la patient(e) est-il/elle capable de s’asseoir et de marcher seul(e) ?</a:t>
                      </a:r>
                    </a:p>
                    <a:p>
                      <a:pPr marL="91440" indent="-91440">
                        <a:buFont typeface="Arial" panose="020B0604020202020204" pitchFamily="34" charset="0"/>
                        <a:buChar char="•"/>
                      </a:pPr>
                      <a:r>
                        <a:rPr lang="fr-FR" sz="1000" b="0" i="0" u="none" strike="noStrike" cap="none" baseline="0">
                          <a:solidFill>
                            <a:srgbClr val="000000"/>
                          </a:solidFill>
                          <a:effectLst/>
                          <a:uFill>
                            <a:solidFill>
                              <a:prstClr val="black">
                                <a:alpha val="0"/>
                              </a:prstClr>
                            </a:solidFill>
                          </a:uFill>
                          <a:latin typeface="Arial"/>
                          <a:ea typeface="Arial"/>
                          <a:cs typeface="Arial"/>
                        </a:rPr>
                        <a:t>Le/la patient(e) a-t-il/elle présenté un amaigrissement récent depuis le début des symptômes ?</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2197915693"/>
                  </a:ext>
                </a:extLst>
              </a:tr>
              <a:tr h="1678416">
                <a:tc>
                  <a:txBody>
                    <a:bodyPr/>
                    <a:lstStyle/>
                    <a:p>
                      <a:r>
                        <a:rPr lang="fr-FR" sz="1000" b="1" i="0" u="none" strike="noStrike" cap="none" baseline="0">
                          <a:solidFill>
                            <a:srgbClr val="000000"/>
                          </a:solidFill>
                          <a:effectLst/>
                          <a:uFill>
                            <a:solidFill>
                              <a:prstClr val="black">
                                <a:alpha val="0"/>
                              </a:prstClr>
                            </a:solidFill>
                          </a:uFill>
                          <a:latin typeface="Arial"/>
                          <a:ea typeface="Arial"/>
                          <a:cs typeface="Arial"/>
                        </a:rPr>
                        <a:t>Caractérisation de l’éruption cutanée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pPr marL="91440" indent="-91440">
                        <a:buFont typeface="Arial" panose="020B0604020202020204" pitchFamily="34" charset="0"/>
                        <a:buChar char="•"/>
                      </a:pPr>
                      <a:r>
                        <a:rPr lang="fr-FR" sz="1000" b="0" i="0" u="none" strike="noStrike" cap="none" baseline="0" dirty="0">
                          <a:solidFill>
                            <a:srgbClr val="000000"/>
                          </a:solidFill>
                          <a:effectLst/>
                          <a:uFill>
                            <a:solidFill>
                              <a:prstClr val="black">
                                <a:alpha val="0"/>
                              </a:prstClr>
                            </a:solidFill>
                          </a:uFill>
                          <a:latin typeface="Arial"/>
                          <a:ea typeface="Arial"/>
                          <a:cs typeface="Arial"/>
                        </a:rPr>
                        <a:t>Stade de l’éruption cutanée : macules, papules, vésicules, pustules, formation de croûtes, exfoliation </a:t>
                      </a:r>
                    </a:p>
                    <a:p>
                      <a:pPr marL="91440" indent="-91440">
                        <a:buFont typeface="Arial" panose="020B0604020202020204" pitchFamily="34" charset="0"/>
                        <a:buChar char="•"/>
                      </a:pPr>
                      <a:r>
                        <a:rPr lang="fr-FR" sz="1000" b="0" i="0" u="none" strike="noStrike" cap="none" baseline="0" dirty="0">
                          <a:solidFill>
                            <a:srgbClr val="000000"/>
                          </a:solidFill>
                          <a:effectLst/>
                          <a:uFill>
                            <a:solidFill>
                              <a:prstClr val="black">
                                <a:alpha val="0"/>
                              </a:prstClr>
                            </a:solidFill>
                          </a:uFill>
                          <a:latin typeface="Arial"/>
                          <a:ea typeface="Arial"/>
                          <a:cs typeface="Arial"/>
                        </a:rPr>
                        <a:t>Localisation de l’éruption cutanée (visage, bras, torse, organes génitaux, jambes, muqueuses)</a:t>
                      </a:r>
                    </a:p>
                    <a:p>
                      <a:pPr marL="91440" indent="-91440">
                        <a:buFont typeface="Arial" panose="020B0604020202020204" pitchFamily="34" charset="0"/>
                        <a:buChar char="•"/>
                      </a:pPr>
                      <a:r>
                        <a:rPr lang="fr-FR" sz="1000" b="0" i="0" u="none" strike="noStrike" cap="none" baseline="0" dirty="0">
                          <a:solidFill>
                            <a:srgbClr val="000000"/>
                          </a:solidFill>
                          <a:effectLst/>
                          <a:uFill>
                            <a:solidFill>
                              <a:prstClr val="black">
                                <a:alpha val="0"/>
                              </a:prstClr>
                            </a:solidFill>
                          </a:uFill>
                          <a:latin typeface="Arial"/>
                          <a:ea typeface="Arial"/>
                          <a:cs typeface="Arial"/>
                        </a:rPr>
                        <a:t> Nombre de lésions (28,94) :</a:t>
                      </a:r>
                    </a:p>
                    <a:p>
                      <a:pPr marL="365760" indent="-182880">
                        <a:buFont typeface="Arial" panose="020B0604020202020204" pitchFamily="34" charset="0"/>
                        <a:buChar char="–"/>
                      </a:pPr>
                      <a:r>
                        <a:rPr lang="fr-FR" sz="1000" b="0" i="0" u="none" strike="noStrike" cap="none" baseline="0" dirty="0">
                          <a:solidFill>
                            <a:srgbClr val="000000"/>
                          </a:solidFill>
                          <a:effectLst/>
                          <a:uFill>
                            <a:solidFill>
                              <a:prstClr val="black">
                                <a:alpha val="0"/>
                              </a:prstClr>
                            </a:solidFill>
                          </a:uFill>
                          <a:latin typeface="Arial"/>
                          <a:ea typeface="Arial"/>
                          <a:cs typeface="Arial"/>
                        </a:rPr>
                        <a:t>Bénignes (&lt; 25 lésions cutanées)</a:t>
                      </a:r>
                    </a:p>
                    <a:p>
                      <a:pPr marL="365760" indent="-182880">
                        <a:buFont typeface="Arial" panose="020B0604020202020204" pitchFamily="34" charset="0"/>
                        <a:buChar char="–"/>
                      </a:pPr>
                      <a:r>
                        <a:rPr lang="fr-FR" sz="1000" b="0" i="0" u="none" strike="noStrike" cap="none" baseline="0" dirty="0">
                          <a:solidFill>
                            <a:srgbClr val="000000"/>
                          </a:solidFill>
                          <a:effectLst/>
                          <a:uFill>
                            <a:solidFill>
                              <a:prstClr val="black">
                                <a:alpha val="0"/>
                              </a:prstClr>
                            </a:solidFill>
                          </a:uFill>
                          <a:latin typeface="Arial"/>
                          <a:ea typeface="Arial"/>
                          <a:cs typeface="Arial"/>
                        </a:rPr>
                        <a:t>Modérées (25 à 99 lésions cutanées)</a:t>
                      </a:r>
                    </a:p>
                    <a:p>
                      <a:pPr marL="365760" indent="-182880">
                        <a:buFont typeface="Arial" panose="020B0604020202020204" pitchFamily="34" charset="0"/>
                        <a:buChar char="–"/>
                      </a:pPr>
                      <a:r>
                        <a:rPr lang="fr-FR" sz="1000" b="0" i="0" u="none" strike="noStrike" cap="none" baseline="0" dirty="0">
                          <a:solidFill>
                            <a:srgbClr val="000000"/>
                          </a:solidFill>
                          <a:effectLst/>
                          <a:uFill>
                            <a:solidFill>
                              <a:prstClr val="black">
                                <a:alpha val="0"/>
                              </a:prstClr>
                            </a:solidFill>
                          </a:uFill>
                          <a:latin typeface="Arial"/>
                          <a:ea typeface="Arial"/>
                          <a:cs typeface="Arial"/>
                        </a:rPr>
                        <a:t> Sévères (100 à 250 lésions cutanées)</a:t>
                      </a:r>
                    </a:p>
                    <a:p>
                      <a:pPr marL="365760" indent="-182880">
                        <a:buFont typeface="Arial" panose="020B0604020202020204" pitchFamily="34" charset="0"/>
                        <a:buChar char="–"/>
                      </a:pPr>
                      <a:r>
                        <a:rPr lang="fr-FR" sz="1000" b="0" i="0" u="none" strike="noStrike" cap="none" baseline="0" dirty="0">
                          <a:solidFill>
                            <a:srgbClr val="000000"/>
                          </a:solidFill>
                          <a:effectLst/>
                          <a:uFill>
                            <a:solidFill>
                              <a:prstClr val="black">
                                <a:alpha val="0"/>
                              </a:prstClr>
                            </a:solidFill>
                          </a:uFill>
                          <a:latin typeface="Arial"/>
                          <a:ea typeface="Arial"/>
                          <a:cs typeface="Arial"/>
                        </a:rPr>
                        <a:t>Très sévères (&gt; 250 lésions cutanées)</a:t>
                      </a:r>
                    </a:p>
                    <a:p>
                      <a:pPr marL="91440" indent="-91440">
                        <a:buFont typeface="Arial" panose="020B0604020202020204" pitchFamily="34" charset="0"/>
                        <a:buChar char="•"/>
                      </a:pPr>
                      <a:r>
                        <a:rPr lang="fr-FR" sz="1000" b="0" i="0" u="none" strike="noStrike" cap="none" baseline="0" dirty="0">
                          <a:solidFill>
                            <a:srgbClr val="000000"/>
                          </a:solidFill>
                          <a:effectLst/>
                          <a:uFill>
                            <a:solidFill>
                              <a:prstClr val="black">
                                <a:alpha val="0"/>
                              </a:prstClr>
                            </a:solidFill>
                          </a:uFill>
                          <a:latin typeface="Arial"/>
                          <a:ea typeface="Arial"/>
                          <a:cs typeface="Arial"/>
                        </a:rPr>
                        <a:t>En cas d’exfoliation : pourcentage de la surface corporelle touchée (un pourcentage &gt; 10 % doit alerter)</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2058088596"/>
                  </a:ext>
                </a:extLst>
              </a:tr>
              <a:tr h="411687">
                <a:tc>
                  <a:txBody>
                    <a:bodyPr/>
                    <a:lstStyle/>
                    <a:p>
                      <a:r>
                        <a:rPr lang="fr-FR" sz="1000" b="1" i="0" u="none" strike="noStrike" cap="none" baseline="0">
                          <a:solidFill>
                            <a:srgbClr val="000000"/>
                          </a:solidFill>
                          <a:effectLst/>
                          <a:uFill>
                            <a:solidFill>
                              <a:prstClr val="black">
                                <a:alpha val="0"/>
                              </a:prstClr>
                            </a:solidFill>
                          </a:uFill>
                          <a:latin typeface="Arial"/>
                          <a:ea typeface="Arial"/>
                          <a:cs typeface="Arial"/>
                        </a:rPr>
                        <a:t>Présence d'une infection secondaire bactérienne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pPr marL="91440" indent="-91440">
                        <a:buFont typeface="Arial" panose="020B0604020202020204" pitchFamily="34" charset="0"/>
                        <a:buChar char="•"/>
                      </a:pPr>
                      <a:r>
                        <a:rPr lang="fr-FR" sz="1000" b="0" i="0" u="none" strike="noStrike" cap="none" baseline="0">
                          <a:solidFill>
                            <a:srgbClr val="000000"/>
                          </a:solidFill>
                          <a:effectLst/>
                          <a:uFill>
                            <a:solidFill>
                              <a:prstClr val="black">
                                <a:alpha val="0"/>
                              </a:prstClr>
                            </a:solidFill>
                          </a:uFill>
                          <a:latin typeface="Arial"/>
                          <a:ea typeface="Arial"/>
                          <a:cs typeface="Arial"/>
                        </a:rPr>
                        <a:t>Cellulite, abcès, pyomyosite, infection nécrosante des tissus mous </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2054470905"/>
                  </a:ext>
                </a:extLst>
              </a:tr>
              <a:tr h="385297">
                <a:tc>
                  <a:txBody>
                    <a:bodyPr/>
                    <a:lstStyle/>
                    <a:p>
                      <a:r>
                        <a:rPr lang="fr-FR" sz="1000" b="1" i="0" u="none" strike="noStrike" cap="none" baseline="0">
                          <a:solidFill>
                            <a:srgbClr val="000000"/>
                          </a:solidFill>
                          <a:effectLst/>
                          <a:uFill>
                            <a:solidFill>
                              <a:prstClr val="black">
                                <a:alpha val="0"/>
                              </a:prstClr>
                            </a:solidFill>
                          </a:uFill>
                          <a:latin typeface="Arial"/>
                          <a:ea typeface="Arial"/>
                          <a:cs typeface="Arial"/>
                        </a:rPr>
                        <a:t>État neurologique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pPr marL="91440" indent="-91440">
                        <a:buFont typeface="Arial" panose="020B0604020202020204" pitchFamily="34" charset="0"/>
                        <a:buChar char="•"/>
                      </a:pPr>
                      <a:r>
                        <a:rPr lang="fr-FR" sz="1000" b="0" i="0" u="none" strike="noStrike" cap="none" baseline="0">
                          <a:solidFill>
                            <a:srgbClr val="000000"/>
                          </a:solidFill>
                          <a:effectLst/>
                          <a:uFill>
                            <a:solidFill>
                              <a:prstClr val="black">
                                <a:alpha val="0"/>
                              </a:prstClr>
                            </a:solidFill>
                          </a:uFill>
                          <a:latin typeface="Arial"/>
                          <a:ea typeface="Arial"/>
                          <a:cs typeface="Arial"/>
                        </a:rPr>
                        <a:t>AVPU, convulsions, coma</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664203027"/>
                  </a:ext>
                </a:extLst>
              </a:tr>
              <a:tr h="411687">
                <a:tc>
                  <a:txBody>
                    <a:bodyPr/>
                    <a:lstStyle/>
                    <a:p>
                      <a:r>
                        <a:rPr lang="fr-FR" sz="1000" b="1" i="0" u="none" strike="noStrike" cap="none" baseline="0">
                          <a:solidFill>
                            <a:srgbClr val="000000"/>
                          </a:solidFill>
                          <a:effectLst/>
                          <a:uFill>
                            <a:solidFill>
                              <a:prstClr val="black">
                                <a:alpha val="0"/>
                              </a:prstClr>
                            </a:solidFill>
                          </a:uFill>
                          <a:latin typeface="Arial"/>
                          <a:ea typeface="Arial"/>
                          <a:cs typeface="Arial"/>
                        </a:rPr>
                        <a:t>État d’hydratation</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pPr marL="91440" indent="-91440">
                        <a:buFont typeface="Arial" panose="020B0604020202020204" pitchFamily="34" charset="0"/>
                        <a:buChar char="•"/>
                      </a:pPr>
                      <a:r>
                        <a:rPr lang="fr-FR" sz="1000" b="0" i="0" u="none" strike="noStrike" cap="none" baseline="0">
                          <a:solidFill>
                            <a:srgbClr val="000000"/>
                          </a:solidFill>
                          <a:effectLst/>
                          <a:uFill>
                            <a:solidFill>
                              <a:prstClr val="black">
                                <a:alpha val="0"/>
                              </a:prstClr>
                            </a:solidFill>
                          </a:uFill>
                          <a:latin typeface="Arial"/>
                          <a:ea typeface="Arial"/>
                          <a:cs typeface="Arial"/>
                        </a:rPr>
                        <a:t>Présence d’une déshydratation : légère, modérée ou sévère (voir le tableau 9.2 pour de plus amples détails)</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478754452"/>
                  </a:ext>
                </a:extLst>
              </a:tr>
              <a:tr h="570028">
                <a:tc>
                  <a:txBody>
                    <a:bodyPr/>
                    <a:lstStyle/>
                    <a:p>
                      <a:r>
                        <a:rPr lang="fr-FR" sz="1000" b="1" i="0" u="none" strike="noStrike" cap="none" baseline="0">
                          <a:solidFill>
                            <a:srgbClr val="000000"/>
                          </a:solidFill>
                          <a:effectLst/>
                          <a:uFill>
                            <a:solidFill>
                              <a:prstClr val="black">
                                <a:alpha val="0"/>
                              </a:prstClr>
                            </a:solidFill>
                          </a:uFill>
                          <a:latin typeface="Arial"/>
                          <a:ea typeface="Arial"/>
                          <a:cs typeface="Arial"/>
                        </a:rPr>
                        <a:t>Signes d’hypoperfusion</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pPr marL="91440" indent="-91440">
                        <a:buFont typeface="Arial" panose="020B0604020202020204" pitchFamily="34" charset="0"/>
                        <a:buChar char="•"/>
                      </a:pPr>
                      <a:r>
                        <a:rPr lang="fr-FR" sz="1000" b="0" i="0" u="none" strike="noStrike" cap="none" baseline="0" dirty="0">
                          <a:solidFill>
                            <a:srgbClr val="000000"/>
                          </a:solidFill>
                          <a:effectLst/>
                          <a:uFill>
                            <a:solidFill>
                              <a:prstClr val="black">
                                <a:alpha val="0"/>
                              </a:prstClr>
                            </a:solidFill>
                          </a:uFill>
                          <a:latin typeface="Arial"/>
                          <a:ea typeface="Arial"/>
                          <a:cs typeface="Arial"/>
                        </a:rPr>
                        <a:t>Pouls, force du pouls, remplissage capillaire. </a:t>
                      </a:r>
                    </a:p>
                    <a:p>
                      <a:pPr marL="91440" indent="-91440">
                        <a:buFont typeface="Arial" panose="020B0604020202020204" pitchFamily="34" charset="0"/>
                        <a:buChar char="•"/>
                      </a:pPr>
                      <a:r>
                        <a:rPr lang="fr-FR" sz="1000" b="0" i="0" u="none" strike="noStrike" cap="none" baseline="0" dirty="0">
                          <a:solidFill>
                            <a:srgbClr val="000000"/>
                          </a:solidFill>
                          <a:effectLst/>
                          <a:uFill>
                            <a:solidFill>
                              <a:prstClr val="black">
                                <a:alpha val="0"/>
                              </a:prstClr>
                            </a:solidFill>
                          </a:uFill>
                          <a:latin typeface="Arial"/>
                          <a:ea typeface="Arial"/>
                          <a:cs typeface="Arial"/>
                        </a:rPr>
                        <a:t>Diurèse (&gt; 0,5 ml/kg/h = satisfaisante chez l’adulte ; 1,0 ml/kg/h chez l’enfant)</a:t>
                      </a:r>
                    </a:p>
                    <a:p>
                      <a:pPr marL="91440" indent="-91440">
                        <a:buFont typeface="Arial" panose="020B0604020202020204" pitchFamily="34" charset="0"/>
                        <a:buChar char="•"/>
                      </a:pPr>
                      <a:r>
                        <a:rPr lang="fr-FR" sz="1000" b="0" i="0" u="none" strike="noStrike" cap="none" baseline="0" dirty="0">
                          <a:solidFill>
                            <a:srgbClr val="000000"/>
                          </a:solidFill>
                          <a:effectLst/>
                          <a:uFill>
                            <a:solidFill>
                              <a:prstClr val="black">
                                <a:alpha val="0"/>
                              </a:prstClr>
                            </a:solidFill>
                          </a:uFill>
                          <a:latin typeface="Arial"/>
                          <a:ea typeface="Arial"/>
                          <a:cs typeface="Arial"/>
                        </a:rPr>
                        <a:t> Marbrures de la peau</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4063475376"/>
                  </a:ext>
                </a:extLst>
              </a:tr>
              <a:tr h="385297">
                <a:tc>
                  <a:txBody>
                    <a:bodyPr/>
                    <a:lstStyle/>
                    <a:p>
                      <a:r>
                        <a:rPr lang="fr-FR" sz="1000" b="1" i="0" u="none" strike="noStrike" cap="none" baseline="0">
                          <a:solidFill>
                            <a:srgbClr val="000000"/>
                          </a:solidFill>
                          <a:effectLst/>
                          <a:uFill>
                            <a:solidFill>
                              <a:prstClr val="black">
                                <a:alpha val="0"/>
                              </a:prstClr>
                            </a:solidFill>
                          </a:uFill>
                          <a:latin typeface="Arial"/>
                          <a:ea typeface="Arial"/>
                          <a:cs typeface="Arial"/>
                        </a:rPr>
                        <a:t>Système respiratoire </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pPr marL="91440" indent="-91440">
                        <a:buFont typeface="Arial" panose="020B0604020202020204" pitchFamily="34" charset="0"/>
                        <a:buChar char="•"/>
                      </a:pPr>
                      <a:r>
                        <a:rPr lang="fr-FR" sz="1000" b="0" i="0" u="none" strike="noStrike" cap="none" baseline="0">
                          <a:solidFill>
                            <a:srgbClr val="000000"/>
                          </a:solidFill>
                          <a:effectLst/>
                          <a:uFill>
                            <a:solidFill>
                              <a:prstClr val="black">
                                <a:alpha val="0"/>
                              </a:prstClr>
                            </a:solidFill>
                          </a:uFill>
                          <a:latin typeface="Arial"/>
                          <a:ea typeface="Arial"/>
                          <a:cs typeface="Arial"/>
                        </a:rPr>
                        <a:t>Fréquence respiratoire, saturation en oxygène (SpO</a:t>
                      </a:r>
                      <a:r>
                        <a:rPr lang="fr-FR" sz="1000" b="0" i="0" u="none" strike="noStrike" cap="none" baseline="-25000">
                          <a:solidFill>
                            <a:srgbClr val="000000"/>
                          </a:solidFill>
                          <a:effectLst/>
                          <a:uFill>
                            <a:solidFill>
                              <a:prstClr val="black">
                                <a:alpha val="0"/>
                              </a:prstClr>
                            </a:solidFill>
                          </a:uFill>
                          <a:latin typeface="Arial"/>
                          <a:ea typeface="Arial"/>
                          <a:cs typeface="Arial"/>
                        </a:rPr>
                        <a:t>2),</a:t>
                      </a:r>
                      <a:r>
                        <a:rPr lang="fr-FR" sz="1000" b="0" i="0" u="none" strike="noStrike" cap="none" baseline="0">
                          <a:solidFill>
                            <a:srgbClr val="000000"/>
                          </a:solidFill>
                          <a:effectLst/>
                          <a:uFill>
                            <a:solidFill>
                              <a:prstClr val="black">
                                <a:alpha val="0"/>
                              </a:prstClr>
                            </a:solidFill>
                          </a:uFill>
                          <a:latin typeface="Arial"/>
                          <a:ea typeface="Arial"/>
                          <a:cs typeface="Arial"/>
                        </a:rPr>
                        <a:t> signes de détresse respiratoire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321137149"/>
                  </a:ext>
                </a:extLst>
              </a:tr>
              <a:tr h="570028">
                <a:tc>
                  <a:txBody>
                    <a:bodyPr/>
                    <a:lstStyle/>
                    <a:p>
                      <a:r>
                        <a:rPr lang="fr-FR" sz="1000" b="1" i="0" u="none" strike="noStrike" cap="none" baseline="0">
                          <a:solidFill>
                            <a:srgbClr val="000000"/>
                          </a:solidFill>
                          <a:effectLst/>
                          <a:uFill>
                            <a:solidFill>
                              <a:prstClr val="black">
                                <a:alpha val="0"/>
                              </a:prstClr>
                            </a:solidFill>
                          </a:uFill>
                          <a:latin typeface="Arial"/>
                          <a:ea typeface="Arial"/>
                          <a:cs typeface="Arial"/>
                        </a:rPr>
                        <a:t>Évaluation nutritionnelle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pPr marL="91440" indent="-91440">
                        <a:buFont typeface="Arial" panose="020B0604020202020204" pitchFamily="34" charset="0"/>
                        <a:buChar char="•"/>
                      </a:pPr>
                      <a:r>
                        <a:rPr lang="fr-FR" sz="1000" b="0" i="0" u="none" strike="noStrike" cap="none" baseline="0">
                          <a:solidFill>
                            <a:srgbClr val="000000"/>
                          </a:solidFill>
                          <a:effectLst/>
                          <a:uFill>
                            <a:solidFill>
                              <a:prstClr val="black">
                                <a:alpha val="0"/>
                              </a:prstClr>
                            </a:solidFill>
                          </a:uFill>
                          <a:latin typeface="Arial"/>
                          <a:ea typeface="Arial"/>
                          <a:cs typeface="Arial"/>
                        </a:rPr>
                        <a:t>Modification de l’appétit, amaigrissement, poids corporel, taille, calcul de l’IMC, MUAC chez l’enfant. Signes de malnutrition - utilisation d’un outil normalisé (par exemple, l’Outil universel de dépistage de la malnutrition)</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1967355006"/>
                  </a:ext>
                </a:extLst>
              </a:tr>
              <a:tr h="570028">
                <a:tc>
                  <a:txBody>
                    <a:bodyPr/>
                    <a:lstStyle/>
                    <a:p>
                      <a:r>
                        <a:rPr lang="fr-FR" sz="1000" b="1" i="0" u="none" strike="noStrike" cap="none" baseline="0">
                          <a:solidFill>
                            <a:srgbClr val="000000"/>
                          </a:solidFill>
                          <a:effectLst/>
                          <a:uFill>
                            <a:solidFill>
                              <a:prstClr val="black">
                                <a:alpha val="0"/>
                              </a:prstClr>
                            </a:solidFill>
                          </a:uFill>
                          <a:latin typeface="Arial"/>
                          <a:ea typeface="Arial"/>
                          <a:cs typeface="Arial"/>
                        </a:rPr>
                        <a:t>Tests de laboratoire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pPr marL="91440" indent="-91440">
                        <a:buFont typeface="Arial" panose="020B0604020202020204" pitchFamily="34" charset="0"/>
                        <a:buChar char="•"/>
                      </a:pPr>
                      <a:r>
                        <a:rPr lang="fr-FR" sz="1000" b="0" i="0" u="none" strike="noStrike" cap="none" baseline="0" dirty="0">
                          <a:solidFill>
                            <a:srgbClr val="000000"/>
                          </a:solidFill>
                          <a:effectLst/>
                          <a:uFill>
                            <a:solidFill>
                              <a:prstClr val="black">
                                <a:alpha val="0"/>
                              </a:prstClr>
                            </a:solidFill>
                          </a:uFill>
                          <a:latin typeface="Arial"/>
                          <a:ea typeface="Arial"/>
                          <a:cs typeface="Arial"/>
                        </a:rPr>
                        <a:t>Sodium (Na), potassium (K), bicarbonates (HCO</a:t>
                      </a:r>
                      <a:r>
                        <a:rPr lang="fr-FR" sz="1000" b="0" i="0" u="none" strike="noStrike" cap="none" baseline="-25000" dirty="0">
                          <a:solidFill>
                            <a:srgbClr val="000000"/>
                          </a:solidFill>
                          <a:effectLst/>
                          <a:uFill>
                            <a:solidFill>
                              <a:prstClr val="black">
                                <a:alpha val="0"/>
                              </a:prstClr>
                            </a:solidFill>
                          </a:uFill>
                          <a:latin typeface="Arial"/>
                          <a:ea typeface="Arial"/>
                          <a:cs typeface="Arial"/>
                        </a:rPr>
                        <a:t>3)</a:t>
                      </a:r>
                      <a:r>
                        <a:rPr lang="fr-FR" sz="1000" b="0" i="0" u="none" strike="noStrike" cap="none" baseline="0" dirty="0">
                          <a:solidFill>
                            <a:srgbClr val="000000"/>
                          </a:solidFill>
                          <a:effectLst/>
                          <a:uFill>
                            <a:solidFill>
                              <a:prstClr val="black">
                                <a:alpha val="0"/>
                              </a:prstClr>
                            </a:solidFill>
                          </a:uFill>
                          <a:latin typeface="Arial"/>
                          <a:ea typeface="Arial"/>
                          <a:cs typeface="Arial"/>
                        </a:rPr>
                        <a:t>, azote uréique sanguin (AUS), créatinine, ASAT, ALAT, glucose, numération leucocytaire, hémoglobine (Hg), plaquettes, temps de Quick (TP)/rapport normalisé international (INR), chlore (Cl), calcium, albumine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3625643689"/>
                  </a:ext>
                </a:extLst>
              </a:tr>
            </a:tbl>
          </a:graphicData>
        </a:graphic>
      </p:graphicFrame>
    </p:spTree>
    <p:extLst>
      <p:ext uri="{BB962C8B-B14F-4D97-AF65-F5344CB8AC3E}">
        <p14:creationId xmlns:p14="http://schemas.microsoft.com/office/powerpoint/2010/main" val="1653871201"/>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6EE9-D970-D167-7E19-6729A671EF0E}"/>
              </a:ext>
            </a:extLst>
          </p:cNvPr>
          <p:cNvSpPr>
            <a:spLocks noGrp="1"/>
          </p:cNvSpPr>
          <p:nvPr>
            <p:ph type="title"/>
          </p:nvPr>
        </p:nvSpPr>
        <p:spPr>
          <a:xfrm>
            <a:off x="1054775" y="516302"/>
            <a:ext cx="10515600"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Classification des déshydratations</a:t>
            </a:r>
          </a:p>
        </p:txBody>
      </p:sp>
      <p:pic>
        <p:nvPicPr>
          <p:cNvPr id="7" name="Content Placeholder 6">
            <a:extLst>
              <a:ext uri="{FF2B5EF4-FFF2-40B4-BE49-F238E27FC236}">
                <a16:creationId xmlns:a16="http://schemas.microsoft.com/office/drawing/2014/main" id="{88F3564A-F2BE-FB56-36F0-CA4743011476}"/>
              </a:ext>
            </a:extLst>
          </p:cNvPr>
          <p:cNvPicPr>
            <a:picLocks noGrp="1" noChangeAspect="1"/>
          </p:cNvPicPr>
          <p:nvPr>
            <p:ph idx="1"/>
          </p:nvPr>
        </p:nvPicPr>
        <p:blipFill>
          <a:blip r:embed="rId3"/>
          <a:stretch>
            <a:fillRect/>
          </a:stretch>
        </p:blipFill>
        <p:spPr>
          <a:xfrm>
            <a:off x="1136477" y="1424067"/>
            <a:ext cx="10049791" cy="4952669"/>
          </a:xfrm>
        </p:spPr>
      </p:pic>
      <p:sp>
        <p:nvSpPr>
          <p:cNvPr id="9" name="TextBox 8">
            <a:extLst>
              <a:ext uri="{FF2B5EF4-FFF2-40B4-BE49-F238E27FC236}">
                <a16:creationId xmlns:a16="http://schemas.microsoft.com/office/drawing/2014/main" id="{2F72EEDC-51BC-64B9-6306-4B1DC35B85EC}"/>
              </a:ext>
            </a:extLst>
          </p:cNvPr>
          <p:cNvSpPr txBox="1"/>
          <p:nvPr/>
        </p:nvSpPr>
        <p:spPr>
          <a:xfrm>
            <a:off x="1136477" y="6436334"/>
            <a:ext cx="10097003" cy="396240"/>
          </a:xfrm>
          <a:prstGeom prst="rect">
            <a:avLst/>
          </a:prstGeom>
          <a:noFill/>
        </p:spPr>
        <p:txBody>
          <a:bodyPr wrap="square">
            <a:spAutoFit/>
          </a:bodyPr>
          <a:lstStyle/>
          <a:p>
            <a:r>
              <a:rPr lang="fr-FR" sz="1000" b="0" i="0" u="none" strike="noStrike" cap="none" baseline="0">
                <a:solidFill>
                  <a:srgbClr val="44546A"/>
                </a:solidFill>
                <a:effectLst/>
                <a:uFill>
                  <a:solidFill>
                    <a:prstClr val="black">
                      <a:alpha val="0"/>
                    </a:prstClr>
                  </a:solidFill>
                </a:uFill>
                <a:latin typeface="Arial"/>
                <a:ea typeface="Arial"/>
                <a:cs typeface="Arial"/>
              </a:rPr>
              <a:t>Source : Ce tableau a été adapté à partir de la publication de l’OMS intitulée </a:t>
            </a:r>
            <a:r>
              <a:rPr lang="fr-FR" sz="1000" b="0" i="0" u="none" strike="noStrike" cap="none" baseline="0">
                <a:solidFill>
                  <a:srgbClr val="44546A"/>
                </a:solidFill>
                <a:effectLst/>
                <a:uFill>
                  <a:solidFill>
                    <a:prstClr val="black">
                      <a:alpha val="0"/>
                    </a:prstClr>
                  </a:solidFill>
                </a:uFill>
                <a:latin typeface="Arial"/>
                <a:ea typeface="Arial"/>
                <a:cs typeface="Arial"/>
                <a:hlinkClick r:id="rId4" history="0"/>
              </a:rPr>
              <a:t>Soins de support optimisés pour la maladie à virus Ebola : procédures de gestion clinique standard</a:t>
            </a:r>
            <a:r>
              <a:rPr lang="fr-FR" sz="1000" b="0" i="0" u="none" strike="noStrike" cap="none" baseline="0">
                <a:solidFill>
                  <a:srgbClr val="44546A"/>
                </a:solidFill>
                <a:effectLst/>
                <a:uFill>
                  <a:solidFill>
                    <a:prstClr val="black">
                      <a:alpha val="0"/>
                    </a:prstClr>
                  </a:solidFill>
                </a:uFill>
                <a:latin typeface="Arial"/>
                <a:ea typeface="Arial"/>
                <a:cs typeface="Arial"/>
              </a:rPr>
              <a:t>. Genève : OMS ; 2019, p. 6.</a:t>
            </a:r>
          </a:p>
        </p:txBody>
      </p:sp>
      <p:graphicFrame>
        <p:nvGraphicFramePr>
          <p:cNvPr id="5" name="Table 4">
            <a:extLst>
              <a:ext uri="{FF2B5EF4-FFF2-40B4-BE49-F238E27FC236}">
                <a16:creationId xmlns:a16="http://schemas.microsoft.com/office/drawing/2014/main" id="{41BEB857-7779-459C-8595-DA1C5C43117A}"/>
              </a:ext>
            </a:extLst>
          </p:cNvPr>
          <p:cNvGraphicFramePr>
            <a:graphicFrameLocks noGrp="1"/>
          </p:cNvGraphicFramePr>
          <p:nvPr>
            <p:extLst>
              <p:ext uri="{D42A27DB-BD31-4B8C-83A1-F6EECF244321}">
                <p14:modId xmlns:p14="http://schemas.microsoft.com/office/powerpoint/2010/main" val="4160131967"/>
              </p:ext>
            </p:extLst>
          </p:nvPr>
        </p:nvGraphicFramePr>
        <p:xfrm>
          <a:off x="1081696" y="1456580"/>
          <a:ext cx="10049790" cy="4907975"/>
        </p:xfrm>
        <a:graphic>
          <a:graphicData uri="http://schemas.openxmlformats.org/drawingml/2006/table">
            <a:tbl>
              <a:tblPr firstRow="1" bandRow="1">
                <a:tableStyleId>{5C22544A-7EE6-4342-B048-85BDC9FD1C3A}</a:tableStyleId>
              </a:tblPr>
              <a:tblGrid>
                <a:gridCol w="2498575">
                  <a:extLst>
                    <a:ext uri="{9D8B030D-6E8A-4147-A177-3AD203B41FA5}">
                      <a16:colId xmlns:a16="http://schemas.microsoft.com/office/drawing/2014/main" val="3141146576"/>
                    </a:ext>
                  </a:extLst>
                </a:gridCol>
                <a:gridCol w="2616356">
                  <a:extLst>
                    <a:ext uri="{9D8B030D-6E8A-4147-A177-3AD203B41FA5}">
                      <a16:colId xmlns:a16="http://schemas.microsoft.com/office/drawing/2014/main" val="1882065749"/>
                    </a:ext>
                  </a:extLst>
                </a:gridCol>
                <a:gridCol w="2422410">
                  <a:extLst>
                    <a:ext uri="{9D8B030D-6E8A-4147-A177-3AD203B41FA5}">
                      <a16:colId xmlns:a16="http://schemas.microsoft.com/office/drawing/2014/main" val="2573018199"/>
                    </a:ext>
                  </a:extLst>
                </a:gridCol>
                <a:gridCol w="2512449">
                  <a:extLst>
                    <a:ext uri="{9D8B030D-6E8A-4147-A177-3AD203B41FA5}">
                      <a16:colId xmlns:a16="http://schemas.microsoft.com/office/drawing/2014/main" val="747413934"/>
                    </a:ext>
                  </a:extLst>
                </a:gridCol>
              </a:tblGrid>
              <a:tr h="696076">
                <a:tc>
                  <a:txBody>
                    <a:bodyPr/>
                    <a:lstStyle/>
                    <a:p>
                      <a:endParaRPr lang="en-US" sz="160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400" b="1" i="0" u="none" strike="noStrike" cap="none" baseline="0">
                          <a:solidFill>
                            <a:srgbClr val="FFFFFF"/>
                          </a:solidFill>
                          <a:effectLst/>
                          <a:uFill>
                            <a:solidFill>
                              <a:prstClr val="black">
                                <a:alpha val="0"/>
                              </a:prstClr>
                            </a:solidFill>
                          </a:uFill>
                          <a:latin typeface="Arial"/>
                          <a:ea typeface="Arial"/>
                          <a:cs typeface="Arial"/>
                        </a:rPr>
                        <a:t>Légère</a:t>
                      </a:r>
                    </a:p>
                    <a:p>
                      <a:r>
                        <a:rPr lang="fr-FR" sz="1400" b="1" i="0" u="none" strike="noStrike" cap="none" baseline="0">
                          <a:solidFill>
                            <a:srgbClr val="FFFFFF"/>
                          </a:solidFill>
                          <a:effectLst/>
                          <a:uFill>
                            <a:solidFill>
                              <a:prstClr val="black">
                                <a:alpha val="0"/>
                              </a:prstClr>
                            </a:solidFill>
                          </a:uFill>
                          <a:latin typeface="Arial"/>
                          <a:ea typeface="Arial"/>
                          <a:cs typeface="Arial"/>
                        </a:rPr>
                        <a:t>(déplétion plasmatique de 3 à 5 %)</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84498"/>
                    </a:solidFill>
                  </a:tcPr>
                </a:tc>
                <a:tc>
                  <a:txBody>
                    <a:bodyPr/>
                    <a:lstStyle/>
                    <a:p>
                      <a:r>
                        <a:rPr lang="fr-FR" sz="1400" b="1" i="0" u="none" strike="noStrike" cap="none" baseline="0">
                          <a:solidFill>
                            <a:srgbClr val="FFFFFF"/>
                          </a:solidFill>
                          <a:effectLst/>
                          <a:uFill>
                            <a:solidFill>
                              <a:prstClr val="black">
                                <a:alpha val="0"/>
                              </a:prstClr>
                            </a:solidFill>
                          </a:uFill>
                          <a:latin typeface="Arial"/>
                          <a:ea typeface="Arial"/>
                          <a:cs typeface="Arial"/>
                        </a:rPr>
                        <a:t>Moyen</a:t>
                      </a:r>
                    </a:p>
                    <a:p>
                      <a:r>
                        <a:rPr lang="fr-FR" sz="1400" b="1" i="0" u="none" strike="noStrike" cap="none" baseline="0">
                          <a:solidFill>
                            <a:srgbClr val="FFFFFF"/>
                          </a:solidFill>
                          <a:effectLst/>
                          <a:uFill>
                            <a:solidFill>
                              <a:prstClr val="black">
                                <a:alpha val="0"/>
                              </a:prstClr>
                            </a:solidFill>
                          </a:uFill>
                          <a:latin typeface="Arial"/>
                          <a:ea typeface="Arial"/>
                          <a:cs typeface="Arial"/>
                        </a:rPr>
                        <a:t>(déplétion plasmatique de 6 à 9 %)</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84498"/>
                    </a:solidFill>
                  </a:tcPr>
                </a:tc>
                <a:tc>
                  <a:txBody>
                    <a:bodyPr/>
                    <a:lstStyle/>
                    <a:p>
                      <a:r>
                        <a:rPr lang="fr-FR" sz="1400" b="1" i="0" u="none" strike="noStrike" cap="none" baseline="0">
                          <a:solidFill>
                            <a:srgbClr val="FFFFFF"/>
                          </a:solidFill>
                          <a:effectLst/>
                          <a:uFill>
                            <a:solidFill>
                              <a:prstClr val="black">
                                <a:alpha val="0"/>
                              </a:prstClr>
                            </a:solidFill>
                          </a:uFill>
                          <a:latin typeface="Arial"/>
                          <a:ea typeface="Arial"/>
                          <a:cs typeface="Arial"/>
                        </a:rPr>
                        <a:t>Sévère</a:t>
                      </a:r>
                    </a:p>
                    <a:p>
                      <a:r>
                        <a:rPr lang="fr-FR" sz="1400" b="1" i="0" u="none" strike="noStrike" cap="none" baseline="0">
                          <a:solidFill>
                            <a:srgbClr val="FFFFFF"/>
                          </a:solidFill>
                          <a:effectLst/>
                          <a:uFill>
                            <a:solidFill>
                              <a:prstClr val="black">
                                <a:alpha val="0"/>
                              </a:prstClr>
                            </a:solidFill>
                          </a:uFill>
                          <a:latin typeface="Arial"/>
                          <a:ea typeface="Arial"/>
                          <a:cs typeface="Arial"/>
                        </a:rPr>
                        <a:t>(déplétion plasmatique &gt; 10 %)</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84498"/>
                    </a:solidFill>
                  </a:tcPr>
                </a:tc>
                <a:extLst>
                  <a:ext uri="{0D108BD9-81ED-4DB2-BD59-A6C34878D82A}">
                    <a16:rowId xmlns:a16="http://schemas.microsoft.com/office/drawing/2014/main" val="333119589"/>
                  </a:ext>
                </a:extLst>
              </a:tr>
              <a:tr h="394443">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Pouls</a:t>
                      </a:r>
                      <a:endParaRPr lang="en-US" sz="1200" b="0" i="1"/>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Rapides</a:t>
                      </a:r>
                      <a:endParaRPr lang="en-US" sz="1200" b="0" i="1"/>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Rapides</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Rapide et faible ou filant</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3278286545"/>
                  </a:ext>
                </a:extLst>
              </a:tr>
              <a:tr h="394443">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Pression artérielle systolique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Normale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Arial"/>
                          <a:ea typeface="Arial"/>
                          <a:cs typeface="Arial"/>
                        </a:rPr>
                        <a:t>Normale à faible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Faible</a:t>
                      </a:r>
                      <a:endParaRPr lang="en-US" sz="1200" b="0" i="1"/>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1806176718"/>
                  </a:ext>
                </a:extLst>
              </a:tr>
              <a:tr h="394443">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Muqueuses buccales</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Légèrement sèches</a:t>
                      </a:r>
                      <a:endParaRPr lang="en-US" sz="1200" i="1" u="none"/>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200" b="0" i="0" u="none" strike="noStrike" cap="none" baseline="0">
                          <a:solidFill>
                            <a:srgbClr val="000000"/>
                          </a:solidFill>
                          <a:effectLst/>
                          <a:uFill>
                            <a:solidFill>
                              <a:prstClr val="black">
                                <a:alpha val="0"/>
                              </a:prstClr>
                            </a:solidFill>
                          </a:uFill>
                          <a:latin typeface="Arial"/>
                          <a:ea typeface="Arial"/>
                          <a:cs typeface="Arial"/>
                        </a:rPr>
                        <a:t>Séches</a:t>
                      </a:r>
                      <a:endParaRPr lang="en-US" sz="1200" b="0"/>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Desséchées</a:t>
                      </a:r>
                      <a:endParaRPr lang="en-US" sz="1200" i="1"/>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1174665152"/>
                  </a:ext>
                </a:extLst>
              </a:tr>
              <a:tr h="394443">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Texture de la peau</a:t>
                      </a:r>
                      <a:endParaRPr lang="en-US" sz="1200" b="0"/>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Normale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en-US" sz="1200"/>
                        <a:t>—</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Réduite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2032538732"/>
                  </a:ext>
                </a:extLst>
              </a:tr>
              <a:tr h="1160126">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Diurèse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Normale</a:t>
                      </a:r>
                    </a:p>
                    <a:p>
                      <a:r>
                        <a:rPr lang="fr-FR" sz="1200" b="0" i="0" u="none" strike="noStrike" cap="none" baseline="0">
                          <a:solidFill>
                            <a:srgbClr val="000000"/>
                          </a:solidFill>
                          <a:effectLst/>
                          <a:uFill>
                            <a:solidFill>
                              <a:prstClr val="black">
                                <a:alpha val="0"/>
                              </a:prstClr>
                            </a:solidFill>
                          </a:uFill>
                          <a:latin typeface="Arial"/>
                          <a:ea typeface="Arial"/>
                          <a:cs typeface="Arial"/>
                        </a:rPr>
                        <a:t>Adulte (&gt; 0,5 ml/kg/h)</a:t>
                      </a:r>
                    </a:p>
                    <a:p>
                      <a:r>
                        <a:rPr lang="fr-FR" sz="1200" b="0" i="0" u="none" strike="noStrike" cap="none" baseline="0">
                          <a:solidFill>
                            <a:srgbClr val="000000"/>
                          </a:solidFill>
                          <a:effectLst/>
                          <a:uFill>
                            <a:solidFill>
                              <a:prstClr val="black">
                                <a:alpha val="0"/>
                              </a:prstClr>
                            </a:solidFill>
                          </a:uFill>
                          <a:latin typeface="Arial"/>
                          <a:ea typeface="Arial"/>
                          <a:cs typeface="Arial"/>
                        </a:rPr>
                        <a:t>Enfant (&gt; 1 ml/kg/h)</a:t>
                      </a:r>
                      <a:endParaRPr lang="en-US" sz="1200" i="1"/>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Au moins</a:t>
                      </a:r>
                    </a:p>
                    <a:p>
                      <a:r>
                        <a:rPr lang="fr-FR" sz="1200" b="0" i="0" u="none" strike="noStrike" cap="none" baseline="0">
                          <a:solidFill>
                            <a:srgbClr val="000000"/>
                          </a:solidFill>
                          <a:effectLst/>
                          <a:uFill>
                            <a:solidFill>
                              <a:prstClr val="black">
                                <a:alpha val="0"/>
                              </a:prstClr>
                            </a:solidFill>
                          </a:uFill>
                          <a:latin typeface="Arial"/>
                          <a:ea typeface="Arial"/>
                          <a:cs typeface="Arial"/>
                        </a:rPr>
                        <a:t>Adulte (&lt; 0,5 ml/kg/h)</a:t>
                      </a:r>
                    </a:p>
                    <a:p>
                      <a:r>
                        <a:rPr lang="fr-FR" sz="1200" b="0" i="0" u="none" strike="noStrike" cap="none" baseline="0">
                          <a:solidFill>
                            <a:srgbClr val="000000"/>
                          </a:solidFill>
                          <a:effectLst/>
                          <a:uFill>
                            <a:solidFill>
                              <a:prstClr val="black">
                                <a:alpha val="0"/>
                              </a:prstClr>
                            </a:solidFill>
                          </a:uFill>
                          <a:latin typeface="Arial"/>
                          <a:ea typeface="Arial"/>
                          <a:cs typeface="Arial"/>
                        </a:rPr>
                        <a:t>Enfant (&lt; 1 ml/kg/h)</a:t>
                      </a:r>
                    </a:p>
                    <a:p>
                      <a:r>
                        <a:rPr lang="fr-FR" sz="1200" b="0" i="0" u="none" strike="noStrike" cap="none" baseline="0">
                          <a:solidFill>
                            <a:srgbClr val="000000"/>
                          </a:solidFill>
                          <a:effectLst/>
                          <a:uFill>
                            <a:solidFill>
                              <a:prstClr val="black">
                                <a:alpha val="0"/>
                              </a:prstClr>
                            </a:solidFill>
                          </a:uFill>
                          <a:latin typeface="Arial"/>
                          <a:ea typeface="Arial"/>
                          <a:cs typeface="Arial"/>
                        </a:rPr>
                        <a:t>x 3 heures</a:t>
                      </a:r>
                      <a:endParaRPr lang="en-US" sz="1200" i="1"/>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Très faible ou anurie</a:t>
                      </a:r>
                    </a:p>
                    <a:p>
                      <a:r>
                        <a:rPr lang="fr-FR" sz="1200" b="0" i="0" u="none" strike="noStrike" cap="none" baseline="0">
                          <a:solidFill>
                            <a:srgbClr val="000000"/>
                          </a:solidFill>
                          <a:effectLst/>
                          <a:uFill>
                            <a:solidFill>
                              <a:prstClr val="black">
                                <a:alpha val="0"/>
                              </a:prstClr>
                            </a:solidFill>
                          </a:uFill>
                          <a:latin typeface="Arial"/>
                          <a:ea typeface="Arial"/>
                          <a:cs typeface="Arial"/>
                        </a:rPr>
                        <a:t>(&lt; 0,5 ml/kg/h x 3 heures)</a:t>
                      </a:r>
                      <a:endParaRPr lang="en-US" sz="1200" b="0" i="1"/>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520033459"/>
                  </a:ext>
                </a:extLst>
              </a:tr>
              <a:tr h="394443">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Fréquence respiratoire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Inchangée</a:t>
                      </a:r>
                      <a:endParaRPr lang="en-US" sz="1200" i="1"/>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Augmentée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Augmentée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3449330090"/>
                  </a:ext>
                </a:extLst>
              </a:tr>
              <a:tr h="394443">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Entrées et sorties</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Sorties &gt; entrées</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Sorties &gt; entrées</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Sorties &gt;&gt; entrées</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FDCED"/>
                    </a:solidFill>
                  </a:tcPr>
                </a:tc>
                <a:extLst>
                  <a:ext uri="{0D108BD9-81ED-4DB2-BD59-A6C34878D82A}">
                    <a16:rowId xmlns:a16="http://schemas.microsoft.com/office/drawing/2014/main" val="1594070040"/>
                  </a:ext>
                </a:extLst>
              </a:tr>
              <a:tr h="649671">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Autre</a:t>
                      </a: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Augmentation de la soif</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Augmentation de la soif</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tc>
                  <a:txBody>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Chez le nourrisson, fontanelle déprimée, peau froide</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FFFCE4"/>
                    </a:solidFill>
                  </a:tcPr>
                </a:tc>
                <a:extLst>
                  <a:ext uri="{0D108BD9-81ED-4DB2-BD59-A6C34878D82A}">
                    <a16:rowId xmlns:a16="http://schemas.microsoft.com/office/drawing/2014/main" val="4013478392"/>
                  </a:ext>
                </a:extLst>
              </a:tr>
            </a:tbl>
          </a:graphicData>
        </a:graphic>
      </p:graphicFrame>
    </p:spTree>
    <p:extLst>
      <p:ext uri="{BB962C8B-B14F-4D97-AF65-F5344CB8AC3E}">
        <p14:creationId xmlns:p14="http://schemas.microsoft.com/office/powerpoint/2010/main" val="244552999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368F9-9E47-B139-8A5F-21D1F695CA9F}"/>
              </a:ext>
            </a:extLst>
          </p:cNvPr>
          <p:cNvSpPr>
            <a:spLocks noGrp="1"/>
          </p:cNvSpPr>
          <p:nvPr>
            <p:ph type="title"/>
          </p:nvPr>
        </p:nvSpPr>
        <p:spPr>
          <a:xfrm>
            <a:off x="350026" y="930436"/>
            <a:ext cx="10515600" cy="461665"/>
          </a:xfrm>
        </p:spPr>
        <p:txBody>
          <a:bodyPr>
            <a:normAutofit fontScale="90000"/>
          </a:bodyPr>
          <a:lstStyle/>
          <a:p>
            <a:pPr>
              <a:lnSpc>
                <a:spcPct val="150000"/>
              </a:lnSpc>
              <a:spcBef>
                <a:spcPts val="2400"/>
              </a:spcBef>
              <a:spcAft>
                <a:spcPts val="1200"/>
              </a:spcAft>
            </a:pPr>
            <a:r>
              <a:rPr lang="fr-FR" sz="2800" b="1" i="0" u="none" strike="noStrike" cap="none" baseline="0">
                <a:solidFill>
                  <a:srgbClr val="577F9F"/>
                </a:solidFill>
                <a:effectLst/>
                <a:uFill>
                  <a:solidFill>
                    <a:prstClr val="black">
                      <a:alpha val="0"/>
                    </a:prstClr>
                  </a:solidFill>
                </a:uFill>
                <a:latin typeface="Arial"/>
                <a:ea typeface="Arial"/>
                <a:cs typeface="Arial"/>
              </a:rPr>
              <a:t>Tendances régionales et mondiales</a:t>
            </a:r>
            <a:br>
              <a:rPr sz="1200"/>
            </a:br>
            <a:r>
              <a:rPr lang="fr-FR" sz="1600" b="1" i="0" u="none" strike="noStrike" cap="none" baseline="0">
                <a:solidFill>
                  <a:srgbClr val="577F9F"/>
                </a:solidFill>
                <a:effectLst/>
                <a:uFill>
                  <a:solidFill>
                    <a:prstClr val="black">
                      <a:alpha val="0"/>
                    </a:prstClr>
                  </a:solidFill>
                </a:uFill>
                <a:latin typeface="Arial"/>
                <a:ea typeface="Arial"/>
                <a:cs typeface="Arial"/>
              </a:rPr>
              <a:t>Cas confirmés en laboratoire selon la définition de cas de travail de l’OMS</a:t>
            </a:r>
          </a:p>
        </p:txBody>
      </p:sp>
      <p:sp>
        <p:nvSpPr>
          <p:cNvPr id="3" name="TextBox 2">
            <a:extLst>
              <a:ext uri="{FF2B5EF4-FFF2-40B4-BE49-F238E27FC236}">
                <a16:creationId xmlns:a16="http://schemas.microsoft.com/office/drawing/2014/main" id="{BA3E9338-FFAB-A0CD-B6CE-0002A1BED600}"/>
              </a:ext>
            </a:extLst>
          </p:cNvPr>
          <p:cNvSpPr txBox="1"/>
          <p:nvPr/>
        </p:nvSpPr>
        <p:spPr>
          <a:xfrm>
            <a:off x="1005688" y="6314661"/>
            <a:ext cx="9911136" cy="430887"/>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OMS [Internet]. Épidémie de mpox (variole du singe) de 2022 à 2024 : tendances mondiales. Genève : OMS [mis à jour</a:t>
            </a:r>
          </a:p>
          <a:p>
            <a:r>
              <a:rPr lang="fr-FR" sz="1100" b="0" i="0" u="none" strike="noStrike" cap="none" baseline="0">
                <a:solidFill>
                  <a:srgbClr val="44546A"/>
                </a:solidFill>
                <a:effectLst/>
                <a:uFill>
                  <a:solidFill>
                    <a:prstClr val="black">
                      <a:alpha val="0"/>
                    </a:prstClr>
                  </a:solidFill>
                </a:uFill>
                <a:latin typeface="Arial"/>
                <a:ea typeface="Arial"/>
                <a:cs typeface="Arial"/>
              </a:rPr>
              <a:t>le 28 août 2024 ; cité le 30 août 2024]. Source :</a:t>
            </a:r>
            <a:r>
              <a:rPr lang="fr-FR" sz="1100" b="0" i="0" u="none" strike="noStrike" cap="none" baseline="0">
                <a:solidFill>
                  <a:srgbClr val="44546A"/>
                </a:solidFill>
                <a:effectLst/>
                <a:uFill>
                  <a:solidFill>
                    <a:prstClr val="black">
                      <a:alpha val="0"/>
                    </a:prstClr>
                  </a:solidFill>
                </a:uFill>
                <a:latin typeface="Arial"/>
                <a:ea typeface="Arial"/>
                <a:cs typeface="Arial"/>
                <a:hlinkClick r:id="rId3" history="0"/>
              </a:rPr>
              <a:t> Épidémie de mpox (variole du singe) : Tendances mondiales (shinyapps.io)</a:t>
            </a:r>
            <a:r>
              <a:rPr lang="fr-FR" sz="1100" b="0" i="0" u="none" strike="noStrike" cap="none" baseline="0">
                <a:solidFill>
                  <a:srgbClr val="44546A"/>
                </a:solidFill>
                <a:effectLst/>
                <a:uFill>
                  <a:solidFill>
                    <a:prstClr val="black">
                      <a:alpha val="0"/>
                    </a:prstClr>
                  </a:solidFill>
                </a:uFill>
                <a:latin typeface="Arial"/>
                <a:ea typeface="Arial"/>
                <a:cs typeface="Arial"/>
              </a:rPr>
              <a:t>.</a:t>
            </a:r>
          </a:p>
        </p:txBody>
      </p:sp>
      <p:pic>
        <p:nvPicPr>
          <p:cNvPr id="8" name="Content Placeholder 7">
            <a:extLst>
              <a:ext uri="{FF2B5EF4-FFF2-40B4-BE49-F238E27FC236}">
                <a16:creationId xmlns:a16="http://schemas.microsoft.com/office/drawing/2014/main" id="{A446F8CD-6406-9882-5FF9-5F8B6922027F}"/>
              </a:ext>
            </a:extLst>
          </p:cNvPr>
          <p:cNvPicPr>
            <a:picLocks noGrp="1" noChangeAspect="1"/>
          </p:cNvPicPr>
          <p:nvPr>
            <p:ph idx="1"/>
          </p:nvPr>
        </p:nvPicPr>
        <p:blipFill>
          <a:blip r:embed="rId4"/>
          <a:stretch>
            <a:fillRect/>
          </a:stretch>
        </p:blipFill>
        <p:spPr>
          <a:xfrm>
            <a:off x="339009" y="1759559"/>
            <a:ext cx="7674091" cy="4426684"/>
          </a:xfrm>
        </p:spPr>
      </p:pic>
      <p:pic>
        <p:nvPicPr>
          <p:cNvPr id="10" name="Picture 9">
            <a:extLst>
              <a:ext uri="{FF2B5EF4-FFF2-40B4-BE49-F238E27FC236}">
                <a16:creationId xmlns:a16="http://schemas.microsoft.com/office/drawing/2014/main" id="{5FBE4DAA-54A3-E6F8-B16B-9675B527B505}"/>
              </a:ext>
            </a:extLst>
          </p:cNvPr>
          <p:cNvPicPr>
            <a:picLocks noChangeAspect="1"/>
          </p:cNvPicPr>
          <p:nvPr/>
        </p:nvPicPr>
        <p:blipFill>
          <a:blip r:embed="rId5"/>
          <a:stretch>
            <a:fillRect/>
          </a:stretch>
        </p:blipFill>
        <p:spPr>
          <a:xfrm>
            <a:off x="8860892" y="2568041"/>
            <a:ext cx="2231818" cy="1316612"/>
          </a:xfrm>
          <a:prstGeom prst="rect">
            <a:avLst/>
          </a:prstGeom>
        </p:spPr>
      </p:pic>
      <p:pic>
        <p:nvPicPr>
          <p:cNvPr id="12" name="Picture 11">
            <a:extLst>
              <a:ext uri="{FF2B5EF4-FFF2-40B4-BE49-F238E27FC236}">
                <a16:creationId xmlns:a16="http://schemas.microsoft.com/office/drawing/2014/main" id="{D79B2BA8-985E-B541-D206-041F6B523D9B}"/>
              </a:ext>
            </a:extLst>
          </p:cNvPr>
          <p:cNvPicPr>
            <a:picLocks noChangeAspect="1"/>
          </p:cNvPicPr>
          <p:nvPr/>
        </p:nvPicPr>
        <p:blipFill>
          <a:blip r:embed="rId6"/>
          <a:stretch>
            <a:fillRect/>
          </a:stretch>
        </p:blipFill>
        <p:spPr>
          <a:xfrm>
            <a:off x="8869623" y="3832552"/>
            <a:ext cx="2231819" cy="1390844"/>
          </a:xfrm>
          <a:prstGeom prst="rect">
            <a:avLst/>
          </a:prstGeom>
        </p:spPr>
      </p:pic>
      <p:pic>
        <p:nvPicPr>
          <p:cNvPr id="16" name="Picture 15">
            <a:extLst>
              <a:ext uri="{FF2B5EF4-FFF2-40B4-BE49-F238E27FC236}">
                <a16:creationId xmlns:a16="http://schemas.microsoft.com/office/drawing/2014/main" id="{E727B437-6B6B-06AF-86BE-FA2DA305C2E0}"/>
              </a:ext>
            </a:extLst>
          </p:cNvPr>
          <p:cNvPicPr>
            <a:picLocks noChangeAspect="1"/>
          </p:cNvPicPr>
          <p:nvPr/>
        </p:nvPicPr>
        <p:blipFill>
          <a:blip r:embed="rId7"/>
          <a:stretch>
            <a:fillRect/>
          </a:stretch>
        </p:blipFill>
        <p:spPr>
          <a:xfrm>
            <a:off x="8869623" y="1759559"/>
            <a:ext cx="2544294" cy="795746"/>
          </a:xfrm>
          <a:prstGeom prst="rect">
            <a:avLst/>
          </a:prstGeom>
        </p:spPr>
      </p:pic>
      <p:pic>
        <p:nvPicPr>
          <p:cNvPr id="18" name="Picture 17">
            <a:extLst>
              <a:ext uri="{FF2B5EF4-FFF2-40B4-BE49-F238E27FC236}">
                <a16:creationId xmlns:a16="http://schemas.microsoft.com/office/drawing/2014/main" id="{61715EEE-13F2-F01D-F626-F3A596755FB4}"/>
              </a:ext>
            </a:extLst>
          </p:cNvPr>
          <p:cNvPicPr>
            <a:picLocks noChangeAspect="1"/>
          </p:cNvPicPr>
          <p:nvPr/>
        </p:nvPicPr>
        <p:blipFill>
          <a:blip r:embed="rId8"/>
          <a:stretch>
            <a:fillRect/>
          </a:stretch>
        </p:blipFill>
        <p:spPr>
          <a:xfrm>
            <a:off x="8869623" y="5223396"/>
            <a:ext cx="2240550" cy="1316612"/>
          </a:xfrm>
          <a:prstGeom prst="rect">
            <a:avLst/>
          </a:prstGeom>
        </p:spPr>
      </p:pic>
      <p:sp>
        <p:nvSpPr>
          <p:cNvPr id="9" name="Text Box 1">
            <a:extLst>
              <a:ext uri="{FF2B5EF4-FFF2-40B4-BE49-F238E27FC236}">
                <a16:creationId xmlns:a16="http://schemas.microsoft.com/office/drawing/2014/main" id="{3F2BF356-4CD7-46E0-BA62-D16BF5C34FEE}"/>
              </a:ext>
            </a:extLst>
          </p:cNvPr>
          <p:cNvSpPr txBox="1"/>
          <p:nvPr/>
        </p:nvSpPr>
        <p:spPr>
          <a:xfrm>
            <a:off x="438880" y="1790985"/>
            <a:ext cx="1722429" cy="305405"/>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2000" b="0" i="0" u="none" strike="noStrike" cap="none" baseline="0">
                <a:solidFill>
                  <a:srgbClr val="000000"/>
                </a:solidFill>
                <a:effectLst/>
                <a:uFill>
                  <a:solidFill>
                    <a:prstClr val="black">
                      <a:alpha val="0"/>
                    </a:prstClr>
                  </a:solidFill>
                </a:uFill>
                <a:latin typeface="Arial"/>
                <a:ea typeface="Arial"/>
                <a:cs typeface="Arial"/>
              </a:rPr>
              <a:t>Chiffres clés </a:t>
            </a:r>
            <a:endParaRPr lang="en-US">
              <a:effectLst/>
              <a:latin typeface="+mj-lt"/>
              <a:ea typeface="Calibri" panose="020F0502020204030204" pitchFamily="34" charset="0"/>
              <a:cs typeface="Calibri" panose="020F0502020204030204" pitchFamily="34" charset="0"/>
            </a:endParaRPr>
          </a:p>
        </p:txBody>
      </p:sp>
      <p:sp>
        <p:nvSpPr>
          <p:cNvPr id="11" name="Text Box 1">
            <a:extLst>
              <a:ext uri="{FF2B5EF4-FFF2-40B4-BE49-F238E27FC236}">
                <a16:creationId xmlns:a16="http://schemas.microsoft.com/office/drawing/2014/main" id="{039675B9-6A4E-4629-B290-08118925669F}"/>
              </a:ext>
            </a:extLst>
          </p:cNvPr>
          <p:cNvSpPr txBox="1"/>
          <p:nvPr/>
        </p:nvSpPr>
        <p:spPr>
          <a:xfrm>
            <a:off x="524188" y="2280996"/>
            <a:ext cx="1513712" cy="362279"/>
          </a:xfrm>
          <a:prstGeom prst="rect">
            <a:avLst/>
          </a:prstGeom>
          <a:solidFill>
            <a:srgbClr val="00619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100" b="0" i="0" u="none" strike="noStrike" cap="none" baseline="0">
                <a:solidFill>
                  <a:srgbClr val="FFFFFF"/>
                </a:solidFill>
                <a:effectLst/>
                <a:uFill>
                  <a:solidFill>
                    <a:prstClr val="black">
                      <a:alpha val="0"/>
                    </a:prstClr>
                  </a:solidFill>
                </a:uFill>
                <a:latin typeface="Arial"/>
                <a:ea typeface="Arial"/>
                <a:cs typeface="Arial"/>
              </a:rPr>
              <a:t>Région africaine de l’OMS </a:t>
            </a:r>
            <a:endParaRPr lang="en-US" sz="1050">
              <a:solidFill>
                <a:schemeClr val="bg1"/>
              </a:solidFill>
              <a:effectLst/>
              <a:latin typeface="+mj-lt"/>
              <a:ea typeface="Calibri" panose="020F0502020204030204" pitchFamily="34" charset="0"/>
              <a:cs typeface="Calibri" panose="020F0502020204030204" pitchFamily="34" charset="0"/>
            </a:endParaRPr>
          </a:p>
        </p:txBody>
      </p:sp>
      <p:sp>
        <p:nvSpPr>
          <p:cNvPr id="13" name="Text Box 1">
            <a:extLst>
              <a:ext uri="{FF2B5EF4-FFF2-40B4-BE49-F238E27FC236}">
                <a16:creationId xmlns:a16="http://schemas.microsoft.com/office/drawing/2014/main" id="{32746DCA-52B7-4FC3-AB72-930975BF4C4F}"/>
              </a:ext>
            </a:extLst>
          </p:cNvPr>
          <p:cNvSpPr txBox="1"/>
          <p:nvPr/>
        </p:nvSpPr>
        <p:spPr>
          <a:xfrm>
            <a:off x="2161309" y="2291894"/>
            <a:ext cx="558079" cy="724557"/>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100" b="0" i="0" u="none" strike="noStrike" cap="none" baseline="0">
                <a:solidFill>
                  <a:srgbClr val="006199"/>
                </a:solidFill>
                <a:effectLst/>
                <a:uFill>
                  <a:solidFill>
                    <a:prstClr val="black">
                      <a:alpha val="0"/>
                    </a:prstClr>
                  </a:solidFill>
                </a:uFill>
                <a:latin typeface="Arial"/>
                <a:ea typeface="Arial"/>
                <a:cs typeface="Arial"/>
              </a:rPr>
              <a:t>À l’échelle mondiale</a:t>
            </a:r>
            <a:endParaRPr lang="en-US" sz="1050">
              <a:solidFill>
                <a:srgbClr val="006199"/>
              </a:solidFill>
              <a:effectLst/>
              <a:latin typeface="+mj-lt"/>
              <a:ea typeface="Calibri" panose="020F0502020204030204" pitchFamily="34" charset="0"/>
              <a:cs typeface="Calibri" panose="020F0502020204030204" pitchFamily="34" charset="0"/>
            </a:endParaRPr>
          </a:p>
        </p:txBody>
      </p:sp>
      <p:sp>
        <p:nvSpPr>
          <p:cNvPr id="14" name="Text Box 1">
            <a:extLst>
              <a:ext uri="{FF2B5EF4-FFF2-40B4-BE49-F238E27FC236}">
                <a16:creationId xmlns:a16="http://schemas.microsoft.com/office/drawing/2014/main" id="{BC2AA437-E832-4F5C-B291-E99A165F4BAC}"/>
              </a:ext>
            </a:extLst>
          </p:cNvPr>
          <p:cNvSpPr txBox="1"/>
          <p:nvPr/>
        </p:nvSpPr>
        <p:spPr>
          <a:xfrm>
            <a:off x="400780" y="2900716"/>
            <a:ext cx="4399820" cy="372729"/>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100" b="0" i="0" u="none" strike="noStrike" cap="none" baseline="0">
                <a:solidFill>
                  <a:srgbClr val="000000"/>
                </a:solidFill>
                <a:effectLst/>
                <a:uFill>
                  <a:solidFill>
                    <a:prstClr val="black">
                      <a:alpha val="0"/>
                    </a:prstClr>
                  </a:solidFill>
                </a:uFill>
                <a:latin typeface="Arial"/>
                <a:ea typeface="Arial"/>
                <a:cs typeface="Arial"/>
              </a:rPr>
              <a:t>Données mises à jour toutes les semaines ; du 1er janvier 2022 au 18 août 2024</a:t>
            </a:r>
          </a:p>
        </p:txBody>
      </p:sp>
      <p:sp>
        <p:nvSpPr>
          <p:cNvPr id="15" name="Text Box 1">
            <a:extLst>
              <a:ext uri="{FF2B5EF4-FFF2-40B4-BE49-F238E27FC236}">
                <a16:creationId xmlns:a16="http://schemas.microsoft.com/office/drawing/2014/main" id="{C661B26C-3E62-4D10-99A2-47297354CB4F}"/>
              </a:ext>
            </a:extLst>
          </p:cNvPr>
          <p:cNvSpPr txBox="1"/>
          <p:nvPr/>
        </p:nvSpPr>
        <p:spPr>
          <a:xfrm>
            <a:off x="718280" y="3575484"/>
            <a:ext cx="970820" cy="691600"/>
          </a:xfrm>
          <a:prstGeom prst="rect">
            <a:avLst/>
          </a:prstGeom>
          <a:solidFill>
            <a:srgbClr val="0079AF"/>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100" b="0" i="0" u="none" strike="noStrike" cap="none" baseline="0">
                <a:solidFill>
                  <a:srgbClr val="CDC8C8"/>
                </a:solidFill>
                <a:effectLst/>
                <a:uFill>
                  <a:solidFill>
                    <a:prstClr val="black">
                      <a:alpha val="0"/>
                    </a:prstClr>
                  </a:solidFill>
                </a:uFill>
                <a:latin typeface="Arial"/>
                <a:ea typeface="Arial"/>
                <a:cs typeface="Arial"/>
              </a:rPr>
              <a:t>Nombre total de cas </a:t>
            </a:r>
          </a:p>
          <a:p>
            <a:pPr marL="0" marR="0">
              <a:lnSpc>
                <a:spcPct val="107000"/>
              </a:lnSpc>
              <a:spcBef>
                <a:spcPct val="0"/>
              </a:spcBef>
              <a:spcAft>
                <a:spcPct val="0"/>
              </a:spcAft>
            </a:pPr>
            <a:r>
              <a:rPr lang="fr-FR" sz="2000" b="0" i="0" u="none" strike="noStrike" cap="none" baseline="0">
                <a:solidFill>
                  <a:srgbClr val="CDC8C8"/>
                </a:solidFill>
                <a:effectLst/>
                <a:uFill>
                  <a:solidFill>
                    <a:prstClr val="black">
                      <a:alpha val="0"/>
                    </a:prstClr>
                  </a:solidFill>
                </a:uFill>
                <a:latin typeface="Arial"/>
                <a:ea typeface="Arial"/>
                <a:cs typeface="Arial"/>
              </a:rPr>
              <a:t>5 940</a:t>
            </a:r>
          </a:p>
        </p:txBody>
      </p:sp>
      <p:sp>
        <p:nvSpPr>
          <p:cNvPr id="17" name="Text Box 1">
            <a:extLst>
              <a:ext uri="{FF2B5EF4-FFF2-40B4-BE49-F238E27FC236}">
                <a16:creationId xmlns:a16="http://schemas.microsoft.com/office/drawing/2014/main" id="{8CBC38B4-65D9-48E1-A077-39ECA67D0D6D}"/>
              </a:ext>
            </a:extLst>
          </p:cNvPr>
          <p:cNvSpPr txBox="1"/>
          <p:nvPr/>
        </p:nvSpPr>
        <p:spPr>
          <a:xfrm>
            <a:off x="3251930" y="3594533"/>
            <a:ext cx="970820" cy="691600"/>
          </a:xfrm>
          <a:prstGeom prst="rect">
            <a:avLst/>
          </a:prstGeom>
          <a:solidFill>
            <a:srgbClr val="831B6E"/>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100" b="0" i="0" u="none" strike="noStrike" cap="none" baseline="0">
                <a:solidFill>
                  <a:srgbClr val="CDC8C8"/>
                </a:solidFill>
                <a:effectLst/>
                <a:uFill>
                  <a:solidFill>
                    <a:prstClr val="black">
                      <a:alpha val="0"/>
                    </a:prstClr>
                  </a:solidFill>
                </a:uFill>
                <a:latin typeface="Arial"/>
                <a:ea typeface="Arial"/>
                <a:cs typeface="Arial"/>
              </a:rPr>
              <a:t>Nombre total de décès </a:t>
            </a:r>
          </a:p>
          <a:p>
            <a:pPr marL="0" marR="0">
              <a:lnSpc>
                <a:spcPct val="107000"/>
              </a:lnSpc>
              <a:spcBef>
                <a:spcPct val="0"/>
              </a:spcBef>
              <a:spcAft>
                <a:spcPct val="0"/>
              </a:spcAft>
            </a:pPr>
            <a:r>
              <a:rPr lang="fr-FR" sz="2000" b="0" i="0" u="none" strike="noStrike" cap="none" baseline="0">
                <a:solidFill>
                  <a:srgbClr val="CDC8C8"/>
                </a:solidFill>
                <a:effectLst/>
                <a:uFill>
                  <a:solidFill>
                    <a:prstClr val="black">
                      <a:alpha val="0"/>
                    </a:prstClr>
                  </a:solidFill>
                </a:uFill>
                <a:latin typeface="Arial"/>
                <a:ea typeface="Arial"/>
                <a:cs typeface="Arial"/>
              </a:rPr>
              <a:t>48</a:t>
            </a:r>
          </a:p>
        </p:txBody>
      </p:sp>
      <p:sp>
        <p:nvSpPr>
          <p:cNvPr id="19" name="Text Box 1">
            <a:extLst>
              <a:ext uri="{FF2B5EF4-FFF2-40B4-BE49-F238E27FC236}">
                <a16:creationId xmlns:a16="http://schemas.microsoft.com/office/drawing/2014/main" id="{FE817043-A234-4612-BB15-AE2EB6623A6F}"/>
              </a:ext>
            </a:extLst>
          </p:cNvPr>
          <p:cNvSpPr txBox="1"/>
          <p:nvPr/>
        </p:nvSpPr>
        <p:spPr>
          <a:xfrm>
            <a:off x="5750269" y="3594056"/>
            <a:ext cx="1788241" cy="510461"/>
          </a:xfrm>
          <a:prstGeom prst="rect">
            <a:avLst/>
          </a:prstGeom>
          <a:solidFill>
            <a:srgbClr val="BF5220"/>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100" b="0" i="0" u="none" strike="noStrike" cap="none" baseline="0">
                <a:solidFill>
                  <a:srgbClr val="CDC8C8"/>
                </a:solidFill>
                <a:effectLst/>
                <a:uFill>
                  <a:solidFill>
                    <a:prstClr val="black">
                      <a:alpha val="0"/>
                    </a:prstClr>
                  </a:solidFill>
                </a:uFill>
                <a:latin typeface="Arial"/>
                <a:ea typeface="Arial"/>
                <a:cs typeface="Arial"/>
              </a:rPr>
              <a:t>Pays ayant rapporté des cas</a:t>
            </a:r>
          </a:p>
          <a:p>
            <a:pPr marL="0" marR="0">
              <a:lnSpc>
                <a:spcPct val="107000"/>
              </a:lnSpc>
              <a:spcBef>
                <a:spcPct val="0"/>
              </a:spcBef>
              <a:spcAft>
                <a:spcPct val="0"/>
              </a:spcAft>
            </a:pPr>
            <a:r>
              <a:rPr lang="fr-FR" sz="2000" b="0" i="0" u="none" strike="noStrike" cap="none" baseline="0">
                <a:solidFill>
                  <a:srgbClr val="CDC8C8"/>
                </a:solidFill>
                <a:effectLst/>
                <a:uFill>
                  <a:solidFill>
                    <a:prstClr val="black">
                      <a:alpha val="0"/>
                    </a:prstClr>
                  </a:solidFill>
                </a:uFill>
                <a:latin typeface="Arial"/>
                <a:ea typeface="Arial"/>
                <a:cs typeface="Arial"/>
              </a:rPr>
              <a:t>15</a:t>
            </a:r>
          </a:p>
        </p:txBody>
      </p:sp>
      <p:sp>
        <p:nvSpPr>
          <p:cNvPr id="20" name="Text Box 1">
            <a:extLst>
              <a:ext uri="{FF2B5EF4-FFF2-40B4-BE49-F238E27FC236}">
                <a16:creationId xmlns:a16="http://schemas.microsoft.com/office/drawing/2014/main" id="{EE7A80F4-5E5A-48DD-963C-9A4C6F277074}"/>
              </a:ext>
            </a:extLst>
          </p:cNvPr>
          <p:cNvSpPr txBox="1"/>
          <p:nvPr/>
        </p:nvSpPr>
        <p:spPr>
          <a:xfrm>
            <a:off x="720588" y="5111384"/>
            <a:ext cx="1457461" cy="691600"/>
          </a:xfrm>
          <a:prstGeom prst="rect">
            <a:avLst/>
          </a:prstGeom>
          <a:solidFill>
            <a:srgbClr val="5F8FB3"/>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100" b="0" i="0" u="none" strike="noStrike" cap="none" baseline="0">
                <a:solidFill>
                  <a:srgbClr val="CDC8C8"/>
                </a:solidFill>
                <a:effectLst/>
                <a:uFill>
                  <a:solidFill>
                    <a:prstClr val="black">
                      <a:alpha val="0"/>
                    </a:prstClr>
                  </a:solidFill>
                </a:uFill>
                <a:latin typeface="Arial"/>
                <a:ea typeface="Arial"/>
                <a:cs typeface="Arial"/>
              </a:rPr>
              <a:t>Nombre total de cas en 2024</a:t>
            </a:r>
          </a:p>
          <a:p>
            <a:pPr marL="0" marR="0">
              <a:lnSpc>
                <a:spcPct val="107000"/>
              </a:lnSpc>
              <a:spcBef>
                <a:spcPct val="0"/>
              </a:spcBef>
              <a:spcAft>
                <a:spcPct val="0"/>
              </a:spcAft>
            </a:pPr>
            <a:r>
              <a:rPr lang="fr-FR" sz="2000" b="0" i="0" u="none" strike="noStrike" cap="none" baseline="0">
                <a:solidFill>
                  <a:srgbClr val="CDC8C8"/>
                </a:solidFill>
                <a:effectLst/>
                <a:uFill>
                  <a:solidFill>
                    <a:prstClr val="black">
                      <a:alpha val="0"/>
                    </a:prstClr>
                  </a:solidFill>
                </a:uFill>
                <a:latin typeface="Arial"/>
                <a:ea typeface="Arial"/>
                <a:cs typeface="Arial"/>
              </a:rPr>
              <a:t>3 562</a:t>
            </a:r>
          </a:p>
        </p:txBody>
      </p:sp>
      <p:sp>
        <p:nvSpPr>
          <p:cNvPr id="21" name="Text Box 1">
            <a:extLst>
              <a:ext uri="{FF2B5EF4-FFF2-40B4-BE49-F238E27FC236}">
                <a16:creationId xmlns:a16="http://schemas.microsoft.com/office/drawing/2014/main" id="{51C7D149-5093-4CD0-9D91-16F65EE20BD6}"/>
              </a:ext>
            </a:extLst>
          </p:cNvPr>
          <p:cNvSpPr txBox="1"/>
          <p:nvPr/>
        </p:nvSpPr>
        <p:spPr>
          <a:xfrm>
            <a:off x="3236984" y="5098683"/>
            <a:ext cx="1457461" cy="691600"/>
          </a:xfrm>
          <a:prstGeom prst="rect">
            <a:avLst/>
          </a:prstGeom>
          <a:solidFill>
            <a:srgbClr val="965B88"/>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100" b="0" i="0" u="none" strike="noStrike" cap="none" baseline="0">
                <a:solidFill>
                  <a:srgbClr val="CDC8C8"/>
                </a:solidFill>
                <a:effectLst/>
                <a:uFill>
                  <a:solidFill>
                    <a:prstClr val="black">
                      <a:alpha val="0"/>
                    </a:prstClr>
                  </a:solidFill>
                </a:uFill>
                <a:latin typeface="Arial"/>
                <a:ea typeface="Arial"/>
                <a:cs typeface="Arial"/>
              </a:rPr>
              <a:t>Nombre total de décès en 2024</a:t>
            </a:r>
          </a:p>
          <a:p>
            <a:pPr marL="0" marR="0">
              <a:lnSpc>
                <a:spcPct val="107000"/>
              </a:lnSpc>
              <a:spcBef>
                <a:spcPct val="0"/>
              </a:spcBef>
              <a:spcAft>
                <a:spcPct val="0"/>
              </a:spcAft>
            </a:pPr>
            <a:r>
              <a:rPr lang="fr-FR" sz="2000" b="0" i="0" u="none" strike="noStrike" cap="none" baseline="0">
                <a:solidFill>
                  <a:srgbClr val="CDC8C8"/>
                </a:solidFill>
                <a:effectLst/>
                <a:uFill>
                  <a:solidFill>
                    <a:prstClr val="black">
                      <a:alpha val="0"/>
                    </a:prstClr>
                  </a:solidFill>
                </a:uFill>
                <a:latin typeface="Arial"/>
                <a:ea typeface="Arial"/>
                <a:cs typeface="Arial"/>
              </a:rPr>
              <a:t>26</a:t>
            </a:r>
          </a:p>
        </p:txBody>
      </p:sp>
      <p:sp>
        <p:nvSpPr>
          <p:cNvPr id="23" name="Text Box 1">
            <a:extLst>
              <a:ext uri="{FF2B5EF4-FFF2-40B4-BE49-F238E27FC236}">
                <a16:creationId xmlns:a16="http://schemas.microsoft.com/office/drawing/2014/main" id="{EB4A5529-2670-42D6-8928-98986B20907C}"/>
              </a:ext>
            </a:extLst>
          </p:cNvPr>
          <p:cNvSpPr txBox="1"/>
          <p:nvPr/>
        </p:nvSpPr>
        <p:spPr>
          <a:xfrm>
            <a:off x="5750269" y="5004009"/>
            <a:ext cx="1686640" cy="691600"/>
          </a:xfrm>
          <a:prstGeom prst="rect">
            <a:avLst/>
          </a:prstGeom>
          <a:solidFill>
            <a:srgbClr val="C7945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100" b="0" i="0" u="none" strike="noStrike" cap="none" baseline="0">
                <a:solidFill>
                  <a:srgbClr val="CDC8C8"/>
                </a:solidFill>
                <a:effectLst/>
                <a:uFill>
                  <a:solidFill>
                    <a:prstClr val="black">
                      <a:alpha val="0"/>
                    </a:prstClr>
                  </a:solidFill>
                </a:uFill>
                <a:latin typeface="Arial"/>
                <a:ea typeface="Arial"/>
                <a:cs typeface="Arial"/>
              </a:rPr>
              <a:t>Pays ayant rapporté des cas en 2024</a:t>
            </a:r>
          </a:p>
          <a:p>
            <a:pPr marL="0" marR="0">
              <a:lnSpc>
                <a:spcPct val="107000"/>
              </a:lnSpc>
              <a:spcBef>
                <a:spcPct val="0"/>
              </a:spcBef>
              <a:spcAft>
                <a:spcPct val="0"/>
              </a:spcAft>
            </a:pPr>
            <a:r>
              <a:rPr lang="fr-FR" sz="2000" b="0" i="0" u="none" strike="noStrike" cap="none" baseline="0">
                <a:solidFill>
                  <a:srgbClr val="CDC8C8"/>
                </a:solidFill>
                <a:effectLst/>
                <a:uFill>
                  <a:solidFill>
                    <a:prstClr val="black">
                      <a:alpha val="0"/>
                    </a:prstClr>
                  </a:solidFill>
                </a:uFill>
                <a:latin typeface="Arial"/>
                <a:ea typeface="Arial"/>
                <a:cs typeface="Arial"/>
              </a:rPr>
              <a:t>12</a:t>
            </a:r>
          </a:p>
        </p:txBody>
      </p:sp>
      <p:sp>
        <p:nvSpPr>
          <p:cNvPr id="24" name="Text Box 1">
            <a:extLst>
              <a:ext uri="{FF2B5EF4-FFF2-40B4-BE49-F238E27FC236}">
                <a16:creationId xmlns:a16="http://schemas.microsoft.com/office/drawing/2014/main" id="{AC9D7E20-36D0-4601-AF73-662088306E03}"/>
              </a:ext>
            </a:extLst>
          </p:cNvPr>
          <p:cNvSpPr txBox="1"/>
          <p:nvPr/>
        </p:nvSpPr>
        <p:spPr>
          <a:xfrm>
            <a:off x="9183594" y="2931196"/>
            <a:ext cx="1388401" cy="517669"/>
          </a:xfrm>
          <a:prstGeom prst="rect">
            <a:avLst/>
          </a:prstGeom>
          <a:solidFill>
            <a:srgbClr val="0079AF"/>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100" b="0" i="0" u="none" strike="noStrike" cap="none" baseline="0">
                <a:solidFill>
                  <a:srgbClr val="CDC8C8"/>
                </a:solidFill>
                <a:effectLst/>
                <a:uFill>
                  <a:solidFill>
                    <a:prstClr val="black">
                      <a:alpha val="0"/>
                    </a:prstClr>
                  </a:solidFill>
                </a:uFill>
                <a:latin typeface="Arial"/>
                <a:ea typeface="Arial"/>
                <a:cs typeface="Arial"/>
              </a:rPr>
              <a:t>Nombre total de cas </a:t>
            </a:r>
          </a:p>
          <a:p>
            <a:pPr marL="0" marR="0">
              <a:lnSpc>
                <a:spcPct val="107000"/>
              </a:lnSpc>
              <a:spcBef>
                <a:spcPct val="0"/>
              </a:spcBef>
              <a:spcAft>
                <a:spcPct val="0"/>
              </a:spcAft>
            </a:pPr>
            <a:r>
              <a:rPr lang="fr-FR" sz="2000" b="0" i="0" u="none" strike="noStrike" cap="none" baseline="0">
                <a:solidFill>
                  <a:srgbClr val="CDC8C8"/>
                </a:solidFill>
                <a:effectLst/>
                <a:uFill>
                  <a:solidFill>
                    <a:prstClr val="black">
                      <a:alpha val="0"/>
                    </a:prstClr>
                  </a:solidFill>
                </a:uFill>
                <a:latin typeface="Arial"/>
                <a:ea typeface="Arial"/>
                <a:cs typeface="Arial"/>
              </a:rPr>
              <a:t>102 997</a:t>
            </a:r>
          </a:p>
        </p:txBody>
      </p:sp>
      <p:sp>
        <p:nvSpPr>
          <p:cNvPr id="25" name="Text Box 1">
            <a:extLst>
              <a:ext uri="{FF2B5EF4-FFF2-40B4-BE49-F238E27FC236}">
                <a16:creationId xmlns:a16="http://schemas.microsoft.com/office/drawing/2014/main" id="{FD2E8BB2-0704-4FF1-99C4-7593A914FF3A}"/>
              </a:ext>
            </a:extLst>
          </p:cNvPr>
          <p:cNvSpPr txBox="1"/>
          <p:nvPr/>
        </p:nvSpPr>
        <p:spPr>
          <a:xfrm>
            <a:off x="9170950" y="4232467"/>
            <a:ext cx="970820" cy="705198"/>
          </a:xfrm>
          <a:prstGeom prst="rect">
            <a:avLst/>
          </a:prstGeom>
          <a:solidFill>
            <a:srgbClr val="831B6E"/>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100" b="0" i="0" u="none" strike="noStrike" cap="none" baseline="0">
                <a:solidFill>
                  <a:srgbClr val="CDC8C8"/>
                </a:solidFill>
                <a:effectLst/>
                <a:uFill>
                  <a:solidFill>
                    <a:prstClr val="black">
                      <a:alpha val="0"/>
                    </a:prstClr>
                  </a:solidFill>
                </a:uFill>
                <a:latin typeface="Arial"/>
                <a:ea typeface="Arial"/>
                <a:cs typeface="Arial"/>
              </a:rPr>
              <a:t>Nombre total de décès </a:t>
            </a:r>
          </a:p>
          <a:p>
            <a:pPr marL="0" marR="0">
              <a:lnSpc>
                <a:spcPct val="107000"/>
              </a:lnSpc>
              <a:spcBef>
                <a:spcPct val="0"/>
              </a:spcBef>
              <a:spcAft>
                <a:spcPct val="0"/>
              </a:spcAft>
            </a:pPr>
            <a:r>
              <a:rPr lang="fr-FR" sz="2000" b="0" i="0" u="none" strike="noStrike" cap="none" baseline="0">
                <a:solidFill>
                  <a:srgbClr val="CDC8C8"/>
                </a:solidFill>
                <a:effectLst/>
                <a:uFill>
                  <a:solidFill>
                    <a:prstClr val="black">
                      <a:alpha val="0"/>
                    </a:prstClr>
                  </a:solidFill>
                </a:uFill>
                <a:latin typeface="Arial"/>
                <a:ea typeface="Arial"/>
                <a:cs typeface="Arial"/>
              </a:rPr>
              <a:t>223</a:t>
            </a:r>
          </a:p>
        </p:txBody>
      </p:sp>
      <p:sp>
        <p:nvSpPr>
          <p:cNvPr id="26" name="Text Box 1">
            <a:extLst>
              <a:ext uri="{FF2B5EF4-FFF2-40B4-BE49-F238E27FC236}">
                <a16:creationId xmlns:a16="http://schemas.microsoft.com/office/drawing/2014/main" id="{2DB47075-5FCB-42AE-9501-8C5AEF51D9DF}"/>
              </a:ext>
            </a:extLst>
          </p:cNvPr>
          <p:cNvSpPr txBox="1"/>
          <p:nvPr/>
        </p:nvSpPr>
        <p:spPr>
          <a:xfrm>
            <a:off x="9160242" y="5591956"/>
            <a:ext cx="1717763" cy="705198"/>
          </a:xfrm>
          <a:prstGeom prst="rect">
            <a:avLst/>
          </a:prstGeom>
          <a:solidFill>
            <a:srgbClr val="BF5220"/>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100" b="0" i="0" u="none" strike="noStrike" cap="none" baseline="0">
                <a:solidFill>
                  <a:srgbClr val="CDC8C8"/>
                </a:solidFill>
                <a:effectLst/>
                <a:uFill>
                  <a:solidFill>
                    <a:prstClr val="black">
                      <a:alpha val="0"/>
                    </a:prstClr>
                  </a:solidFill>
                </a:uFill>
                <a:latin typeface="Arial"/>
                <a:ea typeface="Arial"/>
                <a:cs typeface="Arial"/>
              </a:rPr>
              <a:t>Pays ayant rapporté des cas</a:t>
            </a:r>
          </a:p>
          <a:p>
            <a:pPr marL="0" marR="0">
              <a:lnSpc>
                <a:spcPct val="107000"/>
              </a:lnSpc>
              <a:spcBef>
                <a:spcPct val="0"/>
              </a:spcBef>
              <a:spcAft>
                <a:spcPct val="0"/>
              </a:spcAft>
            </a:pPr>
            <a:r>
              <a:rPr lang="fr-FR" sz="2000" b="0" i="0" u="none" strike="noStrike" cap="none" baseline="0">
                <a:solidFill>
                  <a:srgbClr val="CDC8C8"/>
                </a:solidFill>
                <a:effectLst/>
                <a:uFill>
                  <a:solidFill>
                    <a:prstClr val="black">
                      <a:alpha val="0"/>
                    </a:prstClr>
                  </a:solidFill>
                </a:uFill>
                <a:latin typeface="Arial"/>
                <a:ea typeface="Arial"/>
                <a:cs typeface="Arial"/>
              </a:rPr>
              <a:t>121</a:t>
            </a:r>
          </a:p>
        </p:txBody>
      </p:sp>
      <p:sp>
        <p:nvSpPr>
          <p:cNvPr id="27" name="Text Box 1">
            <a:extLst>
              <a:ext uri="{FF2B5EF4-FFF2-40B4-BE49-F238E27FC236}">
                <a16:creationId xmlns:a16="http://schemas.microsoft.com/office/drawing/2014/main" id="{46CBFBF2-9753-4E46-A623-B3CDBE20814A}"/>
              </a:ext>
            </a:extLst>
          </p:cNvPr>
          <p:cNvSpPr txBox="1"/>
          <p:nvPr/>
        </p:nvSpPr>
        <p:spPr>
          <a:xfrm>
            <a:off x="8911414" y="1773825"/>
            <a:ext cx="927912" cy="183320"/>
          </a:xfrm>
          <a:prstGeom prst="rect">
            <a:avLst/>
          </a:prstGeom>
          <a:solidFill>
            <a:srgbClr val="CDC8C8"/>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200" b="0" i="0" u="none" strike="noStrike" cap="none" baseline="0">
                <a:solidFill>
                  <a:srgbClr val="000000"/>
                </a:solidFill>
                <a:effectLst/>
                <a:uFill>
                  <a:solidFill>
                    <a:prstClr val="black">
                      <a:alpha val="0"/>
                    </a:prstClr>
                  </a:solidFill>
                </a:uFill>
                <a:latin typeface="Arial"/>
                <a:ea typeface="Arial"/>
                <a:cs typeface="Arial"/>
              </a:rPr>
              <a:t>Chiffres clés </a:t>
            </a:r>
            <a:endParaRPr lang="en-US" sz="1100">
              <a:effectLst/>
              <a:latin typeface="+mj-lt"/>
              <a:ea typeface="Calibri" panose="020F0502020204030204" pitchFamily="34" charset="0"/>
              <a:cs typeface="Calibri" panose="020F0502020204030204" pitchFamily="34" charset="0"/>
            </a:endParaRPr>
          </a:p>
        </p:txBody>
      </p:sp>
      <p:sp>
        <p:nvSpPr>
          <p:cNvPr id="28" name="Text Box 1">
            <a:extLst>
              <a:ext uri="{FF2B5EF4-FFF2-40B4-BE49-F238E27FC236}">
                <a16:creationId xmlns:a16="http://schemas.microsoft.com/office/drawing/2014/main" id="{16831DC0-BAE9-4E3A-967B-EFE1C891AAD9}"/>
              </a:ext>
            </a:extLst>
          </p:cNvPr>
          <p:cNvSpPr txBox="1"/>
          <p:nvPr/>
        </p:nvSpPr>
        <p:spPr>
          <a:xfrm>
            <a:off x="8968024" y="2065702"/>
            <a:ext cx="871302" cy="197618"/>
          </a:xfrm>
          <a:prstGeom prst="rect">
            <a:avLst/>
          </a:prstGeom>
          <a:solidFill>
            <a:srgbClr val="CDC8C8"/>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600" b="0" i="0" u="none" strike="noStrike" cap="none" baseline="0">
                <a:solidFill>
                  <a:srgbClr val="006199"/>
                </a:solidFill>
                <a:effectLst/>
                <a:uFill>
                  <a:solidFill>
                    <a:prstClr val="black">
                      <a:alpha val="0"/>
                    </a:prstClr>
                  </a:solidFill>
                </a:uFill>
                <a:latin typeface="Arial"/>
                <a:ea typeface="Arial"/>
                <a:cs typeface="Arial"/>
              </a:rPr>
              <a:t>Région africaine de l’OMS </a:t>
            </a:r>
            <a:endParaRPr lang="en-US" sz="500">
              <a:solidFill>
                <a:srgbClr val="006199"/>
              </a:solidFill>
              <a:effectLst/>
              <a:latin typeface="+mj-lt"/>
              <a:ea typeface="Calibri" panose="020F0502020204030204" pitchFamily="34" charset="0"/>
              <a:cs typeface="Calibri" panose="020F0502020204030204" pitchFamily="34" charset="0"/>
            </a:endParaRPr>
          </a:p>
        </p:txBody>
      </p:sp>
      <p:sp>
        <p:nvSpPr>
          <p:cNvPr id="29" name="Text Box 1">
            <a:extLst>
              <a:ext uri="{FF2B5EF4-FFF2-40B4-BE49-F238E27FC236}">
                <a16:creationId xmlns:a16="http://schemas.microsoft.com/office/drawing/2014/main" id="{36D02DFB-D25B-43C2-A6D5-8EADD819B3F3}"/>
              </a:ext>
            </a:extLst>
          </p:cNvPr>
          <p:cNvSpPr txBox="1"/>
          <p:nvPr/>
        </p:nvSpPr>
        <p:spPr>
          <a:xfrm>
            <a:off x="9905801" y="2062050"/>
            <a:ext cx="355800" cy="197618"/>
          </a:xfrm>
          <a:prstGeom prst="rect">
            <a:avLst/>
          </a:prstGeom>
          <a:solidFill>
            <a:srgbClr val="00619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600" b="0" i="0" u="none" strike="noStrike" cap="none" baseline="0">
                <a:solidFill>
                  <a:srgbClr val="CDC8C8"/>
                </a:solidFill>
                <a:effectLst/>
                <a:uFill>
                  <a:solidFill>
                    <a:prstClr val="black">
                      <a:alpha val="0"/>
                    </a:prstClr>
                  </a:solidFill>
                </a:uFill>
                <a:latin typeface="Arial"/>
                <a:ea typeface="Arial"/>
                <a:cs typeface="Arial"/>
              </a:rPr>
              <a:t>À l’échelle mondiale</a:t>
            </a:r>
            <a:endParaRPr lang="en-US" sz="500">
              <a:solidFill>
                <a:srgbClr val="CDC8C8"/>
              </a:solidFill>
              <a:effectLst/>
              <a:latin typeface="+mj-lt"/>
              <a:ea typeface="Calibri" panose="020F0502020204030204" pitchFamily="34" charset="0"/>
              <a:cs typeface="Calibri" panose="020F0502020204030204" pitchFamily="34" charset="0"/>
            </a:endParaRPr>
          </a:p>
        </p:txBody>
      </p:sp>
      <p:sp>
        <p:nvSpPr>
          <p:cNvPr id="30" name="Text Box 1">
            <a:extLst>
              <a:ext uri="{FF2B5EF4-FFF2-40B4-BE49-F238E27FC236}">
                <a16:creationId xmlns:a16="http://schemas.microsoft.com/office/drawing/2014/main" id="{3E3F7461-30CC-4095-8492-2AA849DE5690}"/>
              </a:ext>
            </a:extLst>
          </p:cNvPr>
          <p:cNvSpPr txBox="1"/>
          <p:nvPr/>
        </p:nvSpPr>
        <p:spPr>
          <a:xfrm>
            <a:off x="8886172" y="2410840"/>
            <a:ext cx="2511195" cy="197618"/>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600" b="0" i="0" u="none" strike="noStrike" cap="none" baseline="0">
                <a:solidFill>
                  <a:srgbClr val="000000"/>
                </a:solidFill>
                <a:effectLst/>
                <a:uFill>
                  <a:solidFill>
                    <a:prstClr val="black">
                      <a:alpha val="0"/>
                    </a:prstClr>
                  </a:solidFill>
                </a:uFill>
                <a:latin typeface="Arial"/>
                <a:ea typeface="Arial"/>
                <a:cs typeface="Arial"/>
              </a:rPr>
              <a:t>Données mises à jour toutes les semaines ; du 1er janvier 2022 au 31 juillet 2024</a:t>
            </a:r>
          </a:p>
        </p:txBody>
      </p:sp>
    </p:spTree>
    <p:extLst>
      <p:ext uri="{BB962C8B-B14F-4D97-AF65-F5344CB8AC3E}">
        <p14:creationId xmlns:p14="http://schemas.microsoft.com/office/powerpoint/2010/main" val="3654037136"/>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1A430-AC37-DD77-19C7-FA1F6045F389}"/>
              </a:ext>
            </a:extLst>
          </p:cNvPr>
          <p:cNvSpPr>
            <a:spLocks noGrp="1"/>
          </p:cNvSpPr>
          <p:nvPr>
            <p:ph type="title"/>
          </p:nvPr>
        </p:nvSpPr>
        <p:spPr>
          <a:xfrm>
            <a:off x="1099464" y="588494"/>
            <a:ext cx="9644736" cy="800039"/>
          </a:xfrm>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Prise en charge clinique des complications et des formes sévères de la variole du singe (1)</a:t>
            </a:r>
          </a:p>
        </p:txBody>
      </p:sp>
      <p:graphicFrame>
        <p:nvGraphicFramePr>
          <p:cNvPr id="5" name="Table 5">
            <a:extLst>
              <a:ext uri="{FF2B5EF4-FFF2-40B4-BE49-F238E27FC236}">
                <a16:creationId xmlns:a16="http://schemas.microsoft.com/office/drawing/2014/main" id="{ADF62239-6D7C-1403-2063-53F1381778DD}"/>
              </a:ext>
            </a:extLst>
          </p:cNvPr>
          <p:cNvGraphicFramePr>
            <a:graphicFrameLocks noGrp="1"/>
          </p:cNvGraphicFramePr>
          <p:nvPr>
            <p:extLst>
              <p:ext uri="{D42A27DB-BD31-4B8C-83A1-F6EECF244321}">
                <p14:modId xmlns:p14="http://schemas.microsoft.com/office/powerpoint/2010/main" val="2327339946"/>
              </p:ext>
            </p:extLst>
          </p:nvPr>
        </p:nvGraphicFramePr>
        <p:xfrm>
          <a:off x="1160690" y="1528070"/>
          <a:ext cx="9870620" cy="4193032"/>
        </p:xfrm>
        <a:graphic>
          <a:graphicData uri="http://schemas.openxmlformats.org/drawingml/2006/table">
            <a:tbl>
              <a:tblPr firstRow="1" bandRow="1">
                <a:tableStyleId>{0E3FDE45-AF77-4B5C-9715-49D594BDF05E}</a:tableStyleId>
              </a:tblPr>
              <a:tblGrid>
                <a:gridCol w="1493065">
                  <a:extLst>
                    <a:ext uri="{9D8B030D-6E8A-4147-A177-3AD203B41FA5}">
                      <a16:colId xmlns:a16="http://schemas.microsoft.com/office/drawing/2014/main" val="2490751691"/>
                    </a:ext>
                  </a:extLst>
                </a:gridCol>
                <a:gridCol w="8377555">
                  <a:extLst>
                    <a:ext uri="{9D8B030D-6E8A-4147-A177-3AD203B41FA5}">
                      <a16:colId xmlns:a16="http://schemas.microsoft.com/office/drawing/2014/main" val="1605314109"/>
                    </a:ext>
                  </a:extLst>
                </a:gridCol>
              </a:tblGrid>
              <a:tr h="370840">
                <a:tc>
                  <a:txBody>
                    <a:bodyPr/>
                    <a:lstStyle/>
                    <a:p>
                      <a:r>
                        <a:rPr lang="fr-FR" sz="1200" b="1" i="0" u="none" strike="noStrike" cap="none" baseline="0" dirty="0">
                          <a:solidFill>
                            <a:srgbClr val="FFFFFF"/>
                          </a:solidFill>
                          <a:effectLst/>
                          <a:uFill>
                            <a:solidFill>
                              <a:prstClr val="black">
                                <a:alpha val="0"/>
                              </a:prstClr>
                            </a:solidFill>
                          </a:uFill>
                          <a:latin typeface="Arial"/>
                          <a:ea typeface="Arial"/>
                          <a:cs typeface="Arial"/>
                        </a:rPr>
                        <a:t>Complication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fr-FR" sz="1200" b="1" i="0" u="none" strike="noStrike" cap="none" baseline="0">
                          <a:solidFill>
                            <a:srgbClr val="FFFFFF"/>
                          </a:solidFill>
                          <a:effectLst/>
                          <a:uFill>
                            <a:solidFill>
                              <a:prstClr val="black">
                                <a:alpha val="0"/>
                              </a:prstClr>
                            </a:solidFill>
                          </a:uFill>
                          <a:latin typeface="Arial"/>
                          <a:ea typeface="Arial"/>
                          <a:cs typeface="Arial"/>
                        </a:rPr>
                        <a:t>Traitement</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764078489"/>
                  </a:ext>
                </a:extLst>
              </a:tr>
              <a:tr h="370840">
                <a:tc>
                  <a:txBody>
                    <a:bodyPr/>
                    <a:lstStyle/>
                    <a:p>
                      <a:pPr algn="l"/>
                      <a:r>
                        <a:rPr lang="fr-FR" sz="1200" b="1" i="0" u="none" strike="noStrike" cap="none" baseline="0">
                          <a:solidFill>
                            <a:srgbClr val="000000"/>
                          </a:solidFill>
                          <a:effectLst/>
                          <a:uFill>
                            <a:solidFill>
                              <a:prstClr val="black">
                                <a:alpha val="0"/>
                              </a:prstClr>
                            </a:solidFill>
                          </a:uFill>
                          <a:latin typeface="Arial"/>
                          <a:ea typeface="Arial"/>
                          <a:cs typeface="Arial"/>
                        </a:rPr>
                        <a:t>Exfoliation cutanée</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indent="-228600">
                        <a:lnSpc>
                          <a:spcPct val="95000"/>
                        </a:lnSpc>
                        <a:spcBef>
                          <a:spcPts val="600"/>
                        </a:spcBef>
                        <a:buClr>
                          <a:schemeClr val="accent4"/>
                        </a:buClr>
                        <a:buFont typeface="Arial" panose="020B0604020202020204" pitchFamily="34" charset="0"/>
                        <a:buChar char="•"/>
                      </a:pPr>
                      <a:r>
                        <a:rPr lang="fr-FR" sz="1200" b="0" i="0" u="none" strike="noStrike" cap="none" baseline="0" dirty="0">
                          <a:solidFill>
                            <a:srgbClr val="000000"/>
                          </a:solidFill>
                          <a:effectLst/>
                          <a:uFill>
                            <a:solidFill>
                              <a:prstClr val="black">
                                <a:alpha val="0"/>
                              </a:prstClr>
                            </a:solidFill>
                          </a:uFill>
                          <a:latin typeface="Arial"/>
                          <a:ea typeface="Arial"/>
                          <a:cs typeface="Arial"/>
                        </a:rPr>
                        <a:t>Les patients présentant de nombreuses éruptions cutanées peuvent développer une exfoliation (comparable à des </a:t>
                      </a:r>
                      <a:r>
                        <a:rPr lang="fr-FR" sz="1200" b="0" i="0" u="none" strike="noStrike" cap="none" baseline="0" dirty="0" err="1">
                          <a:solidFill>
                            <a:srgbClr val="000000"/>
                          </a:solidFill>
                          <a:effectLst/>
                          <a:uFill>
                            <a:solidFill>
                              <a:prstClr val="black">
                                <a:alpha val="0"/>
                              </a:prstClr>
                            </a:solidFill>
                          </a:uFill>
                          <a:latin typeface="Arial"/>
                          <a:ea typeface="Arial"/>
                          <a:cs typeface="Arial"/>
                        </a:rPr>
                        <a:t>brulûres</a:t>
                      </a:r>
                      <a:r>
                        <a:rPr lang="fr-FR" sz="1200" b="0" i="0" u="none" strike="noStrike" cap="none" baseline="0" dirty="0">
                          <a:solidFill>
                            <a:srgbClr val="000000"/>
                          </a:solidFill>
                          <a:effectLst/>
                          <a:uFill>
                            <a:solidFill>
                              <a:prstClr val="black">
                                <a:alpha val="0"/>
                              </a:prstClr>
                            </a:solidFill>
                          </a:uFill>
                          <a:latin typeface="Arial"/>
                          <a:ea typeface="Arial"/>
                          <a:cs typeface="Arial"/>
                        </a:rPr>
                        <a:t> dans les cas sévères), qui peut être importante et entraîner une déshydratation et des pertes protéiques.  </a:t>
                      </a:r>
                    </a:p>
                    <a:p>
                      <a:pPr marL="228600" indent="-228600">
                        <a:lnSpc>
                          <a:spcPct val="95000"/>
                        </a:lnSpc>
                        <a:spcBef>
                          <a:spcPts val="600"/>
                        </a:spcBef>
                        <a:buClr>
                          <a:schemeClr val="accent4"/>
                        </a:buClr>
                        <a:buFont typeface="Arial" panose="020B0604020202020204" pitchFamily="34" charset="0"/>
                        <a:buChar char="•"/>
                      </a:pPr>
                      <a:r>
                        <a:rPr lang="fr-FR" sz="1200" b="0" i="0" u="none" strike="noStrike" cap="none" baseline="0" dirty="0">
                          <a:solidFill>
                            <a:srgbClr val="000000"/>
                          </a:solidFill>
                          <a:effectLst/>
                          <a:uFill>
                            <a:solidFill>
                              <a:prstClr val="black">
                                <a:alpha val="0"/>
                              </a:prstClr>
                            </a:solidFill>
                          </a:uFill>
                          <a:latin typeface="Arial"/>
                          <a:ea typeface="Arial"/>
                          <a:cs typeface="Arial"/>
                        </a:rPr>
                        <a:t>Estimer le pourcentage de peau touchée et envisager un traitement comme celui appliqué aux brûlures.</a:t>
                      </a:r>
                    </a:p>
                    <a:p>
                      <a:pPr marL="228600" indent="-228600">
                        <a:lnSpc>
                          <a:spcPct val="95000"/>
                        </a:lnSpc>
                        <a:spcBef>
                          <a:spcPts val="600"/>
                        </a:spcBef>
                        <a:buClr>
                          <a:schemeClr val="accent4"/>
                        </a:buClr>
                        <a:buFont typeface="Arial" panose="020B0604020202020204" pitchFamily="34" charset="0"/>
                        <a:buChar char="•"/>
                      </a:pPr>
                      <a:r>
                        <a:rPr lang="fr-FR" sz="1200" b="0" i="0" u="none" strike="noStrike" cap="none" baseline="0" dirty="0">
                          <a:solidFill>
                            <a:srgbClr val="000000"/>
                          </a:solidFill>
                          <a:effectLst/>
                          <a:uFill>
                            <a:solidFill>
                              <a:prstClr val="black">
                                <a:alpha val="0"/>
                              </a:prstClr>
                            </a:solidFill>
                          </a:uFill>
                          <a:latin typeface="Arial"/>
                          <a:ea typeface="Arial"/>
                          <a:cs typeface="Arial"/>
                        </a:rPr>
                        <a:t>Minimiser les pertes insensibles et favoriser la cicatrisation cutanée.</a:t>
                      </a:r>
                    </a:p>
                    <a:p>
                      <a:pPr marL="228600" indent="-228600">
                        <a:lnSpc>
                          <a:spcPct val="95000"/>
                        </a:lnSpc>
                        <a:spcBef>
                          <a:spcPts val="600"/>
                        </a:spcBef>
                        <a:buClr>
                          <a:schemeClr val="accent4"/>
                        </a:buClr>
                        <a:buFont typeface="Arial" panose="020B0604020202020204" pitchFamily="34" charset="0"/>
                        <a:buChar char="•"/>
                      </a:pPr>
                      <a:r>
                        <a:rPr lang="fr-FR" sz="1200" b="0" i="0" u="none" strike="noStrike" cap="none" baseline="0" dirty="0">
                          <a:solidFill>
                            <a:srgbClr val="000000"/>
                          </a:solidFill>
                          <a:effectLst/>
                          <a:uFill>
                            <a:solidFill>
                              <a:prstClr val="black">
                                <a:alpha val="0"/>
                              </a:prstClr>
                            </a:solidFill>
                          </a:uFill>
                          <a:latin typeface="Arial"/>
                          <a:ea typeface="Arial"/>
                          <a:cs typeface="Arial"/>
                        </a:rPr>
                        <a:t>Assurer une hydratation et une alimentation adéquates. </a:t>
                      </a:r>
                    </a:p>
                    <a:p>
                      <a:pPr marL="228600" indent="-228600">
                        <a:lnSpc>
                          <a:spcPct val="95000"/>
                        </a:lnSpc>
                        <a:spcBef>
                          <a:spcPts val="600"/>
                        </a:spcBef>
                        <a:buClr>
                          <a:schemeClr val="accent4"/>
                        </a:buClr>
                        <a:buFont typeface="Arial" panose="020B0604020202020204" pitchFamily="34" charset="0"/>
                        <a:buChar char="•"/>
                      </a:pPr>
                      <a:r>
                        <a:rPr lang="fr-FR" sz="1200" b="0" i="0" u="none" strike="noStrike" cap="none" baseline="0" dirty="0">
                          <a:solidFill>
                            <a:srgbClr val="000000"/>
                          </a:solidFill>
                          <a:effectLst/>
                          <a:uFill>
                            <a:solidFill>
                              <a:prstClr val="black">
                                <a:alpha val="0"/>
                              </a:prstClr>
                            </a:solidFill>
                          </a:uFill>
                          <a:latin typeface="Arial"/>
                          <a:ea typeface="Arial"/>
                          <a:cs typeface="Arial"/>
                        </a:rPr>
                        <a:t>Obtenir une consultation auprès de personnes compétentes, notamment un chirurgien, un dermatologue et/ou des spécialistes en soins des plaies.</a:t>
                      </a:r>
                    </a:p>
                    <a:p>
                      <a:pPr marL="228600" indent="-228600">
                        <a:lnSpc>
                          <a:spcPct val="95000"/>
                        </a:lnSpc>
                        <a:spcBef>
                          <a:spcPts val="600"/>
                        </a:spcBef>
                        <a:buClr>
                          <a:schemeClr val="accent4"/>
                        </a:buClr>
                        <a:buFont typeface="Arial" panose="020B0604020202020204" pitchFamily="34" charset="0"/>
                        <a:buChar char="•"/>
                      </a:pPr>
                      <a:r>
                        <a:rPr lang="fr-FR" sz="1200" b="0" i="0" u="none" strike="noStrike" cap="none" baseline="0" dirty="0">
                          <a:solidFill>
                            <a:srgbClr val="000000"/>
                          </a:solidFill>
                          <a:effectLst/>
                          <a:uFill>
                            <a:solidFill>
                              <a:prstClr val="black">
                                <a:alpha val="0"/>
                              </a:prstClr>
                            </a:solidFill>
                          </a:uFill>
                          <a:latin typeface="Arial"/>
                          <a:ea typeface="Arial"/>
                          <a:cs typeface="Arial"/>
                        </a:rPr>
                        <a:t>Procéder au parage des plaies au chevet du/de la patient(e) ou au bloc opératoire, au besoin.</a:t>
                      </a:r>
                    </a:p>
                    <a:p>
                      <a:pPr marL="228600" indent="-228600">
                        <a:lnSpc>
                          <a:spcPct val="95000"/>
                        </a:lnSpc>
                        <a:spcBef>
                          <a:spcPts val="600"/>
                        </a:spcBef>
                        <a:buClr>
                          <a:schemeClr val="accent4"/>
                        </a:buClr>
                        <a:buFont typeface="Arial" panose="020B0604020202020204" pitchFamily="34" charset="0"/>
                        <a:buChar char="•"/>
                      </a:pPr>
                      <a:r>
                        <a:rPr lang="fr-FR" sz="1200" b="0" i="0" u="none" strike="noStrike" cap="none" baseline="0" dirty="0">
                          <a:solidFill>
                            <a:srgbClr val="000000"/>
                          </a:solidFill>
                          <a:effectLst/>
                          <a:uFill>
                            <a:solidFill>
                              <a:prstClr val="black">
                                <a:alpha val="0"/>
                              </a:prstClr>
                            </a:solidFill>
                          </a:uFill>
                          <a:latin typeface="Arial"/>
                          <a:ea typeface="Arial"/>
                          <a:cs typeface="Arial"/>
                        </a:rPr>
                        <a:t>Greffe cutanée dans les cas rares et sévères.</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5101292"/>
                  </a:ext>
                </a:extLst>
              </a:tr>
              <a:tr h="370840">
                <a:tc>
                  <a:txBody>
                    <a:bodyPr/>
                    <a:lstStyle/>
                    <a:p>
                      <a:pPr algn="l"/>
                      <a:r>
                        <a:rPr lang="fr-FR" sz="1200" b="1" i="0" u="none" strike="noStrike" cap="none" baseline="0">
                          <a:solidFill>
                            <a:srgbClr val="000000"/>
                          </a:solidFill>
                          <a:effectLst/>
                          <a:uFill>
                            <a:solidFill>
                              <a:prstClr val="black">
                                <a:alpha val="0"/>
                              </a:prstClr>
                            </a:solidFill>
                          </a:uFill>
                          <a:latin typeface="Arial"/>
                          <a:ea typeface="Arial"/>
                          <a:cs typeface="Arial"/>
                        </a:rPr>
                        <a:t>Infection nécrosante des tissus mous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200" b="0" i="0" u="none" strike="noStrike" cap="none" baseline="0" dirty="0">
                          <a:solidFill>
                            <a:srgbClr val="000000"/>
                          </a:solidFill>
                          <a:effectLst/>
                          <a:uFill>
                            <a:solidFill>
                              <a:prstClr val="black">
                                <a:alpha val="0"/>
                              </a:prstClr>
                            </a:solidFill>
                          </a:uFill>
                          <a:latin typeface="Arial"/>
                          <a:ea typeface="Arial"/>
                          <a:cs typeface="Arial"/>
                        </a:rPr>
                        <a:t>Il s’agit d’une affection potentiellement mortelle des tissus mous profonds qui touche l’aponévrose musculaire et entraîne une nécrose, une destruction tissulaire et une toxicité systémique.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200" b="0" i="0" u="none" strike="noStrike" cap="none" baseline="0" dirty="0">
                          <a:solidFill>
                            <a:srgbClr val="000000"/>
                          </a:solidFill>
                          <a:effectLst/>
                          <a:uFill>
                            <a:solidFill>
                              <a:prstClr val="black">
                                <a:alpha val="0"/>
                              </a:prstClr>
                            </a:solidFill>
                          </a:uFill>
                          <a:latin typeface="Arial"/>
                          <a:ea typeface="Arial"/>
                          <a:cs typeface="Arial"/>
                        </a:rPr>
                        <a:t>Elle doit être soupçonnée en cas d’œdème, de crépitation, d’écoulements malodorants ou de douleur disproportionnée par rapport à l’aspect de l’infection.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200" b="0" i="0" u="none" strike="noStrike" cap="none" baseline="0" dirty="0">
                          <a:solidFill>
                            <a:srgbClr val="000000"/>
                          </a:solidFill>
                          <a:effectLst/>
                          <a:uFill>
                            <a:solidFill>
                              <a:prstClr val="black">
                                <a:alpha val="0"/>
                              </a:prstClr>
                            </a:solidFill>
                          </a:uFill>
                          <a:latin typeface="Arial"/>
                          <a:ea typeface="Arial"/>
                          <a:cs typeface="Arial"/>
                        </a:rPr>
                        <a:t>Même si elle peut être provoquée par le virus MPX, d’autres agents pathogènes bactériens doivent également être envisagés.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200" b="0" i="0" u="none" strike="noStrike" cap="none" baseline="0" dirty="0">
                          <a:solidFill>
                            <a:srgbClr val="000000"/>
                          </a:solidFill>
                          <a:effectLst/>
                          <a:uFill>
                            <a:solidFill>
                              <a:prstClr val="black">
                                <a:alpha val="0"/>
                              </a:prstClr>
                            </a:solidFill>
                          </a:uFill>
                          <a:latin typeface="Arial"/>
                          <a:ea typeface="Arial"/>
                          <a:cs typeface="Arial"/>
                        </a:rPr>
                        <a:t>Instaurer un traitement par antibiotiques à large spectre efficaces contre Staphylococcus </a:t>
                      </a:r>
                      <a:r>
                        <a:rPr lang="fr-FR" sz="1200" b="0" i="0" u="none" strike="noStrike" cap="none" baseline="0" dirty="0" err="1">
                          <a:solidFill>
                            <a:srgbClr val="000000"/>
                          </a:solidFill>
                          <a:effectLst/>
                          <a:uFill>
                            <a:solidFill>
                              <a:prstClr val="black">
                                <a:alpha val="0"/>
                              </a:prstClr>
                            </a:solidFill>
                          </a:uFill>
                          <a:latin typeface="Arial"/>
                          <a:ea typeface="Arial"/>
                          <a:cs typeface="Arial"/>
                        </a:rPr>
                        <a:t>sp</a:t>
                      </a:r>
                      <a:r>
                        <a:rPr lang="fr-FR" sz="1200" b="0" i="0" u="none" strike="noStrike" cap="none" baseline="0" dirty="0">
                          <a:solidFill>
                            <a:srgbClr val="000000"/>
                          </a:solidFill>
                          <a:effectLst/>
                          <a:uFill>
                            <a:solidFill>
                              <a:prstClr val="black">
                                <a:alpha val="0"/>
                              </a:prstClr>
                            </a:solidFill>
                          </a:uFill>
                          <a:latin typeface="Arial"/>
                          <a:ea typeface="Arial"/>
                          <a:cs typeface="Arial"/>
                        </a:rPr>
                        <a:t>. et Streptococcus </a:t>
                      </a:r>
                      <a:r>
                        <a:rPr lang="fr-FR" sz="1200" b="0" i="0" u="none" strike="noStrike" cap="none" baseline="0" dirty="0" err="1">
                          <a:solidFill>
                            <a:srgbClr val="000000"/>
                          </a:solidFill>
                          <a:effectLst/>
                          <a:uFill>
                            <a:solidFill>
                              <a:prstClr val="black">
                                <a:alpha val="0"/>
                              </a:prstClr>
                            </a:solidFill>
                          </a:uFill>
                          <a:latin typeface="Arial"/>
                          <a:ea typeface="Arial"/>
                          <a:cs typeface="Arial"/>
                        </a:rPr>
                        <a:t>sp</a:t>
                      </a:r>
                      <a:r>
                        <a:rPr lang="fr-FR" sz="1200" b="0" i="0" u="none" strike="noStrike" cap="none" baseline="0" dirty="0">
                          <a:solidFill>
                            <a:srgbClr val="000000"/>
                          </a:solidFill>
                          <a:effectLst/>
                          <a:uFill>
                            <a:solidFill>
                              <a:prstClr val="black">
                                <a:alpha val="0"/>
                              </a:prstClr>
                            </a:solidFill>
                          </a:uFill>
                          <a:latin typeface="Arial"/>
                          <a:ea typeface="Arial"/>
                          <a:cs typeface="Arial"/>
                        </a:rPr>
                        <a:t>. Consulter un chirurgien pour cette urgence chirurgicale.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09519"/>
                  </a:ext>
                </a:extLst>
              </a:tr>
            </a:tbl>
          </a:graphicData>
        </a:graphic>
      </p:graphicFrame>
      <p:sp>
        <p:nvSpPr>
          <p:cNvPr id="3" name="TextBox 2">
            <a:extLst>
              <a:ext uri="{FF2B5EF4-FFF2-40B4-BE49-F238E27FC236}">
                <a16:creationId xmlns:a16="http://schemas.microsoft.com/office/drawing/2014/main" id="{FB293435-70DE-7DB6-B89D-CC56B53A8FEC}"/>
              </a:ext>
            </a:extLst>
          </p:cNvPr>
          <p:cNvSpPr txBox="1"/>
          <p:nvPr/>
        </p:nvSpPr>
        <p:spPr>
          <a:xfrm>
            <a:off x="1202944" y="6446520"/>
            <a:ext cx="10699246" cy="411480"/>
          </a:xfrm>
          <a:prstGeom prst="rect">
            <a:avLst/>
          </a:prstGeom>
          <a:noFill/>
        </p:spPr>
        <p:txBody>
          <a:bodyPr wrap="square">
            <a:spAutoFit/>
          </a:bodyPr>
          <a:lstStyle/>
          <a:p>
            <a:r>
              <a:rPr lang="fr-FR" sz="1050" b="0" i="0" u="none" strike="noStrike" cap="none" baseline="0" dirty="0">
                <a:solidFill>
                  <a:srgbClr val="44546A"/>
                </a:solidFill>
                <a:effectLst/>
                <a:uFill>
                  <a:solidFill>
                    <a:prstClr val="black">
                      <a:alpha val="0"/>
                    </a:prstClr>
                  </a:solidFill>
                </a:uFill>
                <a:latin typeface="Arial"/>
                <a:ea typeface="Arial"/>
                <a:cs typeface="Arial"/>
              </a:rPr>
              <a:t>Source : OMS. Prise en charge clinique, prévention et maîtrise de l’</a:t>
            </a:r>
            <a:r>
              <a:rPr lang="fr-FR" sz="1050" b="0" i="0" u="none" strike="noStrike" cap="none" baseline="0" dirty="0" err="1">
                <a:solidFill>
                  <a:srgbClr val="44546A"/>
                </a:solidFill>
                <a:effectLst/>
                <a:uFill>
                  <a:solidFill>
                    <a:prstClr val="black">
                      <a:alpha val="0"/>
                    </a:prstClr>
                  </a:solidFill>
                </a:uFill>
                <a:latin typeface="Arial"/>
                <a:ea typeface="Arial"/>
                <a:cs typeface="Arial"/>
              </a:rPr>
              <a:t>orthopoxvirose</a:t>
            </a:r>
            <a:r>
              <a:rPr lang="fr-FR" sz="1050" b="0" i="0" u="none" strike="noStrike" cap="none" baseline="0" dirty="0">
                <a:solidFill>
                  <a:srgbClr val="44546A"/>
                </a:solidFill>
                <a:effectLst/>
                <a:uFill>
                  <a:solidFill>
                    <a:prstClr val="black">
                      <a:alpha val="0"/>
                    </a:prstClr>
                  </a:solidFill>
                </a:uFill>
                <a:latin typeface="Arial"/>
                <a:ea typeface="Arial"/>
                <a:cs typeface="Arial"/>
              </a:rPr>
              <a:t> simienne (variole du singe) : Orientations provisoires pour une intervention rapide, 10 juin 2022. Genève : OMS ; 2022.</a:t>
            </a:r>
          </a:p>
        </p:txBody>
      </p:sp>
    </p:spTree>
    <p:extLst>
      <p:ext uri="{BB962C8B-B14F-4D97-AF65-F5344CB8AC3E}">
        <p14:creationId xmlns:p14="http://schemas.microsoft.com/office/powerpoint/2010/main" val="1443630249"/>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1A430-AC37-DD77-19C7-FA1F6045F389}"/>
              </a:ext>
            </a:extLst>
          </p:cNvPr>
          <p:cNvSpPr>
            <a:spLocks noGrp="1"/>
          </p:cNvSpPr>
          <p:nvPr>
            <p:ph type="title"/>
          </p:nvPr>
        </p:nvSpPr>
        <p:spPr>
          <a:xfrm>
            <a:off x="1485270" y="664694"/>
            <a:ext cx="9215386" cy="800039"/>
          </a:xfrm>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Prise en charge clinique des complications et des formes sévères de la variole du singe (2)</a:t>
            </a:r>
          </a:p>
        </p:txBody>
      </p:sp>
      <p:graphicFrame>
        <p:nvGraphicFramePr>
          <p:cNvPr id="5" name="Table 5">
            <a:extLst>
              <a:ext uri="{FF2B5EF4-FFF2-40B4-BE49-F238E27FC236}">
                <a16:creationId xmlns:a16="http://schemas.microsoft.com/office/drawing/2014/main" id="{ADF62239-6D7C-1403-2063-53F1381778DD}"/>
              </a:ext>
            </a:extLst>
          </p:cNvPr>
          <p:cNvGraphicFramePr>
            <a:graphicFrameLocks noGrp="1"/>
          </p:cNvGraphicFramePr>
          <p:nvPr>
            <p:extLst>
              <p:ext uri="{D42A27DB-BD31-4B8C-83A1-F6EECF244321}">
                <p14:modId xmlns:p14="http://schemas.microsoft.com/office/powerpoint/2010/main" val="2648147335"/>
              </p:ext>
            </p:extLst>
          </p:nvPr>
        </p:nvGraphicFramePr>
        <p:xfrm>
          <a:off x="1539701" y="1612294"/>
          <a:ext cx="9312783" cy="4583176"/>
        </p:xfrm>
        <a:graphic>
          <a:graphicData uri="http://schemas.openxmlformats.org/drawingml/2006/table">
            <a:tbl>
              <a:tblPr firstRow="1" bandRow="1">
                <a:tableStyleId>{0E3FDE45-AF77-4B5C-9715-49D594BDF05E}</a:tableStyleId>
              </a:tblPr>
              <a:tblGrid>
                <a:gridCol w="1492029">
                  <a:extLst>
                    <a:ext uri="{9D8B030D-6E8A-4147-A177-3AD203B41FA5}">
                      <a16:colId xmlns:a16="http://schemas.microsoft.com/office/drawing/2014/main" val="2490751691"/>
                    </a:ext>
                  </a:extLst>
                </a:gridCol>
                <a:gridCol w="7820754">
                  <a:extLst>
                    <a:ext uri="{9D8B030D-6E8A-4147-A177-3AD203B41FA5}">
                      <a16:colId xmlns:a16="http://schemas.microsoft.com/office/drawing/2014/main" val="1605314109"/>
                    </a:ext>
                  </a:extLst>
                </a:gridCol>
              </a:tblGrid>
              <a:tr h="370840">
                <a:tc>
                  <a:txBody>
                    <a:bodyPr/>
                    <a:lstStyle/>
                    <a:p>
                      <a:r>
                        <a:rPr lang="fr-FR" sz="1400" b="1" i="0" u="none" strike="noStrike" cap="none" baseline="0">
                          <a:solidFill>
                            <a:srgbClr val="FFFFFF"/>
                          </a:solidFill>
                          <a:effectLst/>
                          <a:uFill>
                            <a:solidFill>
                              <a:prstClr val="black">
                                <a:alpha val="0"/>
                              </a:prstClr>
                            </a:solidFill>
                          </a:uFill>
                          <a:latin typeface="Arial"/>
                          <a:ea typeface="Arial"/>
                          <a:cs typeface="Arial"/>
                        </a:rPr>
                        <a:t>Complication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fr-FR" sz="1400" b="1" i="0" u="none" strike="noStrike" cap="none" baseline="0">
                          <a:solidFill>
                            <a:srgbClr val="FFFFFF"/>
                          </a:solidFill>
                          <a:effectLst/>
                          <a:uFill>
                            <a:solidFill>
                              <a:prstClr val="black">
                                <a:alpha val="0"/>
                              </a:prstClr>
                            </a:solidFill>
                          </a:uFill>
                          <a:latin typeface="Arial"/>
                          <a:ea typeface="Arial"/>
                          <a:cs typeface="Arial"/>
                        </a:rPr>
                        <a:t>Traitement</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764078489"/>
                  </a:ext>
                </a:extLst>
              </a:tr>
              <a:tr h="370840">
                <a:tc>
                  <a:txBody>
                    <a:bodyPr/>
                    <a:lstStyle/>
                    <a:p>
                      <a:pPr algn="l"/>
                      <a:r>
                        <a:rPr lang="fr-FR" sz="1400" b="1" i="0" u="none" strike="noStrike" cap="none" baseline="0">
                          <a:solidFill>
                            <a:srgbClr val="000000"/>
                          </a:solidFill>
                          <a:effectLst/>
                          <a:uFill>
                            <a:solidFill>
                              <a:prstClr val="black">
                                <a:alpha val="0"/>
                              </a:prstClr>
                            </a:solidFill>
                          </a:uFill>
                          <a:latin typeface="Arial"/>
                          <a:ea typeface="Arial"/>
                          <a:cs typeface="Arial"/>
                        </a:rPr>
                        <a:t>Pyomyosite</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Arial"/>
                          <a:ea typeface="Arial"/>
                          <a:cs typeface="Arial"/>
                        </a:rPr>
                        <a:t>Elle se produit lorsque du pus se forme dans le muscle et doit être suspectée lorsque le/la patient(e) présente une sensibilité musculaire.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Arial"/>
                          <a:ea typeface="Arial"/>
                          <a:cs typeface="Arial"/>
                        </a:rPr>
                        <a:t>Même si elle peut être due au virus MPX, elle est couramment provoquée par la flore cutanée, par exemple Staphylococcus sp. ou Streptococcus sp. L’échographie peut faciliter le diagnostic.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Arial"/>
                          <a:ea typeface="Arial"/>
                          <a:cs typeface="Arial"/>
                        </a:rPr>
                        <a:t>Effectuer des prélevements pour des hémocultures, instaurer un traitement par antibiotiques à large spectre, puis procéder à une incision chirurgicale et au drainage.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Arial"/>
                          <a:ea typeface="Arial"/>
                          <a:cs typeface="Arial"/>
                        </a:rPr>
                        <a:t>Envoyer un échantillon pour une analyse microbiologique et une mise en culture qui orienteront le choix du traitement antimicrobien.</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5101292"/>
                  </a:ext>
                </a:extLst>
              </a:tr>
              <a:tr h="370840">
                <a:tc>
                  <a:txBody>
                    <a:bodyPr/>
                    <a:lstStyle/>
                    <a:p>
                      <a:pPr algn="l"/>
                      <a:r>
                        <a:rPr lang="fr-FR" sz="1400" b="1" i="0" u="none" strike="noStrike" cap="none" baseline="0">
                          <a:solidFill>
                            <a:srgbClr val="000000"/>
                          </a:solidFill>
                          <a:effectLst/>
                          <a:uFill>
                            <a:solidFill>
                              <a:prstClr val="black">
                                <a:alpha val="0"/>
                              </a:prstClr>
                            </a:solidFill>
                          </a:uFill>
                          <a:latin typeface="Arial"/>
                          <a:ea typeface="Arial"/>
                          <a:cs typeface="Arial"/>
                        </a:rPr>
                        <a:t>Adénopathie cervicale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Peut toucher jusqu’à 85,65 % des cas de </a:t>
                      </a:r>
                      <a:r>
                        <a:rPr lang="fr-FR" sz="1400" b="0" i="0" u="none" strike="noStrike" cap="none" baseline="0" dirty="0" err="1">
                          <a:solidFill>
                            <a:srgbClr val="000000"/>
                          </a:solidFill>
                          <a:effectLst/>
                          <a:uFill>
                            <a:solidFill>
                              <a:prstClr val="black">
                                <a:alpha val="0"/>
                              </a:prstClr>
                            </a:solidFill>
                          </a:uFill>
                          <a:latin typeface="Arial"/>
                          <a:ea typeface="Arial"/>
                          <a:cs typeface="Arial"/>
                        </a:rPr>
                        <a:t>lymphadénopathie</a:t>
                      </a:r>
                      <a:r>
                        <a:rPr lang="fr-FR" sz="1400" b="0" i="0" u="none" strike="noStrike" cap="none" baseline="0" dirty="0">
                          <a:solidFill>
                            <a:srgbClr val="000000"/>
                          </a:solidFill>
                          <a:effectLst/>
                          <a:uFill>
                            <a:solidFill>
                              <a:prstClr val="black">
                                <a:alpha val="0"/>
                              </a:prstClr>
                            </a:solidFill>
                          </a:uFill>
                          <a:latin typeface="Arial"/>
                          <a:ea typeface="Arial"/>
                          <a:cs typeface="Arial"/>
                        </a:rPr>
                        <a:t>.</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Lorsqu’une adénopathie cervicale volumineuse est associée à plusieurs lésions </a:t>
                      </a:r>
                      <a:r>
                        <a:rPr lang="fr-FR" sz="1400" b="0" i="0" u="none" strike="noStrike" cap="none" baseline="0" dirty="0" err="1">
                          <a:solidFill>
                            <a:srgbClr val="000000"/>
                          </a:solidFill>
                          <a:effectLst/>
                          <a:uFill>
                            <a:solidFill>
                              <a:prstClr val="black">
                                <a:alpha val="0"/>
                              </a:prstClr>
                            </a:solidFill>
                          </a:uFill>
                          <a:latin typeface="Arial"/>
                          <a:ea typeface="Arial"/>
                          <a:cs typeface="Arial"/>
                        </a:rPr>
                        <a:t>oropharyngées</a:t>
                      </a:r>
                      <a:r>
                        <a:rPr lang="fr-FR" sz="1400" b="0" i="0" u="none" strike="noStrike" cap="none" baseline="0" dirty="0">
                          <a:solidFill>
                            <a:srgbClr val="000000"/>
                          </a:solidFill>
                          <a:effectLst/>
                          <a:uFill>
                            <a:solidFill>
                              <a:prstClr val="black">
                                <a:alpha val="0"/>
                              </a:prstClr>
                            </a:solidFill>
                          </a:uFill>
                          <a:latin typeface="Arial"/>
                          <a:ea typeface="Arial"/>
                          <a:cs typeface="Arial"/>
                        </a:rPr>
                        <a:t>, les patients peuvent présenter des risques de complications, notamment un risque de défaillance respiratoire et d’abcès </a:t>
                      </a:r>
                      <a:r>
                        <a:rPr lang="fr-FR" sz="1400" b="0" i="0" u="none" strike="noStrike" cap="none" baseline="0" dirty="0" err="1">
                          <a:solidFill>
                            <a:srgbClr val="000000"/>
                          </a:solidFill>
                          <a:effectLst/>
                          <a:uFill>
                            <a:solidFill>
                              <a:prstClr val="black">
                                <a:alpha val="0"/>
                              </a:prstClr>
                            </a:solidFill>
                          </a:uFill>
                          <a:latin typeface="Arial"/>
                          <a:ea typeface="Arial"/>
                          <a:cs typeface="Arial"/>
                        </a:rPr>
                        <a:t>rétropharyngés</a:t>
                      </a:r>
                      <a:r>
                        <a:rPr lang="fr-FR" sz="1400" b="0" i="0" u="none" strike="noStrike" cap="none" baseline="0" dirty="0">
                          <a:solidFill>
                            <a:srgbClr val="000000"/>
                          </a:solidFill>
                          <a:effectLst/>
                          <a:uFill>
                            <a:solidFill>
                              <a:prstClr val="black">
                                <a:alpha val="0"/>
                              </a:prstClr>
                            </a:solidFill>
                          </a:uFill>
                          <a:latin typeface="Arial"/>
                          <a:ea typeface="Arial"/>
                          <a:cs typeface="Arial"/>
                        </a:rPr>
                        <a:t>. Les patients présentent également un risque de déshydratation en raison de la réduction des apports alimentaires et hydriques.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Consultation de spécialistes compétents, notamment un chirurgien, un anesthésiste et des médecins hospitaliers spécialistes des maladies infectieuses. Dans les cas sévères, des stéroïdes peuvent être utilisés sous leur supervision.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09519"/>
                  </a:ext>
                </a:extLst>
              </a:tr>
            </a:tbl>
          </a:graphicData>
        </a:graphic>
      </p:graphicFrame>
      <p:sp>
        <p:nvSpPr>
          <p:cNvPr id="3" name="TextBox 2">
            <a:extLst>
              <a:ext uri="{FF2B5EF4-FFF2-40B4-BE49-F238E27FC236}">
                <a16:creationId xmlns:a16="http://schemas.microsoft.com/office/drawing/2014/main" id="{7A6D1895-AF1B-964C-86C5-F66C2520AB45}"/>
              </a:ext>
            </a:extLst>
          </p:cNvPr>
          <p:cNvSpPr txBox="1"/>
          <p:nvPr/>
        </p:nvSpPr>
        <p:spPr>
          <a:xfrm>
            <a:off x="1452612" y="6495916"/>
            <a:ext cx="9637286" cy="411480"/>
          </a:xfrm>
          <a:prstGeom prst="rect">
            <a:avLst/>
          </a:prstGeom>
          <a:noFill/>
        </p:spPr>
        <p:txBody>
          <a:bodyPr wrap="square">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OMS. Prise en charge clinique, prévention et maîtrise de l’orthopoxvirose simienne (variole du singe) : Orientations provisoires pour une intervention rapide, 10 juin 2022. Genève : OMS ; 2022.</a:t>
            </a:r>
          </a:p>
        </p:txBody>
      </p:sp>
    </p:spTree>
    <p:extLst>
      <p:ext uri="{BB962C8B-B14F-4D97-AF65-F5344CB8AC3E}">
        <p14:creationId xmlns:p14="http://schemas.microsoft.com/office/powerpoint/2010/main" val="1048104338"/>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1A430-AC37-DD77-19C7-FA1F6045F389}"/>
              </a:ext>
            </a:extLst>
          </p:cNvPr>
          <p:cNvSpPr>
            <a:spLocks noGrp="1"/>
          </p:cNvSpPr>
          <p:nvPr>
            <p:ph type="title"/>
          </p:nvPr>
        </p:nvSpPr>
        <p:spPr>
          <a:xfrm>
            <a:off x="1184320" y="697351"/>
            <a:ext cx="9154886" cy="800039"/>
          </a:xfrm>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Prise en charge clinique des complications et des formes sévères de la variole du singe (3)</a:t>
            </a:r>
          </a:p>
        </p:txBody>
      </p:sp>
      <p:graphicFrame>
        <p:nvGraphicFramePr>
          <p:cNvPr id="5" name="Table 5">
            <a:extLst>
              <a:ext uri="{FF2B5EF4-FFF2-40B4-BE49-F238E27FC236}">
                <a16:creationId xmlns:a16="http://schemas.microsoft.com/office/drawing/2014/main" id="{ADF62239-6D7C-1403-2063-53F1381778DD}"/>
              </a:ext>
            </a:extLst>
          </p:cNvPr>
          <p:cNvGraphicFramePr>
            <a:graphicFrameLocks noGrp="1"/>
          </p:cNvGraphicFramePr>
          <p:nvPr>
            <p:extLst>
              <p:ext uri="{D42A27DB-BD31-4B8C-83A1-F6EECF244321}">
                <p14:modId xmlns:p14="http://schemas.microsoft.com/office/powerpoint/2010/main" val="2924858723"/>
              </p:ext>
            </p:extLst>
          </p:nvPr>
        </p:nvGraphicFramePr>
        <p:xfrm>
          <a:off x="1238912" y="1636357"/>
          <a:ext cx="9493257" cy="4036060"/>
        </p:xfrm>
        <a:graphic>
          <a:graphicData uri="http://schemas.openxmlformats.org/drawingml/2006/table">
            <a:tbl>
              <a:tblPr firstRow="1" bandRow="1">
                <a:tableStyleId>{0E3FDE45-AF77-4B5C-9715-49D594BDF05E}</a:tableStyleId>
              </a:tblPr>
              <a:tblGrid>
                <a:gridCol w="1542147">
                  <a:extLst>
                    <a:ext uri="{9D8B030D-6E8A-4147-A177-3AD203B41FA5}">
                      <a16:colId xmlns:a16="http://schemas.microsoft.com/office/drawing/2014/main" val="2490751691"/>
                    </a:ext>
                  </a:extLst>
                </a:gridCol>
                <a:gridCol w="7951110">
                  <a:extLst>
                    <a:ext uri="{9D8B030D-6E8A-4147-A177-3AD203B41FA5}">
                      <a16:colId xmlns:a16="http://schemas.microsoft.com/office/drawing/2014/main" val="1605314109"/>
                    </a:ext>
                  </a:extLst>
                </a:gridCol>
              </a:tblGrid>
              <a:tr h="370840">
                <a:tc>
                  <a:txBody>
                    <a:bodyPr/>
                    <a:lstStyle/>
                    <a:p>
                      <a:r>
                        <a:rPr lang="fr-FR" sz="1400" b="1" i="0" u="none" strike="noStrike" cap="none" baseline="0" dirty="0">
                          <a:solidFill>
                            <a:srgbClr val="FFFFFF"/>
                          </a:solidFill>
                          <a:effectLst/>
                          <a:uFill>
                            <a:solidFill>
                              <a:prstClr val="black">
                                <a:alpha val="0"/>
                              </a:prstClr>
                            </a:solidFill>
                          </a:uFill>
                          <a:latin typeface="Arial"/>
                          <a:ea typeface="Arial"/>
                          <a:cs typeface="Arial"/>
                        </a:rPr>
                        <a:t>Complication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fr-FR" sz="1400" b="1" i="0" u="none" strike="noStrike" cap="none" baseline="0">
                          <a:solidFill>
                            <a:srgbClr val="FFFFFF"/>
                          </a:solidFill>
                          <a:effectLst/>
                          <a:uFill>
                            <a:solidFill>
                              <a:prstClr val="black">
                                <a:alpha val="0"/>
                              </a:prstClr>
                            </a:solidFill>
                          </a:uFill>
                          <a:latin typeface="Arial"/>
                          <a:ea typeface="Arial"/>
                          <a:cs typeface="Arial"/>
                        </a:rPr>
                        <a:t>Traitement</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764078489"/>
                  </a:ext>
                </a:extLst>
              </a:tr>
              <a:tr h="370840">
                <a:tc>
                  <a:txBody>
                    <a:bodyPr/>
                    <a:lstStyle/>
                    <a:p>
                      <a:pPr algn="l"/>
                      <a:r>
                        <a:rPr lang="fr-FR" sz="1400" b="1" i="0" u="none" strike="noStrike" cap="none" baseline="0">
                          <a:solidFill>
                            <a:srgbClr val="000000"/>
                          </a:solidFill>
                          <a:effectLst/>
                          <a:uFill>
                            <a:solidFill>
                              <a:prstClr val="black">
                                <a:alpha val="0"/>
                              </a:prstClr>
                            </a:solidFill>
                          </a:uFill>
                          <a:latin typeface="Arial"/>
                          <a:ea typeface="Arial"/>
                          <a:cs typeface="Arial"/>
                        </a:rPr>
                        <a:t>Lésions oculaires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Les cicatrices cornéennes et la perte de la vision constituent les séquelles les plus lourdes de la variole du singe.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Les patients peuvent présenter des symptômes oculaires non spécifiques, notamment une conjonctivite.</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Soins oculaires avec évaluation par un ophtalmologue.</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Antibiotiques/antiviraux ophtalmiques s’ils sont indiqués en cas de </a:t>
                      </a:r>
                      <a:r>
                        <a:rPr lang="fr-FR" sz="1400" b="0" i="0" u="none" strike="noStrike" cap="none" baseline="0" dirty="0" err="1">
                          <a:solidFill>
                            <a:srgbClr val="000000"/>
                          </a:solidFill>
                          <a:effectLst/>
                          <a:uFill>
                            <a:solidFill>
                              <a:prstClr val="black">
                                <a:alpha val="0"/>
                              </a:prstClr>
                            </a:solidFill>
                          </a:uFill>
                          <a:latin typeface="Arial"/>
                          <a:ea typeface="Arial"/>
                          <a:cs typeface="Arial"/>
                        </a:rPr>
                        <a:t>co-infection</a:t>
                      </a:r>
                      <a:r>
                        <a:rPr lang="fr-FR" sz="1400" b="0" i="0" u="none" strike="noStrike" cap="none" baseline="0" dirty="0">
                          <a:solidFill>
                            <a:srgbClr val="000000"/>
                          </a:solidFill>
                          <a:effectLst/>
                          <a:uFill>
                            <a:solidFill>
                              <a:prstClr val="black">
                                <a:alpha val="0"/>
                              </a:prstClr>
                            </a:solidFill>
                          </a:uFill>
                          <a:latin typeface="Arial"/>
                          <a:ea typeface="Arial"/>
                          <a:cs typeface="Arial"/>
                        </a:rPr>
                        <a:t>.</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Supplémentation en vitamine A, en particulier chez les enfants atteints de malnutrition.</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Soins oculaires de bonne qualité qui incluent une lubrification oculaire et des bandeaux oculaires protecteurs imprégnés de solution saline.</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Éviter les pommades à base de stéroïdes (elles peuvent prolonger la présence de la variole du singe dans les tissus oculaires).</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Des gouttes oculaires à base de </a:t>
                      </a:r>
                      <a:r>
                        <a:rPr lang="fr-FR" sz="1400" b="0" i="0" u="none" strike="noStrike" cap="none" baseline="0" dirty="0" err="1">
                          <a:solidFill>
                            <a:srgbClr val="000000"/>
                          </a:solidFill>
                          <a:effectLst/>
                          <a:uFill>
                            <a:solidFill>
                              <a:prstClr val="black">
                                <a:alpha val="0"/>
                              </a:prstClr>
                            </a:solidFill>
                          </a:uFill>
                          <a:latin typeface="Arial"/>
                          <a:ea typeface="Arial"/>
                          <a:cs typeface="Arial"/>
                        </a:rPr>
                        <a:t>trifluridine</a:t>
                      </a:r>
                      <a:r>
                        <a:rPr lang="fr-FR" sz="1400" b="0" i="0" u="none" strike="noStrike" cap="none" baseline="0" dirty="0">
                          <a:solidFill>
                            <a:srgbClr val="000000"/>
                          </a:solidFill>
                          <a:effectLst/>
                          <a:uFill>
                            <a:solidFill>
                              <a:prstClr val="black">
                                <a:alpha val="0"/>
                              </a:prstClr>
                            </a:solidFill>
                          </a:uFill>
                          <a:latin typeface="Arial"/>
                          <a:ea typeface="Arial"/>
                          <a:cs typeface="Arial"/>
                        </a:rPr>
                        <a:t> (parfois utilisé pour d’autres infections oculaires à l’</a:t>
                      </a:r>
                      <a:r>
                        <a:rPr lang="fr-FR" sz="1400" b="0" i="0" u="none" strike="noStrike" cap="none" baseline="0" dirty="0" err="1">
                          <a:solidFill>
                            <a:srgbClr val="000000"/>
                          </a:solidFill>
                          <a:effectLst/>
                          <a:uFill>
                            <a:solidFill>
                              <a:prstClr val="black">
                                <a:alpha val="0"/>
                              </a:prstClr>
                            </a:solidFill>
                          </a:uFill>
                          <a:latin typeface="Arial"/>
                          <a:ea typeface="Arial"/>
                          <a:cs typeface="Arial"/>
                        </a:rPr>
                        <a:t>orthopoxvirus</a:t>
                      </a:r>
                      <a:r>
                        <a:rPr lang="fr-FR" sz="1400" b="0" i="0" u="none" strike="noStrike" cap="none" baseline="0" dirty="0">
                          <a:solidFill>
                            <a:srgbClr val="000000"/>
                          </a:solidFill>
                          <a:effectLst/>
                          <a:uFill>
                            <a:solidFill>
                              <a:prstClr val="black">
                                <a:alpha val="0"/>
                              </a:prstClr>
                            </a:solidFill>
                          </a:uFill>
                          <a:latin typeface="Arial"/>
                          <a:ea typeface="Arial"/>
                          <a:cs typeface="Arial"/>
                        </a:rPr>
                        <a:t> ou au virus de l’herpès) peuvent être envisagées pour accélérer la résolution des symptômes et prévenir les conséquences à long terme liées à la cicatrisation, lorsque ce traitement est disponible.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514806"/>
                  </a:ext>
                </a:extLst>
              </a:tr>
            </a:tbl>
          </a:graphicData>
        </a:graphic>
      </p:graphicFrame>
      <p:sp>
        <p:nvSpPr>
          <p:cNvPr id="3" name="TextBox 2">
            <a:extLst>
              <a:ext uri="{FF2B5EF4-FFF2-40B4-BE49-F238E27FC236}">
                <a16:creationId xmlns:a16="http://schemas.microsoft.com/office/drawing/2014/main" id="{D8BD619D-32CE-85BC-EE7F-D57D532CE6C4}"/>
              </a:ext>
            </a:extLst>
          </p:cNvPr>
          <p:cNvSpPr txBox="1"/>
          <p:nvPr/>
        </p:nvSpPr>
        <p:spPr>
          <a:xfrm>
            <a:off x="1238912" y="5811384"/>
            <a:ext cx="9638354" cy="411480"/>
          </a:xfrm>
          <a:prstGeom prst="rect">
            <a:avLst/>
          </a:prstGeom>
          <a:noFill/>
        </p:spPr>
        <p:txBody>
          <a:bodyPr wrap="square">
            <a:spAutoFit/>
          </a:bodyPr>
          <a:lstStyle/>
          <a:p>
            <a:r>
              <a:rPr lang="fr-FR" sz="1050" b="0" i="0" u="none" strike="noStrike" cap="none" baseline="0" dirty="0">
                <a:solidFill>
                  <a:srgbClr val="44546A"/>
                </a:solidFill>
                <a:effectLst/>
                <a:uFill>
                  <a:solidFill>
                    <a:prstClr val="black">
                      <a:alpha val="0"/>
                    </a:prstClr>
                  </a:solidFill>
                </a:uFill>
                <a:latin typeface="Arial"/>
                <a:ea typeface="Arial"/>
                <a:cs typeface="Arial"/>
              </a:rPr>
              <a:t>Source : OMS. Prise en charge clinique, prévention et maîtrise de l’</a:t>
            </a:r>
            <a:r>
              <a:rPr lang="fr-FR" sz="1050" b="0" i="0" u="none" strike="noStrike" cap="none" baseline="0" dirty="0" err="1">
                <a:solidFill>
                  <a:srgbClr val="44546A"/>
                </a:solidFill>
                <a:effectLst/>
                <a:uFill>
                  <a:solidFill>
                    <a:prstClr val="black">
                      <a:alpha val="0"/>
                    </a:prstClr>
                  </a:solidFill>
                </a:uFill>
                <a:latin typeface="Arial"/>
                <a:ea typeface="Arial"/>
                <a:cs typeface="Arial"/>
              </a:rPr>
              <a:t>orthopoxvirose</a:t>
            </a:r>
            <a:r>
              <a:rPr lang="fr-FR" sz="1050" b="0" i="0" u="none" strike="noStrike" cap="none" baseline="0" dirty="0">
                <a:solidFill>
                  <a:srgbClr val="44546A"/>
                </a:solidFill>
                <a:effectLst/>
                <a:uFill>
                  <a:solidFill>
                    <a:prstClr val="black">
                      <a:alpha val="0"/>
                    </a:prstClr>
                  </a:solidFill>
                </a:uFill>
                <a:latin typeface="Arial"/>
                <a:ea typeface="Arial"/>
                <a:cs typeface="Arial"/>
              </a:rPr>
              <a:t> simienne (variole du singe) : Orientations provisoires pour une intervention rapide, 10 juin 2022. Genève : OMS ; 2022.</a:t>
            </a:r>
          </a:p>
        </p:txBody>
      </p:sp>
    </p:spTree>
    <p:extLst>
      <p:ext uri="{BB962C8B-B14F-4D97-AF65-F5344CB8AC3E}">
        <p14:creationId xmlns:p14="http://schemas.microsoft.com/office/powerpoint/2010/main" val="2389915494"/>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1A430-AC37-DD77-19C7-FA1F6045F389}"/>
              </a:ext>
            </a:extLst>
          </p:cNvPr>
          <p:cNvSpPr>
            <a:spLocks noGrp="1"/>
          </p:cNvSpPr>
          <p:nvPr>
            <p:ph type="title"/>
          </p:nvPr>
        </p:nvSpPr>
        <p:spPr>
          <a:xfrm>
            <a:off x="1249682" y="642924"/>
            <a:ext cx="9312783" cy="800039"/>
          </a:xfrm>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Prise en charge clinique des complications et des formes sévères de la variole du singe (4)</a:t>
            </a:r>
          </a:p>
        </p:txBody>
      </p:sp>
      <p:graphicFrame>
        <p:nvGraphicFramePr>
          <p:cNvPr id="5" name="Table 5">
            <a:extLst>
              <a:ext uri="{FF2B5EF4-FFF2-40B4-BE49-F238E27FC236}">
                <a16:creationId xmlns:a16="http://schemas.microsoft.com/office/drawing/2014/main" id="{ADF62239-6D7C-1403-2063-53F1381778DD}"/>
              </a:ext>
            </a:extLst>
          </p:cNvPr>
          <p:cNvGraphicFramePr>
            <a:graphicFrameLocks noGrp="1"/>
          </p:cNvGraphicFramePr>
          <p:nvPr>
            <p:extLst>
              <p:ext uri="{D42A27DB-BD31-4B8C-83A1-F6EECF244321}">
                <p14:modId xmlns:p14="http://schemas.microsoft.com/office/powerpoint/2010/main" val="1298144180"/>
              </p:ext>
            </p:extLst>
          </p:nvPr>
        </p:nvGraphicFramePr>
        <p:xfrm>
          <a:off x="1319473" y="1612294"/>
          <a:ext cx="9328483" cy="3978148"/>
        </p:xfrm>
        <a:graphic>
          <a:graphicData uri="http://schemas.openxmlformats.org/drawingml/2006/table">
            <a:tbl>
              <a:tblPr firstRow="1" bandRow="1">
                <a:tableStyleId>{0E3FDE45-AF77-4B5C-9715-49D594BDF05E}</a:tableStyleId>
              </a:tblPr>
              <a:tblGrid>
                <a:gridCol w="1768501">
                  <a:extLst>
                    <a:ext uri="{9D8B030D-6E8A-4147-A177-3AD203B41FA5}">
                      <a16:colId xmlns:a16="http://schemas.microsoft.com/office/drawing/2014/main" val="2490751691"/>
                    </a:ext>
                  </a:extLst>
                </a:gridCol>
                <a:gridCol w="7559982">
                  <a:extLst>
                    <a:ext uri="{9D8B030D-6E8A-4147-A177-3AD203B41FA5}">
                      <a16:colId xmlns:a16="http://schemas.microsoft.com/office/drawing/2014/main" val="1605314109"/>
                    </a:ext>
                  </a:extLst>
                </a:gridCol>
              </a:tblGrid>
              <a:tr h="370840">
                <a:tc>
                  <a:txBody>
                    <a:bodyPr/>
                    <a:lstStyle/>
                    <a:p>
                      <a:r>
                        <a:rPr lang="fr-FR" sz="1400" b="1" i="0" u="none" strike="noStrike" cap="none" baseline="0" dirty="0">
                          <a:solidFill>
                            <a:srgbClr val="FFFFFF"/>
                          </a:solidFill>
                          <a:effectLst/>
                          <a:uFill>
                            <a:solidFill>
                              <a:prstClr val="black">
                                <a:alpha val="0"/>
                              </a:prstClr>
                            </a:solidFill>
                          </a:uFill>
                          <a:latin typeface="Arial"/>
                          <a:ea typeface="Arial"/>
                          <a:cs typeface="Arial"/>
                        </a:rPr>
                        <a:t>Complication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fr-FR" sz="1400" b="1" i="0" u="none" strike="noStrike" cap="none" baseline="0">
                          <a:solidFill>
                            <a:srgbClr val="FFFFFF"/>
                          </a:solidFill>
                          <a:effectLst/>
                          <a:uFill>
                            <a:solidFill>
                              <a:prstClr val="black">
                                <a:alpha val="0"/>
                              </a:prstClr>
                            </a:solidFill>
                          </a:uFill>
                          <a:latin typeface="Arial"/>
                          <a:ea typeface="Arial"/>
                          <a:cs typeface="Arial"/>
                        </a:rPr>
                        <a:t>Traitement</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764078489"/>
                  </a:ext>
                </a:extLst>
              </a:tr>
              <a:tr h="370840">
                <a:tc>
                  <a:txBody>
                    <a:bodyPr/>
                    <a:lstStyle/>
                    <a:p>
                      <a:pPr algn="l"/>
                      <a:r>
                        <a:rPr lang="fr-FR" sz="1400" b="1" i="0" u="none" strike="noStrike" cap="none" baseline="0">
                          <a:solidFill>
                            <a:srgbClr val="000000"/>
                          </a:solidFill>
                          <a:effectLst/>
                          <a:uFill>
                            <a:solidFill>
                              <a:prstClr val="black">
                                <a:alpha val="0"/>
                              </a:prstClr>
                            </a:solidFill>
                          </a:uFill>
                          <a:latin typeface="Arial"/>
                          <a:ea typeface="Arial"/>
                          <a:cs typeface="Arial"/>
                        </a:rPr>
                        <a:t>Pneumonie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Arial"/>
                          <a:ea typeface="Arial"/>
                          <a:cs typeface="Arial"/>
                        </a:rPr>
                        <a:t>Prise en charge conformément à la publication de l’OMS intitulée </a:t>
                      </a:r>
                      <a:r>
                        <a:rPr lang="fr-FR" sz="1400" b="0" i="1" u="none" strike="noStrike" cap="none" baseline="0">
                          <a:solidFill>
                            <a:srgbClr val="000000"/>
                          </a:solidFill>
                          <a:effectLst/>
                          <a:uFill>
                            <a:solidFill>
                              <a:prstClr val="black">
                                <a:alpha val="0"/>
                              </a:prstClr>
                            </a:solidFill>
                          </a:uFill>
                          <a:latin typeface="Arial"/>
                          <a:ea typeface="Arial"/>
                          <a:cs typeface="Arial"/>
                        </a:rPr>
                        <a:t>Clinical Care for Severe Acute Respiratory Infection Toolkit</a:t>
                      </a:r>
                      <a:r>
                        <a:rPr lang="fr-FR" sz="1400" b="0" i="0" u="none" strike="noStrike" cap="none" baseline="0">
                          <a:solidFill>
                            <a:srgbClr val="000000"/>
                          </a:solidFill>
                          <a:effectLst/>
                          <a:uFill>
                            <a:solidFill>
                              <a:prstClr val="black">
                                <a:alpha val="0"/>
                              </a:prstClr>
                            </a:solidFill>
                          </a:uFill>
                          <a:latin typeface="Arial"/>
                          <a:ea typeface="Arial"/>
                          <a:cs typeface="Arial"/>
                        </a:rPr>
                        <a:t>.</a:t>
                      </a:r>
                      <a:r>
                        <a:rPr lang="fr-FR" sz="1400" b="0" i="1" u="none" strike="noStrike" cap="none" baseline="0">
                          <a:solidFill>
                            <a:srgbClr val="000000"/>
                          </a:solidFill>
                          <a:effectLst/>
                          <a:uFill>
                            <a:solidFill>
                              <a:prstClr val="black">
                                <a:alpha val="0"/>
                              </a:prstClr>
                            </a:solidFill>
                          </a:uFill>
                          <a:latin typeface="Arial"/>
                          <a:ea typeface="Arial"/>
                          <a:cs typeface="Arial"/>
                        </a:rPr>
                        <a:t> </a:t>
                      </a:r>
                      <a:r>
                        <a:rPr lang="fr-FR" sz="1200" b="0" i="1" u="none" strike="noStrike" cap="none" baseline="0">
                          <a:solidFill>
                            <a:srgbClr val="7D0F13"/>
                          </a:solidFill>
                          <a:effectLst/>
                          <a:uFill>
                            <a:solidFill>
                              <a:prstClr val="black">
                                <a:alpha val="0"/>
                              </a:prstClr>
                            </a:solidFill>
                          </a:uFill>
                          <a:latin typeface="Arial"/>
                          <a:ea typeface="Arial"/>
                          <a:cs typeface="Arial"/>
                        </a:rPr>
                        <a:t>Voir également la diapositive suivante pour des informations spécifiques à la bronchopneumonie.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5101292"/>
                  </a:ext>
                </a:extLst>
              </a:tr>
              <a:tr h="370840">
                <a:tc>
                  <a:txBody>
                    <a:bodyPr/>
                    <a:lstStyle/>
                    <a:p>
                      <a:pPr algn="l"/>
                      <a:r>
                        <a:rPr lang="fr-FR" sz="1400" b="1" i="0" u="none" strike="noStrike" cap="none" baseline="0">
                          <a:solidFill>
                            <a:srgbClr val="000000"/>
                          </a:solidFill>
                          <a:effectLst/>
                          <a:uFill>
                            <a:solidFill>
                              <a:prstClr val="black">
                                <a:alpha val="0"/>
                              </a:prstClr>
                            </a:solidFill>
                          </a:uFill>
                          <a:latin typeface="Arial"/>
                          <a:ea typeface="Arial"/>
                          <a:cs typeface="Arial"/>
                        </a:rPr>
                        <a:t>Syndrome de détresse</a:t>
                      </a:r>
                    </a:p>
                    <a:p>
                      <a:pPr algn="l"/>
                      <a:r>
                        <a:rPr lang="fr-FR" sz="1400" b="1" i="0" u="none" strike="noStrike" cap="none" baseline="0">
                          <a:solidFill>
                            <a:srgbClr val="000000"/>
                          </a:solidFill>
                          <a:effectLst/>
                          <a:uFill>
                            <a:solidFill>
                              <a:prstClr val="black">
                                <a:alpha val="0"/>
                              </a:prstClr>
                            </a:solidFill>
                          </a:uFill>
                          <a:latin typeface="Arial"/>
                          <a:ea typeface="Arial"/>
                          <a:cs typeface="Arial"/>
                        </a:rPr>
                        <a:t>respiratoire aiguë</a:t>
                      </a:r>
                    </a:p>
                    <a:p>
                      <a:pPr algn="l"/>
                      <a:r>
                        <a:rPr lang="fr-FR" sz="1400" b="1" i="0" u="none" strike="noStrike" cap="none" baseline="0">
                          <a:solidFill>
                            <a:srgbClr val="000000"/>
                          </a:solidFill>
                          <a:effectLst/>
                          <a:uFill>
                            <a:solidFill>
                              <a:prstClr val="black">
                                <a:alpha val="0"/>
                              </a:prstClr>
                            </a:solidFill>
                          </a:uFill>
                          <a:latin typeface="Arial"/>
                          <a:ea typeface="Arial"/>
                          <a:cs typeface="Arial"/>
                        </a:rPr>
                        <a:t>(SDRA)</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Oxygène, ventilation non invasive, ventilation mécanique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Prise en charge conformément à la publication de l’OMS intitulée </a:t>
                      </a:r>
                      <a:r>
                        <a:rPr lang="fr-FR" sz="1400" b="0" i="1" u="none" strike="noStrike" cap="none" baseline="0" dirty="0" err="1">
                          <a:solidFill>
                            <a:srgbClr val="000000"/>
                          </a:solidFill>
                          <a:effectLst/>
                          <a:uFill>
                            <a:solidFill>
                              <a:prstClr val="black">
                                <a:alpha val="0"/>
                              </a:prstClr>
                            </a:solidFill>
                          </a:uFill>
                          <a:latin typeface="Arial"/>
                          <a:ea typeface="Arial"/>
                          <a:cs typeface="Arial"/>
                        </a:rPr>
                        <a:t>Clinical</a:t>
                      </a:r>
                      <a:r>
                        <a:rPr lang="fr-FR" sz="1400" b="0" i="1" u="none" strike="noStrike" cap="none" baseline="0" dirty="0">
                          <a:solidFill>
                            <a:srgbClr val="000000"/>
                          </a:solidFill>
                          <a:effectLst/>
                          <a:uFill>
                            <a:solidFill>
                              <a:prstClr val="black">
                                <a:alpha val="0"/>
                              </a:prstClr>
                            </a:solidFill>
                          </a:uFill>
                          <a:latin typeface="Arial"/>
                          <a:ea typeface="Arial"/>
                          <a:cs typeface="Arial"/>
                        </a:rPr>
                        <a:t> Care for </a:t>
                      </a:r>
                      <a:r>
                        <a:rPr lang="fr-FR" sz="1400" b="0" i="1" u="none" strike="noStrike" cap="none" baseline="0" dirty="0" err="1">
                          <a:solidFill>
                            <a:srgbClr val="000000"/>
                          </a:solidFill>
                          <a:effectLst/>
                          <a:uFill>
                            <a:solidFill>
                              <a:prstClr val="black">
                                <a:alpha val="0"/>
                              </a:prstClr>
                            </a:solidFill>
                          </a:uFill>
                          <a:latin typeface="Arial"/>
                          <a:ea typeface="Arial"/>
                          <a:cs typeface="Arial"/>
                        </a:rPr>
                        <a:t>Severe</a:t>
                      </a:r>
                      <a:r>
                        <a:rPr lang="fr-FR" sz="1400" b="0" i="1" u="none" strike="noStrike" cap="none" baseline="0" dirty="0">
                          <a:solidFill>
                            <a:srgbClr val="000000"/>
                          </a:solidFill>
                          <a:effectLst/>
                          <a:uFill>
                            <a:solidFill>
                              <a:prstClr val="black">
                                <a:alpha val="0"/>
                              </a:prstClr>
                            </a:solidFill>
                          </a:uFill>
                          <a:latin typeface="Arial"/>
                          <a:ea typeface="Arial"/>
                          <a:cs typeface="Arial"/>
                        </a:rPr>
                        <a:t> Acute </a:t>
                      </a:r>
                      <a:r>
                        <a:rPr lang="fr-FR" sz="1400" b="0" i="1" u="none" strike="noStrike" cap="none" baseline="0" dirty="0" err="1">
                          <a:solidFill>
                            <a:srgbClr val="000000"/>
                          </a:solidFill>
                          <a:effectLst/>
                          <a:uFill>
                            <a:solidFill>
                              <a:prstClr val="black">
                                <a:alpha val="0"/>
                              </a:prstClr>
                            </a:solidFill>
                          </a:uFill>
                          <a:latin typeface="Arial"/>
                          <a:ea typeface="Arial"/>
                          <a:cs typeface="Arial"/>
                        </a:rPr>
                        <a:t>Respiratory</a:t>
                      </a:r>
                      <a:r>
                        <a:rPr lang="fr-FR" sz="1400" b="0" i="1" u="none" strike="noStrike" cap="none" baseline="0" dirty="0">
                          <a:solidFill>
                            <a:srgbClr val="000000"/>
                          </a:solidFill>
                          <a:effectLst/>
                          <a:uFill>
                            <a:solidFill>
                              <a:prstClr val="black">
                                <a:alpha val="0"/>
                              </a:prstClr>
                            </a:solidFill>
                          </a:uFill>
                          <a:latin typeface="Arial"/>
                          <a:ea typeface="Arial"/>
                          <a:cs typeface="Arial"/>
                        </a:rPr>
                        <a:t> Infection </a:t>
                      </a:r>
                      <a:r>
                        <a:rPr lang="fr-FR" sz="1400" b="0" i="1" u="none" strike="noStrike" cap="none" baseline="0" dirty="0" err="1">
                          <a:solidFill>
                            <a:srgbClr val="000000"/>
                          </a:solidFill>
                          <a:effectLst/>
                          <a:uFill>
                            <a:solidFill>
                              <a:prstClr val="black">
                                <a:alpha val="0"/>
                              </a:prstClr>
                            </a:solidFill>
                          </a:uFill>
                          <a:latin typeface="Arial"/>
                          <a:ea typeface="Arial"/>
                          <a:cs typeface="Arial"/>
                        </a:rPr>
                        <a:t>Toolkit</a:t>
                      </a:r>
                      <a:r>
                        <a:rPr lang="fr-FR" sz="1400" b="0" i="0" u="none" strike="noStrike" cap="none" baseline="0" dirty="0">
                          <a:solidFill>
                            <a:srgbClr val="000000"/>
                          </a:solidFill>
                          <a:effectLst/>
                          <a:uFill>
                            <a:solidFill>
                              <a:prstClr val="black">
                                <a:alpha val="0"/>
                              </a:prstClr>
                            </a:solidFill>
                          </a:uFill>
                          <a:latin typeface="Arial"/>
                          <a:ea typeface="Arial"/>
                          <a:cs typeface="Arial"/>
                        </a:rPr>
                        <a:t>.</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09519"/>
                  </a:ext>
                </a:extLst>
              </a:tr>
              <a:tr h="370840">
                <a:tc>
                  <a:txBody>
                    <a:bodyPr/>
                    <a:lstStyle/>
                    <a:p>
                      <a:pPr algn="l"/>
                      <a:r>
                        <a:rPr lang="fr-FR" sz="1400" b="1" i="0" u="none" strike="noStrike" cap="none" baseline="0">
                          <a:solidFill>
                            <a:srgbClr val="000000"/>
                          </a:solidFill>
                          <a:effectLst/>
                          <a:uFill>
                            <a:solidFill>
                              <a:prstClr val="black">
                                <a:alpha val="0"/>
                              </a:prstClr>
                            </a:solidFill>
                          </a:uFill>
                          <a:latin typeface="Arial"/>
                          <a:ea typeface="Arial"/>
                          <a:cs typeface="Arial"/>
                        </a:rPr>
                        <a:t>Déshydratation sévère</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Une déshydratation sévère et un choc hypovolémique peuvent survenir chez les patients atteints de variole du singe en raison d’une perte de volume intravasculaire due à une éruption cutanée étendue et/ou à des pertes gastro-intestinales importantes liées à la diarrhée et aux vomissements, associés à des apports oraux insuffisants.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Le traitement de la déshydratation sévère consiste en une réanimation avec du liquide intraveineux ou </a:t>
                      </a:r>
                      <a:r>
                        <a:rPr lang="fr-FR" sz="1400" b="0" i="0" u="none" strike="noStrike" cap="none" baseline="0" dirty="0" err="1">
                          <a:solidFill>
                            <a:srgbClr val="000000"/>
                          </a:solidFill>
                          <a:effectLst/>
                          <a:uFill>
                            <a:solidFill>
                              <a:prstClr val="black">
                                <a:alpha val="0"/>
                              </a:prstClr>
                            </a:solidFill>
                          </a:uFill>
                          <a:latin typeface="Arial"/>
                          <a:ea typeface="Arial"/>
                          <a:cs typeface="Arial"/>
                        </a:rPr>
                        <a:t>intraosseux</a:t>
                      </a:r>
                      <a:r>
                        <a:rPr lang="fr-FR" sz="1400" b="0" i="0" u="none" strike="noStrike" cap="none" baseline="0" dirty="0">
                          <a:solidFill>
                            <a:srgbClr val="000000"/>
                          </a:solidFill>
                          <a:effectLst/>
                          <a:uFill>
                            <a:solidFill>
                              <a:prstClr val="black">
                                <a:alpha val="0"/>
                              </a:prstClr>
                            </a:solidFill>
                          </a:uFill>
                          <a:latin typeface="Arial"/>
                          <a:ea typeface="Arial"/>
                          <a:cs typeface="Arial"/>
                        </a:rPr>
                        <a:t> (IV/IO), administré en un ou plusieurs bolus avec une surveillance étroite de la réaction au remplissage vasculaire. Un apport liquidien adéquat par voie intraveineuse (IV) correspond au volume qui corrigera les signes d’hypovolémie. Voir </a:t>
                      </a:r>
                      <a:r>
                        <a:rPr lang="fr-FR" sz="1400" b="0" i="1" u="none" strike="noStrike" cap="none" baseline="0" dirty="0">
                          <a:solidFill>
                            <a:srgbClr val="000000"/>
                          </a:solidFill>
                          <a:effectLst/>
                          <a:uFill>
                            <a:solidFill>
                              <a:prstClr val="black">
                                <a:alpha val="0"/>
                              </a:prstClr>
                            </a:solidFill>
                          </a:uFill>
                          <a:latin typeface="Arial"/>
                          <a:ea typeface="Arial"/>
                          <a:cs typeface="Arial"/>
                        </a:rPr>
                        <a:t>Livre de poche pour soins hospitaliers pédiatriques.</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8514806"/>
                  </a:ext>
                </a:extLst>
              </a:tr>
            </a:tbl>
          </a:graphicData>
        </a:graphic>
      </p:graphicFrame>
      <p:sp>
        <p:nvSpPr>
          <p:cNvPr id="4" name="TextBox 3">
            <a:extLst>
              <a:ext uri="{FF2B5EF4-FFF2-40B4-BE49-F238E27FC236}">
                <a16:creationId xmlns:a16="http://schemas.microsoft.com/office/drawing/2014/main" id="{B0D6D036-A067-53BA-D5C3-871377E378BD}"/>
              </a:ext>
            </a:extLst>
          </p:cNvPr>
          <p:cNvSpPr txBox="1"/>
          <p:nvPr/>
        </p:nvSpPr>
        <p:spPr>
          <a:xfrm>
            <a:off x="1249682" y="5759773"/>
            <a:ext cx="9312783" cy="1082040"/>
          </a:xfrm>
          <a:prstGeom prst="rect">
            <a:avLst/>
          </a:prstGeom>
          <a:noFill/>
        </p:spPr>
        <p:txBody>
          <a:bodyPr wrap="square">
            <a:spAutoFit/>
          </a:bodyPr>
          <a:lstStyle/>
          <a:p>
            <a:pPr>
              <a:spcBef>
                <a:spcPts val="600"/>
              </a:spcBef>
            </a:pPr>
            <a:r>
              <a:rPr lang="fr-FR" sz="1100" b="0" i="0" u="none" strike="noStrike" cap="none" baseline="0" dirty="0">
                <a:solidFill>
                  <a:srgbClr val="44546A"/>
                </a:solidFill>
                <a:effectLst/>
                <a:uFill>
                  <a:solidFill>
                    <a:prstClr val="black">
                      <a:alpha val="0"/>
                    </a:prstClr>
                  </a:solidFill>
                </a:uFill>
                <a:latin typeface="Arial"/>
                <a:ea typeface="Arial"/>
                <a:cs typeface="Arial"/>
              </a:rPr>
              <a:t>OMS. Prise en charge clinique, prévention et maîtrise de l’</a:t>
            </a:r>
            <a:r>
              <a:rPr lang="fr-FR" sz="1100" b="0" i="0" u="none" strike="noStrike" cap="none" baseline="0" dirty="0" err="1">
                <a:solidFill>
                  <a:srgbClr val="44546A"/>
                </a:solidFill>
                <a:effectLst/>
                <a:uFill>
                  <a:solidFill>
                    <a:prstClr val="black">
                      <a:alpha val="0"/>
                    </a:prstClr>
                  </a:solidFill>
                </a:uFill>
                <a:latin typeface="Arial"/>
                <a:ea typeface="Arial"/>
                <a:cs typeface="Arial"/>
              </a:rPr>
              <a:t>orthopoxvirose</a:t>
            </a:r>
            <a:r>
              <a:rPr lang="fr-FR" sz="1100" b="0" i="0" u="none" strike="noStrike" cap="none" baseline="0" dirty="0">
                <a:solidFill>
                  <a:srgbClr val="44546A"/>
                </a:solidFill>
                <a:effectLst/>
                <a:uFill>
                  <a:solidFill>
                    <a:prstClr val="black">
                      <a:alpha val="0"/>
                    </a:prstClr>
                  </a:solidFill>
                </a:uFill>
                <a:latin typeface="Arial"/>
                <a:ea typeface="Arial"/>
                <a:cs typeface="Arial"/>
              </a:rPr>
              <a:t> simienne (variole du singe) : Orientations provisoires pour une intervention rapide, 10 juin 2022. Genève : OMS.</a:t>
            </a:r>
          </a:p>
          <a:p>
            <a:pPr>
              <a:spcBef>
                <a:spcPts val="600"/>
              </a:spcBef>
            </a:pPr>
            <a:r>
              <a:rPr lang="fr-FR" sz="1100" b="0" i="0" u="none" strike="noStrike" cap="none" baseline="0" dirty="0">
                <a:solidFill>
                  <a:srgbClr val="44546A"/>
                </a:solidFill>
                <a:effectLst/>
                <a:uFill>
                  <a:solidFill>
                    <a:prstClr val="black">
                      <a:alpha val="0"/>
                    </a:prstClr>
                  </a:solidFill>
                </a:uFill>
                <a:latin typeface="Arial"/>
                <a:ea typeface="Arial"/>
                <a:cs typeface="Arial"/>
              </a:rPr>
              <a:t>OMS. </a:t>
            </a:r>
            <a:r>
              <a:rPr lang="fr-FR" sz="1100" b="0" i="0" u="none" strike="noStrike" cap="none" baseline="0" dirty="0" err="1">
                <a:solidFill>
                  <a:srgbClr val="44546A"/>
                </a:solidFill>
                <a:effectLst/>
                <a:uFill>
                  <a:solidFill>
                    <a:prstClr val="black">
                      <a:alpha val="0"/>
                    </a:prstClr>
                  </a:solidFill>
                </a:uFill>
                <a:latin typeface="Arial"/>
                <a:ea typeface="Arial"/>
                <a:cs typeface="Arial"/>
              </a:rPr>
              <a:t>Clinical</a:t>
            </a:r>
            <a:r>
              <a:rPr lang="fr-FR" sz="1100" b="0" i="0" u="none" strike="noStrike" cap="none" baseline="0" dirty="0">
                <a:solidFill>
                  <a:srgbClr val="44546A"/>
                </a:solidFill>
                <a:effectLst/>
                <a:uFill>
                  <a:solidFill>
                    <a:prstClr val="black">
                      <a:alpha val="0"/>
                    </a:prstClr>
                  </a:solidFill>
                </a:uFill>
                <a:latin typeface="Arial"/>
                <a:ea typeface="Arial"/>
                <a:cs typeface="Arial"/>
              </a:rPr>
              <a:t> care of </a:t>
            </a:r>
            <a:r>
              <a:rPr lang="fr-FR" sz="1100" b="0" i="0" u="none" strike="noStrike" cap="none" baseline="0" dirty="0" err="1">
                <a:solidFill>
                  <a:srgbClr val="44546A"/>
                </a:solidFill>
                <a:effectLst/>
                <a:uFill>
                  <a:solidFill>
                    <a:prstClr val="black">
                      <a:alpha val="0"/>
                    </a:prstClr>
                  </a:solidFill>
                </a:uFill>
                <a:latin typeface="Arial"/>
                <a:ea typeface="Arial"/>
                <a:cs typeface="Arial"/>
              </a:rPr>
              <a:t>severe</a:t>
            </a:r>
            <a:r>
              <a:rPr lang="fr-FR" sz="1100" b="0" i="0" u="none" strike="noStrike" cap="none" baseline="0" dirty="0">
                <a:solidFill>
                  <a:srgbClr val="44546A"/>
                </a:solidFill>
                <a:effectLst/>
                <a:uFill>
                  <a:solidFill>
                    <a:prstClr val="black">
                      <a:alpha val="0"/>
                    </a:prstClr>
                  </a:solidFill>
                </a:uFill>
                <a:latin typeface="Arial"/>
                <a:ea typeface="Arial"/>
                <a:cs typeface="Arial"/>
              </a:rPr>
              <a:t> acute </a:t>
            </a:r>
            <a:r>
              <a:rPr lang="fr-FR" sz="1100" b="0" i="0" u="none" strike="noStrike" cap="none" baseline="0" dirty="0" err="1">
                <a:solidFill>
                  <a:srgbClr val="44546A"/>
                </a:solidFill>
                <a:effectLst/>
                <a:uFill>
                  <a:solidFill>
                    <a:prstClr val="black">
                      <a:alpha val="0"/>
                    </a:prstClr>
                  </a:solidFill>
                </a:uFill>
                <a:latin typeface="Arial"/>
                <a:ea typeface="Arial"/>
                <a:cs typeface="Arial"/>
              </a:rPr>
              <a:t>respiratory</a:t>
            </a:r>
            <a:r>
              <a:rPr lang="fr-FR" sz="1100" b="0" i="0" u="none" strike="noStrike" cap="none" baseline="0" dirty="0">
                <a:solidFill>
                  <a:srgbClr val="44546A"/>
                </a:solidFill>
                <a:effectLst/>
                <a:uFill>
                  <a:solidFill>
                    <a:prstClr val="black">
                      <a:alpha val="0"/>
                    </a:prstClr>
                  </a:solidFill>
                </a:uFill>
                <a:latin typeface="Arial"/>
                <a:ea typeface="Arial"/>
                <a:cs typeface="Arial"/>
              </a:rPr>
              <a:t> infections </a:t>
            </a:r>
            <a:r>
              <a:rPr lang="fr-FR" sz="1100" b="0" i="0" u="none" strike="noStrike" cap="none" baseline="0" dirty="0" err="1">
                <a:solidFill>
                  <a:srgbClr val="44546A"/>
                </a:solidFill>
                <a:effectLst/>
                <a:uFill>
                  <a:solidFill>
                    <a:prstClr val="black">
                      <a:alpha val="0"/>
                    </a:prstClr>
                  </a:solidFill>
                </a:uFill>
                <a:latin typeface="Arial"/>
                <a:ea typeface="Arial"/>
                <a:cs typeface="Arial"/>
              </a:rPr>
              <a:t>toolkit</a:t>
            </a:r>
            <a:r>
              <a:rPr lang="fr-FR" sz="1100" b="0" i="0" u="none" strike="noStrike" cap="none" baseline="0" dirty="0">
                <a:solidFill>
                  <a:srgbClr val="44546A"/>
                </a:solidFill>
                <a:effectLst/>
                <a:uFill>
                  <a:solidFill>
                    <a:prstClr val="black">
                      <a:alpha val="0"/>
                    </a:prstClr>
                  </a:solidFill>
                </a:uFill>
                <a:latin typeface="Arial"/>
                <a:ea typeface="Arial"/>
                <a:cs typeface="Arial"/>
              </a:rPr>
              <a:t> [mise à jour aux fins d’adaptation à la COVID-19, 2022]. Genève : OMS ; 2022.</a:t>
            </a:r>
            <a:endParaRPr lang="en-US" sz="1100" dirty="0">
              <a:solidFill>
                <a:schemeClr val="tx2"/>
              </a:solidFill>
            </a:endParaRPr>
          </a:p>
          <a:p>
            <a:pPr>
              <a:spcBef>
                <a:spcPts val="600"/>
              </a:spcBef>
            </a:pPr>
            <a:r>
              <a:rPr lang="fr-FR" sz="1100" b="0" i="0" u="none" strike="noStrike" cap="none" baseline="0" dirty="0">
                <a:solidFill>
                  <a:srgbClr val="44546A"/>
                </a:solidFill>
                <a:effectLst/>
                <a:uFill>
                  <a:solidFill>
                    <a:prstClr val="black">
                      <a:alpha val="0"/>
                    </a:prstClr>
                  </a:solidFill>
                </a:uFill>
                <a:latin typeface="Arial"/>
                <a:ea typeface="Arial"/>
                <a:cs typeface="Arial"/>
              </a:rPr>
              <a:t>OMS. Livre de poche pour soins hospitaliers </a:t>
            </a:r>
            <a:r>
              <a:rPr lang="fr-FR" sz="1100" b="0" i="0" u="none" strike="noStrike" cap="none" baseline="0" dirty="0" err="1">
                <a:solidFill>
                  <a:srgbClr val="44546A"/>
                </a:solidFill>
                <a:effectLst/>
                <a:uFill>
                  <a:solidFill>
                    <a:prstClr val="black">
                      <a:alpha val="0"/>
                    </a:prstClr>
                  </a:solidFill>
                </a:uFill>
                <a:latin typeface="Arial"/>
                <a:ea typeface="Arial"/>
                <a:cs typeface="Arial"/>
              </a:rPr>
              <a:t>prédiatriques</a:t>
            </a:r>
            <a:r>
              <a:rPr lang="fr-FR" sz="1100" b="0" i="0" u="none" strike="noStrike" cap="none" baseline="0" dirty="0">
                <a:solidFill>
                  <a:srgbClr val="44546A"/>
                </a:solidFill>
                <a:effectLst/>
                <a:uFill>
                  <a:solidFill>
                    <a:prstClr val="black">
                      <a:alpha val="0"/>
                    </a:prstClr>
                  </a:solidFill>
                </a:uFill>
                <a:latin typeface="Arial"/>
                <a:ea typeface="Arial"/>
                <a:cs typeface="Arial"/>
              </a:rPr>
              <a:t>: 2e édition. Genève : OMS ; 2013. </a:t>
            </a:r>
            <a:r>
              <a:rPr lang="fr-FR" sz="1100" b="0" i="0" u="none" strike="noStrike" cap="none" baseline="0" dirty="0">
                <a:solidFill>
                  <a:srgbClr val="44546A"/>
                </a:solidFill>
                <a:effectLst/>
                <a:uFill>
                  <a:solidFill>
                    <a:prstClr val="black">
                      <a:alpha val="0"/>
                    </a:prstClr>
                  </a:solidFill>
                </a:uFill>
                <a:latin typeface="Arial"/>
                <a:ea typeface="Arial"/>
                <a:cs typeface="Arial"/>
                <a:hlinkClick r:id="rId3" history="0"/>
              </a:rPr>
              <a:t>https://www.who.int/publications/i/item/978-92-4-154837-3</a:t>
            </a:r>
            <a:r>
              <a:rPr lang="fr-FR" sz="1100" b="0" i="0" u="none" strike="noStrike" cap="none" baseline="0" dirty="0">
                <a:solidFill>
                  <a:srgbClr val="44546A"/>
                </a:solidFill>
                <a:effectLst/>
                <a:uFill>
                  <a:solidFill>
                    <a:prstClr val="black">
                      <a:alpha val="0"/>
                    </a:prstClr>
                  </a:solidFill>
                </a:uFill>
                <a:latin typeface="Arial"/>
                <a:ea typeface="Arial"/>
                <a:cs typeface="Arial"/>
              </a:rPr>
              <a:t>.</a:t>
            </a:r>
            <a:endParaRPr lang="en-US" sz="1050" dirty="0">
              <a:solidFill>
                <a:schemeClr val="tx2"/>
              </a:solidFill>
            </a:endParaRPr>
          </a:p>
        </p:txBody>
      </p:sp>
    </p:spTree>
    <p:extLst>
      <p:ext uri="{BB962C8B-B14F-4D97-AF65-F5344CB8AC3E}">
        <p14:creationId xmlns:p14="http://schemas.microsoft.com/office/powerpoint/2010/main" val="2921238284"/>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548AD-2652-30A4-57F0-E9BB70E1898A}"/>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Bronchopneumonie </a:t>
            </a:r>
          </a:p>
        </p:txBody>
      </p:sp>
      <p:pic>
        <p:nvPicPr>
          <p:cNvPr id="6" name="Content Placeholder 5">
            <a:extLst>
              <a:ext uri="{FF2B5EF4-FFF2-40B4-BE49-F238E27FC236}">
                <a16:creationId xmlns:a16="http://schemas.microsoft.com/office/drawing/2014/main" id="{3B5A73D8-F5D6-E2C6-27FC-AD674B495C1F}"/>
              </a:ext>
            </a:extLst>
          </p:cNvPr>
          <p:cNvPicPr>
            <a:picLocks noGrp="1" noChangeAspect="1"/>
          </p:cNvPicPr>
          <p:nvPr>
            <p:ph idx="1"/>
          </p:nvPr>
        </p:nvPicPr>
        <p:blipFill>
          <a:blip r:embed="rId3"/>
          <a:stretch>
            <a:fillRect/>
          </a:stretch>
        </p:blipFill>
        <p:spPr>
          <a:xfrm>
            <a:off x="838200" y="1503363"/>
            <a:ext cx="5057337" cy="4932362"/>
          </a:xfrm>
        </p:spPr>
      </p:pic>
      <p:sp>
        <p:nvSpPr>
          <p:cNvPr id="7" name="TextBox 6">
            <a:extLst>
              <a:ext uri="{FF2B5EF4-FFF2-40B4-BE49-F238E27FC236}">
                <a16:creationId xmlns:a16="http://schemas.microsoft.com/office/drawing/2014/main" id="{BCCE697B-D5AE-902D-9DEE-1AC6D9B35C0E}"/>
              </a:ext>
            </a:extLst>
          </p:cNvPr>
          <p:cNvSpPr txBox="1"/>
          <p:nvPr/>
        </p:nvSpPr>
        <p:spPr>
          <a:xfrm>
            <a:off x="6131686" y="1502688"/>
            <a:ext cx="6060313" cy="4247317"/>
          </a:xfrm>
          <a:prstGeom prst="rect">
            <a:avLst/>
          </a:prstGeom>
          <a:noFill/>
        </p:spPr>
        <p:txBody>
          <a:bodyPr wrap="square" rtlCol="0">
            <a:spAutoFit/>
          </a:bodyPr>
          <a:lstStyle/>
          <a:p>
            <a:pPr marL="336550" indent="-336550">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Survient dans 1 cas sur 10 au maximum</a:t>
            </a:r>
          </a:p>
          <a:p>
            <a:pPr marL="336550" indent="-336550">
              <a:spcBef>
                <a:spcPts val="6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Des lésions tissulaires peuvent envahir </a:t>
            </a:r>
            <a:br>
              <a:rPr sz="2000"/>
            </a:br>
            <a:r>
              <a:rPr lang="fr-FR" sz="2000" b="0" i="0" u="none" strike="noStrike" cap="none" baseline="0">
                <a:solidFill>
                  <a:srgbClr val="000000"/>
                </a:solidFill>
                <a:effectLst/>
                <a:uFill>
                  <a:solidFill>
                    <a:prstClr val="black">
                      <a:alpha val="0"/>
                    </a:prstClr>
                  </a:solidFill>
                </a:uFill>
                <a:latin typeface="Arial"/>
                <a:ea typeface="Arial"/>
                <a:cs typeface="Arial"/>
              </a:rPr>
              <a:t>les poumons ou se regrouper dans une seule région, avec ou sans infection bactérienne</a:t>
            </a:r>
          </a:p>
          <a:p>
            <a:endParaRPr lang="en-US" sz="2000"/>
          </a:p>
          <a:p>
            <a:r>
              <a:rPr lang="fr-FR" sz="2000" b="0" i="0" u="none" strike="noStrike" cap="none" baseline="0">
                <a:solidFill>
                  <a:srgbClr val="000000"/>
                </a:solidFill>
                <a:effectLst/>
                <a:uFill>
                  <a:solidFill>
                    <a:prstClr val="black">
                      <a:alpha val="0"/>
                    </a:prstClr>
                  </a:solidFill>
                </a:uFill>
                <a:latin typeface="Arial"/>
                <a:ea typeface="Arial"/>
                <a:cs typeface="Arial"/>
              </a:rPr>
              <a:t>Traitement de soutien</a:t>
            </a:r>
          </a:p>
          <a:p>
            <a:pPr marL="336550" indent="-336550">
              <a:spcBef>
                <a:spcPts val="6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Hygiène et pulmonaire kinésithérapie</a:t>
            </a:r>
          </a:p>
          <a:p>
            <a:pPr marL="336550" indent="-336550">
              <a:spcBef>
                <a:spcPts val="6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Oxygène d’appoint</a:t>
            </a:r>
          </a:p>
          <a:p>
            <a:pPr marL="336550" indent="-336550">
              <a:spcBef>
                <a:spcPts val="6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Traitement empirique par antibiotiques</a:t>
            </a:r>
          </a:p>
          <a:p>
            <a:pPr marL="336550" indent="-336550">
              <a:spcBef>
                <a:spcPts val="6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Médicaments bronchodilatateurs </a:t>
            </a:r>
          </a:p>
          <a:p>
            <a:pPr marL="336550" indent="-336550">
              <a:spcBef>
                <a:spcPts val="6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Assistance ventilatoire</a:t>
            </a:r>
          </a:p>
          <a:p>
            <a:pPr marL="457200" indent="-457200">
              <a:buFont typeface="Arial" panose="020B0604020202020204" pitchFamily="34" charset="0"/>
              <a:buChar char="•"/>
            </a:pPr>
            <a:endParaRPr lang="en-US" sz="2000"/>
          </a:p>
        </p:txBody>
      </p:sp>
      <p:sp>
        <p:nvSpPr>
          <p:cNvPr id="3" name="TextBox 2">
            <a:extLst>
              <a:ext uri="{FF2B5EF4-FFF2-40B4-BE49-F238E27FC236}">
                <a16:creationId xmlns:a16="http://schemas.microsoft.com/office/drawing/2014/main" id="{730482AE-6F82-456E-9CA4-C8211A935983}"/>
              </a:ext>
            </a:extLst>
          </p:cNvPr>
          <p:cNvSpPr txBox="1"/>
          <p:nvPr/>
        </p:nvSpPr>
        <p:spPr>
          <a:xfrm>
            <a:off x="933415" y="5737384"/>
            <a:ext cx="4191000" cy="246221"/>
          </a:xfrm>
          <a:prstGeom prst="rect">
            <a:avLst/>
          </a:prstGeom>
          <a:solidFill>
            <a:srgbClr val="F7F7F7"/>
          </a:solidFill>
        </p:spPr>
        <p:txBody>
          <a:bodyPr wrap="square" lIns="0" tIns="0" rIns="0" bIns="0" rtlCol="0">
            <a:spAutoFit/>
          </a:bodyPr>
          <a:lstStyle/>
          <a:p>
            <a:r>
              <a:rPr lang="fr-FR" sz="800" b="0" i="0" u="none" strike="noStrike" cap="none" baseline="0">
                <a:solidFill>
                  <a:srgbClr val="000000"/>
                </a:solidFill>
                <a:effectLst/>
                <a:uFill>
                  <a:solidFill>
                    <a:prstClr val="black">
                      <a:alpha val="0"/>
                    </a:prstClr>
                  </a:solidFill>
                </a:uFill>
                <a:latin typeface="Arial"/>
                <a:ea typeface="Arial"/>
                <a:cs typeface="Arial"/>
              </a:rPr>
              <a:t>Radiographie de la bronchopneumonie : consolidation pulmonaire multifocale bilatérale</a:t>
            </a:r>
            <a:endParaRPr lang="en-US" sz="800"/>
          </a:p>
          <a:p>
            <a:r>
              <a:rPr lang="fr-FR" sz="800" b="0" i="0" u="none" strike="noStrike" cap="none" baseline="0">
                <a:solidFill>
                  <a:srgbClr val="000000"/>
                </a:solidFill>
                <a:effectLst/>
                <a:uFill>
                  <a:solidFill>
                    <a:prstClr val="black">
                      <a:alpha val="0"/>
                    </a:prstClr>
                  </a:solidFill>
                </a:uFill>
                <a:latin typeface="Arial"/>
                <a:ea typeface="Arial"/>
                <a:cs typeface="Arial"/>
              </a:rPr>
              <a:t>Franquet, Tomás; Chung, Johnathan H. (2019). "Imaging of Pulmonary Infection"</a:t>
            </a:r>
          </a:p>
        </p:txBody>
      </p:sp>
      <p:sp>
        <p:nvSpPr>
          <p:cNvPr id="8" name="TextBox 7">
            <a:extLst>
              <a:ext uri="{FF2B5EF4-FFF2-40B4-BE49-F238E27FC236}">
                <a16:creationId xmlns:a16="http://schemas.microsoft.com/office/drawing/2014/main" id="{7C02C730-4796-4530-A2F3-73A1D829D9C4}"/>
              </a:ext>
            </a:extLst>
          </p:cNvPr>
          <p:cNvSpPr txBox="1"/>
          <p:nvPr/>
        </p:nvSpPr>
        <p:spPr>
          <a:xfrm>
            <a:off x="933415" y="6143010"/>
            <a:ext cx="3128045" cy="246221"/>
          </a:xfrm>
          <a:prstGeom prst="rect">
            <a:avLst/>
          </a:prstGeom>
          <a:solidFill>
            <a:srgbClr val="F7F7F7"/>
          </a:solidFill>
        </p:spPr>
        <p:txBody>
          <a:bodyPr wrap="square" lIns="0" tIns="0" rIns="0" bIns="0" rtlCol="0">
            <a:spAutoFit/>
          </a:bodyPr>
          <a:lstStyle/>
          <a:p>
            <a:r>
              <a:rPr lang="fr-FR" sz="800" b="0" i="0" u="sng" strike="noStrike" cap="none" baseline="0">
                <a:solidFill>
                  <a:srgbClr val="015EC2"/>
                </a:solidFill>
                <a:effectLst/>
                <a:uFill>
                  <a:solidFill>
                    <a:srgbClr val="015EC2"/>
                  </a:solidFill>
                </a:uFill>
                <a:latin typeface="Arial"/>
                <a:ea typeface="Arial"/>
                <a:cs typeface="Arial"/>
                <a:hlinkClick r:id="rId4" history="0"/>
              </a:rPr>
              <a:t>https://upload.wikimedia.org/wikipedia/commons/6/6e/X-ray of bronchopneumonia.png</a:t>
            </a:r>
            <a:endParaRPr lang="en-US" sz="800" u="sng">
              <a:solidFill>
                <a:srgbClr val="015EC2"/>
              </a:solidFill>
            </a:endParaRPr>
          </a:p>
        </p:txBody>
      </p:sp>
      <p:sp>
        <p:nvSpPr>
          <p:cNvPr id="9" name="TextBox 8">
            <a:extLst>
              <a:ext uri="{FF2B5EF4-FFF2-40B4-BE49-F238E27FC236}">
                <a16:creationId xmlns:a16="http://schemas.microsoft.com/office/drawing/2014/main" id="{42AEB6D0-F030-4B53-B471-0C6986E710FE}"/>
              </a:ext>
            </a:extLst>
          </p:cNvPr>
          <p:cNvSpPr txBox="1"/>
          <p:nvPr/>
        </p:nvSpPr>
        <p:spPr>
          <a:xfrm>
            <a:off x="1052510" y="1621244"/>
            <a:ext cx="185739" cy="246221"/>
          </a:xfrm>
          <a:prstGeom prst="rect">
            <a:avLst/>
          </a:prstGeom>
          <a:solidFill>
            <a:srgbClr val="CBCBCB"/>
          </a:solidFill>
        </p:spPr>
        <p:txBody>
          <a:bodyPr wrap="square" lIns="0" tIns="0" rIns="0" bIns="0" rtlCol="0">
            <a:spAutoFit/>
          </a:bodyPr>
          <a:lstStyle/>
          <a:p>
            <a:pPr algn="ctr"/>
            <a:r>
              <a:rPr lang="fr-FR" sz="1600" b="1" i="0" u="none" strike="noStrike" cap="none" baseline="0">
                <a:solidFill>
                  <a:srgbClr val="000000"/>
                </a:solidFill>
                <a:effectLst/>
                <a:uFill>
                  <a:solidFill>
                    <a:prstClr val="black">
                      <a:alpha val="0"/>
                    </a:prstClr>
                  </a:solidFill>
                </a:uFill>
                <a:latin typeface="Arial"/>
                <a:ea typeface="Arial"/>
                <a:cs typeface="Arial"/>
              </a:rPr>
              <a:t>a</a:t>
            </a:r>
          </a:p>
        </p:txBody>
      </p:sp>
    </p:spTree>
    <p:extLst>
      <p:ext uri="{BB962C8B-B14F-4D97-AF65-F5344CB8AC3E}">
        <p14:creationId xmlns:p14="http://schemas.microsoft.com/office/powerpoint/2010/main" val="3603658434"/>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1A430-AC37-DD77-19C7-FA1F6045F389}"/>
              </a:ext>
            </a:extLst>
          </p:cNvPr>
          <p:cNvSpPr>
            <a:spLocks noGrp="1"/>
          </p:cNvSpPr>
          <p:nvPr>
            <p:ph type="title"/>
          </p:nvPr>
        </p:nvSpPr>
        <p:spPr>
          <a:xfrm>
            <a:off x="838200" y="588494"/>
            <a:ext cx="9612086" cy="800039"/>
          </a:xfrm>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Prise en charge clinique des complications et des formes sévères de la variole du singe (5)</a:t>
            </a:r>
          </a:p>
        </p:txBody>
      </p:sp>
      <p:graphicFrame>
        <p:nvGraphicFramePr>
          <p:cNvPr id="5" name="Table 5">
            <a:extLst>
              <a:ext uri="{FF2B5EF4-FFF2-40B4-BE49-F238E27FC236}">
                <a16:creationId xmlns:a16="http://schemas.microsoft.com/office/drawing/2014/main" id="{ADF62239-6D7C-1403-2063-53F1381778DD}"/>
              </a:ext>
            </a:extLst>
          </p:cNvPr>
          <p:cNvGraphicFramePr>
            <a:graphicFrameLocks noGrp="1"/>
          </p:cNvGraphicFramePr>
          <p:nvPr>
            <p:extLst>
              <p:ext uri="{D42A27DB-BD31-4B8C-83A1-F6EECF244321}">
                <p14:modId xmlns:p14="http://schemas.microsoft.com/office/powerpoint/2010/main" val="3969337203"/>
              </p:ext>
            </p:extLst>
          </p:nvPr>
        </p:nvGraphicFramePr>
        <p:xfrm>
          <a:off x="838200" y="1612294"/>
          <a:ext cx="10819654" cy="4670044"/>
        </p:xfrm>
        <a:graphic>
          <a:graphicData uri="http://schemas.openxmlformats.org/drawingml/2006/table">
            <a:tbl>
              <a:tblPr firstRow="1" bandRow="1">
                <a:tableStyleId>{0E3FDE45-AF77-4B5C-9715-49D594BDF05E}</a:tableStyleId>
              </a:tblPr>
              <a:tblGrid>
                <a:gridCol w="1822493">
                  <a:extLst>
                    <a:ext uri="{9D8B030D-6E8A-4147-A177-3AD203B41FA5}">
                      <a16:colId xmlns:a16="http://schemas.microsoft.com/office/drawing/2014/main" val="2490751691"/>
                    </a:ext>
                  </a:extLst>
                </a:gridCol>
                <a:gridCol w="8997161">
                  <a:extLst>
                    <a:ext uri="{9D8B030D-6E8A-4147-A177-3AD203B41FA5}">
                      <a16:colId xmlns:a16="http://schemas.microsoft.com/office/drawing/2014/main" val="1605314109"/>
                    </a:ext>
                  </a:extLst>
                </a:gridCol>
              </a:tblGrid>
              <a:tr h="370840">
                <a:tc>
                  <a:txBody>
                    <a:bodyPr/>
                    <a:lstStyle/>
                    <a:p>
                      <a:r>
                        <a:rPr lang="fr-FR" sz="1400" b="1" i="0" u="none" strike="noStrike" cap="none" baseline="0" dirty="0">
                          <a:solidFill>
                            <a:srgbClr val="FFFFFF"/>
                          </a:solidFill>
                          <a:effectLst/>
                          <a:uFill>
                            <a:solidFill>
                              <a:prstClr val="black">
                                <a:alpha val="0"/>
                              </a:prstClr>
                            </a:solidFill>
                          </a:uFill>
                          <a:latin typeface="Arial"/>
                          <a:ea typeface="Arial"/>
                          <a:cs typeface="Arial"/>
                        </a:rPr>
                        <a:t>Complication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fr-FR" sz="1400" b="1" i="0" u="none" strike="noStrike" cap="none" baseline="0" dirty="0">
                          <a:solidFill>
                            <a:srgbClr val="FFFFFF"/>
                          </a:solidFill>
                          <a:effectLst/>
                          <a:uFill>
                            <a:solidFill>
                              <a:prstClr val="black">
                                <a:alpha val="0"/>
                              </a:prstClr>
                            </a:solidFill>
                          </a:uFill>
                          <a:latin typeface="Arial"/>
                          <a:ea typeface="Arial"/>
                          <a:cs typeface="Arial"/>
                        </a:rPr>
                        <a:t>Traitement</a:t>
                      </a:r>
                      <a:r>
                        <a:rPr lang="fr-FR" sz="1600" b="1" i="0" u="none" strike="noStrike" cap="none" baseline="0" dirty="0">
                          <a:solidFill>
                            <a:srgbClr val="FFFFFF"/>
                          </a:solidFill>
                          <a:effectLst/>
                          <a:uFill>
                            <a:solidFill>
                              <a:prstClr val="black">
                                <a:alpha val="0"/>
                              </a:prstClr>
                            </a:solidFill>
                          </a:uFill>
                          <a:latin typeface="Arial"/>
                          <a:ea typeface="Arial"/>
                          <a:cs typeface="Arial"/>
                        </a:rPr>
                        <a:t>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764078489"/>
                  </a:ext>
                </a:extLst>
              </a:tr>
              <a:tr h="370840">
                <a:tc>
                  <a:txBody>
                    <a:bodyPr/>
                    <a:lstStyle/>
                    <a:p>
                      <a:pPr algn="l"/>
                      <a:r>
                        <a:rPr lang="fr-FR" sz="1400" b="1" i="0" u="none" strike="noStrike" cap="none" baseline="0">
                          <a:solidFill>
                            <a:srgbClr val="000000"/>
                          </a:solidFill>
                          <a:effectLst/>
                          <a:uFill>
                            <a:solidFill>
                              <a:prstClr val="black">
                                <a:alpha val="0"/>
                              </a:prstClr>
                            </a:solidFill>
                          </a:uFill>
                          <a:latin typeface="Arial"/>
                          <a:ea typeface="Arial"/>
                          <a:cs typeface="Arial"/>
                        </a:rPr>
                        <a:t>Septicémie et choc septique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600" b="0" i="0" u="none" strike="noStrike" cap="none" baseline="0">
                          <a:solidFill>
                            <a:srgbClr val="000000"/>
                          </a:solidFill>
                          <a:effectLst/>
                          <a:uFill>
                            <a:solidFill>
                              <a:prstClr val="black">
                                <a:alpha val="0"/>
                              </a:prstClr>
                            </a:solidFill>
                          </a:uFill>
                          <a:latin typeface="Arial"/>
                          <a:ea typeface="Arial"/>
                          <a:cs typeface="Arial"/>
                        </a:rPr>
                        <a:t>La septicémie et le choc septique diffèrent de la déshydratation sévère en ce qu’ils découlent d’une réponse immunitaire à une infection. La prise en charge de la septicémie nécessite une identification précoce, une prise en charge de l’infection et des soins de support, notamment une réanimation liquidienne visant à maintenir la perfusion des organes pour réduire et prévenir d’autres lésions organiques ; la prise en charge peut également nécessiter le recours à des vasopresseurs et à des mesures de lutte contre l’infection</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600" b="0" i="0" u="none" strike="noStrike" cap="none" baseline="0">
                          <a:solidFill>
                            <a:srgbClr val="000000"/>
                          </a:solidFill>
                          <a:effectLst/>
                          <a:uFill>
                            <a:solidFill>
                              <a:prstClr val="black">
                                <a:alpha val="0"/>
                              </a:prstClr>
                            </a:solidFill>
                          </a:uFill>
                          <a:latin typeface="Arial"/>
                          <a:ea typeface="Arial"/>
                          <a:cs typeface="Arial"/>
                        </a:rPr>
                        <a:t>Voir la publication de l’OMS intitulée </a:t>
                      </a:r>
                      <a:r>
                        <a:rPr lang="fr-FR" sz="1600" b="0" i="1" u="none" strike="noStrike" cap="none" baseline="0">
                          <a:solidFill>
                            <a:srgbClr val="000000"/>
                          </a:solidFill>
                          <a:effectLst/>
                          <a:uFill>
                            <a:solidFill>
                              <a:prstClr val="black">
                                <a:alpha val="0"/>
                              </a:prstClr>
                            </a:solidFill>
                          </a:uFill>
                          <a:latin typeface="Arial"/>
                          <a:ea typeface="Arial"/>
                          <a:cs typeface="Arial"/>
                        </a:rPr>
                        <a:t>Clinical Care for Severe Acute Respiratory Infection Toolkit </a:t>
                      </a:r>
                      <a:r>
                        <a:rPr lang="fr-FR" sz="1600" b="0" i="0" u="none" strike="noStrike" cap="none" baseline="0">
                          <a:solidFill>
                            <a:srgbClr val="000000"/>
                          </a:solidFill>
                          <a:effectLst/>
                          <a:uFill>
                            <a:solidFill>
                              <a:prstClr val="black">
                                <a:alpha val="0"/>
                              </a:prstClr>
                            </a:solidFill>
                          </a:uFill>
                          <a:latin typeface="Arial"/>
                          <a:ea typeface="Arial"/>
                          <a:cs typeface="Arial"/>
                        </a:rPr>
                        <a:t>pour de plus amples informations sur la septicémie. </a:t>
                      </a:r>
                      <a:br>
                        <a:rPr sz="1600"/>
                      </a:br>
                      <a:r>
                        <a:rPr lang="fr-FR" sz="900" b="0" i="0" u="none" strike="noStrike" cap="none" baseline="0">
                          <a:solidFill>
                            <a:srgbClr val="44546A"/>
                          </a:solidFill>
                          <a:effectLst/>
                          <a:uFill>
                            <a:solidFill>
                              <a:prstClr val="black">
                                <a:alpha val="0"/>
                              </a:prstClr>
                            </a:solidFill>
                          </a:uFill>
                          <a:latin typeface="Arial"/>
                          <a:ea typeface="Arial"/>
                          <a:cs typeface="Arial"/>
                        </a:rPr>
                        <a:t>(OMS. Clinical care of severe acute respiratory infection toolkit [mise à jour aux fins d’adaptation à la COVID-19, 2022]. Genève, OMS, 2022)</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39366913"/>
                  </a:ext>
                </a:extLst>
              </a:tr>
              <a:tr h="370840">
                <a:tc>
                  <a:txBody>
                    <a:bodyPr/>
                    <a:lstStyle/>
                    <a:p>
                      <a:r>
                        <a:rPr lang="fr-FR" sz="1400" b="1" i="0" u="none" strike="noStrike" cap="none" baseline="0">
                          <a:solidFill>
                            <a:srgbClr val="000000"/>
                          </a:solidFill>
                          <a:effectLst/>
                          <a:uFill>
                            <a:solidFill>
                              <a:prstClr val="black">
                                <a:alpha val="0"/>
                              </a:prstClr>
                            </a:solidFill>
                          </a:uFill>
                          <a:latin typeface="Arial"/>
                          <a:ea typeface="Arial"/>
                          <a:cs typeface="Arial"/>
                        </a:rPr>
                        <a:t>Encéphalite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600" b="0" i="0" u="none" strike="noStrike" cap="none" baseline="0" dirty="0">
                          <a:solidFill>
                            <a:srgbClr val="000000"/>
                          </a:solidFill>
                          <a:effectLst/>
                          <a:uFill>
                            <a:solidFill>
                              <a:prstClr val="black">
                                <a:alpha val="0"/>
                              </a:prstClr>
                            </a:solidFill>
                          </a:uFill>
                          <a:latin typeface="Arial"/>
                          <a:ea typeface="Arial"/>
                          <a:cs typeface="Arial"/>
                        </a:rPr>
                        <a:t>Envisager une ponction lombaire pour une évaluation du liquide céphalorachidien (LCR) visant à déterminer d’autres affections curables.</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600" b="0" i="0" u="none" strike="noStrike" cap="none" baseline="0" dirty="0">
                          <a:solidFill>
                            <a:srgbClr val="000000"/>
                          </a:solidFill>
                          <a:effectLst/>
                          <a:uFill>
                            <a:solidFill>
                              <a:prstClr val="black">
                                <a:alpha val="0"/>
                              </a:prstClr>
                            </a:solidFill>
                          </a:uFill>
                          <a:latin typeface="Arial"/>
                          <a:ea typeface="Arial"/>
                          <a:cs typeface="Arial"/>
                        </a:rPr>
                        <a:t>Surveiller et évaluer les voies respiratoires, la respiration, la circulation, le handicap (protocole ABCD) et administrer des traitements d’urgence.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600" b="0" i="0" u="none" strike="noStrike" cap="none" baseline="0" dirty="0">
                          <a:solidFill>
                            <a:srgbClr val="000000"/>
                          </a:solidFill>
                          <a:effectLst/>
                          <a:uFill>
                            <a:solidFill>
                              <a:prstClr val="black">
                                <a:alpha val="0"/>
                              </a:prstClr>
                            </a:solidFill>
                          </a:uFill>
                          <a:latin typeface="Arial"/>
                          <a:ea typeface="Arial"/>
                          <a:cs typeface="Arial"/>
                        </a:rPr>
                        <a:t>Surveiller l’état neurologique (échelle AVPU).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600" b="0" i="0" u="none" strike="noStrike" cap="none" baseline="0" dirty="0">
                          <a:solidFill>
                            <a:srgbClr val="000000"/>
                          </a:solidFill>
                          <a:effectLst/>
                          <a:uFill>
                            <a:solidFill>
                              <a:prstClr val="black">
                                <a:alpha val="0"/>
                              </a:prstClr>
                            </a:solidFill>
                          </a:uFill>
                          <a:latin typeface="Arial"/>
                          <a:ea typeface="Arial"/>
                          <a:cs typeface="Arial"/>
                        </a:rPr>
                        <a:t>Contrôler les convulsions par l’administration d’antiépileptiques.</a:t>
                      </a:r>
                    </a:p>
                    <a:p>
                      <a:pPr marL="228600" indent="-228600" algn="l" rtl="0" eaLnBrk="1" latinLnBrk="0" hangingPunct="1">
                        <a:lnSpc>
                          <a:spcPct val="95000"/>
                        </a:lnSpc>
                        <a:spcBef>
                          <a:spcPts val="600"/>
                        </a:spcBef>
                        <a:buClr>
                          <a:schemeClr val="accent4"/>
                        </a:buClr>
                        <a:buFont typeface="Arial" panose="020B0604020202020204" pitchFamily="34" charset="0"/>
                        <a:buChar char="•"/>
                      </a:pPr>
                      <a:r>
                        <a:rPr lang="fr-FR" sz="1600" b="0" i="0" u="none" strike="noStrike" cap="none" baseline="0" dirty="0">
                          <a:solidFill>
                            <a:srgbClr val="000000"/>
                          </a:solidFill>
                          <a:effectLst/>
                          <a:uFill>
                            <a:solidFill>
                              <a:prstClr val="black">
                                <a:alpha val="0"/>
                              </a:prstClr>
                            </a:solidFill>
                          </a:uFill>
                          <a:latin typeface="Arial"/>
                          <a:ea typeface="Arial"/>
                          <a:cs typeface="Arial"/>
                        </a:rPr>
                        <a:t>Administrer des antibiotiques/antiviraux s’ils sont indiqués en cas de </a:t>
                      </a:r>
                      <a:r>
                        <a:rPr lang="fr-FR" sz="1600" b="0" i="0" u="none" strike="noStrike" cap="none" baseline="0" dirty="0" err="1">
                          <a:solidFill>
                            <a:srgbClr val="000000"/>
                          </a:solidFill>
                          <a:effectLst/>
                          <a:uFill>
                            <a:solidFill>
                              <a:prstClr val="black">
                                <a:alpha val="0"/>
                              </a:prstClr>
                            </a:solidFill>
                          </a:uFill>
                          <a:latin typeface="Arial"/>
                          <a:ea typeface="Arial"/>
                          <a:cs typeface="Arial"/>
                        </a:rPr>
                        <a:t>co-infections</a:t>
                      </a:r>
                      <a:r>
                        <a:rPr lang="fr-FR" sz="1600" b="0" i="0" u="none" strike="noStrike" cap="none" baseline="0" dirty="0">
                          <a:solidFill>
                            <a:srgbClr val="000000"/>
                          </a:solidFill>
                          <a:effectLst/>
                          <a:uFill>
                            <a:solidFill>
                              <a:prstClr val="black">
                                <a:alpha val="0"/>
                              </a:prstClr>
                            </a:solidFill>
                          </a:uFill>
                          <a:latin typeface="Arial"/>
                          <a:ea typeface="Arial"/>
                          <a:cs typeface="Arial"/>
                        </a:rPr>
                        <a:t>. </a:t>
                      </a:r>
                      <a:br>
                        <a:rPr sz="1600" dirty="0"/>
                      </a:br>
                      <a:r>
                        <a:rPr lang="fr-FR" sz="900" b="0" i="0" u="none" strike="noStrike" cap="none" baseline="0" dirty="0">
                          <a:solidFill>
                            <a:srgbClr val="44546A"/>
                          </a:solidFill>
                          <a:effectLst/>
                          <a:uFill>
                            <a:solidFill>
                              <a:prstClr val="black">
                                <a:alpha val="0"/>
                              </a:prstClr>
                            </a:solidFill>
                          </a:uFill>
                          <a:latin typeface="Arial"/>
                          <a:ea typeface="Arial"/>
                          <a:cs typeface="Arial"/>
                        </a:rPr>
                        <a:t>(OMS. The WHO essential </a:t>
                      </a:r>
                      <a:r>
                        <a:rPr lang="fr-FR" sz="900" b="0" i="0" u="none" strike="noStrike" cap="none" baseline="0" dirty="0" err="1">
                          <a:solidFill>
                            <a:srgbClr val="44546A"/>
                          </a:solidFill>
                          <a:effectLst/>
                          <a:uFill>
                            <a:solidFill>
                              <a:prstClr val="black">
                                <a:alpha val="0"/>
                              </a:prstClr>
                            </a:solidFill>
                          </a:uFill>
                          <a:latin typeface="Arial"/>
                          <a:ea typeface="Arial"/>
                          <a:cs typeface="Arial"/>
                        </a:rPr>
                        <a:t>medicines</a:t>
                      </a:r>
                      <a:r>
                        <a:rPr lang="fr-FR" sz="900" b="0" i="0" u="none" strike="noStrike" cap="none" baseline="0" dirty="0">
                          <a:solidFill>
                            <a:srgbClr val="44546A"/>
                          </a:solidFill>
                          <a:effectLst/>
                          <a:uFill>
                            <a:solidFill>
                              <a:prstClr val="black">
                                <a:alpha val="0"/>
                              </a:prstClr>
                            </a:solidFill>
                          </a:uFill>
                          <a:latin typeface="Arial"/>
                          <a:ea typeface="Arial"/>
                          <a:cs typeface="Arial"/>
                        </a:rPr>
                        <a:t> </a:t>
                      </a:r>
                      <a:r>
                        <a:rPr lang="fr-FR" sz="900" b="0" i="0" u="none" strike="noStrike" cap="none" baseline="0" dirty="0" err="1">
                          <a:solidFill>
                            <a:srgbClr val="44546A"/>
                          </a:solidFill>
                          <a:effectLst/>
                          <a:uFill>
                            <a:solidFill>
                              <a:prstClr val="black">
                                <a:alpha val="0"/>
                              </a:prstClr>
                            </a:solidFill>
                          </a:uFill>
                          <a:latin typeface="Arial"/>
                          <a:ea typeface="Arial"/>
                          <a:cs typeface="Arial"/>
                        </a:rPr>
                        <a:t>list</a:t>
                      </a:r>
                      <a:r>
                        <a:rPr lang="fr-FR" sz="900" b="0" i="0" u="none" strike="noStrike" cap="none" baseline="0" dirty="0">
                          <a:solidFill>
                            <a:srgbClr val="44546A"/>
                          </a:solidFill>
                          <a:effectLst/>
                          <a:uFill>
                            <a:solidFill>
                              <a:prstClr val="black">
                                <a:alpha val="0"/>
                              </a:prstClr>
                            </a:solidFill>
                          </a:uFill>
                          <a:latin typeface="Arial"/>
                          <a:ea typeface="Arial"/>
                          <a:cs typeface="Arial"/>
                        </a:rPr>
                        <a:t> </a:t>
                      </a:r>
                      <a:r>
                        <a:rPr lang="fr-FR" sz="900" b="0" i="0" u="none" strike="noStrike" cap="none" baseline="0" dirty="0" err="1">
                          <a:solidFill>
                            <a:srgbClr val="44546A"/>
                          </a:solidFill>
                          <a:effectLst/>
                          <a:uFill>
                            <a:solidFill>
                              <a:prstClr val="black">
                                <a:alpha val="0"/>
                              </a:prstClr>
                            </a:solidFill>
                          </a:uFill>
                          <a:latin typeface="Arial"/>
                          <a:ea typeface="Arial"/>
                          <a:cs typeface="Arial"/>
                        </a:rPr>
                        <a:t>antibiotic</a:t>
                      </a:r>
                      <a:r>
                        <a:rPr lang="fr-FR" sz="900" b="0" i="0" u="none" strike="noStrike" cap="none" baseline="0" dirty="0">
                          <a:solidFill>
                            <a:srgbClr val="44546A"/>
                          </a:solidFill>
                          <a:effectLst/>
                          <a:uFill>
                            <a:solidFill>
                              <a:prstClr val="black">
                                <a:alpha val="0"/>
                              </a:prstClr>
                            </a:solidFill>
                          </a:uFill>
                          <a:latin typeface="Arial"/>
                          <a:ea typeface="Arial"/>
                          <a:cs typeface="Arial"/>
                        </a:rPr>
                        <a:t> book: </a:t>
                      </a:r>
                      <a:r>
                        <a:rPr lang="fr-FR" sz="900" b="0" i="0" u="none" strike="noStrike" cap="none" baseline="0" dirty="0" err="1">
                          <a:solidFill>
                            <a:srgbClr val="44546A"/>
                          </a:solidFill>
                          <a:effectLst/>
                          <a:uFill>
                            <a:solidFill>
                              <a:prstClr val="black">
                                <a:alpha val="0"/>
                              </a:prstClr>
                            </a:solidFill>
                          </a:uFill>
                          <a:latin typeface="Arial"/>
                          <a:ea typeface="Arial"/>
                          <a:cs typeface="Arial"/>
                        </a:rPr>
                        <a:t>improving</a:t>
                      </a:r>
                      <a:r>
                        <a:rPr lang="fr-FR" sz="900" b="0" i="0" u="none" strike="noStrike" cap="none" baseline="0" dirty="0">
                          <a:solidFill>
                            <a:srgbClr val="44546A"/>
                          </a:solidFill>
                          <a:effectLst/>
                          <a:uFill>
                            <a:solidFill>
                              <a:prstClr val="black">
                                <a:alpha val="0"/>
                              </a:prstClr>
                            </a:solidFill>
                          </a:uFill>
                          <a:latin typeface="Arial"/>
                          <a:ea typeface="Arial"/>
                          <a:cs typeface="Arial"/>
                        </a:rPr>
                        <a:t> </a:t>
                      </a:r>
                      <a:r>
                        <a:rPr lang="fr-FR" sz="900" b="0" i="0" u="none" strike="noStrike" cap="none" baseline="0" dirty="0" err="1">
                          <a:solidFill>
                            <a:srgbClr val="44546A"/>
                          </a:solidFill>
                          <a:effectLst/>
                          <a:uFill>
                            <a:solidFill>
                              <a:prstClr val="black">
                                <a:alpha val="0"/>
                              </a:prstClr>
                            </a:solidFill>
                          </a:uFill>
                          <a:latin typeface="Arial"/>
                          <a:ea typeface="Arial"/>
                          <a:cs typeface="Arial"/>
                        </a:rPr>
                        <a:t>antibiotic</a:t>
                      </a:r>
                      <a:r>
                        <a:rPr lang="fr-FR" sz="900" b="0" i="0" u="none" strike="noStrike" cap="none" baseline="0" dirty="0">
                          <a:solidFill>
                            <a:srgbClr val="44546A"/>
                          </a:solidFill>
                          <a:effectLst/>
                          <a:uFill>
                            <a:solidFill>
                              <a:prstClr val="black">
                                <a:alpha val="0"/>
                              </a:prstClr>
                            </a:solidFill>
                          </a:uFill>
                          <a:latin typeface="Arial"/>
                          <a:ea typeface="Arial"/>
                          <a:cs typeface="Arial"/>
                        </a:rPr>
                        <a:t> </a:t>
                      </a:r>
                      <a:r>
                        <a:rPr lang="fr-FR" sz="900" b="0" i="0" u="none" strike="noStrike" cap="none" baseline="0" dirty="0" err="1">
                          <a:solidFill>
                            <a:srgbClr val="44546A"/>
                          </a:solidFill>
                          <a:effectLst/>
                          <a:uFill>
                            <a:solidFill>
                              <a:prstClr val="black">
                                <a:alpha val="0"/>
                              </a:prstClr>
                            </a:solidFill>
                          </a:uFill>
                          <a:latin typeface="Arial"/>
                          <a:ea typeface="Arial"/>
                          <a:cs typeface="Arial"/>
                        </a:rPr>
                        <a:t>AWaReness</a:t>
                      </a:r>
                      <a:r>
                        <a:rPr lang="fr-FR" sz="900" b="0" i="0" u="none" strike="noStrike" cap="none" baseline="0" dirty="0">
                          <a:solidFill>
                            <a:srgbClr val="44546A"/>
                          </a:solidFill>
                          <a:effectLst/>
                          <a:uFill>
                            <a:solidFill>
                              <a:prstClr val="black">
                                <a:alpha val="0"/>
                              </a:prstClr>
                            </a:solidFill>
                          </a:uFill>
                          <a:latin typeface="Arial"/>
                          <a:ea typeface="Arial"/>
                          <a:cs typeface="Arial"/>
                        </a:rPr>
                        <a:t>. Genève: OMS, 2021)</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7160314"/>
                  </a:ext>
                </a:extLst>
              </a:tr>
            </a:tbl>
          </a:graphicData>
        </a:graphic>
      </p:graphicFrame>
    </p:spTree>
    <p:extLst>
      <p:ext uri="{BB962C8B-B14F-4D97-AF65-F5344CB8AC3E}">
        <p14:creationId xmlns:p14="http://schemas.microsoft.com/office/powerpoint/2010/main" val="2637863195"/>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1A430-AC37-DD77-19C7-FA1F6045F389}"/>
              </a:ext>
            </a:extLst>
          </p:cNvPr>
          <p:cNvSpPr>
            <a:spLocks noGrp="1"/>
          </p:cNvSpPr>
          <p:nvPr>
            <p:ph type="title"/>
          </p:nvPr>
        </p:nvSpPr>
        <p:spPr>
          <a:xfrm>
            <a:off x="1474387" y="680086"/>
            <a:ext cx="9296400" cy="800039"/>
          </a:xfrm>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Prise en charge clinique des complications et des formes sévères de la variole du singe (6)</a:t>
            </a:r>
          </a:p>
        </p:txBody>
      </p:sp>
      <p:graphicFrame>
        <p:nvGraphicFramePr>
          <p:cNvPr id="5" name="Table 5">
            <a:extLst>
              <a:ext uri="{FF2B5EF4-FFF2-40B4-BE49-F238E27FC236}">
                <a16:creationId xmlns:a16="http://schemas.microsoft.com/office/drawing/2014/main" id="{ADF62239-6D7C-1403-2063-53F1381778DD}"/>
              </a:ext>
            </a:extLst>
          </p:cNvPr>
          <p:cNvGraphicFramePr>
            <a:graphicFrameLocks noGrp="1"/>
          </p:cNvGraphicFramePr>
          <p:nvPr>
            <p:extLst>
              <p:ext uri="{D42A27DB-BD31-4B8C-83A1-F6EECF244321}">
                <p14:modId xmlns:p14="http://schemas.microsoft.com/office/powerpoint/2010/main" val="2638883313"/>
              </p:ext>
            </p:extLst>
          </p:nvPr>
        </p:nvGraphicFramePr>
        <p:xfrm>
          <a:off x="1539703" y="1612294"/>
          <a:ext cx="8747298" cy="3933952"/>
        </p:xfrm>
        <a:graphic>
          <a:graphicData uri="http://schemas.openxmlformats.org/drawingml/2006/table">
            <a:tbl>
              <a:tblPr firstRow="1" bandRow="1">
                <a:tableStyleId>{0E3FDE45-AF77-4B5C-9715-49D594BDF05E}</a:tableStyleId>
              </a:tblPr>
              <a:tblGrid>
                <a:gridCol w="1842989">
                  <a:extLst>
                    <a:ext uri="{9D8B030D-6E8A-4147-A177-3AD203B41FA5}">
                      <a16:colId xmlns:a16="http://schemas.microsoft.com/office/drawing/2014/main" val="2490751691"/>
                    </a:ext>
                  </a:extLst>
                </a:gridCol>
                <a:gridCol w="6904309">
                  <a:extLst>
                    <a:ext uri="{9D8B030D-6E8A-4147-A177-3AD203B41FA5}">
                      <a16:colId xmlns:a16="http://schemas.microsoft.com/office/drawing/2014/main" val="1605314109"/>
                    </a:ext>
                  </a:extLst>
                </a:gridCol>
              </a:tblGrid>
              <a:tr h="370840">
                <a:tc>
                  <a:txBody>
                    <a:bodyPr/>
                    <a:lstStyle/>
                    <a:p>
                      <a:r>
                        <a:rPr lang="fr-FR" sz="1400" b="1" i="0" u="none" strike="noStrike" cap="none" baseline="0" dirty="0">
                          <a:solidFill>
                            <a:srgbClr val="FFFFFF"/>
                          </a:solidFill>
                          <a:effectLst/>
                          <a:uFill>
                            <a:solidFill>
                              <a:prstClr val="black">
                                <a:alpha val="0"/>
                              </a:prstClr>
                            </a:solidFill>
                          </a:uFill>
                          <a:latin typeface="Arial"/>
                          <a:ea typeface="Arial"/>
                          <a:cs typeface="Arial"/>
                        </a:rPr>
                        <a:t>Complication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fr-FR" sz="1400" b="1" i="0" u="none" strike="noStrike" cap="none" baseline="0">
                          <a:solidFill>
                            <a:srgbClr val="FFFFFF"/>
                          </a:solidFill>
                          <a:effectLst/>
                          <a:uFill>
                            <a:solidFill>
                              <a:prstClr val="black">
                                <a:alpha val="0"/>
                              </a:prstClr>
                            </a:solidFill>
                          </a:uFill>
                          <a:latin typeface="Arial"/>
                          <a:ea typeface="Arial"/>
                          <a:cs typeface="Arial"/>
                        </a:rPr>
                        <a:t>Traitement</a:t>
                      </a:r>
                      <a:r>
                        <a:rPr lang="fr-FR" sz="1600" b="1" i="0" u="none" strike="noStrike" cap="none" baseline="0">
                          <a:solidFill>
                            <a:srgbClr val="FFFFFF"/>
                          </a:solidFill>
                          <a:effectLst/>
                          <a:uFill>
                            <a:solidFill>
                              <a:prstClr val="black">
                                <a:alpha val="0"/>
                              </a:prstClr>
                            </a:solidFill>
                          </a:uFill>
                          <a:latin typeface="Arial"/>
                          <a:ea typeface="Arial"/>
                          <a:cs typeface="Arial"/>
                        </a:rPr>
                        <a:t>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764078489"/>
                  </a:ext>
                </a:extLst>
              </a:tr>
              <a:tr h="370840">
                <a:tc>
                  <a:txBody>
                    <a:bodyPr/>
                    <a:lstStyle/>
                    <a:p>
                      <a:pPr algn="l"/>
                      <a:r>
                        <a:rPr lang="fr-FR" sz="1400" b="1" i="0" u="none" strike="noStrike" cap="none" baseline="0">
                          <a:solidFill>
                            <a:srgbClr val="000000"/>
                          </a:solidFill>
                          <a:effectLst/>
                          <a:uFill>
                            <a:solidFill>
                              <a:prstClr val="black">
                                <a:alpha val="0"/>
                              </a:prstClr>
                            </a:solidFill>
                          </a:uFill>
                          <a:latin typeface="Arial"/>
                          <a:ea typeface="Arial"/>
                          <a:cs typeface="Arial"/>
                        </a:rPr>
                        <a:t>Aspects </a:t>
                      </a:r>
                    </a:p>
                    <a:p>
                      <a:pPr algn="l"/>
                      <a:r>
                        <a:rPr lang="fr-FR" sz="1400" b="1" i="0" u="none" strike="noStrike" cap="none" baseline="0">
                          <a:solidFill>
                            <a:srgbClr val="000000"/>
                          </a:solidFill>
                          <a:effectLst/>
                          <a:uFill>
                            <a:solidFill>
                              <a:prstClr val="black">
                                <a:alpha val="0"/>
                              </a:prstClr>
                            </a:solidFill>
                          </a:uFill>
                          <a:latin typeface="Arial"/>
                          <a:ea typeface="Arial"/>
                          <a:cs typeface="Arial"/>
                        </a:rPr>
                        <a:t>nutritionnels</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Évaluer l’état nutritionnel de tous les patients.  Si la prise de nourriture est limitée en raison d’une asthénie, un professionnel de santé doit aider le/la patient(e) à s’alimenter. Si le/la patient(e) ne tolère pas la nutrition par voie orale, envisager une nutrition entérale.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La pose d’une sonde nasogastrique par du personnel qualifié pourrait être envisagée en même temps que l’alimentation nasogastrique. Vérifier que la sonde nasogastrique est bien positionnée avant d’administrer des aliments pour éviter toute fausse route.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Prendre des précautions particulières chez les patients exposés à un risque au moment de la réalimentation (état critique, faible IMC, ration alimentaire réduite pendant une durée &gt; 5 jours, antécédents d’alcoolisme ou prise des médicaments suivants : insuline, chimiothérapie, antiacides ou diurétiques) et instaurer une alimentation entérale progressive sous surveillance étroite. </a:t>
                      </a:r>
                    </a:p>
                    <a:p>
                      <a:pPr marL="228600" indent="-228600" algn="l" defTabSz="914400" rtl="0" eaLnBrk="1" latinLnBrk="0" hangingPunct="1">
                        <a:lnSpc>
                          <a:spcPct val="95000"/>
                        </a:lnSpc>
                        <a:spcBef>
                          <a:spcPts val="600"/>
                        </a:spcBef>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Arial"/>
                          <a:ea typeface="Arial"/>
                          <a:cs typeface="Arial"/>
                        </a:rPr>
                        <a:t>Les patients dont le niveau de conscience est réduit présentent un risque de fausse route et il convient de ne pas les forcer à s’alimenter. En cas de malnutrition sévère, se référer aux lignes directrices publiées par l’OMS.</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5101292"/>
                  </a:ext>
                </a:extLst>
              </a:tr>
            </a:tbl>
          </a:graphicData>
        </a:graphic>
      </p:graphicFrame>
      <p:sp>
        <p:nvSpPr>
          <p:cNvPr id="3" name="TextBox 2">
            <a:extLst>
              <a:ext uri="{FF2B5EF4-FFF2-40B4-BE49-F238E27FC236}">
                <a16:creationId xmlns:a16="http://schemas.microsoft.com/office/drawing/2014/main" id="{7D264C69-D355-9759-0D6B-DEA65F515833}"/>
              </a:ext>
            </a:extLst>
          </p:cNvPr>
          <p:cNvSpPr txBox="1"/>
          <p:nvPr/>
        </p:nvSpPr>
        <p:spPr>
          <a:xfrm>
            <a:off x="1474387" y="5909742"/>
            <a:ext cx="9204804" cy="647700"/>
          </a:xfrm>
          <a:prstGeom prst="rect">
            <a:avLst/>
          </a:prstGeom>
          <a:noFill/>
        </p:spPr>
        <p:txBody>
          <a:bodyPr wrap="square">
            <a:spAutoFit/>
          </a:bodyPr>
          <a:lstStyle/>
          <a:p>
            <a:r>
              <a:rPr lang="fr-FR" sz="1050" b="0" i="0" u="none" strike="noStrike" cap="none" baseline="0" dirty="0">
                <a:solidFill>
                  <a:srgbClr val="44546A"/>
                </a:solidFill>
                <a:effectLst/>
                <a:uFill>
                  <a:solidFill>
                    <a:prstClr val="black">
                      <a:alpha val="0"/>
                    </a:prstClr>
                  </a:solidFill>
                </a:uFill>
                <a:latin typeface="Arial"/>
                <a:ea typeface="Arial"/>
                <a:cs typeface="Arial"/>
              </a:rPr>
              <a:t>OMS. Prise en charge clinique, prévention et maîtrise de l’</a:t>
            </a:r>
            <a:r>
              <a:rPr lang="fr-FR" sz="1050" b="0" i="0" u="none" strike="noStrike" cap="none" baseline="0" dirty="0" err="1">
                <a:solidFill>
                  <a:srgbClr val="44546A"/>
                </a:solidFill>
                <a:effectLst/>
                <a:uFill>
                  <a:solidFill>
                    <a:prstClr val="black">
                      <a:alpha val="0"/>
                    </a:prstClr>
                  </a:solidFill>
                </a:uFill>
                <a:latin typeface="Arial"/>
                <a:ea typeface="Arial"/>
                <a:cs typeface="Arial"/>
              </a:rPr>
              <a:t>orthopoxvirose</a:t>
            </a:r>
            <a:r>
              <a:rPr lang="fr-FR" sz="1050" b="0" i="0" u="none" strike="noStrike" cap="none" baseline="0" dirty="0">
                <a:solidFill>
                  <a:srgbClr val="44546A"/>
                </a:solidFill>
                <a:effectLst/>
                <a:uFill>
                  <a:solidFill>
                    <a:prstClr val="black">
                      <a:alpha val="0"/>
                    </a:prstClr>
                  </a:solidFill>
                </a:uFill>
                <a:latin typeface="Arial"/>
                <a:ea typeface="Arial"/>
                <a:cs typeface="Arial"/>
              </a:rPr>
              <a:t> simienne (variole du singe) : Orientations provisoires pour une intervention rapide, 10 juin 2022. Genève : OMS ; 2022.</a:t>
            </a:r>
          </a:p>
          <a:p>
            <a:pPr>
              <a:spcBef>
                <a:spcPts val="600"/>
              </a:spcBef>
            </a:pPr>
            <a:r>
              <a:rPr lang="fr-FR" sz="1050" b="0" i="0" u="none" strike="noStrike" cap="none" baseline="0" dirty="0">
                <a:solidFill>
                  <a:srgbClr val="44546A"/>
                </a:solidFill>
                <a:effectLst/>
                <a:uFill>
                  <a:solidFill>
                    <a:prstClr val="black">
                      <a:alpha val="0"/>
                    </a:prstClr>
                  </a:solidFill>
                </a:uFill>
                <a:latin typeface="Arial"/>
                <a:ea typeface="Arial"/>
                <a:cs typeface="Arial"/>
              </a:rPr>
              <a:t>OMS. </a:t>
            </a:r>
            <a:r>
              <a:rPr lang="fr-FR" sz="1050" b="0" i="0" u="none" strike="noStrike" cap="none" baseline="0" dirty="0">
                <a:solidFill>
                  <a:srgbClr val="44546A"/>
                </a:solidFill>
                <a:effectLst/>
                <a:uFill>
                  <a:solidFill>
                    <a:prstClr val="black">
                      <a:alpha val="0"/>
                    </a:prstClr>
                  </a:solidFill>
                </a:uFill>
                <a:latin typeface="Arial"/>
                <a:ea typeface="Arial"/>
                <a:cs typeface="Arial"/>
                <a:hlinkClick r:id="rId3" history="0"/>
              </a:rPr>
              <a:t>Mises à jour de la prise en charge de la malnutrition aiguë sévère chez le nourrisson et chez l’enfant (lignes directrices).</a:t>
            </a:r>
            <a:r>
              <a:rPr lang="fr-FR" sz="1050" b="0" i="0" u="none" strike="noStrike" cap="none" baseline="0" dirty="0">
                <a:solidFill>
                  <a:srgbClr val="44546A"/>
                </a:solidFill>
                <a:effectLst/>
                <a:uFill>
                  <a:solidFill>
                    <a:prstClr val="black">
                      <a:alpha val="0"/>
                    </a:prstClr>
                  </a:solidFill>
                </a:uFill>
                <a:latin typeface="Arial"/>
                <a:ea typeface="Arial"/>
                <a:cs typeface="Arial"/>
              </a:rPr>
              <a:t> Genève : OMS ; 2013.</a:t>
            </a:r>
          </a:p>
        </p:txBody>
      </p:sp>
    </p:spTree>
    <p:extLst>
      <p:ext uri="{BB962C8B-B14F-4D97-AF65-F5344CB8AC3E}">
        <p14:creationId xmlns:p14="http://schemas.microsoft.com/office/powerpoint/2010/main" val="3853708683"/>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Contrôle de connaissances</a:t>
            </a:r>
          </a:p>
        </p:txBody>
      </p:sp>
      <p:sp>
        <p:nvSpPr>
          <p:cNvPr id="3" name="Content Placeholder 2">
            <a:extLst>
              <a:ext uri="{FF2B5EF4-FFF2-40B4-BE49-F238E27FC236}">
                <a16:creationId xmlns:a16="http://schemas.microsoft.com/office/drawing/2014/main" id="{3E847B65-6FF1-56F5-FCC7-FF61B0EA769A}"/>
              </a:ext>
            </a:extLst>
          </p:cNvPr>
          <p:cNvSpPr>
            <a:spLocks noGrp="1"/>
          </p:cNvSpPr>
          <p:nvPr>
            <p:ph idx="1"/>
          </p:nvPr>
        </p:nvSpPr>
        <p:spPr>
          <a:xfrm>
            <a:off x="838199" y="1636730"/>
            <a:ext cx="9906001" cy="4932746"/>
          </a:xfrm>
        </p:spPr>
        <p:txBody>
          <a:bodyPr/>
          <a:lstStyle/>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Quelles sont les complications les plus fréquentes ? </a:t>
            </a:r>
          </a:p>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Quelles sont les complications les moins fréquentes ? </a:t>
            </a:r>
          </a:p>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Quelles sont les recommandations l’OMS pour les patients présentant un risque élevé de complications et ceux atteints d’une forme sévère ou compliquée de la variole du singe ?</a:t>
            </a:r>
          </a:p>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Quelles sont les procédures de triage et d’évaluation clinique nécessaires pour identifier les cas à haut risque et ceux sévères ?</a:t>
            </a:r>
          </a:p>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En quoi consiste la prise en charge clinique de l’infection nécrosante des tissus mous ?</a:t>
            </a:r>
          </a:p>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En quoi consiste la prise en charge clinique de l’adénopathie cervicale ?</a:t>
            </a:r>
          </a:p>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En quoi consiste la prise en charge clinique des lésions oculaires ?</a:t>
            </a:r>
          </a:p>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Quel est le tableau clinique de la pneumonie et quel est le traitement de support ?</a:t>
            </a:r>
          </a:p>
        </p:txBody>
      </p:sp>
    </p:spTree>
    <p:extLst>
      <p:ext uri="{BB962C8B-B14F-4D97-AF65-F5344CB8AC3E}">
        <p14:creationId xmlns:p14="http://schemas.microsoft.com/office/powerpoint/2010/main" val="21314858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6" name="Content Placeholder 6" descr="Logo&#10;&#10;Description automatically generated with low confidence">
            <a:extLst>
              <a:ext uri="{FF2B5EF4-FFF2-40B4-BE49-F238E27FC236}">
                <a16:creationId xmlns:a16="http://schemas.microsoft.com/office/drawing/2014/main" id="{E68067C4-435A-667D-1181-C3727E560AC0}"/>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909379960"/>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A70E4-E643-4CCA-971A-8766D82D9C5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p:txBody>
          <a:bodyPr>
            <a:normAutofit/>
          </a:bodyPr>
          <a:lstStyle/>
          <a:p>
            <a:r>
              <a:rPr lang="fr-FR" sz="3600" b="0" i="0" u="none" strike="noStrike" cap="none" baseline="0">
                <a:solidFill>
                  <a:srgbClr val="FFFFFF"/>
                </a:solidFill>
                <a:effectLst/>
                <a:uFill>
                  <a:solidFill>
                    <a:prstClr val="black">
                      <a:alpha val="0"/>
                    </a:prstClr>
                  </a:solidFill>
                </a:uFill>
                <a:latin typeface="Arial"/>
                <a:ea typeface="Arial"/>
                <a:cs typeface="Arial"/>
              </a:rPr>
              <a:t>Module 9 : Prévention</a:t>
            </a:r>
          </a:p>
        </p:txBody>
      </p:sp>
    </p:spTree>
    <p:extLst>
      <p:ext uri="{BB962C8B-B14F-4D97-AF65-F5344CB8AC3E}">
        <p14:creationId xmlns:p14="http://schemas.microsoft.com/office/powerpoint/2010/main" val="301801769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DDE9FB-E47E-A16D-41BC-CC419D73928C}"/>
              </a:ext>
            </a:extLst>
          </p:cNvPr>
          <p:cNvSpPr txBox="1"/>
          <p:nvPr/>
        </p:nvSpPr>
        <p:spPr>
          <a:xfrm>
            <a:off x="359451" y="5824138"/>
            <a:ext cx="4099533" cy="929640"/>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OMS [Internet]. Épidémie de mpox (variole du singe) de 2022 à 2024 : tendances mondiales. Genève : OMS [mis à jour le 28 août 2024 ; cité le 29 août 2024]. Disponible sur : </a:t>
            </a:r>
            <a:r>
              <a:rPr lang="fr-FR" sz="1100" b="0" i="0" u="none" strike="noStrike" cap="none" baseline="0">
                <a:solidFill>
                  <a:srgbClr val="44546A"/>
                </a:solidFill>
                <a:effectLst/>
                <a:uFill>
                  <a:solidFill>
                    <a:prstClr val="black">
                      <a:alpha val="0"/>
                    </a:prstClr>
                  </a:solidFill>
                </a:uFill>
                <a:latin typeface="Arial"/>
                <a:ea typeface="Arial"/>
                <a:cs typeface="Arial"/>
                <a:hlinkClick r:id="rId3" history="0"/>
              </a:rPr>
              <a:t>Épidémie de mpox (variole du singe) de 2022 à 2024 : Tendances mondiales (shinyapps.io)</a:t>
            </a:r>
            <a:r>
              <a:rPr lang="fr-FR" sz="1100" b="0" i="0" u="none" strike="noStrike" cap="none" baseline="0">
                <a:solidFill>
                  <a:srgbClr val="44546A"/>
                </a:solidFill>
                <a:effectLst/>
                <a:uFill>
                  <a:solidFill>
                    <a:prstClr val="black">
                      <a:alpha val="0"/>
                    </a:prstClr>
                  </a:solidFill>
                </a:uFill>
                <a:latin typeface="Arial"/>
                <a:ea typeface="Arial"/>
                <a:cs typeface="Arial"/>
              </a:rPr>
              <a:t>.</a:t>
            </a:r>
          </a:p>
        </p:txBody>
      </p:sp>
      <p:sp>
        <p:nvSpPr>
          <p:cNvPr id="3" name="Title 1">
            <a:extLst>
              <a:ext uri="{FF2B5EF4-FFF2-40B4-BE49-F238E27FC236}">
                <a16:creationId xmlns:a16="http://schemas.microsoft.com/office/drawing/2014/main" id="{BCF9EAC0-C5E0-EA80-73CB-D0140C35BB78}"/>
              </a:ext>
            </a:extLst>
          </p:cNvPr>
          <p:cNvSpPr>
            <a:spLocks noGrp="1"/>
          </p:cNvSpPr>
          <p:nvPr>
            <p:ph type="title"/>
          </p:nvPr>
        </p:nvSpPr>
        <p:spPr>
          <a:xfrm>
            <a:off x="359449" y="429439"/>
            <a:ext cx="5568739" cy="2498696"/>
          </a:xfrm>
        </p:spPr>
        <p:txBody>
          <a:bodyPr>
            <a:normAutofit/>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Cas recensés dans le monde par région :  Courbe épidémique   </a:t>
            </a:r>
          </a:p>
        </p:txBody>
      </p:sp>
      <p:pic>
        <p:nvPicPr>
          <p:cNvPr id="9" name="Content Placeholder 8">
            <a:extLst>
              <a:ext uri="{FF2B5EF4-FFF2-40B4-BE49-F238E27FC236}">
                <a16:creationId xmlns:a16="http://schemas.microsoft.com/office/drawing/2014/main" id="{0FACF852-6489-7A34-E347-94474F08DED0}"/>
              </a:ext>
            </a:extLst>
          </p:cNvPr>
          <p:cNvPicPr>
            <a:picLocks noGrp="1" noChangeAspect="1"/>
          </p:cNvPicPr>
          <p:nvPr>
            <p:ph idx="1"/>
          </p:nvPr>
        </p:nvPicPr>
        <p:blipFill>
          <a:blip r:embed="rId4"/>
          <a:stretch>
            <a:fillRect/>
          </a:stretch>
        </p:blipFill>
        <p:spPr>
          <a:xfrm>
            <a:off x="7479587" y="-19733"/>
            <a:ext cx="4712413" cy="6808448"/>
          </a:xfrm>
        </p:spPr>
      </p:pic>
      <p:sp>
        <p:nvSpPr>
          <p:cNvPr id="14" name="TextBox 13">
            <a:extLst>
              <a:ext uri="{FF2B5EF4-FFF2-40B4-BE49-F238E27FC236}">
                <a16:creationId xmlns:a16="http://schemas.microsoft.com/office/drawing/2014/main" id="{80230C00-A368-EB57-3E34-322231CCC1F4}"/>
              </a:ext>
            </a:extLst>
          </p:cNvPr>
          <p:cNvSpPr txBox="1"/>
          <p:nvPr/>
        </p:nvSpPr>
        <p:spPr>
          <a:xfrm>
            <a:off x="359450" y="3006536"/>
            <a:ext cx="6097712" cy="1188720"/>
          </a:xfrm>
          <a:prstGeom prst="rect">
            <a:avLst/>
          </a:prstGeom>
          <a:noFill/>
        </p:spPr>
        <p:txBody>
          <a:bodyPr wrap="square">
            <a:spAutoFit/>
          </a:bodyPr>
          <a:lstStyle/>
          <a:p>
            <a:r>
              <a:rPr lang="fr-FR" sz="1800" b="0" i="0" u="none" strike="noStrike" cap="none" baseline="0">
                <a:solidFill>
                  <a:srgbClr val="000000"/>
                </a:solidFill>
                <a:effectLst/>
                <a:uFill>
                  <a:solidFill>
                    <a:prstClr val="black">
                      <a:alpha val="0"/>
                    </a:prstClr>
                  </a:solidFill>
                </a:uFill>
                <a:latin typeface="Arial"/>
                <a:ea typeface="Arial"/>
                <a:cs typeface="Arial"/>
              </a:rPr>
              <a:t>Courbe épidémique présentée par mois pour les cas rapportés jusqu’au 31 juillet 2024, pour éviter de présenter des mois de données incomplètes. Notez les différentes échelles de l’axe des ordonnées </a:t>
            </a:r>
          </a:p>
        </p:txBody>
      </p:sp>
      <p:sp>
        <p:nvSpPr>
          <p:cNvPr id="6" name="Text Box 1">
            <a:extLst>
              <a:ext uri="{FF2B5EF4-FFF2-40B4-BE49-F238E27FC236}">
                <a16:creationId xmlns:a16="http://schemas.microsoft.com/office/drawing/2014/main" id="{EE9F6A98-6969-44BF-B142-C28D49817ED1}"/>
              </a:ext>
            </a:extLst>
          </p:cNvPr>
          <p:cNvSpPr txBox="1"/>
          <p:nvPr/>
        </p:nvSpPr>
        <p:spPr>
          <a:xfrm>
            <a:off x="7524751" y="14658"/>
            <a:ext cx="1377488" cy="226879"/>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700" b="0" i="0" u="none" strike="noStrike" cap="none" baseline="0">
                <a:solidFill>
                  <a:srgbClr val="000000"/>
                </a:solidFill>
                <a:effectLst/>
                <a:uFill>
                  <a:solidFill>
                    <a:prstClr val="black">
                      <a:alpha val="0"/>
                    </a:prstClr>
                  </a:solidFill>
                </a:uFill>
                <a:latin typeface="Arial"/>
                <a:ea typeface="Arial"/>
                <a:cs typeface="Arial"/>
              </a:rPr>
              <a:t>données en date du 31 juillet 2024 à 17 h 00 HEC</a:t>
            </a:r>
            <a:endParaRPr lang="en-US" sz="600">
              <a:effectLst/>
              <a:latin typeface="+mj-lt"/>
              <a:ea typeface="Calibri" panose="020F0502020204030204" pitchFamily="34" charset="0"/>
              <a:cs typeface="Calibri" panose="020F0502020204030204" pitchFamily="34" charset="0"/>
            </a:endParaRPr>
          </a:p>
        </p:txBody>
      </p:sp>
      <p:sp>
        <p:nvSpPr>
          <p:cNvPr id="7" name="Text Box 1">
            <a:extLst>
              <a:ext uri="{FF2B5EF4-FFF2-40B4-BE49-F238E27FC236}">
                <a16:creationId xmlns:a16="http://schemas.microsoft.com/office/drawing/2014/main" id="{1B87CC84-E04D-438A-9C8A-9F261A2D2A47}"/>
              </a:ext>
            </a:extLst>
          </p:cNvPr>
          <p:cNvSpPr txBox="1"/>
          <p:nvPr/>
        </p:nvSpPr>
        <p:spPr>
          <a:xfrm>
            <a:off x="9182101" y="181345"/>
            <a:ext cx="1377488" cy="112731"/>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700" b="1" i="0" u="none" strike="noStrike" cap="none" baseline="0">
                <a:solidFill>
                  <a:srgbClr val="000000"/>
                </a:solidFill>
                <a:effectLst/>
                <a:uFill>
                  <a:solidFill>
                    <a:prstClr val="black">
                      <a:alpha val="0"/>
                    </a:prstClr>
                  </a:solidFill>
                </a:uFill>
                <a:latin typeface="Arial"/>
                <a:ea typeface="Arial"/>
                <a:cs typeface="Arial"/>
              </a:rPr>
              <a:t>Région africaine</a:t>
            </a:r>
            <a:endParaRPr lang="en-US" sz="600" b="1">
              <a:effectLst/>
              <a:latin typeface="+mj-lt"/>
              <a:ea typeface="Calibri" panose="020F0502020204030204" pitchFamily="34" charset="0"/>
              <a:cs typeface="Calibri" panose="020F0502020204030204" pitchFamily="34" charset="0"/>
            </a:endParaRPr>
          </a:p>
        </p:txBody>
      </p:sp>
      <p:sp>
        <p:nvSpPr>
          <p:cNvPr id="8" name="Text Box 1">
            <a:extLst>
              <a:ext uri="{FF2B5EF4-FFF2-40B4-BE49-F238E27FC236}">
                <a16:creationId xmlns:a16="http://schemas.microsoft.com/office/drawing/2014/main" id="{6CB44265-CDEB-44D3-83F8-3F2C5C92A1D5}"/>
              </a:ext>
            </a:extLst>
          </p:cNvPr>
          <p:cNvSpPr txBox="1"/>
          <p:nvPr/>
        </p:nvSpPr>
        <p:spPr>
          <a:xfrm>
            <a:off x="9182101" y="1229094"/>
            <a:ext cx="1448926" cy="226879"/>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700" b="1" i="0" u="none" strike="noStrike" cap="none" baseline="0">
                <a:solidFill>
                  <a:srgbClr val="000000"/>
                </a:solidFill>
                <a:effectLst/>
                <a:uFill>
                  <a:solidFill>
                    <a:prstClr val="black">
                      <a:alpha val="0"/>
                    </a:prstClr>
                  </a:solidFill>
                </a:uFill>
                <a:latin typeface="Arial"/>
                <a:ea typeface="Arial"/>
                <a:cs typeface="Arial"/>
              </a:rPr>
              <a:t>Région de la Méditerranée orientale</a:t>
            </a:r>
            <a:endParaRPr lang="en-US" sz="600" b="1">
              <a:effectLst/>
              <a:latin typeface="+mj-lt"/>
              <a:ea typeface="Calibri" panose="020F0502020204030204" pitchFamily="34" charset="0"/>
              <a:cs typeface="Calibri" panose="020F0502020204030204" pitchFamily="34" charset="0"/>
            </a:endParaRPr>
          </a:p>
        </p:txBody>
      </p:sp>
      <p:sp>
        <p:nvSpPr>
          <p:cNvPr id="10" name="Text Box 1">
            <a:extLst>
              <a:ext uri="{FF2B5EF4-FFF2-40B4-BE49-F238E27FC236}">
                <a16:creationId xmlns:a16="http://schemas.microsoft.com/office/drawing/2014/main" id="{E4A8D0DB-377E-4502-B79C-D1FE1CFA0B6B}"/>
              </a:ext>
            </a:extLst>
          </p:cNvPr>
          <p:cNvSpPr txBox="1"/>
          <p:nvPr/>
        </p:nvSpPr>
        <p:spPr>
          <a:xfrm>
            <a:off x="9110663" y="2276843"/>
            <a:ext cx="1448926" cy="112731"/>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700" b="1" i="0" u="none" strike="noStrike" cap="none" baseline="0">
                <a:solidFill>
                  <a:srgbClr val="000000"/>
                </a:solidFill>
                <a:effectLst/>
                <a:uFill>
                  <a:solidFill>
                    <a:prstClr val="black">
                      <a:alpha val="0"/>
                    </a:prstClr>
                  </a:solidFill>
                </a:uFill>
                <a:latin typeface="Arial"/>
                <a:ea typeface="Arial"/>
                <a:cs typeface="Arial"/>
              </a:rPr>
              <a:t>Région européenne</a:t>
            </a:r>
            <a:endParaRPr lang="en-US" sz="600" b="1">
              <a:effectLst/>
              <a:latin typeface="+mj-lt"/>
              <a:ea typeface="Calibri" panose="020F0502020204030204" pitchFamily="34" charset="0"/>
              <a:cs typeface="Calibri" panose="020F0502020204030204" pitchFamily="34" charset="0"/>
            </a:endParaRPr>
          </a:p>
        </p:txBody>
      </p:sp>
      <p:sp>
        <p:nvSpPr>
          <p:cNvPr id="11" name="Text Box 1">
            <a:extLst>
              <a:ext uri="{FF2B5EF4-FFF2-40B4-BE49-F238E27FC236}">
                <a16:creationId xmlns:a16="http://schemas.microsoft.com/office/drawing/2014/main" id="{2E405162-3FD5-4050-8361-9701C7137761}"/>
              </a:ext>
            </a:extLst>
          </p:cNvPr>
          <p:cNvSpPr txBox="1"/>
          <p:nvPr/>
        </p:nvSpPr>
        <p:spPr>
          <a:xfrm>
            <a:off x="9110663" y="3319747"/>
            <a:ext cx="1448926" cy="112731"/>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700" b="1" i="0" u="none" strike="noStrike" cap="none" baseline="0">
                <a:solidFill>
                  <a:srgbClr val="000000"/>
                </a:solidFill>
                <a:effectLst/>
                <a:uFill>
                  <a:solidFill>
                    <a:prstClr val="black">
                      <a:alpha val="0"/>
                    </a:prstClr>
                  </a:solidFill>
                </a:uFill>
                <a:latin typeface="Arial"/>
                <a:ea typeface="Arial"/>
                <a:cs typeface="Arial"/>
              </a:rPr>
              <a:t>Région des Amériques </a:t>
            </a:r>
            <a:endParaRPr lang="en-US" sz="600" b="1">
              <a:effectLst/>
              <a:latin typeface="+mj-lt"/>
              <a:ea typeface="Calibri" panose="020F0502020204030204" pitchFamily="34" charset="0"/>
              <a:cs typeface="Calibri" panose="020F0502020204030204" pitchFamily="34" charset="0"/>
            </a:endParaRPr>
          </a:p>
        </p:txBody>
      </p:sp>
      <p:sp>
        <p:nvSpPr>
          <p:cNvPr id="12" name="Text Box 1">
            <a:extLst>
              <a:ext uri="{FF2B5EF4-FFF2-40B4-BE49-F238E27FC236}">
                <a16:creationId xmlns:a16="http://schemas.microsoft.com/office/drawing/2014/main" id="{4D933DED-7D2A-4E23-86D2-8FE78983D75B}"/>
              </a:ext>
            </a:extLst>
          </p:cNvPr>
          <p:cNvSpPr txBox="1"/>
          <p:nvPr/>
        </p:nvSpPr>
        <p:spPr>
          <a:xfrm>
            <a:off x="9110663" y="4368679"/>
            <a:ext cx="1448926" cy="112731"/>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700" b="1" i="0" u="none" strike="noStrike" cap="none" baseline="0">
                <a:solidFill>
                  <a:srgbClr val="000000"/>
                </a:solidFill>
                <a:effectLst/>
                <a:uFill>
                  <a:solidFill>
                    <a:prstClr val="black">
                      <a:alpha val="0"/>
                    </a:prstClr>
                  </a:solidFill>
                </a:uFill>
                <a:latin typeface="Arial"/>
                <a:ea typeface="Arial"/>
                <a:cs typeface="Arial"/>
              </a:rPr>
              <a:t>Région Asie du Sud-Est</a:t>
            </a:r>
            <a:endParaRPr lang="en-US" sz="600" b="1">
              <a:effectLst/>
              <a:latin typeface="+mj-lt"/>
              <a:ea typeface="Calibri" panose="020F0502020204030204" pitchFamily="34" charset="0"/>
              <a:cs typeface="Calibri" panose="020F0502020204030204" pitchFamily="34" charset="0"/>
            </a:endParaRPr>
          </a:p>
        </p:txBody>
      </p:sp>
      <p:sp>
        <p:nvSpPr>
          <p:cNvPr id="13" name="Text Box 1">
            <a:extLst>
              <a:ext uri="{FF2B5EF4-FFF2-40B4-BE49-F238E27FC236}">
                <a16:creationId xmlns:a16="http://schemas.microsoft.com/office/drawing/2014/main" id="{439924E8-B186-46DA-95B4-436F627BE6DE}"/>
              </a:ext>
            </a:extLst>
          </p:cNvPr>
          <p:cNvSpPr txBox="1"/>
          <p:nvPr/>
        </p:nvSpPr>
        <p:spPr>
          <a:xfrm>
            <a:off x="9165434" y="5403322"/>
            <a:ext cx="1448926" cy="112731"/>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700" b="1" i="0" u="none" strike="noStrike" cap="none" baseline="0">
                <a:solidFill>
                  <a:srgbClr val="000000"/>
                </a:solidFill>
                <a:effectLst/>
                <a:uFill>
                  <a:solidFill>
                    <a:prstClr val="black">
                      <a:alpha val="0"/>
                    </a:prstClr>
                  </a:solidFill>
                </a:uFill>
                <a:latin typeface="Arial"/>
                <a:ea typeface="Arial"/>
                <a:cs typeface="Arial"/>
              </a:rPr>
              <a:t>Région du Pacifique occidental </a:t>
            </a:r>
            <a:endParaRPr lang="en-US" sz="600" b="1">
              <a:effectLst/>
              <a:latin typeface="+mj-lt"/>
              <a:ea typeface="Calibri" panose="020F0502020204030204" pitchFamily="34" charset="0"/>
              <a:cs typeface="Calibri" panose="020F0502020204030204" pitchFamily="34" charset="0"/>
            </a:endParaRPr>
          </a:p>
        </p:txBody>
      </p:sp>
      <p:sp>
        <p:nvSpPr>
          <p:cNvPr id="15" name="Text Box 1">
            <a:extLst>
              <a:ext uri="{FF2B5EF4-FFF2-40B4-BE49-F238E27FC236}">
                <a16:creationId xmlns:a16="http://schemas.microsoft.com/office/drawing/2014/main" id="{429BC6D0-124D-49AA-96F0-26989B33B15F}"/>
              </a:ext>
            </a:extLst>
          </p:cNvPr>
          <p:cNvSpPr txBox="1"/>
          <p:nvPr/>
        </p:nvSpPr>
        <p:spPr>
          <a:xfrm>
            <a:off x="9127895" y="6567402"/>
            <a:ext cx="1448926" cy="112731"/>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700" b="1" i="0" u="none" strike="noStrike" cap="none" baseline="0">
                <a:solidFill>
                  <a:srgbClr val="000000"/>
                </a:solidFill>
                <a:effectLst/>
                <a:uFill>
                  <a:solidFill>
                    <a:prstClr val="black">
                      <a:alpha val="0"/>
                    </a:prstClr>
                  </a:solidFill>
                </a:uFill>
                <a:latin typeface="Arial"/>
                <a:ea typeface="Arial"/>
                <a:cs typeface="Arial"/>
              </a:rPr>
              <a:t>Date de notification </a:t>
            </a:r>
            <a:endParaRPr lang="en-US" sz="600" b="1">
              <a:effectLst/>
              <a:latin typeface="+mj-lt"/>
              <a:ea typeface="Calibri" panose="020F0502020204030204" pitchFamily="34" charset="0"/>
              <a:cs typeface="Calibri" panose="020F0502020204030204" pitchFamily="34" charset="0"/>
            </a:endParaRPr>
          </a:p>
        </p:txBody>
      </p:sp>
      <p:sp>
        <p:nvSpPr>
          <p:cNvPr id="16" name="Text Box 1">
            <a:extLst>
              <a:ext uri="{FF2B5EF4-FFF2-40B4-BE49-F238E27FC236}">
                <a16:creationId xmlns:a16="http://schemas.microsoft.com/office/drawing/2014/main" id="{ECB863C8-CD1B-461C-96D9-DF7DB8A568D2}"/>
              </a:ext>
            </a:extLst>
          </p:cNvPr>
          <p:cNvSpPr txBox="1"/>
          <p:nvPr/>
        </p:nvSpPr>
        <p:spPr>
          <a:xfrm rot="16200000">
            <a:off x="6856654" y="3318006"/>
            <a:ext cx="1448926" cy="112731"/>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700" b="1" i="0" u="none" strike="noStrike" cap="none" baseline="0">
                <a:solidFill>
                  <a:srgbClr val="000000"/>
                </a:solidFill>
                <a:effectLst/>
                <a:uFill>
                  <a:solidFill>
                    <a:prstClr val="black">
                      <a:alpha val="0"/>
                    </a:prstClr>
                  </a:solidFill>
                </a:uFill>
                <a:latin typeface="Arial"/>
                <a:ea typeface="Arial"/>
                <a:cs typeface="Arial"/>
              </a:rPr>
              <a:t>Nombre de cas</a:t>
            </a:r>
            <a:endParaRPr lang="en-US" sz="600" b="1">
              <a:effectLst/>
              <a:latin typeface="+mj-lt"/>
              <a:ea typeface="Calibri" panose="020F0502020204030204" pitchFamily="34" charset="0"/>
              <a:cs typeface="Calibri" panose="020F0502020204030204" pitchFamily="34" charset="0"/>
            </a:endParaRPr>
          </a:p>
        </p:txBody>
      </p:sp>
      <p:sp>
        <p:nvSpPr>
          <p:cNvPr id="17" name="Text Box 1">
            <a:extLst>
              <a:ext uri="{FF2B5EF4-FFF2-40B4-BE49-F238E27FC236}">
                <a16:creationId xmlns:a16="http://schemas.microsoft.com/office/drawing/2014/main" id="{068CC218-9720-42C2-BEC8-C3581387E942}"/>
              </a:ext>
            </a:extLst>
          </p:cNvPr>
          <p:cNvSpPr txBox="1"/>
          <p:nvPr/>
        </p:nvSpPr>
        <p:spPr>
          <a:xfrm>
            <a:off x="7949264" y="6408704"/>
            <a:ext cx="240503" cy="162056"/>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500" b="0" i="0" u="none" strike="noStrike" cap="none" baseline="0">
                <a:solidFill>
                  <a:srgbClr val="535353"/>
                </a:solidFill>
                <a:effectLst/>
                <a:uFill>
                  <a:solidFill>
                    <a:prstClr val="black">
                      <a:alpha val="0"/>
                    </a:prstClr>
                  </a:solidFill>
                </a:uFill>
                <a:latin typeface="Arial"/>
                <a:ea typeface="Arial"/>
                <a:cs typeface="Arial"/>
              </a:rPr>
              <a:t>Janvier 2022</a:t>
            </a:r>
            <a:endParaRPr lang="en-US" sz="400">
              <a:solidFill>
                <a:srgbClr val="535353"/>
              </a:solidFill>
              <a:effectLst/>
              <a:latin typeface="+mj-lt"/>
              <a:ea typeface="Calibri" panose="020F0502020204030204" pitchFamily="34" charset="0"/>
              <a:cs typeface="Calibri" panose="020F0502020204030204" pitchFamily="34" charset="0"/>
            </a:endParaRPr>
          </a:p>
        </p:txBody>
      </p:sp>
      <p:sp>
        <p:nvSpPr>
          <p:cNvPr id="18" name="Text Box 1">
            <a:extLst>
              <a:ext uri="{FF2B5EF4-FFF2-40B4-BE49-F238E27FC236}">
                <a16:creationId xmlns:a16="http://schemas.microsoft.com/office/drawing/2014/main" id="{58ACEF04-42DE-4E0B-BFF9-E86F8AB32860}"/>
              </a:ext>
            </a:extLst>
          </p:cNvPr>
          <p:cNvSpPr txBox="1"/>
          <p:nvPr/>
        </p:nvSpPr>
        <p:spPr>
          <a:xfrm>
            <a:off x="8563627" y="6418143"/>
            <a:ext cx="240503" cy="162056"/>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500" b="0" i="0" u="none" strike="noStrike" cap="none" baseline="0">
                <a:solidFill>
                  <a:srgbClr val="535353"/>
                </a:solidFill>
                <a:effectLst/>
                <a:uFill>
                  <a:solidFill>
                    <a:prstClr val="black">
                      <a:alpha val="0"/>
                    </a:prstClr>
                  </a:solidFill>
                </a:uFill>
                <a:latin typeface="Arial"/>
                <a:ea typeface="Arial"/>
                <a:cs typeface="Arial"/>
              </a:rPr>
              <a:t>Juin 2022</a:t>
            </a:r>
            <a:endParaRPr lang="en-US" sz="400">
              <a:solidFill>
                <a:srgbClr val="535353"/>
              </a:solidFill>
              <a:effectLst/>
              <a:latin typeface="+mj-lt"/>
              <a:ea typeface="Calibri" panose="020F0502020204030204" pitchFamily="34" charset="0"/>
              <a:cs typeface="Calibri" panose="020F0502020204030204" pitchFamily="34" charset="0"/>
            </a:endParaRPr>
          </a:p>
        </p:txBody>
      </p:sp>
      <p:sp>
        <p:nvSpPr>
          <p:cNvPr id="19" name="Text Box 1">
            <a:extLst>
              <a:ext uri="{FF2B5EF4-FFF2-40B4-BE49-F238E27FC236}">
                <a16:creationId xmlns:a16="http://schemas.microsoft.com/office/drawing/2014/main" id="{64B6E6C8-205F-4ABC-B060-F17ADD3D7EF4}"/>
              </a:ext>
            </a:extLst>
          </p:cNvPr>
          <p:cNvSpPr txBox="1"/>
          <p:nvPr/>
        </p:nvSpPr>
        <p:spPr>
          <a:xfrm>
            <a:off x="9153555" y="6413209"/>
            <a:ext cx="240503" cy="162056"/>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500" b="0" i="0" u="none" strike="noStrike" cap="none" baseline="0">
                <a:solidFill>
                  <a:srgbClr val="535353"/>
                </a:solidFill>
                <a:effectLst/>
                <a:uFill>
                  <a:solidFill>
                    <a:prstClr val="black">
                      <a:alpha val="0"/>
                    </a:prstClr>
                  </a:solidFill>
                </a:uFill>
                <a:latin typeface="Arial"/>
                <a:ea typeface="Arial"/>
                <a:cs typeface="Arial"/>
              </a:rPr>
              <a:t>Novembre 2022</a:t>
            </a:r>
            <a:endParaRPr lang="en-US" sz="400">
              <a:solidFill>
                <a:srgbClr val="535353"/>
              </a:solidFill>
              <a:effectLst/>
              <a:latin typeface="+mj-lt"/>
              <a:ea typeface="Calibri" panose="020F0502020204030204" pitchFamily="34" charset="0"/>
              <a:cs typeface="Calibri" panose="020F0502020204030204" pitchFamily="34" charset="0"/>
            </a:endParaRPr>
          </a:p>
        </p:txBody>
      </p:sp>
      <p:sp>
        <p:nvSpPr>
          <p:cNvPr id="21" name="Text Box 1">
            <a:extLst>
              <a:ext uri="{FF2B5EF4-FFF2-40B4-BE49-F238E27FC236}">
                <a16:creationId xmlns:a16="http://schemas.microsoft.com/office/drawing/2014/main" id="{A8D358F1-A40B-4DFC-A18B-663C1113DDD7}"/>
              </a:ext>
            </a:extLst>
          </p:cNvPr>
          <p:cNvSpPr txBox="1"/>
          <p:nvPr/>
        </p:nvSpPr>
        <p:spPr>
          <a:xfrm>
            <a:off x="9767918" y="6408704"/>
            <a:ext cx="240503" cy="162056"/>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500" b="0" i="0" u="none" strike="noStrike" cap="none" baseline="0">
                <a:solidFill>
                  <a:srgbClr val="535353"/>
                </a:solidFill>
                <a:effectLst/>
                <a:uFill>
                  <a:solidFill>
                    <a:prstClr val="black">
                      <a:alpha val="0"/>
                    </a:prstClr>
                  </a:solidFill>
                </a:uFill>
                <a:latin typeface="Arial"/>
                <a:ea typeface="Arial"/>
                <a:cs typeface="Arial"/>
              </a:rPr>
              <a:t>Avril 2023</a:t>
            </a:r>
            <a:endParaRPr lang="en-US" sz="400">
              <a:solidFill>
                <a:srgbClr val="535353"/>
              </a:solidFill>
              <a:effectLst/>
              <a:latin typeface="+mj-lt"/>
              <a:ea typeface="Calibri" panose="020F0502020204030204" pitchFamily="34" charset="0"/>
              <a:cs typeface="Calibri" panose="020F0502020204030204" pitchFamily="34" charset="0"/>
            </a:endParaRPr>
          </a:p>
        </p:txBody>
      </p:sp>
      <p:sp>
        <p:nvSpPr>
          <p:cNvPr id="22" name="Text Box 1">
            <a:extLst>
              <a:ext uri="{FF2B5EF4-FFF2-40B4-BE49-F238E27FC236}">
                <a16:creationId xmlns:a16="http://schemas.microsoft.com/office/drawing/2014/main" id="{2C8CA48B-85BC-43B1-ADA8-3D94DFBDC0C1}"/>
              </a:ext>
            </a:extLst>
          </p:cNvPr>
          <p:cNvSpPr txBox="1"/>
          <p:nvPr/>
        </p:nvSpPr>
        <p:spPr>
          <a:xfrm>
            <a:off x="10355529" y="6415533"/>
            <a:ext cx="240503" cy="243590"/>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500" b="0" i="0" u="none" strike="noStrike" cap="none" baseline="0">
                <a:solidFill>
                  <a:srgbClr val="535353"/>
                </a:solidFill>
                <a:effectLst/>
                <a:uFill>
                  <a:solidFill>
                    <a:prstClr val="black">
                      <a:alpha val="0"/>
                    </a:prstClr>
                  </a:solidFill>
                </a:uFill>
                <a:latin typeface="Arial"/>
                <a:ea typeface="Arial"/>
                <a:cs typeface="Arial"/>
              </a:rPr>
              <a:t>Septembre 2023</a:t>
            </a:r>
            <a:endParaRPr lang="en-US" sz="400">
              <a:solidFill>
                <a:srgbClr val="535353"/>
              </a:solidFill>
              <a:effectLst/>
              <a:latin typeface="+mj-lt"/>
              <a:ea typeface="Calibri" panose="020F0502020204030204" pitchFamily="34" charset="0"/>
              <a:cs typeface="Calibri" panose="020F0502020204030204" pitchFamily="34" charset="0"/>
            </a:endParaRPr>
          </a:p>
        </p:txBody>
      </p:sp>
      <p:sp>
        <p:nvSpPr>
          <p:cNvPr id="23" name="Text Box 1">
            <a:extLst>
              <a:ext uri="{FF2B5EF4-FFF2-40B4-BE49-F238E27FC236}">
                <a16:creationId xmlns:a16="http://schemas.microsoft.com/office/drawing/2014/main" id="{A512557C-7F3B-4664-B4C0-3D0811B5B498}"/>
              </a:ext>
            </a:extLst>
          </p:cNvPr>
          <p:cNvSpPr txBox="1"/>
          <p:nvPr/>
        </p:nvSpPr>
        <p:spPr>
          <a:xfrm>
            <a:off x="10937305" y="6415533"/>
            <a:ext cx="240503" cy="162056"/>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500" b="0" i="0" u="none" strike="noStrike" cap="none" baseline="0">
                <a:solidFill>
                  <a:srgbClr val="535353"/>
                </a:solidFill>
                <a:effectLst/>
                <a:uFill>
                  <a:solidFill>
                    <a:prstClr val="black">
                      <a:alpha val="0"/>
                    </a:prstClr>
                  </a:solidFill>
                </a:uFill>
                <a:latin typeface="Arial"/>
                <a:ea typeface="Arial"/>
                <a:cs typeface="Arial"/>
              </a:rPr>
              <a:t>Février 2024</a:t>
            </a:r>
            <a:endParaRPr lang="en-US" sz="400">
              <a:solidFill>
                <a:srgbClr val="535353"/>
              </a:solidFill>
              <a:effectLst/>
              <a:latin typeface="+mj-lt"/>
              <a:ea typeface="Calibri" panose="020F0502020204030204" pitchFamily="34" charset="0"/>
              <a:cs typeface="Calibri" panose="020F0502020204030204" pitchFamily="34" charset="0"/>
            </a:endParaRPr>
          </a:p>
        </p:txBody>
      </p:sp>
      <p:sp>
        <p:nvSpPr>
          <p:cNvPr id="24" name="Text Box 1">
            <a:extLst>
              <a:ext uri="{FF2B5EF4-FFF2-40B4-BE49-F238E27FC236}">
                <a16:creationId xmlns:a16="http://schemas.microsoft.com/office/drawing/2014/main" id="{915EF8B7-F064-4942-AFB1-5BD567B9A9C2}"/>
              </a:ext>
            </a:extLst>
          </p:cNvPr>
          <p:cNvSpPr txBox="1"/>
          <p:nvPr/>
        </p:nvSpPr>
        <p:spPr>
          <a:xfrm>
            <a:off x="11538292" y="6417829"/>
            <a:ext cx="223614" cy="162056"/>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500" b="0" i="0" u="none" strike="noStrike" cap="none" baseline="0">
                <a:solidFill>
                  <a:srgbClr val="535353"/>
                </a:solidFill>
                <a:effectLst/>
                <a:uFill>
                  <a:solidFill>
                    <a:prstClr val="black">
                      <a:alpha val="0"/>
                    </a:prstClr>
                  </a:solidFill>
                </a:uFill>
                <a:latin typeface="Arial"/>
                <a:ea typeface="Arial"/>
                <a:cs typeface="Arial"/>
              </a:rPr>
              <a:t>Juillet 2024</a:t>
            </a:r>
            <a:endParaRPr lang="en-US" sz="400">
              <a:solidFill>
                <a:srgbClr val="535353"/>
              </a:solidFill>
              <a:effectLst/>
              <a:latin typeface="+mj-lt"/>
              <a:ea typeface="Calibri" panose="020F0502020204030204" pitchFamily="34" charset="0"/>
              <a:cs typeface="Calibri" panose="020F0502020204030204" pitchFamily="34" charset="0"/>
            </a:endParaRPr>
          </a:p>
        </p:txBody>
      </p:sp>
      <p:sp>
        <p:nvSpPr>
          <p:cNvPr id="25" name="Text Box 1">
            <a:extLst>
              <a:ext uri="{FF2B5EF4-FFF2-40B4-BE49-F238E27FC236}">
                <a16:creationId xmlns:a16="http://schemas.microsoft.com/office/drawing/2014/main" id="{DD817758-EC72-4232-B201-8E2EBF618AF7}"/>
              </a:ext>
            </a:extLst>
          </p:cNvPr>
          <p:cNvSpPr txBox="1"/>
          <p:nvPr/>
        </p:nvSpPr>
        <p:spPr>
          <a:xfrm>
            <a:off x="7881707" y="6676655"/>
            <a:ext cx="663575" cy="112731"/>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700" b="0" i="0" u="none" strike="noStrike" cap="none" baseline="0">
                <a:solidFill>
                  <a:srgbClr val="000000"/>
                </a:solidFill>
                <a:effectLst/>
                <a:uFill>
                  <a:solidFill>
                    <a:prstClr val="black">
                      <a:alpha val="0"/>
                    </a:prstClr>
                  </a:solidFill>
                </a:uFill>
                <a:latin typeface="Arial"/>
                <a:ea typeface="Arial"/>
                <a:cs typeface="Arial"/>
              </a:rPr>
              <a:t>Source : QUI</a:t>
            </a:r>
            <a:endParaRPr lang="en-US" sz="600">
              <a:effectLst/>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78289063"/>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a:xfrm>
            <a:off x="838199" y="1636730"/>
            <a:ext cx="9785685" cy="4932746"/>
          </a:xfrm>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a:t>
            </a:r>
          </a:p>
          <a:p>
            <a:r>
              <a:rPr lang="fr-FR" sz="2800" b="0" i="0" u="none" strike="noStrike" cap="none" baseline="0">
                <a:solidFill>
                  <a:srgbClr val="262626"/>
                </a:solidFill>
                <a:effectLst/>
                <a:uFill>
                  <a:solidFill>
                    <a:prstClr val="black">
                      <a:alpha val="0"/>
                    </a:prstClr>
                  </a:solidFill>
                </a:uFill>
                <a:latin typeface="Arial"/>
                <a:ea typeface="Arial"/>
                <a:cs typeface="Arial"/>
              </a:rPr>
              <a:t>Présenter la stratégie de vaccination </a:t>
            </a:r>
          </a:p>
          <a:p>
            <a:r>
              <a:rPr lang="fr-FR" sz="2800" b="0" i="0" u="none" strike="noStrike" cap="none" baseline="0">
                <a:solidFill>
                  <a:srgbClr val="262626"/>
                </a:solidFill>
                <a:effectLst/>
                <a:uFill>
                  <a:solidFill>
                    <a:prstClr val="black">
                      <a:alpha val="0"/>
                    </a:prstClr>
                  </a:solidFill>
                </a:uFill>
                <a:latin typeface="Arial"/>
                <a:ea typeface="Arial"/>
                <a:cs typeface="Arial"/>
              </a:rPr>
              <a:t>Décrire la procédure à suivre pour proposer une vaccination préventive primaire aux clients éligibles</a:t>
            </a:r>
          </a:p>
          <a:p>
            <a:r>
              <a:rPr lang="fr-FR" sz="2800" b="0" i="0" u="none" strike="noStrike" cap="none" baseline="0">
                <a:solidFill>
                  <a:srgbClr val="262626"/>
                </a:solidFill>
                <a:effectLst/>
                <a:uFill>
                  <a:solidFill>
                    <a:prstClr val="black">
                      <a:alpha val="0"/>
                    </a:prstClr>
                  </a:solidFill>
                </a:uFill>
                <a:latin typeface="Arial"/>
                <a:ea typeface="Arial"/>
                <a:cs typeface="Arial"/>
              </a:rPr>
              <a:t>Décrire la procédure à suivre pour proposer une vaccination préventive post-exposition aux clients éligibles</a:t>
            </a:r>
          </a:p>
          <a:p>
            <a:r>
              <a:rPr lang="fr-FR" sz="2800" b="0" i="0" u="none" strike="noStrike" cap="none" baseline="0">
                <a:solidFill>
                  <a:srgbClr val="262626"/>
                </a:solidFill>
                <a:effectLst/>
                <a:uFill>
                  <a:solidFill>
                    <a:prstClr val="black">
                      <a:alpha val="0"/>
                    </a:prstClr>
                  </a:solidFill>
                </a:uFill>
                <a:latin typeface="Arial"/>
                <a:ea typeface="Arial"/>
                <a:cs typeface="Arial"/>
              </a:rPr>
              <a:t>Décrire la procédure à suivre pour proposer une vaccination appropriée à des groupes spéciaux de population</a:t>
            </a:r>
          </a:p>
        </p:txBody>
      </p:sp>
    </p:spTree>
    <p:extLst>
      <p:ext uri="{BB962C8B-B14F-4D97-AF65-F5344CB8AC3E}">
        <p14:creationId xmlns:p14="http://schemas.microsoft.com/office/powerpoint/2010/main" val="831405911"/>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E258D-C280-8EA1-2151-BAC34214D88C}"/>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PCI : Pierre angulaire de la prévention</a:t>
            </a:r>
            <a:endParaRPr lang="en-US"/>
          </a:p>
        </p:txBody>
      </p:sp>
      <p:sp>
        <p:nvSpPr>
          <p:cNvPr id="3" name="Content Placeholder 2">
            <a:extLst>
              <a:ext uri="{FF2B5EF4-FFF2-40B4-BE49-F238E27FC236}">
                <a16:creationId xmlns:a16="http://schemas.microsoft.com/office/drawing/2014/main" id="{58251223-1915-FB33-369C-2FECC2E9EC78}"/>
              </a:ext>
            </a:extLst>
          </p:cNvPr>
          <p:cNvSpPr>
            <a:spLocks noGrp="1"/>
          </p:cNvSpPr>
          <p:nvPr>
            <p:ph idx="1"/>
          </p:nvPr>
        </p:nvSpPr>
        <p:spPr/>
        <p:txBody>
          <a:bodyPr vert="horz" lIns="91440" tIns="45720" rIns="91440" bIns="45720" rtlCol="0" anchor="t">
            <a:noAutofit/>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Les mesures de santé publique de base, par exemple la prévention et le contrôle des infections (PCI), sont notamment les suivantes : </a:t>
            </a:r>
          </a:p>
          <a:p>
            <a:pPr lvl="1">
              <a:buFont typeface="Courier New" panose="020B0604020202020204" pitchFamily="34" charset="0"/>
              <a:buChar char="o"/>
            </a:pPr>
            <a:r>
              <a:rPr lang="fr-FR" sz="2400" b="0" i="0" u="none" strike="noStrike" cap="none" baseline="0">
                <a:solidFill>
                  <a:srgbClr val="262626"/>
                </a:solidFill>
                <a:effectLst/>
                <a:uFill>
                  <a:solidFill>
                    <a:prstClr val="black">
                      <a:alpha val="0"/>
                    </a:prstClr>
                  </a:solidFill>
                </a:uFill>
                <a:latin typeface="Arial"/>
                <a:ea typeface="Arial"/>
                <a:cs typeface="Arial"/>
              </a:rPr>
              <a:t>Utilisation d’un équipement de protection individuelle (EPI) pour les soignants </a:t>
            </a:r>
          </a:p>
          <a:p>
            <a:pPr lvl="1">
              <a:buFont typeface="Courier New" panose="020B0604020202020204" pitchFamily="34" charset="0"/>
              <a:buChar char="o"/>
            </a:pPr>
            <a:r>
              <a:rPr lang="fr-FR" sz="2400" b="0" i="0" u="none" strike="noStrike" cap="none" baseline="0">
                <a:solidFill>
                  <a:srgbClr val="262626"/>
                </a:solidFill>
                <a:effectLst/>
                <a:uFill>
                  <a:solidFill>
                    <a:prstClr val="black">
                      <a:alpha val="0"/>
                    </a:prstClr>
                  </a:solidFill>
                </a:uFill>
                <a:latin typeface="Arial"/>
                <a:ea typeface="Arial"/>
                <a:cs typeface="Arial"/>
              </a:rPr>
              <a:t>Évitement de tout contact corporel étroit ou intime avec une personne qui présente des symptômes</a:t>
            </a:r>
          </a:p>
          <a:p>
            <a:pPr lvl="1">
              <a:buFont typeface="Courier New" panose="020B0604020202020204" pitchFamily="34" charset="0"/>
              <a:buChar char="o"/>
            </a:pPr>
            <a:r>
              <a:rPr lang="fr-FR" sz="2400" b="0" i="0" u="none" strike="noStrike" cap="none" baseline="0">
                <a:solidFill>
                  <a:srgbClr val="262626"/>
                </a:solidFill>
                <a:effectLst/>
                <a:uFill>
                  <a:solidFill>
                    <a:prstClr val="black">
                      <a:alpha val="0"/>
                    </a:prstClr>
                  </a:solidFill>
                </a:uFill>
                <a:latin typeface="Arial"/>
                <a:ea typeface="Arial"/>
                <a:cs typeface="Arial"/>
              </a:rPr>
              <a:t>Hygiène des mains régulière avec des produits adéquats</a:t>
            </a:r>
            <a:endParaRPr lang="en-US"/>
          </a:p>
          <a:p>
            <a:pPr lvl="1">
              <a:buFont typeface="Courier New" panose="020B0604020202020204" pitchFamily="34" charset="0"/>
              <a:buChar char="o"/>
            </a:pPr>
            <a:r>
              <a:rPr lang="fr-FR" sz="2400" b="0" i="0" u="none" strike="noStrike" cap="none" baseline="0">
                <a:solidFill>
                  <a:srgbClr val="262626"/>
                </a:solidFill>
                <a:effectLst/>
                <a:uFill>
                  <a:solidFill>
                    <a:prstClr val="black">
                      <a:alpha val="0"/>
                    </a:prstClr>
                  </a:solidFill>
                </a:uFill>
                <a:latin typeface="Arial"/>
                <a:ea typeface="Arial"/>
                <a:cs typeface="Arial"/>
              </a:rPr>
              <a:t>Triage et isolement en temps opportun – avec des soins de support - pour les patients présentant des cas suspects, probables ou confirmés pendant la durée de la période infectieuse ou jusqu’à l’élimination du risque d’infection. </a:t>
            </a:r>
            <a:endParaRPr lang="en-US"/>
          </a:p>
        </p:txBody>
      </p:sp>
    </p:spTree>
    <p:extLst>
      <p:ext uri="{BB962C8B-B14F-4D97-AF65-F5344CB8AC3E}">
        <p14:creationId xmlns:p14="http://schemas.microsoft.com/office/powerpoint/2010/main" val="1582464524"/>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7F8F-5F3F-F0B5-46FF-366F1EEBF4EE}"/>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Stratégie de vaccination </a:t>
            </a:r>
          </a:p>
        </p:txBody>
      </p:sp>
      <p:sp>
        <p:nvSpPr>
          <p:cNvPr id="3" name="Content Placeholder 2">
            <a:extLst>
              <a:ext uri="{FF2B5EF4-FFF2-40B4-BE49-F238E27FC236}">
                <a16:creationId xmlns:a16="http://schemas.microsoft.com/office/drawing/2014/main" id="{5E2A73FD-0457-EE4E-09A0-9A2ED0B1B572}"/>
              </a:ext>
            </a:extLst>
          </p:cNvPr>
          <p:cNvSpPr>
            <a:spLocks noGrp="1"/>
          </p:cNvSpPr>
          <p:nvPr>
            <p:ph idx="1"/>
          </p:nvPr>
        </p:nvSpPr>
        <p:spPr>
          <a:xfrm>
            <a:off x="838200" y="1636730"/>
            <a:ext cx="9685421" cy="4932746"/>
          </a:xfrm>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Les programmes de vaccination doivent s’accompagner </a:t>
            </a:r>
          </a:p>
          <a:p>
            <a:r>
              <a:rPr lang="fr-FR" sz="2800" b="0" i="0" u="none" strike="noStrike" cap="none" baseline="0">
                <a:solidFill>
                  <a:srgbClr val="262626"/>
                </a:solidFill>
                <a:effectLst/>
                <a:uFill>
                  <a:solidFill>
                    <a:prstClr val="black">
                      <a:alpha val="0"/>
                    </a:prstClr>
                  </a:solidFill>
                </a:uFill>
                <a:latin typeface="Arial"/>
                <a:ea typeface="Arial"/>
                <a:cs typeface="Arial"/>
              </a:rPr>
              <a:t>d’une solide </a:t>
            </a:r>
            <a:r>
              <a:rPr lang="fr-FR" sz="2800" b="1" i="0" u="none" strike="noStrike" cap="none" baseline="0">
                <a:solidFill>
                  <a:srgbClr val="262626"/>
                </a:solidFill>
                <a:effectLst/>
                <a:uFill>
                  <a:solidFill>
                    <a:prstClr val="black">
                      <a:alpha val="0"/>
                    </a:prstClr>
                  </a:solidFill>
                </a:uFill>
                <a:latin typeface="Arial"/>
                <a:ea typeface="Arial"/>
                <a:cs typeface="Arial"/>
              </a:rPr>
              <a:t>campagne d’information </a:t>
            </a:r>
            <a:r>
              <a:rPr lang="fr-FR" sz="2800" b="0" i="0" u="none" strike="noStrike" cap="none" baseline="0">
                <a:solidFill>
                  <a:srgbClr val="262626"/>
                </a:solidFill>
                <a:effectLst/>
                <a:uFill>
                  <a:solidFill>
                    <a:prstClr val="black">
                      <a:alpha val="0"/>
                    </a:prstClr>
                  </a:solidFill>
                </a:uFill>
                <a:latin typeface="Arial"/>
                <a:ea typeface="Arial"/>
                <a:cs typeface="Arial"/>
              </a:rPr>
              <a:t>pour communiquer les informations suivantes aux personnes vaccinées : </a:t>
            </a:r>
          </a:p>
          <a:p>
            <a:pPr lvl="1"/>
            <a:r>
              <a:rPr lang="fr-FR" sz="2400" b="0" i="0" u="none" strike="noStrike" cap="none" baseline="0">
                <a:solidFill>
                  <a:srgbClr val="262626"/>
                </a:solidFill>
                <a:effectLst/>
                <a:uFill>
                  <a:solidFill>
                    <a:prstClr val="black">
                      <a:alpha val="0"/>
                    </a:prstClr>
                  </a:solidFill>
                </a:uFill>
                <a:latin typeface="Arial"/>
                <a:ea typeface="Arial"/>
                <a:cs typeface="Arial"/>
              </a:rPr>
              <a:t>Il faut environ 2 semaines pour la vaccination complète (1 ou 2 doses selon le produit) avant le développement de l’immunité  </a:t>
            </a:r>
          </a:p>
          <a:p>
            <a:pPr lvl="1"/>
            <a:r>
              <a:rPr lang="fr-FR" sz="2400" b="0" i="0" u="none" strike="noStrike" cap="none" baseline="0">
                <a:solidFill>
                  <a:srgbClr val="262626"/>
                </a:solidFill>
                <a:effectLst/>
                <a:uFill>
                  <a:solidFill>
                    <a:prstClr val="black">
                      <a:alpha val="0"/>
                    </a:prstClr>
                  </a:solidFill>
                </a:uFill>
                <a:latin typeface="Arial"/>
                <a:ea typeface="Arial"/>
                <a:cs typeface="Arial"/>
              </a:rPr>
              <a:t>Le degré de protection conféré par la vaccination est actuellement inconnu pour l’épidémie en cours (clades 1b et 1a)</a:t>
            </a:r>
          </a:p>
          <a:p>
            <a:r>
              <a:rPr lang="fr-FR" sz="2800" b="0" i="0" u="none" strike="noStrike" cap="none" baseline="0">
                <a:solidFill>
                  <a:srgbClr val="262626"/>
                </a:solidFill>
                <a:effectLst/>
                <a:uFill>
                  <a:solidFill>
                    <a:prstClr val="black">
                      <a:alpha val="0"/>
                    </a:prstClr>
                  </a:solidFill>
                </a:uFill>
                <a:latin typeface="Arial"/>
                <a:ea typeface="Arial"/>
                <a:cs typeface="Arial"/>
              </a:rPr>
              <a:t> </a:t>
            </a:r>
            <a:r>
              <a:rPr lang="fr-FR" sz="2800" b="1" i="0" u="none" strike="noStrike" cap="none" baseline="0">
                <a:solidFill>
                  <a:srgbClr val="262626"/>
                </a:solidFill>
                <a:effectLst/>
                <a:uFill>
                  <a:solidFill>
                    <a:prstClr val="black">
                      <a:alpha val="0"/>
                    </a:prstClr>
                  </a:solidFill>
                </a:uFill>
                <a:latin typeface="Arial"/>
                <a:ea typeface="Arial"/>
                <a:cs typeface="Arial"/>
              </a:rPr>
              <a:t>Pharmacovigilance</a:t>
            </a:r>
            <a:r>
              <a:rPr lang="fr-FR" sz="2800" b="0" i="0" u="none" strike="noStrike" cap="none" baseline="0">
                <a:solidFill>
                  <a:srgbClr val="262626"/>
                </a:solidFill>
                <a:effectLst/>
                <a:uFill>
                  <a:solidFill>
                    <a:prstClr val="black">
                      <a:alpha val="0"/>
                    </a:prstClr>
                  </a:solidFill>
                </a:uFill>
                <a:latin typeface="Arial"/>
                <a:ea typeface="Arial"/>
                <a:cs typeface="Arial"/>
              </a:rPr>
              <a:t> robuste </a:t>
            </a:r>
            <a:endParaRPr lang="en-US"/>
          </a:p>
        </p:txBody>
      </p:sp>
    </p:spTree>
    <p:extLst>
      <p:ext uri="{BB962C8B-B14F-4D97-AF65-F5344CB8AC3E}">
        <p14:creationId xmlns:p14="http://schemas.microsoft.com/office/powerpoint/2010/main" val="885691631"/>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F9EE9-8D92-043A-B854-31507AFA8F1F}"/>
              </a:ext>
            </a:extLst>
          </p:cNvPr>
          <p:cNvSpPr>
            <a:spLocks noGrp="1"/>
          </p:cNvSpPr>
          <p:nvPr>
            <p:ph type="title"/>
          </p:nvPr>
        </p:nvSpPr>
        <p:spPr>
          <a:xfrm>
            <a:off x="213783" y="122827"/>
            <a:ext cx="10303934"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Stratégie de vaccination </a:t>
            </a:r>
          </a:p>
        </p:txBody>
      </p:sp>
      <p:sp>
        <p:nvSpPr>
          <p:cNvPr id="3" name="Content Placeholder 2">
            <a:extLst>
              <a:ext uri="{FF2B5EF4-FFF2-40B4-BE49-F238E27FC236}">
                <a16:creationId xmlns:a16="http://schemas.microsoft.com/office/drawing/2014/main" id="{56233009-98A9-9322-7DB9-F232FE3B2E7B}"/>
              </a:ext>
            </a:extLst>
          </p:cNvPr>
          <p:cNvSpPr>
            <a:spLocks noGrp="1"/>
          </p:cNvSpPr>
          <p:nvPr>
            <p:ph idx="1"/>
          </p:nvPr>
        </p:nvSpPr>
        <p:spPr>
          <a:xfrm>
            <a:off x="213783" y="1059103"/>
            <a:ext cx="11825148" cy="4837496"/>
          </a:xfrm>
        </p:spPr>
        <p:txBody>
          <a:bodyPr vert="horz" lIns="91440" tIns="45720" rIns="91440" bIns="45720" rtlCol="0" anchor="t">
            <a:noAutofit/>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La </a:t>
            </a:r>
            <a:r>
              <a:rPr lang="fr-FR" sz="2800" b="1" i="0" u="none" strike="noStrike" cap="none" baseline="0">
                <a:solidFill>
                  <a:srgbClr val="262626"/>
                </a:solidFill>
                <a:effectLst/>
                <a:uFill>
                  <a:solidFill>
                    <a:prstClr val="black">
                      <a:alpha val="0"/>
                    </a:prstClr>
                  </a:solidFill>
                </a:uFill>
                <a:latin typeface="Arial"/>
                <a:ea typeface="Arial"/>
                <a:cs typeface="Arial"/>
              </a:rPr>
              <a:t>vaccination de masse contre la variole du singe n’est ni requise ni recommandée pour le moment</a:t>
            </a:r>
            <a:r>
              <a:rPr lang="fr-FR" sz="2800" b="0" i="0" u="none" strike="noStrike" cap="none" baseline="0">
                <a:solidFill>
                  <a:srgbClr val="262626"/>
                </a:solidFill>
                <a:effectLst/>
                <a:uFill>
                  <a:solidFill>
                    <a:prstClr val="black">
                      <a:alpha val="0"/>
                    </a:prstClr>
                  </a:solidFill>
                </a:uFill>
                <a:latin typeface="Arial"/>
                <a:ea typeface="Arial"/>
                <a:cs typeface="Arial"/>
              </a:rPr>
              <a:t>. Une utilisation plus large des vaccins pour les personnes à risque pourrait s’avérer nécessaire si elle est justifiée par les données probantes.</a:t>
            </a:r>
            <a:endParaRPr lang="en-US"/>
          </a:p>
          <a:p>
            <a:r>
              <a:rPr lang="fr-FR" sz="2800" b="0" i="0" u="none" strike="noStrike" cap="none" baseline="0">
                <a:solidFill>
                  <a:srgbClr val="262626"/>
                </a:solidFill>
                <a:effectLst/>
                <a:uFill>
                  <a:solidFill>
                    <a:prstClr val="black">
                      <a:alpha val="0"/>
                    </a:prstClr>
                  </a:solidFill>
                </a:uFill>
                <a:latin typeface="Arial"/>
                <a:ea typeface="Arial"/>
                <a:cs typeface="Arial"/>
              </a:rPr>
              <a:t>Les vaccins préventifs primaires (pré-exposition) et les vaccins préventifs post-exposition sont recommandés pour certains groupes : </a:t>
            </a:r>
          </a:p>
          <a:p>
            <a:pPr lvl="1">
              <a:buFont typeface="Courier New" panose="020B0604020202020204" pitchFamily="34" charset="0"/>
              <a:buChar char="o"/>
            </a:pPr>
            <a:r>
              <a:rPr lang="fr-FR" sz="2400" b="0" i="0" u="none" strike="noStrike" cap="none" baseline="0">
                <a:solidFill>
                  <a:srgbClr val="262626"/>
                </a:solidFill>
                <a:effectLst/>
                <a:uFill>
                  <a:solidFill>
                    <a:prstClr val="black">
                      <a:alpha val="0"/>
                    </a:prstClr>
                  </a:solidFill>
                </a:uFill>
                <a:latin typeface="Arial"/>
                <a:ea typeface="Arial"/>
                <a:cs typeface="Arial"/>
              </a:rPr>
              <a:t>Patients (mais sans toutefois s’y limiter) qui s’identifient eux-mêmes comme homosexuels ou bisexuels, hommes qui ont des rapports sexuels avec d’autres hommes (HSH) ou d’autres personnes ayant plusieurs partenaires sexuels</a:t>
            </a:r>
            <a:endParaRPr lang="en-US">
              <a:solidFill>
                <a:srgbClr val="000000"/>
              </a:solidFill>
              <a:latin typeface="Arial"/>
              <a:cs typeface="Arial"/>
            </a:endParaRPr>
          </a:p>
          <a:p>
            <a:pPr lvl="1">
              <a:buFont typeface="Courier New" panose="020B0604020202020204" pitchFamily="34" charset="0"/>
              <a:buChar char="o"/>
            </a:pPr>
            <a:r>
              <a:rPr lang="fr-FR" sz="2400" b="0" i="0" u="none" strike="noStrike" cap="none" baseline="0">
                <a:solidFill>
                  <a:srgbClr val="262626"/>
                </a:solidFill>
                <a:effectLst/>
                <a:uFill>
                  <a:solidFill>
                    <a:prstClr val="black">
                      <a:alpha val="0"/>
                    </a:prstClr>
                  </a:solidFill>
                </a:uFill>
                <a:latin typeface="Arial"/>
                <a:ea typeface="Arial"/>
                <a:cs typeface="Arial"/>
              </a:rPr>
              <a:t>Professionnels de santé à haut risque d’exposition, personnel de laboratoire qui manipule des orthopoxvirus, personnel de laboratoire clinique qui effectue des tests de diagnostic pour la variole du singe, membres d’équipes d’intervention en cas d’épidémie (désignés par les autorités sanitaires nationales)</a:t>
            </a:r>
            <a:endParaRPr lang="en-US"/>
          </a:p>
          <a:p>
            <a:endParaRPr lang="en-US">
              <a:latin typeface="Arial"/>
              <a:cs typeface="Arial"/>
            </a:endParaRPr>
          </a:p>
        </p:txBody>
      </p:sp>
    </p:spTree>
    <p:extLst>
      <p:ext uri="{BB962C8B-B14F-4D97-AF65-F5344CB8AC3E}">
        <p14:creationId xmlns:p14="http://schemas.microsoft.com/office/powerpoint/2010/main" val="759244854"/>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610A-9FFD-751D-7D62-7909CAB028D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Vaccination préventive post-exposition (PEPV</a:t>
            </a:r>
            <a:r>
              <a:rPr lang="fr-FR" sz="3600" b="0" i="0" u="none" strike="noStrike" cap="none" baseline="0">
                <a:solidFill>
                  <a:srgbClr val="577F9F"/>
                </a:solidFill>
                <a:effectLst/>
                <a:uFill>
                  <a:solidFill>
                    <a:prstClr val="black">
                      <a:alpha val="0"/>
                    </a:prstClr>
                  </a:solidFill>
                </a:uFill>
                <a:latin typeface="Arial"/>
                <a:ea typeface="Arial"/>
                <a:cs typeface="Arial"/>
              </a:rPr>
              <a:t>)</a:t>
            </a:r>
            <a:endParaRPr lang="en-US"/>
          </a:p>
        </p:txBody>
      </p:sp>
      <p:sp>
        <p:nvSpPr>
          <p:cNvPr id="3" name="Content Placeholder 2">
            <a:extLst>
              <a:ext uri="{FF2B5EF4-FFF2-40B4-BE49-F238E27FC236}">
                <a16:creationId xmlns:a16="http://schemas.microsoft.com/office/drawing/2014/main" id="{E4F919C7-72BF-0F91-D0AA-A31DA83A396E}"/>
              </a:ext>
            </a:extLst>
          </p:cNvPr>
          <p:cNvSpPr>
            <a:spLocks noGrp="1"/>
          </p:cNvSpPr>
          <p:nvPr>
            <p:ph idx="1"/>
          </p:nvPr>
        </p:nvSpPr>
        <p:spPr>
          <a:xfrm>
            <a:off x="838200" y="1636730"/>
            <a:ext cx="10214811" cy="4932746"/>
          </a:xfrm>
        </p:spPr>
        <p:txBody>
          <a:bodyPr vert="horz" lIns="91440" tIns="45720" rIns="91440" bIns="45720" rtlCol="0" anchor="t">
            <a:noAutofit/>
          </a:bodyPr>
          <a:lstStyle/>
          <a:p>
            <a:r>
              <a:rPr lang="fr-FR" sz="2000" b="0" i="0" u="none" strike="noStrike" cap="none" baseline="0">
                <a:solidFill>
                  <a:srgbClr val="262626"/>
                </a:solidFill>
                <a:effectLst/>
                <a:uFill>
                  <a:solidFill>
                    <a:prstClr val="black">
                      <a:alpha val="0"/>
                    </a:prstClr>
                  </a:solidFill>
                </a:uFill>
                <a:latin typeface="Arial"/>
                <a:ea typeface="Arial"/>
                <a:cs typeface="Arial"/>
              </a:rPr>
              <a:t>Pour les </a:t>
            </a:r>
            <a:r>
              <a:rPr lang="fr-FR" sz="2000" b="1" i="0" u="none" strike="noStrike" cap="none" baseline="0">
                <a:solidFill>
                  <a:srgbClr val="262626"/>
                </a:solidFill>
                <a:effectLst/>
                <a:uFill>
                  <a:solidFill>
                    <a:prstClr val="black">
                      <a:alpha val="0"/>
                    </a:prstClr>
                  </a:solidFill>
                </a:uFill>
                <a:latin typeface="Arial"/>
                <a:ea typeface="Arial"/>
                <a:cs typeface="Arial"/>
              </a:rPr>
              <a:t>contacts </a:t>
            </a:r>
            <a:r>
              <a:rPr lang="fr-FR" sz="2000" b="0" i="0" u="none" strike="noStrike" cap="none" baseline="0">
                <a:solidFill>
                  <a:srgbClr val="262626"/>
                </a:solidFill>
                <a:effectLst/>
                <a:uFill>
                  <a:solidFill>
                    <a:prstClr val="black">
                      <a:alpha val="0"/>
                    </a:prstClr>
                  </a:solidFill>
                </a:uFill>
                <a:latin typeface="Arial"/>
                <a:ea typeface="Arial"/>
                <a:cs typeface="Arial"/>
              </a:rPr>
              <a:t>des cas, la PEPV est recommandée </a:t>
            </a:r>
            <a:r>
              <a:rPr lang="fr-FR" sz="2000" b="1" i="0" u="none" strike="noStrike" cap="none" baseline="0">
                <a:solidFill>
                  <a:srgbClr val="262626"/>
                </a:solidFill>
                <a:effectLst/>
                <a:uFill>
                  <a:solidFill>
                    <a:prstClr val="black">
                      <a:alpha val="0"/>
                    </a:prstClr>
                  </a:solidFill>
                </a:uFill>
                <a:latin typeface="Arial"/>
                <a:ea typeface="Arial"/>
                <a:cs typeface="Arial"/>
              </a:rPr>
              <a:t>dans les quatre jours </a:t>
            </a:r>
            <a:r>
              <a:rPr lang="fr-FR" sz="2000" b="0" i="0" u="none" strike="noStrike" cap="none" baseline="0">
                <a:solidFill>
                  <a:srgbClr val="262626"/>
                </a:solidFill>
                <a:effectLst/>
                <a:uFill>
                  <a:solidFill>
                    <a:prstClr val="black">
                      <a:alpha val="0"/>
                    </a:prstClr>
                  </a:solidFill>
                </a:uFill>
                <a:latin typeface="Arial"/>
                <a:ea typeface="Arial"/>
                <a:cs typeface="Arial"/>
              </a:rPr>
              <a:t>suivant la première exposition (et jusqu’à 14 jours en l’absence de symptômes), pour prévenir l’apparition de la maladie ou pour en atténuer la gravité.</a:t>
            </a:r>
          </a:p>
          <a:p>
            <a:r>
              <a:rPr lang="fr-FR" sz="2000" b="1" i="0" u="none" strike="noStrike" cap="none" baseline="0">
                <a:solidFill>
                  <a:srgbClr val="262626"/>
                </a:solidFill>
                <a:effectLst/>
                <a:uFill>
                  <a:solidFill>
                    <a:prstClr val="black">
                      <a:alpha val="0"/>
                    </a:prstClr>
                  </a:solidFill>
                </a:uFill>
                <a:latin typeface="Arial"/>
                <a:ea typeface="Arial"/>
                <a:cs typeface="Arial"/>
              </a:rPr>
              <a:t>Les enfants, les femmes enceintes et les personnes immunodéprimées </a:t>
            </a:r>
            <a:r>
              <a:rPr lang="fr-FR" sz="2000" b="0" i="0" u="none" strike="noStrike" cap="none" baseline="0">
                <a:solidFill>
                  <a:srgbClr val="262626"/>
                </a:solidFill>
                <a:effectLst/>
                <a:uFill>
                  <a:solidFill>
                    <a:prstClr val="black">
                      <a:alpha val="0"/>
                    </a:prstClr>
                  </a:solidFill>
                </a:uFill>
                <a:latin typeface="Arial"/>
                <a:ea typeface="Arial"/>
                <a:cs typeface="Arial"/>
              </a:rPr>
              <a:t>peuvent présenter un risque de développer une forme plus grave de la maladie. Par conséquent, </a:t>
            </a:r>
            <a:r>
              <a:rPr lang="fr-FR" sz="2000" b="0" i="1" u="none" strike="noStrike" cap="none" baseline="0">
                <a:solidFill>
                  <a:srgbClr val="262626"/>
                </a:solidFill>
                <a:effectLst/>
                <a:uFill>
                  <a:solidFill>
                    <a:prstClr val="black">
                      <a:alpha val="0"/>
                    </a:prstClr>
                  </a:solidFill>
                </a:uFill>
                <a:latin typeface="Arial"/>
                <a:ea typeface="Arial"/>
                <a:cs typeface="Arial"/>
              </a:rPr>
              <a:t>en cas d’approvisionnement limité en vaccins</a:t>
            </a:r>
            <a:r>
              <a:rPr lang="fr-FR" sz="2000" b="0" i="0" u="none" strike="noStrike" cap="none" baseline="0">
                <a:solidFill>
                  <a:srgbClr val="262626"/>
                </a:solidFill>
                <a:effectLst/>
                <a:uFill>
                  <a:solidFill>
                    <a:prstClr val="black">
                      <a:alpha val="0"/>
                    </a:prstClr>
                  </a:solidFill>
                </a:uFill>
                <a:latin typeface="Arial"/>
                <a:ea typeface="Arial"/>
                <a:cs typeface="Arial"/>
              </a:rPr>
              <a:t>, ces populations, si elles sont exposées, devraient se voir proposer la vaccination en </a:t>
            </a:r>
            <a:r>
              <a:rPr lang="fr-FR" sz="2000" b="0" i="0" u="sng" strike="noStrike" cap="none" baseline="0">
                <a:solidFill>
                  <a:srgbClr val="262626"/>
                </a:solidFill>
                <a:effectLst/>
                <a:uFill>
                  <a:solidFill>
                    <a:srgbClr val="262626"/>
                  </a:solidFill>
                </a:uFill>
                <a:latin typeface="Arial"/>
                <a:ea typeface="Arial"/>
                <a:cs typeface="Arial"/>
              </a:rPr>
              <a:t>priorité</a:t>
            </a:r>
          </a:p>
          <a:p>
            <a:r>
              <a:rPr lang="fr-FR" sz="2000" b="0" i="0" u="none" strike="noStrike" cap="none" baseline="0">
                <a:solidFill>
                  <a:srgbClr val="262626"/>
                </a:solidFill>
                <a:effectLst/>
                <a:uFill>
                  <a:solidFill>
                    <a:prstClr val="black">
                      <a:alpha val="0"/>
                    </a:prstClr>
                  </a:solidFill>
                </a:uFill>
                <a:latin typeface="Arial"/>
                <a:ea typeface="Arial"/>
                <a:cs typeface="Arial"/>
              </a:rPr>
              <a:t>Les personnes qui ont reçu une vaccination préventive primaire (pré-exposition) </a:t>
            </a:r>
            <a:r>
              <a:rPr lang="fr-FR" sz="2000" b="1" i="0" u="none" strike="noStrike" cap="none" baseline="0">
                <a:solidFill>
                  <a:srgbClr val="262626"/>
                </a:solidFill>
                <a:effectLst/>
                <a:uFill>
                  <a:solidFill>
                    <a:prstClr val="black">
                      <a:alpha val="0"/>
                    </a:prstClr>
                  </a:solidFill>
                </a:uFill>
                <a:latin typeface="Arial"/>
                <a:ea typeface="Arial"/>
                <a:cs typeface="Arial"/>
              </a:rPr>
              <a:t>à deux doses</a:t>
            </a:r>
            <a:r>
              <a:rPr lang="fr-FR" sz="2000" b="0" i="0" u="none" strike="noStrike" cap="none" baseline="0">
                <a:solidFill>
                  <a:srgbClr val="262626"/>
                </a:solidFill>
                <a:effectLst/>
                <a:uFill>
                  <a:solidFill>
                    <a:prstClr val="black">
                      <a:alpha val="0"/>
                    </a:prstClr>
                  </a:solidFill>
                </a:uFill>
                <a:latin typeface="Arial"/>
                <a:ea typeface="Arial"/>
                <a:cs typeface="Arial"/>
              </a:rPr>
              <a:t> et qui sont exposées (contacts) ne </a:t>
            </a:r>
            <a:r>
              <a:rPr lang="fr-FR" sz="2000" b="1" i="0" u="none" strike="noStrike" cap="none" baseline="0">
                <a:solidFill>
                  <a:srgbClr val="262626"/>
                </a:solidFill>
                <a:effectLst/>
                <a:uFill>
                  <a:solidFill>
                    <a:prstClr val="black">
                      <a:alpha val="0"/>
                    </a:prstClr>
                  </a:solidFill>
                </a:uFill>
                <a:latin typeface="Arial"/>
                <a:ea typeface="Arial"/>
                <a:cs typeface="Arial"/>
              </a:rPr>
              <a:t>doivent pas recevoir la PEPV</a:t>
            </a:r>
            <a:r>
              <a:rPr lang="fr-FR" sz="2000" b="0" i="0" u="none" strike="noStrike" cap="none" baseline="0">
                <a:solidFill>
                  <a:srgbClr val="262626"/>
                </a:solidFill>
                <a:effectLst/>
                <a:uFill>
                  <a:solidFill>
                    <a:prstClr val="black">
                      <a:alpha val="0"/>
                    </a:prstClr>
                  </a:solidFill>
                </a:uFill>
                <a:latin typeface="Arial"/>
                <a:ea typeface="Arial"/>
                <a:cs typeface="Arial"/>
              </a:rPr>
              <a:t>, mais doivent surveiller d’éventuels symptômes jusqu’à 21 jours après la dernière exposition. </a:t>
            </a:r>
          </a:p>
          <a:p>
            <a:r>
              <a:rPr lang="fr-FR" sz="2000" b="0" i="0" u="none" strike="noStrike" cap="none" baseline="0">
                <a:solidFill>
                  <a:srgbClr val="262626"/>
                </a:solidFill>
                <a:effectLst/>
                <a:uFill>
                  <a:solidFill>
                    <a:prstClr val="black">
                      <a:alpha val="0"/>
                    </a:prstClr>
                  </a:solidFill>
                </a:uFill>
                <a:latin typeface="Arial"/>
                <a:ea typeface="Arial"/>
                <a:cs typeface="Arial"/>
              </a:rPr>
              <a:t>Les personnes en contact avec un cas de variole du singe </a:t>
            </a:r>
            <a:r>
              <a:rPr lang="fr-FR" sz="2000" b="1" i="0" u="none" strike="noStrike" cap="none" baseline="0">
                <a:solidFill>
                  <a:srgbClr val="262626"/>
                </a:solidFill>
                <a:effectLst/>
                <a:uFill>
                  <a:solidFill>
                    <a:prstClr val="black">
                      <a:alpha val="0"/>
                    </a:prstClr>
                  </a:solidFill>
                </a:uFill>
                <a:latin typeface="Arial"/>
                <a:ea typeface="Arial"/>
                <a:cs typeface="Arial"/>
              </a:rPr>
              <a:t>après leur première dose et avant leur deuxième dose</a:t>
            </a:r>
            <a:r>
              <a:rPr lang="fr-FR" sz="2000" b="0" i="0" u="none" strike="noStrike" cap="none" baseline="0">
                <a:solidFill>
                  <a:srgbClr val="262626"/>
                </a:solidFill>
                <a:effectLst/>
                <a:uFill>
                  <a:solidFill>
                    <a:prstClr val="black">
                      <a:alpha val="0"/>
                    </a:prstClr>
                  </a:solidFill>
                </a:uFill>
                <a:latin typeface="Arial"/>
                <a:ea typeface="Arial"/>
                <a:cs typeface="Arial"/>
              </a:rPr>
              <a:t> doivent recevoir leur deuxième dose comme prévu.</a:t>
            </a:r>
          </a:p>
        </p:txBody>
      </p:sp>
    </p:spTree>
    <p:extLst>
      <p:ext uri="{BB962C8B-B14F-4D97-AF65-F5344CB8AC3E}">
        <p14:creationId xmlns:p14="http://schemas.microsoft.com/office/powerpoint/2010/main" val="1573528150"/>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610A-9FFD-751D-7D62-7909CAB028D8}"/>
              </a:ext>
            </a:extLst>
          </p:cNvPr>
          <p:cNvSpPr>
            <a:spLocks noGrp="1"/>
          </p:cNvSpPr>
          <p:nvPr>
            <p:ph type="title"/>
          </p:nvPr>
        </p:nvSpPr>
        <p:spPr>
          <a:xfrm>
            <a:off x="106655" y="3491"/>
            <a:ext cx="11998439" cy="800039"/>
          </a:xfrm>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Stratégie de vaccination :  Éligibilité à la prévention primaire </a:t>
            </a:r>
            <a:endParaRPr lang="en-US"/>
          </a:p>
        </p:txBody>
      </p:sp>
      <p:sp>
        <p:nvSpPr>
          <p:cNvPr id="3" name="Content Placeholder 2">
            <a:extLst>
              <a:ext uri="{FF2B5EF4-FFF2-40B4-BE49-F238E27FC236}">
                <a16:creationId xmlns:a16="http://schemas.microsoft.com/office/drawing/2014/main" id="{E4F919C7-72BF-0F91-D0AA-A31DA83A396E}"/>
              </a:ext>
            </a:extLst>
          </p:cNvPr>
          <p:cNvSpPr>
            <a:spLocks noGrp="1"/>
          </p:cNvSpPr>
          <p:nvPr>
            <p:ph idx="1"/>
          </p:nvPr>
        </p:nvSpPr>
        <p:spPr>
          <a:xfrm>
            <a:off x="-3325" y="1034415"/>
            <a:ext cx="11998440" cy="5824432"/>
          </a:xfrm>
        </p:spPr>
        <p:txBody>
          <a:bodyPr vert="horz" lIns="91440" tIns="45720" rIns="91440" bIns="45720" rtlCol="0" anchor="t">
            <a:noAutofit/>
          </a:bodyPr>
          <a:lstStyle/>
          <a:p>
            <a:pPr marL="0" indent="0">
              <a:buNone/>
            </a:pPr>
            <a:r>
              <a:rPr lang="fr-FR" sz="2000" b="0" i="0" u="none" strike="noStrike" cap="none" baseline="0" dirty="0">
                <a:solidFill>
                  <a:srgbClr val="262626"/>
                </a:solidFill>
                <a:effectLst/>
                <a:uFill>
                  <a:solidFill>
                    <a:prstClr val="black">
                      <a:alpha val="0"/>
                    </a:prstClr>
                  </a:solidFill>
                </a:uFill>
                <a:latin typeface="Arial"/>
                <a:ea typeface="Arial"/>
                <a:cs typeface="Arial"/>
              </a:rPr>
              <a:t>Les patients éligibles comprennent, sans toutefois s’y limiter, les suivants : </a:t>
            </a:r>
          </a:p>
          <a:p>
            <a:pPr lvl="1">
              <a:spcBef>
                <a:spcPts val="1200"/>
              </a:spcBef>
              <a:buFont typeface="Arial" panose="020B0604020202020204" pitchFamily="34" charset="0"/>
              <a:buChar char="•"/>
            </a:pPr>
            <a:r>
              <a:rPr lang="fr-FR" sz="2000" b="0" i="0" u="none" strike="noStrike" cap="none" baseline="0" dirty="0">
                <a:solidFill>
                  <a:srgbClr val="262626"/>
                </a:solidFill>
                <a:effectLst/>
                <a:uFill>
                  <a:solidFill>
                    <a:prstClr val="black">
                      <a:alpha val="0"/>
                    </a:prstClr>
                  </a:solidFill>
                </a:uFill>
                <a:latin typeface="Arial"/>
                <a:ea typeface="Arial"/>
                <a:cs typeface="Arial"/>
              </a:rPr>
              <a:t>Ceux qui s’identifient comme homosexuels ou bisexuels ou hommes qui ont des rapports sexuels avec d’autres hommes ou transgenres, de genre non binaire ou de genres divers et qui, au cours des 6 derniers mois, ont eu : </a:t>
            </a:r>
          </a:p>
          <a:p>
            <a:pPr lvl="2">
              <a:spcBef>
                <a:spcPts val="1200"/>
              </a:spcBef>
              <a:buFont typeface="Wingdings" panose="020B0604020202020204" pitchFamily="34" charset="0"/>
              <a:buChar char="§"/>
            </a:pPr>
            <a:r>
              <a:rPr lang="fr-FR" sz="1800" b="0" i="0" u="none" strike="noStrike" cap="none" baseline="0" dirty="0">
                <a:solidFill>
                  <a:srgbClr val="262626"/>
                </a:solidFill>
                <a:effectLst/>
                <a:uFill>
                  <a:solidFill>
                    <a:prstClr val="black">
                      <a:alpha val="0"/>
                    </a:prstClr>
                  </a:solidFill>
                </a:uFill>
                <a:latin typeface="Arial"/>
                <a:ea typeface="Arial"/>
                <a:cs typeface="Arial"/>
              </a:rPr>
              <a:t>une ou plusieurs IST </a:t>
            </a:r>
            <a:endParaRPr lang="en-US" sz="1800" dirty="0"/>
          </a:p>
          <a:p>
            <a:pPr lvl="2">
              <a:spcBef>
                <a:spcPts val="1200"/>
              </a:spcBef>
              <a:buFont typeface="Wingdings" panose="020B0604020202020204" pitchFamily="34" charset="0"/>
              <a:buChar char="§"/>
            </a:pPr>
            <a:r>
              <a:rPr lang="fr-FR" sz="1800" b="0" i="0" u="none" strike="noStrike" cap="none" baseline="0" dirty="0">
                <a:solidFill>
                  <a:srgbClr val="262626"/>
                </a:solidFill>
                <a:effectLst/>
                <a:uFill>
                  <a:solidFill>
                    <a:prstClr val="black">
                      <a:alpha val="0"/>
                    </a:prstClr>
                  </a:solidFill>
                </a:uFill>
                <a:latin typeface="Arial"/>
                <a:ea typeface="Arial"/>
                <a:cs typeface="Arial"/>
              </a:rPr>
              <a:t>un partenaire sexuel ; un contact sexuel ou intime anonyme ; </a:t>
            </a:r>
            <a:endParaRPr lang="en-US" sz="1800" dirty="0"/>
          </a:p>
          <a:p>
            <a:pPr lvl="2">
              <a:spcBef>
                <a:spcPts val="1200"/>
              </a:spcBef>
              <a:buFont typeface="Wingdings" panose="020B0604020202020204" pitchFamily="34" charset="0"/>
              <a:buChar char="§"/>
            </a:pPr>
            <a:r>
              <a:rPr lang="fr-FR" sz="1800" b="0" i="0" u="none" strike="noStrike" cap="none" baseline="0" dirty="0">
                <a:solidFill>
                  <a:srgbClr val="262626"/>
                </a:solidFill>
                <a:effectLst/>
                <a:uFill>
                  <a:solidFill>
                    <a:prstClr val="black">
                      <a:alpha val="0"/>
                    </a:prstClr>
                  </a:solidFill>
                </a:uFill>
                <a:latin typeface="Arial"/>
                <a:ea typeface="Arial"/>
                <a:cs typeface="Arial"/>
              </a:rPr>
              <a:t>des relations sexuelles dans un établissement sexuel ou en dans le cadre d’un grand événement public dans une région géographique où sévit la transmission de la variole du singe</a:t>
            </a:r>
            <a:endParaRPr lang="en-US" sz="1800" dirty="0"/>
          </a:p>
          <a:p>
            <a:pPr lvl="1">
              <a:buFont typeface="Arial" panose="020B0604020202020204" pitchFamily="34" charset="0"/>
              <a:buChar char="•"/>
            </a:pPr>
            <a:r>
              <a:rPr lang="fr-FR" sz="2000" b="0" i="0" u="none" strike="noStrike" cap="none" baseline="0" dirty="0">
                <a:solidFill>
                  <a:srgbClr val="262626"/>
                </a:solidFill>
                <a:effectLst/>
                <a:uFill>
                  <a:solidFill>
                    <a:prstClr val="black">
                      <a:alpha val="0"/>
                    </a:prstClr>
                  </a:solidFill>
                </a:uFill>
                <a:latin typeface="Arial"/>
                <a:ea typeface="Arial"/>
                <a:cs typeface="Arial"/>
              </a:rPr>
              <a:t>Ceux qui ont eu des contacts sexuels ou intimes avec une personne présentant un risque de variole du singe, comme décrit ci-dessus</a:t>
            </a:r>
          </a:p>
          <a:p>
            <a:pPr lvl="1">
              <a:buFont typeface="Arial" panose="020B0604020202020204" pitchFamily="34" charset="0"/>
              <a:buChar char="•"/>
            </a:pPr>
            <a:r>
              <a:rPr lang="fr-FR" sz="2000" b="0" i="0" u="none" strike="noStrike" cap="none" baseline="0" dirty="0">
                <a:solidFill>
                  <a:srgbClr val="262626"/>
                </a:solidFill>
                <a:effectLst/>
                <a:uFill>
                  <a:solidFill>
                    <a:prstClr val="black">
                      <a:alpha val="0"/>
                    </a:prstClr>
                  </a:solidFill>
                </a:uFill>
                <a:latin typeface="Arial"/>
                <a:ea typeface="Arial"/>
                <a:cs typeface="Arial"/>
              </a:rPr>
              <a:t>Ceux qui ont eu contact un sexuel ou intime avec une personne susceptible d’être atteinte de variole du singe</a:t>
            </a:r>
          </a:p>
          <a:p>
            <a:pPr lvl="1">
              <a:buFont typeface="Arial" panose="020B0604020202020204" pitchFamily="34" charset="0"/>
              <a:buChar char="•"/>
            </a:pPr>
            <a:r>
              <a:rPr lang="fr-FR" sz="2000" b="0" i="0" u="none" strike="noStrike" cap="none" baseline="0" dirty="0">
                <a:solidFill>
                  <a:srgbClr val="262626"/>
                </a:solidFill>
                <a:effectLst/>
                <a:uFill>
                  <a:solidFill>
                    <a:prstClr val="black">
                      <a:alpha val="0"/>
                    </a:prstClr>
                  </a:solidFill>
                </a:uFill>
                <a:latin typeface="Arial"/>
                <a:ea typeface="Arial"/>
                <a:cs typeface="Arial"/>
              </a:rPr>
              <a:t>Ceux qui sont des professionnels de santé présentant un risque élevé d’exposition, font partie du personnel de laboratoire qui manipule des </a:t>
            </a:r>
            <a:r>
              <a:rPr lang="fr-FR" sz="2000" b="0" i="0" u="none" strike="noStrike" cap="none" baseline="0" dirty="0" err="1">
                <a:solidFill>
                  <a:srgbClr val="262626"/>
                </a:solidFill>
                <a:effectLst/>
                <a:uFill>
                  <a:solidFill>
                    <a:prstClr val="black">
                      <a:alpha val="0"/>
                    </a:prstClr>
                  </a:solidFill>
                </a:uFill>
                <a:latin typeface="Arial"/>
                <a:ea typeface="Arial"/>
                <a:cs typeface="Arial"/>
              </a:rPr>
              <a:t>orthopoxvirus</a:t>
            </a:r>
            <a:r>
              <a:rPr lang="fr-FR" sz="2000" b="0" i="0" u="none" strike="noStrike" cap="none" baseline="0" dirty="0">
                <a:solidFill>
                  <a:srgbClr val="262626"/>
                </a:solidFill>
                <a:effectLst/>
                <a:uFill>
                  <a:solidFill>
                    <a:prstClr val="black">
                      <a:alpha val="0"/>
                    </a:prstClr>
                  </a:solidFill>
                </a:uFill>
                <a:latin typeface="Arial"/>
                <a:ea typeface="Arial"/>
                <a:cs typeface="Arial"/>
              </a:rPr>
              <a:t>, du personnel de laboratoire clinique qui effectue des tests de diagnostic de la variole du singe, ou sont désignés par les autorités de santé publique comme membres d’équipes d’intervention en cas d’épidémie </a:t>
            </a:r>
          </a:p>
        </p:txBody>
      </p:sp>
    </p:spTree>
    <p:extLst>
      <p:ext uri="{BB962C8B-B14F-4D97-AF65-F5344CB8AC3E}">
        <p14:creationId xmlns:p14="http://schemas.microsoft.com/office/powerpoint/2010/main" val="3231953734"/>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610A-9FFD-751D-7D62-7909CAB028D8}"/>
              </a:ext>
            </a:extLst>
          </p:cNvPr>
          <p:cNvSpPr>
            <a:spLocks noGrp="1"/>
          </p:cNvSpPr>
          <p:nvPr>
            <p:ph type="title"/>
          </p:nvPr>
        </p:nvSpPr>
        <p:spPr>
          <a:xfrm>
            <a:off x="207298" y="233529"/>
            <a:ext cx="10515600" cy="800039"/>
          </a:xfrm>
        </p:spPr>
        <p:txBody>
          <a:bodyPr>
            <a:normAutofit/>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Vaccination :  Pré- et post-exposition</a:t>
            </a:r>
            <a:endParaRPr lang="en-US"/>
          </a:p>
        </p:txBody>
      </p:sp>
      <p:sp>
        <p:nvSpPr>
          <p:cNvPr id="3" name="Content Placeholder 2">
            <a:extLst>
              <a:ext uri="{FF2B5EF4-FFF2-40B4-BE49-F238E27FC236}">
                <a16:creationId xmlns:a16="http://schemas.microsoft.com/office/drawing/2014/main" id="{E4F919C7-72BF-0F91-D0AA-A31DA83A396E}"/>
              </a:ext>
            </a:extLst>
          </p:cNvPr>
          <p:cNvSpPr>
            <a:spLocks noGrp="1"/>
          </p:cNvSpPr>
          <p:nvPr>
            <p:ph idx="1"/>
          </p:nvPr>
        </p:nvSpPr>
        <p:spPr>
          <a:xfrm>
            <a:off x="327354" y="1250075"/>
            <a:ext cx="11739648" cy="5766923"/>
          </a:xfrm>
        </p:spPr>
        <p:txBody>
          <a:bodyPr vert="horz" lIns="91440" tIns="45720" rIns="91440" bIns="45720" rtlCol="0" anchor="t">
            <a:noAutofit/>
          </a:bodyPr>
          <a:lstStyle/>
          <a:p>
            <a:pPr marL="0" indent="0">
              <a:buNone/>
            </a:pPr>
            <a:endParaRPr lang="en-US">
              <a:latin typeface="Arial"/>
              <a:cs typeface="Arial"/>
            </a:endParaRPr>
          </a:p>
          <a:p>
            <a:r>
              <a:rPr lang="fr-FR" sz="2800" b="0" i="0" u="none" strike="noStrike" cap="none" baseline="0">
                <a:solidFill>
                  <a:srgbClr val="262626"/>
                </a:solidFill>
                <a:effectLst/>
                <a:uFill>
                  <a:solidFill>
                    <a:prstClr val="black">
                      <a:alpha val="0"/>
                    </a:prstClr>
                  </a:solidFill>
                </a:uFill>
                <a:latin typeface="Arial"/>
                <a:ea typeface="Arial"/>
                <a:cs typeface="Arial"/>
              </a:rPr>
              <a:t>Vaccination pré-exposition avec un vaccin approuvé (ou hors AMM) de deuxième ou troisième génération approprié</a:t>
            </a:r>
            <a:endParaRPr lang="en-US"/>
          </a:p>
          <a:p>
            <a:pPr lvl="1">
              <a:buFont typeface="Courier New" panose="020B0604020202020204" pitchFamily="34" charset="0"/>
              <a:buChar char="o"/>
            </a:pPr>
            <a:r>
              <a:rPr lang="fr-FR" sz="2400" b="0" i="0" u="none" strike="noStrike" cap="none" baseline="0">
                <a:solidFill>
                  <a:srgbClr val="262626"/>
                </a:solidFill>
                <a:effectLst/>
                <a:uFill>
                  <a:solidFill>
                    <a:prstClr val="black">
                      <a:alpha val="0"/>
                    </a:prstClr>
                  </a:solidFill>
                </a:uFill>
                <a:latin typeface="Arial"/>
                <a:ea typeface="Arial"/>
                <a:cs typeface="Arial"/>
              </a:rPr>
              <a:t>(par exemple, Modified vaccinia Ankara–Bavarian Nordic (MVA-BN) ou IMVANEX, ACAM2000®, LC16 ou JYNNEOS)</a:t>
            </a:r>
            <a:endParaRPr lang="en-US"/>
          </a:p>
          <a:p>
            <a:r>
              <a:rPr lang="fr-FR" sz="2800" b="0" i="0" u="none" strike="noStrike" cap="none" baseline="0">
                <a:solidFill>
                  <a:srgbClr val="262626"/>
                </a:solidFill>
                <a:effectLst/>
                <a:uFill>
                  <a:solidFill>
                    <a:prstClr val="black">
                      <a:alpha val="0"/>
                    </a:prstClr>
                  </a:solidFill>
                </a:uFill>
                <a:latin typeface="Arial"/>
                <a:ea typeface="Arial"/>
                <a:cs typeface="Arial"/>
              </a:rPr>
              <a:t>Les vaccins peuvent également être utilisés comme prophylaxie post-exposition chez les personnes qui ont été exposées.  </a:t>
            </a:r>
          </a:p>
          <a:p>
            <a:pPr lvl="1">
              <a:buFont typeface="Courier New" panose="020B0604020202020204" pitchFamily="34" charset="0"/>
              <a:buChar char="o"/>
            </a:pPr>
            <a:r>
              <a:rPr lang="fr-FR" sz="2400" b="0" i="0" u="none" strike="noStrike" cap="none" baseline="0">
                <a:solidFill>
                  <a:srgbClr val="262626"/>
                </a:solidFill>
                <a:effectLst/>
                <a:uFill>
                  <a:solidFill>
                    <a:prstClr val="black">
                      <a:alpha val="0"/>
                    </a:prstClr>
                  </a:solidFill>
                </a:uFill>
                <a:latin typeface="Arial"/>
                <a:ea typeface="Arial"/>
                <a:cs typeface="Arial"/>
              </a:rPr>
              <a:t>La vaccination préventive post-exposition est recommandée avant l’apparition d’éventuels symptômes, idéalement dans les quatre jours suivant la première exposition (et jusqu’à 14 jours en l’absence de symptômes), pour prévenir l’apparition de la maladie ou pour en atténuer la gravité</a:t>
            </a:r>
            <a:r>
              <a:rPr lang="fr-FR" sz="1600" b="0" i="0" u="none" strike="noStrike" cap="none" baseline="0">
                <a:solidFill>
                  <a:srgbClr val="262626"/>
                </a:solidFill>
                <a:effectLst/>
                <a:uFill>
                  <a:solidFill>
                    <a:prstClr val="black">
                      <a:alpha val="0"/>
                    </a:prstClr>
                  </a:solidFill>
                </a:uFill>
                <a:latin typeface="Arial"/>
                <a:ea typeface="Arial"/>
                <a:cs typeface="Arial"/>
              </a:rPr>
              <a:t>.</a:t>
            </a:r>
            <a:endParaRPr lang="en-US">
              <a:latin typeface="Arial"/>
              <a:cs typeface="Arial"/>
            </a:endParaRPr>
          </a:p>
        </p:txBody>
      </p:sp>
    </p:spTree>
    <p:extLst>
      <p:ext uri="{BB962C8B-B14F-4D97-AF65-F5344CB8AC3E}">
        <p14:creationId xmlns:p14="http://schemas.microsoft.com/office/powerpoint/2010/main" val="3977576186"/>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D80E069-12A1-50A4-0FF1-2BC0C09B7CC5}"/>
              </a:ext>
            </a:extLst>
          </p:cNvPr>
          <p:cNvSpPr>
            <a:spLocks noGrp="1"/>
          </p:cNvSpPr>
          <p:nvPr>
            <p:ph idx="1"/>
          </p:nvPr>
        </p:nvSpPr>
        <p:spPr/>
        <p:txBody>
          <a:bodyPr/>
          <a:lstStyle/>
          <a:p>
            <a:pPr marL="339725" lvl="1" indent="0">
              <a:buNone/>
            </a:pPr>
            <a:r>
              <a:rPr lang="fr-FR" sz="2000" b="0" i="0" u="none" strike="noStrike" cap="none" baseline="0">
                <a:solidFill>
                  <a:srgbClr val="262626"/>
                </a:solidFill>
                <a:effectLst/>
                <a:uFill>
                  <a:solidFill>
                    <a:prstClr val="black">
                      <a:alpha val="0"/>
                    </a:prstClr>
                  </a:solidFill>
                </a:uFill>
                <a:latin typeface="Arial"/>
                <a:ea typeface="Arial"/>
                <a:cs typeface="Arial"/>
              </a:rPr>
              <a:t>Les vaccins suivants sont actuellement disponibles dans certaines régions. </a:t>
            </a:r>
          </a:p>
          <a:p>
            <a:pPr marL="339725" lvl="1" indent="0">
              <a:buNone/>
            </a:pPr>
            <a:endParaRPr lang="en-US" sz="2000"/>
          </a:p>
        </p:txBody>
      </p:sp>
      <p:sp>
        <p:nvSpPr>
          <p:cNvPr id="2" name="Title 1">
            <a:extLst>
              <a:ext uri="{FF2B5EF4-FFF2-40B4-BE49-F238E27FC236}">
                <a16:creationId xmlns:a16="http://schemas.microsoft.com/office/drawing/2014/main" id="{6D167999-FAC4-C104-123B-1674BE904C23}"/>
              </a:ext>
            </a:extLst>
          </p:cNvPr>
          <p:cNvSpPr>
            <a:spLocks noGrp="1"/>
          </p:cNvSpPr>
          <p:nvPr>
            <p:ph type="title"/>
          </p:nvPr>
        </p:nvSpPr>
        <p:spPr/>
        <p:txBody>
          <a:bodyPr>
            <a:normAutofit/>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Choix du vaccin </a:t>
            </a:r>
          </a:p>
        </p:txBody>
      </p:sp>
      <p:graphicFrame>
        <p:nvGraphicFramePr>
          <p:cNvPr id="4" name="Diagram 3">
            <a:extLst>
              <a:ext uri="{FF2B5EF4-FFF2-40B4-BE49-F238E27FC236}">
                <a16:creationId xmlns:a16="http://schemas.microsoft.com/office/drawing/2014/main" id="{19792293-929C-2556-F3D2-646E74984E8B}"/>
              </a:ext>
            </a:extLst>
          </p:cNvPr>
          <p:cNvGraphicFramePr/>
          <p:nvPr>
            <p:extLst>
              <p:ext uri="{D42A27DB-BD31-4B8C-83A1-F6EECF244321}">
                <p14:modId xmlns:p14="http://schemas.microsoft.com/office/powerpoint/2010/main" val="1425041775"/>
              </p:ext>
            </p:extLst>
          </p:nvPr>
        </p:nvGraphicFramePr>
        <p:xfrm>
          <a:off x="1305179" y="2270587"/>
          <a:ext cx="8128000" cy="20548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92806367"/>
      </p:ext>
    </p:extLst>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67999-FAC4-C104-123B-1674BE904C23}"/>
              </a:ext>
            </a:extLst>
          </p:cNvPr>
          <p:cNvSpPr>
            <a:spLocks noGrp="1"/>
          </p:cNvSpPr>
          <p:nvPr>
            <p:ph type="title"/>
          </p:nvPr>
        </p:nvSpPr>
        <p:spPr>
          <a:xfrm>
            <a:off x="309033" y="376827"/>
            <a:ext cx="10515600" cy="800039"/>
          </a:xfrm>
        </p:spPr>
        <p:txBody>
          <a:bodyPr>
            <a:normAutofit/>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Vaccination :  Quel vaccin pour quel public ? </a:t>
            </a:r>
          </a:p>
        </p:txBody>
      </p:sp>
      <p:sp>
        <p:nvSpPr>
          <p:cNvPr id="3" name="Content Placeholder 2">
            <a:extLst>
              <a:ext uri="{FF2B5EF4-FFF2-40B4-BE49-F238E27FC236}">
                <a16:creationId xmlns:a16="http://schemas.microsoft.com/office/drawing/2014/main" id="{420D089D-81D8-DDB8-7EF2-E133E96C21B9}"/>
              </a:ext>
            </a:extLst>
          </p:cNvPr>
          <p:cNvSpPr>
            <a:spLocks noGrp="1"/>
          </p:cNvSpPr>
          <p:nvPr>
            <p:ph idx="1"/>
          </p:nvPr>
        </p:nvSpPr>
        <p:spPr>
          <a:xfrm>
            <a:off x="309034" y="1503168"/>
            <a:ext cx="11636743" cy="5354832"/>
          </a:xfrm>
        </p:spPr>
        <p:txBody>
          <a:bodyPr vert="horz" lIns="91440" tIns="45720" rIns="91440" bIns="45720" rtlCol="0" anchor="t">
            <a:noAutofit/>
          </a:bodyPr>
          <a:lstStyle/>
          <a:p>
            <a:r>
              <a:rPr lang="fr-FR" sz="2000" b="1" i="0" u="none" strike="noStrike" cap="none" baseline="0" dirty="0">
                <a:solidFill>
                  <a:srgbClr val="262626"/>
                </a:solidFill>
                <a:effectLst/>
                <a:uFill>
                  <a:solidFill>
                    <a:prstClr val="black">
                      <a:alpha val="0"/>
                    </a:prstClr>
                  </a:solidFill>
                </a:uFill>
                <a:latin typeface="Arial"/>
                <a:ea typeface="Arial"/>
                <a:cs typeface="Arial"/>
              </a:rPr>
              <a:t>Pour les adultes en bonne santé : </a:t>
            </a:r>
            <a:r>
              <a:rPr lang="fr-FR" sz="2000" b="0" i="0" u="none" strike="noStrike" cap="none" baseline="0" dirty="0">
                <a:solidFill>
                  <a:srgbClr val="262626"/>
                </a:solidFill>
                <a:effectLst/>
                <a:uFill>
                  <a:solidFill>
                    <a:prstClr val="black">
                      <a:alpha val="0"/>
                    </a:prstClr>
                  </a:solidFill>
                </a:uFill>
                <a:latin typeface="Arial"/>
                <a:ea typeface="Arial"/>
                <a:cs typeface="Arial"/>
              </a:rPr>
              <a:t>les vaccins réplicatifs, les vaccins non réplicatifs et les vaccins à réplication minimale sont recommandés.</a:t>
            </a:r>
          </a:p>
          <a:p>
            <a:pPr>
              <a:spcBef>
                <a:spcPts val="1200"/>
              </a:spcBef>
            </a:pPr>
            <a:r>
              <a:rPr lang="fr-FR" sz="2000" b="1" i="0" u="none" strike="noStrike" cap="none" baseline="0" dirty="0">
                <a:solidFill>
                  <a:srgbClr val="262626"/>
                </a:solidFill>
                <a:effectLst/>
                <a:uFill>
                  <a:solidFill>
                    <a:prstClr val="black">
                      <a:alpha val="0"/>
                    </a:prstClr>
                  </a:solidFill>
                </a:uFill>
                <a:latin typeface="Arial"/>
                <a:ea typeface="Arial"/>
                <a:cs typeface="Arial"/>
              </a:rPr>
              <a:t>Pour les personnes présentant une contre-indication aux vaccins réplicatifs et aux vaccins à réplication minimale : </a:t>
            </a:r>
            <a:r>
              <a:rPr lang="fr-FR" sz="2000" b="0" i="0" u="none" strike="noStrike" cap="none" baseline="0" dirty="0">
                <a:solidFill>
                  <a:srgbClr val="262626"/>
                </a:solidFill>
                <a:effectLst/>
                <a:uFill>
                  <a:solidFill>
                    <a:prstClr val="black">
                      <a:alpha val="0"/>
                    </a:prstClr>
                  </a:solidFill>
                </a:uFill>
                <a:latin typeface="Arial"/>
                <a:ea typeface="Arial"/>
                <a:cs typeface="Arial"/>
              </a:rPr>
              <a:t>les vaccins non réplicatifs doivent être utilisés.</a:t>
            </a:r>
          </a:p>
          <a:p>
            <a:pPr lvl="1">
              <a:spcBef>
                <a:spcPts val="1200"/>
              </a:spcBef>
              <a:buFont typeface="Courier New" panose="020B0604020202020204" pitchFamily="34" charset="0"/>
              <a:buChar char="o"/>
            </a:pPr>
            <a:r>
              <a:rPr lang="fr-FR" sz="1800" b="0" i="0" u="none" strike="noStrike" cap="none" baseline="0" dirty="0">
                <a:solidFill>
                  <a:srgbClr val="262626"/>
                </a:solidFill>
                <a:effectLst/>
                <a:uFill>
                  <a:solidFill>
                    <a:prstClr val="black">
                      <a:alpha val="0"/>
                    </a:prstClr>
                  </a:solidFill>
                </a:uFill>
                <a:latin typeface="Arial"/>
                <a:ea typeface="Arial"/>
                <a:cs typeface="Arial"/>
              </a:rPr>
              <a:t>Il s’agit notamment des femmes enceintes et allaitantes ; des personnes présentant une immunodéficience sévère ; des PVVIH dont la numération des CD4 est &lt; 200 cellules/µl ; des patients sous traitements immunosuppresseurs</a:t>
            </a:r>
          </a:p>
          <a:p>
            <a:pPr>
              <a:spcBef>
                <a:spcPts val="1200"/>
              </a:spcBef>
            </a:pPr>
            <a:r>
              <a:rPr lang="fr-FR" sz="2000" b="1" i="0" u="none" strike="noStrike" cap="none" baseline="0" dirty="0">
                <a:solidFill>
                  <a:srgbClr val="262626"/>
                </a:solidFill>
                <a:effectLst/>
                <a:uFill>
                  <a:solidFill>
                    <a:prstClr val="black">
                      <a:alpha val="0"/>
                    </a:prstClr>
                  </a:solidFill>
                </a:uFill>
                <a:latin typeface="Arial"/>
                <a:ea typeface="Arial"/>
                <a:cs typeface="Arial"/>
              </a:rPr>
              <a:t>Pour les enfants :</a:t>
            </a:r>
            <a:r>
              <a:rPr lang="fr-FR" sz="2000" b="0" i="0" u="none" strike="noStrike" cap="none" baseline="0" dirty="0">
                <a:solidFill>
                  <a:srgbClr val="262626"/>
                </a:solidFill>
                <a:effectLst/>
                <a:uFill>
                  <a:solidFill>
                    <a:prstClr val="black">
                      <a:alpha val="0"/>
                    </a:prstClr>
                  </a:solidFill>
                </a:uFill>
                <a:latin typeface="Arial"/>
                <a:ea typeface="Arial"/>
                <a:cs typeface="Arial"/>
              </a:rPr>
              <a:t> lorsque la PEPV est envisagée, des vaccins non réplicatifs ou à réplication minimale doivent être utilisés.</a:t>
            </a:r>
          </a:p>
          <a:p>
            <a:pPr>
              <a:spcBef>
                <a:spcPts val="1200"/>
              </a:spcBef>
            </a:pPr>
            <a:r>
              <a:rPr lang="fr-FR" sz="2000" b="1" i="0" u="none" strike="noStrike" cap="none" baseline="0" dirty="0">
                <a:solidFill>
                  <a:srgbClr val="262626"/>
                </a:solidFill>
                <a:effectLst/>
                <a:uFill>
                  <a:solidFill>
                    <a:prstClr val="black">
                      <a:alpha val="0"/>
                    </a:prstClr>
                  </a:solidFill>
                </a:uFill>
                <a:latin typeface="Arial"/>
                <a:ea typeface="Arial"/>
                <a:cs typeface="Arial"/>
              </a:rPr>
              <a:t>Les personnes âgées </a:t>
            </a:r>
            <a:r>
              <a:rPr lang="fr-FR" sz="2000" b="0" i="0" u="none" strike="noStrike" cap="none" baseline="0" dirty="0">
                <a:solidFill>
                  <a:srgbClr val="262626"/>
                </a:solidFill>
                <a:effectLst/>
                <a:uFill>
                  <a:solidFill>
                    <a:prstClr val="black">
                      <a:alpha val="0"/>
                    </a:prstClr>
                  </a:solidFill>
                </a:uFill>
                <a:latin typeface="Arial"/>
                <a:ea typeface="Arial"/>
                <a:cs typeface="Arial"/>
              </a:rPr>
              <a:t>(&gt; 50 ans), vaccinées contre la variole dans le contexte de l'éradication mondiale de la variole (avant 1980) et éligibles à la PPV ou à la PEPV, doivent être vaccinées indépendamment de la vaccination antivariolique antérieure et/ou de la présence de la cicatrice visible du vaccin antivariolique.</a:t>
            </a:r>
          </a:p>
          <a:p>
            <a:endParaRPr lang="en-US" sz="2000" dirty="0"/>
          </a:p>
        </p:txBody>
      </p:sp>
    </p:spTree>
    <p:extLst>
      <p:ext uri="{BB962C8B-B14F-4D97-AF65-F5344CB8AC3E}">
        <p14:creationId xmlns:p14="http://schemas.microsoft.com/office/powerpoint/2010/main" val="1954157755"/>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FA43F-3BE9-2759-CD64-1E75DD3A929D}"/>
              </a:ext>
            </a:extLst>
          </p:cNvPr>
          <p:cNvSpPr>
            <a:spLocks noGrp="1"/>
          </p:cNvSpPr>
          <p:nvPr>
            <p:ph type="title"/>
          </p:nvPr>
        </p:nvSpPr>
        <p:spPr>
          <a:xfrm>
            <a:off x="148087" y="157173"/>
            <a:ext cx="8543925"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Posologie et calendrier de vaccination</a:t>
            </a:r>
          </a:p>
        </p:txBody>
      </p:sp>
      <p:sp>
        <p:nvSpPr>
          <p:cNvPr id="3" name="Content Placeholder 2">
            <a:extLst>
              <a:ext uri="{FF2B5EF4-FFF2-40B4-BE49-F238E27FC236}">
                <a16:creationId xmlns:a16="http://schemas.microsoft.com/office/drawing/2014/main" id="{C4F792BB-1397-C1C7-C246-799F689D0ED1}"/>
              </a:ext>
            </a:extLst>
          </p:cNvPr>
          <p:cNvSpPr>
            <a:spLocks noGrp="1"/>
          </p:cNvSpPr>
          <p:nvPr>
            <p:ph idx="1"/>
          </p:nvPr>
        </p:nvSpPr>
        <p:spPr>
          <a:xfrm>
            <a:off x="838200" y="2154314"/>
            <a:ext cx="10792146" cy="4415162"/>
          </a:xfrm>
        </p:spPr>
        <p:txBody>
          <a:bodyPr vert="horz" lIns="91440" tIns="45720" rIns="91440" bIns="45720" rtlCol="0" anchor="t">
            <a:noAutofit/>
          </a:bodyPr>
          <a:lstStyle/>
          <a:p>
            <a:endParaRPr lang="en-US" sz="2400" dirty="0">
              <a:latin typeface="Arial"/>
              <a:cs typeface="Arial"/>
            </a:endParaRPr>
          </a:p>
          <a:p>
            <a:endParaRPr lang="en-US" sz="2400" dirty="0">
              <a:latin typeface="Arial"/>
              <a:cs typeface="Arial"/>
            </a:endParaRPr>
          </a:p>
          <a:p>
            <a:r>
              <a:rPr lang="fr-FR" sz="2400" b="0" i="0" u="none" strike="noStrike" cap="none" baseline="0" dirty="0">
                <a:solidFill>
                  <a:srgbClr val="262626"/>
                </a:solidFill>
                <a:effectLst/>
                <a:uFill>
                  <a:solidFill>
                    <a:prstClr val="black">
                      <a:alpha val="0"/>
                    </a:prstClr>
                  </a:solidFill>
                </a:uFill>
                <a:latin typeface="Arial"/>
                <a:ea typeface="Arial"/>
                <a:cs typeface="Arial"/>
              </a:rPr>
              <a:t>Le niveau et la durée de la protection sont actuellement inconnus.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Il faut environ 2 semaines à partir de la vaccination complète (2 doses) avec des vaccins non réplicatifs pour atteindre un début d’immunité maximale.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En ce qui concerne les vaccins à réplication minimale et les vaccins non réplicatifs, l’immunité maximale est censée se produire 4 semaines après la vaccination (1 dose).</a:t>
            </a:r>
          </a:p>
        </p:txBody>
      </p:sp>
      <p:pic>
        <p:nvPicPr>
          <p:cNvPr id="4" name="Picture 3" descr="A close-up of a bottle&#10;&#10;Description automatically generated">
            <a:extLst>
              <a:ext uri="{FF2B5EF4-FFF2-40B4-BE49-F238E27FC236}">
                <a16:creationId xmlns:a16="http://schemas.microsoft.com/office/drawing/2014/main" id="{8A366DBE-74B9-87CC-C4E8-21EC78CBD32F}"/>
              </a:ext>
            </a:extLst>
          </p:cNvPr>
          <p:cNvPicPr>
            <a:picLocks noChangeAspect="1"/>
          </p:cNvPicPr>
          <p:nvPr/>
        </p:nvPicPr>
        <p:blipFill>
          <a:blip r:embed="rId3"/>
          <a:stretch>
            <a:fillRect/>
          </a:stretch>
        </p:blipFill>
        <p:spPr>
          <a:xfrm>
            <a:off x="1016390" y="1148212"/>
            <a:ext cx="9411598" cy="2002406"/>
          </a:xfrm>
          <a:prstGeom prst="rect">
            <a:avLst/>
          </a:prstGeom>
        </p:spPr>
      </p:pic>
      <p:sp>
        <p:nvSpPr>
          <p:cNvPr id="5" name="TextBox 4">
            <a:extLst>
              <a:ext uri="{FF2B5EF4-FFF2-40B4-BE49-F238E27FC236}">
                <a16:creationId xmlns:a16="http://schemas.microsoft.com/office/drawing/2014/main" id="{ACFFBDF3-4BD6-4169-AE38-1A677959D2A5}"/>
              </a:ext>
            </a:extLst>
          </p:cNvPr>
          <p:cNvSpPr txBox="1"/>
          <p:nvPr/>
        </p:nvSpPr>
        <p:spPr>
          <a:xfrm>
            <a:off x="1261578" y="1835643"/>
            <a:ext cx="1546275" cy="1066800"/>
          </a:xfrm>
          <a:prstGeom prst="rect">
            <a:avLst/>
          </a:prstGeom>
          <a:solidFill>
            <a:srgbClr val="F8E8C4"/>
          </a:solidFill>
        </p:spPr>
        <p:txBody>
          <a:bodyPr wrap="square" rtlCol="0">
            <a:spAutoFit/>
          </a:bodyPr>
          <a:lstStyle/>
          <a:p>
            <a:r>
              <a:rPr lang="fr-FR" sz="1600" b="0" i="0" u="none" strike="noStrike" cap="none" baseline="0">
                <a:solidFill>
                  <a:srgbClr val="252A23"/>
                </a:solidFill>
                <a:effectLst/>
                <a:uFill>
                  <a:solidFill>
                    <a:prstClr val="black">
                      <a:alpha val="0"/>
                    </a:prstClr>
                  </a:solidFill>
                </a:uFill>
                <a:latin typeface="Arial"/>
                <a:ea typeface="Arial"/>
                <a:cs typeface="Arial"/>
              </a:rPr>
              <a:t>Deux doses assurent la meilleure protection</a:t>
            </a:r>
          </a:p>
        </p:txBody>
      </p:sp>
      <p:sp>
        <p:nvSpPr>
          <p:cNvPr id="6" name="TextBox 5">
            <a:extLst>
              <a:ext uri="{FF2B5EF4-FFF2-40B4-BE49-F238E27FC236}">
                <a16:creationId xmlns:a16="http://schemas.microsoft.com/office/drawing/2014/main" id="{C0166647-CC56-4C55-BAC7-7F83BFEDAFD0}"/>
              </a:ext>
            </a:extLst>
          </p:cNvPr>
          <p:cNvSpPr txBox="1"/>
          <p:nvPr/>
        </p:nvSpPr>
        <p:spPr>
          <a:xfrm>
            <a:off x="3335142" y="2812064"/>
            <a:ext cx="959766" cy="335280"/>
          </a:xfrm>
          <a:prstGeom prst="rect">
            <a:avLst/>
          </a:prstGeom>
          <a:solidFill>
            <a:srgbClr val="F8E8C4"/>
          </a:solidFill>
        </p:spPr>
        <p:txBody>
          <a:bodyPr wrap="square" rtlCol="0">
            <a:spAutoFit/>
          </a:bodyPr>
          <a:lstStyle/>
          <a:p>
            <a:pPr algn="ctr"/>
            <a:r>
              <a:rPr lang="fr-FR" sz="1600" b="0" i="0" u="none" strike="noStrike" cap="none" baseline="0">
                <a:solidFill>
                  <a:srgbClr val="252A23"/>
                </a:solidFill>
                <a:effectLst/>
                <a:uFill>
                  <a:solidFill>
                    <a:prstClr val="black">
                      <a:alpha val="0"/>
                    </a:prstClr>
                  </a:solidFill>
                </a:uFill>
                <a:latin typeface="Arial"/>
                <a:ea typeface="Arial"/>
                <a:cs typeface="Arial"/>
              </a:rPr>
              <a:t>DOSE 1</a:t>
            </a:r>
          </a:p>
        </p:txBody>
      </p:sp>
      <p:sp>
        <p:nvSpPr>
          <p:cNvPr id="7" name="TextBox 6">
            <a:extLst>
              <a:ext uri="{FF2B5EF4-FFF2-40B4-BE49-F238E27FC236}">
                <a16:creationId xmlns:a16="http://schemas.microsoft.com/office/drawing/2014/main" id="{B26EC62B-9AD8-4170-A8B4-CC42000044DF}"/>
              </a:ext>
            </a:extLst>
          </p:cNvPr>
          <p:cNvSpPr txBox="1"/>
          <p:nvPr/>
        </p:nvSpPr>
        <p:spPr>
          <a:xfrm>
            <a:off x="5921799" y="2859264"/>
            <a:ext cx="959766" cy="243840"/>
          </a:xfrm>
          <a:prstGeom prst="rect">
            <a:avLst/>
          </a:prstGeom>
          <a:solidFill>
            <a:srgbClr val="F8E8C4"/>
          </a:solidFill>
        </p:spPr>
        <p:txBody>
          <a:bodyPr wrap="square" lIns="0" tIns="0" rIns="0" bIns="0" rtlCol="0">
            <a:spAutoFit/>
          </a:bodyPr>
          <a:lstStyle/>
          <a:p>
            <a:pPr algn="ctr"/>
            <a:r>
              <a:rPr lang="fr-FR" sz="1600" b="0" i="0" u="none" strike="noStrike" cap="none" baseline="0">
                <a:solidFill>
                  <a:srgbClr val="252A23"/>
                </a:solidFill>
                <a:effectLst/>
                <a:uFill>
                  <a:solidFill>
                    <a:prstClr val="black">
                      <a:alpha val="0"/>
                    </a:prstClr>
                  </a:solidFill>
                </a:uFill>
                <a:latin typeface="Arial"/>
                <a:ea typeface="Arial"/>
                <a:cs typeface="Arial"/>
              </a:rPr>
              <a:t>DOSE 2</a:t>
            </a:r>
          </a:p>
        </p:txBody>
      </p:sp>
      <p:sp>
        <p:nvSpPr>
          <p:cNvPr id="8" name="TextBox 7">
            <a:extLst>
              <a:ext uri="{FF2B5EF4-FFF2-40B4-BE49-F238E27FC236}">
                <a16:creationId xmlns:a16="http://schemas.microsoft.com/office/drawing/2014/main" id="{A8B41E73-89F4-4CE9-A695-9B7BAE10697C}"/>
              </a:ext>
            </a:extLst>
          </p:cNvPr>
          <p:cNvSpPr txBox="1"/>
          <p:nvPr/>
        </p:nvSpPr>
        <p:spPr>
          <a:xfrm>
            <a:off x="8184631" y="2850638"/>
            <a:ext cx="1947660" cy="246221"/>
          </a:xfrm>
          <a:prstGeom prst="rect">
            <a:avLst/>
          </a:prstGeom>
          <a:solidFill>
            <a:srgbClr val="F8E8C4"/>
          </a:solidFill>
        </p:spPr>
        <p:txBody>
          <a:bodyPr wrap="square" lIns="0" tIns="0" rIns="0" bIns="0" rtlCol="0">
            <a:spAutoFit/>
          </a:bodyPr>
          <a:lstStyle/>
          <a:p>
            <a:pPr algn="ctr"/>
            <a:r>
              <a:rPr lang="fr-FR" sz="1600" b="0" i="0" u="none" strike="noStrike" cap="none" baseline="0" dirty="0">
                <a:solidFill>
                  <a:srgbClr val="252A23"/>
                </a:solidFill>
                <a:effectLst/>
                <a:uFill>
                  <a:solidFill>
                    <a:prstClr val="black">
                      <a:alpha val="0"/>
                    </a:prstClr>
                  </a:solidFill>
                </a:uFill>
                <a:latin typeface="Arial"/>
                <a:ea typeface="Arial"/>
                <a:cs typeface="Arial"/>
              </a:rPr>
              <a:t>Protection maximale </a:t>
            </a:r>
          </a:p>
        </p:txBody>
      </p:sp>
      <p:sp>
        <p:nvSpPr>
          <p:cNvPr id="9" name="TextBox 8">
            <a:extLst>
              <a:ext uri="{FF2B5EF4-FFF2-40B4-BE49-F238E27FC236}">
                <a16:creationId xmlns:a16="http://schemas.microsoft.com/office/drawing/2014/main" id="{8B9040D4-C3EF-422B-9E00-658DAC597FA6}"/>
              </a:ext>
            </a:extLst>
          </p:cNvPr>
          <p:cNvSpPr txBox="1"/>
          <p:nvPr/>
        </p:nvSpPr>
        <p:spPr>
          <a:xfrm>
            <a:off x="4429285" y="1905729"/>
            <a:ext cx="950435" cy="426720"/>
          </a:xfrm>
          <a:prstGeom prst="rect">
            <a:avLst/>
          </a:prstGeom>
          <a:solidFill>
            <a:srgbClr val="312D2C"/>
          </a:solidFill>
        </p:spPr>
        <p:txBody>
          <a:bodyPr wrap="square" lIns="0" tIns="0" rIns="0" bIns="0" rtlCol="0">
            <a:spAutoFit/>
          </a:bodyPr>
          <a:lstStyle/>
          <a:p>
            <a:pPr algn="ctr"/>
            <a:r>
              <a:rPr lang="fr-FR" sz="1400" b="1" i="0" u="none" strike="noStrike" cap="none" baseline="0">
                <a:solidFill>
                  <a:srgbClr val="FFFFFF"/>
                </a:solidFill>
                <a:effectLst/>
                <a:uFill>
                  <a:solidFill>
                    <a:prstClr val="black">
                      <a:alpha val="0"/>
                    </a:prstClr>
                  </a:solidFill>
                </a:uFill>
                <a:latin typeface="Arial"/>
                <a:ea typeface="Arial"/>
                <a:cs typeface="Arial"/>
              </a:rPr>
              <a:t>4 SEMAINES</a:t>
            </a:r>
          </a:p>
        </p:txBody>
      </p:sp>
      <p:sp>
        <p:nvSpPr>
          <p:cNvPr id="10" name="TextBox 9">
            <a:extLst>
              <a:ext uri="{FF2B5EF4-FFF2-40B4-BE49-F238E27FC236}">
                <a16:creationId xmlns:a16="http://schemas.microsoft.com/office/drawing/2014/main" id="{93FD4B06-DE73-4ACE-8C6E-F20DDECE7F55}"/>
              </a:ext>
            </a:extLst>
          </p:cNvPr>
          <p:cNvSpPr txBox="1"/>
          <p:nvPr/>
        </p:nvSpPr>
        <p:spPr>
          <a:xfrm>
            <a:off x="7139939" y="1887257"/>
            <a:ext cx="855235" cy="426720"/>
          </a:xfrm>
          <a:prstGeom prst="rect">
            <a:avLst/>
          </a:prstGeom>
          <a:solidFill>
            <a:srgbClr val="312D2C"/>
          </a:solidFill>
        </p:spPr>
        <p:txBody>
          <a:bodyPr wrap="square" lIns="0" tIns="0" rIns="0" bIns="0" rtlCol="0">
            <a:spAutoFit/>
          </a:bodyPr>
          <a:lstStyle/>
          <a:p>
            <a:pPr algn="ctr"/>
            <a:r>
              <a:rPr lang="fr-FR" sz="1400" b="1" i="0" u="none" strike="noStrike" cap="none" baseline="0">
                <a:solidFill>
                  <a:srgbClr val="FFFFFF"/>
                </a:solidFill>
                <a:effectLst/>
                <a:uFill>
                  <a:solidFill>
                    <a:prstClr val="black">
                      <a:alpha val="0"/>
                    </a:prstClr>
                  </a:solidFill>
                </a:uFill>
                <a:latin typeface="Arial"/>
                <a:ea typeface="Arial"/>
                <a:cs typeface="Arial"/>
              </a:rPr>
              <a:t>2 SEMAINES</a:t>
            </a:r>
          </a:p>
        </p:txBody>
      </p:sp>
    </p:spTree>
    <p:extLst>
      <p:ext uri="{BB962C8B-B14F-4D97-AF65-F5344CB8AC3E}">
        <p14:creationId xmlns:p14="http://schemas.microsoft.com/office/powerpoint/2010/main" val="210890361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674983A-4072-882A-50D8-67167759A687}"/>
              </a:ext>
            </a:extLst>
          </p:cNvPr>
          <p:cNvSpPr txBox="1"/>
          <p:nvPr/>
        </p:nvSpPr>
        <p:spPr>
          <a:xfrm>
            <a:off x="190927" y="5998985"/>
            <a:ext cx="8406807" cy="64008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a:t>
            </a:r>
            <a:r>
              <a:rPr lang="fr-FR" sz="1200" b="0" i="0" u="none" strike="noStrike" cap="none" baseline="0">
                <a:solidFill>
                  <a:srgbClr val="44546A"/>
                </a:solidFill>
                <a:effectLst/>
                <a:uFill>
                  <a:solidFill>
                    <a:prstClr val="black">
                      <a:alpha val="0"/>
                    </a:prstClr>
                  </a:solidFill>
                </a:uFill>
                <a:latin typeface="Arial"/>
                <a:ea typeface="Arial"/>
                <a:cs typeface="Arial"/>
                <a:hlinkClick r:id="rId3" history="0"/>
              </a:rPr>
              <a:t> </a:t>
            </a:r>
            <a:r>
              <a:rPr lang="fr-FR" sz="1200" b="0" i="0" u="none" strike="noStrike" cap="none" baseline="0">
                <a:solidFill>
                  <a:srgbClr val="44546A"/>
                </a:solidFill>
                <a:effectLst/>
                <a:uFill>
                  <a:solidFill>
                    <a:prstClr val="black">
                      <a:alpha val="0"/>
                    </a:prstClr>
                  </a:solidFill>
                </a:uFill>
                <a:latin typeface="Arial"/>
                <a:ea typeface="Arial"/>
                <a:cs typeface="Arial"/>
              </a:rPr>
              <a:t>OMS [Internet]. Épidémie de mpox (variole du singe) de 2022 à 2024 : tendances mondiales. Genève : OMS [mis à jour le 28 août 2024 ; cité le 29 août 2024]. Disponible sur : </a:t>
            </a:r>
            <a:r>
              <a:rPr lang="fr-FR" sz="1200" b="0" i="0" u="none" strike="noStrike" cap="none" baseline="0">
                <a:solidFill>
                  <a:srgbClr val="44546A"/>
                </a:solidFill>
                <a:effectLst/>
                <a:uFill>
                  <a:solidFill>
                    <a:prstClr val="black">
                      <a:alpha val="0"/>
                    </a:prstClr>
                  </a:solidFill>
                </a:uFill>
                <a:latin typeface="Arial"/>
                <a:ea typeface="Arial"/>
                <a:cs typeface="Arial"/>
                <a:hlinkClick r:id="rId3" history="0"/>
              </a:rPr>
              <a:t>Épidémie de mpox (variole du singe) de 2022 à 2024 : Tendances mondiales (shinyapps.io)</a:t>
            </a:r>
            <a:r>
              <a:rPr lang="fr-FR" sz="1200" b="0" i="0" u="none" strike="noStrike" cap="none" baseline="0">
                <a:solidFill>
                  <a:srgbClr val="44546A"/>
                </a:solidFill>
                <a:effectLst/>
                <a:uFill>
                  <a:solidFill>
                    <a:prstClr val="black">
                      <a:alpha val="0"/>
                    </a:prstClr>
                  </a:solidFill>
                </a:uFill>
                <a:latin typeface="Arial"/>
                <a:ea typeface="Arial"/>
                <a:cs typeface="Arial"/>
              </a:rPr>
              <a:t>.</a:t>
            </a:r>
          </a:p>
        </p:txBody>
      </p:sp>
      <p:sp>
        <p:nvSpPr>
          <p:cNvPr id="12" name="Title 11">
            <a:extLst>
              <a:ext uri="{FF2B5EF4-FFF2-40B4-BE49-F238E27FC236}">
                <a16:creationId xmlns:a16="http://schemas.microsoft.com/office/drawing/2014/main" id="{51BE86F8-FE74-1D97-E784-F010FE1257CD}"/>
              </a:ext>
            </a:extLst>
          </p:cNvPr>
          <p:cNvSpPr>
            <a:spLocks noGrp="1"/>
          </p:cNvSpPr>
          <p:nvPr>
            <p:ph type="title"/>
          </p:nvPr>
        </p:nvSpPr>
        <p:spPr>
          <a:xfrm>
            <a:off x="190928" y="274312"/>
            <a:ext cx="10515600" cy="800039"/>
          </a:xfrm>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Nombre total de cas de variole du singe, du 1er janvier au 31 juillet 2024</a:t>
            </a:r>
          </a:p>
        </p:txBody>
      </p:sp>
      <p:pic>
        <p:nvPicPr>
          <p:cNvPr id="7" name="Content Placeholder 6">
            <a:extLst>
              <a:ext uri="{FF2B5EF4-FFF2-40B4-BE49-F238E27FC236}">
                <a16:creationId xmlns:a16="http://schemas.microsoft.com/office/drawing/2014/main" id="{24561B41-0B94-0956-2EAC-1214061AF3C4}"/>
              </a:ext>
            </a:extLst>
          </p:cNvPr>
          <p:cNvPicPr>
            <a:picLocks noGrp="1" noChangeAspect="1"/>
          </p:cNvPicPr>
          <p:nvPr>
            <p:ph idx="1"/>
          </p:nvPr>
        </p:nvPicPr>
        <p:blipFill>
          <a:blip r:embed="rId4"/>
          <a:stretch>
            <a:fillRect/>
          </a:stretch>
        </p:blipFill>
        <p:spPr>
          <a:xfrm>
            <a:off x="7453899" y="1538761"/>
            <a:ext cx="4592831" cy="3979457"/>
          </a:xfrm>
        </p:spPr>
      </p:pic>
      <p:pic>
        <p:nvPicPr>
          <p:cNvPr id="9" name="Picture 8">
            <a:extLst>
              <a:ext uri="{FF2B5EF4-FFF2-40B4-BE49-F238E27FC236}">
                <a16:creationId xmlns:a16="http://schemas.microsoft.com/office/drawing/2014/main" id="{2F9DD772-0770-54BE-7190-06264D255F5E}"/>
              </a:ext>
            </a:extLst>
          </p:cNvPr>
          <p:cNvPicPr>
            <a:picLocks noChangeAspect="1"/>
          </p:cNvPicPr>
          <p:nvPr/>
        </p:nvPicPr>
        <p:blipFill>
          <a:blip r:embed="rId5"/>
          <a:stretch>
            <a:fillRect/>
          </a:stretch>
        </p:blipFill>
        <p:spPr>
          <a:xfrm>
            <a:off x="190928" y="1538762"/>
            <a:ext cx="7083175" cy="3995812"/>
          </a:xfrm>
          <a:prstGeom prst="rect">
            <a:avLst/>
          </a:prstGeom>
        </p:spPr>
      </p:pic>
      <p:sp>
        <p:nvSpPr>
          <p:cNvPr id="6" name="Text Box 1">
            <a:extLst>
              <a:ext uri="{FF2B5EF4-FFF2-40B4-BE49-F238E27FC236}">
                <a16:creationId xmlns:a16="http://schemas.microsoft.com/office/drawing/2014/main" id="{036CF2EA-C0E8-44F9-B7A6-163EA823F02B}"/>
              </a:ext>
            </a:extLst>
          </p:cNvPr>
          <p:cNvSpPr txBox="1"/>
          <p:nvPr/>
        </p:nvSpPr>
        <p:spPr>
          <a:xfrm>
            <a:off x="300037" y="1643346"/>
            <a:ext cx="1762125" cy="552812"/>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900" b="1" i="0" u="none" strike="noStrike" cap="none" baseline="0">
                <a:solidFill>
                  <a:srgbClr val="0079AF"/>
                </a:solidFill>
                <a:effectLst/>
                <a:uFill>
                  <a:solidFill>
                    <a:prstClr val="black">
                      <a:alpha val="0"/>
                    </a:prstClr>
                  </a:solidFill>
                </a:uFill>
                <a:latin typeface="Arial"/>
                <a:ea typeface="Arial"/>
                <a:cs typeface="Arial"/>
              </a:rPr>
              <a:t>Nombre total de cas de variole du singe</a:t>
            </a:r>
          </a:p>
          <a:p>
            <a:pPr marL="0" marR="0">
              <a:lnSpc>
                <a:spcPct val="107000"/>
              </a:lnSpc>
              <a:spcBef>
                <a:spcPct val="0"/>
              </a:spcBef>
              <a:spcAft>
                <a:spcPct val="0"/>
              </a:spcAft>
            </a:pPr>
            <a:r>
              <a:rPr lang="fr-FR" sz="800" b="0" i="0" u="none" strike="noStrike" cap="none" baseline="0">
                <a:solidFill>
                  <a:srgbClr val="0079AF"/>
                </a:solidFill>
                <a:effectLst/>
                <a:uFill>
                  <a:solidFill>
                    <a:prstClr val="black">
                      <a:alpha val="0"/>
                    </a:prstClr>
                  </a:solidFill>
                </a:uFill>
                <a:latin typeface="Arial"/>
                <a:ea typeface="Arial"/>
                <a:cs typeface="Arial"/>
              </a:rPr>
              <a:t>à compter du 1er janvier 2022, en date du 31 juillet 2024</a:t>
            </a:r>
            <a:endParaRPr lang="en-US" sz="700">
              <a:solidFill>
                <a:srgbClr val="0079AF"/>
              </a:solidFill>
              <a:effectLst/>
              <a:latin typeface="+mj-lt"/>
              <a:ea typeface="Calibri" panose="020F0502020204030204" pitchFamily="34" charset="0"/>
              <a:cs typeface="Calibri" panose="020F0502020204030204" pitchFamily="34" charset="0"/>
            </a:endParaRPr>
          </a:p>
        </p:txBody>
      </p:sp>
      <p:sp>
        <p:nvSpPr>
          <p:cNvPr id="8" name="Text Box 1">
            <a:extLst>
              <a:ext uri="{FF2B5EF4-FFF2-40B4-BE49-F238E27FC236}">
                <a16:creationId xmlns:a16="http://schemas.microsoft.com/office/drawing/2014/main" id="{A51BF41A-3E2B-46F5-8848-EA3E608ABE69}"/>
              </a:ext>
            </a:extLst>
          </p:cNvPr>
          <p:cNvSpPr txBox="1"/>
          <p:nvPr/>
        </p:nvSpPr>
        <p:spPr>
          <a:xfrm>
            <a:off x="5349240" y="1674357"/>
            <a:ext cx="1106978" cy="438462"/>
          </a:xfrm>
          <a:prstGeom prst="rect">
            <a:avLst/>
          </a:prstGeom>
          <a:solidFill>
            <a:srgbClr val="CDC8C8"/>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900" b="1" i="0" u="none" strike="noStrike" cap="none" baseline="0">
                <a:solidFill>
                  <a:srgbClr val="0079AF"/>
                </a:solidFill>
                <a:effectLst/>
                <a:uFill>
                  <a:solidFill>
                    <a:prstClr val="black">
                      <a:alpha val="0"/>
                    </a:prstClr>
                  </a:solidFill>
                </a:uFill>
                <a:latin typeface="Arial"/>
                <a:ea typeface="Arial"/>
                <a:cs typeface="Arial"/>
              </a:rPr>
              <a:t>[logo:] Organisation mondiale de la Santé</a:t>
            </a:r>
            <a:endParaRPr lang="en-US" sz="800">
              <a:solidFill>
                <a:srgbClr val="0079AF"/>
              </a:solidFill>
              <a:effectLst/>
              <a:latin typeface="+mj-lt"/>
              <a:ea typeface="DengXian" panose="02010600030101010101" pitchFamily="2" charset="-122"/>
              <a:cs typeface="Arial" panose="020B0604020202020204" pitchFamily="34" charset="0"/>
            </a:endParaRPr>
          </a:p>
        </p:txBody>
      </p:sp>
      <p:sp>
        <p:nvSpPr>
          <p:cNvPr id="10" name="Text Box 1">
            <a:extLst>
              <a:ext uri="{FF2B5EF4-FFF2-40B4-BE49-F238E27FC236}">
                <a16:creationId xmlns:a16="http://schemas.microsoft.com/office/drawing/2014/main" id="{15C424E0-D4D7-4793-9B10-879CC49C2C18}"/>
              </a:ext>
            </a:extLst>
          </p:cNvPr>
          <p:cNvSpPr txBox="1"/>
          <p:nvPr/>
        </p:nvSpPr>
        <p:spPr>
          <a:xfrm>
            <a:off x="7546837" y="1593257"/>
            <a:ext cx="1793248" cy="487788"/>
          </a:xfrm>
          <a:prstGeom prst="rect">
            <a:avLst/>
          </a:prstGeom>
          <a:solidFill>
            <a:srgbClr val="C9C9C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800" b="1" i="0" u="none" strike="noStrike" cap="none" baseline="0">
                <a:solidFill>
                  <a:srgbClr val="0079AF"/>
                </a:solidFill>
                <a:effectLst/>
                <a:uFill>
                  <a:solidFill>
                    <a:prstClr val="black">
                      <a:alpha val="0"/>
                    </a:prstClr>
                  </a:solidFill>
                </a:uFill>
                <a:latin typeface="Arial"/>
                <a:ea typeface="Arial"/>
                <a:cs typeface="Arial"/>
              </a:rPr>
              <a:t>Nombre total de cas de variole du singe, Région africaine</a:t>
            </a:r>
          </a:p>
          <a:p>
            <a:pPr marL="0" marR="0">
              <a:lnSpc>
                <a:spcPct val="107000"/>
              </a:lnSpc>
              <a:spcBef>
                <a:spcPct val="0"/>
              </a:spcBef>
              <a:spcAft>
                <a:spcPct val="0"/>
              </a:spcAft>
            </a:pPr>
            <a:r>
              <a:rPr lang="fr-FR" sz="700" b="0" i="0" u="none" strike="noStrike" cap="none" baseline="0">
                <a:solidFill>
                  <a:srgbClr val="0079AF"/>
                </a:solidFill>
                <a:effectLst/>
                <a:uFill>
                  <a:solidFill>
                    <a:prstClr val="black">
                      <a:alpha val="0"/>
                    </a:prstClr>
                  </a:solidFill>
                </a:uFill>
                <a:latin typeface="Arial"/>
                <a:ea typeface="Arial"/>
                <a:cs typeface="Arial"/>
              </a:rPr>
              <a:t>à compter du 1er janvier 2022, en date du 18 août 2024</a:t>
            </a:r>
            <a:endParaRPr lang="en-US" sz="600">
              <a:solidFill>
                <a:srgbClr val="0079AF"/>
              </a:solidFill>
              <a:effectLst/>
              <a:latin typeface="+mj-lt"/>
              <a:ea typeface="Calibri" panose="020F0502020204030204" pitchFamily="34" charset="0"/>
              <a:cs typeface="Calibri" panose="020F0502020204030204" pitchFamily="34" charset="0"/>
            </a:endParaRPr>
          </a:p>
        </p:txBody>
      </p:sp>
      <p:sp>
        <p:nvSpPr>
          <p:cNvPr id="11" name="Text Box 1">
            <a:extLst>
              <a:ext uri="{FF2B5EF4-FFF2-40B4-BE49-F238E27FC236}">
                <a16:creationId xmlns:a16="http://schemas.microsoft.com/office/drawing/2014/main" id="{219F6F05-7799-42FF-B971-69DAD88FD6BE}"/>
              </a:ext>
            </a:extLst>
          </p:cNvPr>
          <p:cNvSpPr txBox="1"/>
          <p:nvPr/>
        </p:nvSpPr>
        <p:spPr>
          <a:xfrm>
            <a:off x="10706528" y="1583468"/>
            <a:ext cx="635923" cy="243590"/>
          </a:xfrm>
          <a:prstGeom prst="rect">
            <a:avLst/>
          </a:prstGeom>
          <a:solidFill>
            <a:srgbClr val="CDC8C8"/>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500" b="1" i="0" u="none" strike="noStrike" cap="none" baseline="0">
                <a:solidFill>
                  <a:srgbClr val="0079AF"/>
                </a:solidFill>
                <a:effectLst/>
                <a:uFill>
                  <a:solidFill>
                    <a:prstClr val="black">
                      <a:alpha val="0"/>
                    </a:prstClr>
                  </a:solidFill>
                </a:uFill>
                <a:latin typeface="Arial"/>
                <a:ea typeface="Arial"/>
                <a:cs typeface="Arial"/>
              </a:rPr>
              <a:t>[logo:] Organisation mondiale de la Santé</a:t>
            </a:r>
          </a:p>
          <a:p>
            <a:pPr marL="0" marR="0">
              <a:lnSpc>
                <a:spcPct val="107000"/>
              </a:lnSpc>
              <a:spcBef>
                <a:spcPct val="0"/>
              </a:spcBef>
              <a:spcAft>
                <a:spcPct val="0"/>
              </a:spcAft>
            </a:pPr>
            <a:r>
              <a:rPr lang="fr-FR" sz="500" b="0" i="0" u="none" strike="noStrike" cap="none" baseline="0">
                <a:solidFill>
                  <a:srgbClr val="0079AF"/>
                </a:solidFill>
                <a:effectLst/>
                <a:uFill>
                  <a:solidFill>
                    <a:prstClr val="black">
                      <a:alpha val="0"/>
                    </a:prstClr>
                  </a:solidFill>
                </a:uFill>
                <a:latin typeface="Arial"/>
                <a:ea typeface="Arial"/>
                <a:cs typeface="Arial"/>
              </a:rPr>
              <a:t>Région africaine </a:t>
            </a:r>
            <a:endParaRPr lang="en-US" sz="400">
              <a:solidFill>
                <a:srgbClr val="0079AF"/>
              </a:solidFill>
              <a:effectLst/>
              <a:latin typeface="+mj-lt"/>
              <a:ea typeface="DengXian" panose="02010600030101010101" pitchFamily="2" charset="-122"/>
              <a:cs typeface="Arial" panose="020B0604020202020204" pitchFamily="34" charset="0"/>
            </a:endParaRPr>
          </a:p>
        </p:txBody>
      </p:sp>
      <p:sp>
        <p:nvSpPr>
          <p:cNvPr id="13" name="Text Box 1">
            <a:extLst>
              <a:ext uri="{FF2B5EF4-FFF2-40B4-BE49-F238E27FC236}">
                <a16:creationId xmlns:a16="http://schemas.microsoft.com/office/drawing/2014/main" id="{E80CC0CC-7B12-4A91-9DEF-9DBA92159B47}"/>
              </a:ext>
            </a:extLst>
          </p:cNvPr>
          <p:cNvSpPr txBox="1"/>
          <p:nvPr/>
        </p:nvSpPr>
        <p:spPr>
          <a:xfrm>
            <a:off x="6386368" y="2862306"/>
            <a:ext cx="817885" cy="128836"/>
          </a:xfrm>
          <a:prstGeom prst="rect">
            <a:avLst/>
          </a:prstGeom>
          <a:solidFill>
            <a:srgbClr val="CDC8C8"/>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800" b="0" i="0" u="none" strike="noStrike" cap="none" baseline="0">
                <a:solidFill>
                  <a:srgbClr val="000000"/>
                </a:solidFill>
                <a:effectLst/>
                <a:uFill>
                  <a:solidFill>
                    <a:prstClr val="black">
                      <a:alpha val="0"/>
                    </a:prstClr>
                  </a:solidFill>
                </a:uFill>
                <a:latin typeface="Arial"/>
                <a:ea typeface="Arial"/>
                <a:cs typeface="Arial"/>
              </a:rPr>
              <a:t>Cas confirmés</a:t>
            </a:r>
            <a:endParaRPr lang="en-US" sz="700">
              <a:effectLst/>
              <a:latin typeface="+mj-lt"/>
              <a:ea typeface="DengXian" panose="02010600030101010101" pitchFamily="2" charset="-122"/>
              <a:cs typeface="Arial" panose="020B0604020202020204" pitchFamily="34" charset="0"/>
            </a:endParaRPr>
          </a:p>
        </p:txBody>
      </p:sp>
      <p:sp>
        <p:nvSpPr>
          <p:cNvPr id="14" name="Text Box 1">
            <a:extLst>
              <a:ext uri="{FF2B5EF4-FFF2-40B4-BE49-F238E27FC236}">
                <a16:creationId xmlns:a16="http://schemas.microsoft.com/office/drawing/2014/main" id="{0822CA4D-220C-41AA-95F9-B8B05B0788DA}"/>
              </a:ext>
            </a:extLst>
          </p:cNvPr>
          <p:cNvSpPr txBox="1"/>
          <p:nvPr/>
        </p:nvSpPr>
        <p:spPr>
          <a:xfrm>
            <a:off x="6610352" y="3897361"/>
            <a:ext cx="512940" cy="96627"/>
          </a:xfrm>
          <a:prstGeom prst="rect">
            <a:avLst/>
          </a:prstGeom>
          <a:solidFill>
            <a:srgbClr val="CDC8C8"/>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600" b="0" i="0" u="none" strike="noStrike" cap="none" baseline="0">
                <a:solidFill>
                  <a:srgbClr val="000000"/>
                </a:solidFill>
                <a:effectLst/>
                <a:uFill>
                  <a:solidFill>
                    <a:prstClr val="black">
                      <a:alpha val="0"/>
                    </a:prstClr>
                  </a:solidFill>
                </a:uFill>
                <a:latin typeface="Arial"/>
                <a:ea typeface="Arial"/>
                <a:cs typeface="Arial"/>
              </a:rPr>
              <a:t>Sans objet</a:t>
            </a:r>
            <a:endParaRPr lang="en-US" sz="500">
              <a:effectLst/>
              <a:latin typeface="+mj-lt"/>
              <a:ea typeface="DengXian" panose="02010600030101010101" pitchFamily="2" charset="-122"/>
              <a:cs typeface="Arial" panose="020B0604020202020204" pitchFamily="34" charset="0"/>
            </a:endParaRPr>
          </a:p>
        </p:txBody>
      </p:sp>
      <p:sp>
        <p:nvSpPr>
          <p:cNvPr id="15" name="Text Box 1">
            <a:extLst>
              <a:ext uri="{FF2B5EF4-FFF2-40B4-BE49-F238E27FC236}">
                <a16:creationId xmlns:a16="http://schemas.microsoft.com/office/drawing/2014/main" id="{087492C3-6A68-48BB-81E4-CE04C54B40F7}"/>
              </a:ext>
            </a:extLst>
          </p:cNvPr>
          <p:cNvSpPr txBox="1"/>
          <p:nvPr/>
        </p:nvSpPr>
        <p:spPr>
          <a:xfrm>
            <a:off x="6605514" y="4022744"/>
            <a:ext cx="351014" cy="194467"/>
          </a:xfrm>
          <a:prstGeom prst="rect">
            <a:avLst/>
          </a:prstGeom>
          <a:solidFill>
            <a:srgbClr val="CDC8C8"/>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600" b="0" i="0" u="none" strike="noStrike" cap="none" baseline="0">
                <a:solidFill>
                  <a:srgbClr val="000000"/>
                </a:solidFill>
                <a:effectLst/>
                <a:uFill>
                  <a:solidFill>
                    <a:prstClr val="black">
                      <a:alpha val="0"/>
                    </a:prstClr>
                  </a:solidFill>
                </a:uFill>
                <a:latin typeface="Arial"/>
                <a:ea typeface="Arial"/>
                <a:cs typeface="Arial"/>
              </a:rPr>
              <a:t>Aucune donnée</a:t>
            </a:r>
            <a:endParaRPr lang="en-US" sz="500">
              <a:effectLst/>
              <a:latin typeface="+mj-lt"/>
              <a:ea typeface="DengXian" panose="02010600030101010101" pitchFamily="2" charset="-122"/>
              <a:cs typeface="Arial" panose="020B0604020202020204" pitchFamily="34" charset="0"/>
            </a:endParaRPr>
          </a:p>
        </p:txBody>
      </p:sp>
      <p:sp>
        <p:nvSpPr>
          <p:cNvPr id="16" name="Text Box 1">
            <a:extLst>
              <a:ext uri="{FF2B5EF4-FFF2-40B4-BE49-F238E27FC236}">
                <a16:creationId xmlns:a16="http://schemas.microsoft.com/office/drawing/2014/main" id="{D737AA23-79E1-4C8C-9286-A64B286DE86A}"/>
              </a:ext>
            </a:extLst>
          </p:cNvPr>
          <p:cNvSpPr txBox="1"/>
          <p:nvPr/>
        </p:nvSpPr>
        <p:spPr>
          <a:xfrm>
            <a:off x="299243" y="5084446"/>
            <a:ext cx="3576637" cy="375669"/>
          </a:xfrm>
          <a:prstGeom prst="rect">
            <a:avLst/>
          </a:prstGeom>
          <a:solidFill>
            <a:srgbClr val="CDC8C8"/>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400" b="0" i="0" u="none" strike="noStrike" cap="none" baseline="0">
                <a:solidFill>
                  <a:srgbClr val="000000"/>
                </a:solidFill>
                <a:effectLst/>
                <a:uFill>
                  <a:solidFill>
                    <a:prstClr val="black">
                      <a:alpha val="0"/>
                    </a:prstClr>
                  </a:solidFill>
                </a:uFill>
                <a:latin typeface="Arial"/>
                <a:ea typeface="Arial"/>
                <a:cs typeface="Arial"/>
              </a:rPr>
              <a:t>Les désignations utilisées et la présentation du contenu de cette publication n'impliquent pas l'expression de quelque opinion que ce soit de la part de l'OMS quant au statut juridique de tout pays, territoire, ville ou région, ou de ses autorités, ni quant au tracé de ses frontières ou limites. </a:t>
            </a:r>
          </a:p>
          <a:p>
            <a:pPr marL="0" marR="0">
              <a:spcBef>
                <a:spcPct val="0"/>
              </a:spcBef>
              <a:spcAft>
                <a:spcPts val="300"/>
              </a:spcAft>
            </a:pPr>
            <a:r>
              <a:rPr lang="fr-FR" sz="400" b="0" i="0" u="none" strike="noStrike" cap="none" baseline="0">
                <a:solidFill>
                  <a:srgbClr val="000000"/>
                </a:solidFill>
                <a:effectLst/>
                <a:uFill>
                  <a:solidFill>
                    <a:prstClr val="black">
                      <a:alpha val="0"/>
                    </a:prstClr>
                  </a:solidFill>
                </a:uFill>
                <a:latin typeface="Arial"/>
                <a:ea typeface="Arial"/>
                <a:cs typeface="Arial"/>
              </a:rPr>
              <a:t>Les lignes en pointillés et en tirets sur les cartes représentent des frontières approximatives dont le tracé peut ne pas avoir fait l’objet d’un accord total.</a:t>
            </a:r>
          </a:p>
          <a:p>
            <a:pPr marL="0" marR="0">
              <a:lnSpc>
                <a:spcPct val="107000"/>
              </a:lnSpc>
              <a:spcBef>
                <a:spcPct val="0"/>
              </a:spcBef>
              <a:spcAft>
                <a:spcPct val="0"/>
              </a:spcAft>
            </a:pPr>
            <a:r>
              <a:rPr lang="fr-FR" sz="300" b="0" i="0" u="none" strike="noStrike" cap="none" baseline="0">
                <a:solidFill>
                  <a:srgbClr val="000000"/>
                </a:solidFill>
                <a:effectLst/>
                <a:uFill>
                  <a:solidFill>
                    <a:prstClr val="black">
                      <a:alpha val="0"/>
                    </a:prstClr>
                  </a:solidFill>
                </a:uFill>
                <a:latin typeface="Arial"/>
                <a:ea typeface="Arial"/>
                <a:cs typeface="Arial"/>
              </a:rPr>
              <a:t>Source de données : Organisation mondiale de la Santé</a:t>
            </a:r>
          </a:p>
          <a:p>
            <a:pPr marL="0" marR="0">
              <a:lnSpc>
                <a:spcPct val="107000"/>
              </a:lnSpc>
              <a:spcBef>
                <a:spcPct val="0"/>
              </a:spcBef>
              <a:spcAft>
                <a:spcPct val="0"/>
              </a:spcAft>
            </a:pPr>
            <a:r>
              <a:rPr lang="fr-FR" sz="300" b="0" i="0" u="none" strike="noStrike" cap="none" baseline="0">
                <a:solidFill>
                  <a:srgbClr val="000000"/>
                </a:solidFill>
                <a:effectLst/>
                <a:uFill>
                  <a:solidFill>
                    <a:prstClr val="black">
                      <a:alpha val="0"/>
                    </a:prstClr>
                  </a:solidFill>
                </a:uFill>
                <a:latin typeface="Arial"/>
                <a:ea typeface="Arial"/>
                <a:cs typeface="Arial"/>
              </a:rPr>
              <a:t>Production de cartes :  Programme de gestion des urgences sanitaires de l’OMS</a:t>
            </a:r>
            <a:endParaRPr lang="en-US" sz="300">
              <a:effectLst/>
              <a:latin typeface="+mj-lt"/>
              <a:ea typeface="DengXian" panose="02010600030101010101" pitchFamily="2" charset="-122"/>
              <a:cs typeface="Arial" panose="020B0604020202020204" pitchFamily="34" charset="0"/>
            </a:endParaRPr>
          </a:p>
          <a:p>
            <a:pPr marL="0" marR="0">
              <a:lnSpc>
                <a:spcPct val="107000"/>
              </a:lnSpc>
              <a:spcBef>
                <a:spcPct val="0"/>
              </a:spcBef>
              <a:spcAft>
                <a:spcPct val="0"/>
              </a:spcAft>
            </a:pPr>
            <a:r>
              <a:rPr lang="fr-FR" sz="300" b="0" i="0" u="none" strike="noStrike" cap="none" baseline="0">
                <a:solidFill>
                  <a:srgbClr val="000000"/>
                </a:solidFill>
                <a:effectLst/>
                <a:uFill>
                  <a:solidFill>
                    <a:prstClr val="black">
                      <a:alpha val="0"/>
                    </a:prstClr>
                  </a:solidFill>
                </a:uFill>
                <a:latin typeface="Symbol"/>
                <a:ea typeface="Arial"/>
                <a:cs typeface="Arial"/>
                <a:sym typeface="Symbol"/>
              </a:rPr>
              <a:t></a:t>
            </a:r>
            <a:r>
              <a:rPr lang="fr-FR" sz="300" b="0" i="0" u="none" strike="noStrike" cap="none" baseline="0">
                <a:solidFill>
                  <a:srgbClr val="000000"/>
                </a:solidFill>
                <a:effectLst/>
                <a:uFill>
                  <a:solidFill>
                    <a:prstClr val="black">
                      <a:alpha val="0"/>
                    </a:prstClr>
                  </a:solidFill>
                </a:uFill>
                <a:latin typeface="Arial"/>
                <a:ea typeface="Arial"/>
                <a:cs typeface="Arial"/>
              </a:rPr>
              <a:t>OMS 2024 Tous droits réservés. </a:t>
            </a:r>
          </a:p>
        </p:txBody>
      </p:sp>
      <p:sp>
        <p:nvSpPr>
          <p:cNvPr id="17" name="Text Box 1">
            <a:extLst>
              <a:ext uri="{FF2B5EF4-FFF2-40B4-BE49-F238E27FC236}">
                <a16:creationId xmlns:a16="http://schemas.microsoft.com/office/drawing/2014/main" id="{E8D418DA-AFD0-488E-8A7C-1F342E41493A}"/>
              </a:ext>
            </a:extLst>
          </p:cNvPr>
          <p:cNvSpPr txBox="1"/>
          <p:nvPr/>
        </p:nvSpPr>
        <p:spPr>
          <a:xfrm>
            <a:off x="7497515" y="5171294"/>
            <a:ext cx="2646610" cy="279097"/>
          </a:xfrm>
          <a:prstGeom prst="rect">
            <a:avLst/>
          </a:prstGeom>
          <a:solidFill>
            <a:srgbClr val="CDC8C8"/>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300" b="0" i="0" u="none" strike="noStrike" cap="none" baseline="0">
                <a:solidFill>
                  <a:srgbClr val="000000"/>
                </a:solidFill>
                <a:effectLst/>
                <a:uFill>
                  <a:solidFill>
                    <a:prstClr val="black">
                      <a:alpha val="0"/>
                    </a:prstClr>
                  </a:solidFill>
                </a:uFill>
                <a:latin typeface="Arial"/>
                <a:ea typeface="Arial"/>
                <a:cs typeface="Arial"/>
              </a:rPr>
              <a:t>Les désignations utilisées et la présentation du contenu de cette publication n'impliquent pas l'expression de quelque opinion que ce soit de la part de l'OMS quant au statut juridique de tout pays, territoire, ville ou région, ou de ses autorités, ni quant au tracé de ses frontières ou limites. </a:t>
            </a:r>
          </a:p>
          <a:p>
            <a:pPr marL="0" marR="0">
              <a:spcBef>
                <a:spcPct val="0"/>
              </a:spcBef>
              <a:spcAft>
                <a:spcPts val="300"/>
              </a:spcAft>
            </a:pPr>
            <a:r>
              <a:rPr lang="fr-FR" sz="300" b="0" i="0" u="none" strike="noStrike" cap="none" baseline="0">
                <a:solidFill>
                  <a:srgbClr val="000000"/>
                </a:solidFill>
                <a:effectLst/>
                <a:uFill>
                  <a:solidFill>
                    <a:prstClr val="black">
                      <a:alpha val="0"/>
                    </a:prstClr>
                  </a:solidFill>
                </a:uFill>
                <a:latin typeface="Arial"/>
                <a:ea typeface="Arial"/>
                <a:cs typeface="Arial"/>
              </a:rPr>
              <a:t>Les lignes en pointillés et en tirets sur les cartes représentent des frontières approximatives dont le tracé peut ne pas avoir fait l’objet d’un accord total.</a:t>
            </a:r>
          </a:p>
          <a:p>
            <a:pPr marL="0" marR="0">
              <a:lnSpc>
                <a:spcPct val="107000"/>
              </a:lnSpc>
              <a:spcBef>
                <a:spcPct val="0"/>
              </a:spcBef>
              <a:spcAft>
                <a:spcPct val="0"/>
              </a:spcAft>
            </a:pPr>
            <a:r>
              <a:rPr lang="fr-FR" sz="200" b="0" i="0" u="none" strike="noStrike" cap="none" baseline="0">
                <a:solidFill>
                  <a:srgbClr val="000000"/>
                </a:solidFill>
                <a:effectLst/>
                <a:uFill>
                  <a:solidFill>
                    <a:prstClr val="black">
                      <a:alpha val="0"/>
                    </a:prstClr>
                  </a:solidFill>
                </a:uFill>
                <a:latin typeface="Arial"/>
                <a:ea typeface="Arial"/>
                <a:cs typeface="Arial"/>
              </a:rPr>
              <a:t>Source de données : Organisation mondiale de la Santé</a:t>
            </a:r>
          </a:p>
          <a:p>
            <a:pPr marL="0" marR="0">
              <a:lnSpc>
                <a:spcPct val="107000"/>
              </a:lnSpc>
              <a:spcBef>
                <a:spcPct val="0"/>
              </a:spcBef>
              <a:spcAft>
                <a:spcPct val="0"/>
              </a:spcAft>
            </a:pPr>
            <a:r>
              <a:rPr lang="fr-FR" sz="200" b="0" i="0" u="none" strike="noStrike" cap="none" baseline="0">
                <a:solidFill>
                  <a:srgbClr val="000000"/>
                </a:solidFill>
                <a:effectLst/>
                <a:uFill>
                  <a:solidFill>
                    <a:prstClr val="black">
                      <a:alpha val="0"/>
                    </a:prstClr>
                  </a:solidFill>
                </a:uFill>
                <a:latin typeface="Arial"/>
                <a:ea typeface="Arial"/>
                <a:cs typeface="Arial"/>
              </a:rPr>
              <a:t>Production de cartes :  Programme de gestion des urgences sanitaires de l’OMS</a:t>
            </a:r>
            <a:endParaRPr lang="en-US" sz="200">
              <a:effectLst/>
              <a:latin typeface="+mj-lt"/>
              <a:ea typeface="DengXian" panose="02010600030101010101" pitchFamily="2" charset="-122"/>
              <a:cs typeface="Arial" panose="020B0604020202020204" pitchFamily="34" charset="0"/>
            </a:endParaRPr>
          </a:p>
          <a:p>
            <a:pPr marL="0" marR="0">
              <a:lnSpc>
                <a:spcPct val="107000"/>
              </a:lnSpc>
              <a:spcBef>
                <a:spcPct val="0"/>
              </a:spcBef>
              <a:spcAft>
                <a:spcPct val="0"/>
              </a:spcAft>
            </a:pPr>
            <a:r>
              <a:rPr lang="fr-FR" sz="200" b="0" i="0" u="none" strike="noStrike" cap="none" baseline="0">
                <a:solidFill>
                  <a:srgbClr val="000000"/>
                </a:solidFill>
                <a:effectLst/>
                <a:uFill>
                  <a:solidFill>
                    <a:prstClr val="black">
                      <a:alpha val="0"/>
                    </a:prstClr>
                  </a:solidFill>
                </a:uFill>
                <a:latin typeface="Symbol"/>
                <a:ea typeface="Arial"/>
                <a:cs typeface="Arial"/>
                <a:sym typeface="Symbol"/>
              </a:rPr>
              <a:t></a:t>
            </a:r>
            <a:r>
              <a:rPr lang="fr-FR" sz="200" b="0" i="0" u="none" strike="noStrike" cap="none" baseline="0">
                <a:solidFill>
                  <a:srgbClr val="000000"/>
                </a:solidFill>
                <a:effectLst/>
                <a:uFill>
                  <a:solidFill>
                    <a:prstClr val="black">
                      <a:alpha val="0"/>
                    </a:prstClr>
                  </a:solidFill>
                </a:uFill>
                <a:latin typeface="Arial"/>
                <a:ea typeface="Arial"/>
                <a:cs typeface="Arial"/>
              </a:rPr>
              <a:t>OMS 2024 Tous droits réservés. </a:t>
            </a:r>
          </a:p>
        </p:txBody>
      </p:sp>
      <p:sp>
        <p:nvSpPr>
          <p:cNvPr id="18" name="Text Box 1">
            <a:extLst>
              <a:ext uri="{FF2B5EF4-FFF2-40B4-BE49-F238E27FC236}">
                <a16:creationId xmlns:a16="http://schemas.microsoft.com/office/drawing/2014/main" id="{579D52A0-CEF8-492E-A8C6-95E281953FB9}"/>
              </a:ext>
            </a:extLst>
          </p:cNvPr>
          <p:cNvSpPr txBox="1"/>
          <p:nvPr/>
        </p:nvSpPr>
        <p:spPr>
          <a:xfrm>
            <a:off x="11481269" y="3802027"/>
            <a:ext cx="434507" cy="64418"/>
          </a:xfrm>
          <a:prstGeom prst="rect">
            <a:avLst/>
          </a:prstGeom>
          <a:solidFill>
            <a:srgbClr val="CDC8C8"/>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400" b="0" i="0" u="none" strike="noStrike" cap="none" baseline="0">
                <a:solidFill>
                  <a:srgbClr val="000000"/>
                </a:solidFill>
                <a:effectLst/>
                <a:uFill>
                  <a:solidFill>
                    <a:prstClr val="black">
                      <a:alpha val="0"/>
                    </a:prstClr>
                  </a:solidFill>
                </a:uFill>
                <a:latin typeface="Arial"/>
                <a:ea typeface="Arial"/>
                <a:cs typeface="Arial"/>
              </a:rPr>
              <a:t>Sans objet</a:t>
            </a:r>
            <a:endParaRPr lang="en-US" sz="300">
              <a:effectLst/>
              <a:latin typeface="+mj-lt"/>
              <a:ea typeface="DengXian" panose="02010600030101010101" pitchFamily="2" charset="-122"/>
              <a:cs typeface="Arial" panose="020B0604020202020204" pitchFamily="34" charset="0"/>
            </a:endParaRPr>
          </a:p>
        </p:txBody>
      </p:sp>
      <p:sp>
        <p:nvSpPr>
          <p:cNvPr id="19" name="Text Box 1">
            <a:extLst>
              <a:ext uri="{FF2B5EF4-FFF2-40B4-BE49-F238E27FC236}">
                <a16:creationId xmlns:a16="http://schemas.microsoft.com/office/drawing/2014/main" id="{B41058E3-1850-4E6C-907A-79D6C441802C}"/>
              </a:ext>
            </a:extLst>
          </p:cNvPr>
          <p:cNvSpPr txBox="1"/>
          <p:nvPr/>
        </p:nvSpPr>
        <p:spPr>
          <a:xfrm>
            <a:off x="11296793" y="3124243"/>
            <a:ext cx="704279" cy="96627"/>
          </a:xfrm>
          <a:prstGeom prst="rect">
            <a:avLst/>
          </a:prstGeom>
          <a:solidFill>
            <a:srgbClr val="CDC8C8"/>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600" b="0" i="0" u="none" strike="noStrike" cap="none" baseline="0">
                <a:solidFill>
                  <a:srgbClr val="000000"/>
                </a:solidFill>
                <a:effectLst/>
                <a:uFill>
                  <a:solidFill>
                    <a:prstClr val="black">
                      <a:alpha val="0"/>
                    </a:prstClr>
                  </a:solidFill>
                </a:uFill>
                <a:latin typeface="Arial"/>
                <a:ea typeface="Arial"/>
                <a:cs typeface="Arial"/>
              </a:rPr>
              <a:t>Cas confirmés</a:t>
            </a:r>
            <a:endParaRPr lang="en-US" sz="500">
              <a:effectLst/>
              <a:latin typeface="+mj-lt"/>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456275363"/>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2C1B1-D990-ED8F-787F-711AB8CB5222}"/>
              </a:ext>
            </a:extLst>
          </p:cNvPr>
          <p:cNvSpPr>
            <a:spLocks noGrp="1"/>
          </p:cNvSpPr>
          <p:nvPr>
            <p:ph type="title"/>
          </p:nvPr>
        </p:nvSpPr>
        <p:spPr>
          <a:xfrm>
            <a:off x="541420" y="332745"/>
            <a:ext cx="10796337" cy="800039"/>
          </a:xfrm>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Options vaccinales contre la variole et la variole du singe (19 août 2022)</a:t>
            </a:r>
          </a:p>
        </p:txBody>
      </p:sp>
      <p:pic>
        <p:nvPicPr>
          <p:cNvPr id="6" name="Content Placeholder 5">
            <a:extLst>
              <a:ext uri="{FF2B5EF4-FFF2-40B4-BE49-F238E27FC236}">
                <a16:creationId xmlns:a16="http://schemas.microsoft.com/office/drawing/2014/main" id="{44B07019-FD8E-5A00-6C0C-B08236310A86}"/>
              </a:ext>
            </a:extLst>
          </p:cNvPr>
          <p:cNvPicPr>
            <a:picLocks noGrp="1" noChangeAspect="1"/>
          </p:cNvPicPr>
          <p:nvPr>
            <p:ph idx="1"/>
          </p:nvPr>
        </p:nvPicPr>
        <p:blipFill>
          <a:blip r:embed="rId3"/>
          <a:stretch>
            <a:fillRect/>
          </a:stretch>
        </p:blipFill>
        <p:spPr>
          <a:xfrm>
            <a:off x="2278557" y="1361207"/>
            <a:ext cx="6210175" cy="4932362"/>
          </a:xfrm>
        </p:spPr>
      </p:pic>
      <p:sp>
        <p:nvSpPr>
          <p:cNvPr id="8" name="TextBox 7">
            <a:extLst>
              <a:ext uri="{FF2B5EF4-FFF2-40B4-BE49-F238E27FC236}">
                <a16:creationId xmlns:a16="http://schemas.microsoft.com/office/drawing/2014/main" id="{B550E516-E685-2FE5-E111-3D1F69AF4F84}"/>
              </a:ext>
            </a:extLst>
          </p:cNvPr>
          <p:cNvSpPr txBox="1"/>
          <p:nvPr/>
        </p:nvSpPr>
        <p:spPr>
          <a:xfrm>
            <a:off x="8703978" y="1949551"/>
            <a:ext cx="2836128" cy="3962399"/>
          </a:xfrm>
          <a:prstGeom prst="rect">
            <a:avLst/>
          </a:prstGeom>
          <a:noFill/>
        </p:spPr>
        <p:txBody>
          <a:bodyPr wrap="square">
            <a:spAutoFit/>
          </a:bodyPr>
          <a:lstStyle/>
          <a:p>
            <a:pPr>
              <a:spcBef>
                <a:spcPts val="600"/>
              </a:spcBef>
            </a:pPr>
            <a:r>
              <a:rPr lang="fr-FR" sz="1400" b="0" i="0" u="none" strike="noStrike" cap="none" baseline="0">
                <a:solidFill>
                  <a:srgbClr val="000000"/>
                </a:solidFill>
                <a:effectLst/>
                <a:uFill>
                  <a:solidFill>
                    <a:prstClr val="black">
                      <a:alpha val="0"/>
                    </a:prstClr>
                  </a:solidFill>
                </a:uFill>
                <a:latin typeface="Arial"/>
                <a:ea typeface="Arial"/>
                <a:cs typeface="Arial"/>
              </a:rPr>
              <a:t>UE :  Union européenne (Agence européenne des médicaments)  </a:t>
            </a:r>
          </a:p>
          <a:p>
            <a:pPr>
              <a:spcBef>
                <a:spcPts val="600"/>
              </a:spcBef>
            </a:pPr>
            <a:r>
              <a:rPr lang="fr-FR" sz="1400" b="0" i="0" u="none" strike="noStrike" cap="none" baseline="0">
                <a:solidFill>
                  <a:srgbClr val="000000"/>
                </a:solidFill>
                <a:effectLst/>
                <a:uFill>
                  <a:solidFill>
                    <a:prstClr val="black">
                      <a:alpha val="0"/>
                    </a:prstClr>
                  </a:solidFill>
                </a:uFill>
                <a:latin typeface="Arial"/>
                <a:ea typeface="Arial"/>
                <a:cs typeface="Arial"/>
              </a:rPr>
              <a:t>États-Unis : États-Unis d’Amérique (Food and Drug Administration)  </a:t>
            </a:r>
          </a:p>
          <a:p>
            <a:pPr>
              <a:spcBef>
                <a:spcPts val="600"/>
              </a:spcBef>
            </a:pPr>
            <a:r>
              <a:rPr lang="fr-FR" sz="1400" b="0" i="0" u="none" strike="noStrike" cap="none" baseline="0">
                <a:solidFill>
                  <a:srgbClr val="000000"/>
                </a:solidFill>
                <a:effectLst/>
                <a:uFill>
                  <a:solidFill>
                    <a:prstClr val="black">
                      <a:alpha val="0"/>
                    </a:prstClr>
                  </a:solidFill>
                </a:uFill>
                <a:latin typeface="Arial"/>
                <a:ea typeface="Arial"/>
                <a:cs typeface="Arial"/>
              </a:rPr>
              <a:t>Canada :  Santé Canada  </a:t>
            </a:r>
          </a:p>
          <a:p>
            <a:pPr>
              <a:spcBef>
                <a:spcPts val="600"/>
              </a:spcBef>
            </a:pPr>
            <a:r>
              <a:rPr lang="fr-FR" sz="1400" b="0" i="0" u="none" strike="noStrike" cap="none" baseline="0">
                <a:solidFill>
                  <a:srgbClr val="000000"/>
                </a:solidFill>
                <a:effectLst/>
                <a:uFill>
                  <a:solidFill>
                    <a:prstClr val="black">
                      <a:alpha val="0"/>
                    </a:prstClr>
                  </a:solidFill>
                </a:uFill>
                <a:latin typeface="Arial"/>
                <a:ea typeface="Arial"/>
                <a:cs typeface="Arial"/>
              </a:rPr>
              <a:t>AMM :  Autorisation de mise sur le marché </a:t>
            </a:r>
          </a:p>
          <a:p>
            <a:pPr>
              <a:spcBef>
                <a:spcPts val="600"/>
              </a:spcBef>
            </a:pPr>
            <a:r>
              <a:rPr lang="fr-FR" sz="1400" b="0" i="0" u="none" strike="noStrike" cap="none" baseline="0">
                <a:solidFill>
                  <a:srgbClr val="000000"/>
                </a:solidFill>
                <a:effectLst/>
                <a:uFill>
                  <a:solidFill>
                    <a:prstClr val="black">
                      <a:alpha val="0"/>
                    </a:prstClr>
                  </a:solidFill>
                </a:uFill>
                <a:latin typeface="Arial"/>
                <a:ea typeface="Arial"/>
                <a:cs typeface="Arial"/>
              </a:rPr>
              <a:t>EIND :  Emergency Investigational New Drug program of the U.S. Food and Drug Administration</a:t>
            </a:r>
          </a:p>
          <a:p>
            <a:pPr>
              <a:spcBef>
                <a:spcPts val="600"/>
              </a:spcBef>
            </a:pPr>
            <a:r>
              <a:rPr lang="fr-FR" sz="1400" b="0" i="0" u="none" strike="noStrike" cap="none" baseline="0">
                <a:solidFill>
                  <a:srgbClr val="000000"/>
                </a:solidFill>
                <a:effectLst/>
                <a:uFill>
                  <a:solidFill>
                    <a:prstClr val="black">
                      <a:alpha val="0"/>
                    </a:prstClr>
                  </a:solidFill>
                </a:uFill>
                <a:latin typeface="Arial"/>
                <a:ea typeface="Arial"/>
                <a:cs typeface="Arial"/>
              </a:rPr>
              <a:t>PEPV :  Vaccination préventive post-exposition  </a:t>
            </a:r>
          </a:p>
          <a:p>
            <a:pPr>
              <a:spcBef>
                <a:spcPts val="600"/>
              </a:spcBef>
            </a:pPr>
            <a:r>
              <a:rPr lang="fr-FR" sz="1400" b="0" i="0" u="none" strike="noStrike" cap="none" baseline="0">
                <a:solidFill>
                  <a:srgbClr val="000000"/>
                </a:solidFill>
                <a:effectLst/>
                <a:uFill>
                  <a:solidFill>
                    <a:prstClr val="black">
                      <a:alpha val="0"/>
                    </a:prstClr>
                  </a:solidFill>
                </a:uFill>
                <a:latin typeface="Arial"/>
                <a:ea typeface="Arial"/>
                <a:cs typeface="Arial"/>
              </a:rPr>
              <a:t>PEV :  Programme d’éradication de la variole </a:t>
            </a:r>
          </a:p>
        </p:txBody>
      </p:sp>
      <p:sp>
        <p:nvSpPr>
          <p:cNvPr id="5" name="TextBox 4">
            <a:extLst>
              <a:ext uri="{FF2B5EF4-FFF2-40B4-BE49-F238E27FC236}">
                <a16:creationId xmlns:a16="http://schemas.microsoft.com/office/drawing/2014/main" id="{64B5C7D1-4B01-A3C7-5940-BC64E6181106}"/>
              </a:ext>
            </a:extLst>
          </p:cNvPr>
          <p:cNvSpPr txBox="1"/>
          <p:nvPr/>
        </p:nvSpPr>
        <p:spPr>
          <a:xfrm>
            <a:off x="541420" y="1997679"/>
            <a:ext cx="1737137" cy="4282441"/>
          </a:xfrm>
          <a:prstGeom prst="rect">
            <a:avLst/>
          </a:prstGeom>
          <a:noFill/>
        </p:spPr>
        <p:txBody>
          <a:bodyPr wrap="square">
            <a:spAutoFit/>
          </a:bodyPr>
          <a:lstStyle/>
          <a:p>
            <a:pPr algn="r"/>
            <a:r>
              <a:rPr lang="fr-FR" sz="1600" b="0" i="0" u="none" strike="noStrike" cap="none" baseline="0">
                <a:solidFill>
                  <a:srgbClr val="000000"/>
                </a:solidFill>
                <a:effectLst/>
                <a:uFill>
                  <a:solidFill>
                    <a:prstClr val="black">
                      <a:alpha val="0"/>
                    </a:prstClr>
                  </a:solidFill>
                </a:uFill>
                <a:latin typeface="Arial"/>
                <a:ea typeface="Arial"/>
                <a:cs typeface="Arial"/>
              </a:rPr>
              <a:t>Vaccin non réplicatif</a:t>
            </a:r>
          </a:p>
          <a:p>
            <a:pPr algn="r"/>
            <a:endParaRPr lang="en-US"/>
          </a:p>
          <a:p>
            <a:pPr algn="r"/>
            <a:endParaRPr lang="en-US"/>
          </a:p>
          <a:p>
            <a:pPr algn="r"/>
            <a:endParaRPr lang="en-US"/>
          </a:p>
          <a:p>
            <a:pPr algn="r"/>
            <a:endParaRPr lang="en-US"/>
          </a:p>
          <a:p>
            <a:pPr algn="r"/>
            <a:endParaRPr lang="en-US"/>
          </a:p>
          <a:p>
            <a:pPr algn="r"/>
            <a:endParaRPr lang="en-US"/>
          </a:p>
          <a:p>
            <a:pPr algn="r"/>
            <a:r>
              <a:rPr lang="en-US"/>
              <a:t> </a:t>
            </a:r>
          </a:p>
          <a:p>
            <a:pPr algn="r">
              <a:spcBef>
                <a:spcPts val="600"/>
              </a:spcBef>
            </a:pPr>
            <a:r>
              <a:rPr lang="fr-FR" sz="1600" b="0" i="0" u="none" strike="noStrike" cap="none" baseline="0">
                <a:solidFill>
                  <a:srgbClr val="000000"/>
                </a:solidFill>
                <a:effectLst/>
                <a:uFill>
                  <a:solidFill>
                    <a:prstClr val="black">
                      <a:alpha val="0"/>
                    </a:prstClr>
                  </a:solidFill>
                </a:uFill>
                <a:latin typeface="Arial"/>
                <a:ea typeface="Arial"/>
                <a:cs typeface="Arial"/>
              </a:rPr>
              <a:t>Vaccin à réplication minimale </a:t>
            </a:r>
          </a:p>
          <a:p>
            <a:pPr algn="r"/>
            <a:endParaRPr lang="en-US" sz="1600"/>
          </a:p>
          <a:p>
            <a:pPr algn="r"/>
            <a:r>
              <a:rPr lang="fr-FR" sz="1600" b="0" i="0" u="none" strike="noStrike" cap="none" baseline="0">
                <a:solidFill>
                  <a:srgbClr val="000000"/>
                </a:solidFill>
                <a:effectLst/>
                <a:uFill>
                  <a:solidFill>
                    <a:prstClr val="black">
                      <a:alpha val="0"/>
                    </a:prstClr>
                  </a:solidFill>
                </a:uFill>
                <a:latin typeface="Arial"/>
                <a:ea typeface="Arial"/>
                <a:cs typeface="Arial"/>
              </a:rPr>
              <a:t>Vaccin réplicatif à base de vaccine</a:t>
            </a:r>
          </a:p>
        </p:txBody>
      </p:sp>
      <p:graphicFrame>
        <p:nvGraphicFramePr>
          <p:cNvPr id="3" name="Table 3">
            <a:extLst>
              <a:ext uri="{FF2B5EF4-FFF2-40B4-BE49-F238E27FC236}">
                <a16:creationId xmlns:a16="http://schemas.microsoft.com/office/drawing/2014/main" id="{48783B66-36F9-4A07-9DE0-BAE1A0A3551E}"/>
              </a:ext>
            </a:extLst>
          </p:cNvPr>
          <p:cNvGraphicFramePr>
            <a:graphicFrameLocks noGrp="1"/>
          </p:cNvGraphicFramePr>
          <p:nvPr>
            <p:extLst>
              <p:ext uri="{D42A27DB-BD31-4B8C-83A1-F6EECF244321}">
                <p14:modId xmlns:p14="http://schemas.microsoft.com/office/powerpoint/2010/main" val="3808302950"/>
              </p:ext>
            </p:extLst>
          </p:nvPr>
        </p:nvGraphicFramePr>
        <p:xfrm>
          <a:off x="2278558" y="1341120"/>
          <a:ext cx="6210174" cy="4939000"/>
        </p:xfrm>
        <a:graphic>
          <a:graphicData uri="http://schemas.openxmlformats.org/drawingml/2006/table">
            <a:tbl>
              <a:tblPr firstRow="1" bandRow="1">
                <a:tableStyleId>{5C22544A-7EE6-4342-B048-85BDC9FD1C3A}</a:tableStyleId>
              </a:tblPr>
              <a:tblGrid>
                <a:gridCol w="1035029">
                  <a:extLst>
                    <a:ext uri="{9D8B030D-6E8A-4147-A177-3AD203B41FA5}">
                      <a16:colId xmlns:a16="http://schemas.microsoft.com/office/drawing/2014/main" val="1216698351"/>
                    </a:ext>
                  </a:extLst>
                </a:gridCol>
                <a:gridCol w="1035029">
                  <a:extLst>
                    <a:ext uri="{9D8B030D-6E8A-4147-A177-3AD203B41FA5}">
                      <a16:colId xmlns:a16="http://schemas.microsoft.com/office/drawing/2014/main" val="36050507"/>
                    </a:ext>
                  </a:extLst>
                </a:gridCol>
                <a:gridCol w="1035029">
                  <a:extLst>
                    <a:ext uri="{9D8B030D-6E8A-4147-A177-3AD203B41FA5}">
                      <a16:colId xmlns:a16="http://schemas.microsoft.com/office/drawing/2014/main" val="1510326861"/>
                    </a:ext>
                  </a:extLst>
                </a:gridCol>
                <a:gridCol w="1035029">
                  <a:extLst>
                    <a:ext uri="{9D8B030D-6E8A-4147-A177-3AD203B41FA5}">
                      <a16:colId xmlns:a16="http://schemas.microsoft.com/office/drawing/2014/main" val="1502971989"/>
                    </a:ext>
                  </a:extLst>
                </a:gridCol>
                <a:gridCol w="1035029">
                  <a:extLst>
                    <a:ext uri="{9D8B030D-6E8A-4147-A177-3AD203B41FA5}">
                      <a16:colId xmlns:a16="http://schemas.microsoft.com/office/drawing/2014/main" val="589625324"/>
                    </a:ext>
                  </a:extLst>
                </a:gridCol>
                <a:gridCol w="1035029">
                  <a:extLst>
                    <a:ext uri="{9D8B030D-6E8A-4147-A177-3AD203B41FA5}">
                      <a16:colId xmlns:a16="http://schemas.microsoft.com/office/drawing/2014/main" val="3249715706"/>
                    </a:ext>
                  </a:extLst>
                </a:gridCol>
              </a:tblGrid>
              <a:tr h="592680">
                <a:tc>
                  <a:txBody>
                    <a:bodyPr/>
                    <a:lstStyle/>
                    <a:p>
                      <a:r>
                        <a:rPr lang="fr-FR" sz="900" b="1" i="0" u="none" strike="noStrike" cap="none" baseline="0" dirty="0">
                          <a:solidFill>
                            <a:srgbClr val="000000"/>
                          </a:solidFill>
                          <a:effectLst/>
                          <a:uFill>
                            <a:solidFill>
                              <a:prstClr val="black">
                                <a:alpha val="0"/>
                              </a:prstClr>
                            </a:solidFill>
                          </a:uFill>
                          <a:latin typeface="Calibri"/>
                          <a:ea typeface="Calibri"/>
                          <a:cs typeface="Calibri"/>
                        </a:rPr>
                        <a:t>Vaccin (fabricant)</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F81BD"/>
                    </a:solidFill>
                  </a:tcPr>
                </a:tc>
                <a:tc>
                  <a:txBody>
                    <a:bodyPr/>
                    <a:lstStyle/>
                    <a:p>
                      <a:r>
                        <a:rPr lang="fr-FR" sz="900" b="1" i="0" u="none" strike="noStrike" cap="none" baseline="0">
                          <a:solidFill>
                            <a:srgbClr val="000000"/>
                          </a:solidFill>
                          <a:effectLst/>
                          <a:uFill>
                            <a:solidFill>
                              <a:prstClr val="black">
                                <a:alpha val="0"/>
                              </a:prstClr>
                            </a:solidFill>
                          </a:uFill>
                          <a:latin typeface="Calibri"/>
                          <a:ea typeface="Calibri"/>
                          <a:cs typeface="Calibri"/>
                        </a:rPr>
                        <a:t>Autorisé pour la variole (pays, type, date)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F81BD"/>
                    </a:solidFill>
                  </a:tcPr>
                </a:tc>
                <a:tc>
                  <a:txBody>
                    <a:bodyPr/>
                    <a:lstStyle/>
                    <a:p>
                      <a:r>
                        <a:rPr lang="fr-FR" sz="900" b="1" i="0" u="none" strike="noStrike" cap="none" baseline="0">
                          <a:solidFill>
                            <a:srgbClr val="000000"/>
                          </a:solidFill>
                          <a:effectLst/>
                          <a:uFill>
                            <a:solidFill>
                              <a:prstClr val="black">
                                <a:alpha val="0"/>
                              </a:prstClr>
                            </a:solidFill>
                          </a:uFill>
                          <a:latin typeface="Calibri"/>
                          <a:ea typeface="Calibri"/>
                          <a:cs typeface="Calibri"/>
                        </a:rPr>
                        <a:t>Autorisé pour la variole du singe (pays, type, date)</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F81BD"/>
                    </a:solidFill>
                  </a:tcPr>
                </a:tc>
                <a:tc>
                  <a:txBody>
                    <a:bodyPr/>
                    <a:lstStyle/>
                    <a:p>
                      <a:r>
                        <a:rPr lang="fr-FR" sz="900" b="1" i="0" u="none" strike="noStrike" cap="none" baseline="0">
                          <a:solidFill>
                            <a:srgbClr val="000000"/>
                          </a:solidFill>
                          <a:effectLst/>
                          <a:uFill>
                            <a:solidFill>
                              <a:prstClr val="black">
                                <a:alpha val="0"/>
                              </a:prstClr>
                            </a:solidFill>
                          </a:uFill>
                          <a:latin typeface="Calibri"/>
                          <a:ea typeface="Calibri"/>
                          <a:cs typeface="Calibri"/>
                        </a:rPr>
                        <a:t>Considérations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F81BD"/>
                    </a:solidFill>
                  </a:tcPr>
                </a:tc>
                <a:tc>
                  <a:txBody>
                    <a:bodyPr/>
                    <a:lstStyle/>
                    <a:p>
                      <a:r>
                        <a:rPr lang="fr-FR" sz="900" b="1" i="0" u="none" strike="noStrike" cap="none" baseline="0">
                          <a:solidFill>
                            <a:srgbClr val="000000"/>
                          </a:solidFill>
                          <a:effectLst/>
                          <a:uFill>
                            <a:solidFill>
                              <a:prstClr val="black">
                                <a:alpha val="0"/>
                              </a:prstClr>
                            </a:solidFill>
                          </a:uFill>
                          <a:latin typeface="Calibri"/>
                          <a:ea typeface="Calibri"/>
                          <a:cs typeface="Calibri"/>
                        </a:rPr>
                        <a:t>Présentation</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F81BD"/>
                    </a:solidFill>
                  </a:tcPr>
                </a:tc>
                <a:tc>
                  <a:txBody>
                    <a:bodyPr/>
                    <a:lstStyle/>
                    <a:p>
                      <a:r>
                        <a:rPr lang="fr-FR" sz="900" b="1" i="0" u="none" strike="noStrike" cap="none" baseline="0">
                          <a:solidFill>
                            <a:srgbClr val="000000"/>
                          </a:solidFill>
                          <a:effectLst/>
                          <a:uFill>
                            <a:solidFill>
                              <a:prstClr val="black">
                                <a:alpha val="0"/>
                              </a:prstClr>
                            </a:solidFill>
                          </a:uFill>
                          <a:latin typeface="Calibri"/>
                          <a:ea typeface="Calibri"/>
                          <a:cs typeface="Calibri"/>
                        </a:rPr>
                        <a:t>Matériel d’injection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4F81BD"/>
                    </a:solidFill>
                  </a:tcPr>
                </a:tc>
                <a:extLst>
                  <a:ext uri="{0D108BD9-81ED-4DB2-BD59-A6C34878D82A}">
                    <a16:rowId xmlns:a16="http://schemas.microsoft.com/office/drawing/2014/main" val="3106771068"/>
                  </a:ext>
                </a:extLst>
              </a:tr>
              <a:tr h="2406640">
                <a:tc>
                  <a:txBody>
                    <a:bodyPr/>
                    <a:lstStyle/>
                    <a:p>
                      <a:r>
                        <a:rPr lang="fr-FR" sz="800" b="1" i="0" u="none" strike="noStrike" cap="none" baseline="0">
                          <a:solidFill>
                            <a:srgbClr val="000000"/>
                          </a:solidFill>
                          <a:effectLst/>
                          <a:uFill>
                            <a:solidFill>
                              <a:prstClr val="black">
                                <a:alpha val="0"/>
                              </a:prstClr>
                            </a:solidFill>
                          </a:uFill>
                          <a:latin typeface="Calibri"/>
                          <a:ea typeface="Calibri"/>
                          <a:cs typeface="Calibri"/>
                        </a:rPr>
                        <a:t>MVA-BN (Bavarian Nordic) </a:t>
                      </a:r>
                      <a:r>
                        <a:rPr lang="fr-FR" sz="800" b="0" i="0" u="none" strike="noStrike" cap="none" baseline="0">
                          <a:solidFill>
                            <a:srgbClr val="000000"/>
                          </a:solidFill>
                          <a:effectLst/>
                          <a:uFill>
                            <a:solidFill>
                              <a:prstClr val="black">
                                <a:alpha val="0"/>
                              </a:prstClr>
                            </a:solidFill>
                          </a:uFill>
                          <a:latin typeface="Calibri"/>
                          <a:ea typeface="Calibri"/>
                          <a:cs typeface="Calibri"/>
                        </a:rPr>
                        <a:t>troisième génération</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UE (Imvanex) : a été autorisé dans des </a:t>
                      </a:r>
                      <a:r>
                        <a:rPr lang="fr-FR" sz="800" b="0" i="0" u="sng" strike="noStrike" cap="none" baseline="0">
                          <a:solidFill>
                            <a:srgbClr val="0000FF"/>
                          </a:solidFill>
                          <a:effectLst/>
                          <a:uFill>
                            <a:solidFill>
                              <a:srgbClr val="0000FF"/>
                            </a:solidFill>
                          </a:uFill>
                          <a:latin typeface="Calibri"/>
                          <a:ea typeface="Calibri"/>
                          <a:cs typeface="Calibri"/>
                        </a:rPr>
                        <a:t>circonstances exceptionnelles </a:t>
                      </a:r>
                      <a:r>
                        <a:rPr lang="fr-FR" sz="800" b="0" i="0" u="none" strike="noStrike" cap="none" baseline="0">
                          <a:solidFill>
                            <a:srgbClr val="000000"/>
                          </a:solidFill>
                          <a:effectLst/>
                          <a:uFill>
                            <a:solidFill>
                              <a:prstClr val="black">
                                <a:alpha val="0"/>
                              </a:prstClr>
                            </a:solidFill>
                          </a:uFill>
                          <a:latin typeface="Calibri"/>
                          <a:ea typeface="Calibri"/>
                          <a:cs typeface="Calibri"/>
                        </a:rPr>
                        <a:t>(2013) </a:t>
                      </a:r>
                    </a:p>
                    <a:p>
                      <a:r>
                        <a:rPr lang="fr-FR" sz="800" b="0" i="0" u="none" strike="noStrike" cap="none" baseline="0">
                          <a:solidFill>
                            <a:srgbClr val="000000"/>
                          </a:solidFill>
                          <a:effectLst/>
                          <a:uFill>
                            <a:solidFill>
                              <a:prstClr val="black">
                                <a:alpha val="0"/>
                              </a:prstClr>
                            </a:solidFill>
                          </a:uFill>
                          <a:latin typeface="Calibri"/>
                          <a:ea typeface="Calibri"/>
                          <a:cs typeface="Calibri"/>
                        </a:rPr>
                        <a:t>Canada (Imvamune) :  AMM complète (2013) </a:t>
                      </a:r>
                    </a:p>
                    <a:p>
                      <a:r>
                        <a:rPr lang="fr-FR" sz="800" b="0" i="0" u="none" strike="noStrike" cap="none" baseline="0">
                          <a:solidFill>
                            <a:srgbClr val="000000"/>
                          </a:solidFill>
                          <a:effectLst/>
                          <a:uFill>
                            <a:solidFill>
                              <a:prstClr val="black">
                                <a:alpha val="0"/>
                              </a:prstClr>
                            </a:solidFill>
                          </a:uFill>
                          <a:latin typeface="Calibri"/>
                          <a:ea typeface="Calibri"/>
                          <a:cs typeface="Calibri"/>
                        </a:rPr>
                        <a:t>États-Unis (Jynneos) :  AMM complète (2019)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États-Unis (Jynneos) :  AMM complète (2019) Canada (Imvamune) :  AMM complète (2019) </a:t>
                      </a:r>
                    </a:p>
                    <a:p>
                      <a:r>
                        <a:rPr lang="fr-FR" sz="800" b="0" i="0" u="none" strike="noStrike" cap="none" baseline="0">
                          <a:solidFill>
                            <a:srgbClr val="000000"/>
                          </a:solidFill>
                          <a:effectLst/>
                          <a:uFill>
                            <a:solidFill>
                              <a:prstClr val="black">
                                <a:alpha val="0"/>
                              </a:prstClr>
                            </a:solidFill>
                          </a:uFill>
                          <a:latin typeface="Calibri"/>
                          <a:ea typeface="Calibri"/>
                          <a:cs typeface="Calibri"/>
                        </a:rPr>
                        <a:t>UE (Imvanex) :  </a:t>
                      </a:r>
                    </a:p>
                    <a:p>
                      <a:r>
                        <a:rPr lang="fr-FR" sz="800" b="0" i="0" u="none" strike="noStrike" cap="none" baseline="0">
                          <a:solidFill>
                            <a:srgbClr val="000000"/>
                          </a:solidFill>
                          <a:effectLst/>
                          <a:uFill>
                            <a:solidFill>
                              <a:prstClr val="black">
                                <a:alpha val="0"/>
                              </a:prstClr>
                            </a:solidFill>
                          </a:uFill>
                          <a:latin typeface="Calibri"/>
                          <a:ea typeface="Calibri"/>
                          <a:cs typeface="Calibri"/>
                        </a:rPr>
                        <a:t>a été autorisé dans des circonstances exceptionnelles (2022)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Deux doses à quatre semaines d’intervalle.  Formulation liquide congelée, approuvée pour une utilisation dans la population adulte générale. Les États-Unis ont accordé une autorisation d’utilisation d’urgence pour les personnes âgées de 18 ans et moins (août 2022).</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Flacons liquides congelés ou lyophilisés (séchés à froid) à dose unique (possibilité de flacons multidoses)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dirty="0">
                          <a:solidFill>
                            <a:srgbClr val="000000"/>
                          </a:solidFill>
                          <a:effectLst/>
                          <a:uFill>
                            <a:solidFill>
                              <a:prstClr val="black">
                                <a:alpha val="0"/>
                              </a:prstClr>
                            </a:solidFill>
                          </a:uFill>
                          <a:latin typeface="Calibri"/>
                          <a:ea typeface="Calibri"/>
                          <a:cs typeface="Calibri"/>
                        </a:rPr>
                        <a:t>Aiguille et seringue (administration sous-cutanée)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8148007"/>
                  </a:ext>
                </a:extLst>
              </a:tr>
              <a:tr h="1113520">
                <a:tc>
                  <a:txBody>
                    <a:bodyPr/>
                    <a:lstStyle/>
                    <a:p>
                      <a:r>
                        <a:rPr lang="fr-FR" sz="800" b="1" i="0" u="none" strike="noStrike" cap="none" baseline="0">
                          <a:solidFill>
                            <a:srgbClr val="000000"/>
                          </a:solidFill>
                          <a:effectLst/>
                          <a:uFill>
                            <a:solidFill>
                              <a:prstClr val="black">
                                <a:alpha val="0"/>
                              </a:prstClr>
                            </a:solidFill>
                          </a:uFill>
                          <a:latin typeface="Calibri"/>
                          <a:ea typeface="Calibri"/>
                          <a:cs typeface="Calibri"/>
                        </a:rPr>
                        <a:t>LC16 </a:t>
                      </a:r>
                    </a:p>
                    <a:p>
                      <a:r>
                        <a:rPr lang="fr-FR" sz="800" b="1" i="0" u="none" strike="noStrike" cap="none" baseline="0">
                          <a:solidFill>
                            <a:srgbClr val="000000"/>
                          </a:solidFill>
                          <a:effectLst/>
                          <a:uFill>
                            <a:solidFill>
                              <a:prstClr val="black">
                                <a:alpha val="0"/>
                              </a:prstClr>
                            </a:solidFill>
                          </a:uFill>
                          <a:latin typeface="Calibri"/>
                          <a:ea typeface="Calibri"/>
                          <a:cs typeface="Calibri"/>
                        </a:rPr>
                        <a:t>(KM Biologics) </a:t>
                      </a:r>
                    </a:p>
                    <a:p>
                      <a:r>
                        <a:rPr lang="fr-FR" sz="800" b="0" i="0" u="none" strike="noStrike" cap="none" baseline="0">
                          <a:solidFill>
                            <a:srgbClr val="000000"/>
                          </a:solidFill>
                          <a:effectLst/>
                          <a:uFill>
                            <a:solidFill>
                              <a:prstClr val="black">
                                <a:alpha val="0"/>
                              </a:prstClr>
                            </a:solidFill>
                          </a:uFill>
                          <a:latin typeface="Calibri"/>
                          <a:ea typeface="Calibri"/>
                          <a:cs typeface="Calibri"/>
                        </a:rPr>
                        <a:t>Troisième génération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Japon - AMM complète (1975)</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Japon :  AMM (août 2022)</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Dose unique.  Approuvé pour une utilisation chez les nourrissons et les enfants (tous âges confondus), ainsi que chez les adultes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Flacons multidoses lyophilisés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Aiguille bifurquée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3100683"/>
                  </a:ext>
                </a:extLst>
              </a:tr>
              <a:tr h="826160">
                <a:tc>
                  <a:txBody>
                    <a:bodyPr/>
                    <a:lstStyle/>
                    <a:p>
                      <a:r>
                        <a:rPr lang="fr-FR" sz="800" b="1" i="0" u="none" strike="noStrike" cap="none" baseline="0">
                          <a:solidFill>
                            <a:srgbClr val="000000"/>
                          </a:solidFill>
                          <a:effectLst/>
                          <a:uFill>
                            <a:solidFill>
                              <a:prstClr val="black">
                                <a:alpha val="0"/>
                              </a:prstClr>
                            </a:solidFill>
                          </a:uFill>
                          <a:latin typeface="Calibri"/>
                          <a:ea typeface="Calibri"/>
                          <a:cs typeface="Calibri"/>
                        </a:rPr>
                        <a:t>ACAM2000 (Emergent BioSolutions) </a:t>
                      </a:r>
                    </a:p>
                    <a:p>
                      <a:r>
                        <a:rPr lang="fr-FR" sz="800" b="0" i="0" u="none" strike="noStrike" cap="none" baseline="0">
                          <a:solidFill>
                            <a:srgbClr val="000000"/>
                          </a:solidFill>
                          <a:effectLst/>
                          <a:uFill>
                            <a:solidFill>
                              <a:prstClr val="black">
                                <a:alpha val="0"/>
                              </a:prstClr>
                            </a:solidFill>
                          </a:uFill>
                          <a:latin typeface="Calibri"/>
                          <a:ea typeface="Calibri"/>
                          <a:cs typeface="Calibri"/>
                        </a:rPr>
                        <a:t> Deuxième génération</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Plusieurs pays - approuvé</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États-Unis - EIND pour PEPV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Dose unique.  Approuvé pour une utilisation chez les adultes âgés de 18 à 64 ans.</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Flacons multidoses lyophilisés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fr-FR" sz="800" b="0" i="0" u="none" strike="noStrike" cap="none" baseline="0" dirty="0">
                          <a:solidFill>
                            <a:srgbClr val="000000"/>
                          </a:solidFill>
                          <a:effectLst/>
                          <a:uFill>
                            <a:solidFill>
                              <a:prstClr val="black">
                                <a:alpha val="0"/>
                              </a:prstClr>
                            </a:solidFill>
                          </a:uFill>
                          <a:latin typeface="Calibri"/>
                          <a:ea typeface="Calibri"/>
                          <a:cs typeface="Calibri"/>
                        </a:rPr>
                        <a:t>Aiguille bifurquée </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9174577"/>
                  </a:ext>
                </a:extLst>
              </a:tr>
            </a:tbl>
          </a:graphicData>
        </a:graphic>
      </p:graphicFrame>
    </p:spTree>
    <p:extLst>
      <p:ext uri="{BB962C8B-B14F-4D97-AF65-F5344CB8AC3E}">
        <p14:creationId xmlns:p14="http://schemas.microsoft.com/office/powerpoint/2010/main" val="943478787"/>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FA43F-3BE9-2759-CD64-1E75DD3A929D}"/>
              </a:ext>
            </a:extLst>
          </p:cNvPr>
          <p:cNvSpPr>
            <a:spLocks noGrp="1"/>
          </p:cNvSpPr>
          <p:nvPr>
            <p:ph type="title"/>
          </p:nvPr>
        </p:nvSpPr>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Vaccination en cas d'approvisionnement limité </a:t>
            </a:r>
          </a:p>
        </p:txBody>
      </p:sp>
      <p:sp>
        <p:nvSpPr>
          <p:cNvPr id="3" name="Content Placeholder 2">
            <a:extLst>
              <a:ext uri="{FF2B5EF4-FFF2-40B4-BE49-F238E27FC236}">
                <a16:creationId xmlns:a16="http://schemas.microsoft.com/office/drawing/2014/main" id="{C4F792BB-1397-C1C7-C246-799F689D0ED1}"/>
              </a:ext>
            </a:extLst>
          </p:cNvPr>
          <p:cNvSpPr>
            <a:spLocks noGrp="1"/>
          </p:cNvSpPr>
          <p:nvPr>
            <p:ph idx="1"/>
          </p:nvPr>
        </p:nvSpPr>
        <p:spPr>
          <a:xfrm>
            <a:off x="838200" y="1636730"/>
            <a:ext cx="9485841" cy="4932746"/>
          </a:xfrm>
        </p:spPr>
        <p:txBody>
          <a:bodyPr vert="horz" lIns="91440" tIns="45720" rIns="91440" bIns="45720" rtlCol="0" anchor="t">
            <a:noAutofit/>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Prioritaires pour la réception du vaccin après analyse des risques et des bénéfices au cas par cas</a:t>
            </a:r>
          </a:p>
          <a:p>
            <a:r>
              <a:rPr lang="fr-FR" sz="2800" b="0" i="0" u="none" strike="noStrike" cap="none" baseline="0">
                <a:solidFill>
                  <a:srgbClr val="262626"/>
                </a:solidFill>
                <a:effectLst/>
                <a:uFill>
                  <a:solidFill>
                    <a:prstClr val="black">
                      <a:alpha val="0"/>
                    </a:prstClr>
                  </a:solidFill>
                </a:uFill>
                <a:latin typeface="Arial"/>
                <a:ea typeface="Arial"/>
                <a:cs typeface="Arial"/>
              </a:rPr>
              <a:t>Les contacts proches des cas de variole du singe présentant un risque de développer une maladie grave, notamment </a:t>
            </a:r>
          </a:p>
          <a:p>
            <a:pPr lvl="1"/>
            <a:r>
              <a:rPr lang="fr-FR" sz="2400" b="0" i="0" u="none" strike="noStrike" cap="none" baseline="0">
                <a:solidFill>
                  <a:srgbClr val="262626"/>
                </a:solidFill>
                <a:effectLst/>
                <a:uFill>
                  <a:solidFill>
                    <a:prstClr val="black">
                      <a:alpha val="0"/>
                    </a:prstClr>
                  </a:solidFill>
                </a:uFill>
                <a:latin typeface="Arial"/>
                <a:ea typeface="Arial"/>
                <a:cs typeface="Arial"/>
              </a:rPr>
              <a:t>les enfants</a:t>
            </a:r>
          </a:p>
          <a:p>
            <a:pPr lvl="1"/>
            <a:r>
              <a:rPr lang="fr-FR" sz="2400" b="0" i="0" u="none" strike="noStrike" cap="none" baseline="0">
                <a:solidFill>
                  <a:srgbClr val="262626"/>
                </a:solidFill>
                <a:effectLst/>
                <a:uFill>
                  <a:solidFill>
                    <a:prstClr val="black">
                      <a:alpha val="0"/>
                    </a:prstClr>
                  </a:solidFill>
                </a:uFill>
                <a:latin typeface="Arial"/>
                <a:ea typeface="Arial"/>
                <a:cs typeface="Arial"/>
              </a:rPr>
              <a:t>les femmes enceintes </a:t>
            </a:r>
          </a:p>
          <a:p>
            <a:pPr lvl="1"/>
            <a:r>
              <a:rPr lang="fr-FR" sz="2400" b="0" i="0" u="none" strike="noStrike" cap="none" baseline="0">
                <a:solidFill>
                  <a:srgbClr val="262626"/>
                </a:solidFill>
                <a:effectLst/>
                <a:uFill>
                  <a:solidFill>
                    <a:prstClr val="black">
                      <a:alpha val="0"/>
                    </a:prstClr>
                  </a:solidFill>
                </a:uFill>
                <a:latin typeface="Arial"/>
                <a:ea typeface="Arial"/>
                <a:cs typeface="Arial"/>
              </a:rPr>
              <a:t>les personnes immunodéprimées, y compris celles sous traitement immunosuppresseur ou vivant avec un VIH mal contrôlé</a:t>
            </a:r>
          </a:p>
        </p:txBody>
      </p:sp>
    </p:spTree>
    <p:extLst>
      <p:ext uri="{BB962C8B-B14F-4D97-AF65-F5344CB8AC3E}">
        <p14:creationId xmlns:p14="http://schemas.microsoft.com/office/powerpoint/2010/main" val="1085850855"/>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Contrôle de connaissances</a:t>
            </a:r>
          </a:p>
        </p:txBody>
      </p:sp>
      <p:sp>
        <p:nvSpPr>
          <p:cNvPr id="3" name="Content Placeholder 2">
            <a:extLst>
              <a:ext uri="{FF2B5EF4-FFF2-40B4-BE49-F238E27FC236}">
                <a16:creationId xmlns:a16="http://schemas.microsoft.com/office/drawing/2014/main" id="{E1CA6386-E7AA-29EB-170F-7C242372CE05}"/>
              </a:ext>
            </a:extLst>
          </p:cNvPr>
          <p:cNvSpPr>
            <a:spLocks noGrp="1"/>
          </p:cNvSpPr>
          <p:nvPr>
            <p:ph idx="1"/>
          </p:nvPr>
        </p:nvSpPr>
        <p:spPr>
          <a:xfrm>
            <a:off x="838200" y="1636730"/>
            <a:ext cx="9557084" cy="4932746"/>
          </a:xfrm>
        </p:spPr>
        <p:txBody>
          <a:bodyPr/>
          <a:lstStyle/>
          <a:p>
            <a:pPr marL="514350" indent="-514350">
              <a:buFont typeface="+mj-lt"/>
              <a:buAutoNum type="arabicPeriod"/>
            </a:pPr>
            <a:r>
              <a:rPr lang="fr-FR" sz="2000" b="0" i="0" u="none" strike="noStrike" cap="none" baseline="0" dirty="0">
                <a:solidFill>
                  <a:srgbClr val="262626"/>
                </a:solidFill>
                <a:effectLst/>
                <a:uFill>
                  <a:solidFill>
                    <a:prstClr val="black">
                      <a:alpha val="0"/>
                    </a:prstClr>
                  </a:solidFill>
                </a:uFill>
                <a:latin typeface="Arial"/>
                <a:ea typeface="Arial"/>
                <a:cs typeface="Arial"/>
              </a:rPr>
              <a:t>Quelles sont les recommandations clés pour les cas et les contacts dans la prévention de la transmission ?</a:t>
            </a:r>
          </a:p>
          <a:p>
            <a:pPr marL="514350" indent="-514350">
              <a:buFont typeface="+mj-lt"/>
              <a:buAutoNum type="arabicPeriod"/>
            </a:pPr>
            <a:r>
              <a:rPr lang="fr-FR" sz="2000" b="0" i="0" u="none" strike="noStrike" cap="none" baseline="0" dirty="0">
                <a:solidFill>
                  <a:srgbClr val="262626"/>
                </a:solidFill>
                <a:effectLst/>
                <a:uFill>
                  <a:solidFill>
                    <a:prstClr val="black">
                      <a:alpha val="0"/>
                    </a:prstClr>
                  </a:solidFill>
                </a:uFill>
                <a:latin typeface="Arial"/>
                <a:ea typeface="Arial"/>
                <a:cs typeface="Arial"/>
              </a:rPr>
              <a:t>La vaccination de masse est-elle recommandée ? </a:t>
            </a:r>
          </a:p>
          <a:p>
            <a:pPr marL="514350" indent="-514350">
              <a:buFont typeface="+mj-lt"/>
              <a:buAutoNum type="arabicPeriod"/>
            </a:pPr>
            <a:r>
              <a:rPr lang="fr-FR" sz="2000" b="0" i="0" u="none" strike="noStrike" cap="none" baseline="0" dirty="0">
                <a:solidFill>
                  <a:srgbClr val="262626"/>
                </a:solidFill>
                <a:effectLst/>
                <a:uFill>
                  <a:solidFill>
                    <a:prstClr val="black">
                      <a:alpha val="0"/>
                    </a:prstClr>
                  </a:solidFill>
                </a:uFill>
                <a:latin typeface="Arial"/>
                <a:ea typeface="Arial"/>
                <a:cs typeface="Arial"/>
              </a:rPr>
              <a:t>Pour qui les vaccins préventifs primaires sont-ils recommandés ? </a:t>
            </a:r>
          </a:p>
          <a:p>
            <a:pPr marL="514350" indent="-514350">
              <a:buFont typeface="+mj-lt"/>
              <a:buAutoNum type="arabicPeriod"/>
            </a:pPr>
            <a:r>
              <a:rPr lang="fr-FR" sz="2000" b="0" i="0" u="none" strike="noStrike" cap="none" baseline="0" dirty="0">
                <a:solidFill>
                  <a:srgbClr val="262626"/>
                </a:solidFill>
                <a:effectLst/>
                <a:uFill>
                  <a:solidFill>
                    <a:prstClr val="black">
                      <a:alpha val="0"/>
                    </a:prstClr>
                  </a:solidFill>
                </a:uFill>
                <a:latin typeface="Arial"/>
                <a:ea typeface="Arial"/>
                <a:cs typeface="Arial"/>
              </a:rPr>
              <a:t>Pour qui les vaccins préventifs post-exposition sont-ils recommandés ? </a:t>
            </a:r>
          </a:p>
          <a:p>
            <a:pPr marL="514350" indent="-514350">
              <a:buFont typeface="+mj-lt"/>
              <a:buAutoNum type="arabicPeriod"/>
            </a:pPr>
            <a:r>
              <a:rPr lang="fr-FR" sz="2000" b="0" i="0" u="none" strike="noStrike" cap="none" baseline="0" dirty="0">
                <a:solidFill>
                  <a:srgbClr val="262626"/>
                </a:solidFill>
                <a:effectLst/>
                <a:uFill>
                  <a:solidFill>
                    <a:prstClr val="black">
                      <a:alpha val="0"/>
                    </a:prstClr>
                  </a:solidFill>
                </a:uFill>
                <a:latin typeface="Arial"/>
                <a:ea typeface="Arial"/>
                <a:cs typeface="Arial"/>
              </a:rPr>
              <a:t>Quelles sont les catégories des vaccins actuels contre la variole du singe ?</a:t>
            </a:r>
          </a:p>
          <a:p>
            <a:pPr marL="514350" indent="-514350">
              <a:buFont typeface="+mj-lt"/>
              <a:buAutoNum type="arabicPeriod"/>
            </a:pPr>
            <a:r>
              <a:rPr lang="fr-FR" sz="2000" b="0" i="0" u="none" strike="noStrike" cap="none" baseline="0" dirty="0">
                <a:solidFill>
                  <a:srgbClr val="262626"/>
                </a:solidFill>
                <a:effectLst/>
                <a:uFill>
                  <a:solidFill>
                    <a:prstClr val="black">
                      <a:alpha val="0"/>
                    </a:prstClr>
                  </a:solidFill>
                </a:uFill>
                <a:latin typeface="Arial"/>
                <a:ea typeface="Arial"/>
                <a:cs typeface="Arial"/>
              </a:rPr>
              <a:t>Quels sont les noms des vaccins actuellement recommandés ? </a:t>
            </a:r>
          </a:p>
          <a:p>
            <a:pPr marL="514350" indent="-514350">
              <a:buFont typeface="+mj-lt"/>
              <a:buAutoNum type="arabicPeriod"/>
            </a:pPr>
            <a:r>
              <a:rPr lang="fr-FR" sz="2000" b="0" i="0" u="none" strike="noStrike" cap="none" baseline="0" dirty="0">
                <a:solidFill>
                  <a:srgbClr val="262626"/>
                </a:solidFill>
                <a:effectLst/>
                <a:uFill>
                  <a:solidFill>
                    <a:prstClr val="black">
                      <a:alpha val="0"/>
                    </a:prstClr>
                  </a:solidFill>
                </a:uFill>
                <a:latin typeface="Arial"/>
                <a:ea typeface="Arial"/>
                <a:cs typeface="Arial"/>
              </a:rPr>
              <a:t>Quels sont les types de vaccins recommandés pour les adultes en bonne santé, les femmes enceintes et allaitantes, ainsi que les enfants ?</a:t>
            </a:r>
            <a:endParaRPr lang="en-US" sz="2400" dirty="0"/>
          </a:p>
          <a:p>
            <a:endParaRPr lang="en-US" sz="2400" dirty="0"/>
          </a:p>
        </p:txBody>
      </p:sp>
    </p:spTree>
    <p:extLst>
      <p:ext uri="{BB962C8B-B14F-4D97-AF65-F5344CB8AC3E}">
        <p14:creationId xmlns:p14="http://schemas.microsoft.com/office/powerpoint/2010/main" val="1898244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6" name="Content Placeholder 6" descr="Logo&#10;&#10;Description automatically generated with low confidence">
            <a:extLst>
              <a:ext uri="{FF2B5EF4-FFF2-40B4-BE49-F238E27FC236}">
                <a16:creationId xmlns:a16="http://schemas.microsoft.com/office/drawing/2014/main" id="{941B54A6-38BE-9D6E-4105-2D85C49259DC}"/>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933200914"/>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A70E4-E643-4CCA-971A-8766D82D9C5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p:txBody>
          <a:bodyPr>
            <a:normAutofit/>
          </a:bodyPr>
          <a:lstStyle/>
          <a:p>
            <a:r>
              <a:rPr lang="fr-FR" sz="3600" b="0" i="0" u="none" strike="noStrike" cap="none" baseline="0">
                <a:solidFill>
                  <a:srgbClr val="FFFFFF"/>
                </a:solidFill>
                <a:effectLst/>
                <a:uFill>
                  <a:solidFill>
                    <a:prstClr val="black">
                      <a:alpha val="0"/>
                    </a:prstClr>
                  </a:solidFill>
                </a:uFill>
                <a:latin typeface="Arial"/>
                <a:ea typeface="Arial"/>
                <a:cs typeface="Arial"/>
              </a:rPr>
              <a:t>Module 10 : Considérations particulières</a:t>
            </a:r>
          </a:p>
        </p:txBody>
      </p:sp>
    </p:spTree>
    <p:extLst>
      <p:ext uri="{BB962C8B-B14F-4D97-AF65-F5344CB8AC3E}">
        <p14:creationId xmlns:p14="http://schemas.microsoft.com/office/powerpoint/2010/main" val="226278464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a:xfrm>
            <a:off x="838200" y="1636730"/>
            <a:ext cx="9701463" cy="4932746"/>
          </a:xfrm>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a:t>
            </a:r>
          </a:p>
          <a:p>
            <a:r>
              <a:rPr lang="fr-FR" sz="2800" b="0" i="0" u="none" strike="noStrike" cap="none" baseline="0">
                <a:solidFill>
                  <a:srgbClr val="262626"/>
                </a:solidFill>
                <a:effectLst/>
                <a:uFill>
                  <a:solidFill>
                    <a:prstClr val="black">
                      <a:alpha val="0"/>
                    </a:prstClr>
                  </a:solidFill>
                </a:uFill>
                <a:latin typeface="Arial"/>
                <a:ea typeface="Arial"/>
                <a:cs typeface="Arial"/>
              </a:rPr>
              <a:t>Tenir compte et bien prendre en charge des personnes vivant avec le VIH</a:t>
            </a:r>
          </a:p>
          <a:p>
            <a:r>
              <a:rPr lang="fr-FR" sz="2800" b="0" i="0" u="none" strike="noStrike" cap="none" baseline="0">
                <a:solidFill>
                  <a:srgbClr val="262626"/>
                </a:solidFill>
                <a:effectLst/>
                <a:uFill>
                  <a:solidFill>
                    <a:prstClr val="black">
                      <a:alpha val="0"/>
                    </a:prstClr>
                  </a:solidFill>
                </a:uFill>
                <a:latin typeface="Arial"/>
                <a:ea typeface="Arial"/>
                <a:cs typeface="Arial"/>
              </a:rPr>
              <a:t>Tenir compte et bien prendre en charge des femmes enceintes infectées par la variole du singe</a:t>
            </a:r>
          </a:p>
          <a:p>
            <a:r>
              <a:rPr lang="fr-FR" sz="2800" b="0" i="0" u="none" strike="noStrike" cap="none" baseline="0">
                <a:solidFill>
                  <a:srgbClr val="262626"/>
                </a:solidFill>
                <a:effectLst/>
                <a:uFill>
                  <a:solidFill>
                    <a:prstClr val="black">
                      <a:alpha val="0"/>
                    </a:prstClr>
                  </a:solidFill>
                </a:uFill>
                <a:latin typeface="Arial"/>
                <a:ea typeface="Arial"/>
                <a:cs typeface="Arial"/>
              </a:rPr>
              <a:t>Tenir compte et bien prendre en charge des enfants infectés par la variole du singe</a:t>
            </a:r>
          </a:p>
        </p:txBody>
      </p:sp>
    </p:spTree>
    <p:extLst>
      <p:ext uri="{BB962C8B-B14F-4D97-AF65-F5344CB8AC3E}">
        <p14:creationId xmlns:p14="http://schemas.microsoft.com/office/powerpoint/2010/main" val="4111574970"/>
      </p:ext>
    </p:extLst>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D6E49-85E6-95D0-4118-C11EC99483FF}"/>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Variole du singe et populations clés</a:t>
            </a:r>
          </a:p>
        </p:txBody>
      </p:sp>
      <p:sp>
        <p:nvSpPr>
          <p:cNvPr id="3" name="Content Placeholder 2">
            <a:extLst>
              <a:ext uri="{FF2B5EF4-FFF2-40B4-BE49-F238E27FC236}">
                <a16:creationId xmlns:a16="http://schemas.microsoft.com/office/drawing/2014/main" id="{B627C0EF-E92B-9879-7C73-18257D0D6B86}"/>
              </a:ext>
            </a:extLst>
          </p:cNvPr>
          <p:cNvSpPr>
            <a:spLocks noGrp="1"/>
          </p:cNvSpPr>
          <p:nvPr>
            <p:ph idx="1"/>
          </p:nvPr>
        </p:nvSpPr>
        <p:spPr>
          <a:xfrm>
            <a:off x="838200" y="1636730"/>
            <a:ext cx="9918032" cy="4932746"/>
          </a:xfrm>
        </p:spPr>
        <p:txBody>
          <a:bodyPr/>
          <a:lstStyle/>
          <a:p>
            <a:r>
              <a:rPr lang="fr-FR" sz="2000" b="0" i="0" u="none" strike="noStrike" cap="none" baseline="0" dirty="0">
                <a:solidFill>
                  <a:srgbClr val="262626"/>
                </a:solidFill>
                <a:effectLst/>
                <a:uFill>
                  <a:solidFill>
                    <a:prstClr val="black">
                      <a:alpha val="0"/>
                    </a:prstClr>
                  </a:solidFill>
                </a:uFill>
                <a:latin typeface="Arial"/>
                <a:ea typeface="Arial"/>
                <a:cs typeface="Arial"/>
              </a:rPr>
              <a:t>Tout le monde peut contracter et transmettre la variole du singe (indépendamment de l’orientation sexuelle ou de l’identité de genre).</a:t>
            </a:r>
          </a:p>
          <a:p>
            <a:r>
              <a:rPr lang="fr-FR" sz="2000" b="0" i="0" u="none" strike="noStrike" cap="none" baseline="0" dirty="0">
                <a:solidFill>
                  <a:srgbClr val="262626"/>
                </a:solidFill>
                <a:effectLst/>
                <a:uFill>
                  <a:solidFill>
                    <a:prstClr val="black">
                      <a:alpha val="0"/>
                    </a:prstClr>
                  </a:solidFill>
                </a:uFill>
                <a:latin typeface="Arial"/>
                <a:ea typeface="Arial"/>
                <a:cs typeface="Arial"/>
              </a:rPr>
              <a:t>Cependant, l’épidémie actuelle touche principalement les hommes qui s’identifient comme homosexuels ou bisexuels et hommes qui ont des rapports sexuels avec d’autres hommes.</a:t>
            </a:r>
          </a:p>
          <a:p>
            <a:r>
              <a:rPr lang="fr-FR" sz="2000" b="0" i="0" u="none" strike="noStrike" cap="none" baseline="0" dirty="0">
                <a:solidFill>
                  <a:srgbClr val="262626"/>
                </a:solidFill>
                <a:effectLst/>
                <a:uFill>
                  <a:solidFill>
                    <a:prstClr val="black">
                      <a:alpha val="0"/>
                    </a:prstClr>
                  </a:solidFill>
                </a:uFill>
                <a:latin typeface="Arial"/>
                <a:ea typeface="Arial"/>
                <a:cs typeface="Arial"/>
              </a:rPr>
              <a:t>Les cas actuels présentent des caractéristiques atypiques. </a:t>
            </a:r>
          </a:p>
          <a:p>
            <a:r>
              <a:rPr lang="fr-FR" sz="2000" b="0" i="0" u="none" strike="noStrike" cap="none" baseline="0" dirty="0">
                <a:solidFill>
                  <a:srgbClr val="262626"/>
                </a:solidFill>
                <a:effectLst/>
                <a:uFill>
                  <a:solidFill>
                    <a:prstClr val="black">
                      <a:alpha val="0"/>
                    </a:prstClr>
                  </a:solidFill>
                </a:uFill>
                <a:latin typeface="Arial"/>
                <a:ea typeface="Arial"/>
                <a:cs typeface="Arial"/>
              </a:rPr>
              <a:t>Peut être confondue avec des IST ou d’autres affections (par exemple, herpès et syphilis), mais le diagnostic d’une IST n’exclut pas la variole du singe car une infection concomitante peut être présente, en particulier des lésions </a:t>
            </a:r>
            <a:r>
              <a:rPr lang="fr-FR" sz="2000" b="0" i="0" u="none" strike="noStrike" cap="none" baseline="0" dirty="0" err="1">
                <a:solidFill>
                  <a:srgbClr val="262626"/>
                </a:solidFill>
                <a:effectLst/>
                <a:uFill>
                  <a:solidFill>
                    <a:prstClr val="black">
                      <a:alpha val="0"/>
                    </a:prstClr>
                  </a:solidFill>
                </a:uFill>
                <a:latin typeface="Arial"/>
                <a:ea typeface="Arial"/>
                <a:cs typeface="Arial"/>
              </a:rPr>
              <a:t>anogénitales</a:t>
            </a:r>
            <a:r>
              <a:rPr lang="fr-FR" sz="2000" b="0" i="0" u="none" strike="noStrike" cap="none" baseline="0" dirty="0">
                <a:solidFill>
                  <a:srgbClr val="262626"/>
                </a:solidFill>
                <a:effectLst/>
                <a:uFill>
                  <a:solidFill>
                    <a:prstClr val="black">
                      <a:alpha val="0"/>
                    </a:prstClr>
                  </a:solidFill>
                </a:uFill>
                <a:latin typeface="Arial"/>
                <a:ea typeface="Arial"/>
                <a:cs typeface="Arial"/>
              </a:rPr>
              <a:t>.</a:t>
            </a:r>
          </a:p>
          <a:p>
            <a:r>
              <a:rPr lang="fr-FR" sz="2000" b="0" i="0" u="none" strike="noStrike" cap="none" baseline="0" dirty="0">
                <a:solidFill>
                  <a:srgbClr val="262626"/>
                </a:solidFill>
                <a:effectLst/>
                <a:uFill>
                  <a:solidFill>
                    <a:prstClr val="black">
                      <a:alpha val="0"/>
                    </a:prstClr>
                  </a:solidFill>
                </a:uFill>
                <a:latin typeface="Arial"/>
                <a:ea typeface="Arial"/>
                <a:cs typeface="Arial"/>
              </a:rPr>
              <a:t>La communauté de la population clé ne doit pas être stigmatisée et doit être bien sensibilisée sur la manière de se protéger, notamment en assurant un accès rapide à la vaccination.</a:t>
            </a:r>
          </a:p>
          <a:p>
            <a:endParaRPr lang="en-US" sz="2000" dirty="0"/>
          </a:p>
        </p:txBody>
      </p:sp>
    </p:spTree>
    <p:extLst>
      <p:ext uri="{BB962C8B-B14F-4D97-AF65-F5344CB8AC3E}">
        <p14:creationId xmlns:p14="http://schemas.microsoft.com/office/powerpoint/2010/main" val="2389713200"/>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98A49-3035-A66A-9676-24514BDE0EDE}"/>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Variole du singe et VIH (1)</a:t>
            </a:r>
          </a:p>
        </p:txBody>
      </p:sp>
      <p:sp>
        <p:nvSpPr>
          <p:cNvPr id="3" name="Content Placeholder 2">
            <a:extLst>
              <a:ext uri="{FF2B5EF4-FFF2-40B4-BE49-F238E27FC236}">
                <a16:creationId xmlns:a16="http://schemas.microsoft.com/office/drawing/2014/main" id="{6FDC535E-F93F-83DF-B208-2F1AE410D17D}"/>
              </a:ext>
            </a:extLst>
          </p:cNvPr>
          <p:cNvSpPr>
            <a:spLocks noGrp="1"/>
          </p:cNvSpPr>
          <p:nvPr>
            <p:ph idx="1"/>
          </p:nvPr>
        </p:nvSpPr>
        <p:spPr>
          <a:xfrm>
            <a:off x="838200" y="1636730"/>
            <a:ext cx="9244263" cy="4932746"/>
          </a:xfrm>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Environ la moitié des personnes atteintes de variole du singe dont le statut est connu sont séropositives au VIH. </a:t>
            </a:r>
          </a:p>
          <a:p>
            <a:r>
              <a:rPr lang="fr-FR" sz="2400" b="0" i="0" u="none" strike="noStrike" cap="none" baseline="0">
                <a:solidFill>
                  <a:srgbClr val="262626"/>
                </a:solidFill>
                <a:effectLst/>
                <a:uFill>
                  <a:solidFill>
                    <a:prstClr val="black">
                      <a:alpha val="0"/>
                    </a:prstClr>
                  </a:solidFill>
                </a:uFill>
                <a:latin typeface="Arial"/>
                <a:ea typeface="Arial"/>
                <a:cs typeface="Arial"/>
              </a:rPr>
              <a:t>Le statut VIH n’est pas lié à la gravité de la variole du singe.</a:t>
            </a:r>
          </a:p>
          <a:p>
            <a:r>
              <a:rPr lang="fr-FR" sz="2400" b="0" i="0" u="none" strike="noStrike" cap="none" baseline="0">
                <a:solidFill>
                  <a:srgbClr val="262626"/>
                </a:solidFill>
                <a:effectLst/>
                <a:uFill>
                  <a:solidFill>
                    <a:prstClr val="black">
                      <a:alpha val="0"/>
                    </a:prstClr>
                  </a:solidFill>
                </a:uFill>
                <a:latin typeface="Arial"/>
                <a:ea typeface="Arial"/>
                <a:cs typeface="Arial"/>
              </a:rPr>
              <a:t>Parmi les hommes séronégatifs au VIH atteints de variole du singe, la majorité était sous PrEP.</a:t>
            </a:r>
          </a:p>
          <a:p>
            <a:endParaRPr lang="en-US" sz="2400"/>
          </a:p>
        </p:txBody>
      </p:sp>
    </p:spTree>
    <p:extLst>
      <p:ext uri="{BB962C8B-B14F-4D97-AF65-F5344CB8AC3E}">
        <p14:creationId xmlns:p14="http://schemas.microsoft.com/office/powerpoint/2010/main" val="60166620"/>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716B-F41E-A0AD-BCA3-DE9F17348075}"/>
              </a:ext>
            </a:extLst>
          </p:cNvPr>
          <p:cNvSpPr>
            <a:spLocks noGrp="1"/>
          </p:cNvSpPr>
          <p:nvPr>
            <p:ph type="title"/>
          </p:nvPr>
        </p:nvSpPr>
        <p:spPr>
          <a:xfrm>
            <a:off x="838200" y="420052"/>
            <a:ext cx="10515600"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Variole du singe et VIH (2)</a:t>
            </a:r>
          </a:p>
        </p:txBody>
      </p:sp>
      <p:sp>
        <p:nvSpPr>
          <p:cNvPr id="3" name="Content Placeholder 2">
            <a:extLst>
              <a:ext uri="{FF2B5EF4-FFF2-40B4-BE49-F238E27FC236}">
                <a16:creationId xmlns:a16="http://schemas.microsoft.com/office/drawing/2014/main" id="{0E72CF2F-4258-5F35-2E98-654BD41B6590}"/>
              </a:ext>
            </a:extLst>
          </p:cNvPr>
          <p:cNvSpPr>
            <a:spLocks noGrp="1"/>
          </p:cNvSpPr>
          <p:nvPr>
            <p:ph idx="1"/>
          </p:nvPr>
        </p:nvSpPr>
        <p:spPr>
          <a:xfrm>
            <a:off x="838201" y="1220091"/>
            <a:ext cx="6525126" cy="5313056"/>
          </a:xfrm>
        </p:spPr>
        <p:txBody>
          <a:bodyPr/>
          <a:lstStyle/>
          <a:p>
            <a:pPr marL="0" indent="0">
              <a:buNone/>
            </a:pPr>
            <a:r>
              <a:rPr lang="fr-FR" sz="1800" b="0" i="0" u="none" strike="noStrike" cap="none" baseline="0" dirty="0">
                <a:solidFill>
                  <a:srgbClr val="262626"/>
                </a:solidFill>
                <a:effectLst/>
                <a:uFill>
                  <a:solidFill>
                    <a:prstClr val="black">
                      <a:alpha val="0"/>
                    </a:prstClr>
                  </a:solidFill>
                </a:uFill>
                <a:latin typeface="Arial"/>
                <a:ea typeface="Arial"/>
                <a:cs typeface="Arial"/>
              </a:rPr>
              <a:t>Données du </a:t>
            </a:r>
            <a:r>
              <a:rPr lang="fr-FR" sz="1800" b="0" i="1" u="none" strike="noStrike" cap="none" baseline="0" dirty="0">
                <a:solidFill>
                  <a:srgbClr val="262626"/>
                </a:solidFill>
                <a:effectLst/>
                <a:uFill>
                  <a:solidFill>
                    <a:prstClr val="black">
                      <a:alpha val="0"/>
                    </a:prstClr>
                  </a:solidFill>
                </a:uFill>
                <a:latin typeface="Arial"/>
                <a:ea typeface="Arial"/>
                <a:cs typeface="Arial"/>
              </a:rPr>
              <a:t>New </a:t>
            </a:r>
            <a:r>
              <a:rPr lang="fr-FR" sz="1800" b="0" i="1" u="none" strike="noStrike" cap="none" baseline="0" dirty="0" err="1">
                <a:solidFill>
                  <a:srgbClr val="262626"/>
                </a:solidFill>
                <a:effectLst/>
                <a:uFill>
                  <a:solidFill>
                    <a:prstClr val="black">
                      <a:alpha val="0"/>
                    </a:prstClr>
                  </a:solidFill>
                </a:uFill>
                <a:latin typeface="Arial"/>
                <a:ea typeface="Arial"/>
                <a:cs typeface="Arial"/>
              </a:rPr>
              <a:t>England</a:t>
            </a:r>
            <a:r>
              <a:rPr lang="fr-FR" sz="1800" b="0" i="1" u="none" strike="noStrike" cap="none" baseline="0" dirty="0">
                <a:solidFill>
                  <a:srgbClr val="262626"/>
                </a:solidFill>
                <a:effectLst/>
                <a:uFill>
                  <a:solidFill>
                    <a:prstClr val="black">
                      <a:alpha val="0"/>
                    </a:prstClr>
                  </a:solidFill>
                </a:uFill>
                <a:latin typeface="Arial"/>
                <a:ea typeface="Arial"/>
                <a:cs typeface="Arial"/>
              </a:rPr>
              <a:t> Journal of </a:t>
            </a:r>
            <a:r>
              <a:rPr lang="fr-FR" sz="1800" b="0" i="1" u="none" strike="noStrike" cap="none" baseline="0" dirty="0" err="1">
                <a:solidFill>
                  <a:srgbClr val="262626"/>
                </a:solidFill>
                <a:effectLst/>
                <a:uFill>
                  <a:solidFill>
                    <a:prstClr val="black">
                      <a:alpha val="0"/>
                    </a:prstClr>
                  </a:solidFill>
                </a:uFill>
                <a:latin typeface="Arial"/>
                <a:ea typeface="Arial"/>
                <a:cs typeface="Arial"/>
              </a:rPr>
              <a:t>Medicine</a:t>
            </a:r>
            <a:r>
              <a:rPr lang="fr-FR" sz="1800" b="0" i="0" u="none" strike="noStrike" cap="none" baseline="0" dirty="0">
                <a:solidFill>
                  <a:srgbClr val="262626"/>
                </a:solidFill>
                <a:effectLst/>
                <a:uFill>
                  <a:solidFill>
                    <a:prstClr val="black">
                      <a:alpha val="0"/>
                    </a:prstClr>
                  </a:solidFill>
                </a:uFill>
                <a:latin typeface="Arial"/>
                <a:ea typeface="Arial"/>
                <a:cs typeface="Arial"/>
              </a:rPr>
              <a:t> : </a:t>
            </a:r>
          </a:p>
          <a:p>
            <a:pPr>
              <a:spcBef>
                <a:spcPts val="1200"/>
              </a:spcBef>
            </a:pPr>
            <a:r>
              <a:rPr lang="fr-FR" sz="1800" b="0" i="0" u="none" strike="noStrike" cap="none" baseline="0" dirty="0">
                <a:solidFill>
                  <a:srgbClr val="262626"/>
                </a:solidFill>
                <a:effectLst/>
                <a:uFill>
                  <a:solidFill>
                    <a:prstClr val="black">
                      <a:alpha val="0"/>
                    </a:prstClr>
                  </a:solidFill>
                </a:uFill>
                <a:latin typeface="Arial"/>
                <a:ea typeface="Arial"/>
                <a:cs typeface="Arial"/>
              </a:rPr>
              <a:t>528 infections par la variole du singe en Amérique du Nord, au Mexique, en Argentine, en Europe, en Australie et en Israël</a:t>
            </a:r>
          </a:p>
          <a:p>
            <a:pPr>
              <a:spcBef>
                <a:spcPts val="1200"/>
              </a:spcBef>
            </a:pPr>
            <a:r>
              <a:rPr lang="fr-FR" sz="1800" b="0" i="0" u="none" strike="noStrike" cap="none" baseline="0" dirty="0">
                <a:solidFill>
                  <a:srgbClr val="262626"/>
                </a:solidFill>
                <a:effectLst/>
                <a:uFill>
                  <a:solidFill>
                    <a:prstClr val="black">
                      <a:alpha val="0"/>
                    </a:prstClr>
                  </a:solidFill>
                </a:uFill>
                <a:latin typeface="Arial"/>
                <a:ea typeface="Arial"/>
                <a:cs typeface="Arial"/>
              </a:rPr>
              <a:t>98 % des personnes atteintes de l’infection par la variole du singe étaient des homosexuels ou des bisexuels </a:t>
            </a:r>
          </a:p>
          <a:p>
            <a:pPr>
              <a:spcBef>
                <a:spcPts val="1200"/>
              </a:spcBef>
            </a:pPr>
            <a:r>
              <a:rPr lang="fr-FR" sz="1800" b="0" i="0" u="none" strike="noStrike" cap="none" baseline="0" dirty="0">
                <a:solidFill>
                  <a:srgbClr val="262626"/>
                </a:solidFill>
                <a:effectLst/>
                <a:uFill>
                  <a:solidFill>
                    <a:prstClr val="black">
                      <a:alpha val="0"/>
                    </a:prstClr>
                  </a:solidFill>
                </a:uFill>
                <a:latin typeface="Arial"/>
                <a:ea typeface="Arial"/>
                <a:cs typeface="Arial"/>
              </a:rPr>
              <a:t>41 % étaient des PVVIH avec une médiane de CD4 de 680 cellules par millimètre cube de sang </a:t>
            </a:r>
          </a:p>
          <a:p>
            <a:pPr>
              <a:spcBef>
                <a:spcPts val="1200"/>
              </a:spcBef>
            </a:pPr>
            <a:r>
              <a:rPr lang="fr-FR" sz="1800" b="0" i="0" u="none" strike="noStrike" cap="none" baseline="0" dirty="0">
                <a:solidFill>
                  <a:srgbClr val="262626"/>
                </a:solidFill>
                <a:effectLst/>
                <a:uFill>
                  <a:solidFill>
                    <a:prstClr val="black">
                      <a:alpha val="0"/>
                    </a:prstClr>
                  </a:solidFill>
                </a:uFill>
                <a:latin typeface="Arial"/>
                <a:ea typeface="Arial"/>
                <a:cs typeface="Arial"/>
              </a:rPr>
              <a:t>96 % de ces personnes étaient sous TAR et 95 % avaient une charge virale </a:t>
            </a:r>
            <a:br>
              <a:rPr sz="1800" dirty="0"/>
            </a:br>
            <a:r>
              <a:rPr lang="fr-FR" sz="1800" b="0" i="0" u="none" strike="noStrike" cap="none" baseline="0" dirty="0">
                <a:solidFill>
                  <a:srgbClr val="262626"/>
                </a:solidFill>
                <a:effectLst/>
                <a:uFill>
                  <a:solidFill>
                    <a:prstClr val="black">
                      <a:alpha val="0"/>
                    </a:prstClr>
                  </a:solidFill>
                </a:uFill>
                <a:latin typeface="Arial"/>
                <a:ea typeface="Arial"/>
                <a:cs typeface="Arial"/>
              </a:rPr>
              <a:t>&lt; 50 copies/ml </a:t>
            </a:r>
          </a:p>
          <a:p>
            <a:pPr>
              <a:spcBef>
                <a:spcPts val="1200"/>
              </a:spcBef>
            </a:pPr>
            <a:r>
              <a:rPr lang="fr-FR" sz="1800" b="0" i="0" u="none" strike="noStrike" cap="none" baseline="0" dirty="0">
                <a:solidFill>
                  <a:srgbClr val="262626"/>
                </a:solidFill>
                <a:effectLst/>
                <a:uFill>
                  <a:solidFill>
                    <a:prstClr val="black">
                      <a:alpha val="0"/>
                    </a:prstClr>
                  </a:solidFill>
                </a:uFill>
                <a:latin typeface="Arial"/>
                <a:ea typeface="Arial"/>
                <a:cs typeface="Arial"/>
              </a:rPr>
              <a:t>Trois nouveaux cas de VIH ont été identifiés chez des personnes qui ont reçu un diagnostic de variole du singe</a:t>
            </a:r>
          </a:p>
          <a:p>
            <a:pPr>
              <a:spcBef>
                <a:spcPts val="1200"/>
              </a:spcBef>
            </a:pPr>
            <a:r>
              <a:rPr lang="fr-FR" sz="1800" b="0" i="0" u="none" strike="noStrike" cap="none" baseline="0" dirty="0">
                <a:solidFill>
                  <a:srgbClr val="262626"/>
                </a:solidFill>
                <a:effectLst/>
                <a:uFill>
                  <a:solidFill>
                    <a:prstClr val="black">
                      <a:alpha val="0"/>
                    </a:prstClr>
                  </a:solidFill>
                </a:uFill>
                <a:latin typeface="Arial"/>
                <a:ea typeface="Arial"/>
                <a:cs typeface="Arial"/>
              </a:rPr>
              <a:t>57 % des personnes autres que les PVVIH dans cette étude étaient sous </a:t>
            </a:r>
            <a:br>
              <a:rPr sz="1800" dirty="0"/>
            </a:br>
            <a:r>
              <a:rPr lang="fr-FR" sz="1800" b="0" i="0" u="none" strike="noStrike" cap="none" baseline="0" dirty="0">
                <a:solidFill>
                  <a:srgbClr val="262626"/>
                </a:solidFill>
                <a:effectLst/>
                <a:uFill>
                  <a:solidFill>
                    <a:prstClr val="black">
                      <a:alpha val="0"/>
                    </a:prstClr>
                  </a:solidFill>
                </a:uFill>
                <a:latin typeface="Arial"/>
                <a:ea typeface="Arial"/>
                <a:cs typeface="Arial"/>
              </a:rPr>
              <a:t>prophylaxie </a:t>
            </a:r>
            <a:r>
              <a:rPr lang="fr-FR" sz="1800" b="0" i="0" u="none" strike="noStrike" cap="none" baseline="0" dirty="0" err="1">
                <a:solidFill>
                  <a:srgbClr val="262626"/>
                </a:solidFill>
                <a:effectLst/>
                <a:uFill>
                  <a:solidFill>
                    <a:prstClr val="black">
                      <a:alpha val="0"/>
                    </a:prstClr>
                  </a:solidFill>
                </a:uFill>
                <a:latin typeface="Arial"/>
                <a:ea typeface="Arial"/>
                <a:cs typeface="Arial"/>
              </a:rPr>
              <a:t>pré-exposition</a:t>
            </a:r>
            <a:r>
              <a:rPr lang="fr-FR" sz="1800" b="0" i="0" u="none" strike="noStrike" cap="none" baseline="0" dirty="0">
                <a:solidFill>
                  <a:srgbClr val="262626"/>
                </a:solidFill>
                <a:effectLst/>
                <a:uFill>
                  <a:solidFill>
                    <a:prstClr val="black">
                      <a:alpha val="0"/>
                    </a:prstClr>
                  </a:solidFill>
                </a:uFill>
                <a:latin typeface="Arial"/>
                <a:ea typeface="Arial"/>
                <a:cs typeface="Arial"/>
              </a:rPr>
              <a:t> (</a:t>
            </a:r>
            <a:r>
              <a:rPr lang="fr-FR" sz="1800" b="0" i="0" u="none" strike="noStrike" cap="none" baseline="0" dirty="0" err="1">
                <a:solidFill>
                  <a:srgbClr val="262626"/>
                </a:solidFill>
                <a:effectLst/>
                <a:uFill>
                  <a:solidFill>
                    <a:prstClr val="black">
                      <a:alpha val="0"/>
                    </a:prstClr>
                  </a:solidFill>
                </a:uFill>
                <a:latin typeface="Arial"/>
                <a:ea typeface="Arial"/>
                <a:cs typeface="Arial"/>
              </a:rPr>
              <a:t>PrEP</a:t>
            </a:r>
            <a:r>
              <a:rPr lang="fr-FR" sz="1800" b="0" i="0" u="none" strike="noStrike" cap="none" baseline="0" dirty="0">
                <a:solidFill>
                  <a:srgbClr val="262626"/>
                </a:solidFill>
                <a:effectLst/>
                <a:uFill>
                  <a:solidFill>
                    <a:prstClr val="black">
                      <a:alpha val="0"/>
                    </a:prstClr>
                  </a:solidFill>
                </a:uFill>
                <a:latin typeface="Arial"/>
                <a:ea typeface="Arial"/>
                <a:cs typeface="Arial"/>
              </a:rPr>
              <a:t>) </a:t>
            </a:r>
          </a:p>
          <a:p>
            <a:pPr>
              <a:spcBef>
                <a:spcPts val="1200"/>
              </a:spcBef>
            </a:pPr>
            <a:r>
              <a:rPr lang="fr-FR" sz="1800" b="0" i="0" u="none" strike="noStrike" cap="none" baseline="0" dirty="0">
                <a:solidFill>
                  <a:srgbClr val="262626"/>
                </a:solidFill>
                <a:effectLst/>
                <a:uFill>
                  <a:solidFill>
                    <a:prstClr val="black">
                      <a:alpha val="0"/>
                    </a:prstClr>
                  </a:solidFill>
                </a:uFill>
                <a:latin typeface="Arial"/>
                <a:ea typeface="Arial"/>
                <a:cs typeface="Arial"/>
              </a:rPr>
              <a:t>Aucun décès </a:t>
            </a:r>
          </a:p>
          <a:p>
            <a:endParaRPr lang="en-US" sz="1800" dirty="0"/>
          </a:p>
        </p:txBody>
      </p:sp>
      <p:pic>
        <p:nvPicPr>
          <p:cNvPr id="5" name="Picture 4">
            <a:extLst>
              <a:ext uri="{FF2B5EF4-FFF2-40B4-BE49-F238E27FC236}">
                <a16:creationId xmlns:a16="http://schemas.microsoft.com/office/drawing/2014/main" id="{E1FB5638-EF2F-E696-1389-C19C18737588}"/>
              </a:ext>
            </a:extLst>
          </p:cNvPr>
          <p:cNvPicPr>
            <a:picLocks noChangeAspect="1"/>
          </p:cNvPicPr>
          <p:nvPr/>
        </p:nvPicPr>
        <p:blipFill>
          <a:blip r:embed="rId3"/>
          <a:stretch>
            <a:fillRect/>
          </a:stretch>
        </p:blipFill>
        <p:spPr>
          <a:xfrm>
            <a:off x="7710833" y="148931"/>
            <a:ext cx="3893552" cy="5681011"/>
          </a:xfrm>
          <a:prstGeom prst="rect">
            <a:avLst/>
          </a:prstGeom>
          <a:ln w="12700">
            <a:solidFill>
              <a:schemeClr val="tx1"/>
            </a:solidFill>
          </a:ln>
        </p:spPr>
      </p:pic>
      <p:sp>
        <p:nvSpPr>
          <p:cNvPr id="6" name="TextBox 5">
            <a:extLst>
              <a:ext uri="{FF2B5EF4-FFF2-40B4-BE49-F238E27FC236}">
                <a16:creationId xmlns:a16="http://schemas.microsoft.com/office/drawing/2014/main" id="{4A7A677D-830E-EA76-BAEB-33C928EFE647}"/>
              </a:ext>
            </a:extLst>
          </p:cNvPr>
          <p:cNvSpPr txBox="1"/>
          <p:nvPr/>
        </p:nvSpPr>
        <p:spPr>
          <a:xfrm>
            <a:off x="7626609" y="5854007"/>
            <a:ext cx="3977776" cy="594360"/>
          </a:xfrm>
          <a:prstGeom prst="rect">
            <a:avLst/>
          </a:prstGeom>
          <a:noFill/>
          <a:ln>
            <a:noFill/>
          </a:ln>
        </p:spPr>
        <p:txBody>
          <a:bodyPr wrap="square">
            <a:spAutoFit/>
          </a:bodyPr>
          <a:lstStyle/>
          <a:p>
            <a:pPr marL="0" marR="0" lvl="0" indent="0" defTabSz="457200" rtl="0" eaLnBrk="0" fontAlgn="base" latinLnBrk="0" hangingPunct="0">
              <a:lnSpc>
                <a:spcPct val="100000"/>
              </a:lnSpc>
              <a:spcBef>
                <a:spcPct val="0"/>
              </a:spcBef>
              <a:spcAft>
                <a:spcPct val="0"/>
              </a:spcAft>
              <a:buClrTx/>
              <a:buSzTx/>
              <a:buFontTx/>
              <a:buNone/>
              <a:defRPr/>
            </a:pPr>
            <a:r>
              <a:rPr lang="fr-FR" sz="1050" b="0" i="0" u="none" strike="noStrike" cap="none" baseline="0">
                <a:solidFill>
                  <a:srgbClr val="44546A"/>
                </a:solidFill>
                <a:effectLst/>
                <a:uFill>
                  <a:solidFill>
                    <a:prstClr val="black">
                      <a:alpha val="0"/>
                    </a:prstClr>
                  </a:solidFill>
                </a:uFill>
                <a:latin typeface="Arial"/>
                <a:ea typeface="Arial"/>
                <a:cs typeface="Arial"/>
              </a:rPr>
              <a:t>Thornhill JP, et al. Monkeypox virus infection in humans across 16 countries—April–June 2022. N Engl J Med. 2022;387:679-91. doi : </a:t>
            </a:r>
            <a:r>
              <a:rPr lang="fr-FR" sz="1050" b="0" i="0" u="none" strike="noStrike" cap="none" baseline="0">
                <a:solidFill>
                  <a:srgbClr val="44546A"/>
                </a:solidFill>
                <a:effectLst/>
                <a:uFill>
                  <a:solidFill>
                    <a:prstClr val="black">
                      <a:alpha val="0"/>
                    </a:prstClr>
                  </a:solidFill>
                </a:uFill>
                <a:latin typeface="Arial"/>
                <a:ea typeface="Arial"/>
                <a:cs typeface="Arial"/>
                <a:hlinkClick r:id="rId4" history="0"/>
              </a:rPr>
              <a:t>10.1056/NEJMoa2207323</a:t>
            </a:r>
            <a:r>
              <a:rPr lang="fr-FR" sz="1050" b="0" i="0" u="none" strike="noStrike" cap="none" baseline="0">
                <a:solidFill>
                  <a:srgbClr val="44546A"/>
                </a:solidFill>
                <a:effectLst/>
                <a:uFill>
                  <a:solidFill>
                    <a:prstClr val="black">
                      <a:alpha val="0"/>
                    </a:prstClr>
                  </a:solidFill>
                </a:uFill>
                <a:latin typeface="Arial"/>
                <a:ea typeface="Arial"/>
                <a:cs typeface="Arial"/>
              </a:rPr>
              <a:t>.</a:t>
            </a:r>
          </a:p>
        </p:txBody>
      </p:sp>
      <p:sp>
        <p:nvSpPr>
          <p:cNvPr id="4" name="TextBox 3">
            <a:extLst>
              <a:ext uri="{FF2B5EF4-FFF2-40B4-BE49-F238E27FC236}">
                <a16:creationId xmlns:a16="http://schemas.microsoft.com/office/drawing/2014/main" id="{5E2F9C76-734F-4A49-A50D-F5BAF480C164}"/>
              </a:ext>
            </a:extLst>
          </p:cNvPr>
          <p:cNvSpPr txBox="1"/>
          <p:nvPr/>
        </p:nvSpPr>
        <p:spPr>
          <a:xfrm>
            <a:off x="8229601" y="192158"/>
            <a:ext cx="1762125" cy="76944"/>
          </a:xfrm>
          <a:prstGeom prst="rect">
            <a:avLst/>
          </a:prstGeom>
          <a:solidFill>
            <a:schemeClr val="bg1"/>
          </a:solidFill>
        </p:spPr>
        <p:txBody>
          <a:bodyPr wrap="square" lIns="0" tIns="0" rIns="0" bIns="0" rtlCol="0">
            <a:spAutoFit/>
          </a:bodyPr>
          <a:lstStyle/>
          <a:p>
            <a:pPr algn="ctr"/>
            <a:r>
              <a:rPr lang="fr-FR" sz="500" b="0" i="0" u="none" strike="noStrike" cap="none" baseline="0">
                <a:solidFill>
                  <a:srgbClr val="FF0000"/>
                </a:solidFill>
                <a:effectLst/>
                <a:uFill>
                  <a:solidFill>
                    <a:prstClr val="black">
                      <a:alpha val="0"/>
                    </a:prstClr>
                  </a:solidFill>
                </a:uFill>
                <a:latin typeface="Times New Roman"/>
                <a:ea typeface="Times New Roman"/>
                <a:cs typeface="Times New Roman"/>
              </a:rPr>
              <a:t>The NEW ENGLAND JOURNAL </a:t>
            </a:r>
            <a:r>
              <a:rPr lang="fr-FR" sz="500" b="0" i="1" u="none" strike="noStrike" cap="none" baseline="0">
                <a:solidFill>
                  <a:srgbClr val="FF0000"/>
                </a:solidFill>
                <a:effectLst/>
                <a:uFill>
                  <a:solidFill>
                    <a:prstClr val="black">
                      <a:alpha val="0"/>
                    </a:prstClr>
                  </a:solidFill>
                </a:uFill>
                <a:latin typeface="Times New Roman"/>
                <a:ea typeface="Times New Roman"/>
                <a:cs typeface="Times New Roman"/>
              </a:rPr>
              <a:t>of </a:t>
            </a:r>
            <a:r>
              <a:rPr lang="fr-FR" sz="500" b="0" i="0" u="none" strike="noStrike" cap="none" baseline="0">
                <a:solidFill>
                  <a:srgbClr val="FF0000"/>
                </a:solidFill>
                <a:effectLst/>
                <a:uFill>
                  <a:solidFill>
                    <a:prstClr val="black">
                      <a:alpha val="0"/>
                    </a:prstClr>
                  </a:solidFill>
                </a:uFill>
                <a:latin typeface="Times New Roman"/>
                <a:ea typeface="Times New Roman"/>
                <a:cs typeface="Times New Roman"/>
              </a:rPr>
              <a:t>MEDICINE</a:t>
            </a:r>
          </a:p>
        </p:txBody>
      </p:sp>
      <p:sp>
        <p:nvSpPr>
          <p:cNvPr id="7" name="TextBox 6">
            <a:extLst>
              <a:ext uri="{FF2B5EF4-FFF2-40B4-BE49-F238E27FC236}">
                <a16:creationId xmlns:a16="http://schemas.microsoft.com/office/drawing/2014/main" id="{EE13D5B3-E1BD-4322-832B-4D93BF2B6CF0}"/>
              </a:ext>
            </a:extLst>
          </p:cNvPr>
          <p:cNvSpPr txBox="1"/>
          <p:nvPr/>
        </p:nvSpPr>
        <p:spPr>
          <a:xfrm>
            <a:off x="8267701" y="477567"/>
            <a:ext cx="1762125" cy="76944"/>
          </a:xfrm>
          <a:prstGeom prst="rect">
            <a:avLst/>
          </a:prstGeom>
          <a:solidFill>
            <a:srgbClr val="FFFEF2"/>
          </a:solidFill>
        </p:spPr>
        <p:txBody>
          <a:bodyPr wrap="square" lIns="0" tIns="0" rIns="0" bIns="0" rtlCol="0">
            <a:spAutoFit/>
          </a:bodyPr>
          <a:lstStyle/>
          <a:p>
            <a:pPr algn="ctr"/>
            <a:r>
              <a:rPr lang="fr-FR" sz="500" b="0" i="0" u="none" strike="noStrike" cap="none" baseline="0">
                <a:solidFill>
                  <a:srgbClr val="FF0000"/>
                </a:solidFill>
                <a:effectLst/>
                <a:uFill>
                  <a:solidFill>
                    <a:prstClr val="black">
                      <a:alpha val="0"/>
                    </a:prstClr>
                  </a:solidFill>
                </a:uFill>
                <a:latin typeface="Times New Roman"/>
                <a:ea typeface="Times New Roman"/>
                <a:cs typeface="Times New Roman"/>
              </a:rPr>
              <a:t>ARTICLE ORIGINAL </a:t>
            </a:r>
          </a:p>
        </p:txBody>
      </p:sp>
      <p:sp>
        <p:nvSpPr>
          <p:cNvPr id="8" name="TextBox 7">
            <a:extLst>
              <a:ext uri="{FF2B5EF4-FFF2-40B4-BE49-F238E27FC236}">
                <a16:creationId xmlns:a16="http://schemas.microsoft.com/office/drawing/2014/main" id="{3E1B529D-B6F8-4390-8A75-0E058FA50AED}"/>
              </a:ext>
            </a:extLst>
          </p:cNvPr>
          <p:cNvSpPr txBox="1"/>
          <p:nvPr/>
        </p:nvSpPr>
        <p:spPr>
          <a:xfrm>
            <a:off x="7895035" y="719747"/>
            <a:ext cx="2431255" cy="320040"/>
          </a:xfrm>
          <a:prstGeom prst="rect">
            <a:avLst/>
          </a:prstGeom>
          <a:solidFill>
            <a:schemeClr val="bg1"/>
          </a:solidFill>
        </p:spPr>
        <p:txBody>
          <a:bodyPr wrap="square" lIns="0" tIns="0" rIns="0" bIns="0" rtlCol="0">
            <a:spAutoFit/>
          </a:bodyPr>
          <a:lstStyle/>
          <a:p>
            <a:pPr algn="ctr"/>
            <a:r>
              <a:rPr lang="fr-FR" sz="1000" b="0" i="0" u="none" strike="noStrike" cap="none" baseline="0">
                <a:solidFill>
                  <a:srgbClr val="000000"/>
                </a:solidFill>
                <a:effectLst/>
                <a:uFill>
                  <a:solidFill>
                    <a:prstClr val="black">
                      <a:alpha val="0"/>
                    </a:prstClr>
                  </a:solidFill>
                </a:uFill>
                <a:latin typeface="Times New Roman"/>
                <a:ea typeface="Times New Roman"/>
                <a:cs typeface="Times New Roman"/>
              </a:rPr>
              <a:t>Monkeypox Virus Infection in Humans across 16 Countries - avril-juin 2022</a:t>
            </a:r>
          </a:p>
        </p:txBody>
      </p:sp>
      <p:sp>
        <p:nvSpPr>
          <p:cNvPr id="9" name="TextBox 8">
            <a:extLst>
              <a:ext uri="{FF2B5EF4-FFF2-40B4-BE49-F238E27FC236}">
                <a16:creationId xmlns:a16="http://schemas.microsoft.com/office/drawing/2014/main" id="{7B7D8D87-32B8-4DE2-A4B8-6BA961F7DA06}"/>
              </a:ext>
            </a:extLst>
          </p:cNvPr>
          <p:cNvSpPr txBox="1"/>
          <p:nvPr/>
        </p:nvSpPr>
        <p:spPr>
          <a:xfrm>
            <a:off x="7895035" y="1097117"/>
            <a:ext cx="2532758" cy="692497"/>
          </a:xfrm>
          <a:prstGeom prst="rect">
            <a:avLst/>
          </a:prstGeom>
          <a:solidFill>
            <a:schemeClr val="bg1"/>
          </a:solidFill>
        </p:spPr>
        <p:txBody>
          <a:bodyPr wrap="square" lIns="0" tIns="0" rIns="0" bIns="0" rtlCol="0">
            <a:spAutoFit/>
          </a:bodyPr>
          <a:lstStyle/>
          <a:p>
            <a:pPr algn="ct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J.P. Thornhill, S.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Barkati</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S.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Walmsley</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J.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Rockstroh</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A.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Antinori</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L.B. Harrison, R.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Palich</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A.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Nori</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I. Reeves, M.S.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Habibi</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V.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Apea</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C.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Boesecke</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L.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Vandekerckhove</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M.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Yakubovsky</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E.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Sendagorta</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J.L. Blanco, E. Florence, D.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Moschese</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F.M, Maltez, A.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Goorhuis</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V.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Pourcher</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P.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Migaud</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S.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Noe</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C.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Pintado</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F. Maggi, A.-B.E. Hansen, C. Hoffmann, J.I.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Lezama</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C.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Mussini</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A.M.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Cattelan</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K.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Makofane</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D. Tan, S.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Nozza</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J.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Nemeth</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M.B. Klein, and C.M.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Orkin</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for the SHARE-net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Clinical</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Group*</a:t>
            </a:r>
            <a:b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br>
            <a:endPar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endParaRPr>
          </a:p>
          <a:p>
            <a:pPr algn="ctr"/>
            <a:endParaRPr lang="fr-FR" sz="500" dirty="0">
              <a:solidFill>
                <a:srgbClr val="000000"/>
              </a:solidFill>
              <a:uFill>
                <a:solidFill>
                  <a:prstClr val="black">
                    <a:alpha val="0"/>
                  </a:prstClr>
                </a:solidFill>
              </a:uFill>
              <a:latin typeface="Times New Roman"/>
              <a:ea typeface="Times New Roman"/>
              <a:cs typeface="Times New Roman"/>
            </a:endParaRPr>
          </a:p>
          <a:p>
            <a:pPr algn="ctr"/>
            <a:endPar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endParaRPr>
          </a:p>
        </p:txBody>
      </p:sp>
      <p:sp>
        <p:nvSpPr>
          <p:cNvPr id="10" name="TextBox 9">
            <a:extLst>
              <a:ext uri="{FF2B5EF4-FFF2-40B4-BE49-F238E27FC236}">
                <a16:creationId xmlns:a16="http://schemas.microsoft.com/office/drawing/2014/main" id="{E41B63C6-D6D7-4E0C-9CCE-34CA3C51C74D}"/>
              </a:ext>
            </a:extLst>
          </p:cNvPr>
          <p:cNvSpPr txBox="1"/>
          <p:nvPr/>
        </p:nvSpPr>
        <p:spPr>
          <a:xfrm>
            <a:off x="8267701" y="1904299"/>
            <a:ext cx="1762125" cy="61555"/>
          </a:xfrm>
          <a:prstGeom prst="rect">
            <a:avLst/>
          </a:prstGeom>
          <a:solidFill>
            <a:srgbClr val="FFFEF2"/>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Times New Roman"/>
                <a:ea typeface="Times New Roman"/>
                <a:cs typeface="Times New Roman"/>
              </a:rPr>
              <a:t>RÉSUMÉ</a:t>
            </a:r>
          </a:p>
        </p:txBody>
      </p:sp>
      <p:sp>
        <p:nvSpPr>
          <p:cNvPr id="11" name="TextBox 10">
            <a:extLst>
              <a:ext uri="{FF2B5EF4-FFF2-40B4-BE49-F238E27FC236}">
                <a16:creationId xmlns:a16="http://schemas.microsoft.com/office/drawing/2014/main" id="{18805C57-5805-4B83-A4A5-B518DDA0F5CE}"/>
              </a:ext>
            </a:extLst>
          </p:cNvPr>
          <p:cNvSpPr txBox="1"/>
          <p:nvPr/>
        </p:nvSpPr>
        <p:spPr>
          <a:xfrm>
            <a:off x="7834313" y="2121695"/>
            <a:ext cx="2650331" cy="451286"/>
          </a:xfrm>
          <a:prstGeom prst="rect">
            <a:avLst/>
          </a:prstGeom>
          <a:solidFill>
            <a:schemeClr val="bg1"/>
          </a:solidFill>
        </p:spPr>
        <p:txBody>
          <a:bodyPr wrap="square" lIns="0" tIns="0" rIns="0" bIns="0" rtlCol="0" anchor="ctr" anchorCtr="0">
            <a:noAutofit/>
          </a:bodyPr>
          <a:lstStyle/>
          <a:p>
            <a:r>
              <a:rPr lang="fr-FR" sz="300" b="0" i="0" u="none" strike="noStrike" cap="none" baseline="0">
                <a:solidFill>
                  <a:srgbClr val="FF0000"/>
                </a:solidFill>
                <a:effectLst/>
                <a:uFill>
                  <a:solidFill>
                    <a:prstClr val="black">
                      <a:alpha val="0"/>
                    </a:prstClr>
                  </a:solidFill>
                </a:uFill>
                <a:latin typeface="Times New Roman"/>
                <a:ea typeface="Times New Roman"/>
                <a:cs typeface="Times New Roman"/>
              </a:rPr>
              <a:t>INFORMATIONS GÉNÉRALES</a:t>
            </a:r>
          </a:p>
          <a:p>
            <a:pPr algn="just"/>
            <a:r>
              <a:rPr lang="fr-FR" sz="500" b="0" i="0" u="none" strike="noStrike" cap="none" baseline="0">
                <a:solidFill>
                  <a:srgbClr val="000000"/>
                </a:solidFill>
                <a:effectLst/>
                <a:uFill>
                  <a:solidFill>
                    <a:prstClr val="black">
                      <a:alpha val="0"/>
                    </a:prstClr>
                  </a:solidFill>
                </a:uFill>
                <a:latin typeface="Times New Roman"/>
                <a:ea typeface="Times New Roman"/>
                <a:cs typeface="Times New Roman"/>
              </a:rPr>
              <a:t>Avant avril 2022, l’infection par le virus de la variole du singe chez l’homme était rarement rapportée en dehors des régions africaines où elle est endémique. Actuellement, des cas sont recensés dans le monde entier. La transmission, les facteurs de risque, le tableau clinique et les résultats de l’infection sont mal définis.</a:t>
            </a:r>
          </a:p>
        </p:txBody>
      </p:sp>
      <p:sp>
        <p:nvSpPr>
          <p:cNvPr id="12" name="TextBox 11">
            <a:extLst>
              <a:ext uri="{FF2B5EF4-FFF2-40B4-BE49-F238E27FC236}">
                <a16:creationId xmlns:a16="http://schemas.microsoft.com/office/drawing/2014/main" id="{7B66CE58-9650-407C-9DDC-9A1B42F65F9E}"/>
              </a:ext>
            </a:extLst>
          </p:cNvPr>
          <p:cNvSpPr txBox="1"/>
          <p:nvPr/>
        </p:nvSpPr>
        <p:spPr>
          <a:xfrm>
            <a:off x="7859713" y="2650882"/>
            <a:ext cx="2624931" cy="378068"/>
          </a:xfrm>
          <a:prstGeom prst="rect">
            <a:avLst/>
          </a:prstGeom>
          <a:solidFill>
            <a:schemeClr val="bg1"/>
          </a:solidFill>
        </p:spPr>
        <p:txBody>
          <a:bodyPr wrap="square" lIns="0" tIns="0" rIns="0" bIns="0" rtlCol="0" anchor="ctr" anchorCtr="0">
            <a:noAutofit/>
          </a:bodyPr>
          <a:lstStyle/>
          <a:p>
            <a:r>
              <a:rPr lang="fr-FR" sz="300" b="0" i="0" u="none" strike="noStrike" cap="none" baseline="0">
                <a:solidFill>
                  <a:srgbClr val="FF0000"/>
                </a:solidFill>
                <a:effectLst/>
                <a:uFill>
                  <a:solidFill>
                    <a:prstClr val="black">
                      <a:alpha val="0"/>
                    </a:prstClr>
                  </a:solidFill>
                </a:uFill>
                <a:latin typeface="Times New Roman"/>
                <a:ea typeface="Times New Roman"/>
                <a:cs typeface="Times New Roman"/>
              </a:rPr>
              <a:t>MÉTHODES</a:t>
            </a:r>
          </a:p>
          <a:p>
            <a:pPr algn="just"/>
            <a:r>
              <a:rPr lang="fr-FR" sz="500" b="0" i="0" u="none" strike="noStrike" cap="none" baseline="0">
                <a:solidFill>
                  <a:srgbClr val="000000"/>
                </a:solidFill>
                <a:effectLst/>
                <a:uFill>
                  <a:solidFill>
                    <a:prstClr val="black">
                      <a:alpha val="0"/>
                    </a:prstClr>
                  </a:solidFill>
                </a:uFill>
                <a:latin typeface="Times New Roman"/>
                <a:ea typeface="Times New Roman"/>
                <a:cs typeface="Times New Roman"/>
              </a:rPr>
              <a:t>Nous avons mis en place un groupe international de collaboration constitué de médecins hospitaliers qui ont apporté des contributions dans une série de cas internationaux pour décrire la présentation, l’évolution clinique et les résultats des infections par le virus de la variole du singe confirmés par réaction en chaîne par polymérase.</a:t>
            </a:r>
          </a:p>
        </p:txBody>
      </p:sp>
      <p:sp>
        <p:nvSpPr>
          <p:cNvPr id="13" name="TextBox 12">
            <a:extLst>
              <a:ext uri="{FF2B5EF4-FFF2-40B4-BE49-F238E27FC236}">
                <a16:creationId xmlns:a16="http://schemas.microsoft.com/office/drawing/2014/main" id="{F5C0F187-CCB6-43DD-9CE5-97B28747F401}"/>
              </a:ext>
            </a:extLst>
          </p:cNvPr>
          <p:cNvSpPr txBox="1"/>
          <p:nvPr/>
        </p:nvSpPr>
        <p:spPr>
          <a:xfrm>
            <a:off x="7859713" y="3063856"/>
            <a:ext cx="2624931" cy="1819241"/>
          </a:xfrm>
          <a:prstGeom prst="rect">
            <a:avLst/>
          </a:prstGeom>
          <a:solidFill>
            <a:schemeClr val="bg1"/>
          </a:solidFill>
        </p:spPr>
        <p:txBody>
          <a:bodyPr wrap="square" lIns="0" tIns="0" rIns="0" bIns="0" rtlCol="0" anchor="ctr" anchorCtr="0">
            <a:noAutofit/>
          </a:bodyPr>
          <a:lstStyle/>
          <a:p>
            <a:pPr algn="just"/>
            <a:r>
              <a:rPr lang="fr-FR" sz="300" b="0" i="0" u="none" strike="noStrike" cap="none" baseline="0" dirty="0">
                <a:solidFill>
                  <a:srgbClr val="FF0000"/>
                </a:solidFill>
                <a:effectLst/>
                <a:uFill>
                  <a:solidFill>
                    <a:prstClr val="black">
                      <a:alpha val="0"/>
                    </a:prstClr>
                  </a:solidFill>
                </a:uFill>
                <a:latin typeface="Times New Roman"/>
                <a:ea typeface="Times New Roman"/>
                <a:cs typeface="Times New Roman"/>
              </a:rPr>
              <a:t>RÉSULTATS</a:t>
            </a:r>
          </a:p>
          <a:p>
            <a:pPr algn="just"/>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Nous rapportons 528 infections diagnostiquées entre le 27 avril et le 24 juin 2022, dans 43 centres répartis dans 16 pays. Globalement, 98 % des personnes infectées étaient des hommes homosexuels ou bisexuels, 75 % étaient des Blancs et 41 % étaient porteurs du virus de l’immunodéficience humaine ; l’âge médian était de 38 ans. 95 % des cas de transmission de l’infection étaient susceptibles d’être survenus dans le cadre d’une activité sexuelle. Dans cette série de cas, 95 % des personnes présentaient une éruption cutanée (dont 64 % présentaient &lt; 10 lésions), 73 % présentaient des lésions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anogénitales</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et 41 % présentaient des lésions des muqueuses (dont 54 qui présentaient une seule lésion génitale). Les caractéristiques systémiques fréquentes précédant l’éruption cutanée étaient notamment la fièvre (62 %), la léthargie (41 %), la myalgie (31 %) et le mal de tête (27 %) ; la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lymphadénopathie</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était également fréquente (rapportée dans 56 % des cas). Des infections sexuellement transmissibles concomitantes ont été rapportées chez 109 des 377 personnes (29 %) testées. Parmi les 23 personnes présentant des antécédents manifestes d’exposition, la période d’incubation médiane était de 7 jours (intervalle : 3 à 20). L’ADN du virus de la variole du singe a été détecté chez 29 des 32 personnes dont le sperme a été analysé. Un traitement antiviral a été administré à 5 % des personnes au total, et 70 (13 %) ont été hospitalisées ; les motifs d’hospitalisation étaient la prise en charge de la douleur, principalement pour une douleur </a:t>
            </a:r>
            <a:r>
              <a:rPr lang="fr-FR" sz="5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anorectale</a:t>
            </a:r>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 sévère (21 personnes) ; une surinfection des tissus mous (18) ; une pharyngite limitant l’alimentation par voie buccale (5) ; des lésions oculaires (2) ; une lésion rénale aiguë (2) ; une myocardite (2) ; et à des fins de contrôle de l’infection (13). Aucun décès n’a été rapporté. </a:t>
            </a:r>
          </a:p>
        </p:txBody>
      </p:sp>
      <p:sp>
        <p:nvSpPr>
          <p:cNvPr id="14" name="TextBox 13">
            <a:extLst>
              <a:ext uri="{FF2B5EF4-FFF2-40B4-BE49-F238E27FC236}">
                <a16:creationId xmlns:a16="http://schemas.microsoft.com/office/drawing/2014/main" id="{EF78E1E5-E4F2-41F9-A06D-67526B62CEA2}"/>
              </a:ext>
            </a:extLst>
          </p:cNvPr>
          <p:cNvSpPr txBox="1"/>
          <p:nvPr/>
        </p:nvSpPr>
        <p:spPr>
          <a:xfrm>
            <a:off x="7834313" y="4851345"/>
            <a:ext cx="2674937" cy="507831"/>
          </a:xfrm>
          <a:prstGeom prst="rect">
            <a:avLst/>
          </a:prstGeom>
          <a:solidFill>
            <a:schemeClr val="bg1"/>
          </a:solidFill>
        </p:spPr>
        <p:txBody>
          <a:bodyPr wrap="square" lIns="0" tIns="0" rIns="0" bIns="0" rtlCol="0" anchor="ctr" anchorCtr="0">
            <a:spAutoFit/>
          </a:bodyPr>
          <a:lstStyle/>
          <a:p>
            <a:r>
              <a:rPr lang="fr-FR" sz="300" b="0" i="0" u="none" strike="noStrike" cap="none" baseline="0" dirty="0">
                <a:solidFill>
                  <a:srgbClr val="FF0000"/>
                </a:solidFill>
                <a:effectLst/>
                <a:uFill>
                  <a:solidFill>
                    <a:prstClr val="black">
                      <a:alpha val="0"/>
                    </a:prstClr>
                  </a:solidFill>
                </a:uFill>
                <a:latin typeface="Times New Roman"/>
                <a:ea typeface="Times New Roman"/>
                <a:cs typeface="Times New Roman"/>
              </a:rPr>
              <a:t>CONCLUSIONS</a:t>
            </a:r>
          </a:p>
          <a:p>
            <a:pPr algn="just"/>
            <a:r>
              <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rPr>
              <a:t>Dans cette série de cas, la variole du singe s’est manifestée par un éventail de résultats cliniques dermatologiques et systémiques. L’identification simultanée de cas en dehors des régions où la variole du singe est traditionnellement endémique souligne la nécessité d’une identification et d’un diagnostic rapides des cas pour contenir une propagation communautaire supplémentaire.</a:t>
            </a:r>
          </a:p>
          <a:p>
            <a:pPr algn="just"/>
            <a:endParaRPr lang="fr-FR" sz="500" dirty="0">
              <a:solidFill>
                <a:srgbClr val="000000"/>
              </a:solidFill>
              <a:uFill>
                <a:solidFill>
                  <a:prstClr val="black">
                    <a:alpha val="0"/>
                  </a:prstClr>
                </a:solidFill>
              </a:uFill>
              <a:latin typeface="Times New Roman"/>
              <a:ea typeface="Times New Roman"/>
              <a:cs typeface="Times New Roman"/>
            </a:endParaRPr>
          </a:p>
          <a:p>
            <a:pPr algn="just"/>
            <a:endParaRPr lang="fr-FR" sz="500" b="0" i="0" u="none" strike="noStrike" cap="none" baseline="0" dirty="0">
              <a:solidFill>
                <a:srgbClr val="000000"/>
              </a:solidFill>
              <a:effectLst/>
              <a:uFill>
                <a:solidFill>
                  <a:prstClr val="black">
                    <a:alpha val="0"/>
                  </a:prstClr>
                </a:solidFill>
              </a:uFill>
              <a:latin typeface="Times New Roman"/>
              <a:ea typeface="Times New Roman"/>
              <a:cs typeface="Times New Roman"/>
            </a:endParaRPr>
          </a:p>
        </p:txBody>
      </p:sp>
      <p:sp>
        <p:nvSpPr>
          <p:cNvPr id="15" name="TextBox 14">
            <a:extLst>
              <a:ext uri="{FF2B5EF4-FFF2-40B4-BE49-F238E27FC236}">
                <a16:creationId xmlns:a16="http://schemas.microsoft.com/office/drawing/2014/main" id="{DDCBFF72-EC6B-4EBD-9DAD-814EF7CB6494}"/>
              </a:ext>
            </a:extLst>
          </p:cNvPr>
          <p:cNvSpPr txBox="1"/>
          <p:nvPr/>
        </p:nvSpPr>
        <p:spPr>
          <a:xfrm>
            <a:off x="10509250" y="2172358"/>
            <a:ext cx="1060449" cy="1438855"/>
          </a:xfrm>
          <a:prstGeom prst="rect">
            <a:avLst/>
          </a:prstGeom>
          <a:solidFill>
            <a:schemeClr val="bg1"/>
          </a:solidFill>
        </p:spPr>
        <p:txBody>
          <a:bodyPr wrap="square" lIns="0" tIns="0" rIns="0" bIns="0" rtlCol="0" anchor="ctr" anchorCtr="0">
            <a:spAutoFit/>
          </a:bodyPr>
          <a:lstStyle/>
          <a:p>
            <a:pPr algn="just">
              <a:spcAft>
                <a:spcPts val="300"/>
              </a:spcAft>
            </a:pP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Les noms complets des auteurs, leurs titres académiques et leurs affiliations figurent dans l’annexe. Le Pr </a:t>
            </a:r>
            <a:r>
              <a:rPr lang="fr-FR" sz="4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Orkin</a:t>
            </a: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 peut être contacté à l’adresse suivante : </a:t>
            </a: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hlinkClick r:id="rId5" history="0"/>
              </a:rPr>
              <a:t>c.m.orkin@pqmul.ac.uk</a:t>
            </a: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 ou au SHARE Collaborative, Centre for </a:t>
            </a:r>
            <a:r>
              <a:rPr lang="fr-FR" sz="4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Immunobiology</a:t>
            </a: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 </a:t>
            </a:r>
            <a:r>
              <a:rPr lang="fr-FR" sz="4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Blizard</a:t>
            </a: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 Institute, </a:t>
            </a:r>
            <a:r>
              <a:rPr lang="fr-FR" sz="4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Queen</a:t>
            </a: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 Mary </a:t>
            </a:r>
            <a:r>
              <a:rPr lang="fr-FR" sz="4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University</a:t>
            </a: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 of London, 4 Newark St., Londres E12AT, Royaume-Uni.</a:t>
            </a:r>
          </a:p>
          <a:p>
            <a:pPr algn="just">
              <a:spcAft>
                <a:spcPts val="300"/>
              </a:spcAft>
            </a:pP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*Les investigateurs du groupe clinique SHARE-net sont répertoriés dans l’annexe complémentaire, accessible sur le site NEJM.org.</a:t>
            </a:r>
          </a:p>
          <a:p>
            <a:pPr algn="just">
              <a:spcAft>
                <a:spcPts val="300"/>
              </a:spcAft>
            </a:pP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Les docteurs </a:t>
            </a:r>
            <a:r>
              <a:rPr lang="fr-FR" sz="4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Thomnhill</a:t>
            </a: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 </a:t>
            </a:r>
            <a:r>
              <a:rPr lang="fr-FR" sz="4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Barkati</a:t>
            </a: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 Klein et </a:t>
            </a:r>
            <a:r>
              <a:rPr lang="fr-FR" sz="4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Orkin</a:t>
            </a: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 ont également contribué à cet article.</a:t>
            </a:r>
          </a:p>
          <a:p>
            <a:pPr algn="just">
              <a:spcAft>
                <a:spcPts val="300"/>
              </a:spcAft>
            </a:pP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Cet article a été publié le 21 juillet 2022 sur le site NEJM.org.</a:t>
            </a:r>
          </a:p>
          <a:p>
            <a:pPr algn="just">
              <a:spcAft>
                <a:spcPts val="300"/>
              </a:spcAft>
            </a:pP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DOI : 10.1056/NEJMoa2207323Caprigkt 2022 Massachusetts </a:t>
            </a:r>
            <a:r>
              <a:rPr lang="fr-FR" sz="400" b="0" i="0" u="none" strike="noStrike" cap="none" baseline="0" dirty="0" err="1">
                <a:solidFill>
                  <a:srgbClr val="000000"/>
                </a:solidFill>
                <a:effectLst/>
                <a:uFill>
                  <a:solidFill>
                    <a:prstClr val="black">
                      <a:alpha val="0"/>
                    </a:prstClr>
                  </a:solidFill>
                </a:uFill>
                <a:latin typeface="Times New Roman"/>
                <a:ea typeface="Times New Roman"/>
                <a:cs typeface="Times New Roman"/>
              </a:rPr>
              <a:t>Medical</a:t>
            </a:r>
            <a:r>
              <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rPr>
              <a:t> Society.</a:t>
            </a:r>
          </a:p>
          <a:p>
            <a:pPr algn="just">
              <a:spcAft>
                <a:spcPts val="300"/>
              </a:spcAft>
            </a:pPr>
            <a:endParaRPr lang="fr-FR" sz="400" dirty="0">
              <a:solidFill>
                <a:srgbClr val="000000"/>
              </a:solidFill>
              <a:uFill>
                <a:solidFill>
                  <a:prstClr val="black">
                    <a:alpha val="0"/>
                  </a:prstClr>
                </a:solidFill>
              </a:uFill>
              <a:latin typeface="Times New Roman"/>
              <a:ea typeface="Times New Roman"/>
              <a:cs typeface="Times New Roman"/>
            </a:endParaRPr>
          </a:p>
          <a:p>
            <a:pPr algn="just">
              <a:spcAft>
                <a:spcPts val="300"/>
              </a:spcAft>
            </a:pPr>
            <a:endPar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endParaRPr>
          </a:p>
          <a:p>
            <a:pPr algn="just">
              <a:spcAft>
                <a:spcPts val="300"/>
              </a:spcAft>
            </a:pPr>
            <a:endParaRPr lang="fr-FR" sz="400" b="0" i="0" u="none" strike="noStrike" cap="none" baseline="0" dirty="0">
              <a:solidFill>
                <a:srgbClr val="000000"/>
              </a:solidFill>
              <a:effectLst/>
              <a:uFill>
                <a:solidFill>
                  <a:prstClr val="black">
                    <a:alpha val="0"/>
                  </a:prstClr>
                </a:solidFill>
              </a:uFill>
              <a:latin typeface="Times New Roman"/>
              <a:ea typeface="Times New Roman"/>
              <a:cs typeface="Times New Roman"/>
            </a:endParaRPr>
          </a:p>
        </p:txBody>
      </p:sp>
      <p:sp>
        <p:nvSpPr>
          <p:cNvPr id="16" name="TextBox 15">
            <a:extLst>
              <a:ext uri="{FF2B5EF4-FFF2-40B4-BE49-F238E27FC236}">
                <a16:creationId xmlns:a16="http://schemas.microsoft.com/office/drawing/2014/main" id="{AE8270E1-A4D6-40AB-9587-37798261E04F}"/>
              </a:ext>
            </a:extLst>
          </p:cNvPr>
          <p:cNvSpPr txBox="1"/>
          <p:nvPr/>
        </p:nvSpPr>
        <p:spPr>
          <a:xfrm>
            <a:off x="7895035" y="5458472"/>
            <a:ext cx="3396853" cy="323165"/>
          </a:xfrm>
          <a:prstGeom prst="rect">
            <a:avLst/>
          </a:prstGeom>
          <a:solidFill>
            <a:schemeClr val="bg1"/>
          </a:solidFill>
        </p:spPr>
        <p:txBody>
          <a:bodyPr wrap="square" lIns="0" tIns="0" rIns="0" bIns="0" rtlCol="0" anchor="ctr" anchorCtr="0">
            <a:spAutoFit/>
          </a:bodyPr>
          <a:lstStyle/>
          <a:p>
            <a:pPr algn="ctr">
              <a:spcAft>
                <a:spcPts val="600"/>
              </a:spcAft>
            </a:pPr>
            <a:r>
              <a:rPr lang="fr-FR" sz="400" b="0" i="0" u="none" strike="noStrike" cap="none" baseline="0">
                <a:solidFill>
                  <a:srgbClr val="000000"/>
                </a:solidFill>
                <a:effectLst/>
                <a:uFill>
                  <a:solidFill>
                    <a:prstClr val="black">
                      <a:alpha val="0"/>
                    </a:prstClr>
                  </a:solidFill>
                </a:uFill>
                <a:latin typeface="Times New Roman"/>
                <a:ea typeface="Times New Roman"/>
                <a:cs typeface="Times New Roman"/>
              </a:rPr>
              <a:t>N ENGLJ MED NEJM.ORG</a:t>
            </a:r>
          </a:p>
          <a:p>
            <a:pPr algn="ctr"/>
            <a:r>
              <a:rPr lang="fr-FR" sz="400" b="0" i="0" u="none" strike="noStrike" cap="none" baseline="0">
                <a:solidFill>
                  <a:srgbClr val="000000"/>
                </a:solidFill>
                <a:effectLst/>
                <a:uFill>
                  <a:solidFill>
                    <a:prstClr val="black">
                      <a:alpha val="0"/>
                    </a:prstClr>
                  </a:solidFill>
                </a:uFill>
                <a:latin typeface="Times New Roman"/>
                <a:ea typeface="Times New Roman"/>
                <a:cs typeface="Times New Roman"/>
              </a:rPr>
              <a:t>The New England Journal of Medicine </a:t>
            </a:r>
          </a:p>
          <a:p>
            <a:pPr algn="ctr"/>
            <a:r>
              <a:rPr lang="fr-FR" sz="400" b="0" i="0" u="none" strike="noStrike" cap="none" baseline="0">
                <a:solidFill>
                  <a:srgbClr val="000000"/>
                </a:solidFill>
                <a:effectLst/>
                <a:uFill>
                  <a:solidFill>
                    <a:prstClr val="black">
                      <a:alpha val="0"/>
                    </a:prstClr>
                  </a:solidFill>
                </a:uFill>
                <a:latin typeface="Times New Roman"/>
                <a:ea typeface="Times New Roman"/>
                <a:cs typeface="Times New Roman"/>
              </a:rPr>
              <a:t>Téléchargé sur le site nejm.org par Christopher AKOLO le 14 août 2022. Réservé à un usage personnel.  Aucune autre utilisation sans autorisation.  Copyright @ 2022 Massachusetts Medical Society. Tous droits réservés. </a:t>
            </a:r>
          </a:p>
        </p:txBody>
      </p:sp>
    </p:spTree>
    <p:extLst>
      <p:ext uri="{BB962C8B-B14F-4D97-AF65-F5344CB8AC3E}">
        <p14:creationId xmlns:p14="http://schemas.microsoft.com/office/powerpoint/2010/main" val="3249137641"/>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AAA5-EA04-A15A-931F-BFDE5E96EC70}"/>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Variole du singe et VIH (2)</a:t>
            </a:r>
          </a:p>
        </p:txBody>
      </p:sp>
      <p:sp>
        <p:nvSpPr>
          <p:cNvPr id="3" name="Content Placeholder 2">
            <a:extLst>
              <a:ext uri="{FF2B5EF4-FFF2-40B4-BE49-F238E27FC236}">
                <a16:creationId xmlns:a16="http://schemas.microsoft.com/office/drawing/2014/main" id="{3F50412D-9B8A-3A20-868B-437A103EE71E}"/>
              </a:ext>
            </a:extLst>
          </p:cNvPr>
          <p:cNvSpPr>
            <a:spLocks noGrp="1"/>
          </p:cNvSpPr>
          <p:nvPr>
            <p:ph idx="1"/>
          </p:nvPr>
        </p:nvSpPr>
        <p:spPr/>
        <p:txBody>
          <a:bodyPr/>
          <a:lstStyle/>
          <a:p>
            <a:r>
              <a:rPr lang="fr-FR" sz="2400" b="0" i="0" u="none" strike="noStrike" cap="none" baseline="0" dirty="0">
                <a:solidFill>
                  <a:srgbClr val="262626"/>
                </a:solidFill>
                <a:effectLst/>
                <a:uFill>
                  <a:solidFill>
                    <a:prstClr val="black">
                      <a:alpha val="0"/>
                    </a:prstClr>
                  </a:solidFill>
                </a:uFill>
                <a:latin typeface="Arial"/>
                <a:ea typeface="Arial"/>
                <a:cs typeface="Arial"/>
              </a:rPr>
              <a:t>L’hypothèse que les PVVIH présentent un risque plus élevé de contracter la variole du singe ou de présenter des cas plus graves n’a pas été confirmée</a:t>
            </a:r>
          </a:p>
          <a:p>
            <a:r>
              <a:rPr lang="fr-FR" sz="2400" b="0" i="0" u="none" strike="noStrike" cap="none" baseline="0" dirty="0">
                <a:solidFill>
                  <a:srgbClr val="262626"/>
                </a:solidFill>
                <a:effectLst/>
                <a:uFill>
                  <a:solidFill>
                    <a:prstClr val="black">
                      <a:alpha val="0"/>
                    </a:prstClr>
                  </a:solidFill>
                </a:uFill>
                <a:latin typeface="Arial"/>
                <a:ea typeface="Arial"/>
                <a:cs typeface="Arial"/>
              </a:rPr>
              <a:t>Les PVVIH dont la charge virale n’est pas supprimée peuvent présenter un risque plus élevé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Les PVVIH dont le VIH est bien contrôlé et dont le taux de CD4 est élevé sont loin de présenter une forme plus grave de la variole du singe</a:t>
            </a:r>
          </a:p>
          <a:p>
            <a:r>
              <a:rPr lang="fr-FR" sz="2400" b="0" i="0" u="none" strike="noStrike" cap="none" baseline="0" dirty="0">
                <a:solidFill>
                  <a:srgbClr val="262626"/>
                </a:solidFill>
                <a:effectLst/>
                <a:uFill>
                  <a:solidFill>
                    <a:prstClr val="black">
                      <a:alpha val="0"/>
                    </a:prstClr>
                  </a:solidFill>
                </a:uFill>
                <a:latin typeface="Arial"/>
                <a:ea typeface="Arial"/>
                <a:cs typeface="Arial"/>
              </a:rPr>
              <a:t>La variole du singe chez les PVVIH peut se présenter sous la forme d’une éruption cutanée atypique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Les PVVIH qui contractent la variole du singe doivent commencer ou reprendre un TAR</a:t>
            </a:r>
          </a:p>
          <a:p>
            <a:endParaRPr lang="en-US" sz="2400" dirty="0"/>
          </a:p>
        </p:txBody>
      </p:sp>
    </p:spTree>
    <p:extLst>
      <p:ext uri="{BB962C8B-B14F-4D97-AF65-F5344CB8AC3E}">
        <p14:creationId xmlns:p14="http://schemas.microsoft.com/office/powerpoint/2010/main" val="156984998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C26F5-155C-3849-7D06-863E42D7E155}"/>
              </a:ext>
            </a:extLst>
          </p:cNvPr>
          <p:cNvSpPr>
            <a:spLocks noGrp="1"/>
          </p:cNvSpPr>
          <p:nvPr>
            <p:ph type="title"/>
          </p:nvPr>
        </p:nvSpPr>
        <p:spPr/>
        <p:txBody>
          <a:bodyPr anchor="b">
            <a:norm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Profil des cas au mois de juin 2024</a:t>
            </a:r>
          </a:p>
        </p:txBody>
      </p:sp>
      <p:sp>
        <p:nvSpPr>
          <p:cNvPr id="3" name="Content Placeholder 2">
            <a:extLst>
              <a:ext uri="{FF2B5EF4-FFF2-40B4-BE49-F238E27FC236}">
                <a16:creationId xmlns:a16="http://schemas.microsoft.com/office/drawing/2014/main" id="{412A7A1B-2A42-C8BE-5C22-6363891335A9}"/>
              </a:ext>
            </a:extLst>
          </p:cNvPr>
          <p:cNvSpPr/>
          <p:nvPr/>
        </p:nvSpPr>
        <p:spPr>
          <a:xfrm>
            <a:off x="282615" y="1815242"/>
            <a:ext cx="2188950" cy="1687449"/>
          </a:xfrm>
          <a:prstGeom prst="rect">
            <a:avLst/>
          </a:prstGeom>
          <a:solidFill>
            <a:schemeClr val="accent2">
              <a:lumMod val="25000"/>
              <a:lumOff val="75000"/>
            </a:schemeClr>
          </a:solidFill>
        </p:spPr>
        <p:txBody>
          <a:bodyPr tIns="91440" bIns="91440" anchor="ctr" anchorCtr="0"/>
          <a:lstStyle/>
          <a:p>
            <a:pPr marL="0" marR="0" lvl="0" indent="0" algn="ctr" defTabSz="740664" rtl="0" eaLnBrk="1" fontAlgn="auto" latinLnBrk="0" hangingPunct="1">
              <a:lnSpc>
                <a:spcPct val="100000"/>
              </a:lnSpc>
              <a:spcBef>
                <a:spcPct val="0"/>
              </a:spcBef>
              <a:spcAft>
                <a:spcPct val="0"/>
              </a:spcAft>
              <a:buClrTx/>
              <a:buSzTx/>
              <a:buFontTx/>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96,4 %</a:t>
            </a:r>
            <a:r>
              <a:rPr lang="fr-FR" sz="1200" b="0" i="0" u="none" strike="noStrike" cap="none" baseline="0">
                <a:solidFill>
                  <a:srgbClr val="000000"/>
                </a:solidFill>
                <a:effectLst/>
                <a:uFill>
                  <a:solidFill>
                    <a:prstClr val="black">
                      <a:alpha val="0"/>
                    </a:prstClr>
                  </a:solidFill>
                </a:uFill>
                <a:latin typeface="Arial"/>
                <a:ea typeface="Arial"/>
                <a:cs typeface="Arial"/>
              </a:rPr>
              <a:t> </a:t>
            </a:r>
          </a:p>
          <a:p>
            <a:pPr marL="0" marR="0" lvl="0" indent="0" algn="ctr" defTabSz="740664" rtl="0" eaLnBrk="1" fontAlgn="auto" latinLnBrk="0" hangingPunct="1">
              <a:lnSpc>
                <a:spcPct val="100000"/>
              </a:lnSpc>
              <a:spcBef>
                <a:spcPts val="486"/>
              </a:spcBef>
              <a:spcAft>
                <a:spcPct val="0"/>
              </a:spcAft>
              <a:buClrTx/>
              <a:buSzTx/>
              <a:buFontTx/>
              <a:buNone/>
              <a:defRPr/>
            </a:pPr>
            <a:r>
              <a:rPr lang="fr-FR" sz="1100" b="0" i="0" u="none" strike="noStrike" cap="none" baseline="0">
                <a:solidFill>
                  <a:srgbClr val="000000"/>
                </a:solidFill>
                <a:effectLst/>
                <a:uFill>
                  <a:solidFill>
                    <a:prstClr val="black">
                      <a:alpha val="0"/>
                    </a:prstClr>
                  </a:solidFill>
                </a:uFill>
                <a:latin typeface="Arial"/>
                <a:ea typeface="Arial"/>
                <a:cs typeface="Arial"/>
              </a:rPr>
              <a:t>des cas pour lesquels des données sont disponibles sont des hommes, l'âge médian est de 34 ans</a:t>
            </a:r>
          </a:p>
          <a:p>
            <a:pPr marL="0" marR="0" lvl="0" indent="0" algn="ctr" defTabSz="740664" rtl="0" eaLnBrk="1" fontAlgn="auto" latinLnBrk="0" hangingPunct="1">
              <a:lnSpc>
                <a:spcPct val="100000"/>
              </a:lnSpc>
              <a:spcBef>
                <a:spcPts val="486"/>
              </a:spcBef>
              <a:spcAft>
                <a:spcPct val="0"/>
              </a:spcAft>
              <a:buClrTx/>
              <a:buSzTx/>
              <a:buFontTx/>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79,4 %</a:t>
            </a:r>
            <a:r>
              <a:rPr lang="fr-FR" sz="1100" b="0" i="0" u="none" strike="noStrike" cap="none" baseline="0">
                <a:solidFill>
                  <a:srgbClr val="000000"/>
                </a:solidFill>
                <a:effectLst/>
                <a:uFill>
                  <a:solidFill>
                    <a:prstClr val="black">
                      <a:alpha val="0"/>
                    </a:prstClr>
                  </a:solidFill>
                </a:uFill>
                <a:latin typeface="Arial"/>
                <a:ea typeface="Arial"/>
                <a:cs typeface="Arial"/>
              </a:rPr>
              <a:t> </a:t>
            </a:r>
          </a:p>
          <a:p>
            <a:pPr marL="0" marR="0" lvl="0" indent="0" algn="ctr" defTabSz="740664" rtl="0" eaLnBrk="1" fontAlgn="auto" latinLnBrk="0" hangingPunct="1">
              <a:lnSpc>
                <a:spcPct val="100000"/>
              </a:lnSpc>
              <a:spcBef>
                <a:spcPts val="486"/>
              </a:spcBef>
              <a:spcAft>
                <a:spcPct val="0"/>
              </a:spcAft>
              <a:buClrTx/>
              <a:buSzTx/>
              <a:buFontTx/>
              <a:buNone/>
              <a:defRPr/>
            </a:pPr>
            <a:r>
              <a:rPr lang="fr-FR" sz="1100" b="0" i="0" u="none" strike="noStrike" cap="none" baseline="0">
                <a:solidFill>
                  <a:srgbClr val="000000"/>
                </a:solidFill>
                <a:effectLst/>
                <a:uFill>
                  <a:solidFill>
                    <a:prstClr val="black">
                      <a:alpha val="0"/>
                    </a:prstClr>
                  </a:solidFill>
                </a:uFill>
                <a:latin typeface="Arial"/>
                <a:ea typeface="Arial"/>
                <a:cs typeface="Arial"/>
              </a:rPr>
              <a:t>sont des hommes âgés de 18 à 44 ans</a:t>
            </a: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BE69D6F0-4177-8A94-98F2-8E6C41F64A87}"/>
              </a:ext>
            </a:extLst>
          </p:cNvPr>
          <p:cNvSpPr txBox="1"/>
          <p:nvPr/>
        </p:nvSpPr>
        <p:spPr>
          <a:xfrm>
            <a:off x="427491" y="6269506"/>
            <a:ext cx="3396952" cy="338554"/>
          </a:xfrm>
          <a:prstGeom prst="rect">
            <a:avLst/>
          </a:prstGeom>
          <a:noFill/>
        </p:spPr>
        <p:txBody>
          <a:bodyPr wrap="square">
            <a:spAutoFit/>
          </a:bodyPr>
          <a:lstStyle/>
          <a:p>
            <a:pPr marL="0" marR="0" lvl="0" indent="0" algn="ctr" defTabSz="740664" rtl="0" eaLnBrk="1" fontAlgn="auto" latinLnBrk="0" hangingPunct="1">
              <a:lnSpc>
                <a:spcPct val="100000"/>
              </a:lnSpc>
              <a:spcBef>
                <a:spcPct val="0"/>
              </a:spcBef>
              <a:spcAft>
                <a:spcPts val="600"/>
              </a:spcAft>
              <a:buClrTx/>
              <a:buSzTx/>
              <a:buFontTx/>
              <a:buNone/>
              <a:defRPr/>
            </a:pPr>
            <a:r>
              <a:rPr lang="fr-FR" sz="800" b="0" i="0" u="none" strike="noStrike" cap="none" baseline="0">
                <a:solidFill>
                  <a:srgbClr val="44546A"/>
                </a:solidFill>
                <a:effectLst/>
                <a:uFill>
                  <a:solidFill>
                    <a:prstClr val="black">
                      <a:alpha val="0"/>
                    </a:prstClr>
                  </a:solidFill>
                </a:uFill>
                <a:latin typeface="Arial"/>
                <a:ea typeface="Arial"/>
                <a:cs typeface="Arial"/>
                <a:hlinkClick r:id="rId3" history="0"/>
              </a:rPr>
              <a:t>Épidémie de variole du singe de 2024 : Tendances mondiales (shinyapps.io)</a:t>
            </a:r>
            <a:endParaRPr kumimoji="0" lang="en-US" sz="1050" b="0" i="0" u="none" strike="noStrike" kern="1200" cap="none" spc="0" normalizeH="0" baseline="0" noProof="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6" name="Content Placeholder 2">
            <a:extLst>
              <a:ext uri="{FF2B5EF4-FFF2-40B4-BE49-F238E27FC236}">
                <a16:creationId xmlns:a16="http://schemas.microsoft.com/office/drawing/2014/main" id="{D0F8A88D-2F94-EC49-2577-5BE62C63E952}"/>
              </a:ext>
            </a:extLst>
          </p:cNvPr>
          <p:cNvSpPr txBox="1"/>
          <p:nvPr/>
        </p:nvSpPr>
        <p:spPr bwMode="auto">
          <a:xfrm>
            <a:off x="4597360" y="1815242"/>
            <a:ext cx="2321216" cy="1687449"/>
          </a:xfrm>
          <a:prstGeom prst="rect">
            <a:avLst/>
          </a:prstGeom>
          <a:solidFill>
            <a:schemeClr val="accent2">
              <a:lumMod val="25000"/>
              <a:lumOff val="75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91440" rIns="91440" bIns="91440" numCol="1" anchor="ctr"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740664" rtl="0" eaLnBrk="1" fontAlgn="auto" latinLnBrk="0" hangingPunct="1">
              <a:lnSpc>
                <a:spcPct val="100000"/>
              </a:lnSpc>
              <a:spcBef>
                <a:spcPct val="0"/>
              </a:spcBef>
              <a:spcAft>
                <a:spcPts val="600"/>
              </a:spcAft>
              <a:buClrTx/>
              <a:buSzTx/>
              <a:buFont typeface="Arial" panose="020B0604020202020204" pitchFamily="34" charset="0"/>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51,9 %</a:t>
            </a:r>
          </a:p>
          <a:p>
            <a:pPr marL="0" marR="0" lvl="0" indent="0" algn="ctr" defTabSz="740664" rtl="0" eaLnBrk="1" fontAlgn="auto" latinLnBrk="0" hangingPunct="1">
              <a:lnSpc>
                <a:spcPct val="100000"/>
              </a:lnSpc>
              <a:spcBef>
                <a:spcPct val="0"/>
              </a:spcBef>
              <a:spcAft>
                <a:spcPts val="600"/>
              </a:spcAft>
              <a:buClrTx/>
              <a:buSzTx/>
              <a:buFont typeface="Arial" panose="020B0604020202020204" pitchFamily="34" charset="0"/>
              <a:buNone/>
              <a:defRPr/>
            </a:pPr>
            <a:r>
              <a:rPr lang="fr-FR" sz="1200" b="0" i="0" u="none" strike="noStrike" cap="none" baseline="0">
                <a:solidFill>
                  <a:srgbClr val="000000"/>
                </a:solidFill>
                <a:effectLst/>
                <a:uFill>
                  <a:solidFill>
                    <a:prstClr val="black">
                      <a:alpha val="0"/>
                    </a:prstClr>
                  </a:solidFill>
                </a:uFill>
                <a:latin typeface="Arial"/>
                <a:ea typeface="Arial"/>
                <a:cs typeface="Arial"/>
              </a:rPr>
              <a:t>des cas dont le statut VIH est connu étaient des personnes vivant avec le VIH*</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Content Placeholder 2">
            <a:extLst>
              <a:ext uri="{FF2B5EF4-FFF2-40B4-BE49-F238E27FC236}">
                <a16:creationId xmlns:a16="http://schemas.microsoft.com/office/drawing/2014/main" id="{AE778F69-0FB1-9DCC-59DF-0AC3F10F6B26}"/>
              </a:ext>
            </a:extLst>
          </p:cNvPr>
          <p:cNvSpPr txBox="1"/>
          <p:nvPr/>
        </p:nvSpPr>
        <p:spPr bwMode="auto">
          <a:xfrm>
            <a:off x="2612976" y="3591544"/>
            <a:ext cx="1842972" cy="1893571"/>
          </a:xfrm>
          <a:prstGeom prst="rect">
            <a:avLst/>
          </a:prstGeom>
          <a:solidFill>
            <a:schemeClr val="accent2">
              <a:lumMod val="25000"/>
              <a:lumOff val="75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91440" rIns="91440" bIns="91440" numCol="1" anchor="ctr"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370332" rtl="0" eaLnBrk="0" fontAlgn="base" latinLnBrk="0" hangingPunct="0">
              <a:lnSpc>
                <a:spcPct val="100000"/>
              </a:lnSpc>
              <a:spcBef>
                <a:spcPct val="20000"/>
              </a:spcBef>
              <a:spcAft>
                <a:spcPct val="0"/>
              </a:spcAft>
              <a:buClr>
                <a:srgbClr val="AFBD21"/>
              </a:buClr>
              <a:buSzTx/>
              <a:buFont typeface="Arial" panose="020B0604020202020204" pitchFamily="34" charset="0"/>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3,6 %</a:t>
            </a:r>
          </a:p>
          <a:p>
            <a:pPr marL="0" marR="0" lvl="0" indent="0" algn="ctr" defTabSz="370332" rtl="0" eaLnBrk="0" fontAlgn="base" latinLnBrk="0" hangingPunct="0">
              <a:lnSpc>
                <a:spcPct val="100000"/>
              </a:lnSpc>
              <a:spcBef>
                <a:spcPct val="20000"/>
              </a:spcBef>
              <a:spcAft>
                <a:spcPct val="0"/>
              </a:spcAft>
              <a:buClr>
                <a:srgbClr val="AFBD21"/>
              </a:buClr>
              <a:buSzTx/>
              <a:buFont typeface="Arial" panose="020B0604020202020204" pitchFamily="34" charset="0"/>
              <a:buNone/>
              <a:defRPr/>
            </a:pPr>
            <a:r>
              <a:rPr lang="fr-FR" sz="1100" b="0" i="0" u="none" strike="noStrike" cap="none" baseline="0">
                <a:solidFill>
                  <a:srgbClr val="000000"/>
                </a:solidFill>
                <a:effectLst/>
                <a:uFill>
                  <a:solidFill>
                    <a:prstClr val="black">
                      <a:alpha val="0"/>
                    </a:prstClr>
                  </a:solidFill>
                </a:uFill>
                <a:latin typeface="Arial"/>
                <a:ea typeface="Arial"/>
                <a:cs typeface="Arial"/>
              </a:rPr>
              <a:t>de tous les cas pour lesquels des données sont disponibles, sont des femmes </a:t>
            </a:r>
          </a:p>
          <a:p>
            <a:pPr marL="0" marR="0" lvl="0" indent="0" algn="ctr" defTabSz="740664" rtl="0" eaLnBrk="1" fontAlgn="auto" latinLnBrk="0" hangingPunct="1">
              <a:lnSpc>
                <a:spcPct val="100000"/>
              </a:lnSpc>
              <a:spcBef>
                <a:spcPct val="0"/>
              </a:spcBef>
              <a:spcAft>
                <a:spcPct val="0"/>
              </a:spcAft>
              <a:buClrTx/>
              <a:buSzTx/>
              <a:buFont typeface="Arial" panose="020B0604020202020204" pitchFamily="34" charset="0"/>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60</a:t>
            </a:r>
          </a:p>
          <a:p>
            <a:pPr marL="0" marR="0" lvl="0" indent="0" algn="ctr" defTabSz="370332" rtl="0" eaLnBrk="0" fontAlgn="base" latinLnBrk="0" hangingPunct="0">
              <a:lnSpc>
                <a:spcPct val="100000"/>
              </a:lnSpc>
              <a:spcBef>
                <a:spcPct val="20000"/>
              </a:spcBef>
              <a:spcAft>
                <a:spcPct val="0"/>
              </a:spcAft>
              <a:buClr>
                <a:srgbClr val="AFBD21"/>
              </a:buClr>
              <a:buSzTx/>
              <a:buFont typeface="Arial" panose="020B0604020202020204" pitchFamily="34" charset="0"/>
              <a:buNone/>
              <a:defRPr/>
            </a:pPr>
            <a:r>
              <a:rPr lang="fr-FR" sz="1100" b="0" i="0" u="none" strike="noStrike" cap="none" baseline="0">
                <a:solidFill>
                  <a:srgbClr val="000000"/>
                </a:solidFill>
                <a:effectLst/>
                <a:uFill>
                  <a:solidFill>
                    <a:prstClr val="black">
                      <a:alpha val="0"/>
                    </a:prstClr>
                  </a:solidFill>
                </a:uFill>
                <a:latin typeface="Arial"/>
                <a:ea typeface="Arial"/>
                <a:cs typeface="Arial"/>
              </a:rPr>
              <a:t>cas ont été rapportés comme étant des femmes enceintes ou qui l’ont été récemment</a:t>
            </a: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Content Placeholder 2">
            <a:extLst>
              <a:ext uri="{FF2B5EF4-FFF2-40B4-BE49-F238E27FC236}">
                <a16:creationId xmlns:a16="http://schemas.microsoft.com/office/drawing/2014/main" id="{BE020994-6163-75FC-B810-3780CEF03795}"/>
              </a:ext>
            </a:extLst>
          </p:cNvPr>
          <p:cNvSpPr txBox="1"/>
          <p:nvPr/>
        </p:nvSpPr>
        <p:spPr bwMode="auto">
          <a:xfrm>
            <a:off x="315304" y="3591544"/>
            <a:ext cx="2156261" cy="1893572"/>
          </a:xfrm>
          <a:prstGeom prst="rect">
            <a:avLst/>
          </a:prstGeom>
          <a:solidFill>
            <a:schemeClr val="accent1">
              <a:lumMod val="40000"/>
              <a:lumOff val="60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91440" rIns="91440" bIns="91440" numCol="1" anchor="ctr"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370332" rtl="0" eaLnBrk="0" fontAlgn="base" latinLnBrk="0" hangingPunct="0">
              <a:lnSpc>
                <a:spcPct val="100000"/>
              </a:lnSpc>
              <a:spcBef>
                <a:spcPct val="20000"/>
              </a:spcBef>
              <a:spcAft>
                <a:spcPct val="0"/>
              </a:spcAft>
              <a:buClr>
                <a:srgbClr val="AFBD21"/>
              </a:buClr>
              <a:buSzTx/>
              <a:buFont typeface="Arial" panose="020B0604020202020204" pitchFamily="34" charset="0"/>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1,3 %</a:t>
            </a:r>
          </a:p>
          <a:p>
            <a:pPr marL="0" marR="0" lvl="0" indent="0" algn="ctr" defTabSz="370332" rtl="0" eaLnBrk="0" fontAlgn="base" latinLnBrk="0" hangingPunct="0">
              <a:lnSpc>
                <a:spcPct val="100000"/>
              </a:lnSpc>
              <a:spcBef>
                <a:spcPct val="20000"/>
              </a:spcBef>
              <a:spcAft>
                <a:spcPct val="0"/>
              </a:spcAft>
              <a:buClr>
                <a:srgbClr val="AFBD21"/>
              </a:buClr>
              <a:buSzTx/>
              <a:buFont typeface="Arial" panose="020B0604020202020204" pitchFamily="34" charset="0"/>
              <a:buNone/>
              <a:defRPr/>
            </a:pPr>
            <a:r>
              <a:rPr lang="fr-FR" sz="1200" b="0" i="0" u="none" strike="noStrike" cap="none" baseline="0">
                <a:solidFill>
                  <a:srgbClr val="000000"/>
                </a:solidFill>
                <a:effectLst/>
                <a:uFill>
                  <a:solidFill>
                    <a:prstClr val="black">
                      <a:alpha val="0"/>
                    </a:prstClr>
                  </a:solidFill>
                </a:uFill>
                <a:latin typeface="Arial"/>
                <a:ea typeface="Arial"/>
                <a:cs typeface="Arial"/>
              </a:rPr>
              <a:t>des cas dont l’âge était connu avaient entre 0 et 17 ans</a:t>
            </a:r>
          </a:p>
          <a:p>
            <a:pPr marL="0" marR="0" lvl="0" indent="0" algn="ctr" defTabSz="740664" rtl="0" eaLnBrk="1" fontAlgn="auto" latinLnBrk="0" hangingPunct="1">
              <a:lnSpc>
                <a:spcPct val="100000"/>
              </a:lnSpc>
              <a:spcBef>
                <a:spcPct val="0"/>
              </a:spcBef>
              <a:spcAft>
                <a:spcPct val="0"/>
              </a:spcAft>
              <a:buClrTx/>
              <a:buSzTx/>
              <a:buFont typeface="Arial" panose="020B0604020202020204" pitchFamily="34" charset="0"/>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0,4 %</a:t>
            </a:r>
          </a:p>
          <a:p>
            <a:pPr marL="0" marR="0" lvl="0" indent="0" algn="ctr" defTabSz="740664" rtl="0" eaLnBrk="1" fontAlgn="auto" latinLnBrk="0" hangingPunct="1">
              <a:lnSpc>
                <a:spcPct val="100000"/>
              </a:lnSpc>
              <a:spcBef>
                <a:spcPct val="0"/>
              </a:spcBef>
              <a:spcAft>
                <a:spcPct val="0"/>
              </a:spcAft>
              <a:buClrTx/>
              <a:buSzTx/>
              <a:buFont typeface="Arial" panose="020B0604020202020204" pitchFamily="34" charset="0"/>
              <a:buNone/>
              <a:defRPr/>
            </a:pPr>
            <a:r>
              <a:rPr lang="fr-FR" sz="1200" b="0" i="0" u="none" strike="noStrike" cap="none" baseline="0">
                <a:solidFill>
                  <a:srgbClr val="000000"/>
                </a:solidFill>
                <a:effectLst/>
                <a:uFill>
                  <a:solidFill>
                    <a:prstClr val="black">
                      <a:alpha val="0"/>
                    </a:prstClr>
                  </a:solidFill>
                </a:uFill>
                <a:latin typeface="Arial"/>
                <a:ea typeface="Arial"/>
                <a:cs typeface="Arial"/>
              </a:rPr>
              <a:t>des cas étaient âgés de 0 à 4 ans</a:t>
            </a: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Content Placeholder 2">
            <a:extLst>
              <a:ext uri="{FF2B5EF4-FFF2-40B4-BE49-F238E27FC236}">
                <a16:creationId xmlns:a16="http://schemas.microsoft.com/office/drawing/2014/main" id="{168196A2-2BD9-9631-FD0A-D5347DB0A429}"/>
              </a:ext>
            </a:extLst>
          </p:cNvPr>
          <p:cNvSpPr txBox="1"/>
          <p:nvPr/>
        </p:nvSpPr>
        <p:spPr bwMode="auto">
          <a:xfrm>
            <a:off x="2612976" y="1815240"/>
            <a:ext cx="1842972" cy="1705675"/>
          </a:xfrm>
          <a:prstGeom prst="rect">
            <a:avLst/>
          </a:prstGeom>
          <a:solidFill>
            <a:schemeClr val="accent1">
              <a:lumMod val="40000"/>
              <a:lumOff val="60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91440" rIns="91440" bIns="91440" numCol="1" anchor="ctr"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370332" rtl="0" eaLnBrk="0" fontAlgn="base" latinLnBrk="0" hangingPunct="0">
              <a:lnSpc>
                <a:spcPct val="100000"/>
              </a:lnSpc>
              <a:spcBef>
                <a:spcPct val="20000"/>
              </a:spcBef>
              <a:spcAft>
                <a:spcPct val="0"/>
              </a:spcAft>
              <a:buClr>
                <a:srgbClr val="AFBD21"/>
              </a:buClr>
              <a:buSzTx/>
              <a:buFont typeface="Arial" panose="020B0604020202020204" pitchFamily="34" charset="0"/>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85,8 %</a:t>
            </a:r>
          </a:p>
          <a:p>
            <a:pPr marL="0" marR="0" lvl="0" indent="0" algn="ctr" defTabSz="370332" rtl="0" eaLnBrk="0" fontAlgn="base" latinLnBrk="0" hangingPunct="0">
              <a:lnSpc>
                <a:spcPct val="100000"/>
              </a:lnSpc>
              <a:spcBef>
                <a:spcPct val="20000"/>
              </a:spcBef>
              <a:spcAft>
                <a:spcPct val="0"/>
              </a:spcAft>
              <a:buClr>
                <a:srgbClr val="AFBD21"/>
              </a:buClr>
              <a:buSzTx/>
              <a:buFont typeface="Arial" panose="020B0604020202020204" pitchFamily="34" charset="0"/>
              <a:buNone/>
              <a:defRPr/>
            </a:pPr>
            <a:r>
              <a:rPr lang="fr-FR" sz="1100" b="0" i="0" u="none" strike="noStrike" cap="none" baseline="0">
                <a:solidFill>
                  <a:srgbClr val="000000"/>
                </a:solidFill>
                <a:effectLst/>
                <a:uFill>
                  <a:solidFill>
                    <a:prstClr val="black">
                      <a:alpha val="0"/>
                    </a:prstClr>
                  </a:solidFill>
                </a:uFill>
                <a:latin typeface="Arial"/>
                <a:ea typeface="Arial"/>
                <a:cs typeface="Arial"/>
              </a:rPr>
              <a:t>des cas identifiés comme des hommes qui ont des rapports sexuels avec des hommes (HSH) chez les personnes dont les données sur le comportement sexuel sont connues</a:t>
            </a:r>
            <a:endParaRPr kumimoji="0" lang="en-US" sz="1200" b="0" i="0" u="none" strike="noStrike" kern="1200" cap="none" spc="-5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C6D5FB94-4F29-AA53-A732-ABCB8B07F9F4}"/>
              </a:ext>
            </a:extLst>
          </p:cNvPr>
          <p:cNvSpPr txBox="1"/>
          <p:nvPr/>
        </p:nvSpPr>
        <p:spPr>
          <a:xfrm>
            <a:off x="831198" y="5555745"/>
            <a:ext cx="6679439" cy="338554"/>
          </a:xfrm>
          <a:prstGeom prst="rect">
            <a:avLst/>
          </a:prstGeom>
          <a:noFill/>
        </p:spPr>
        <p:txBody>
          <a:bodyPr wrap="square">
            <a:spAutoFit/>
          </a:bodyPr>
          <a:lstStyle/>
          <a:p>
            <a:pPr marL="0" marR="0" lvl="0" indent="0" algn="l" defTabSz="740664" rtl="0" eaLnBrk="1" fontAlgn="auto" latinLnBrk="0" hangingPunct="1">
              <a:lnSpc>
                <a:spcPct val="100000"/>
              </a:lnSpc>
              <a:spcBef>
                <a:spcPct val="0"/>
              </a:spcBef>
              <a:spcAft>
                <a:spcPts val="600"/>
              </a:spcAft>
              <a:buClrTx/>
              <a:buSzTx/>
              <a:buFontTx/>
              <a:buNone/>
              <a:defRPr/>
            </a:pPr>
            <a:r>
              <a:rPr lang="fr-FR" sz="800" b="0" i="1" u="none" strike="noStrike" cap="none" baseline="0">
                <a:solidFill>
                  <a:srgbClr val="000000"/>
                </a:solidFill>
                <a:effectLst/>
                <a:uFill>
                  <a:solidFill>
                    <a:prstClr val="black">
                      <a:alpha val="0"/>
                    </a:prstClr>
                  </a:solidFill>
                </a:uFill>
                <a:latin typeface="Arial"/>
                <a:ea typeface="Arial"/>
                <a:cs typeface="Arial"/>
              </a:rPr>
              <a:t>*Notez que les informations relatives au statut VIH ne sont pas disponibles pour la plupart des cas et que, lorsqu’elles sont disponibles, elles sont susceptibles d’être biaisées par rapport aux personnes qui rapportent des résultats positifs au VIH.</a:t>
            </a:r>
            <a:endParaRPr kumimoji="0" lang="en-US" sz="105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Content Placeholder 2">
            <a:extLst>
              <a:ext uri="{FF2B5EF4-FFF2-40B4-BE49-F238E27FC236}">
                <a16:creationId xmlns:a16="http://schemas.microsoft.com/office/drawing/2014/main" id="{6DF0AAB5-15C3-FE50-579A-B2CB6827054A}"/>
              </a:ext>
            </a:extLst>
          </p:cNvPr>
          <p:cNvSpPr txBox="1"/>
          <p:nvPr/>
        </p:nvSpPr>
        <p:spPr bwMode="auto">
          <a:xfrm>
            <a:off x="4597360" y="3591544"/>
            <a:ext cx="2321216" cy="1893572"/>
          </a:xfrm>
          <a:prstGeom prst="rect">
            <a:avLst/>
          </a:prstGeom>
          <a:solidFill>
            <a:schemeClr val="accent1">
              <a:lumMod val="40000"/>
              <a:lumOff val="60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91440" rIns="91440" bIns="91440" numCol="1" anchor="ctr"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370332" rtl="0" eaLnBrk="0" fontAlgn="base" latinLnBrk="0" hangingPunct="0">
              <a:lnSpc>
                <a:spcPct val="100000"/>
              </a:lnSpc>
              <a:spcBef>
                <a:spcPct val="20000"/>
              </a:spcBef>
              <a:spcAft>
                <a:spcPct val="0"/>
              </a:spcAft>
              <a:buClr>
                <a:srgbClr val="AFBD21"/>
              </a:buClr>
              <a:buSzTx/>
              <a:buFont typeface="Arial" panose="020B0604020202020204" pitchFamily="34" charset="0"/>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66,7 %</a:t>
            </a:r>
            <a:r>
              <a:rPr lang="fr-FR" sz="1400" b="0" i="0" u="none" strike="noStrike" cap="none" baseline="0">
                <a:solidFill>
                  <a:srgbClr val="000000"/>
                </a:solidFill>
                <a:effectLst/>
                <a:uFill>
                  <a:solidFill>
                    <a:prstClr val="black">
                      <a:alpha val="0"/>
                    </a:prstClr>
                  </a:solidFill>
                </a:uFill>
                <a:latin typeface="Arial"/>
                <a:ea typeface="Arial"/>
                <a:cs typeface="Arial"/>
              </a:rPr>
              <a:t> </a:t>
            </a:r>
          </a:p>
          <a:p>
            <a:pPr marL="0" marR="0" lvl="0" indent="0" algn="ctr" defTabSz="370332" rtl="0" eaLnBrk="0" fontAlgn="base" latinLnBrk="0" hangingPunct="0">
              <a:lnSpc>
                <a:spcPct val="100000"/>
              </a:lnSpc>
              <a:spcBef>
                <a:spcPct val="20000"/>
              </a:spcBef>
              <a:spcAft>
                <a:spcPct val="0"/>
              </a:spcAft>
              <a:buClr>
                <a:srgbClr val="AFBD21"/>
              </a:buClr>
              <a:buSzTx/>
              <a:buFont typeface="Arial" panose="020B0604020202020204" pitchFamily="34" charset="0"/>
              <a:buNone/>
              <a:defRPr/>
            </a:pPr>
            <a:r>
              <a:rPr lang="fr-FR" sz="1200" b="0" i="0" u="none" strike="noStrike" cap="none" baseline="0">
                <a:solidFill>
                  <a:srgbClr val="000000"/>
                </a:solidFill>
                <a:effectLst/>
                <a:uFill>
                  <a:solidFill>
                    <a:prstClr val="black">
                      <a:alpha val="0"/>
                    </a:prstClr>
                  </a:solidFill>
                </a:uFill>
                <a:latin typeface="Arial"/>
                <a:ea typeface="Arial"/>
                <a:cs typeface="Arial"/>
              </a:rPr>
              <a:t>parmi tous les contextes dans lesquels les cas ont probablement été exposés, le plus fréquent était celui des fêtes avec des contacts sexuels</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Content Placeholder 2">
            <a:extLst>
              <a:ext uri="{FF2B5EF4-FFF2-40B4-BE49-F238E27FC236}">
                <a16:creationId xmlns:a16="http://schemas.microsoft.com/office/drawing/2014/main" id="{0449F806-FDBB-7135-5A1A-A64F1419318C}"/>
              </a:ext>
            </a:extLst>
          </p:cNvPr>
          <p:cNvSpPr txBox="1"/>
          <p:nvPr/>
        </p:nvSpPr>
        <p:spPr bwMode="auto">
          <a:xfrm>
            <a:off x="6983568" y="3591544"/>
            <a:ext cx="1842972" cy="1893571"/>
          </a:xfrm>
          <a:prstGeom prst="rect">
            <a:avLst/>
          </a:prstGeom>
          <a:solidFill>
            <a:schemeClr val="accent2">
              <a:lumMod val="25000"/>
              <a:lumOff val="75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91440" rIns="91440" bIns="91440" numCol="1" anchor="ctr"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370332" rtl="0" eaLnBrk="0" fontAlgn="base" latinLnBrk="0" hangingPunct="0">
              <a:lnSpc>
                <a:spcPct val="100000"/>
              </a:lnSpc>
              <a:spcBef>
                <a:spcPct val="20000"/>
              </a:spcBef>
              <a:spcAft>
                <a:spcPct val="0"/>
              </a:spcAft>
              <a:buClr>
                <a:srgbClr val="AFBD21"/>
              </a:buClr>
              <a:buSzTx/>
              <a:buFont typeface="Arial" panose="020B0604020202020204" pitchFamily="34" charset="0"/>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1 312</a:t>
            </a:r>
            <a:r>
              <a:rPr lang="fr-FR" sz="1200" b="0" i="0" u="none" strike="noStrike" cap="none" baseline="0">
                <a:solidFill>
                  <a:srgbClr val="000000"/>
                </a:solidFill>
                <a:effectLst/>
                <a:uFill>
                  <a:solidFill>
                    <a:prstClr val="black">
                      <a:alpha val="0"/>
                    </a:prstClr>
                  </a:solidFill>
                </a:uFill>
                <a:latin typeface="Arial"/>
                <a:ea typeface="Arial"/>
                <a:cs typeface="Arial"/>
              </a:rPr>
              <a:t> </a:t>
            </a:r>
          </a:p>
          <a:p>
            <a:pPr marL="0" marR="0" lvl="0" indent="0" algn="ctr" defTabSz="370332" rtl="0" eaLnBrk="0" fontAlgn="base" latinLnBrk="0" hangingPunct="0">
              <a:lnSpc>
                <a:spcPct val="100000"/>
              </a:lnSpc>
              <a:spcBef>
                <a:spcPct val="20000"/>
              </a:spcBef>
              <a:spcAft>
                <a:spcPct val="0"/>
              </a:spcAft>
              <a:buClr>
                <a:srgbClr val="AFBD21"/>
              </a:buClr>
              <a:buSzTx/>
              <a:buFont typeface="Arial" panose="020B0604020202020204" pitchFamily="34" charset="0"/>
              <a:buNone/>
              <a:defRPr/>
            </a:pPr>
            <a:r>
              <a:rPr lang="fr-FR" sz="1200" b="0" i="0" u="none" strike="noStrike" cap="none" baseline="0">
                <a:solidFill>
                  <a:srgbClr val="000000"/>
                </a:solidFill>
                <a:effectLst/>
                <a:uFill>
                  <a:solidFill>
                    <a:prstClr val="black">
                      <a:alpha val="0"/>
                    </a:prstClr>
                  </a:solidFill>
                </a:uFill>
                <a:latin typeface="Arial"/>
                <a:ea typeface="Arial"/>
                <a:cs typeface="Arial"/>
              </a:rPr>
              <a:t>cas ont été rapportés comme étant des professionnels de santé ; la plupart ont été exposés dans la communauté</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 name="Content Placeholder 2">
            <a:extLst>
              <a:ext uri="{FF2B5EF4-FFF2-40B4-BE49-F238E27FC236}">
                <a16:creationId xmlns:a16="http://schemas.microsoft.com/office/drawing/2014/main" id="{4C74E696-EEAB-A596-FCC4-AF634EC13184}"/>
              </a:ext>
            </a:extLst>
          </p:cNvPr>
          <p:cNvSpPr txBox="1"/>
          <p:nvPr/>
        </p:nvSpPr>
        <p:spPr bwMode="auto">
          <a:xfrm>
            <a:off x="6983568" y="1815240"/>
            <a:ext cx="1842972" cy="1687449"/>
          </a:xfrm>
          <a:prstGeom prst="rect">
            <a:avLst/>
          </a:prstGeom>
          <a:solidFill>
            <a:schemeClr val="accent1">
              <a:lumMod val="40000"/>
              <a:lumOff val="60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91440" rIns="91440" bIns="91440" numCol="1" anchor="ctr"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740664" rtl="0" eaLnBrk="1" fontAlgn="auto" latinLnBrk="0" hangingPunct="1">
              <a:lnSpc>
                <a:spcPct val="100000"/>
              </a:lnSpc>
              <a:spcBef>
                <a:spcPct val="0"/>
              </a:spcBef>
              <a:spcAft>
                <a:spcPts val="600"/>
              </a:spcAft>
              <a:buClrTx/>
              <a:buSzTx/>
              <a:buFont typeface="Arial" panose="020B0604020202020204" pitchFamily="34" charset="0"/>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83,8 % </a:t>
            </a:r>
          </a:p>
          <a:p>
            <a:pPr marL="0" marR="0" lvl="0" indent="0" algn="ctr" defTabSz="740664" rtl="0" eaLnBrk="1" fontAlgn="auto" latinLnBrk="0" hangingPunct="1">
              <a:lnSpc>
                <a:spcPct val="100000"/>
              </a:lnSpc>
              <a:spcBef>
                <a:spcPct val="0"/>
              </a:spcBef>
              <a:spcAft>
                <a:spcPts val="600"/>
              </a:spcAft>
              <a:buClrTx/>
              <a:buSzTx/>
              <a:buFont typeface="Arial" panose="020B0604020202020204" pitchFamily="34" charset="0"/>
              <a:buNone/>
              <a:defRPr/>
            </a:pPr>
            <a:r>
              <a:rPr lang="fr-FR" sz="1200" b="0" i="0" u="none" strike="noStrike" cap="none" baseline="0">
                <a:solidFill>
                  <a:srgbClr val="000000"/>
                </a:solidFill>
                <a:effectLst/>
                <a:uFill>
                  <a:solidFill>
                    <a:prstClr val="black">
                      <a:alpha val="0"/>
                    </a:prstClr>
                  </a:solidFill>
                </a:uFill>
                <a:latin typeface="Arial"/>
                <a:ea typeface="Arial"/>
                <a:cs typeface="Arial"/>
              </a:rPr>
              <a:t>de tous les événements de transmission rapportés ont eu lieu lors de rapports sexuels</a:t>
            </a: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0F8C075C-1A11-E35A-B517-DAD3A720A3F6}"/>
              </a:ext>
            </a:extLst>
          </p:cNvPr>
          <p:cNvSpPr txBox="1"/>
          <p:nvPr/>
        </p:nvSpPr>
        <p:spPr>
          <a:xfrm>
            <a:off x="9044370" y="0"/>
            <a:ext cx="3147629" cy="307777"/>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7819F0FA-9C2F-1A39-8C27-CE2912609253}"/>
              </a:ext>
            </a:extLst>
          </p:cNvPr>
          <p:cNvSpPr txBox="1"/>
          <p:nvPr/>
        </p:nvSpPr>
        <p:spPr>
          <a:xfrm>
            <a:off x="9352100" y="1215155"/>
            <a:ext cx="2651269" cy="3607206"/>
          </a:xfrm>
          <a:prstGeom prst="rect">
            <a:avLst/>
          </a:prstGeom>
          <a:noFill/>
        </p:spPr>
        <p:txBody>
          <a:bodyPr wrap="square" rtlCol="0">
            <a:spAutoFit/>
          </a:bodyPr>
          <a:lstStyle/>
          <a:p>
            <a:pPr marL="0" marR="0" lvl="0" indent="0" algn="l" defTabSz="914400" rtl="0" eaLnBrk="1" fontAlgn="auto" latinLnBrk="0" hangingPunct="1">
              <a:lnSpc>
                <a:spcPct val="150000"/>
              </a:lnSpc>
              <a:spcBef>
                <a:spcPct val="0"/>
              </a:spcBef>
              <a:spcAft>
                <a:spcPct val="0"/>
              </a:spcAft>
              <a:buClrTx/>
              <a:buSzTx/>
              <a:buFontTx/>
              <a:buNone/>
              <a:defRPr/>
            </a:pPr>
            <a:r>
              <a:rPr lang="fr-FR" sz="1400" b="0" i="1" u="none" strike="noStrike" cap="none" baseline="0">
                <a:solidFill>
                  <a:srgbClr val="FFFFFF"/>
                </a:solidFill>
                <a:effectLst/>
                <a:uFill>
                  <a:solidFill>
                    <a:prstClr val="black">
                      <a:alpha val="0"/>
                    </a:prstClr>
                  </a:solidFill>
                </a:uFill>
                <a:latin typeface="Arial"/>
                <a:ea typeface="Arial"/>
                <a:cs typeface="Arial"/>
              </a:rPr>
              <a:t>L’épidémie en cours sévit en grande partie dans les réseaux d’hommes qui ont des rapports sexuels avec d’autres hommes. Notez que le comportement sexuel rapporté ne reflète pas nécessairement les antécédents sexuels récents du cas, pas plus qu’il n’implique une activité sexuelle. </a:t>
            </a:r>
          </a:p>
        </p:txBody>
      </p:sp>
    </p:spTree>
    <p:extLst>
      <p:ext uri="{BB962C8B-B14F-4D97-AF65-F5344CB8AC3E}">
        <p14:creationId xmlns:p14="http://schemas.microsoft.com/office/powerpoint/2010/main" val="2445400184"/>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E37A-4CBF-2AAC-AE11-3608AEBBC451}"/>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Variole du singe et VIH (4)</a:t>
            </a:r>
          </a:p>
        </p:txBody>
      </p:sp>
      <p:sp>
        <p:nvSpPr>
          <p:cNvPr id="3" name="Content Placeholder 2">
            <a:extLst>
              <a:ext uri="{FF2B5EF4-FFF2-40B4-BE49-F238E27FC236}">
                <a16:creationId xmlns:a16="http://schemas.microsoft.com/office/drawing/2014/main" id="{2B77F91E-DAE8-A31F-7F57-032A7E640A6B}"/>
              </a:ext>
            </a:extLst>
          </p:cNvPr>
          <p:cNvSpPr>
            <a:spLocks noGrp="1"/>
          </p:cNvSpPr>
          <p:nvPr>
            <p:ph idx="1"/>
          </p:nvPr>
        </p:nvSpPr>
        <p:spPr>
          <a:xfrm>
            <a:off x="838200" y="1636730"/>
            <a:ext cx="10039066" cy="4932746"/>
          </a:xfrm>
        </p:spPr>
        <p:txBody>
          <a:bodyPr/>
          <a:lstStyle/>
          <a:p>
            <a:r>
              <a:rPr lang="fr-FR" sz="2400" b="0" i="0" u="none" strike="noStrike" cap="none" baseline="0" dirty="0">
                <a:solidFill>
                  <a:srgbClr val="262626"/>
                </a:solidFill>
                <a:effectLst/>
                <a:uFill>
                  <a:solidFill>
                    <a:prstClr val="black">
                      <a:alpha val="0"/>
                    </a:prstClr>
                  </a:solidFill>
                </a:uFill>
                <a:latin typeface="Arial"/>
                <a:ea typeface="Arial"/>
                <a:cs typeface="Arial"/>
              </a:rPr>
              <a:t>La plupart des médicaments contre le VIH couramment utilisés sont considérés comme sûrs pour les personnes sous traitement contre la variole du singe.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Les personnes infectées ou non par le VIH doivent suivre les mêmes recommandations pour se protéger contre la variole du singe.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Certaines personnes ont reçu un diagnostic concomitant de la variole du singe, du VIH et d’autres IST. Par conséquent, un dépistage de ces infections doit être proposé en cas de suspicion ou de diagnostic de la variole du singe.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Les personnes sous </a:t>
            </a:r>
            <a:r>
              <a:rPr lang="fr-FR" sz="2400" b="0" i="0" u="none" strike="noStrike" cap="none" baseline="0" dirty="0" err="1">
                <a:solidFill>
                  <a:srgbClr val="262626"/>
                </a:solidFill>
                <a:effectLst/>
                <a:uFill>
                  <a:solidFill>
                    <a:prstClr val="black">
                      <a:alpha val="0"/>
                    </a:prstClr>
                  </a:solidFill>
                </a:uFill>
                <a:latin typeface="Arial"/>
                <a:ea typeface="Arial"/>
                <a:cs typeface="Arial"/>
              </a:rPr>
              <a:t>PrEP</a:t>
            </a:r>
            <a:r>
              <a:rPr lang="fr-FR" sz="2400" b="0" i="0" u="none" strike="noStrike" cap="none" baseline="0" dirty="0">
                <a:solidFill>
                  <a:srgbClr val="262626"/>
                </a:solidFill>
                <a:effectLst/>
                <a:uFill>
                  <a:solidFill>
                    <a:prstClr val="black">
                      <a:alpha val="0"/>
                    </a:prstClr>
                  </a:solidFill>
                </a:uFill>
                <a:latin typeface="Arial"/>
                <a:ea typeface="Arial"/>
                <a:cs typeface="Arial"/>
              </a:rPr>
              <a:t> pour la prévention du VIH doivent également la poursuivre.</a:t>
            </a:r>
          </a:p>
        </p:txBody>
      </p:sp>
    </p:spTree>
    <p:extLst>
      <p:ext uri="{BB962C8B-B14F-4D97-AF65-F5344CB8AC3E}">
        <p14:creationId xmlns:p14="http://schemas.microsoft.com/office/powerpoint/2010/main" val="4042363602"/>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52D91-A1C3-B641-CB94-723F15526892}"/>
              </a:ext>
            </a:extLst>
          </p:cNvPr>
          <p:cNvSpPr>
            <a:spLocks noGrp="1"/>
          </p:cNvSpPr>
          <p:nvPr>
            <p:ph type="title"/>
          </p:nvPr>
        </p:nvSpPr>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La variole du singe chez les femmes pendant et après la grossesse</a:t>
            </a:r>
          </a:p>
        </p:txBody>
      </p:sp>
      <p:sp>
        <p:nvSpPr>
          <p:cNvPr id="3" name="Content Placeholder 2">
            <a:extLst>
              <a:ext uri="{FF2B5EF4-FFF2-40B4-BE49-F238E27FC236}">
                <a16:creationId xmlns:a16="http://schemas.microsoft.com/office/drawing/2014/main" id="{F547F561-7A55-C7B3-49AE-E96382634ADB}"/>
              </a:ext>
            </a:extLst>
          </p:cNvPr>
          <p:cNvSpPr>
            <a:spLocks noGrp="1"/>
          </p:cNvSpPr>
          <p:nvPr>
            <p:ph idx="1"/>
          </p:nvPr>
        </p:nvSpPr>
        <p:spPr>
          <a:xfrm>
            <a:off x="838200" y="1636730"/>
            <a:ext cx="9100457" cy="4932746"/>
          </a:xfrm>
        </p:spPr>
        <p:txBody>
          <a:bodyPr/>
          <a:lstStyle/>
          <a:p>
            <a:r>
              <a:rPr lang="fr-FR" sz="1600" b="0" i="0" u="none" strike="noStrike" cap="none" baseline="0" dirty="0">
                <a:solidFill>
                  <a:srgbClr val="262626"/>
                </a:solidFill>
                <a:effectLst/>
                <a:uFill>
                  <a:solidFill>
                    <a:prstClr val="black">
                      <a:alpha val="0"/>
                    </a:prstClr>
                  </a:solidFill>
                </a:uFill>
                <a:latin typeface="Arial"/>
                <a:ea typeface="Arial"/>
                <a:cs typeface="Arial"/>
              </a:rPr>
              <a:t>Les femmes atteintes d’une forme bénigne ou non compliquée de la variole du singe, qui sont enceintes ou l’ont été récemment, peuvent ne pas nécessiter des soins intensifs à l’hôpital. </a:t>
            </a:r>
          </a:p>
          <a:p>
            <a:r>
              <a:rPr lang="fr-FR" sz="1600" b="0" i="0" u="none" strike="noStrike" cap="none" baseline="0" dirty="0">
                <a:solidFill>
                  <a:srgbClr val="262626"/>
                </a:solidFill>
                <a:effectLst/>
                <a:uFill>
                  <a:solidFill>
                    <a:prstClr val="black">
                      <a:alpha val="0"/>
                    </a:prstClr>
                  </a:solidFill>
                </a:uFill>
                <a:latin typeface="Arial"/>
                <a:ea typeface="Arial"/>
                <a:cs typeface="Arial"/>
              </a:rPr>
              <a:t>Celles atteintes d’une forme grave ou compliquée de la maladie doivent être hospitalisées pour améliorer la survie maternelle et fœtale.</a:t>
            </a:r>
          </a:p>
          <a:p>
            <a:r>
              <a:rPr lang="fr-FR" sz="1600" b="0" i="0" u="none" strike="noStrike" cap="none" baseline="0" dirty="0">
                <a:solidFill>
                  <a:srgbClr val="262626"/>
                </a:solidFill>
                <a:effectLst/>
                <a:uFill>
                  <a:solidFill>
                    <a:prstClr val="black">
                      <a:alpha val="0"/>
                    </a:prstClr>
                  </a:solidFill>
                </a:uFill>
                <a:latin typeface="Arial"/>
                <a:ea typeface="Arial"/>
                <a:cs typeface="Arial"/>
              </a:rPr>
              <a:t>Les femmes atteintes de la variole du singe, qui sont enceintes et celles qui l’ont été récemment, doivent avoir accès à des soins spécialisés, respectueux et centrés sur la femme, notamment des soins prénatals, obstétriques, gynécologiques, des soins de médecine fœtale et néonatale, de santé mentale et de soutien psychosocial, avec préparation à la prise en charge des complications maternelles et néonatales.</a:t>
            </a:r>
          </a:p>
          <a:p>
            <a:r>
              <a:rPr lang="fr-FR" sz="1600" b="0" i="0" u="none" strike="noStrike" cap="none" baseline="0" dirty="0">
                <a:solidFill>
                  <a:srgbClr val="262626"/>
                </a:solidFill>
                <a:effectLst/>
                <a:uFill>
                  <a:solidFill>
                    <a:prstClr val="black">
                      <a:alpha val="0"/>
                    </a:prstClr>
                  </a:solidFill>
                </a:uFill>
                <a:latin typeface="Arial"/>
                <a:ea typeface="Arial"/>
                <a:cs typeface="Arial"/>
              </a:rPr>
              <a:t>L’induction du travail et la césarienne doivent être réalisées uniquement si elles sont justifiées sur le plan médical, ainsi qu’en fonction de l’état de la mère et du fœtus.</a:t>
            </a:r>
          </a:p>
          <a:p>
            <a:r>
              <a:rPr lang="fr-FR" sz="1600" b="0" i="0" u="none" strike="noStrike" cap="none" baseline="0" dirty="0">
                <a:solidFill>
                  <a:srgbClr val="262626"/>
                </a:solidFill>
                <a:effectLst/>
                <a:uFill>
                  <a:solidFill>
                    <a:prstClr val="black">
                      <a:alpha val="0"/>
                    </a:prstClr>
                  </a:solidFill>
                </a:uFill>
                <a:latin typeface="Arial"/>
                <a:ea typeface="Arial"/>
                <a:cs typeface="Arial"/>
              </a:rPr>
              <a:t>Les femmes guéries de la variole du singe, qui sont enceintes et celles qui l’ont été récemment, doivent bénéficier de soins prénatals, post-partum ou post-avortement de routine, le cas échéant. </a:t>
            </a:r>
          </a:p>
          <a:p>
            <a:r>
              <a:rPr lang="fr-FR" sz="1600" b="0" i="0" u="none" strike="noStrike" cap="none" baseline="0" dirty="0">
                <a:solidFill>
                  <a:srgbClr val="262626"/>
                </a:solidFill>
                <a:effectLst/>
                <a:uFill>
                  <a:solidFill>
                    <a:prstClr val="black">
                      <a:alpha val="0"/>
                    </a:prstClr>
                  </a:solidFill>
                </a:uFill>
                <a:latin typeface="Arial"/>
                <a:ea typeface="Arial"/>
                <a:cs typeface="Arial"/>
              </a:rPr>
              <a:t>La recommandation d’arrêter l’allaitement pour une mère atteinte de variole du singe doit tenir compte de l’état physique général de la mère et de la gravité de la maladie.</a:t>
            </a:r>
          </a:p>
        </p:txBody>
      </p:sp>
    </p:spTree>
    <p:extLst>
      <p:ext uri="{BB962C8B-B14F-4D97-AF65-F5344CB8AC3E}">
        <p14:creationId xmlns:p14="http://schemas.microsoft.com/office/powerpoint/2010/main" val="2927772357"/>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52D91-A1C3-B641-CB94-723F15526892}"/>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La variole du singe chez les jeunes enfants</a:t>
            </a:r>
          </a:p>
        </p:txBody>
      </p:sp>
      <p:sp>
        <p:nvSpPr>
          <p:cNvPr id="3" name="Content Placeholder 2">
            <a:extLst>
              <a:ext uri="{FF2B5EF4-FFF2-40B4-BE49-F238E27FC236}">
                <a16:creationId xmlns:a16="http://schemas.microsoft.com/office/drawing/2014/main" id="{F547F561-7A55-C7B3-49AE-E96382634ADB}"/>
              </a:ext>
            </a:extLst>
          </p:cNvPr>
          <p:cNvSpPr>
            <a:spLocks noGrp="1"/>
          </p:cNvSpPr>
          <p:nvPr>
            <p:ph idx="1"/>
          </p:nvPr>
        </p:nvSpPr>
        <p:spPr>
          <a:xfrm>
            <a:off x="838200" y="1636730"/>
            <a:ext cx="9196137" cy="4932746"/>
          </a:xfrm>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Les nouveau-nés de mères atteintes de variole du singe doivent faire l’objet d’une surveillance étroite pour détecter des signes d’exposition ou d’infection congénitale ou périnatale potentielle. </a:t>
            </a:r>
          </a:p>
          <a:p>
            <a:r>
              <a:rPr lang="fr-FR" sz="2400" b="0" i="0" u="none" strike="noStrike" cap="none" baseline="0">
                <a:solidFill>
                  <a:srgbClr val="262626"/>
                </a:solidFill>
                <a:effectLst/>
                <a:uFill>
                  <a:solidFill>
                    <a:prstClr val="black">
                      <a:alpha val="0"/>
                    </a:prstClr>
                  </a:solidFill>
                </a:uFill>
                <a:latin typeface="Arial"/>
                <a:ea typeface="Arial"/>
                <a:cs typeface="Arial"/>
              </a:rPr>
              <a:t>Les mères et les nourrissons ou les jeunes enfants peuvent également être exposés par contact étroit. </a:t>
            </a:r>
          </a:p>
          <a:p>
            <a:r>
              <a:rPr lang="fr-FR" sz="2400" b="0" i="0" u="none" strike="noStrike" cap="none" baseline="0">
                <a:solidFill>
                  <a:srgbClr val="262626"/>
                </a:solidFill>
                <a:effectLst/>
                <a:uFill>
                  <a:solidFill>
                    <a:prstClr val="black">
                      <a:alpha val="0"/>
                    </a:prstClr>
                  </a:solidFill>
                </a:uFill>
                <a:latin typeface="Arial"/>
                <a:ea typeface="Arial"/>
                <a:cs typeface="Arial"/>
              </a:rPr>
              <a:t>Les enfants exposés à la variole du singe doivent être entièrement vaccinés pour leur âge selon le calendrier national de vaccination de routine et avoir leurs vaccinations à jour, dans la mesure du possible.</a:t>
            </a:r>
          </a:p>
        </p:txBody>
      </p:sp>
    </p:spTree>
    <p:extLst>
      <p:ext uri="{BB962C8B-B14F-4D97-AF65-F5344CB8AC3E}">
        <p14:creationId xmlns:p14="http://schemas.microsoft.com/office/powerpoint/2010/main" val="2369926385"/>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C55A-1A37-FCB2-741A-B912D31C193F}"/>
              </a:ext>
            </a:extLst>
          </p:cNvPr>
          <p:cNvSpPr>
            <a:spLocks noGrp="1"/>
          </p:cNvSpPr>
          <p:nvPr>
            <p:ph type="title"/>
          </p:nvPr>
        </p:nvSpPr>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Variole du singe chez les enfants et les adolescents</a:t>
            </a:r>
          </a:p>
        </p:txBody>
      </p:sp>
      <p:sp>
        <p:nvSpPr>
          <p:cNvPr id="3" name="Content Placeholder 2">
            <a:extLst>
              <a:ext uri="{FF2B5EF4-FFF2-40B4-BE49-F238E27FC236}">
                <a16:creationId xmlns:a16="http://schemas.microsoft.com/office/drawing/2014/main" id="{27AFBE65-6E36-49CD-12B7-E4AB579DB5E1}"/>
              </a:ext>
            </a:extLst>
          </p:cNvPr>
          <p:cNvSpPr>
            <a:spLocks noGrp="1"/>
          </p:cNvSpPr>
          <p:nvPr>
            <p:ph idx="1"/>
          </p:nvPr>
        </p:nvSpPr>
        <p:spPr/>
        <p:txBody>
          <a:bodyPr vert="horz" lIns="91440" tIns="45720" rIns="91440" bIns="45720" rtlCol="0" anchor="t">
            <a:noAutofit/>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Étant donné que la flambée actuelle (clade Ib) semble toucher de manière disproportionnée et entraîner des complications chez les enfants et les adolescents &lt; 15 ans, les médecins hospitaliers doivent se préparer à des approches spécifiques en matière de soins pédiatriques. </a:t>
            </a:r>
          </a:p>
          <a:p>
            <a:pPr lvl="1"/>
            <a:r>
              <a:rPr lang="fr-FR" sz="2400" b="0" i="0" u="none" strike="noStrike" cap="none" baseline="0">
                <a:solidFill>
                  <a:srgbClr val="262626"/>
                </a:solidFill>
                <a:effectLst/>
                <a:uFill>
                  <a:solidFill>
                    <a:prstClr val="black">
                      <a:alpha val="0"/>
                    </a:prstClr>
                  </a:solidFill>
                </a:uFill>
                <a:latin typeface="Arial"/>
                <a:ea typeface="Arial"/>
                <a:cs typeface="Arial"/>
              </a:rPr>
              <a:t>Nutrition et hydratation  </a:t>
            </a:r>
          </a:p>
          <a:p>
            <a:pPr lvl="1"/>
            <a:r>
              <a:rPr lang="fr-FR" sz="2400" b="0" i="0" u="none" strike="noStrike" cap="none" baseline="0">
                <a:solidFill>
                  <a:srgbClr val="262626"/>
                </a:solidFill>
                <a:effectLst/>
                <a:uFill>
                  <a:solidFill>
                    <a:prstClr val="black">
                      <a:alpha val="0"/>
                    </a:prstClr>
                  </a:solidFill>
                </a:uFill>
                <a:latin typeface="Arial"/>
                <a:ea typeface="Arial"/>
                <a:cs typeface="Arial"/>
              </a:rPr>
              <a:t>Dosage des médicaments</a:t>
            </a:r>
          </a:p>
          <a:p>
            <a:pPr lvl="1"/>
            <a:r>
              <a:rPr lang="fr-FR" sz="2400" b="0" i="0" u="none" strike="noStrike" cap="none" baseline="0">
                <a:solidFill>
                  <a:srgbClr val="262626"/>
                </a:solidFill>
                <a:effectLst/>
                <a:uFill>
                  <a:solidFill>
                    <a:prstClr val="black">
                      <a:alpha val="0"/>
                    </a:prstClr>
                  </a:solidFill>
                </a:uFill>
                <a:latin typeface="Arial"/>
                <a:ea typeface="Arial"/>
                <a:cs typeface="Arial"/>
              </a:rPr>
              <a:t>Intervention médicales</a:t>
            </a:r>
          </a:p>
          <a:p>
            <a:pPr lvl="1"/>
            <a:r>
              <a:rPr lang="fr-FR" sz="2400" b="0" i="0" u="none" strike="noStrike" cap="none" baseline="0">
                <a:solidFill>
                  <a:srgbClr val="262626"/>
                </a:solidFill>
                <a:effectLst/>
                <a:uFill>
                  <a:solidFill>
                    <a:prstClr val="black">
                      <a:alpha val="0"/>
                    </a:prstClr>
                  </a:solidFill>
                </a:uFill>
                <a:latin typeface="Arial"/>
                <a:ea typeface="Arial"/>
                <a:cs typeface="Arial"/>
              </a:rPr>
              <a:t>Recommandations en matière de vaccination</a:t>
            </a:r>
          </a:p>
          <a:p>
            <a:pPr lvl="1"/>
            <a:r>
              <a:rPr lang="fr-FR" sz="2400" b="0" i="0" u="none" strike="noStrike" cap="none" baseline="0">
                <a:solidFill>
                  <a:srgbClr val="262626"/>
                </a:solidFill>
                <a:effectLst/>
                <a:uFill>
                  <a:solidFill>
                    <a:prstClr val="black">
                      <a:alpha val="0"/>
                    </a:prstClr>
                  </a:solidFill>
                </a:uFill>
                <a:latin typeface="Arial"/>
                <a:ea typeface="Arial"/>
                <a:cs typeface="Arial"/>
              </a:rPr>
              <a:t>Soutien psychosocial et familial  </a:t>
            </a:r>
          </a:p>
          <a:p>
            <a:endParaRPr lang="en-US"/>
          </a:p>
        </p:txBody>
      </p:sp>
    </p:spTree>
    <p:extLst>
      <p:ext uri="{BB962C8B-B14F-4D97-AF65-F5344CB8AC3E}">
        <p14:creationId xmlns:p14="http://schemas.microsoft.com/office/powerpoint/2010/main" val="1952575661"/>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Contrôle de connaissances</a:t>
            </a:r>
          </a:p>
        </p:txBody>
      </p:sp>
      <p:sp>
        <p:nvSpPr>
          <p:cNvPr id="3" name="Content Placeholder 2">
            <a:extLst>
              <a:ext uri="{FF2B5EF4-FFF2-40B4-BE49-F238E27FC236}">
                <a16:creationId xmlns:a16="http://schemas.microsoft.com/office/drawing/2014/main" id="{610C97D9-0D97-9C4A-57E1-264436F274F9}"/>
              </a:ext>
            </a:extLst>
          </p:cNvPr>
          <p:cNvSpPr>
            <a:spLocks noGrp="1"/>
          </p:cNvSpPr>
          <p:nvPr>
            <p:ph idx="1"/>
          </p:nvPr>
        </p:nvSpPr>
        <p:spPr>
          <a:xfrm>
            <a:off x="838200" y="1388533"/>
            <a:ext cx="8546432" cy="4932746"/>
          </a:xfrm>
        </p:spPr>
        <p:txBody>
          <a:bodyPr/>
          <a:lstStyle/>
          <a:p>
            <a:pPr marL="457200" indent="-457200">
              <a:spcBef>
                <a:spcPts val="1200"/>
              </a:spcBef>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Les PVVIH dont la charge virale n’est pas supprimée présentent-elles un risque plus élevé ?</a:t>
            </a:r>
          </a:p>
          <a:p>
            <a:pPr marL="457200" indent="-457200">
              <a:spcBef>
                <a:spcPts val="1200"/>
              </a:spcBef>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La variole du singe chez les PVVIH peut-elle se présenter sous la forme d’une éruption cutanée atypique ?</a:t>
            </a:r>
          </a:p>
          <a:p>
            <a:pPr marL="457200" indent="-457200">
              <a:spcBef>
                <a:spcPts val="1200"/>
              </a:spcBef>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Les PVVIH qui contractent la variole du singe doivent-elles commencer ou reprendre un TAR ?</a:t>
            </a:r>
          </a:p>
          <a:p>
            <a:pPr marL="457200" indent="-457200">
              <a:spcBef>
                <a:spcPts val="1200"/>
              </a:spcBef>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La plupart des médicaments contre le VIH sont-ils sûrs pour les personnes sous traitement contre la variole du singe.</a:t>
            </a:r>
          </a:p>
          <a:p>
            <a:pPr marL="457200" indent="-457200">
              <a:spcBef>
                <a:spcPts val="1200"/>
              </a:spcBef>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Les personnes sous </a:t>
            </a:r>
            <a:r>
              <a:rPr lang="fr-FR" sz="1800" b="0" i="0" u="none" strike="noStrike" cap="none" baseline="0" dirty="0" err="1">
                <a:solidFill>
                  <a:srgbClr val="262626"/>
                </a:solidFill>
                <a:effectLst/>
                <a:uFill>
                  <a:solidFill>
                    <a:prstClr val="black">
                      <a:alpha val="0"/>
                    </a:prstClr>
                  </a:solidFill>
                </a:uFill>
                <a:latin typeface="Arial"/>
                <a:ea typeface="Arial"/>
                <a:cs typeface="Arial"/>
              </a:rPr>
              <a:t>PrEP</a:t>
            </a:r>
            <a:r>
              <a:rPr lang="fr-FR" sz="1800" b="0" i="0" u="none" strike="noStrike" cap="none" baseline="0" dirty="0">
                <a:solidFill>
                  <a:srgbClr val="262626"/>
                </a:solidFill>
                <a:effectLst/>
                <a:uFill>
                  <a:solidFill>
                    <a:prstClr val="black">
                      <a:alpha val="0"/>
                    </a:prstClr>
                  </a:solidFill>
                </a:uFill>
                <a:latin typeface="Arial"/>
                <a:ea typeface="Arial"/>
                <a:cs typeface="Arial"/>
              </a:rPr>
              <a:t> doivent-elles la poursuivre ?</a:t>
            </a:r>
          </a:p>
          <a:p>
            <a:pPr marL="457200" indent="-457200">
              <a:spcBef>
                <a:spcPts val="1200"/>
              </a:spcBef>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L’induction du travail ou la césarienne est-elle recommandée pour les femmes enceintes atteintes de l’infection par la variole du singe ?</a:t>
            </a:r>
          </a:p>
          <a:p>
            <a:pPr marL="457200" indent="-457200">
              <a:spcBef>
                <a:spcPts val="1200"/>
              </a:spcBef>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Une mère atteinte de variole du singe </a:t>
            </a:r>
            <a:r>
              <a:rPr lang="fr-FR" sz="1800" b="0" i="0" u="none" strike="noStrike" cap="none" baseline="0" dirty="0" err="1">
                <a:solidFill>
                  <a:srgbClr val="262626"/>
                </a:solidFill>
                <a:effectLst/>
                <a:uFill>
                  <a:solidFill>
                    <a:prstClr val="black">
                      <a:alpha val="0"/>
                    </a:prstClr>
                  </a:solidFill>
                </a:uFill>
                <a:latin typeface="Arial"/>
                <a:ea typeface="Arial"/>
                <a:cs typeface="Arial"/>
              </a:rPr>
              <a:t>doit-elle</a:t>
            </a:r>
            <a:r>
              <a:rPr lang="fr-FR" sz="1800" b="0" i="0" u="none" strike="noStrike" cap="none" baseline="0" dirty="0">
                <a:solidFill>
                  <a:srgbClr val="262626"/>
                </a:solidFill>
                <a:effectLst/>
                <a:uFill>
                  <a:solidFill>
                    <a:prstClr val="black">
                      <a:alpha val="0"/>
                    </a:prstClr>
                  </a:solidFill>
                </a:uFill>
                <a:latin typeface="Arial"/>
                <a:ea typeface="Arial"/>
                <a:cs typeface="Arial"/>
              </a:rPr>
              <a:t> arrêter l’allaitement ?</a:t>
            </a:r>
          </a:p>
          <a:p>
            <a:pPr marL="457200" indent="-457200">
              <a:spcBef>
                <a:spcPts val="1200"/>
              </a:spcBef>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Les nouveau-nés de mères atteintes de variole du singe pourraient-ils présenter une exposition ou une infection congénitale ou périnatale ?</a:t>
            </a:r>
          </a:p>
          <a:p>
            <a:pPr marL="457200" indent="-457200">
              <a:spcBef>
                <a:spcPts val="1200"/>
              </a:spcBef>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Quel traitement faut-il administrer aux enfants exposés à la variole du singe ?</a:t>
            </a:r>
          </a:p>
          <a:p>
            <a:endParaRPr lang="en-US" sz="1800" dirty="0"/>
          </a:p>
          <a:p>
            <a:endParaRPr lang="en-US" sz="1800" dirty="0"/>
          </a:p>
          <a:p>
            <a:endParaRPr lang="en-US" sz="1800" dirty="0"/>
          </a:p>
          <a:p>
            <a:endParaRPr lang="en-US" sz="1800" dirty="0"/>
          </a:p>
        </p:txBody>
      </p:sp>
    </p:spTree>
    <p:extLst>
      <p:ext uri="{BB962C8B-B14F-4D97-AF65-F5344CB8AC3E}">
        <p14:creationId xmlns:p14="http://schemas.microsoft.com/office/powerpoint/2010/main" val="17592967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6" name="Content Placeholder 6" descr="Logo&#10;&#10;Description automatically generated with low confidence">
            <a:extLst>
              <a:ext uri="{FF2B5EF4-FFF2-40B4-BE49-F238E27FC236}">
                <a16:creationId xmlns:a16="http://schemas.microsoft.com/office/drawing/2014/main" id="{69B44578-FA32-02A9-24D4-D37C4813CCAA}"/>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1539410815"/>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A70E4-E643-4CCA-971A-8766D82D9C5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a:xfrm>
            <a:off x="1366897" y="4752477"/>
            <a:ext cx="8703535" cy="1325563"/>
          </a:xfrm>
        </p:spPr>
        <p:txBody>
          <a:bodyPr>
            <a:normAutofit/>
          </a:bodyPr>
          <a:lstStyle/>
          <a:p>
            <a:pPr marL="2795588" indent="-2795588"/>
            <a:r>
              <a:rPr lang="fr-FR" sz="3600" b="0" i="0" u="none" strike="noStrike" cap="none" baseline="0">
                <a:solidFill>
                  <a:srgbClr val="FFFFFF"/>
                </a:solidFill>
                <a:effectLst/>
                <a:uFill>
                  <a:solidFill>
                    <a:prstClr val="black">
                      <a:alpha val="0"/>
                    </a:prstClr>
                  </a:solidFill>
                </a:uFill>
                <a:latin typeface="Arial"/>
                <a:ea typeface="Arial"/>
                <a:cs typeface="Arial"/>
              </a:rPr>
              <a:t>Module 11 :	Prévention et contrôle des infections (PCI)</a:t>
            </a:r>
          </a:p>
        </p:txBody>
      </p:sp>
    </p:spTree>
    <p:extLst>
      <p:ext uri="{BB962C8B-B14F-4D97-AF65-F5344CB8AC3E}">
        <p14:creationId xmlns:p14="http://schemas.microsoft.com/office/powerpoint/2010/main" val="410589059"/>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p:txBody>
          <a:bodyPr/>
          <a:lstStyle/>
          <a:p>
            <a:pPr marL="0" indent="0">
              <a:buNone/>
            </a:pPr>
            <a:r>
              <a:rPr lang="fr-FR" sz="2400" b="0" i="0" u="none" strike="noStrike" cap="none" baseline="0" dirty="0">
                <a:solidFill>
                  <a:srgbClr val="262626"/>
                </a:solidFill>
                <a:effectLst/>
                <a:uFill>
                  <a:solidFill>
                    <a:prstClr val="black">
                      <a:alpha val="0"/>
                    </a:prstClr>
                  </a:solidFill>
                </a:uFill>
                <a:latin typeface="Arial"/>
                <a:ea typeface="Arial"/>
                <a:cs typeface="Arial"/>
              </a:rPr>
              <a:t>À la fin de ce module, les participants seront en mesure de </a:t>
            </a:r>
            <a:r>
              <a:rPr lang="fr-FR" sz="2400" b="0" i="0" u="none" strike="noStrike" cap="none" baseline="0" dirty="0" err="1">
                <a:solidFill>
                  <a:srgbClr val="262626"/>
                </a:solidFill>
                <a:effectLst/>
                <a:uFill>
                  <a:solidFill>
                    <a:prstClr val="black">
                      <a:alpha val="0"/>
                    </a:prstClr>
                  </a:solidFill>
                </a:uFill>
                <a:latin typeface="Arial"/>
                <a:ea typeface="Arial"/>
                <a:cs typeface="Arial"/>
              </a:rPr>
              <a:t>décrir</a:t>
            </a:r>
            <a:r>
              <a:rPr lang="fr-FR" sz="2400" b="0" i="0" u="none" strike="noStrike" cap="none" baseline="0" dirty="0">
                <a:solidFill>
                  <a:srgbClr val="262626"/>
                </a:solidFill>
                <a:effectLst/>
                <a:uFill>
                  <a:solidFill>
                    <a:prstClr val="black">
                      <a:alpha val="0"/>
                    </a:prstClr>
                  </a:solidFill>
                </a:uFill>
                <a:latin typeface="Arial"/>
                <a:ea typeface="Arial"/>
                <a:cs typeface="Arial"/>
              </a:rPr>
              <a:t> comment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Respecter les règles d’hygiène relatives aux risques d’infection et à l’étiquette de la toux</a:t>
            </a:r>
          </a:p>
          <a:p>
            <a:r>
              <a:rPr lang="fr-FR" sz="2400" b="0" i="0" u="none" strike="noStrike" cap="none" baseline="0" dirty="0">
                <a:solidFill>
                  <a:srgbClr val="262626"/>
                </a:solidFill>
                <a:effectLst/>
                <a:uFill>
                  <a:solidFill>
                    <a:prstClr val="black">
                      <a:alpha val="0"/>
                    </a:prstClr>
                  </a:solidFill>
                </a:uFill>
                <a:latin typeface="Arial"/>
                <a:ea typeface="Arial"/>
                <a:cs typeface="Arial"/>
              </a:rPr>
              <a:t>Mettre en œuvre les mesures visant à garantir la sécurité des injections et des médicaments</a:t>
            </a:r>
          </a:p>
          <a:p>
            <a:r>
              <a:rPr lang="fr-FR" sz="2400" b="0" i="0" u="none" strike="noStrike" cap="none" baseline="0" dirty="0">
                <a:solidFill>
                  <a:srgbClr val="262626"/>
                </a:solidFill>
                <a:effectLst/>
                <a:uFill>
                  <a:solidFill>
                    <a:prstClr val="black">
                      <a:alpha val="0"/>
                    </a:prstClr>
                  </a:solidFill>
                </a:uFill>
                <a:latin typeface="Arial"/>
                <a:ea typeface="Arial"/>
                <a:cs typeface="Arial"/>
              </a:rPr>
              <a:t>Mettre en œuvre les mesures de nettoyage et de désinfection</a:t>
            </a:r>
          </a:p>
          <a:p>
            <a:r>
              <a:rPr lang="fr-FR" sz="2400" b="0" i="0" u="none" strike="noStrike" cap="none" baseline="0" dirty="0">
                <a:solidFill>
                  <a:srgbClr val="262626"/>
                </a:solidFill>
                <a:effectLst/>
                <a:uFill>
                  <a:solidFill>
                    <a:prstClr val="black">
                      <a:alpha val="0"/>
                    </a:prstClr>
                  </a:solidFill>
                </a:uFill>
                <a:latin typeface="Arial"/>
                <a:ea typeface="Arial"/>
                <a:cs typeface="Arial"/>
              </a:rPr>
              <a:t>Mettre en œuvre une gestion appropriée des déchets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Bien isoler les cas de variole du singe</a:t>
            </a:r>
          </a:p>
          <a:p>
            <a:r>
              <a:rPr lang="fr-FR" sz="2400" b="0" i="0" u="none" strike="noStrike" cap="none" baseline="0" dirty="0">
                <a:solidFill>
                  <a:srgbClr val="262626"/>
                </a:solidFill>
                <a:effectLst/>
                <a:uFill>
                  <a:solidFill>
                    <a:prstClr val="black">
                      <a:alpha val="0"/>
                    </a:prstClr>
                  </a:solidFill>
                </a:uFill>
                <a:latin typeface="Arial"/>
                <a:ea typeface="Arial"/>
                <a:cs typeface="Arial"/>
              </a:rPr>
              <a:t>Donner des conseils aux cas et aux contacts sur les mesures de contrôle et de prévention des infections, ainsi que sur l’isolement à domicile </a:t>
            </a:r>
          </a:p>
        </p:txBody>
      </p:sp>
    </p:spTree>
    <p:extLst>
      <p:ext uri="{BB962C8B-B14F-4D97-AF65-F5344CB8AC3E}">
        <p14:creationId xmlns:p14="http://schemas.microsoft.com/office/powerpoint/2010/main" val="3433979644"/>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018FB-3A51-E5B8-24EB-29D5DA25A18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Précaution standard</a:t>
            </a:r>
          </a:p>
        </p:txBody>
      </p:sp>
      <p:sp>
        <p:nvSpPr>
          <p:cNvPr id="3" name="Content Placeholder 2">
            <a:extLst>
              <a:ext uri="{FF2B5EF4-FFF2-40B4-BE49-F238E27FC236}">
                <a16:creationId xmlns:a16="http://schemas.microsoft.com/office/drawing/2014/main" id="{FFA4A5E0-620E-504C-B6AE-0AB3D91031A3}"/>
              </a:ext>
            </a:extLst>
          </p:cNvPr>
          <p:cNvSpPr>
            <a:spLocks noGrp="1"/>
          </p:cNvSpPr>
          <p:nvPr>
            <p:ph idx="1"/>
          </p:nvPr>
        </p:nvSpPr>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Évaluation des risques</a:t>
            </a:r>
          </a:p>
          <a:p>
            <a:r>
              <a:rPr lang="fr-FR" sz="2800" b="0" i="0" u="none" strike="noStrike" cap="none" baseline="0">
                <a:solidFill>
                  <a:srgbClr val="262626"/>
                </a:solidFill>
                <a:effectLst/>
                <a:uFill>
                  <a:solidFill>
                    <a:prstClr val="black">
                      <a:alpha val="0"/>
                    </a:prstClr>
                  </a:solidFill>
                </a:uFill>
                <a:latin typeface="Arial"/>
                <a:ea typeface="Arial"/>
                <a:cs typeface="Arial"/>
              </a:rPr>
              <a:t>Hygiène des mains </a:t>
            </a:r>
          </a:p>
          <a:p>
            <a:r>
              <a:rPr lang="fr-FR" sz="2800" b="0" i="0" u="none" strike="noStrike" cap="none" baseline="0">
                <a:solidFill>
                  <a:srgbClr val="262626"/>
                </a:solidFill>
                <a:effectLst/>
                <a:uFill>
                  <a:solidFill>
                    <a:prstClr val="black">
                      <a:alpha val="0"/>
                    </a:prstClr>
                  </a:solidFill>
                </a:uFill>
                <a:latin typeface="Arial"/>
                <a:ea typeface="Arial"/>
                <a:cs typeface="Arial"/>
              </a:rPr>
              <a:t>Hygiène respiratoire et étiquette de la toux</a:t>
            </a:r>
          </a:p>
          <a:p>
            <a:r>
              <a:rPr lang="fr-FR" sz="2800" b="0" i="0" u="none" strike="noStrike" cap="none" baseline="0">
                <a:solidFill>
                  <a:srgbClr val="262626"/>
                </a:solidFill>
                <a:effectLst/>
                <a:uFill>
                  <a:solidFill>
                    <a:prstClr val="black">
                      <a:alpha val="0"/>
                    </a:prstClr>
                  </a:solidFill>
                </a:uFill>
                <a:latin typeface="Arial"/>
                <a:ea typeface="Arial"/>
                <a:cs typeface="Arial"/>
              </a:rPr>
              <a:t>Équipement de protection individuelle (EPI)</a:t>
            </a:r>
          </a:p>
          <a:p>
            <a:r>
              <a:rPr lang="fr-FR" sz="2800" b="0" i="0" u="none" strike="noStrike" cap="none" baseline="0">
                <a:solidFill>
                  <a:srgbClr val="262626"/>
                </a:solidFill>
                <a:effectLst/>
                <a:uFill>
                  <a:solidFill>
                    <a:prstClr val="black">
                      <a:alpha val="0"/>
                    </a:prstClr>
                  </a:solidFill>
                </a:uFill>
                <a:latin typeface="Arial"/>
                <a:ea typeface="Arial"/>
                <a:cs typeface="Arial"/>
              </a:rPr>
              <a:t>Sécurité d’emploi des injections et des médicaments </a:t>
            </a:r>
          </a:p>
          <a:p>
            <a:r>
              <a:rPr lang="fr-FR" sz="2800" b="0" i="0" u="none" strike="noStrike" cap="none" baseline="0">
                <a:solidFill>
                  <a:srgbClr val="262626"/>
                </a:solidFill>
                <a:effectLst/>
                <a:uFill>
                  <a:solidFill>
                    <a:prstClr val="black">
                      <a:alpha val="0"/>
                    </a:prstClr>
                  </a:solidFill>
                </a:uFill>
                <a:latin typeface="Arial"/>
                <a:ea typeface="Arial"/>
                <a:cs typeface="Arial"/>
              </a:rPr>
              <a:t>Procédures de nettoyage et de désinfection </a:t>
            </a:r>
          </a:p>
          <a:p>
            <a:r>
              <a:rPr lang="fr-FR" sz="2800" b="0" i="0" u="none" strike="noStrike" cap="none" baseline="0">
                <a:solidFill>
                  <a:srgbClr val="262626"/>
                </a:solidFill>
                <a:effectLst/>
                <a:uFill>
                  <a:solidFill>
                    <a:prstClr val="black">
                      <a:alpha val="0"/>
                    </a:prstClr>
                  </a:solidFill>
                </a:uFill>
                <a:latin typeface="Arial"/>
                <a:ea typeface="Arial"/>
                <a:cs typeface="Arial"/>
              </a:rPr>
              <a:t>Gestion des déchets </a:t>
            </a:r>
          </a:p>
          <a:p>
            <a:endParaRPr lang="en-US"/>
          </a:p>
          <a:p>
            <a:endParaRPr lang="en-US"/>
          </a:p>
        </p:txBody>
      </p:sp>
    </p:spTree>
    <p:extLst>
      <p:ext uri="{BB962C8B-B14F-4D97-AF65-F5344CB8AC3E}">
        <p14:creationId xmlns:p14="http://schemas.microsoft.com/office/powerpoint/2010/main" val="3352608424"/>
      </p:ext>
    </p:extLst>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E6002-3AA5-E6C5-4A67-9A87E9B859DC}"/>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Hygiène respiratoire et étiquette de la toux</a:t>
            </a:r>
          </a:p>
        </p:txBody>
      </p:sp>
      <p:sp>
        <p:nvSpPr>
          <p:cNvPr id="3" name="Content Placeholder 2">
            <a:extLst>
              <a:ext uri="{FF2B5EF4-FFF2-40B4-BE49-F238E27FC236}">
                <a16:creationId xmlns:a16="http://schemas.microsoft.com/office/drawing/2014/main" id="{156CCF6E-8833-6F6D-F5EF-E2F5B962410A}"/>
              </a:ext>
            </a:extLst>
          </p:cNvPr>
          <p:cNvSpPr>
            <a:spLocks noGrp="1"/>
          </p:cNvSpPr>
          <p:nvPr>
            <p:ph idx="1"/>
          </p:nvPr>
        </p:nvSpPr>
        <p:spPr>
          <a:xfrm>
            <a:off x="838200" y="1636730"/>
            <a:ext cx="9761621" cy="4932746"/>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Demander aux patients de se couvrir la bouche et le nez avec un masque, un mouchoir ou le creux du coude lorsqu’ils toussent ou éternuent.</a:t>
            </a:r>
          </a:p>
          <a:p>
            <a:r>
              <a:rPr lang="fr-FR" sz="2800" b="0" i="0" u="none" strike="noStrike" cap="none" baseline="0">
                <a:solidFill>
                  <a:srgbClr val="262626"/>
                </a:solidFill>
                <a:effectLst/>
                <a:uFill>
                  <a:solidFill>
                    <a:prstClr val="black">
                      <a:alpha val="0"/>
                    </a:prstClr>
                  </a:solidFill>
                </a:uFill>
                <a:latin typeface="Arial"/>
                <a:ea typeface="Arial"/>
                <a:cs typeface="Arial"/>
              </a:rPr>
              <a:t>Jeter les mouchoirs et les masques usagés dans le récipient à déchets.</a:t>
            </a:r>
          </a:p>
          <a:p>
            <a:r>
              <a:rPr lang="fr-FR" sz="2800" b="0" i="0" u="none" strike="noStrike" cap="none" baseline="0">
                <a:solidFill>
                  <a:srgbClr val="262626"/>
                </a:solidFill>
                <a:effectLst/>
                <a:uFill>
                  <a:solidFill>
                    <a:prstClr val="black">
                      <a:alpha val="0"/>
                    </a:prstClr>
                  </a:solidFill>
                </a:uFill>
                <a:latin typeface="Arial"/>
                <a:ea typeface="Arial"/>
                <a:cs typeface="Arial"/>
              </a:rPr>
              <a:t>Nettoyer les mains après tout contact avec des sécrétions respiratoires.</a:t>
            </a:r>
          </a:p>
          <a:p>
            <a:r>
              <a:rPr lang="fr-FR" sz="2800" b="0" i="0" u="none" strike="noStrike" cap="none" baseline="0">
                <a:solidFill>
                  <a:srgbClr val="262626"/>
                </a:solidFill>
                <a:effectLst/>
                <a:uFill>
                  <a:solidFill>
                    <a:prstClr val="black">
                      <a:alpha val="0"/>
                    </a:prstClr>
                  </a:solidFill>
                </a:uFill>
                <a:latin typeface="Arial"/>
                <a:ea typeface="Arial"/>
                <a:cs typeface="Arial"/>
              </a:rPr>
              <a:t>Porter un masque médical. </a:t>
            </a:r>
          </a:p>
          <a:p>
            <a:r>
              <a:rPr lang="fr-FR" sz="2800" b="0" i="0" u="none" strike="noStrike" cap="none" baseline="0">
                <a:solidFill>
                  <a:srgbClr val="262626"/>
                </a:solidFill>
                <a:effectLst/>
                <a:uFill>
                  <a:solidFill>
                    <a:prstClr val="black">
                      <a:alpha val="0"/>
                    </a:prstClr>
                  </a:solidFill>
                </a:uFill>
                <a:latin typeface="Arial"/>
                <a:ea typeface="Arial"/>
                <a:cs typeface="Arial"/>
              </a:rPr>
              <a:t>Rester à une distance d’au moins 1 mètre du patient.</a:t>
            </a:r>
          </a:p>
        </p:txBody>
      </p:sp>
    </p:spTree>
    <p:extLst>
      <p:ext uri="{BB962C8B-B14F-4D97-AF65-F5344CB8AC3E}">
        <p14:creationId xmlns:p14="http://schemas.microsoft.com/office/powerpoint/2010/main" val="197306062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Contexte du pays</a:t>
            </a:r>
          </a:p>
        </p:txBody>
      </p:sp>
      <p:sp>
        <p:nvSpPr>
          <p:cNvPr id="3" name="Content Placeholder 2">
            <a:extLst>
              <a:ext uri="{FF2B5EF4-FFF2-40B4-BE49-F238E27FC236}">
                <a16:creationId xmlns:a16="http://schemas.microsoft.com/office/drawing/2014/main" id="{4AA08F36-F192-33C2-6667-73D3F5715773}"/>
              </a:ext>
            </a:extLst>
          </p:cNvPr>
          <p:cNvSpPr>
            <a:spLocks noGrp="1"/>
          </p:cNvSpPr>
          <p:nvPr>
            <p:ph idx="1"/>
          </p:nvPr>
        </p:nvSpPr>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Décrivez ce que l’on sait sur la variole du singe dans votre pays, y compris la réponse du gouvernement et des autres organismes compétents.</a:t>
            </a:r>
          </a:p>
          <a:p>
            <a:pPr marL="0" indent="0">
              <a:buNone/>
            </a:pPr>
            <a:endParaRPr lang="en-US" sz="2400"/>
          </a:p>
        </p:txBody>
      </p:sp>
    </p:spTree>
    <p:extLst>
      <p:ext uri="{BB962C8B-B14F-4D97-AF65-F5344CB8AC3E}">
        <p14:creationId xmlns:p14="http://schemas.microsoft.com/office/powerpoint/2010/main" val="2343970765"/>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401FF-AB2F-A251-A6D7-5BCF0E4B7938}"/>
              </a:ext>
            </a:extLst>
          </p:cNvPr>
          <p:cNvSpPr>
            <a:spLocks noGrp="1"/>
          </p:cNvSpPr>
          <p:nvPr>
            <p:ph type="title"/>
          </p:nvPr>
        </p:nvSpPr>
        <p:spPr>
          <a:xfrm>
            <a:off x="838200" y="456142"/>
            <a:ext cx="10515600"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Équipement de protection individuelle (EPI)</a:t>
            </a:r>
          </a:p>
        </p:txBody>
      </p:sp>
      <p:pic>
        <p:nvPicPr>
          <p:cNvPr id="6" name="Content Placeholder 5">
            <a:extLst>
              <a:ext uri="{FF2B5EF4-FFF2-40B4-BE49-F238E27FC236}">
                <a16:creationId xmlns:a16="http://schemas.microsoft.com/office/drawing/2014/main" id="{7422BD01-A816-AA00-5C54-3A83422519EF}"/>
              </a:ext>
            </a:extLst>
          </p:cNvPr>
          <p:cNvPicPr>
            <a:picLocks noGrp="1" noChangeAspect="1"/>
          </p:cNvPicPr>
          <p:nvPr>
            <p:ph idx="1"/>
          </p:nvPr>
        </p:nvPicPr>
        <p:blipFill>
          <a:blip r:embed="rId3"/>
          <a:stretch>
            <a:fillRect/>
          </a:stretch>
        </p:blipFill>
        <p:spPr>
          <a:xfrm>
            <a:off x="838200" y="1388533"/>
            <a:ext cx="8639854" cy="4932362"/>
          </a:xfrm>
        </p:spPr>
      </p:pic>
      <p:sp>
        <p:nvSpPr>
          <p:cNvPr id="3" name="TextBox 2">
            <a:extLst>
              <a:ext uri="{FF2B5EF4-FFF2-40B4-BE49-F238E27FC236}">
                <a16:creationId xmlns:a16="http://schemas.microsoft.com/office/drawing/2014/main" id="{4C4DAAA5-83C8-AC46-02B7-8CED49D627F5}"/>
              </a:ext>
            </a:extLst>
          </p:cNvPr>
          <p:cNvSpPr txBox="1"/>
          <p:nvPr/>
        </p:nvSpPr>
        <p:spPr>
          <a:xfrm>
            <a:off x="831206" y="6320895"/>
            <a:ext cx="1244540" cy="277063"/>
          </a:xfrm>
          <a:prstGeom prst="rect">
            <a:avLst/>
          </a:prstGeom>
          <a:noFill/>
        </p:spPr>
        <p:txBody>
          <a:bodyPr wrap="none" rtlCol="0">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OpenWHO.org </a:t>
            </a:r>
          </a:p>
        </p:txBody>
      </p:sp>
      <p:sp>
        <p:nvSpPr>
          <p:cNvPr id="4" name="TextBox 3">
            <a:extLst>
              <a:ext uri="{FF2B5EF4-FFF2-40B4-BE49-F238E27FC236}">
                <a16:creationId xmlns:a16="http://schemas.microsoft.com/office/drawing/2014/main" id="{8A4B33C8-221C-4AA6-B816-11D90BE92CB2}"/>
              </a:ext>
            </a:extLst>
          </p:cNvPr>
          <p:cNvSpPr txBox="1"/>
          <p:nvPr/>
        </p:nvSpPr>
        <p:spPr>
          <a:xfrm>
            <a:off x="1136073" y="2093438"/>
            <a:ext cx="2290618" cy="304800"/>
          </a:xfrm>
          <a:prstGeom prst="rect">
            <a:avLst/>
          </a:prstGeom>
          <a:solidFill>
            <a:srgbClr val="E19E25"/>
          </a:solidFill>
        </p:spPr>
        <p:txBody>
          <a:bodyPr wrap="square" lIns="0" tIns="0" rIns="0" bIns="0" rtlCol="0">
            <a:spAutoFit/>
          </a:bodyPr>
          <a:lstStyle/>
          <a:p>
            <a:pPr algn="ctr"/>
            <a:r>
              <a:rPr lang="fr-FR" sz="2000" b="0" i="0" u="none" strike="noStrike" cap="none" baseline="0">
                <a:solidFill>
                  <a:srgbClr val="FFFFFF"/>
                </a:solidFill>
                <a:effectLst/>
                <a:uFill>
                  <a:solidFill>
                    <a:prstClr val="black">
                      <a:alpha val="0"/>
                    </a:prstClr>
                  </a:solidFill>
                </a:uFill>
                <a:latin typeface="Calibri"/>
                <a:ea typeface="Calibri"/>
                <a:cs typeface="Calibri"/>
              </a:rPr>
              <a:t>Blouse jetable </a:t>
            </a:r>
          </a:p>
        </p:txBody>
      </p:sp>
      <p:sp>
        <p:nvSpPr>
          <p:cNvPr id="7" name="TextBox 6">
            <a:extLst>
              <a:ext uri="{FF2B5EF4-FFF2-40B4-BE49-F238E27FC236}">
                <a16:creationId xmlns:a16="http://schemas.microsoft.com/office/drawing/2014/main" id="{7520B77B-BA9F-4701-847C-E649E9A86BD1}"/>
              </a:ext>
            </a:extLst>
          </p:cNvPr>
          <p:cNvSpPr txBox="1"/>
          <p:nvPr/>
        </p:nvSpPr>
        <p:spPr>
          <a:xfrm>
            <a:off x="1039091" y="4053277"/>
            <a:ext cx="2290618" cy="304800"/>
          </a:xfrm>
          <a:prstGeom prst="rect">
            <a:avLst/>
          </a:prstGeom>
          <a:solidFill>
            <a:srgbClr val="E19E25"/>
          </a:solidFill>
        </p:spPr>
        <p:txBody>
          <a:bodyPr wrap="square" lIns="0" tIns="0" rIns="0" bIns="0" rtlCol="0">
            <a:spAutoFit/>
          </a:bodyPr>
          <a:lstStyle/>
          <a:p>
            <a:pPr algn="ctr"/>
            <a:r>
              <a:rPr lang="fr-FR" sz="2000" b="0" i="0" u="none" strike="noStrike" cap="none" baseline="0">
                <a:solidFill>
                  <a:srgbClr val="FFFFFF"/>
                </a:solidFill>
                <a:effectLst/>
                <a:uFill>
                  <a:solidFill>
                    <a:prstClr val="black">
                      <a:alpha val="0"/>
                    </a:prstClr>
                  </a:solidFill>
                </a:uFill>
                <a:latin typeface="Calibri"/>
                <a:ea typeface="Calibri"/>
                <a:cs typeface="Calibri"/>
              </a:rPr>
              <a:t>Gants jetables</a:t>
            </a:r>
          </a:p>
        </p:txBody>
      </p:sp>
      <p:sp>
        <p:nvSpPr>
          <p:cNvPr id="8" name="TextBox 7">
            <a:extLst>
              <a:ext uri="{FF2B5EF4-FFF2-40B4-BE49-F238E27FC236}">
                <a16:creationId xmlns:a16="http://schemas.microsoft.com/office/drawing/2014/main" id="{3896EDA6-A0F6-4DA7-8B50-4D033CE571AB}"/>
              </a:ext>
            </a:extLst>
          </p:cNvPr>
          <p:cNvSpPr txBox="1"/>
          <p:nvPr/>
        </p:nvSpPr>
        <p:spPr>
          <a:xfrm>
            <a:off x="6839530" y="1788638"/>
            <a:ext cx="2521528" cy="553998"/>
          </a:xfrm>
          <a:prstGeom prst="rect">
            <a:avLst/>
          </a:prstGeom>
          <a:solidFill>
            <a:srgbClr val="E19E25"/>
          </a:solidFill>
        </p:spPr>
        <p:txBody>
          <a:bodyPr wrap="square" lIns="0" tIns="0" rIns="0" bIns="0" rtlCol="0">
            <a:spAutoFit/>
          </a:bodyPr>
          <a:lstStyle/>
          <a:p>
            <a:pPr algn="ctr"/>
            <a:r>
              <a:rPr lang="fr-FR" b="0" i="0" u="none" strike="noStrike" cap="none" baseline="0" dirty="0">
                <a:solidFill>
                  <a:srgbClr val="FFFFFF"/>
                </a:solidFill>
                <a:effectLst/>
                <a:uFill>
                  <a:solidFill>
                    <a:prstClr val="black">
                      <a:alpha val="0"/>
                    </a:prstClr>
                  </a:solidFill>
                </a:uFill>
                <a:latin typeface="Calibri"/>
                <a:ea typeface="Calibri"/>
                <a:cs typeface="Calibri"/>
              </a:rPr>
              <a:t>Écran facial ou lunettes de protection</a:t>
            </a:r>
          </a:p>
        </p:txBody>
      </p:sp>
      <p:sp>
        <p:nvSpPr>
          <p:cNvPr id="9" name="TextBox 8">
            <a:extLst>
              <a:ext uri="{FF2B5EF4-FFF2-40B4-BE49-F238E27FC236}">
                <a16:creationId xmlns:a16="http://schemas.microsoft.com/office/drawing/2014/main" id="{D4B4E827-1CB1-43EF-846D-B72E620EAE16}"/>
              </a:ext>
            </a:extLst>
          </p:cNvPr>
          <p:cNvSpPr txBox="1"/>
          <p:nvPr/>
        </p:nvSpPr>
        <p:spPr>
          <a:xfrm>
            <a:off x="6839530" y="3350301"/>
            <a:ext cx="2041235" cy="304800"/>
          </a:xfrm>
          <a:prstGeom prst="rect">
            <a:avLst/>
          </a:prstGeom>
          <a:solidFill>
            <a:srgbClr val="E19E25"/>
          </a:solidFill>
        </p:spPr>
        <p:txBody>
          <a:bodyPr wrap="square" lIns="0" tIns="0" rIns="0" bIns="0" rtlCol="0">
            <a:spAutoFit/>
          </a:bodyPr>
          <a:lstStyle/>
          <a:p>
            <a:pPr algn="ctr"/>
            <a:r>
              <a:rPr lang="fr-FR" sz="2000" b="0" i="0" u="none" strike="noStrike" cap="none" baseline="0" dirty="0">
                <a:solidFill>
                  <a:srgbClr val="FFFFFF"/>
                </a:solidFill>
                <a:effectLst/>
                <a:uFill>
                  <a:solidFill>
                    <a:prstClr val="black">
                      <a:alpha val="0"/>
                    </a:prstClr>
                  </a:solidFill>
                </a:uFill>
                <a:latin typeface="Calibri"/>
                <a:ea typeface="Calibri"/>
                <a:cs typeface="Calibri"/>
              </a:rPr>
              <a:t>Masque jetable</a:t>
            </a:r>
          </a:p>
        </p:txBody>
      </p:sp>
      <p:sp>
        <p:nvSpPr>
          <p:cNvPr id="10" name="TextBox 9">
            <a:extLst>
              <a:ext uri="{FF2B5EF4-FFF2-40B4-BE49-F238E27FC236}">
                <a16:creationId xmlns:a16="http://schemas.microsoft.com/office/drawing/2014/main" id="{BEB06639-61A1-44D7-857C-ECC988025024}"/>
              </a:ext>
            </a:extLst>
          </p:cNvPr>
          <p:cNvSpPr txBox="1"/>
          <p:nvPr/>
        </p:nvSpPr>
        <p:spPr>
          <a:xfrm>
            <a:off x="6885711" y="5202295"/>
            <a:ext cx="2041235" cy="276999"/>
          </a:xfrm>
          <a:prstGeom prst="rect">
            <a:avLst/>
          </a:prstGeom>
          <a:solidFill>
            <a:srgbClr val="E19E25"/>
          </a:solidFill>
        </p:spPr>
        <p:txBody>
          <a:bodyPr wrap="square" lIns="0" tIns="0" rIns="0" bIns="0" rtlCol="0">
            <a:spAutoFit/>
          </a:bodyPr>
          <a:lstStyle/>
          <a:p>
            <a:pPr algn="ctr"/>
            <a:r>
              <a:rPr lang="fr-FR" b="0" i="0" u="none" strike="noStrike" cap="none" baseline="0">
                <a:solidFill>
                  <a:srgbClr val="FFFFFF"/>
                </a:solidFill>
                <a:effectLst/>
                <a:uFill>
                  <a:solidFill>
                    <a:prstClr val="black">
                      <a:alpha val="0"/>
                    </a:prstClr>
                  </a:solidFill>
                </a:uFill>
                <a:latin typeface="Calibri"/>
                <a:ea typeface="Calibri"/>
                <a:cs typeface="Calibri"/>
              </a:rPr>
              <a:t>Chaussures fermées</a:t>
            </a:r>
          </a:p>
        </p:txBody>
      </p:sp>
    </p:spTree>
    <p:extLst>
      <p:ext uri="{BB962C8B-B14F-4D97-AF65-F5344CB8AC3E}">
        <p14:creationId xmlns:p14="http://schemas.microsoft.com/office/powerpoint/2010/main" val="2547007909"/>
      </p:ext>
    </p:extLst>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21662-06E2-8321-3478-663E32C8CEF0}"/>
              </a:ext>
            </a:extLst>
          </p:cNvPr>
          <p:cNvSpPr>
            <a:spLocks noGrp="1"/>
          </p:cNvSpPr>
          <p:nvPr>
            <p:ph type="title"/>
          </p:nvPr>
        </p:nvSpPr>
        <p:spPr/>
        <p:txBody>
          <a:bodyPr>
            <a:norm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Sécurité d’emploi des injections et des médicaments </a:t>
            </a:r>
          </a:p>
        </p:txBody>
      </p:sp>
      <p:pic>
        <p:nvPicPr>
          <p:cNvPr id="6" name="Content Placeholder 5">
            <a:extLst>
              <a:ext uri="{FF2B5EF4-FFF2-40B4-BE49-F238E27FC236}">
                <a16:creationId xmlns:a16="http://schemas.microsoft.com/office/drawing/2014/main" id="{8FD15EEB-AFCD-C4BA-1811-B841F4B5DE24}"/>
              </a:ext>
            </a:extLst>
          </p:cNvPr>
          <p:cNvPicPr>
            <a:picLocks noGrp="1" noChangeAspect="1"/>
          </p:cNvPicPr>
          <p:nvPr>
            <p:ph idx="1"/>
          </p:nvPr>
        </p:nvPicPr>
        <p:blipFill>
          <a:blip r:embed="rId3"/>
          <a:stretch>
            <a:fillRect/>
          </a:stretch>
        </p:blipFill>
        <p:spPr>
          <a:xfrm>
            <a:off x="838200" y="1649294"/>
            <a:ext cx="10515600" cy="4305600"/>
          </a:xfrm>
        </p:spPr>
      </p:pic>
      <p:sp>
        <p:nvSpPr>
          <p:cNvPr id="3" name="TextBox 2">
            <a:extLst>
              <a:ext uri="{FF2B5EF4-FFF2-40B4-BE49-F238E27FC236}">
                <a16:creationId xmlns:a16="http://schemas.microsoft.com/office/drawing/2014/main" id="{1A81489F-1099-91FA-2072-300E8EBB06A2}"/>
              </a:ext>
            </a:extLst>
          </p:cNvPr>
          <p:cNvSpPr txBox="1"/>
          <p:nvPr/>
        </p:nvSpPr>
        <p:spPr>
          <a:xfrm>
            <a:off x="838200" y="5992507"/>
            <a:ext cx="1154483" cy="261610"/>
          </a:xfrm>
          <a:prstGeom prst="rect">
            <a:avLst/>
          </a:prstGeom>
          <a:noFill/>
        </p:spPr>
        <p:txBody>
          <a:bodyPr wrap="none" rtlCol="0">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OpenWHO.org </a:t>
            </a:r>
          </a:p>
        </p:txBody>
      </p:sp>
      <p:sp>
        <p:nvSpPr>
          <p:cNvPr id="5" name="TextBox 4">
            <a:extLst>
              <a:ext uri="{FF2B5EF4-FFF2-40B4-BE49-F238E27FC236}">
                <a16:creationId xmlns:a16="http://schemas.microsoft.com/office/drawing/2014/main" id="{D82F7108-B6CB-4838-835A-AEF78A37C5CA}"/>
              </a:ext>
            </a:extLst>
          </p:cNvPr>
          <p:cNvSpPr txBox="1"/>
          <p:nvPr/>
        </p:nvSpPr>
        <p:spPr>
          <a:xfrm>
            <a:off x="4692072" y="1770084"/>
            <a:ext cx="6243783" cy="3982565"/>
          </a:xfrm>
          <a:prstGeom prst="rect">
            <a:avLst/>
          </a:prstGeom>
          <a:solidFill>
            <a:schemeClr val="bg1"/>
          </a:solidFill>
        </p:spPr>
        <p:txBody>
          <a:bodyPr wrap="square" lIns="0" tIns="0" rIns="0" bIns="0" rtlCol="0">
            <a:spAutoFit/>
          </a:bodyPr>
          <a:lstStyle/>
          <a:p>
            <a:pPr>
              <a:spcAft>
                <a:spcPts val="1200"/>
              </a:spcAft>
            </a:pPr>
            <a:r>
              <a:rPr lang="fr-FR" sz="2000" b="1" i="0" u="none" strike="noStrike" cap="none" baseline="0" dirty="0">
                <a:solidFill>
                  <a:srgbClr val="000000"/>
                </a:solidFill>
                <a:effectLst/>
                <a:uFill>
                  <a:solidFill>
                    <a:prstClr val="black">
                      <a:alpha val="0"/>
                    </a:prstClr>
                  </a:solidFill>
                </a:uFill>
                <a:latin typeface="Arial"/>
                <a:ea typeface="Arial"/>
                <a:cs typeface="Arial"/>
              </a:rPr>
              <a:t>7 ÉTAPES pour une injection sûre</a:t>
            </a:r>
          </a:p>
          <a:p>
            <a:pPr marL="182880" indent="-274320">
              <a:lnSpc>
                <a:spcPts val="4000"/>
              </a:lnSpc>
              <a:buClr>
                <a:srgbClr val="D85C19"/>
              </a:buClr>
              <a:buAutoNum type="arabicPeriod"/>
            </a:pPr>
            <a:r>
              <a:rPr lang="fr-FR" sz="2000" b="0" i="0" u="none" strike="noStrike" cap="none" baseline="0" dirty="0">
                <a:solidFill>
                  <a:srgbClr val="000000"/>
                </a:solidFill>
                <a:effectLst/>
                <a:uFill>
                  <a:solidFill>
                    <a:prstClr val="black">
                      <a:alpha val="0"/>
                    </a:prstClr>
                  </a:solidFill>
                </a:uFill>
                <a:latin typeface="Arial"/>
                <a:ea typeface="Arial"/>
                <a:cs typeface="Arial"/>
              </a:rPr>
              <a:t>Un lieu de travail propre </a:t>
            </a:r>
          </a:p>
          <a:p>
            <a:pPr marL="182880" indent="-274320">
              <a:lnSpc>
                <a:spcPts val="4000"/>
              </a:lnSpc>
              <a:buClr>
                <a:srgbClr val="D85C19"/>
              </a:buClr>
              <a:buAutoNum type="arabicPeriod"/>
            </a:pPr>
            <a:r>
              <a:rPr lang="fr-FR" sz="2000" b="0" i="0" u="none" strike="noStrike" cap="none" baseline="0" dirty="0">
                <a:solidFill>
                  <a:srgbClr val="000000"/>
                </a:solidFill>
                <a:effectLst/>
                <a:uFill>
                  <a:solidFill>
                    <a:prstClr val="black">
                      <a:alpha val="0"/>
                    </a:prstClr>
                  </a:solidFill>
                </a:uFill>
                <a:latin typeface="Arial"/>
                <a:ea typeface="Arial"/>
                <a:cs typeface="Arial"/>
              </a:rPr>
              <a:t>Nettoyer les mains et porter des gants</a:t>
            </a:r>
          </a:p>
          <a:p>
            <a:pPr marL="182880" indent="-274320">
              <a:lnSpc>
                <a:spcPts val="4000"/>
              </a:lnSpc>
              <a:buClr>
                <a:srgbClr val="D85C19"/>
              </a:buClr>
              <a:buAutoNum type="arabicPeriod"/>
            </a:pPr>
            <a:r>
              <a:rPr lang="fr-FR" sz="2000" b="0" i="0" u="none" strike="noStrike" cap="none" baseline="0" dirty="0">
                <a:solidFill>
                  <a:srgbClr val="000000"/>
                </a:solidFill>
                <a:effectLst/>
                <a:uFill>
                  <a:solidFill>
                    <a:prstClr val="black">
                      <a:alpha val="0"/>
                    </a:prstClr>
                  </a:solidFill>
                </a:uFill>
                <a:latin typeface="Arial"/>
                <a:ea typeface="Arial"/>
                <a:cs typeface="Arial"/>
              </a:rPr>
              <a:t>Utiliser un équipement d’injection stérile </a:t>
            </a:r>
          </a:p>
          <a:p>
            <a:pPr marL="182880" indent="-274320">
              <a:lnSpc>
                <a:spcPts val="4000"/>
              </a:lnSpc>
              <a:buClr>
                <a:srgbClr val="D85C19"/>
              </a:buClr>
              <a:buAutoNum type="arabicPeriod"/>
            </a:pPr>
            <a:r>
              <a:rPr lang="fr-FR" sz="2000" b="0" i="0" u="none" strike="noStrike" cap="none" baseline="0" dirty="0">
                <a:solidFill>
                  <a:srgbClr val="000000"/>
                </a:solidFill>
                <a:effectLst/>
                <a:uFill>
                  <a:solidFill>
                    <a:prstClr val="black">
                      <a:alpha val="0"/>
                    </a:prstClr>
                  </a:solidFill>
                </a:uFill>
                <a:latin typeface="Arial"/>
                <a:ea typeface="Arial"/>
                <a:cs typeface="Arial"/>
              </a:rPr>
              <a:t>Utiliser chaque flacon une seule fois pour un patient</a:t>
            </a:r>
          </a:p>
          <a:p>
            <a:pPr marL="182880" indent="-274320">
              <a:lnSpc>
                <a:spcPts val="4000"/>
              </a:lnSpc>
              <a:buClr>
                <a:srgbClr val="D85C19"/>
              </a:buClr>
              <a:buAutoNum type="arabicPeriod"/>
            </a:pPr>
            <a:r>
              <a:rPr lang="fr-FR" sz="2000" b="0" i="0" u="none" strike="noStrike" cap="none" baseline="0" dirty="0">
                <a:solidFill>
                  <a:srgbClr val="000000"/>
                </a:solidFill>
                <a:effectLst/>
                <a:uFill>
                  <a:solidFill>
                    <a:prstClr val="black">
                      <a:alpha val="0"/>
                    </a:prstClr>
                  </a:solidFill>
                </a:uFill>
                <a:latin typeface="Arial"/>
                <a:ea typeface="Arial"/>
                <a:cs typeface="Arial"/>
              </a:rPr>
              <a:t>Bien désinfecter la peau avant l’injection</a:t>
            </a:r>
          </a:p>
          <a:p>
            <a:pPr marL="182880" indent="-274320">
              <a:lnSpc>
                <a:spcPts val="4000"/>
              </a:lnSpc>
              <a:buClr>
                <a:srgbClr val="D85C19"/>
              </a:buClr>
              <a:buAutoNum type="arabicPeriod"/>
            </a:pPr>
            <a:r>
              <a:rPr lang="fr-FR" sz="2000" b="0" i="0" u="none" strike="noStrike" cap="none" baseline="0" dirty="0">
                <a:solidFill>
                  <a:srgbClr val="000000"/>
                </a:solidFill>
                <a:effectLst/>
                <a:uFill>
                  <a:solidFill>
                    <a:prstClr val="black">
                      <a:alpha val="0"/>
                    </a:prstClr>
                  </a:solidFill>
                </a:uFill>
                <a:latin typeface="Arial"/>
                <a:ea typeface="Arial"/>
                <a:cs typeface="Arial"/>
              </a:rPr>
              <a:t>S’assurer de l’élimination des objets tranchants </a:t>
            </a:r>
          </a:p>
          <a:p>
            <a:pPr marL="182880" indent="-274320">
              <a:lnSpc>
                <a:spcPts val="4000"/>
              </a:lnSpc>
              <a:buClr>
                <a:srgbClr val="D85C19"/>
              </a:buClr>
              <a:buAutoNum type="arabicPeriod"/>
            </a:pPr>
            <a:r>
              <a:rPr lang="fr-FR" sz="2000" b="0" i="0" u="none" strike="noStrike" cap="none" baseline="0" dirty="0">
                <a:solidFill>
                  <a:srgbClr val="000000"/>
                </a:solidFill>
                <a:effectLst/>
                <a:uFill>
                  <a:solidFill>
                    <a:prstClr val="black">
                      <a:alpha val="0"/>
                    </a:prstClr>
                  </a:solidFill>
                </a:uFill>
                <a:latin typeface="Arial"/>
                <a:ea typeface="Arial"/>
                <a:cs typeface="Arial"/>
              </a:rPr>
              <a:t>Assurer une bonne gestion des déchets </a:t>
            </a:r>
          </a:p>
        </p:txBody>
      </p:sp>
    </p:spTree>
    <p:extLst>
      <p:ext uri="{BB962C8B-B14F-4D97-AF65-F5344CB8AC3E}">
        <p14:creationId xmlns:p14="http://schemas.microsoft.com/office/powerpoint/2010/main" val="579037840"/>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F8E5-7C4E-C760-FBD1-A53DF6C262E1}"/>
              </a:ext>
            </a:extLst>
          </p:cNvPr>
          <p:cNvSpPr>
            <a:spLocks noGrp="1"/>
          </p:cNvSpPr>
          <p:nvPr>
            <p:ph type="title"/>
          </p:nvPr>
        </p:nvSpPr>
        <p:spPr>
          <a:xfrm>
            <a:off x="838200" y="542946"/>
            <a:ext cx="10515600"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Nettoyage et désinfection </a:t>
            </a:r>
          </a:p>
        </p:txBody>
      </p:sp>
      <p:pic>
        <p:nvPicPr>
          <p:cNvPr id="6" name="Content Placeholder 5">
            <a:extLst>
              <a:ext uri="{FF2B5EF4-FFF2-40B4-BE49-F238E27FC236}">
                <a16:creationId xmlns:a16="http://schemas.microsoft.com/office/drawing/2014/main" id="{58F46D94-01C4-DAA7-41D0-F809C8C89D43}"/>
              </a:ext>
            </a:extLst>
          </p:cNvPr>
          <p:cNvPicPr>
            <a:picLocks noGrp="1" noChangeAspect="1"/>
          </p:cNvPicPr>
          <p:nvPr>
            <p:ph idx="1"/>
          </p:nvPr>
        </p:nvPicPr>
        <p:blipFill>
          <a:blip r:embed="rId3"/>
          <a:stretch>
            <a:fillRect/>
          </a:stretch>
        </p:blipFill>
        <p:spPr>
          <a:xfrm>
            <a:off x="838200" y="1388533"/>
            <a:ext cx="10515600" cy="4840645"/>
          </a:xfrm>
        </p:spPr>
      </p:pic>
      <p:sp>
        <p:nvSpPr>
          <p:cNvPr id="3" name="TextBox 2">
            <a:extLst>
              <a:ext uri="{FF2B5EF4-FFF2-40B4-BE49-F238E27FC236}">
                <a16:creationId xmlns:a16="http://schemas.microsoft.com/office/drawing/2014/main" id="{4DAC206E-8A55-9E25-B1BE-838F6862C976}"/>
              </a:ext>
            </a:extLst>
          </p:cNvPr>
          <p:cNvSpPr txBox="1"/>
          <p:nvPr/>
        </p:nvSpPr>
        <p:spPr>
          <a:xfrm>
            <a:off x="838200" y="6269506"/>
            <a:ext cx="1244540" cy="277063"/>
          </a:xfrm>
          <a:prstGeom prst="rect">
            <a:avLst/>
          </a:prstGeom>
          <a:noFill/>
        </p:spPr>
        <p:txBody>
          <a:bodyPr wrap="none" rtlCol="0">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OpenWHO.org </a:t>
            </a:r>
          </a:p>
        </p:txBody>
      </p:sp>
      <p:sp>
        <p:nvSpPr>
          <p:cNvPr id="5" name="TextBox 4">
            <a:extLst>
              <a:ext uri="{FF2B5EF4-FFF2-40B4-BE49-F238E27FC236}">
                <a16:creationId xmlns:a16="http://schemas.microsoft.com/office/drawing/2014/main" id="{A32C6A38-2394-49EB-872C-BD61747E776E}"/>
              </a:ext>
            </a:extLst>
          </p:cNvPr>
          <p:cNvSpPr txBox="1"/>
          <p:nvPr/>
        </p:nvSpPr>
        <p:spPr>
          <a:xfrm>
            <a:off x="2128982" y="5770583"/>
            <a:ext cx="2290618" cy="365760"/>
          </a:xfrm>
          <a:prstGeom prst="rect">
            <a:avLst/>
          </a:prstGeom>
          <a:solidFill>
            <a:schemeClr val="bg1"/>
          </a:solidFill>
        </p:spPr>
        <p:txBody>
          <a:bodyPr wrap="square" lIns="0" tIns="0" rIns="0" bIns="0" rtlCol="0">
            <a:spAutoFit/>
          </a:bodyPr>
          <a:lstStyle/>
          <a:p>
            <a:pPr algn="ctr"/>
            <a:r>
              <a:rPr lang="fr-FR" sz="2400" b="1" i="0" u="none" strike="noStrike" cap="none" baseline="0">
                <a:solidFill>
                  <a:srgbClr val="000000"/>
                </a:solidFill>
                <a:effectLst/>
                <a:uFill>
                  <a:solidFill>
                    <a:prstClr val="black">
                      <a:alpha val="0"/>
                    </a:prstClr>
                  </a:solidFill>
                </a:uFill>
                <a:latin typeface="Arial"/>
                <a:ea typeface="Arial"/>
                <a:cs typeface="Arial"/>
              </a:rPr>
              <a:t>Nettoyage </a:t>
            </a:r>
          </a:p>
        </p:txBody>
      </p:sp>
      <p:sp>
        <p:nvSpPr>
          <p:cNvPr id="7" name="TextBox 6">
            <a:extLst>
              <a:ext uri="{FF2B5EF4-FFF2-40B4-BE49-F238E27FC236}">
                <a16:creationId xmlns:a16="http://schemas.microsoft.com/office/drawing/2014/main" id="{DA005586-041B-4967-A4D1-BB48037FF15B}"/>
              </a:ext>
            </a:extLst>
          </p:cNvPr>
          <p:cNvSpPr txBox="1"/>
          <p:nvPr/>
        </p:nvSpPr>
        <p:spPr>
          <a:xfrm>
            <a:off x="7666182" y="5770583"/>
            <a:ext cx="2290618" cy="365760"/>
          </a:xfrm>
          <a:prstGeom prst="rect">
            <a:avLst/>
          </a:prstGeom>
          <a:solidFill>
            <a:schemeClr val="bg1"/>
          </a:solidFill>
        </p:spPr>
        <p:txBody>
          <a:bodyPr wrap="square" lIns="0" tIns="0" rIns="0" bIns="0" rtlCol="0">
            <a:spAutoFit/>
          </a:bodyPr>
          <a:lstStyle/>
          <a:p>
            <a:pPr algn="ctr"/>
            <a:r>
              <a:rPr lang="fr-FR" sz="2400" b="1" i="0" u="none" strike="noStrike" cap="none" baseline="0">
                <a:solidFill>
                  <a:srgbClr val="000000"/>
                </a:solidFill>
                <a:effectLst/>
                <a:uFill>
                  <a:solidFill>
                    <a:prstClr val="black">
                      <a:alpha val="0"/>
                    </a:prstClr>
                  </a:solidFill>
                </a:uFill>
                <a:latin typeface="Arial"/>
                <a:ea typeface="Arial"/>
                <a:cs typeface="Arial"/>
              </a:rPr>
              <a:t>Désinfection</a:t>
            </a:r>
          </a:p>
        </p:txBody>
      </p:sp>
      <p:sp>
        <p:nvSpPr>
          <p:cNvPr id="8" name="TextBox 7">
            <a:extLst>
              <a:ext uri="{FF2B5EF4-FFF2-40B4-BE49-F238E27FC236}">
                <a16:creationId xmlns:a16="http://schemas.microsoft.com/office/drawing/2014/main" id="{678E1221-0F2B-4ED6-8BC7-5FFF083FF636}"/>
              </a:ext>
            </a:extLst>
          </p:cNvPr>
          <p:cNvSpPr txBox="1"/>
          <p:nvPr/>
        </p:nvSpPr>
        <p:spPr>
          <a:xfrm>
            <a:off x="10071100" y="5374817"/>
            <a:ext cx="1098550" cy="137160"/>
          </a:xfrm>
          <a:prstGeom prst="rect">
            <a:avLst/>
          </a:prstGeom>
          <a:solidFill>
            <a:schemeClr val="bg1"/>
          </a:solidFill>
        </p:spPr>
        <p:txBody>
          <a:bodyPr wrap="square" lIns="0" tIns="0" rIns="0" bIns="0" rtlCol="0">
            <a:spAutoFit/>
          </a:bodyPr>
          <a:lstStyle/>
          <a:p>
            <a:pPr algn="ctr"/>
            <a:r>
              <a:rPr lang="fr-FR" sz="900" b="0" i="0" u="none" strike="noStrike" cap="none" baseline="0">
                <a:solidFill>
                  <a:srgbClr val="000000"/>
                </a:solidFill>
                <a:effectLst/>
                <a:uFill>
                  <a:solidFill>
                    <a:prstClr val="black">
                      <a:alpha val="0"/>
                    </a:prstClr>
                  </a:solidFill>
                </a:uFill>
                <a:latin typeface="Arial"/>
                <a:ea typeface="Arial"/>
                <a:cs typeface="Arial"/>
              </a:rPr>
              <a:t>Extrait de : 123rf </a:t>
            </a:r>
          </a:p>
        </p:txBody>
      </p:sp>
      <p:sp>
        <p:nvSpPr>
          <p:cNvPr id="12" name="TextBox 11">
            <a:extLst>
              <a:ext uri="{FF2B5EF4-FFF2-40B4-BE49-F238E27FC236}">
                <a16:creationId xmlns:a16="http://schemas.microsoft.com/office/drawing/2014/main" id="{3EB0D724-8143-422D-B7E1-20CD14F3BCA7}"/>
              </a:ext>
            </a:extLst>
          </p:cNvPr>
          <p:cNvSpPr txBox="1"/>
          <p:nvPr/>
        </p:nvSpPr>
        <p:spPr>
          <a:xfrm>
            <a:off x="1003300" y="5374817"/>
            <a:ext cx="1473200" cy="274320"/>
          </a:xfrm>
          <a:prstGeom prst="rect">
            <a:avLst/>
          </a:prstGeom>
          <a:solidFill>
            <a:srgbClr val="8F8776"/>
          </a:solidFill>
        </p:spPr>
        <p:txBody>
          <a:bodyPr wrap="square" lIns="0" tIns="0" rIns="0" bIns="0" rtlCol="0">
            <a:spAutoFit/>
          </a:bodyPr>
          <a:lstStyle/>
          <a:p>
            <a:pPr algn="ctr"/>
            <a:r>
              <a:rPr lang="fr-FR" sz="900" b="0" i="0" u="none" strike="noStrike" cap="none" baseline="0">
                <a:solidFill>
                  <a:srgbClr val="FFFFFF"/>
                </a:solidFill>
                <a:effectLst/>
                <a:uFill>
                  <a:solidFill>
                    <a:prstClr val="black">
                      <a:alpha val="0"/>
                    </a:prstClr>
                  </a:solidFill>
                </a:uFill>
                <a:latin typeface="Arial"/>
                <a:ea typeface="Arial"/>
                <a:cs typeface="Arial"/>
              </a:rPr>
              <a:t>Remerciements : OMS/Tom Pietrasik </a:t>
            </a:r>
            <a:endParaRPr lang="en-US" sz="900">
              <a:solidFill>
                <a:schemeClr val="bg1"/>
              </a:solidFill>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8073693"/>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D656A-7E9D-2D16-807C-0A1A9CBBFD17}"/>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Gestion des déchets </a:t>
            </a:r>
          </a:p>
        </p:txBody>
      </p:sp>
      <p:pic>
        <p:nvPicPr>
          <p:cNvPr id="6" name="Content Placeholder 5">
            <a:extLst>
              <a:ext uri="{FF2B5EF4-FFF2-40B4-BE49-F238E27FC236}">
                <a16:creationId xmlns:a16="http://schemas.microsoft.com/office/drawing/2014/main" id="{E35B4A7D-67B6-0290-4448-BD6637870F16}"/>
              </a:ext>
            </a:extLst>
          </p:cNvPr>
          <p:cNvPicPr>
            <a:picLocks noGrp="1" noChangeAspect="1"/>
          </p:cNvPicPr>
          <p:nvPr>
            <p:ph idx="1"/>
          </p:nvPr>
        </p:nvPicPr>
        <p:blipFill>
          <a:blip r:embed="rId3"/>
          <a:stretch>
            <a:fillRect/>
          </a:stretch>
        </p:blipFill>
        <p:spPr>
          <a:xfrm>
            <a:off x="1130375" y="1388533"/>
            <a:ext cx="9931249" cy="4932362"/>
          </a:xfrm>
        </p:spPr>
      </p:pic>
      <p:sp>
        <p:nvSpPr>
          <p:cNvPr id="3" name="TextBox 2">
            <a:extLst>
              <a:ext uri="{FF2B5EF4-FFF2-40B4-BE49-F238E27FC236}">
                <a16:creationId xmlns:a16="http://schemas.microsoft.com/office/drawing/2014/main" id="{3269E504-07E9-44C2-49D6-3138274C90AB}"/>
              </a:ext>
            </a:extLst>
          </p:cNvPr>
          <p:cNvSpPr txBox="1"/>
          <p:nvPr/>
        </p:nvSpPr>
        <p:spPr>
          <a:xfrm>
            <a:off x="1130375" y="6320895"/>
            <a:ext cx="1244540" cy="277063"/>
          </a:xfrm>
          <a:prstGeom prst="rect">
            <a:avLst/>
          </a:prstGeom>
          <a:noFill/>
        </p:spPr>
        <p:txBody>
          <a:bodyPr wrap="none" rtlCol="0">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OpenWHO.org </a:t>
            </a:r>
          </a:p>
        </p:txBody>
      </p:sp>
      <p:sp>
        <p:nvSpPr>
          <p:cNvPr id="5" name="TextBox 4">
            <a:extLst>
              <a:ext uri="{FF2B5EF4-FFF2-40B4-BE49-F238E27FC236}">
                <a16:creationId xmlns:a16="http://schemas.microsoft.com/office/drawing/2014/main" id="{6F056D5B-48CA-42BB-8A3C-02EC887B102A}"/>
              </a:ext>
            </a:extLst>
          </p:cNvPr>
          <p:cNvSpPr txBox="1"/>
          <p:nvPr/>
        </p:nvSpPr>
        <p:spPr>
          <a:xfrm>
            <a:off x="1380834" y="2870364"/>
            <a:ext cx="1519382" cy="304800"/>
          </a:xfrm>
          <a:prstGeom prst="rect">
            <a:avLst/>
          </a:prstGeom>
          <a:solidFill>
            <a:srgbClr val="4E71AE"/>
          </a:solidFill>
        </p:spPr>
        <p:txBody>
          <a:bodyPr wrap="square" lIns="0" tIns="0" rIns="0" bIns="0" rtlCol="0">
            <a:spAutoFit/>
          </a:bodyPr>
          <a:lstStyle/>
          <a:p>
            <a:pPr algn="ctr"/>
            <a:r>
              <a:rPr lang="fr-FR" sz="2000" b="0" i="0" u="none" strike="noStrike" cap="none" baseline="0">
                <a:solidFill>
                  <a:srgbClr val="FFFFFF"/>
                </a:solidFill>
                <a:effectLst/>
                <a:uFill>
                  <a:solidFill>
                    <a:prstClr val="black">
                      <a:alpha val="0"/>
                    </a:prstClr>
                  </a:solidFill>
                </a:uFill>
                <a:latin typeface="Arial"/>
                <a:ea typeface="Arial"/>
                <a:cs typeface="Arial"/>
              </a:rPr>
              <a:t>réduction</a:t>
            </a:r>
          </a:p>
        </p:txBody>
      </p:sp>
      <p:sp>
        <p:nvSpPr>
          <p:cNvPr id="7" name="TextBox 6">
            <a:extLst>
              <a:ext uri="{FF2B5EF4-FFF2-40B4-BE49-F238E27FC236}">
                <a16:creationId xmlns:a16="http://schemas.microsoft.com/office/drawing/2014/main" id="{CE706E61-B8B9-4239-BF47-450A8B07F169}"/>
              </a:ext>
            </a:extLst>
          </p:cNvPr>
          <p:cNvSpPr txBox="1"/>
          <p:nvPr/>
        </p:nvSpPr>
        <p:spPr>
          <a:xfrm>
            <a:off x="4054761" y="2901142"/>
            <a:ext cx="1450111" cy="274320"/>
          </a:xfrm>
          <a:prstGeom prst="rect">
            <a:avLst/>
          </a:prstGeom>
          <a:solidFill>
            <a:srgbClr val="4E71AE"/>
          </a:solidFill>
        </p:spPr>
        <p:txBody>
          <a:bodyPr wrap="square" lIns="0" tIns="0" rIns="0" bIns="0" rtlCol="0">
            <a:spAutoFit/>
          </a:bodyPr>
          <a:lstStyle/>
          <a:p>
            <a:pPr algn="ctr"/>
            <a:r>
              <a:rPr lang="fr-FR" sz="1800" b="0" i="0" u="none" strike="noStrike" cap="none" baseline="0">
                <a:solidFill>
                  <a:srgbClr val="FFFFFF"/>
                </a:solidFill>
                <a:effectLst/>
                <a:uFill>
                  <a:solidFill>
                    <a:prstClr val="black">
                      <a:alpha val="0"/>
                    </a:prstClr>
                  </a:solidFill>
                </a:uFill>
                <a:latin typeface="Arial"/>
                <a:ea typeface="Arial"/>
                <a:cs typeface="Arial"/>
              </a:rPr>
              <a:t>séparation</a:t>
            </a:r>
          </a:p>
        </p:txBody>
      </p:sp>
      <p:sp>
        <p:nvSpPr>
          <p:cNvPr id="8" name="TextBox 7">
            <a:extLst>
              <a:ext uri="{FF2B5EF4-FFF2-40B4-BE49-F238E27FC236}">
                <a16:creationId xmlns:a16="http://schemas.microsoft.com/office/drawing/2014/main" id="{AC397AC4-F974-4A69-8955-B862A9270BB3}"/>
              </a:ext>
            </a:extLst>
          </p:cNvPr>
          <p:cNvSpPr txBox="1"/>
          <p:nvPr/>
        </p:nvSpPr>
        <p:spPr>
          <a:xfrm>
            <a:off x="6580905" y="2901142"/>
            <a:ext cx="1450111" cy="274320"/>
          </a:xfrm>
          <a:prstGeom prst="rect">
            <a:avLst/>
          </a:prstGeom>
          <a:solidFill>
            <a:srgbClr val="4E71AE"/>
          </a:solidFill>
        </p:spPr>
        <p:txBody>
          <a:bodyPr wrap="square" lIns="0" tIns="0" rIns="0" bIns="0" rtlCol="0">
            <a:spAutoFit/>
          </a:bodyPr>
          <a:lstStyle/>
          <a:p>
            <a:pPr algn="ctr"/>
            <a:r>
              <a:rPr lang="fr-FR" sz="1800" b="0" i="0" u="none" strike="noStrike" cap="none" baseline="0">
                <a:solidFill>
                  <a:srgbClr val="FFFFFF"/>
                </a:solidFill>
                <a:effectLst/>
                <a:uFill>
                  <a:solidFill>
                    <a:prstClr val="black">
                      <a:alpha val="0"/>
                    </a:prstClr>
                  </a:solidFill>
                </a:uFill>
                <a:latin typeface="Arial"/>
                <a:ea typeface="Arial"/>
                <a:cs typeface="Arial"/>
              </a:rPr>
              <a:t>collecte</a:t>
            </a:r>
          </a:p>
        </p:txBody>
      </p:sp>
      <p:sp>
        <p:nvSpPr>
          <p:cNvPr id="9" name="TextBox 8">
            <a:extLst>
              <a:ext uri="{FF2B5EF4-FFF2-40B4-BE49-F238E27FC236}">
                <a16:creationId xmlns:a16="http://schemas.microsoft.com/office/drawing/2014/main" id="{8FACF09C-843A-4B5A-9734-96F8E427D520}"/>
              </a:ext>
            </a:extLst>
          </p:cNvPr>
          <p:cNvSpPr txBox="1"/>
          <p:nvPr/>
        </p:nvSpPr>
        <p:spPr>
          <a:xfrm>
            <a:off x="9217887" y="2902019"/>
            <a:ext cx="1450111" cy="274320"/>
          </a:xfrm>
          <a:prstGeom prst="rect">
            <a:avLst/>
          </a:prstGeom>
          <a:solidFill>
            <a:srgbClr val="4E71AE"/>
          </a:solidFill>
        </p:spPr>
        <p:txBody>
          <a:bodyPr wrap="square" lIns="0" tIns="0" rIns="0" bIns="0" rtlCol="0">
            <a:spAutoFit/>
          </a:bodyPr>
          <a:lstStyle/>
          <a:p>
            <a:pPr algn="ctr"/>
            <a:r>
              <a:rPr lang="fr-FR" sz="1800" b="0" i="0" u="none" strike="noStrike" cap="none" baseline="0">
                <a:solidFill>
                  <a:srgbClr val="FFFFFF"/>
                </a:solidFill>
                <a:effectLst/>
                <a:uFill>
                  <a:solidFill>
                    <a:prstClr val="black">
                      <a:alpha val="0"/>
                    </a:prstClr>
                  </a:solidFill>
                </a:uFill>
                <a:latin typeface="Arial"/>
                <a:ea typeface="Arial"/>
                <a:cs typeface="Arial"/>
              </a:rPr>
              <a:t>transport </a:t>
            </a:r>
          </a:p>
        </p:txBody>
      </p:sp>
      <p:sp>
        <p:nvSpPr>
          <p:cNvPr id="10" name="TextBox 9">
            <a:extLst>
              <a:ext uri="{FF2B5EF4-FFF2-40B4-BE49-F238E27FC236}">
                <a16:creationId xmlns:a16="http://schemas.microsoft.com/office/drawing/2014/main" id="{ABAB7D9A-86F8-40D7-8C3B-E7D2AAEBED77}"/>
              </a:ext>
            </a:extLst>
          </p:cNvPr>
          <p:cNvSpPr txBox="1"/>
          <p:nvPr/>
        </p:nvSpPr>
        <p:spPr>
          <a:xfrm>
            <a:off x="8492831" y="5557474"/>
            <a:ext cx="1450111" cy="274320"/>
          </a:xfrm>
          <a:prstGeom prst="rect">
            <a:avLst/>
          </a:prstGeom>
          <a:solidFill>
            <a:srgbClr val="4E71AE"/>
          </a:solidFill>
        </p:spPr>
        <p:txBody>
          <a:bodyPr wrap="square" lIns="0" tIns="0" rIns="0" bIns="0" rtlCol="0">
            <a:spAutoFit/>
          </a:bodyPr>
          <a:lstStyle/>
          <a:p>
            <a:pPr algn="ctr"/>
            <a:r>
              <a:rPr lang="fr-FR" sz="1800" b="0" i="0" u="none" strike="noStrike" cap="none" baseline="0">
                <a:solidFill>
                  <a:srgbClr val="FFFFFF"/>
                </a:solidFill>
                <a:effectLst/>
                <a:uFill>
                  <a:solidFill>
                    <a:prstClr val="black">
                      <a:alpha val="0"/>
                    </a:prstClr>
                  </a:solidFill>
                </a:uFill>
                <a:latin typeface="Arial"/>
                <a:ea typeface="Arial"/>
                <a:cs typeface="Arial"/>
              </a:rPr>
              <a:t>élimination </a:t>
            </a:r>
          </a:p>
        </p:txBody>
      </p:sp>
      <p:sp>
        <p:nvSpPr>
          <p:cNvPr id="11" name="TextBox 10">
            <a:extLst>
              <a:ext uri="{FF2B5EF4-FFF2-40B4-BE49-F238E27FC236}">
                <a16:creationId xmlns:a16="http://schemas.microsoft.com/office/drawing/2014/main" id="{59699D58-200C-441B-A71D-1CDEA516F30E}"/>
              </a:ext>
            </a:extLst>
          </p:cNvPr>
          <p:cNvSpPr txBox="1"/>
          <p:nvPr/>
        </p:nvSpPr>
        <p:spPr>
          <a:xfrm>
            <a:off x="5951743" y="5557474"/>
            <a:ext cx="1450111" cy="274320"/>
          </a:xfrm>
          <a:prstGeom prst="rect">
            <a:avLst/>
          </a:prstGeom>
          <a:solidFill>
            <a:srgbClr val="4E71AE"/>
          </a:solidFill>
        </p:spPr>
        <p:txBody>
          <a:bodyPr wrap="square" lIns="0" tIns="0" rIns="0" bIns="0" rtlCol="0">
            <a:spAutoFit/>
          </a:bodyPr>
          <a:lstStyle/>
          <a:p>
            <a:pPr algn="ctr"/>
            <a:r>
              <a:rPr lang="fr-FR" sz="1800" b="0" i="0" u="none" strike="noStrike" cap="none" baseline="0">
                <a:solidFill>
                  <a:srgbClr val="FFFFFF"/>
                </a:solidFill>
                <a:effectLst/>
                <a:uFill>
                  <a:solidFill>
                    <a:prstClr val="black">
                      <a:alpha val="0"/>
                    </a:prstClr>
                  </a:solidFill>
                </a:uFill>
                <a:latin typeface="Arial"/>
                <a:ea typeface="Arial"/>
                <a:cs typeface="Arial"/>
              </a:rPr>
              <a:t>traitement </a:t>
            </a:r>
          </a:p>
        </p:txBody>
      </p:sp>
      <p:sp>
        <p:nvSpPr>
          <p:cNvPr id="12" name="TextBox 11">
            <a:extLst>
              <a:ext uri="{FF2B5EF4-FFF2-40B4-BE49-F238E27FC236}">
                <a16:creationId xmlns:a16="http://schemas.microsoft.com/office/drawing/2014/main" id="{5BCAC2CF-6368-48FE-BCC9-E258D33BD997}"/>
              </a:ext>
            </a:extLst>
          </p:cNvPr>
          <p:cNvSpPr txBox="1"/>
          <p:nvPr/>
        </p:nvSpPr>
        <p:spPr>
          <a:xfrm>
            <a:off x="3382949" y="5557473"/>
            <a:ext cx="1450111" cy="274320"/>
          </a:xfrm>
          <a:prstGeom prst="rect">
            <a:avLst/>
          </a:prstGeom>
          <a:solidFill>
            <a:srgbClr val="4E71AE"/>
          </a:solidFill>
        </p:spPr>
        <p:txBody>
          <a:bodyPr wrap="square" lIns="0" tIns="0" rIns="0" bIns="0" rtlCol="0">
            <a:spAutoFit/>
          </a:bodyPr>
          <a:lstStyle/>
          <a:p>
            <a:pPr algn="ctr"/>
            <a:r>
              <a:rPr lang="fr-FR" sz="1800" b="0" i="0" u="none" strike="noStrike" cap="none" baseline="0">
                <a:solidFill>
                  <a:srgbClr val="FFFFFF"/>
                </a:solidFill>
                <a:effectLst/>
                <a:uFill>
                  <a:solidFill>
                    <a:prstClr val="black">
                      <a:alpha val="0"/>
                    </a:prstClr>
                  </a:solidFill>
                </a:uFill>
                <a:latin typeface="Arial"/>
                <a:ea typeface="Arial"/>
                <a:cs typeface="Arial"/>
              </a:rPr>
              <a:t>stockage </a:t>
            </a:r>
          </a:p>
        </p:txBody>
      </p:sp>
    </p:spTree>
    <p:extLst>
      <p:ext uri="{BB962C8B-B14F-4D97-AF65-F5344CB8AC3E}">
        <p14:creationId xmlns:p14="http://schemas.microsoft.com/office/powerpoint/2010/main" val="4145665128"/>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DAB6-9A0C-8F95-7903-8ACB4A66FB47}"/>
              </a:ext>
            </a:extLst>
          </p:cNvPr>
          <p:cNvSpPr>
            <a:spLocks noGrp="1"/>
          </p:cNvSpPr>
          <p:nvPr>
            <p:ph type="title"/>
          </p:nvPr>
        </p:nvSpPr>
        <p:spPr>
          <a:xfrm>
            <a:off x="501315" y="387988"/>
            <a:ext cx="10515600"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Isolement des patients </a:t>
            </a:r>
          </a:p>
        </p:txBody>
      </p:sp>
      <p:pic>
        <p:nvPicPr>
          <p:cNvPr id="6" name="Picture 5">
            <a:extLst>
              <a:ext uri="{FF2B5EF4-FFF2-40B4-BE49-F238E27FC236}">
                <a16:creationId xmlns:a16="http://schemas.microsoft.com/office/drawing/2014/main" id="{36F60BCA-F22D-90A7-DEC1-532ABAD4D644}"/>
              </a:ext>
            </a:extLst>
          </p:cNvPr>
          <p:cNvPicPr>
            <a:picLocks noChangeAspect="1"/>
          </p:cNvPicPr>
          <p:nvPr/>
        </p:nvPicPr>
        <p:blipFill>
          <a:blip r:embed="rId3"/>
          <a:stretch>
            <a:fillRect/>
          </a:stretch>
        </p:blipFill>
        <p:spPr>
          <a:xfrm>
            <a:off x="549443" y="1317690"/>
            <a:ext cx="11090484" cy="4938731"/>
          </a:xfrm>
          <a:prstGeom prst="rect">
            <a:avLst/>
          </a:prstGeom>
        </p:spPr>
      </p:pic>
      <p:sp>
        <p:nvSpPr>
          <p:cNvPr id="3" name="TextBox 2">
            <a:extLst>
              <a:ext uri="{FF2B5EF4-FFF2-40B4-BE49-F238E27FC236}">
                <a16:creationId xmlns:a16="http://schemas.microsoft.com/office/drawing/2014/main" id="{71C55F9C-BFAA-9F51-B098-A8E1243DD93C}"/>
              </a:ext>
            </a:extLst>
          </p:cNvPr>
          <p:cNvSpPr txBox="1"/>
          <p:nvPr/>
        </p:nvSpPr>
        <p:spPr>
          <a:xfrm>
            <a:off x="549443" y="6331512"/>
            <a:ext cx="1244540" cy="277063"/>
          </a:xfrm>
          <a:prstGeom prst="rect">
            <a:avLst/>
          </a:prstGeom>
          <a:noFill/>
        </p:spPr>
        <p:txBody>
          <a:bodyPr wrap="none" rtlCol="0">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OpenWHO.org </a:t>
            </a:r>
          </a:p>
        </p:txBody>
      </p:sp>
      <p:sp>
        <p:nvSpPr>
          <p:cNvPr id="5" name="TextBox 4">
            <a:extLst>
              <a:ext uri="{FF2B5EF4-FFF2-40B4-BE49-F238E27FC236}">
                <a16:creationId xmlns:a16="http://schemas.microsoft.com/office/drawing/2014/main" id="{0C2CF86B-9FC0-4307-A167-1CD065E0C760}"/>
              </a:ext>
            </a:extLst>
          </p:cNvPr>
          <p:cNvSpPr txBox="1"/>
          <p:nvPr/>
        </p:nvSpPr>
        <p:spPr>
          <a:xfrm>
            <a:off x="667657" y="2353128"/>
            <a:ext cx="2198047" cy="830997"/>
          </a:xfrm>
          <a:prstGeom prst="rect">
            <a:avLst/>
          </a:prstGeom>
          <a:solidFill>
            <a:srgbClr val="EAF5DD"/>
          </a:solidFill>
        </p:spPr>
        <p:txBody>
          <a:bodyPr wrap="square" lIns="0" tIns="0" rIns="0" bIns="0" rtlCol="0">
            <a:spAutoFit/>
          </a:bodyPr>
          <a:lstStyle/>
          <a:p>
            <a:pPr algn="r"/>
            <a:r>
              <a:rPr lang="fr-FR" b="1" i="0" u="none" strike="noStrike" cap="none" baseline="0" dirty="0">
                <a:solidFill>
                  <a:srgbClr val="000000"/>
                </a:solidFill>
                <a:effectLst/>
                <a:uFill>
                  <a:solidFill>
                    <a:prstClr val="black">
                      <a:alpha val="0"/>
                    </a:prstClr>
                  </a:solidFill>
                </a:uFill>
                <a:latin typeface="Arial"/>
                <a:ea typeface="Arial"/>
                <a:cs typeface="Arial"/>
              </a:rPr>
              <a:t>Pour minimiser le </a:t>
            </a:r>
            <a:r>
              <a:rPr lang="fr-FR" b="0" i="0" u="none" strike="noStrike" cap="none" baseline="0" dirty="0">
                <a:solidFill>
                  <a:srgbClr val="000000"/>
                </a:solidFill>
                <a:effectLst/>
                <a:uFill>
                  <a:solidFill>
                    <a:prstClr val="black">
                      <a:alpha val="0"/>
                    </a:prstClr>
                  </a:solidFill>
                </a:uFill>
                <a:latin typeface="Arial"/>
                <a:ea typeface="Arial"/>
                <a:cs typeface="Arial"/>
              </a:rPr>
              <a:t>risque de transmission </a:t>
            </a:r>
          </a:p>
        </p:txBody>
      </p:sp>
      <p:sp>
        <p:nvSpPr>
          <p:cNvPr id="7" name="TextBox 6">
            <a:extLst>
              <a:ext uri="{FF2B5EF4-FFF2-40B4-BE49-F238E27FC236}">
                <a16:creationId xmlns:a16="http://schemas.microsoft.com/office/drawing/2014/main" id="{111EDFCC-8FFC-48E8-88B7-41B1ECEA3A32}"/>
              </a:ext>
            </a:extLst>
          </p:cNvPr>
          <p:cNvSpPr txBox="1"/>
          <p:nvPr/>
        </p:nvSpPr>
        <p:spPr>
          <a:xfrm>
            <a:off x="7659373" y="2392044"/>
            <a:ext cx="3980554" cy="1354217"/>
          </a:xfrm>
          <a:prstGeom prst="rect">
            <a:avLst/>
          </a:prstGeom>
          <a:solidFill>
            <a:srgbClr val="EAF5DD"/>
          </a:solidFill>
        </p:spPr>
        <p:txBody>
          <a:bodyPr wrap="square" lIns="0" tIns="0" rIns="0" bIns="0" rtlCol="0">
            <a:spAutoFit/>
          </a:bodyPr>
          <a:lstStyle/>
          <a:p>
            <a:r>
              <a:rPr lang="fr-FR" sz="2200" b="0" i="0" u="none" strike="noStrike" cap="none" baseline="0" dirty="0">
                <a:solidFill>
                  <a:srgbClr val="000000"/>
                </a:solidFill>
                <a:effectLst/>
                <a:uFill>
                  <a:solidFill>
                    <a:prstClr val="black">
                      <a:alpha val="0"/>
                    </a:prstClr>
                  </a:solidFill>
                </a:uFill>
                <a:latin typeface="Arial"/>
                <a:ea typeface="Arial"/>
                <a:cs typeface="Arial"/>
              </a:rPr>
              <a:t>Avec l'utilisation de </a:t>
            </a:r>
            <a:r>
              <a:rPr lang="fr-FR" sz="2200" b="1" i="0" u="none" strike="noStrike" cap="none" baseline="0" dirty="0">
                <a:solidFill>
                  <a:srgbClr val="000000"/>
                </a:solidFill>
                <a:effectLst/>
                <a:uFill>
                  <a:solidFill>
                    <a:prstClr val="black">
                      <a:alpha val="0"/>
                    </a:prstClr>
                  </a:solidFill>
                </a:uFill>
                <a:latin typeface="Arial"/>
                <a:ea typeface="Arial"/>
                <a:cs typeface="Arial"/>
              </a:rPr>
              <a:t>mesures barrières physiques</a:t>
            </a:r>
            <a:r>
              <a:rPr lang="fr-FR" sz="2200" b="0" i="0" u="none" strike="noStrike" cap="none" baseline="0" dirty="0">
                <a:solidFill>
                  <a:srgbClr val="000000"/>
                </a:solidFill>
                <a:effectLst/>
                <a:uFill>
                  <a:solidFill>
                    <a:prstClr val="black">
                      <a:alpha val="0"/>
                    </a:prstClr>
                  </a:solidFill>
                </a:uFill>
                <a:latin typeface="Arial"/>
                <a:ea typeface="Arial"/>
                <a:cs typeface="Arial"/>
              </a:rPr>
              <a:t> et le maintien d’une </a:t>
            </a:r>
            <a:r>
              <a:rPr lang="fr-FR" sz="2200" b="1" i="0" u="none" strike="noStrike" cap="none" baseline="0" dirty="0">
                <a:solidFill>
                  <a:srgbClr val="000000"/>
                </a:solidFill>
                <a:effectLst/>
                <a:uFill>
                  <a:solidFill>
                    <a:prstClr val="black">
                      <a:alpha val="0"/>
                    </a:prstClr>
                  </a:solidFill>
                </a:uFill>
                <a:latin typeface="Arial"/>
                <a:ea typeface="Arial"/>
                <a:cs typeface="Arial"/>
              </a:rPr>
              <a:t>distance d'au moins 1 </a:t>
            </a:r>
            <a:r>
              <a:rPr lang="fr-FR" sz="2200" b="0" i="0" u="none" strike="noStrike" cap="none" baseline="0" dirty="0">
                <a:solidFill>
                  <a:srgbClr val="000000"/>
                </a:solidFill>
                <a:effectLst/>
                <a:uFill>
                  <a:solidFill>
                    <a:prstClr val="black">
                      <a:alpha val="0"/>
                    </a:prstClr>
                  </a:solidFill>
                </a:uFill>
                <a:latin typeface="Arial"/>
                <a:ea typeface="Arial"/>
                <a:cs typeface="Arial"/>
              </a:rPr>
              <a:t>m à tout moment</a:t>
            </a:r>
          </a:p>
        </p:txBody>
      </p:sp>
      <p:sp>
        <p:nvSpPr>
          <p:cNvPr id="8" name="TextBox 7">
            <a:extLst>
              <a:ext uri="{FF2B5EF4-FFF2-40B4-BE49-F238E27FC236}">
                <a16:creationId xmlns:a16="http://schemas.microsoft.com/office/drawing/2014/main" id="{0A8DEB6C-F638-42F3-855E-2D449EF8D86C}"/>
              </a:ext>
            </a:extLst>
          </p:cNvPr>
          <p:cNvSpPr txBox="1"/>
          <p:nvPr/>
        </p:nvSpPr>
        <p:spPr>
          <a:xfrm>
            <a:off x="1793983" y="4342971"/>
            <a:ext cx="2145027" cy="1231106"/>
          </a:xfrm>
          <a:prstGeom prst="rect">
            <a:avLst/>
          </a:prstGeom>
          <a:solidFill>
            <a:srgbClr val="EAF5DD"/>
          </a:solidFill>
        </p:spPr>
        <p:txBody>
          <a:bodyPr wrap="square" lIns="0" tIns="0" rIns="0" bIns="0" rtlCol="0">
            <a:spAutoFit/>
          </a:bodyPr>
          <a:lstStyle/>
          <a:p>
            <a:pPr algn="r"/>
            <a:r>
              <a:rPr lang="fr-FR" sz="2000" b="0" i="0" u="none" strike="noStrike" cap="none" baseline="0" dirty="0">
                <a:solidFill>
                  <a:srgbClr val="000000"/>
                </a:solidFill>
                <a:effectLst/>
                <a:uFill>
                  <a:solidFill>
                    <a:prstClr val="black">
                      <a:alpha val="0"/>
                    </a:prstClr>
                  </a:solidFill>
                </a:uFill>
                <a:latin typeface="Arial"/>
                <a:ea typeface="Arial"/>
                <a:cs typeface="Arial"/>
              </a:rPr>
              <a:t>jusqu’à la formation d’une </a:t>
            </a:r>
            <a:r>
              <a:rPr lang="fr-FR" sz="2000" b="1" i="0" u="none" strike="noStrike" cap="none" baseline="0" dirty="0">
                <a:solidFill>
                  <a:srgbClr val="000000"/>
                </a:solidFill>
                <a:effectLst/>
                <a:uFill>
                  <a:solidFill>
                    <a:prstClr val="black">
                      <a:alpha val="0"/>
                    </a:prstClr>
                  </a:solidFill>
                </a:uFill>
                <a:latin typeface="Arial"/>
                <a:ea typeface="Arial"/>
                <a:cs typeface="Arial"/>
              </a:rPr>
              <a:t>nouvelle couche de peau saine</a:t>
            </a:r>
          </a:p>
        </p:txBody>
      </p:sp>
      <p:sp>
        <p:nvSpPr>
          <p:cNvPr id="9" name="TextBox 8">
            <a:extLst>
              <a:ext uri="{FF2B5EF4-FFF2-40B4-BE49-F238E27FC236}">
                <a16:creationId xmlns:a16="http://schemas.microsoft.com/office/drawing/2014/main" id="{1AE6464F-7D6F-412A-8CE8-25CCD9E54F80}"/>
              </a:ext>
            </a:extLst>
          </p:cNvPr>
          <p:cNvSpPr txBox="1"/>
          <p:nvPr/>
        </p:nvSpPr>
        <p:spPr>
          <a:xfrm>
            <a:off x="3599381" y="2393133"/>
            <a:ext cx="1231718" cy="853440"/>
          </a:xfrm>
          <a:prstGeom prst="rect">
            <a:avLst/>
          </a:prstGeom>
          <a:solidFill>
            <a:srgbClr val="F8E457"/>
          </a:solidFill>
        </p:spPr>
        <p:txBody>
          <a:bodyPr wrap="square" lIns="0" tIns="0" rIns="0" bIns="0" rtlCol="0">
            <a:spAutoFit/>
          </a:bodyPr>
          <a:lstStyle/>
          <a:p>
            <a:pPr algn="ctr"/>
            <a:r>
              <a:rPr lang="fr-FR" sz="2800" b="1" i="0" u="none" strike="noStrike" cap="none" baseline="0">
                <a:solidFill>
                  <a:srgbClr val="000000"/>
                </a:solidFill>
                <a:effectLst/>
                <a:uFill>
                  <a:solidFill>
                    <a:prstClr val="black">
                      <a:alpha val="0"/>
                    </a:prstClr>
                  </a:solidFill>
                </a:uFill>
                <a:latin typeface="Arial"/>
                <a:ea typeface="Arial"/>
                <a:cs typeface="Arial"/>
              </a:rPr>
              <a:t>Pourquoi ?</a:t>
            </a:r>
          </a:p>
        </p:txBody>
      </p:sp>
      <p:sp>
        <p:nvSpPr>
          <p:cNvPr id="10" name="TextBox 9">
            <a:extLst>
              <a:ext uri="{FF2B5EF4-FFF2-40B4-BE49-F238E27FC236}">
                <a16:creationId xmlns:a16="http://schemas.microsoft.com/office/drawing/2014/main" id="{8C43A06C-8B0D-45FE-9421-ECB9BA78ABA1}"/>
              </a:ext>
            </a:extLst>
          </p:cNvPr>
          <p:cNvSpPr txBox="1"/>
          <p:nvPr/>
        </p:nvSpPr>
        <p:spPr>
          <a:xfrm>
            <a:off x="5564775" y="2466101"/>
            <a:ext cx="1482623" cy="1280160"/>
          </a:xfrm>
          <a:prstGeom prst="rect">
            <a:avLst/>
          </a:prstGeom>
          <a:solidFill>
            <a:srgbClr val="F44B4B"/>
          </a:solidFill>
        </p:spPr>
        <p:txBody>
          <a:bodyPr wrap="square" lIns="0" tIns="0" rIns="0" bIns="0" rtlCol="0">
            <a:spAutoFit/>
          </a:bodyPr>
          <a:lstStyle/>
          <a:p>
            <a:pPr algn="ctr"/>
            <a:r>
              <a:rPr lang="fr-FR" sz="2800" b="1" i="0" u="none" strike="noStrike" cap="none" baseline="0" dirty="0">
                <a:solidFill>
                  <a:srgbClr val="000000"/>
                </a:solidFill>
                <a:effectLst/>
                <a:uFill>
                  <a:solidFill>
                    <a:prstClr val="black">
                      <a:alpha val="0"/>
                    </a:prstClr>
                  </a:solidFill>
                </a:uFill>
                <a:latin typeface="Arial"/>
                <a:ea typeface="Arial"/>
                <a:cs typeface="Arial"/>
              </a:rPr>
              <a:t>De quelle façon?</a:t>
            </a:r>
          </a:p>
        </p:txBody>
      </p:sp>
      <p:sp>
        <p:nvSpPr>
          <p:cNvPr id="11" name="TextBox 10">
            <a:extLst>
              <a:ext uri="{FF2B5EF4-FFF2-40B4-BE49-F238E27FC236}">
                <a16:creationId xmlns:a16="http://schemas.microsoft.com/office/drawing/2014/main" id="{093E76EB-03E2-4DBA-BBC7-D4ABCD7F32D1}"/>
              </a:ext>
            </a:extLst>
          </p:cNvPr>
          <p:cNvSpPr txBox="1"/>
          <p:nvPr/>
        </p:nvSpPr>
        <p:spPr>
          <a:xfrm>
            <a:off x="4581964" y="4524647"/>
            <a:ext cx="1512721" cy="1280160"/>
          </a:xfrm>
          <a:prstGeom prst="rect">
            <a:avLst/>
          </a:prstGeom>
          <a:solidFill>
            <a:srgbClr val="89FFF5"/>
          </a:solidFill>
        </p:spPr>
        <p:txBody>
          <a:bodyPr wrap="square" lIns="0" tIns="0" rIns="0" bIns="0" rtlCol="0">
            <a:spAutoFit/>
          </a:bodyPr>
          <a:lstStyle/>
          <a:p>
            <a:pPr algn="ctr"/>
            <a:r>
              <a:rPr lang="fr-FR" sz="2800" b="1" i="0" u="none" strike="noStrike" cap="none" baseline="0" dirty="0">
                <a:solidFill>
                  <a:srgbClr val="000000"/>
                </a:solidFill>
                <a:effectLst/>
                <a:uFill>
                  <a:solidFill>
                    <a:prstClr val="black">
                      <a:alpha val="0"/>
                    </a:prstClr>
                  </a:solidFill>
                </a:uFill>
                <a:latin typeface="Arial"/>
                <a:ea typeface="Arial"/>
                <a:cs typeface="Arial"/>
              </a:rPr>
              <a:t>Combien de temps ? </a:t>
            </a:r>
          </a:p>
        </p:txBody>
      </p:sp>
    </p:spTree>
    <p:extLst>
      <p:ext uri="{BB962C8B-B14F-4D97-AF65-F5344CB8AC3E}">
        <p14:creationId xmlns:p14="http://schemas.microsoft.com/office/powerpoint/2010/main" val="41453464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4D6CE-8884-7684-3259-88D95E38F03E}"/>
              </a:ext>
            </a:extLst>
          </p:cNvPr>
          <p:cNvSpPr>
            <a:spLocks noGrp="1"/>
          </p:cNvSpPr>
          <p:nvPr>
            <p:ph type="title"/>
          </p:nvPr>
        </p:nvSpPr>
        <p:spPr>
          <a:xfrm>
            <a:off x="838200" y="468178"/>
            <a:ext cx="10074808"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Isolement dans un établissement de santé </a:t>
            </a:r>
          </a:p>
        </p:txBody>
      </p:sp>
      <p:pic>
        <p:nvPicPr>
          <p:cNvPr id="6" name="Content Placeholder 5">
            <a:extLst>
              <a:ext uri="{FF2B5EF4-FFF2-40B4-BE49-F238E27FC236}">
                <a16:creationId xmlns:a16="http://schemas.microsoft.com/office/drawing/2014/main" id="{0450FE7F-A920-2C2F-CE8D-D25FA28B8108}"/>
              </a:ext>
            </a:extLst>
          </p:cNvPr>
          <p:cNvPicPr>
            <a:picLocks noGrp="1" noChangeAspect="1"/>
          </p:cNvPicPr>
          <p:nvPr>
            <p:ph idx="1"/>
          </p:nvPr>
        </p:nvPicPr>
        <p:blipFill>
          <a:blip r:embed="rId3"/>
          <a:stretch>
            <a:fillRect/>
          </a:stretch>
        </p:blipFill>
        <p:spPr>
          <a:xfrm>
            <a:off x="838199" y="1373236"/>
            <a:ext cx="10195967" cy="5220066"/>
          </a:xfrm>
        </p:spPr>
      </p:pic>
      <p:sp>
        <p:nvSpPr>
          <p:cNvPr id="3" name="TextBox 2">
            <a:extLst>
              <a:ext uri="{FF2B5EF4-FFF2-40B4-BE49-F238E27FC236}">
                <a16:creationId xmlns:a16="http://schemas.microsoft.com/office/drawing/2014/main" id="{9FEE29FA-F6D9-4F28-5DAC-C9A5042205D2}"/>
              </a:ext>
            </a:extLst>
          </p:cNvPr>
          <p:cNvSpPr txBox="1"/>
          <p:nvPr/>
        </p:nvSpPr>
        <p:spPr>
          <a:xfrm>
            <a:off x="838199" y="6316303"/>
            <a:ext cx="1154483" cy="261610"/>
          </a:xfrm>
          <a:prstGeom prst="rect">
            <a:avLst/>
          </a:prstGeom>
          <a:noFill/>
        </p:spPr>
        <p:txBody>
          <a:bodyPr wrap="none" rtlCol="0">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OpenWHO.org </a:t>
            </a:r>
          </a:p>
        </p:txBody>
      </p:sp>
      <p:sp>
        <p:nvSpPr>
          <p:cNvPr id="5" name="TextBox 4">
            <a:extLst>
              <a:ext uri="{FF2B5EF4-FFF2-40B4-BE49-F238E27FC236}">
                <a16:creationId xmlns:a16="http://schemas.microsoft.com/office/drawing/2014/main" id="{7E63DDF0-D68C-4897-831D-B98F978EC7E6}"/>
              </a:ext>
            </a:extLst>
          </p:cNvPr>
          <p:cNvSpPr txBox="1"/>
          <p:nvPr/>
        </p:nvSpPr>
        <p:spPr>
          <a:xfrm>
            <a:off x="1039090" y="2436254"/>
            <a:ext cx="1519382" cy="307777"/>
          </a:xfrm>
          <a:prstGeom prst="rect">
            <a:avLst/>
          </a:prstGeom>
          <a:solidFill>
            <a:srgbClr val="B5DBF6"/>
          </a:solidFill>
        </p:spPr>
        <p:txBody>
          <a:bodyPr wrap="square" lIns="0" tIns="0" rIns="0" bIns="0" rtlCol="0">
            <a:spAutoFit/>
          </a:bodyPr>
          <a:lstStyle/>
          <a:p>
            <a:pPr algn="ctr"/>
            <a:r>
              <a:rPr lang="fr-FR" sz="2000" b="0" i="0" u="none" strike="noStrike" cap="none" baseline="0">
                <a:solidFill>
                  <a:srgbClr val="000000"/>
                </a:solidFill>
                <a:effectLst/>
                <a:uFill>
                  <a:solidFill>
                    <a:prstClr val="black">
                      <a:alpha val="0"/>
                    </a:prstClr>
                  </a:solidFill>
                </a:uFill>
                <a:latin typeface="Arial"/>
                <a:ea typeface="Arial"/>
                <a:cs typeface="Arial"/>
              </a:rPr>
              <a:t>Salle de bain</a:t>
            </a:r>
          </a:p>
        </p:txBody>
      </p:sp>
      <p:sp>
        <p:nvSpPr>
          <p:cNvPr id="7" name="TextBox 6">
            <a:extLst>
              <a:ext uri="{FF2B5EF4-FFF2-40B4-BE49-F238E27FC236}">
                <a16:creationId xmlns:a16="http://schemas.microsoft.com/office/drawing/2014/main" id="{1BBA8BC9-3819-4037-BA98-A2F38E0FCA7D}"/>
              </a:ext>
            </a:extLst>
          </p:cNvPr>
          <p:cNvSpPr txBox="1"/>
          <p:nvPr/>
        </p:nvSpPr>
        <p:spPr>
          <a:xfrm>
            <a:off x="8737598" y="1997527"/>
            <a:ext cx="2022765" cy="307777"/>
          </a:xfrm>
          <a:prstGeom prst="rect">
            <a:avLst/>
          </a:prstGeom>
          <a:solidFill>
            <a:srgbClr val="B5DBF6"/>
          </a:solidFill>
        </p:spPr>
        <p:txBody>
          <a:bodyPr wrap="square" lIns="0" tIns="0" rIns="0" bIns="0" rtlCol="0">
            <a:spAutoFit/>
          </a:bodyPr>
          <a:lstStyle/>
          <a:p>
            <a:pPr algn="ctr"/>
            <a:r>
              <a:rPr lang="fr-FR" sz="2000" b="0" i="0" u="none" strike="noStrike" cap="none" baseline="0" dirty="0">
                <a:solidFill>
                  <a:srgbClr val="000000"/>
                </a:solidFill>
                <a:effectLst/>
                <a:uFill>
                  <a:solidFill>
                    <a:prstClr val="black">
                      <a:alpha val="0"/>
                    </a:prstClr>
                  </a:solidFill>
                </a:uFill>
                <a:latin typeface="Arial"/>
                <a:ea typeface="Arial"/>
                <a:cs typeface="Arial"/>
              </a:rPr>
              <a:t>Salle d'isolement</a:t>
            </a:r>
          </a:p>
        </p:txBody>
      </p:sp>
      <p:sp>
        <p:nvSpPr>
          <p:cNvPr id="9" name="TextBox 8">
            <a:extLst>
              <a:ext uri="{FF2B5EF4-FFF2-40B4-BE49-F238E27FC236}">
                <a16:creationId xmlns:a16="http://schemas.microsoft.com/office/drawing/2014/main" id="{651AE3B0-AE70-4537-A622-1547503AA6EF}"/>
              </a:ext>
            </a:extLst>
          </p:cNvPr>
          <p:cNvSpPr txBox="1"/>
          <p:nvPr/>
        </p:nvSpPr>
        <p:spPr>
          <a:xfrm>
            <a:off x="8178798" y="6041374"/>
            <a:ext cx="2022765" cy="307777"/>
          </a:xfrm>
          <a:prstGeom prst="rect">
            <a:avLst/>
          </a:prstGeom>
          <a:solidFill>
            <a:srgbClr val="B5DBF6"/>
          </a:solidFill>
        </p:spPr>
        <p:txBody>
          <a:bodyPr wrap="square" lIns="0" tIns="0" rIns="0" bIns="0" rtlCol="0">
            <a:spAutoFit/>
          </a:bodyPr>
          <a:lstStyle/>
          <a:p>
            <a:pPr algn="ctr"/>
            <a:r>
              <a:rPr lang="fr-FR" sz="2000" b="0" i="0" u="none" strike="noStrike" cap="none" baseline="0">
                <a:solidFill>
                  <a:srgbClr val="000000"/>
                </a:solidFill>
                <a:effectLst/>
                <a:uFill>
                  <a:solidFill>
                    <a:prstClr val="black">
                      <a:alpha val="0"/>
                    </a:prstClr>
                  </a:solidFill>
                </a:uFill>
                <a:latin typeface="Arial"/>
                <a:ea typeface="Arial"/>
                <a:cs typeface="Arial"/>
              </a:rPr>
              <a:t>Antichambre</a:t>
            </a:r>
          </a:p>
        </p:txBody>
      </p:sp>
    </p:spTree>
    <p:extLst>
      <p:ext uri="{BB962C8B-B14F-4D97-AF65-F5344CB8AC3E}">
        <p14:creationId xmlns:p14="http://schemas.microsoft.com/office/powerpoint/2010/main" val="1247143491"/>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024A1-F235-5CD8-5DD3-A7507077CF1B}"/>
              </a:ext>
            </a:extLst>
          </p:cNvPr>
          <p:cNvSpPr>
            <a:spLocks noGrp="1"/>
          </p:cNvSpPr>
          <p:nvPr>
            <p:ph type="title"/>
          </p:nvPr>
        </p:nvSpPr>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Prévention et contrôle des infections lors des soins de santé</a:t>
            </a:r>
          </a:p>
        </p:txBody>
      </p:sp>
      <p:pic>
        <p:nvPicPr>
          <p:cNvPr id="6" name="Content Placeholder 5">
            <a:extLst>
              <a:ext uri="{FF2B5EF4-FFF2-40B4-BE49-F238E27FC236}">
                <a16:creationId xmlns:a16="http://schemas.microsoft.com/office/drawing/2014/main" id="{119099B7-DE42-539C-16BE-91C60CACD899}"/>
              </a:ext>
            </a:extLst>
          </p:cNvPr>
          <p:cNvPicPr>
            <a:picLocks noGrp="1" noChangeAspect="1"/>
          </p:cNvPicPr>
          <p:nvPr>
            <p:ph idx="1"/>
          </p:nvPr>
        </p:nvPicPr>
        <p:blipFill>
          <a:blip r:embed="rId3"/>
          <a:stretch>
            <a:fillRect/>
          </a:stretch>
        </p:blipFill>
        <p:spPr>
          <a:xfrm>
            <a:off x="838200" y="1497648"/>
            <a:ext cx="10515600" cy="4771858"/>
          </a:xfrm>
        </p:spPr>
      </p:pic>
      <p:sp>
        <p:nvSpPr>
          <p:cNvPr id="3" name="TextBox 2">
            <a:extLst>
              <a:ext uri="{FF2B5EF4-FFF2-40B4-BE49-F238E27FC236}">
                <a16:creationId xmlns:a16="http://schemas.microsoft.com/office/drawing/2014/main" id="{FF4AC120-9690-D15E-BE4E-7D77D6C8ADAC}"/>
              </a:ext>
            </a:extLst>
          </p:cNvPr>
          <p:cNvSpPr txBox="1"/>
          <p:nvPr/>
        </p:nvSpPr>
        <p:spPr>
          <a:xfrm>
            <a:off x="838200" y="6269506"/>
            <a:ext cx="1244540" cy="277063"/>
          </a:xfrm>
          <a:prstGeom prst="rect">
            <a:avLst/>
          </a:prstGeom>
          <a:noFill/>
        </p:spPr>
        <p:txBody>
          <a:bodyPr wrap="none" rtlCol="0">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OpenWHO.org </a:t>
            </a:r>
          </a:p>
        </p:txBody>
      </p:sp>
      <p:sp>
        <p:nvSpPr>
          <p:cNvPr id="5" name="TextBox 4">
            <a:extLst>
              <a:ext uri="{FF2B5EF4-FFF2-40B4-BE49-F238E27FC236}">
                <a16:creationId xmlns:a16="http://schemas.microsoft.com/office/drawing/2014/main" id="{DCCFBA75-CE2E-498D-B581-F79CEAB773FF}"/>
              </a:ext>
            </a:extLst>
          </p:cNvPr>
          <p:cNvSpPr txBox="1"/>
          <p:nvPr/>
        </p:nvSpPr>
        <p:spPr>
          <a:xfrm>
            <a:off x="5532582" y="1686957"/>
            <a:ext cx="5624946" cy="3534801"/>
          </a:xfrm>
          <a:prstGeom prst="rect">
            <a:avLst/>
          </a:prstGeom>
          <a:solidFill>
            <a:schemeClr val="bg1"/>
          </a:solidFill>
        </p:spPr>
        <p:txBody>
          <a:bodyPr wrap="square" lIns="0" tIns="0" rIns="0" bIns="0" rtlCol="0">
            <a:spAutoFit/>
          </a:bodyPr>
          <a:lstStyle/>
          <a:p>
            <a:pPr marL="365760" indent="-274320">
              <a:lnSpc>
                <a:spcPts val="4000"/>
              </a:lnSpc>
              <a:buClr>
                <a:srgbClr val="D85C19"/>
              </a:buClr>
              <a:buFont typeface="Wingdings" panose="05000000000000000000" pitchFamily="2" charset="2"/>
              <a:buChar char="§"/>
            </a:pPr>
            <a:r>
              <a:rPr lang="fr-FR" sz="2600" b="0" i="0" u="none" strike="noStrike" cap="none" baseline="0">
                <a:solidFill>
                  <a:srgbClr val="000000"/>
                </a:solidFill>
                <a:effectLst/>
                <a:uFill>
                  <a:solidFill>
                    <a:prstClr val="black">
                      <a:alpha val="0"/>
                    </a:prstClr>
                  </a:solidFill>
                </a:uFill>
                <a:latin typeface="Arial"/>
                <a:ea typeface="Arial"/>
                <a:cs typeface="Arial"/>
              </a:rPr>
              <a:t>Salle ou espace d'isolement </a:t>
            </a:r>
          </a:p>
          <a:p>
            <a:pPr marL="365760" indent="-274320">
              <a:lnSpc>
                <a:spcPts val="4000"/>
              </a:lnSpc>
              <a:buClr>
                <a:srgbClr val="D85C19"/>
              </a:buClr>
              <a:buFont typeface="Wingdings" panose="05000000000000000000" pitchFamily="2" charset="2"/>
              <a:buChar char="§"/>
            </a:pPr>
            <a:r>
              <a:rPr lang="fr-FR" sz="2600" b="0" i="0" u="none" strike="noStrike" cap="none" baseline="0">
                <a:solidFill>
                  <a:srgbClr val="000000"/>
                </a:solidFill>
                <a:effectLst/>
                <a:uFill>
                  <a:solidFill>
                    <a:prstClr val="black">
                      <a:alpha val="0"/>
                    </a:prstClr>
                  </a:solidFill>
                </a:uFill>
                <a:latin typeface="Arial"/>
                <a:ea typeface="Arial"/>
                <a:cs typeface="Arial"/>
              </a:rPr>
              <a:t>Lavage des mains</a:t>
            </a:r>
          </a:p>
          <a:p>
            <a:pPr marL="365760" indent="-274320">
              <a:lnSpc>
                <a:spcPts val="4000"/>
              </a:lnSpc>
              <a:buClr>
                <a:srgbClr val="D85C19"/>
              </a:buClr>
              <a:buFont typeface="Wingdings" panose="05000000000000000000" pitchFamily="2" charset="2"/>
              <a:buChar char="§"/>
            </a:pPr>
            <a:r>
              <a:rPr lang="fr-FR" sz="2600" b="0" i="0" u="none" strike="noStrike" cap="none" baseline="0">
                <a:solidFill>
                  <a:srgbClr val="000000"/>
                </a:solidFill>
                <a:effectLst/>
                <a:uFill>
                  <a:solidFill>
                    <a:prstClr val="black">
                      <a:alpha val="0"/>
                    </a:prstClr>
                  </a:solidFill>
                </a:uFill>
                <a:latin typeface="Arial"/>
                <a:ea typeface="Arial"/>
                <a:cs typeface="Arial"/>
              </a:rPr>
              <a:t>Blouse, masque, lunettes de protection et gants</a:t>
            </a:r>
          </a:p>
          <a:p>
            <a:pPr marL="365760" indent="-274320">
              <a:lnSpc>
                <a:spcPts val="4000"/>
              </a:lnSpc>
              <a:buClr>
                <a:srgbClr val="D85C19"/>
              </a:buClr>
              <a:buFont typeface="Wingdings" panose="05000000000000000000" pitchFamily="2" charset="2"/>
              <a:buChar char="§"/>
            </a:pPr>
            <a:r>
              <a:rPr lang="fr-FR" sz="2600" b="0" i="0" u="none" strike="noStrike" cap="none" baseline="0">
                <a:solidFill>
                  <a:srgbClr val="000000"/>
                </a:solidFill>
                <a:effectLst/>
                <a:uFill>
                  <a:solidFill>
                    <a:prstClr val="black">
                      <a:alpha val="0"/>
                    </a:prstClr>
                  </a:solidFill>
                </a:uFill>
                <a:latin typeface="Arial"/>
                <a:ea typeface="Arial"/>
                <a:cs typeface="Arial"/>
              </a:rPr>
              <a:t>Nettoyage et désinfection </a:t>
            </a:r>
          </a:p>
          <a:p>
            <a:pPr marL="365760" indent="-274320">
              <a:lnSpc>
                <a:spcPts val="4000"/>
              </a:lnSpc>
              <a:buClr>
                <a:srgbClr val="D85C19"/>
              </a:buClr>
              <a:buFont typeface="Wingdings" panose="05000000000000000000" pitchFamily="2" charset="2"/>
              <a:buChar char="§"/>
            </a:pPr>
            <a:r>
              <a:rPr lang="fr-FR" sz="2600" b="0" i="0" u="none" strike="noStrike" cap="none" baseline="0">
                <a:solidFill>
                  <a:srgbClr val="000000"/>
                </a:solidFill>
                <a:effectLst/>
                <a:uFill>
                  <a:solidFill>
                    <a:prstClr val="black">
                      <a:alpha val="0"/>
                    </a:prstClr>
                  </a:solidFill>
                </a:uFill>
                <a:latin typeface="Arial"/>
                <a:ea typeface="Arial"/>
                <a:cs typeface="Arial"/>
              </a:rPr>
              <a:t>Gestion des déchets</a:t>
            </a:r>
          </a:p>
          <a:p>
            <a:pPr marL="365760" indent="-274320">
              <a:lnSpc>
                <a:spcPts val="4000"/>
              </a:lnSpc>
              <a:buClr>
                <a:srgbClr val="D85C19"/>
              </a:buClr>
              <a:buFont typeface="Wingdings" panose="05000000000000000000" pitchFamily="2" charset="2"/>
              <a:buChar char="§"/>
            </a:pPr>
            <a:r>
              <a:rPr lang="fr-FR" sz="2600" b="0" i="0" u="none" strike="noStrike" cap="none" baseline="0">
                <a:solidFill>
                  <a:srgbClr val="000000"/>
                </a:solidFill>
                <a:effectLst/>
                <a:uFill>
                  <a:solidFill>
                    <a:prstClr val="black">
                      <a:alpha val="0"/>
                    </a:prstClr>
                  </a:solidFill>
                </a:uFill>
                <a:latin typeface="Arial"/>
                <a:ea typeface="Arial"/>
                <a:cs typeface="Arial"/>
              </a:rPr>
              <a:t>Manipulation sûre du linge</a:t>
            </a:r>
          </a:p>
        </p:txBody>
      </p:sp>
    </p:spTree>
    <p:extLst>
      <p:ext uri="{BB962C8B-B14F-4D97-AF65-F5344CB8AC3E}">
        <p14:creationId xmlns:p14="http://schemas.microsoft.com/office/powerpoint/2010/main" val="2647298233"/>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8305D-7A08-BCD8-03F8-01C16894A3E3}"/>
              </a:ext>
            </a:extLst>
          </p:cNvPr>
          <p:cNvSpPr>
            <a:spLocks noGrp="1"/>
          </p:cNvSpPr>
          <p:nvPr>
            <p:ph type="title"/>
          </p:nvPr>
        </p:nvSpPr>
        <p:spPr/>
        <p:txBody>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Cinq moments de l’hygiène des mains</a:t>
            </a:r>
          </a:p>
        </p:txBody>
      </p:sp>
      <p:pic>
        <p:nvPicPr>
          <p:cNvPr id="6" name="Content Placeholder 5">
            <a:extLst>
              <a:ext uri="{FF2B5EF4-FFF2-40B4-BE49-F238E27FC236}">
                <a16:creationId xmlns:a16="http://schemas.microsoft.com/office/drawing/2014/main" id="{039B9831-1858-5F93-4AC9-4A455FE750F6}"/>
              </a:ext>
            </a:extLst>
          </p:cNvPr>
          <p:cNvPicPr>
            <a:picLocks noGrp="1" noChangeAspect="1"/>
          </p:cNvPicPr>
          <p:nvPr>
            <p:ph idx="1"/>
          </p:nvPr>
        </p:nvPicPr>
        <p:blipFill>
          <a:blip r:embed="rId3"/>
          <a:stretch>
            <a:fillRect/>
          </a:stretch>
        </p:blipFill>
        <p:spPr>
          <a:xfrm>
            <a:off x="932691" y="1636713"/>
            <a:ext cx="10326617" cy="4932362"/>
          </a:xfrm>
        </p:spPr>
      </p:pic>
      <p:sp>
        <p:nvSpPr>
          <p:cNvPr id="3" name="TextBox 2">
            <a:extLst>
              <a:ext uri="{FF2B5EF4-FFF2-40B4-BE49-F238E27FC236}">
                <a16:creationId xmlns:a16="http://schemas.microsoft.com/office/drawing/2014/main" id="{C1231573-ACB0-76DC-D630-3AAD4026C90B}"/>
              </a:ext>
            </a:extLst>
          </p:cNvPr>
          <p:cNvSpPr txBox="1"/>
          <p:nvPr/>
        </p:nvSpPr>
        <p:spPr>
          <a:xfrm>
            <a:off x="932691" y="6269506"/>
            <a:ext cx="1154483" cy="261610"/>
          </a:xfrm>
          <a:prstGeom prst="rect">
            <a:avLst/>
          </a:prstGeom>
          <a:noFill/>
        </p:spPr>
        <p:txBody>
          <a:bodyPr wrap="none" rtlCol="0">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OpenWHO.org </a:t>
            </a:r>
          </a:p>
        </p:txBody>
      </p:sp>
      <p:sp>
        <p:nvSpPr>
          <p:cNvPr id="5" name="TextBox 4">
            <a:extLst>
              <a:ext uri="{FF2B5EF4-FFF2-40B4-BE49-F238E27FC236}">
                <a16:creationId xmlns:a16="http://schemas.microsoft.com/office/drawing/2014/main" id="{B34A7DBA-940D-484D-B4F5-75A865D9BE84}"/>
              </a:ext>
            </a:extLst>
          </p:cNvPr>
          <p:cNvSpPr txBox="1"/>
          <p:nvPr/>
        </p:nvSpPr>
        <p:spPr>
          <a:xfrm>
            <a:off x="965260" y="2602510"/>
            <a:ext cx="1814885" cy="738664"/>
          </a:xfrm>
          <a:prstGeom prst="rect">
            <a:avLst/>
          </a:prstGeom>
          <a:solidFill>
            <a:srgbClr val="3E80A0"/>
          </a:solidFill>
        </p:spPr>
        <p:txBody>
          <a:bodyPr wrap="square" lIns="0" tIns="0" rIns="0" bIns="0" rtlCol="0">
            <a:spAutoFit/>
          </a:bodyPr>
          <a:lstStyle/>
          <a:p>
            <a:r>
              <a:rPr lang="fr-FR" sz="1600" b="0" i="0" u="none" strike="noStrike" cap="none" baseline="0" dirty="0">
                <a:solidFill>
                  <a:srgbClr val="FFFFFF"/>
                </a:solidFill>
                <a:effectLst/>
                <a:uFill>
                  <a:solidFill>
                    <a:prstClr val="black">
                      <a:alpha val="0"/>
                    </a:prstClr>
                  </a:solidFill>
                </a:uFill>
                <a:latin typeface="Calibri"/>
                <a:ea typeface="Calibri"/>
                <a:cs typeface="Calibri"/>
              </a:rPr>
              <a:t>Avant le contact avec le/la patient(e)</a:t>
            </a:r>
          </a:p>
          <a:p>
            <a:endParaRPr lang="fr-FR" sz="1600" b="0" i="0" u="none" strike="noStrike" cap="none" baseline="0" dirty="0">
              <a:solidFill>
                <a:srgbClr val="FFFFFF"/>
              </a:solidFill>
              <a:effectLst/>
              <a:uFill>
                <a:solidFill>
                  <a:prstClr val="black">
                    <a:alpha val="0"/>
                  </a:prstClr>
                </a:solidFill>
              </a:uFill>
              <a:latin typeface="Calibri"/>
              <a:ea typeface="Calibri"/>
              <a:cs typeface="Calibri"/>
            </a:endParaRPr>
          </a:p>
        </p:txBody>
      </p:sp>
      <p:sp>
        <p:nvSpPr>
          <p:cNvPr id="7" name="TextBox 6">
            <a:extLst>
              <a:ext uri="{FF2B5EF4-FFF2-40B4-BE49-F238E27FC236}">
                <a16:creationId xmlns:a16="http://schemas.microsoft.com/office/drawing/2014/main" id="{6F2FCB9D-CA56-440C-B62C-6A19983FD52E}"/>
              </a:ext>
            </a:extLst>
          </p:cNvPr>
          <p:cNvSpPr txBox="1"/>
          <p:nvPr/>
        </p:nvSpPr>
        <p:spPr>
          <a:xfrm>
            <a:off x="7480413" y="2417844"/>
            <a:ext cx="2332781" cy="553998"/>
          </a:xfrm>
          <a:prstGeom prst="rect">
            <a:avLst/>
          </a:prstGeom>
          <a:solidFill>
            <a:srgbClr val="3E80A0"/>
          </a:solidFill>
        </p:spPr>
        <p:txBody>
          <a:bodyPr wrap="square" lIns="0" tIns="0" rIns="0" bIns="0" rtlCol="0">
            <a:spAutoFit/>
          </a:bodyPr>
          <a:lstStyle/>
          <a:p>
            <a:r>
              <a:rPr lang="fr-FR" b="0" i="0" u="none" strike="noStrike" cap="none" baseline="0" dirty="0">
                <a:solidFill>
                  <a:srgbClr val="FFFFFF"/>
                </a:solidFill>
                <a:effectLst/>
                <a:uFill>
                  <a:solidFill>
                    <a:prstClr val="black">
                      <a:alpha val="0"/>
                    </a:prstClr>
                  </a:solidFill>
                </a:uFill>
                <a:latin typeface="Calibri"/>
                <a:ea typeface="Calibri"/>
                <a:cs typeface="Calibri"/>
              </a:rPr>
              <a:t>Après le contact avec le/la patient(e)</a:t>
            </a:r>
          </a:p>
        </p:txBody>
      </p:sp>
      <p:sp>
        <p:nvSpPr>
          <p:cNvPr id="8" name="TextBox 7">
            <a:extLst>
              <a:ext uri="{FF2B5EF4-FFF2-40B4-BE49-F238E27FC236}">
                <a16:creationId xmlns:a16="http://schemas.microsoft.com/office/drawing/2014/main" id="{97E728D6-8DBB-4D0D-BAA8-12D167A696BC}"/>
              </a:ext>
            </a:extLst>
          </p:cNvPr>
          <p:cNvSpPr txBox="1"/>
          <p:nvPr/>
        </p:nvSpPr>
        <p:spPr>
          <a:xfrm>
            <a:off x="9058624" y="3701638"/>
            <a:ext cx="2200684" cy="830997"/>
          </a:xfrm>
          <a:prstGeom prst="rect">
            <a:avLst/>
          </a:prstGeom>
          <a:solidFill>
            <a:srgbClr val="3E80A0"/>
          </a:solidFill>
        </p:spPr>
        <p:txBody>
          <a:bodyPr wrap="square" lIns="0" tIns="0" rIns="0" bIns="0" rtlCol="0">
            <a:spAutoFit/>
          </a:bodyPr>
          <a:lstStyle/>
          <a:p>
            <a:r>
              <a:rPr lang="fr-FR" b="0" i="0" u="none" strike="noStrike" cap="none" baseline="0" dirty="0">
                <a:solidFill>
                  <a:srgbClr val="FFFFFF"/>
                </a:solidFill>
                <a:effectLst/>
                <a:uFill>
                  <a:solidFill>
                    <a:prstClr val="black">
                      <a:alpha val="0"/>
                    </a:prstClr>
                  </a:solidFill>
                </a:uFill>
                <a:latin typeface="Calibri"/>
                <a:ea typeface="Calibri"/>
                <a:cs typeface="Calibri"/>
              </a:rPr>
              <a:t>Avant la procédure de nettoyage ou d’aseptisation</a:t>
            </a:r>
          </a:p>
        </p:txBody>
      </p:sp>
      <p:sp>
        <p:nvSpPr>
          <p:cNvPr id="9" name="TextBox 8">
            <a:extLst>
              <a:ext uri="{FF2B5EF4-FFF2-40B4-BE49-F238E27FC236}">
                <a16:creationId xmlns:a16="http://schemas.microsoft.com/office/drawing/2014/main" id="{B9699E8E-B798-4698-B00D-F719BE3055C5}"/>
              </a:ext>
            </a:extLst>
          </p:cNvPr>
          <p:cNvSpPr txBox="1"/>
          <p:nvPr/>
        </p:nvSpPr>
        <p:spPr>
          <a:xfrm>
            <a:off x="1959429" y="4755069"/>
            <a:ext cx="2370146" cy="738664"/>
          </a:xfrm>
          <a:prstGeom prst="rect">
            <a:avLst/>
          </a:prstGeom>
          <a:solidFill>
            <a:srgbClr val="3E80A0"/>
          </a:solidFill>
        </p:spPr>
        <p:txBody>
          <a:bodyPr wrap="square" lIns="0" tIns="0" rIns="0" bIns="0" rtlCol="0">
            <a:spAutoFit/>
          </a:bodyPr>
          <a:lstStyle/>
          <a:p>
            <a:r>
              <a:rPr lang="fr-FR" sz="1600" b="0" i="0" u="none" strike="noStrike" cap="none" baseline="0" dirty="0">
                <a:solidFill>
                  <a:srgbClr val="FFFFFF"/>
                </a:solidFill>
                <a:effectLst/>
                <a:uFill>
                  <a:solidFill>
                    <a:prstClr val="black">
                      <a:alpha val="0"/>
                    </a:prstClr>
                  </a:solidFill>
                </a:uFill>
                <a:latin typeface="Calibri"/>
                <a:ea typeface="Calibri"/>
                <a:cs typeface="Calibri"/>
              </a:rPr>
              <a:t>Après un risque d’exposition aux liquides corporels</a:t>
            </a:r>
          </a:p>
          <a:p>
            <a:endParaRPr lang="fr-FR" sz="1600" b="0" i="0" u="none" strike="noStrike" cap="none" baseline="0" dirty="0">
              <a:solidFill>
                <a:srgbClr val="FFFFFF"/>
              </a:solidFill>
              <a:effectLst/>
              <a:uFill>
                <a:solidFill>
                  <a:prstClr val="black">
                    <a:alpha val="0"/>
                  </a:prstClr>
                </a:solidFill>
              </a:uFill>
              <a:latin typeface="Calibri"/>
              <a:ea typeface="Calibri"/>
              <a:cs typeface="Calibri"/>
            </a:endParaRPr>
          </a:p>
        </p:txBody>
      </p:sp>
      <p:sp>
        <p:nvSpPr>
          <p:cNvPr id="10" name="TextBox 9">
            <a:extLst>
              <a:ext uri="{FF2B5EF4-FFF2-40B4-BE49-F238E27FC236}">
                <a16:creationId xmlns:a16="http://schemas.microsoft.com/office/drawing/2014/main" id="{F0E85BDC-A0C6-478E-AA0C-FDB1F017F944}"/>
              </a:ext>
            </a:extLst>
          </p:cNvPr>
          <p:cNvSpPr txBox="1"/>
          <p:nvPr/>
        </p:nvSpPr>
        <p:spPr>
          <a:xfrm>
            <a:off x="8367081" y="5276346"/>
            <a:ext cx="2892227" cy="830997"/>
          </a:xfrm>
          <a:prstGeom prst="rect">
            <a:avLst/>
          </a:prstGeom>
          <a:solidFill>
            <a:srgbClr val="3E80A0"/>
          </a:solidFill>
        </p:spPr>
        <p:txBody>
          <a:bodyPr wrap="square" lIns="0" tIns="0" rIns="0" bIns="0" rtlCol="0">
            <a:spAutoFit/>
          </a:bodyPr>
          <a:lstStyle/>
          <a:p>
            <a:r>
              <a:rPr lang="fr-FR" b="0" i="0" u="none" strike="noStrike" cap="none" baseline="0" dirty="0">
                <a:solidFill>
                  <a:srgbClr val="FFFFFF"/>
                </a:solidFill>
                <a:effectLst/>
                <a:uFill>
                  <a:solidFill>
                    <a:prstClr val="black">
                      <a:alpha val="0"/>
                    </a:prstClr>
                  </a:solidFill>
                </a:uFill>
                <a:latin typeface="Calibri"/>
                <a:ea typeface="Calibri"/>
                <a:cs typeface="Calibri"/>
              </a:rPr>
              <a:t>Après avoir été en contact avec l’environnement du/de la patient(e)</a:t>
            </a:r>
          </a:p>
        </p:txBody>
      </p:sp>
    </p:spTree>
    <p:extLst>
      <p:ext uri="{BB962C8B-B14F-4D97-AF65-F5344CB8AC3E}">
        <p14:creationId xmlns:p14="http://schemas.microsoft.com/office/powerpoint/2010/main" val="3064865297"/>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CD888-6C9E-AEB4-D5D8-CBFF4B7B20D4}"/>
              </a:ext>
            </a:extLst>
          </p:cNvPr>
          <p:cNvSpPr>
            <a:spLocks noGrp="1"/>
          </p:cNvSpPr>
          <p:nvPr>
            <p:ph type="title"/>
          </p:nvPr>
        </p:nvSpPr>
        <p:spPr>
          <a:xfrm>
            <a:off x="489284" y="460447"/>
            <a:ext cx="10515600"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Recommandations pour les cas et les contacts</a:t>
            </a:r>
          </a:p>
        </p:txBody>
      </p:sp>
      <p:graphicFrame>
        <p:nvGraphicFramePr>
          <p:cNvPr id="5" name="Table 4">
            <a:extLst>
              <a:ext uri="{FF2B5EF4-FFF2-40B4-BE49-F238E27FC236}">
                <a16:creationId xmlns:a16="http://schemas.microsoft.com/office/drawing/2014/main" id="{709F74DD-BEAE-F025-EDAD-2FA1DFC7995E}"/>
              </a:ext>
            </a:extLst>
          </p:cNvPr>
          <p:cNvGraphicFramePr>
            <a:graphicFrameLocks noGrp="1"/>
          </p:cNvGraphicFramePr>
          <p:nvPr>
            <p:extLst>
              <p:ext uri="{D42A27DB-BD31-4B8C-83A1-F6EECF244321}">
                <p14:modId xmlns:p14="http://schemas.microsoft.com/office/powerpoint/2010/main" val="3130512423"/>
              </p:ext>
            </p:extLst>
          </p:nvPr>
        </p:nvGraphicFramePr>
        <p:xfrm>
          <a:off x="574996" y="1317197"/>
          <a:ext cx="10831721" cy="5222240"/>
        </p:xfrm>
        <a:graphic>
          <a:graphicData uri="http://schemas.openxmlformats.org/drawingml/2006/table">
            <a:tbl>
              <a:tblPr firstRow="1" bandRow="1">
                <a:tableStyleId>{7DF18680-E054-41AD-8BC1-D1AEF772440D}</a:tableStyleId>
              </a:tblPr>
              <a:tblGrid>
                <a:gridCol w="6643951">
                  <a:extLst>
                    <a:ext uri="{9D8B030D-6E8A-4147-A177-3AD203B41FA5}">
                      <a16:colId xmlns:a16="http://schemas.microsoft.com/office/drawing/2014/main" val="3926607599"/>
                    </a:ext>
                  </a:extLst>
                </a:gridCol>
                <a:gridCol w="1568214">
                  <a:extLst>
                    <a:ext uri="{9D8B030D-6E8A-4147-A177-3AD203B41FA5}">
                      <a16:colId xmlns:a16="http://schemas.microsoft.com/office/drawing/2014/main" val="1269991768"/>
                    </a:ext>
                  </a:extLst>
                </a:gridCol>
                <a:gridCol w="1632186">
                  <a:extLst>
                    <a:ext uri="{9D8B030D-6E8A-4147-A177-3AD203B41FA5}">
                      <a16:colId xmlns:a16="http://schemas.microsoft.com/office/drawing/2014/main" val="2786625982"/>
                    </a:ext>
                  </a:extLst>
                </a:gridCol>
                <a:gridCol w="987370">
                  <a:extLst>
                    <a:ext uri="{9D8B030D-6E8A-4147-A177-3AD203B41FA5}">
                      <a16:colId xmlns:a16="http://schemas.microsoft.com/office/drawing/2014/main" val="939645015"/>
                    </a:ext>
                  </a:extLst>
                </a:gridCol>
              </a:tblGrid>
              <a:tr h="370840">
                <a:tc>
                  <a:txBody>
                    <a:bodyPr/>
                    <a:lstStyle/>
                    <a:p>
                      <a:r>
                        <a:rPr lang="fr-FR" sz="1400" b="1" i="0" u="none" strike="noStrike" cap="none" baseline="0" dirty="0">
                          <a:solidFill>
                            <a:srgbClr val="FFFFFF"/>
                          </a:solidFill>
                          <a:effectLst/>
                          <a:uFill>
                            <a:solidFill>
                              <a:prstClr val="black">
                                <a:alpha val="0"/>
                              </a:prstClr>
                            </a:solidFill>
                          </a:uFill>
                          <a:latin typeface="Arial"/>
                          <a:ea typeface="Arial"/>
                          <a:cs typeface="Arial"/>
                        </a:rPr>
                        <a:t>Recommandations </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fr-FR" sz="1400" b="1" i="0" u="none" strike="noStrike" cap="none" baseline="0">
                          <a:solidFill>
                            <a:srgbClr val="FFFFFF"/>
                          </a:solidFill>
                          <a:effectLst/>
                          <a:uFill>
                            <a:solidFill>
                              <a:prstClr val="black">
                                <a:alpha val="0"/>
                              </a:prstClr>
                            </a:solidFill>
                          </a:uFill>
                          <a:latin typeface="Arial"/>
                          <a:ea typeface="Arial"/>
                          <a:cs typeface="Arial"/>
                        </a:rPr>
                        <a:t>Contacts symptomatiques</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fr-FR" sz="1400" b="1" i="0" u="none" strike="noStrike" cap="none" baseline="0">
                          <a:solidFill>
                            <a:srgbClr val="FFFFFF"/>
                          </a:solidFill>
                          <a:effectLst/>
                          <a:uFill>
                            <a:solidFill>
                              <a:prstClr val="black">
                                <a:alpha val="0"/>
                              </a:prstClr>
                            </a:solidFill>
                          </a:uFill>
                          <a:latin typeface="Arial"/>
                          <a:ea typeface="Arial"/>
                          <a:cs typeface="Arial"/>
                        </a:rPr>
                        <a:t>Contacts asymptomatiques</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fr-FR" sz="1400" b="1" i="0" u="none" strike="noStrike" cap="none" baseline="0">
                          <a:solidFill>
                            <a:srgbClr val="FFFFFF"/>
                          </a:solidFill>
                          <a:effectLst/>
                          <a:uFill>
                            <a:solidFill>
                              <a:prstClr val="black">
                                <a:alpha val="0"/>
                              </a:prstClr>
                            </a:solidFill>
                          </a:uFill>
                          <a:latin typeface="Arial"/>
                          <a:ea typeface="Arial"/>
                          <a:cs typeface="Arial"/>
                        </a:rPr>
                        <a:t>Cas </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172229025"/>
                  </a:ext>
                </a:extLst>
              </a:tr>
              <a:tr h="370840">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400" b="0" i="0" u="none" strike="noStrike" cap="none" baseline="0">
                          <a:solidFill>
                            <a:srgbClr val="000000"/>
                          </a:solidFill>
                          <a:effectLst/>
                          <a:uFill>
                            <a:solidFill>
                              <a:prstClr val="black">
                                <a:alpha val="0"/>
                              </a:prstClr>
                            </a:solidFill>
                          </a:uFill>
                          <a:latin typeface="Arial"/>
                          <a:ea typeface="Arial"/>
                          <a:cs typeface="Arial"/>
                        </a:rPr>
                        <a:t>Pratiquer régulièrement l’hygiène des mains et l’étiquette respiratoire</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dirty="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4259818"/>
                  </a:ext>
                </a:extLst>
              </a:tr>
              <a:tr h="370840">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400" b="0" i="0" u="none" strike="noStrike" cap="none" baseline="0">
                          <a:solidFill>
                            <a:srgbClr val="000000"/>
                          </a:solidFill>
                          <a:effectLst/>
                          <a:uFill>
                            <a:solidFill>
                              <a:prstClr val="black">
                                <a:alpha val="0"/>
                              </a:prstClr>
                            </a:solidFill>
                          </a:uFill>
                          <a:latin typeface="Arial"/>
                          <a:ea typeface="Arial"/>
                          <a:cs typeface="Arial"/>
                        </a:rPr>
                        <a:t>Ne pas faire de don de sang, de cellules, de tissus, d’organes, de lait maternel ou de sperme </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4721768"/>
                  </a:ext>
                </a:extLst>
              </a:tr>
              <a:tr h="370840">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Poursuivre les activités quotidiennes de routine comme se rendre au travail et aller à l’école (c’est-à-dire qu’aucune quarantaine n’est nécessaire)</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b="1"/>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b="1"/>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1464628"/>
                  </a:ext>
                </a:extLst>
              </a:tr>
              <a:tr h="370840">
                <a:tc>
                  <a: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sz="1400" b="0" i="0" u="none" strike="noStrike" cap="none" baseline="0">
                          <a:solidFill>
                            <a:srgbClr val="000000"/>
                          </a:solidFill>
                          <a:effectLst/>
                          <a:uFill>
                            <a:solidFill>
                              <a:prstClr val="black">
                                <a:alpha val="0"/>
                              </a:prstClr>
                            </a:solidFill>
                          </a:uFill>
                          <a:latin typeface="Arial"/>
                          <a:ea typeface="Arial"/>
                          <a:cs typeface="Arial"/>
                        </a:rPr>
                        <a:t>Arrêter les activités quotidiennes de routine comme se rendre au travail et aller à l’école (c’est-à-dire que la quarantaine est nécessaire). Enfants d’âge préscolaire : ne pas se rendre à la crèche, à la pouponnière ou dans d’autres environnements de groupe pendant la période de suivi des contacts</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b="1"/>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17983060"/>
                  </a:ext>
                </a:extLst>
              </a:tr>
              <a:tr h="370840">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Éviter d’effectuer des déplacements, y compris internationaux, jusqu’à ce qu’ils ne constituent plus un risque pour la santé publique</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767449"/>
                  </a:ext>
                </a:extLst>
              </a:tr>
              <a:tr h="370840">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Éviter les contacts directs étroits avec les animaux (pendant 21 jours après la dernière exposition*)</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93423704"/>
                  </a:ext>
                </a:extLst>
              </a:tr>
              <a:tr h="370840">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S’abstenir d’activités sexuelles (pendant 21 jours après la dernière exposition*)</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05018090"/>
                  </a:ext>
                </a:extLst>
              </a:tr>
              <a:tr h="370840">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Éviter les contacts avec les personnes immunodéprimées, les nouveau-nés, les nourrissons, les enfants et les femmes enceintes (pendant 21 jours après la dernière exposition*)</a:t>
                      </a:r>
                    </a:p>
                  </a:txBody>
                  <a:tcP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fr-FR" sz="1400" b="1" i="0" u="none" strike="noStrike" cap="none" baseline="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ct val="0"/>
                        </a:spcBef>
                        <a:spcAft>
                          <a:spcPct val="0"/>
                        </a:spcAft>
                        <a:buClrTx/>
                        <a:buSzTx/>
                        <a:buFontTx/>
                        <a:buNone/>
                        <a:defRPr/>
                      </a:pPr>
                      <a:r>
                        <a:rPr lang="fr-FR" sz="1400" b="1" i="0" u="none" strike="noStrike" cap="none" baseline="0" dirty="0">
                          <a:solidFill>
                            <a:srgbClr val="000000"/>
                          </a:solidFill>
                          <a:effectLst/>
                          <a:uFill>
                            <a:solidFill>
                              <a:prstClr val="black">
                                <a:alpha val="0"/>
                              </a:prstClr>
                            </a:solidFill>
                          </a:uFill>
                          <a:latin typeface="Arial"/>
                          <a:ea typeface="Arial"/>
                          <a:cs typeface="Arial"/>
                        </a:rPr>
                        <a:t>X</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7550424"/>
                  </a:ext>
                </a:extLst>
              </a:tr>
            </a:tbl>
          </a:graphicData>
        </a:graphic>
      </p:graphicFrame>
      <p:sp>
        <p:nvSpPr>
          <p:cNvPr id="3" name="TextBox 2">
            <a:extLst>
              <a:ext uri="{FF2B5EF4-FFF2-40B4-BE49-F238E27FC236}">
                <a16:creationId xmlns:a16="http://schemas.microsoft.com/office/drawing/2014/main" id="{6F9AD0E5-9274-9284-C035-F7F7494A116E}"/>
              </a:ext>
            </a:extLst>
          </p:cNvPr>
          <p:cNvSpPr txBox="1"/>
          <p:nvPr/>
        </p:nvSpPr>
        <p:spPr>
          <a:xfrm>
            <a:off x="8726176" y="6204988"/>
            <a:ext cx="2680541" cy="276999"/>
          </a:xfrm>
          <a:prstGeom prst="rect">
            <a:avLst/>
          </a:prstGeom>
          <a:noFill/>
        </p:spPr>
        <p:txBody>
          <a:bodyPr wrap="none" rtlCol="0">
            <a:spAutoFit/>
          </a:bodyPr>
          <a:lstStyle/>
          <a:p>
            <a:pPr algn="r"/>
            <a:r>
              <a:rPr lang="fr-FR" sz="1200" b="0" i="0" u="none" strike="noStrike" cap="none" baseline="0">
                <a:solidFill>
                  <a:srgbClr val="000000"/>
                </a:solidFill>
                <a:effectLst/>
                <a:uFill>
                  <a:solidFill>
                    <a:prstClr val="black">
                      <a:alpha val="0"/>
                    </a:prstClr>
                  </a:solidFill>
                </a:uFill>
                <a:latin typeface="Arial"/>
                <a:ea typeface="Arial"/>
                <a:cs typeface="Arial"/>
              </a:rPr>
              <a:t>*s’applique uniquement aux contacts</a:t>
            </a:r>
          </a:p>
        </p:txBody>
      </p:sp>
    </p:spTree>
    <p:extLst>
      <p:ext uri="{BB962C8B-B14F-4D97-AF65-F5344CB8AC3E}">
        <p14:creationId xmlns:p14="http://schemas.microsoft.com/office/powerpoint/2010/main" val="3509667440"/>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C78D9-3F79-DD1C-7FF7-502A13C88344}"/>
              </a:ext>
            </a:extLst>
          </p:cNvPr>
          <p:cNvSpPr>
            <a:spLocks noGrp="1"/>
          </p:cNvSpPr>
          <p:nvPr>
            <p:ph type="title"/>
          </p:nvPr>
        </p:nvSpPr>
        <p:spPr>
          <a:xfrm>
            <a:off x="952234" y="347120"/>
            <a:ext cx="4512539" cy="800039"/>
          </a:xfrm>
        </p:spPr>
        <p:txBody>
          <a:bodyPr>
            <a:normAutofit/>
          </a:bodyPr>
          <a:lstStyle/>
          <a:p>
            <a:r>
              <a:rPr lang="fr-FR" sz="2400" b="1" i="0" u="none" strike="noStrike" cap="none" baseline="0">
                <a:solidFill>
                  <a:srgbClr val="577F9F"/>
                </a:solidFill>
                <a:effectLst/>
                <a:uFill>
                  <a:solidFill>
                    <a:prstClr val="black">
                      <a:alpha val="0"/>
                    </a:prstClr>
                  </a:solidFill>
                </a:uFill>
                <a:latin typeface="Arial"/>
                <a:ea typeface="Arial"/>
                <a:cs typeface="Arial"/>
              </a:rPr>
              <a:t>Isolement à domicile</a:t>
            </a:r>
          </a:p>
        </p:txBody>
      </p:sp>
      <p:sp>
        <p:nvSpPr>
          <p:cNvPr id="3" name="Content Placeholder 2">
            <a:extLst>
              <a:ext uri="{FF2B5EF4-FFF2-40B4-BE49-F238E27FC236}">
                <a16:creationId xmlns:a16="http://schemas.microsoft.com/office/drawing/2014/main" id="{1E411927-B781-6E15-A6C1-BAE36C8877B5}"/>
              </a:ext>
            </a:extLst>
          </p:cNvPr>
          <p:cNvSpPr>
            <a:spLocks noGrp="1"/>
          </p:cNvSpPr>
          <p:nvPr>
            <p:ph idx="1"/>
          </p:nvPr>
        </p:nvSpPr>
        <p:spPr>
          <a:xfrm>
            <a:off x="1028617" y="1383620"/>
            <a:ext cx="4297680" cy="738663"/>
          </a:xfrm>
          <a:solidFill>
            <a:schemeClr val="tx2">
              <a:lumMod val="20000"/>
              <a:lumOff val="80000"/>
            </a:schemeClr>
          </a:solidFill>
        </p:spPr>
        <p:txBody>
          <a:bodyPr vert="horz" lIns="91440" tIns="91440" rIns="822960" bIns="91440" rtlCol="0" anchor="t">
            <a:noAutofit/>
          </a:bodyPr>
          <a:lstStyle/>
          <a:p>
            <a:pPr marL="0" indent="0">
              <a:buNone/>
            </a:pPr>
            <a:r>
              <a:rPr lang="fr-FR" sz="1200" b="0" i="0" u="none" strike="noStrike" cap="none" baseline="0">
                <a:solidFill>
                  <a:srgbClr val="262626"/>
                </a:solidFill>
                <a:effectLst/>
                <a:uFill>
                  <a:solidFill>
                    <a:prstClr val="black">
                      <a:alpha val="0"/>
                    </a:prstClr>
                  </a:solidFill>
                </a:uFill>
                <a:latin typeface="Arial"/>
                <a:ea typeface="Arial"/>
                <a:cs typeface="Arial"/>
              </a:rPr>
              <a:t>Limiter les contacts avec d’autres membres du foyer ; dormir dans une pièce séparée.</a:t>
            </a:r>
            <a:endParaRPr lang="en-US" sz="1800">
              <a:latin typeface="+mn-lt"/>
            </a:endParaRPr>
          </a:p>
          <a:p>
            <a:pPr marL="0" indent="0">
              <a:buNone/>
            </a:pPr>
            <a:endParaRPr lang="en-US" sz="1400">
              <a:latin typeface="interfaceregular"/>
            </a:endParaRPr>
          </a:p>
        </p:txBody>
      </p:sp>
      <p:pic>
        <p:nvPicPr>
          <p:cNvPr id="6" name="Graphic 5" descr="Sleep with solid fill">
            <a:extLst>
              <a:ext uri="{FF2B5EF4-FFF2-40B4-BE49-F238E27FC236}">
                <a16:creationId xmlns:a16="http://schemas.microsoft.com/office/drawing/2014/main" id="{06CC9A00-A429-3BAD-8E1B-8936CA96CA6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359251" y="1338489"/>
            <a:ext cx="916419" cy="914400"/>
          </a:xfrm>
          <a:prstGeom prst="rect">
            <a:avLst/>
          </a:prstGeom>
        </p:spPr>
      </p:pic>
      <p:sp>
        <p:nvSpPr>
          <p:cNvPr id="5" name="Content Placeholder 2">
            <a:extLst>
              <a:ext uri="{FF2B5EF4-FFF2-40B4-BE49-F238E27FC236}">
                <a16:creationId xmlns:a16="http://schemas.microsoft.com/office/drawing/2014/main" id="{B940BA1C-B13C-909C-7B51-64A7F1767909}"/>
              </a:ext>
            </a:extLst>
          </p:cNvPr>
          <p:cNvSpPr txBox="1"/>
          <p:nvPr/>
        </p:nvSpPr>
        <p:spPr bwMode="auto">
          <a:xfrm>
            <a:off x="6046912" y="2500220"/>
            <a:ext cx="4023360" cy="959828"/>
          </a:xfrm>
          <a:prstGeom prst="rect">
            <a:avLst/>
          </a:prstGeom>
          <a:solidFill>
            <a:schemeClr val="tx2">
              <a:lumMod val="20000"/>
              <a:lumOff val="80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91440" rIns="1188720" bIns="9144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hangingPunct="1">
              <a:lnSpc>
                <a:spcPct val="95000"/>
              </a:lnSpc>
              <a:spcBef>
                <a:spcPts val="1800"/>
              </a:spcBef>
              <a:buClr>
                <a:srgbClr val="E73439"/>
              </a:buClr>
              <a:buNone/>
            </a:pPr>
            <a:r>
              <a:rPr lang="fr-FR" sz="1200" b="0" i="0" u="none" strike="noStrike" cap="none" baseline="0" dirty="0">
                <a:solidFill>
                  <a:srgbClr val="262626"/>
                </a:solidFill>
                <a:effectLst/>
                <a:uFill>
                  <a:solidFill>
                    <a:prstClr val="black">
                      <a:alpha val="0"/>
                    </a:prstClr>
                  </a:solidFill>
                </a:uFill>
                <a:latin typeface="Arial"/>
                <a:ea typeface="Arial"/>
                <a:cs typeface="Arial"/>
              </a:rPr>
              <a:t>Ne pas partager la literie, les serviettes de toilette, le linge de toilette, les brosses à dents ou les rasoirs.</a:t>
            </a:r>
          </a:p>
          <a:p>
            <a:pPr marL="0" indent="0">
              <a:buNone/>
            </a:pPr>
            <a:endParaRPr lang="en-US" sz="1400" dirty="0">
              <a:latin typeface="interfaceregular"/>
            </a:endParaRPr>
          </a:p>
        </p:txBody>
      </p:sp>
      <p:sp>
        <p:nvSpPr>
          <p:cNvPr id="7" name="Content Placeholder 2">
            <a:extLst>
              <a:ext uri="{FF2B5EF4-FFF2-40B4-BE49-F238E27FC236}">
                <a16:creationId xmlns:a16="http://schemas.microsoft.com/office/drawing/2014/main" id="{23219510-F651-DA2F-BFB2-F748A5EB78E5}"/>
              </a:ext>
            </a:extLst>
          </p:cNvPr>
          <p:cNvSpPr txBox="1"/>
          <p:nvPr/>
        </p:nvSpPr>
        <p:spPr bwMode="auto">
          <a:xfrm>
            <a:off x="6046912" y="3562555"/>
            <a:ext cx="4023360" cy="998153"/>
          </a:xfrm>
          <a:prstGeom prst="rect">
            <a:avLst/>
          </a:prstGeom>
          <a:solidFill>
            <a:schemeClr val="tx2">
              <a:lumMod val="20000"/>
              <a:lumOff val="80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91440" rIns="822960" bIns="9144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hangingPunct="1">
              <a:lnSpc>
                <a:spcPct val="95000"/>
              </a:lnSpc>
              <a:spcBef>
                <a:spcPts val="1800"/>
              </a:spcBef>
              <a:buClr>
                <a:srgbClr val="E73439"/>
              </a:buClr>
              <a:buNone/>
            </a:pPr>
            <a:r>
              <a:rPr lang="fr-FR" sz="1200" b="0" i="0" u="none" strike="noStrike" cap="none" baseline="0">
                <a:solidFill>
                  <a:srgbClr val="262626"/>
                </a:solidFill>
                <a:effectLst/>
                <a:uFill>
                  <a:solidFill>
                    <a:prstClr val="black">
                      <a:alpha val="0"/>
                    </a:prstClr>
                  </a:solidFill>
                </a:uFill>
                <a:latin typeface="Arial"/>
                <a:ea typeface="Arial"/>
                <a:cs typeface="Arial"/>
              </a:rPr>
              <a:t>Ne pas partager la nourriture, </a:t>
            </a:r>
            <a:br>
              <a:rPr sz="1200"/>
            </a:br>
            <a:r>
              <a:rPr lang="fr-FR" sz="1200" b="0" i="0" u="none" strike="noStrike" cap="none" baseline="0">
                <a:solidFill>
                  <a:srgbClr val="262626"/>
                </a:solidFill>
                <a:effectLst/>
                <a:uFill>
                  <a:solidFill>
                    <a:prstClr val="black">
                      <a:alpha val="0"/>
                    </a:prstClr>
                  </a:solidFill>
                </a:uFill>
                <a:latin typeface="Arial"/>
                <a:ea typeface="Arial"/>
                <a:cs typeface="Arial"/>
              </a:rPr>
              <a:t>les boissons, les tasses, les ustensiles </a:t>
            </a:r>
            <a:br>
              <a:rPr sz="1200"/>
            </a:br>
            <a:r>
              <a:rPr lang="fr-FR" sz="1200" b="0" i="0" u="none" strike="noStrike" cap="none" baseline="0">
                <a:solidFill>
                  <a:srgbClr val="262626"/>
                </a:solidFill>
                <a:effectLst/>
                <a:uFill>
                  <a:solidFill>
                    <a:prstClr val="black">
                      <a:alpha val="0"/>
                    </a:prstClr>
                  </a:solidFill>
                </a:uFill>
                <a:latin typeface="Arial"/>
                <a:ea typeface="Arial"/>
                <a:cs typeface="Arial"/>
              </a:rPr>
              <a:t>ou la vaisselle.</a:t>
            </a:r>
          </a:p>
          <a:p>
            <a:endParaRPr lang="en-US" sz="1400">
              <a:latin typeface="interfaceregular"/>
            </a:endParaRPr>
          </a:p>
        </p:txBody>
      </p:sp>
      <p:sp>
        <p:nvSpPr>
          <p:cNvPr id="9" name="Content Placeholder 2">
            <a:extLst>
              <a:ext uri="{FF2B5EF4-FFF2-40B4-BE49-F238E27FC236}">
                <a16:creationId xmlns:a16="http://schemas.microsoft.com/office/drawing/2014/main" id="{16036BF4-EC66-0385-76BA-D99D5A64FF9B}"/>
              </a:ext>
            </a:extLst>
          </p:cNvPr>
          <p:cNvSpPr txBox="1"/>
          <p:nvPr/>
        </p:nvSpPr>
        <p:spPr bwMode="auto">
          <a:xfrm>
            <a:off x="1028617" y="3050293"/>
            <a:ext cx="4297680" cy="706627"/>
          </a:xfrm>
          <a:prstGeom prst="rect">
            <a:avLst/>
          </a:prstGeom>
          <a:solidFill>
            <a:schemeClr val="tx2">
              <a:lumMod val="20000"/>
              <a:lumOff val="80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91440" rIns="822960" bIns="9144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hangingPunct="1">
              <a:lnSpc>
                <a:spcPct val="95000"/>
              </a:lnSpc>
              <a:spcBef>
                <a:spcPts val="1800"/>
              </a:spcBef>
              <a:buClr>
                <a:srgbClr val="E73439"/>
              </a:buClr>
              <a:buNone/>
            </a:pPr>
            <a:r>
              <a:rPr lang="fr-FR" sz="1200" b="0" i="0" u="none" strike="noStrike" cap="none" baseline="0">
                <a:solidFill>
                  <a:srgbClr val="262626"/>
                </a:solidFill>
                <a:effectLst/>
                <a:uFill>
                  <a:solidFill>
                    <a:prstClr val="black">
                      <a:alpha val="0"/>
                    </a:prstClr>
                  </a:solidFill>
                </a:uFill>
                <a:latin typeface="Arial"/>
                <a:ea typeface="Arial"/>
                <a:cs typeface="Arial"/>
              </a:rPr>
              <a:t>Éviter les baisers, les étreintes, les câlins, </a:t>
            </a:r>
            <a:br>
              <a:rPr sz="1200"/>
            </a:br>
            <a:r>
              <a:rPr lang="fr-FR" sz="1200" b="0" i="0" u="none" strike="noStrike" cap="none" baseline="0">
                <a:solidFill>
                  <a:srgbClr val="262626"/>
                </a:solidFill>
                <a:effectLst/>
                <a:uFill>
                  <a:solidFill>
                    <a:prstClr val="black">
                      <a:alpha val="0"/>
                    </a:prstClr>
                  </a:solidFill>
                </a:uFill>
                <a:latin typeface="Arial"/>
                <a:ea typeface="Arial"/>
                <a:cs typeface="Arial"/>
              </a:rPr>
              <a:t>et les contacts intimes ou sexuels.</a:t>
            </a:r>
          </a:p>
          <a:p>
            <a:endParaRPr lang="en-US" sz="1400">
              <a:latin typeface="interfaceregular"/>
            </a:endParaRPr>
          </a:p>
        </p:txBody>
      </p:sp>
      <p:sp>
        <p:nvSpPr>
          <p:cNvPr id="10" name="Content Placeholder 2">
            <a:extLst>
              <a:ext uri="{FF2B5EF4-FFF2-40B4-BE49-F238E27FC236}">
                <a16:creationId xmlns:a16="http://schemas.microsoft.com/office/drawing/2014/main" id="{C08D2A75-5E84-55A2-2C8E-329ED4CEACC0}"/>
              </a:ext>
            </a:extLst>
          </p:cNvPr>
          <p:cNvSpPr txBox="1"/>
          <p:nvPr/>
        </p:nvSpPr>
        <p:spPr bwMode="auto">
          <a:xfrm>
            <a:off x="1028617" y="5515925"/>
            <a:ext cx="4297680" cy="1192262"/>
          </a:xfrm>
          <a:prstGeom prst="rect">
            <a:avLst/>
          </a:prstGeom>
          <a:solidFill>
            <a:schemeClr val="tx2">
              <a:lumMod val="20000"/>
              <a:lumOff val="80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91440" rIns="822960" bIns="9144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hangingPunct="1">
              <a:lnSpc>
                <a:spcPct val="95000"/>
              </a:lnSpc>
              <a:spcBef>
                <a:spcPts val="1800"/>
              </a:spcBef>
              <a:buClr>
                <a:srgbClr val="E73439"/>
              </a:buClr>
              <a:buNone/>
            </a:pPr>
            <a:r>
              <a:rPr lang="fr-FR" sz="1200" b="0" i="0" u="none" strike="noStrike" cap="none" baseline="0">
                <a:solidFill>
                  <a:srgbClr val="262626"/>
                </a:solidFill>
                <a:effectLst/>
                <a:uFill>
                  <a:solidFill>
                    <a:prstClr val="black">
                      <a:alpha val="0"/>
                    </a:prstClr>
                  </a:solidFill>
                </a:uFill>
                <a:latin typeface="Arial"/>
                <a:ea typeface="Arial"/>
                <a:cs typeface="Arial"/>
              </a:rPr>
              <a:t>Éviter les contacts étroits avec les nouveau-nés, les nourrissons, les jeunes enfants, les femmes enceintes et les personnes dont le système immunitaire est affaibli.</a:t>
            </a:r>
          </a:p>
          <a:p>
            <a:endParaRPr lang="en-US" sz="1400">
              <a:latin typeface="interfaceregular"/>
            </a:endParaRPr>
          </a:p>
        </p:txBody>
      </p:sp>
      <p:sp>
        <p:nvSpPr>
          <p:cNvPr id="12" name="Content Placeholder 2">
            <a:extLst>
              <a:ext uri="{FF2B5EF4-FFF2-40B4-BE49-F238E27FC236}">
                <a16:creationId xmlns:a16="http://schemas.microsoft.com/office/drawing/2014/main" id="{A4C58AE1-B92A-7197-4F9E-79F1D60EFDE9}"/>
              </a:ext>
            </a:extLst>
          </p:cNvPr>
          <p:cNvSpPr txBox="1"/>
          <p:nvPr/>
        </p:nvSpPr>
        <p:spPr bwMode="auto">
          <a:xfrm>
            <a:off x="6046912" y="5688726"/>
            <a:ext cx="4023360" cy="1015663"/>
          </a:xfrm>
          <a:prstGeom prst="rect">
            <a:avLst/>
          </a:prstGeom>
          <a:solidFill>
            <a:schemeClr val="tx2">
              <a:lumMod val="20000"/>
              <a:lumOff val="80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91440" rIns="822960" bIns="9144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hangingPunct="1">
              <a:lnSpc>
                <a:spcPct val="95000"/>
              </a:lnSpc>
              <a:spcBef>
                <a:spcPts val="1800"/>
              </a:spcBef>
              <a:buClr>
                <a:srgbClr val="E73439"/>
              </a:buClr>
              <a:buNone/>
            </a:pPr>
            <a:r>
              <a:rPr lang="fr-FR" sz="1200" b="0" i="0" u="none" strike="noStrike" cap="none" baseline="0">
                <a:solidFill>
                  <a:srgbClr val="262626"/>
                </a:solidFill>
                <a:effectLst/>
                <a:uFill>
                  <a:solidFill>
                    <a:prstClr val="black">
                      <a:alpha val="0"/>
                    </a:prstClr>
                  </a:solidFill>
                </a:uFill>
                <a:latin typeface="Arial"/>
                <a:ea typeface="Arial"/>
                <a:cs typeface="Arial"/>
              </a:rPr>
              <a:t>Quitter la maison uniquement en cas d’urgence ; reporter les soins médicaux ou dentaires non essentiels.</a:t>
            </a:r>
          </a:p>
          <a:p>
            <a:endParaRPr lang="en-US" sz="1400">
              <a:latin typeface="interfaceregular"/>
            </a:endParaRPr>
          </a:p>
        </p:txBody>
      </p:sp>
      <p:sp>
        <p:nvSpPr>
          <p:cNvPr id="14" name="Content Placeholder 2">
            <a:extLst>
              <a:ext uri="{FF2B5EF4-FFF2-40B4-BE49-F238E27FC236}">
                <a16:creationId xmlns:a16="http://schemas.microsoft.com/office/drawing/2014/main" id="{DD0DAC22-0D1A-554E-A38F-62E0DE2CE894}"/>
              </a:ext>
            </a:extLst>
          </p:cNvPr>
          <p:cNvSpPr txBox="1"/>
          <p:nvPr/>
        </p:nvSpPr>
        <p:spPr bwMode="auto">
          <a:xfrm>
            <a:off x="6046912" y="4663215"/>
            <a:ext cx="4023360" cy="923006"/>
          </a:xfrm>
          <a:prstGeom prst="rect">
            <a:avLst/>
          </a:prstGeom>
          <a:solidFill>
            <a:schemeClr val="tx2">
              <a:lumMod val="20000"/>
              <a:lumOff val="80000"/>
            </a:schemeClr>
          </a:solid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91440" rIns="822960" bIns="91440" numCol="1" anchor="t" anchorCtr="0" compatLnSpc="1">
            <a:prstTxWarp prst="textNoShape">
              <a:avLst/>
            </a:prstTxWarp>
          </a:bodyPr>
          <a:lstStyle>
            <a:lvl1pPr marL="342900" indent="-342900" algn="l" defTabSz="457200" rtl="0" eaLnBrk="0" fontAlgn="base" hangingPunct="0">
              <a:spcBef>
                <a:spcPct val="20000"/>
              </a:spcBef>
              <a:spcAft>
                <a:spcPct val="0"/>
              </a:spcAft>
              <a:buClr>
                <a:srgbClr val="AFBD21"/>
              </a:buClr>
              <a:buFont typeface="Arial" panose="020B0604020202020204" pitchFamily="34" charset="0"/>
              <a:buChar char="•"/>
              <a:defRPr sz="28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Clr>
                <a:srgbClr val="AFBD21"/>
              </a:buClr>
              <a:buFont typeface="Arial" panose="020B0604020202020204" pitchFamily="34" charset="0"/>
              <a:buChar char="–"/>
              <a:defRPr sz="26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Clr>
                <a:srgbClr val="AFBD21"/>
              </a:buClr>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Clr>
                <a:srgbClr val="AFBD21"/>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Clr>
                <a:srgbClr val="AFBD21"/>
              </a:buClr>
              <a:buFont typeface="Arial" panose="020B0604020202020204" pitchFamily="34" charset="0"/>
              <a:buChar char="•"/>
              <a:defRPr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eaLnBrk="1" hangingPunct="1">
              <a:lnSpc>
                <a:spcPct val="95000"/>
              </a:lnSpc>
              <a:spcBef>
                <a:spcPts val="1800"/>
              </a:spcBef>
              <a:buClr>
                <a:srgbClr val="E73439"/>
              </a:buClr>
              <a:buNone/>
            </a:pPr>
            <a:r>
              <a:rPr lang="fr-FR" sz="1200" b="0" i="0" u="none" strike="noStrike" cap="none" baseline="0">
                <a:solidFill>
                  <a:srgbClr val="262626"/>
                </a:solidFill>
                <a:effectLst/>
                <a:uFill>
                  <a:solidFill>
                    <a:prstClr val="black">
                      <a:alpha val="0"/>
                    </a:prstClr>
                  </a:solidFill>
                </a:uFill>
                <a:latin typeface="Arial"/>
                <a:ea typeface="Arial"/>
                <a:cs typeface="Arial"/>
              </a:rPr>
              <a:t>Éviter les visiteurs à domicile.</a:t>
            </a:r>
          </a:p>
          <a:p>
            <a:endParaRPr lang="en-US" sz="1400">
              <a:latin typeface="interfaceregular"/>
            </a:endParaRPr>
          </a:p>
        </p:txBody>
      </p:sp>
      <p:sp>
        <p:nvSpPr>
          <p:cNvPr id="16" name="TextBox 15">
            <a:extLst>
              <a:ext uri="{FF2B5EF4-FFF2-40B4-BE49-F238E27FC236}">
                <a16:creationId xmlns:a16="http://schemas.microsoft.com/office/drawing/2014/main" id="{D1EA2A0D-906F-ADA1-F3BB-D21F8E642A7B}"/>
              </a:ext>
            </a:extLst>
          </p:cNvPr>
          <p:cNvSpPr txBox="1"/>
          <p:nvPr/>
        </p:nvSpPr>
        <p:spPr>
          <a:xfrm>
            <a:off x="6046912" y="1382050"/>
            <a:ext cx="4023360" cy="710964"/>
          </a:xfrm>
          <a:prstGeom prst="rect">
            <a:avLst/>
          </a:prstGeom>
          <a:solidFill>
            <a:schemeClr val="tx2">
              <a:lumMod val="20000"/>
              <a:lumOff val="80000"/>
            </a:schemeClr>
          </a:solidFill>
        </p:spPr>
        <p:txBody>
          <a:bodyPr wrap="square" lIns="91440" tIns="91440" rIns="1097280" bIns="91440">
            <a:spAutoFit/>
          </a:bodyPr>
          <a:lstStyle/>
          <a:p>
            <a:pPr fontAlgn="base">
              <a:lnSpc>
                <a:spcPct val="95000"/>
              </a:lnSpc>
              <a:spcBef>
                <a:spcPts val="1800"/>
              </a:spcBef>
              <a:spcAft>
                <a:spcPct val="0"/>
              </a:spcAft>
              <a:buClr>
                <a:srgbClr val="E73439"/>
              </a:buClr>
            </a:pPr>
            <a:r>
              <a:rPr lang="fr-FR" sz="1200" b="0" i="0" u="none" strike="noStrike" cap="none" baseline="0">
                <a:solidFill>
                  <a:srgbClr val="262626"/>
                </a:solidFill>
                <a:effectLst/>
                <a:uFill>
                  <a:solidFill>
                    <a:prstClr val="black">
                      <a:alpha val="0"/>
                    </a:prstClr>
                  </a:solidFill>
                </a:uFill>
                <a:latin typeface="Arial"/>
                <a:ea typeface="Arial"/>
                <a:cs typeface="Arial"/>
              </a:rPr>
              <a:t>Éviter tout contact avec les objets et le matériel utilisés par une personne atteinte de variole du singe.</a:t>
            </a:r>
          </a:p>
        </p:txBody>
      </p:sp>
      <p:sp>
        <p:nvSpPr>
          <p:cNvPr id="21" name="TextBox 20">
            <a:extLst>
              <a:ext uri="{FF2B5EF4-FFF2-40B4-BE49-F238E27FC236}">
                <a16:creationId xmlns:a16="http://schemas.microsoft.com/office/drawing/2014/main" id="{685CAB9D-CBBF-FFF9-0ADD-04E3930818DF}"/>
              </a:ext>
            </a:extLst>
          </p:cNvPr>
          <p:cNvSpPr txBox="1"/>
          <p:nvPr/>
        </p:nvSpPr>
        <p:spPr>
          <a:xfrm>
            <a:off x="1028617" y="2216956"/>
            <a:ext cx="4297680" cy="535531"/>
          </a:xfrm>
          <a:prstGeom prst="rect">
            <a:avLst/>
          </a:prstGeom>
          <a:solidFill>
            <a:schemeClr val="tx2">
              <a:lumMod val="20000"/>
              <a:lumOff val="80000"/>
            </a:schemeClr>
          </a:solidFill>
        </p:spPr>
        <p:txBody>
          <a:bodyPr wrap="square" lIns="91440" tIns="91440" rIns="822960" bIns="91440">
            <a:spAutoFit/>
          </a:bodyPr>
          <a:lstStyle/>
          <a:p>
            <a:pPr>
              <a:lnSpc>
                <a:spcPct val="95000"/>
              </a:lnSpc>
              <a:spcBef>
                <a:spcPts val="1800"/>
              </a:spcBef>
              <a:buClr>
                <a:srgbClr val="E73439"/>
              </a:buClr>
            </a:pPr>
            <a:r>
              <a:rPr lang="fr-FR" sz="1200" b="0" i="0" u="none" strike="noStrike" cap="none" baseline="0" dirty="0">
                <a:solidFill>
                  <a:srgbClr val="262626"/>
                </a:solidFill>
                <a:effectLst/>
                <a:uFill>
                  <a:solidFill>
                    <a:prstClr val="black">
                      <a:alpha val="0"/>
                    </a:prstClr>
                  </a:solidFill>
                </a:uFill>
                <a:latin typeface="Arial"/>
                <a:ea typeface="Arial"/>
                <a:cs typeface="Arial"/>
              </a:rPr>
              <a:t>Ne pas toucher l’éruption cutanée ou les croûtes </a:t>
            </a:r>
            <a:br>
              <a:rPr sz="1200" dirty="0"/>
            </a:br>
            <a:r>
              <a:rPr lang="fr-FR" sz="1200" b="0" i="0" u="none" strike="noStrike" cap="none" baseline="0" dirty="0">
                <a:solidFill>
                  <a:srgbClr val="262626"/>
                </a:solidFill>
                <a:effectLst/>
                <a:uFill>
                  <a:solidFill>
                    <a:prstClr val="black">
                      <a:alpha val="0"/>
                    </a:prstClr>
                  </a:solidFill>
                </a:uFill>
                <a:latin typeface="Arial"/>
                <a:ea typeface="Arial"/>
                <a:cs typeface="Arial"/>
              </a:rPr>
              <a:t>d’une personne atteinte de variole du singe.</a:t>
            </a:r>
          </a:p>
        </p:txBody>
      </p:sp>
      <p:sp>
        <p:nvSpPr>
          <p:cNvPr id="26" name="TextBox 25">
            <a:extLst>
              <a:ext uri="{FF2B5EF4-FFF2-40B4-BE49-F238E27FC236}">
                <a16:creationId xmlns:a16="http://schemas.microsoft.com/office/drawing/2014/main" id="{A23912F8-BAB0-53D4-462E-E27AF25D50DE}"/>
              </a:ext>
            </a:extLst>
          </p:cNvPr>
          <p:cNvSpPr txBox="1"/>
          <p:nvPr/>
        </p:nvSpPr>
        <p:spPr>
          <a:xfrm>
            <a:off x="1028617" y="3851593"/>
            <a:ext cx="4297680" cy="1061829"/>
          </a:xfrm>
          <a:prstGeom prst="rect">
            <a:avLst/>
          </a:prstGeom>
          <a:solidFill>
            <a:schemeClr val="tx2">
              <a:lumMod val="20000"/>
              <a:lumOff val="80000"/>
            </a:schemeClr>
          </a:solidFill>
        </p:spPr>
        <p:txBody>
          <a:bodyPr wrap="square" lIns="91440" tIns="91440" rIns="822960" bIns="91440">
            <a:spAutoFit/>
          </a:bodyPr>
          <a:lstStyle/>
          <a:p>
            <a:pPr fontAlgn="base">
              <a:lnSpc>
                <a:spcPct val="95000"/>
              </a:lnSpc>
              <a:spcBef>
                <a:spcPts val="1800"/>
              </a:spcBef>
              <a:spcAft>
                <a:spcPct val="0"/>
              </a:spcAft>
              <a:buClr>
                <a:srgbClr val="E73439"/>
              </a:buClr>
            </a:pPr>
            <a:r>
              <a:rPr lang="fr-FR" sz="1200" b="0" i="0" u="none" strike="noStrike" cap="none" baseline="0">
                <a:solidFill>
                  <a:srgbClr val="262626"/>
                </a:solidFill>
                <a:effectLst/>
                <a:uFill>
                  <a:solidFill>
                    <a:prstClr val="black">
                      <a:alpha val="0"/>
                    </a:prstClr>
                  </a:solidFill>
                </a:uFill>
                <a:latin typeface="Arial"/>
                <a:ea typeface="Arial"/>
                <a:cs typeface="Arial"/>
              </a:rPr>
              <a:t>Vous laver fréquemment les mains avec du savon et de l’eau ou utiliser un désinfectant pour mains à base d’alcool, surtout avant le repas ou de vous toucher le visage et après avoir utilisé les toilettes.</a:t>
            </a:r>
          </a:p>
        </p:txBody>
      </p:sp>
      <p:pic>
        <p:nvPicPr>
          <p:cNvPr id="28" name="Graphic 27" descr="Touchscreen with solid fill">
            <a:extLst>
              <a:ext uri="{FF2B5EF4-FFF2-40B4-BE49-F238E27FC236}">
                <a16:creationId xmlns:a16="http://schemas.microsoft.com/office/drawing/2014/main" id="{9C70BEC7-1A08-5DAA-6C1D-0ABE94D964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1691" y="2215165"/>
            <a:ext cx="795000" cy="795000"/>
          </a:xfrm>
          <a:prstGeom prst="rect">
            <a:avLst/>
          </a:prstGeom>
        </p:spPr>
      </p:pic>
      <p:pic>
        <p:nvPicPr>
          <p:cNvPr id="35" name="Graphic 34" descr="Handwash with solid fill">
            <a:extLst>
              <a:ext uri="{FF2B5EF4-FFF2-40B4-BE49-F238E27FC236}">
                <a16:creationId xmlns:a16="http://schemas.microsoft.com/office/drawing/2014/main" id="{FA9900C1-A4AC-653C-86CA-6CAFD2BE95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30827" y="4278442"/>
            <a:ext cx="914400" cy="914400"/>
          </a:xfrm>
          <a:prstGeom prst="rect">
            <a:avLst/>
          </a:prstGeom>
        </p:spPr>
      </p:pic>
      <p:pic>
        <p:nvPicPr>
          <p:cNvPr id="11" name="Graphic 10" descr="Gender with solid fill">
            <a:extLst>
              <a:ext uri="{FF2B5EF4-FFF2-40B4-BE49-F238E27FC236}">
                <a16:creationId xmlns:a16="http://schemas.microsoft.com/office/drawing/2014/main" id="{E117B2D9-D697-6EB9-D853-D46132E5169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4450228" y="3056476"/>
            <a:ext cx="794999" cy="723511"/>
          </a:xfrm>
          <a:prstGeom prst="rect">
            <a:avLst/>
          </a:prstGeom>
        </p:spPr>
      </p:pic>
      <p:pic>
        <p:nvPicPr>
          <p:cNvPr id="19" name="Graphic 18" descr="Man with kid with solid fill">
            <a:extLst>
              <a:ext uri="{FF2B5EF4-FFF2-40B4-BE49-F238E27FC236}">
                <a16:creationId xmlns:a16="http://schemas.microsoft.com/office/drawing/2014/main" id="{69EF4FA3-D175-B6B5-EF65-9A03AFE50C1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226131" y="5747299"/>
            <a:ext cx="1235586" cy="914400"/>
          </a:xfrm>
          <a:prstGeom prst="rect">
            <a:avLst/>
          </a:prstGeom>
        </p:spPr>
      </p:pic>
      <p:cxnSp>
        <p:nvCxnSpPr>
          <p:cNvPr id="20" name="Straight Connector 19">
            <a:extLst>
              <a:ext uri="{FF2B5EF4-FFF2-40B4-BE49-F238E27FC236}">
                <a16:creationId xmlns:a16="http://schemas.microsoft.com/office/drawing/2014/main" id="{C2821AE7-BD4F-8C96-ABE9-545E3839DC39}"/>
              </a:ext>
            </a:extLst>
          </p:cNvPr>
          <p:cNvCxnSpPr/>
          <p:nvPr/>
        </p:nvCxnSpPr>
        <p:spPr>
          <a:xfrm flipH="1">
            <a:off x="4907582" y="5809137"/>
            <a:ext cx="0" cy="77393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40" name="Graphic 39" descr="Home with solid fill">
            <a:extLst>
              <a:ext uri="{FF2B5EF4-FFF2-40B4-BE49-F238E27FC236}">
                <a16:creationId xmlns:a16="http://schemas.microsoft.com/office/drawing/2014/main" id="{A5C2A9D7-F9D1-CBE6-96D1-464BAA983AC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67818" y="5696667"/>
            <a:ext cx="967163" cy="965032"/>
          </a:xfrm>
          <a:prstGeom prst="rect">
            <a:avLst/>
          </a:prstGeom>
        </p:spPr>
      </p:pic>
      <p:pic>
        <p:nvPicPr>
          <p:cNvPr id="38" name="Graphic 37" descr="No sign with solid fill">
            <a:extLst>
              <a:ext uri="{FF2B5EF4-FFF2-40B4-BE49-F238E27FC236}">
                <a16:creationId xmlns:a16="http://schemas.microsoft.com/office/drawing/2014/main" id="{9F2E445B-84C8-490A-00AD-49AB643D2D8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83763" y="4596811"/>
            <a:ext cx="1017906" cy="1015663"/>
          </a:xfrm>
          <a:prstGeom prst="rect">
            <a:avLst/>
          </a:prstGeom>
        </p:spPr>
      </p:pic>
      <p:pic>
        <p:nvPicPr>
          <p:cNvPr id="36" name="Graphic 35" descr="Confused person with solid fill">
            <a:extLst>
              <a:ext uri="{FF2B5EF4-FFF2-40B4-BE49-F238E27FC236}">
                <a16:creationId xmlns:a16="http://schemas.microsoft.com/office/drawing/2014/main" id="{6471F473-4350-A85C-F578-88910F592AC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184901" y="4787460"/>
            <a:ext cx="632002" cy="630610"/>
          </a:xfrm>
          <a:prstGeom prst="rect">
            <a:avLst/>
          </a:prstGeom>
        </p:spPr>
      </p:pic>
      <p:pic>
        <p:nvPicPr>
          <p:cNvPr id="31" name="Graphic 30" descr="Coffee with solid fill">
            <a:extLst>
              <a:ext uri="{FF2B5EF4-FFF2-40B4-BE49-F238E27FC236}">
                <a16:creationId xmlns:a16="http://schemas.microsoft.com/office/drawing/2014/main" id="{E33589DF-3104-09C0-4594-E53BB877CFF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29427" y="3613126"/>
            <a:ext cx="798771" cy="797011"/>
          </a:xfrm>
          <a:prstGeom prst="rect">
            <a:avLst/>
          </a:prstGeom>
        </p:spPr>
      </p:pic>
      <p:pic>
        <p:nvPicPr>
          <p:cNvPr id="33" name="Graphic 32" descr="Bento Box with solid fill">
            <a:extLst>
              <a:ext uri="{FF2B5EF4-FFF2-40B4-BE49-F238E27FC236}">
                <a16:creationId xmlns:a16="http://schemas.microsoft.com/office/drawing/2014/main" id="{FE94E2E2-1F91-AB5C-7252-2D8EA3F2C092}"/>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314426" y="3637190"/>
            <a:ext cx="916419" cy="914400"/>
          </a:xfrm>
          <a:prstGeom prst="rect">
            <a:avLst/>
          </a:prstGeom>
        </p:spPr>
      </p:pic>
      <p:cxnSp>
        <p:nvCxnSpPr>
          <p:cNvPr id="34" name="Straight Connector 33">
            <a:extLst>
              <a:ext uri="{FF2B5EF4-FFF2-40B4-BE49-F238E27FC236}">
                <a16:creationId xmlns:a16="http://schemas.microsoft.com/office/drawing/2014/main" id="{8EDD2849-CE69-60B3-51CC-0CD5ACA8E718}"/>
              </a:ext>
            </a:extLst>
          </p:cNvPr>
          <p:cNvCxnSpPr/>
          <p:nvPr/>
        </p:nvCxnSpPr>
        <p:spPr>
          <a:xfrm flipH="1">
            <a:off x="9311009" y="3707422"/>
            <a:ext cx="0" cy="77393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22" name="Graphic 21" descr="Toothbrush with solid fill">
            <a:extLst>
              <a:ext uri="{FF2B5EF4-FFF2-40B4-BE49-F238E27FC236}">
                <a16:creationId xmlns:a16="http://schemas.microsoft.com/office/drawing/2014/main" id="{02265875-D300-3A8E-9F34-849A0B998063}"/>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305112" y="2590023"/>
            <a:ext cx="764196" cy="765957"/>
          </a:xfrm>
          <a:prstGeom prst="rect">
            <a:avLst/>
          </a:prstGeom>
        </p:spPr>
      </p:pic>
      <p:pic>
        <p:nvPicPr>
          <p:cNvPr id="24" name="Graphic 23" descr="Towel with solid fill">
            <a:extLst>
              <a:ext uri="{FF2B5EF4-FFF2-40B4-BE49-F238E27FC236}">
                <a16:creationId xmlns:a16="http://schemas.microsoft.com/office/drawing/2014/main" id="{104C511D-7A20-CD93-8088-D2FEB78308B2}"/>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326458" y="2547909"/>
            <a:ext cx="916419" cy="914400"/>
          </a:xfrm>
          <a:prstGeom prst="rect">
            <a:avLst/>
          </a:prstGeom>
        </p:spPr>
      </p:pic>
      <p:cxnSp>
        <p:nvCxnSpPr>
          <p:cNvPr id="25" name="Straight Connector 24">
            <a:extLst>
              <a:ext uri="{FF2B5EF4-FFF2-40B4-BE49-F238E27FC236}">
                <a16:creationId xmlns:a16="http://schemas.microsoft.com/office/drawing/2014/main" id="{AE921F19-627C-4FD9-F47B-D3A74D4157B3}"/>
              </a:ext>
            </a:extLst>
          </p:cNvPr>
          <p:cNvCxnSpPr/>
          <p:nvPr/>
        </p:nvCxnSpPr>
        <p:spPr>
          <a:xfrm flipH="1">
            <a:off x="9274836" y="2582045"/>
            <a:ext cx="0" cy="773935"/>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18" name="Picture 17" descr="Icon&#10;&#10;Description automatically generated">
            <a:extLst>
              <a:ext uri="{FF2B5EF4-FFF2-40B4-BE49-F238E27FC236}">
                <a16:creationId xmlns:a16="http://schemas.microsoft.com/office/drawing/2014/main" id="{D9C6D936-A465-D4FC-7259-66D4AFB504F1}"/>
              </a:ext>
            </a:extLst>
          </p:cNvPr>
          <p:cNvPicPr>
            <a:picLocks noChangeAspect="1"/>
          </p:cNvPicPr>
          <p:nvPr/>
        </p:nvPicPr>
        <p:blipFill>
          <a:blip r:embed="rId27" cstate="print">
            <a:extLst>
              <a:ext uri="{BEBA8EAE-BF5A-486C-A8C5-ECC9F3942E4B}">
                <a14:imgProps xmlns:a14="http://schemas.microsoft.com/office/drawing/2010/main">
                  <a14:imgLayer r:embed="rId28">
                    <a14:imgEffect>
                      <a14:backgroundRemoval t="4280" b="97665" l="4895" r="98601">
                        <a14:foregroundMark x1="48951" y1="94942" x2="48951" y2="94942"/>
                        <a14:foregroundMark x1="72028" y1="4280" x2="72028" y2="4280"/>
                        <a14:foregroundMark x1="78322" y1="7004" x2="78322" y2="7004"/>
                        <a14:foregroundMark x1="18182" y1="2724" x2="83916" y2="1946"/>
                        <a14:foregroundMark x1="83916" y1="1946" x2="21678" y2="2724"/>
                        <a14:foregroundMark x1="20979" y1="2724" x2="0" y2="71595"/>
                        <a14:foregroundMark x1="13287" y1="4669" x2="0" y2="71595"/>
                        <a14:foregroundMark x1="13986" y1="4669" x2="81818" y2="1946"/>
                        <a14:foregroundMark x1="81818" y1="1946" x2="98601" y2="68872"/>
                        <a14:foregroundMark x1="98601" y1="68872" x2="94406" y2="80934"/>
                        <a14:foregroundMark x1="6294" y1="58366" x2="6294" y2="18288"/>
                        <a14:foregroundMark x1="6294" y1="18288" x2="3497" y2="88716"/>
                        <a14:foregroundMark x1="3497" y1="88716" x2="58042" y2="99611"/>
                        <a14:foregroundMark x1="5594" y1="86770" x2="59441" y2="99611"/>
                        <a14:foregroundMark x1="5594" y1="86770" x2="86713" y2="85992"/>
                        <a14:foregroundMark x1="86713" y1="85992" x2="24476" y2="86770"/>
                        <a14:foregroundMark x1="24476" y1="86770" x2="83916" y2="93385"/>
                        <a14:foregroundMark x1="83916" y1="93385" x2="15385" y2="92996"/>
                        <a14:foregroundMark x1="15385" y1="92996" x2="79021" y2="94942"/>
                        <a14:foregroundMark x1="79021" y1="94942" x2="97203" y2="22957"/>
                        <a14:foregroundMark x1="10490" y1="8171" x2="4196" y2="46693"/>
                        <a14:foregroundMark x1="4196" y1="46693" x2="8392" y2="9339"/>
                        <a14:foregroundMark x1="8392" y1="9339" x2="3497" y2="45525"/>
                        <a14:foregroundMark x1="3497" y1="45525" x2="16084" y2="8949"/>
                        <a14:foregroundMark x1="16084" y1="8949" x2="83916" y2="9339"/>
                        <a14:foregroundMark x1="83916" y1="9339" x2="74126" y2="76654"/>
                        <a14:foregroundMark x1="74126" y1="76654" x2="10490" y2="81323"/>
                        <a14:foregroundMark x1="10490" y1="81323" x2="13986" y2="19844"/>
                        <a14:foregroundMark x1="13986" y1="19844" x2="6294" y2="58755"/>
                        <a14:foregroundMark x1="6294" y1="58755" x2="20979" y2="17121"/>
                        <a14:foregroundMark x1="20979" y1="17121" x2="81119" y2="16342"/>
                        <a14:foregroundMark x1="81119" y1="16342" x2="12587" y2="25292"/>
                        <a14:foregroundMark x1="12587" y1="25292" x2="72028" y2="15564"/>
                        <a14:foregroundMark x1="72028" y1="15564" x2="4895" y2="32296"/>
                        <a14:foregroundMark x1="4895" y1="32296" x2="76224" y2="33463"/>
                        <a14:foregroundMark x1="76224" y1="33463" x2="14685" y2="36576"/>
                        <a14:foregroundMark x1="14685" y1="36576" x2="77622" y2="33463"/>
                        <a14:foregroundMark x1="77622" y1="33463" x2="80420" y2="74319"/>
                        <a14:foregroundMark x1="80420" y1="74319" x2="76923" y2="40467"/>
                        <a14:foregroundMark x1="76923" y1="40467" x2="91608" y2="74708"/>
                        <a14:foregroundMark x1="91608" y1="74708" x2="91608" y2="29961"/>
                        <a14:foregroundMark x1="91608" y1="29961" x2="79021" y2="79377"/>
                        <a14:foregroundMark x1="79021" y1="79377" x2="79021" y2="46304"/>
                        <a14:foregroundMark x1="79021" y1="46304" x2="74825" y2="82101"/>
                        <a14:foregroundMark x1="74825" y1="82101" x2="13986" y2="85603"/>
                        <a14:foregroundMark x1="13986" y1="85603" x2="73427" y2="84436"/>
                        <a14:foregroundMark x1="73427" y1="84436" x2="74126" y2="35409"/>
                        <a14:foregroundMark x1="74126" y1="35409" x2="67832" y2="68482"/>
                        <a14:foregroundMark x1="67832" y1="68482" x2="63636" y2="35019"/>
                        <a14:foregroundMark x1="63636" y1="35019" x2="63636" y2="70428"/>
                        <a14:foregroundMark x1="63636" y1="70428" x2="53147" y2="36576"/>
                        <a14:foregroundMark x1="53147" y1="36576" x2="56643" y2="76265"/>
                        <a14:foregroundMark x1="56643" y1="76265" x2="53147" y2="36576"/>
                        <a14:foregroundMark x1="53147" y1="36576" x2="53147" y2="75875"/>
                        <a14:foregroundMark x1="53147" y1="75875" x2="51748" y2="42412"/>
                        <a14:foregroundMark x1="51748" y1="42412" x2="48951" y2="78599"/>
                        <a14:foregroundMark x1="48951" y1="78599" x2="43357" y2="39689"/>
                        <a14:foregroundMark x1="43357" y1="39689" x2="45455" y2="72763"/>
                        <a14:foregroundMark x1="45455" y1="72763" x2="36364" y2="39689"/>
                        <a14:foregroundMark x1="36364" y1="39689" x2="39161" y2="75097"/>
                        <a14:foregroundMark x1="39161" y1="75097" x2="33566" y2="34630"/>
                        <a14:foregroundMark x1="33566" y1="34630" x2="25874" y2="75486"/>
                        <a14:foregroundMark x1="25874" y1="75486" x2="33566" y2="35409"/>
                        <a14:foregroundMark x1="33566" y1="35409" x2="17483" y2="77821"/>
                        <a14:foregroundMark x1="17483" y1="77821" x2="25874" y2="44358"/>
                        <a14:foregroundMark x1="25874" y1="44358" x2="19580" y2="77432"/>
                        <a14:foregroundMark x1="19580" y1="77432" x2="23776" y2="82490"/>
                        <a14:foregroundMark x1="3497" y1="91051" x2="68531" y2="97665"/>
                        <a14:foregroundMark x1="68531" y1="97665" x2="7692" y2="92218"/>
                        <a14:backgroundMark x1="6294" y1="98444" x2="6294" y2="98444"/>
                        <a14:backgroundMark x1="95105" y1="98444" x2="90210" y2="99222"/>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29"/>
              </a:ext>
            </a:extLst>
          </a:blip>
          <a:stretch>
            <a:fillRect/>
          </a:stretch>
        </p:blipFill>
        <p:spPr>
          <a:xfrm rot="808259">
            <a:off x="9247180" y="1481941"/>
            <a:ext cx="434948" cy="784176"/>
          </a:xfrm>
          <a:prstGeom prst="rect">
            <a:avLst/>
          </a:prstGeom>
        </p:spPr>
      </p:pic>
    </p:spTree>
    <p:extLst>
      <p:ext uri="{BB962C8B-B14F-4D97-AF65-F5344CB8AC3E}">
        <p14:creationId xmlns:p14="http://schemas.microsoft.com/office/powerpoint/2010/main" val="58404975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Contrôle de connaissances</a:t>
            </a:r>
          </a:p>
        </p:txBody>
      </p:sp>
      <p:sp>
        <p:nvSpPr>
          <p:cNvPr id="3" name="Content Placeholder 2">
            <a:extLst>
              <a:ext uri="{FF2B5EF4-FFF2-40B4-BE49-F238E27FC236}">
                <a16:creationId xmlns:a16="http://schemas.microsoft.com/office/drawing/2014/main" id="{4AA08F36-F192-33C2-6667-73D3F5715773}"/>
              </a:ext>
            </a:extLst>
          </p:cNvPr>
          <p:cNvSpPr>
            <a:spLocks noGrp="1"/>
          </p:cNvSpPr>
          <p:nvPr>
            <p:ph idx="1"/>
          </p:nvPr>
        </p:nvSpPr>
        <p:spPr>
          <a:xfrm>
            <a:off x="838200" y="1516410"/>
            <a:ext cx="9261143" cy="4932746"/>
          </a:xfrm>
        </p:spPr>
        <p:txBody>
          <a:bodyPr/>
          <a:lstStyle/>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Combien de cas de variole du singe confirmée doivent être rapportés dans un pays pour qu’elle soit considérée comme une épidémie ?</a:t>
            </a:r>
          </a:p>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L’apparition soudaine de la variole en l’absence de liens épidémiologiques indique-t-elle une transmission non détectée ? </a:t>
            </a:r>
          </a:p>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Quelle est la catégorie de risque attribuée à cette région ?</a:t>
            </a:r>
          </a:p>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Quels sont le sexe à la naissance et l’âge médian de la plupart des cas de variole du singe rapportés ?</a:t>
            </a:r>
          </a:p>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La plupart des cas de variole du singe sont-ils issus d’une catégorie spécifique de populations clés ? </a:t>
            </a:r>
            <a:br>
              <a:rPr sz="1800" dirty="0"/>
            </a:br>
            <a:r>
              <a:rPr lang="fr-FR" sz="1800" b="0" i="0" u="none" strike="noStrike" cap="none" baseline="0" dirty="0">
                <a:solidFill>
                  <a:srgbClr val="262626"/>
                </a:solidFill>
                <a:effectLst/>
                <a:uFill>
                  <a:solidFill>
                    <a:prstClr val="black">
                      <a:alpha val="0"/>
                    </a:prstClr>
                  </a:solidFill>
                </a:uFill>
                <a:latin typeface="Arial"/>
                <a:ea typeface="Arial"/>
                <a:cs typeface="Arial"/>
              </a:rPr>
              <a:t>Si oui, laquelle ?</a:t>
            </a:r>
          </a:p>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Quelle est la proportion des cas de variole du singe qui sont séropositifs au VIH ?</a:t>
            </a:r>
          </a:p>
          <a:p>
            <a:pPr marL="457200" indent="-457200">
              <a:buFont typeface="+mj-lt"/>
              <a:buAutoNum type="arabicPeriod"/>
            </a:pPr>
            <a:r>
              <a:rPr lang="fr-FR" sz="1800" b="0" i="0" u="none" strike="noStrike" cap="none" baseline="0" dirty="0">
                <a:solidFill>
                  <a:srgbClr val="262626"/>
                </a:solidFill>
                <a:effectLst/>
                <a:uFill>
                  <a:solidFill>
                    <a:prstClr val="black">
                      <a:alpha val="0"/>
                    </a:prstClr>
                  </a:solidFill>
                </a:uFill>
                <a:latin typeface="Arial"/>
                <a:ea typeface="Arial"/>
                <a:cs typeface="Arial"/>
              </a:rPr>
              <a:t>Quel est le mode de transmission dans la plupart des cas de variole du singe ?</a:t>
            </a:r>
          </a:p>
          <a:p>
            <a:endParaRPr lang="en-US" sz="1600" dirty="0"/>
          </a:p>
          <a:p>
            <a:endParaRPr lang="en-US" sz="1600" dirty="0"/>
          </a:p>
          <a:p>
            <a:endParaRPr lang="en-US" sz="1800" dirty="0"/>
          </a:p>
        </p:txBody>
      </p:sp>
    </p:spTree>
    <p:extLst>
      <p:ext uri="{BB962C8B-B14F-4D97-AF65-F5344CB8AC3E}">
        <p14:creationId xmlns:p14="http://schemas.microsoft.com/office/powerpoint/2010/main" val="32749853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30" presetClass="emph" presetSubtype="0" fill="hold" grpId="0" nodeType="clickEffect">
                                  <p:stCondLst>
                                    <p:cond delay="0"/>
                                  </p:stCondLst>
                                  <p:childTnLst>
                                    <p:animClr clrSpc="hsl" dir="cw">
                                      <p:cBhvr override="childStyle">
                                        <p:cTn id="12" dur="500" fill="hold"/>
                                        <p:tgtEl>
                                          <p:spTgt spid="3">
                                            <p:txEl>
                                              <p:pRg st="0" end="0"/>
                                            </p:txEl>
                                          </p:spTgt>
                                        </p:tgtEl>
                                        <p:attrNameLst>
                                          <p:attrName>style.color</p:attrName>
                                        </p:attrNameLst>
                                      </p:cBhvr>
                                      <p:by>
                                        <p:hsl h="0" s="12549" l="25098"/>
                                      </p:by>
                                    </p:animClr>
                                    <p:animClr clrSpc="hsl" dir="cw">
                                      <p:cBhvr>
                                        <p:cTn id="13" dur="500" fill="hold"/>
                                        <p:tgtEl>
                                          <p:spTgt spid="3">
                                            <p:txEl>
                                              <p:pRg st="0" end="0"/>
                                            </p:txEl>
                                          </p:spTgt>
                                        </p:tgtEl>
                                        <p:attrNameLst>
                                          <p:attrName>fillcolor</p:attrName>
                                        </p:attrNameLst>
                                      </p:cBhvr>
                                      <p:by>
                                        <p:hsl h="0" s="12549" l="25098"/>
                                      </p:by>
                                    </p:animClr>
                                    <p:animClr clrSpc="hsl" dir="cw">
                                      <p:cBhvr>
                                        <p:cTn id="14" dur="500" fill="hold"/>
                                        <p:tgtEl>
                                          <p:spTgt spid="3">
                                            <p:txEl>
                                              <p:pRg st="0" end="0"/>
                                            </p:txEl>
                                          </p:spTgt>
                                        </p:tgtEl>
                                        <p:attrNameLst>
                                          <p:attrName>stroke.color</p:attrName>
                                        </p:attrNameLst>
                                      </p:cBhvr>
                                      <p:by>
                                        <p:hsl h="0" s="12549" l="25098"/>
                                      </p:by>
                                    </p:animClr>
                                    <p:set>
                                      <p:cBhvr>
                                        <p:cTn id="15" dur="500" fill="hold"/>
                                        <p:tgtEl>
                                          <p:spTgt spid="3">
                                            <p:txEl>
                                              <p:pRg st="0" end="0"/>
                                            </p:txEl>
                                          </p:spTgt>
                                        </p:tgtEl>
                                        <p:attrNameLst>
                                          <p:attrName>fill.type</p:attrName>
                                        </p:attrNameLst>
                                      </p:cBhvr>
                                      <p:to>
                                        <p:strVal val="solid"/>
                                      </p:to>
                                    </p:set>
                                  </p:childTnLst>
                                </p:cTn>
                              </p:par>
                              <p:par>
                                <p:cTn id="16" presetID="2" presetClass="entr" presetSubtype="4"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30" presetClass="emph" presetSubtype="0" fill="hold" grpId="0" nodeType="clickEffect">
                                  <p:stCondLst>
                                    <p:cond delay="0"/>
                                  </p:stCondLst>
                                  <p:childTnLst>
                                    <p:animClr clrSpc="hsl" dir="cw">
                                      <p:cBhvr override="childStyle">
                                        <p:cTn id="23" dur="500" fill="hold"/>
                                        <p:tgtEl>
                                          <p:spTgt spid="3">
                                            <p:txEl>
                                              <p:pRg st="1" end="1"/>
                                            </p:txEl>
                                          </p:spTgt>
                                        </p:tgtEl>
                                        <p:attrNameLst>
                                          <p:attrName>style.color</p:attrName>
                                        </p:attrNameLst>
                                      </p:cBhvr>
                                      <p:by>
                                        <p:hsl h="0" s="12549" l="25098"/>
                                      </p:by>
                                    </p:animClr>
                                    <p:animClr clrSpc="hsl" dir="cw">
                                      <p:cBhvr>
                                        <p:cTn id="24" dur="500" fill="hold"/>
                                        <p:tgtEl>
                                          <p:spTgt spid="3">
                                            <p:txEl>
                                              <p:pRg st="1" end="1"/>
                                            </p:txEl>
                                          </p:spTgt>
                                        </p:tgtEl>
                                        <p:attrNameLst>
                                          <p:attrName>fillcolor</p:attrName>
                                        </p:attrNameLst>
                                      </p:cBhvr>
                                      <p:by>
                                        <p:hsl h="0" s="12549" l="25098"/>
                                      </p:by>
                                    </p:animClr>
                                    <p:animClr clrSpc="hsl" dir="cw">
                                      <p:cBhvr>
                                        <p:cTn id="25" dur="500" fill="hold"/>
                                        <p:tgtEl>
                                          <p:spTgt spid="3">
                                            <p:txEl>
                                              <p:pRg st="1" end="1"/>
                                            </p:txEl>
                                          </p:spTgt>
                                        </p:tgtEl>
                                        <p:attrNameLst>
                                          <p:attrName>stroke.color</p:attrName>
                                        </p:attrNameLst>
                                      </p:cBhvr>
                                      <p:by>
                                        <p:hsl h="0" s="12549" l="25098"/>
                                      </p:by>
                                    </p:animClr>
                                    <p:set>
                                      <p:cBhvr>
                                        <p:cTn id="26" dur="500" fill="hold"/>
                                        <p:tgtEl>
                                          <p:spTgt spid="3">
                                            <p:txEl>
                                              <p:pRg st="1" end="1"/>
                                            </p:txEl>
                                          </p:spTgt>
                                        </p:tgtEl>
                                        <p:attrNameLst>
                                          <p:attrName>fill.type</p:attrName>
                                        </p:attrNameLst>
                                      </p:cBhvr>
                                      <p:to>
                                        <p:strVal val="solid"/>
                                      </p:to>
                                    </p:set>
                                  </p:childTnLst>
                                </p:cTn>
                              </p:par>
                              <p:par>
                                <p:cTn id="27" presetID="2" presetClass="entr" presetSubtype="4"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additive="base">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30" presetClass="emph" presetSubtype="0" fill="hold" grpId="0" nodeType="clickEffect">
                                  <p:stCondLst>
                                    <p:cond delay="0"/>
                                  </p:stCondLst>
                                  <p:childTnLst>
                                    <p:animClr clrSpc="hsl" dir="cw">
                                      <p:cBhvr override="childStyle">
                                        <p:cTn id="34" dur="500" fill="hold"/>
                                        <p:tgtEl>
                                          <p:spTgt spid="3">
                                            <p:txEl>
                                              <p:pRg st="2" end="2"/>
                                            </p:txEl>
                                          </p:spTgt>
                                        </p:tgtEl>
                                        <p:attrNameLst>
                                          <p:attrName>style.color</p:attrName>
                                        </p:attrNameLst>
                                      </p:cBhvr>
                                      <p:by>
                                        <p:hsl h="0" s="12549" l="25098"/>
                                      </p:by>
                                    </p:animClr>
                                    <p:animClr clrSpc="hsl" dir="cw">
                                      <p:cBhvr>
                                        <p:cTn id="35" dur="500" fill="hold"/>
                                        <p:tgtEl>
                                          <p:spTgt spid="3">
                                            <p:txEl>
                                              <p:pRg st="2" end="2"/>
                                            </p:txEl>
                                          </p:spTgt>
                                        </p:tgtEl>
                                        <p:attrNameLst>
                                          <p:attrName>fillcolor</p:attrName>
                                        </p:attrNameLst>
                                      </p:cBhvr>
                                      <p:by>
                                        <p:hsl h="0" s="12549" l="25098"/>
                                      </p:by>
                                    </p:animClr>
                                    <p:animClr clrSpc="hsl" dir="cw">
                                      <p:cBhvr>
                                        <p:cTn id="36" dur="500" fill="hold"/>
                                        <p:tgtEl>
                                          <p:spTgt spid="3">
                                            <p:txEl>
                                              <p:pRg st="2" end="2"/>
                                            </p:txEl>
                                          </p:spTgt>
                                        </p:tgtEl>
                                        <p:attrNameLst>
                                          <p:attrName>stroke.color</p:attrName>
                                        </p:attrNameLst>
                                      </p:cBhvr>
                                      <p:by>
                                        <p:hsl h="0" s="12549" l="25098"/>
                                      </p:by>
                                    </p:animClr>
                                    <p:set>
                                      <p:cBhvr>
                                        <p:cTn id="37" dur="500" fill="hold"/>
                                        <p:tgtEl>
                                          <p:spTgt spid="3">
                                            <p:txEl>
                                              <p:pRg st="2" end="2"/>
                                            </p:txEl>
                                          </p:spTgt>
                                        </p:tgtEl>
                                        <p:attrNameLst>
                                          <p:attrName>fill.type</p:attrName>
                                        </p:attrNameLst>
                                      </p:cBhvr>
                                      <p:to>
                                        <p:strVal val="solid"/>
                                      </p:to>
                                    </p:set>
                                  </p:childTnLst>
                                </p:cTn>
                              </p:par>
                              <p:par>
                                <p:cTn id="38" presetID="2" presetClass="entr" presetSubtype="4" fill="hold"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additive="base">
                                        <p:cTn id="4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30" presetClass="emph" presetSubtype="0" fill="hold" grpId="0" nodeType="clickEffect">
                                  <p:stCondLst>
                                    <p:cond delay="0"/>
                                  </p:stCondLst>
                                  <p:childTnLst>
                                    <p:animClr clrSpc="hsl" dir="cw">
                                      <p:cBhvr override="childStyle">
                                        <p:cTn id="45" dur="500" fill="hold"/>
                                        <p:tgtEl>
                                          <p:spTgt spid="3">
                                            <p:txEl>
                                              <p:pRg st="3" end="3"/>
                                            </p:txEl>
                                          </p:spTgt>
                                        </p:tgtEl>
                                        <p:attrNameLst>
                                          <p:attrName>style.color</p:attrName>
                                        </p:attrNameLst>
                                      </p:cBhvr>
                                      <p:by>
                                        <p:hsl h="0" s="12549" l="25098"/>
                                      </p:by>
                                    </p:animClr>
                                    <p:animClr clrSpc="hsl" dir="cw">
                                      <p:cBhvr>
                                        <p:cTn id="46" dur="500" fill="hold"/>
                                        <p:tgtEl>
                                          <p:spTgt spid="3">
                                            <p:txEl>
                                              <p:pRg st="3" end="3"/>
                                            </p:txEl>
                                          </p:spTgt>
                                        </p:tgtEl>
                                        <p:attrNameLst>
                                          <p:attrName>fillcolor</p:attrName>
                                        </p:attrNameLst>
                                      </p:cBhvr>
                                      <p:by>
                                        <p:hsl h="0" s="12549" l="25098"/>
                                      </p:by>
                                    </p:animClr>
                                    <p:animClr clrSpc="hsl" dir="cw">
                                      <p:cBhvr>
                                        <p:cTn id="47" dur="500" fill="hold"/>
                                        <p:tgtEl>
                                          <p:spTgt spid="3">
                                            <p:txEl>
                                              <p:pRg st="3" end="3"/>
                                            </p:txEl>
                                          </p:spTgt>
                                        </p:tgtEl>
                                        <p:attrNameLst>
                                          <p:attrName>stroke.color</p:attrName>
                                        </p:attrNameLst>
                                      </p:cBhvr>
                                      <p:by>
                                        <p:hsl h="0" s="12549" l="25098"/>
                                      </p:by>
                                    </p:animClr>
                                    <p:set>
                                      <p:cBhvr>
                                        <p:cTn id="48" dur="500" fill="hold"/>
                                        <p:tgtEl>
                                          <p:spTgt spid="3">
                                            <p:txEl>
                                              <p:pRg st="3" end="3"/>
                                            </p:txEl>
                                          </p:spTgt>
                                        </p:tgtEl>
                                        <p:attrNameLst>
                                          <p:attrName>fill.type</p:attrName>
                                        </p:attrNameLst>
                                      </p:cBhvr>
                                      <p:to>
                                        <p:strVal val="solid"/>
                                      </p:to>
                                    </p:set>
                                  </p:childTnLst>
                                </p:cTn>
                              </p:par>
                              <p:par>
                                <p:cTn id="49" presetID="2" presetClass="entr" presetSubtype="4" fill="hold" nodeType="with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additive="base">
                                        <p:cTn id="5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cond evt="onBegin" delay="0">
                          <p:tn val="52"/>
                        </p:cond>
                      </p:stCondLst>
                      <p:childTnLst>
                        <p:par>
                          <p:cTn id="54" fill="hold">
                            <p:stCondLst>
                              <p:cond delay="0"/>
                            </p:stCondLst>
                            <p:childTnLst>
                              <p:par>
                                <p:cTn id="55" presetID="30" presetClass="emph" presetSubtype="0" fill="hold" grpId="0" nodeType="clickEffect">
                                  <p:stCondLst>
                                    <p:cond delay="0"/>
                                  </p:stCondLst>
                                  <p:childTnLst>
                                    <p:animClr clrSpc="hsl" dir="cw">
                                      <p:cBhvr override="childStyle">
                                        <p:cTn id="56" dur="500" fill="hold"/>
                                        <p:tgtEl>
                                          <p:spTgt spid="3">
                                            <p:txEl>
                                              <p:pRg st="4" end="4"/>
                                            </p:txEl>
                                          </p:spTgt>
                                        </p:tgtEl>
                                        <p:attrNameLst>
                                          <p:attrName>style.color</p:attrName>
                                        </p:attrNameLst>
                                      </p:cBhvr>
                                      <p:by>
                                        <p:hsl h="0" s="12549" l="25098"/>
                                      </p:by>
                                    </p:animClr>
                                    <p:animClr clrSpc="hsl" dir="cw">
                                      <p:cBhvr>
                                        <p:cTn id="57" dur="500" fill="hold"/>
                                        <p:tgtEl>
                                          <p:spTgt spid="3">
                                            <p:txEl>
                                              <p:pRg st="4" end="4"/>
                                            </p:txEl>
                                          </p:spTgt>
                                        </p:tgtEl>
                                        <p:attrNameLst>
                                          <p:attrName>fillcolor</p:attrName>
                                        </p:attrNameLst>
                                      </p:cBhvr>
                                      <p:by>
                                        <p:hsl h="0" s="12549" l="25098"/>
                                      </p:by>
                                    </p:animClr>
                                    <p:animClr clrSpc="hsl" dir="cw">
                                      <p:cBhvr>
                                        <p:cTn id="58" dur="500" fill="hold"/>
                                        <p:tgtEl>
                                          <p:spTgt spid="3">
                                            <p:txEl>
                                              <p:pRg st="4" end="4"/>
                                            </p:txEl>
                                          </p:spTgt>
                                        </p:tgtEl>
                                        <p:attrNameLst>
                                          <p:attrName>stroke.color</p:attrName>
                                        </p:attrNameLst>
                                      </p:cBhvr>
                                      <p:by>
                                        <p:hsl h="0" s="12549" l="25098"/>
                                      </p:by>
                                    </p:animClr>
                                    <p:set>
                                      <p:cBhvr>
                                        <p:cTn id="59" dur="500" fill="hold"/>
                                        <p:tgtEl>
                                          <p:spTgt spid="3">
                                            <p:txEl>
                                              <p:pRg st="4" end="4"/>
                                            </p:txEl>
                                          </p:spTgt>
                                        </p:tgtEl>
                                        <p:attrNameLst>
                                          <p:attrName>fill.type</p:attrName>
                                        </p:attrNameLst>
                                      </p:cBhvr>
                                      <p:to>
                                        <p:strVal val="solid"/>
                                      </p:to>
                                    </p:set>
                                  </p:childTnLst>
                                </p:cTn>
                              </p:par>
                              <p:par>
                                <p:cTn id="60" presetID="2" presetClass="entr" presetSubtype="4" fill="hold" nodeType="with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 calcmode="lin" valueType="num">
                                      <p:cBhvr additive="base">
                                        <p:cTn id="6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
                                            <p:txEl>
                                              <p:pRg st="5" end="5"/>
                                            </p:txEl>
                                          </p:spTgt>
                                        </p:tgtEl>
                                        <p:attrNameLst>
                                          <p:attrName>style.color</p:attrName>
                                        </p:attrNameLst>
                                      </p:cBhvr>
                                      <p:by>
                                        <p:hsl h="0" s="12549" l="25098"/>
                                      </p:by>
                                    </p:animClr>
                                    <p:animClr clrSpc="hsl" dir="cw">
                                      <p:cBhvr>
                                        <p:cTn id="68" dur="500" fill="hold"/>
                                        <p:tgtEl>
                                          <p:spTgt spid="3">
                                            <p:txEl>
                                              <p:pRg st="5" end="5"/>
                                            </p:txEl>
                                          </p:spTgt>
                                        </p:tgtEl>
                                        <p:attrNameLst>
                                          <p:attrName>fillcolor</p:attrName>
                                        </p:attrNameLst>
                                      </p:cBhvr>
                                      <p:by>
                                        <p:hsl h="0" s="12549" l="25098"/>
                                      </p:by>
                                    </p:animClr>
                                    <p:animClr clrSpc="hsl" dir="cw">
                                      <p:cBhvr>
                                        <p:cTn id="69" dur="500" fill="hold"/>
                                        <p:tgtEl>
                                          <p:spTgt spid="3">
                                            <p:txEl>
                                              <p:pRg st="5" end="5"/>
                                            </p:txEl>
                                          </p:spTgt>
                                        </p:tgtEl>
                                        <p:attrNameLst>
                                          <p:attrName>stroke.color</p:attrName>
                                        </p:attrNameLst>
                                      </p:cBhvr>
                                      <p:by>
                                        <p:hsl h="0" s="12549" l="25098"/>
                                      </p:by>
                                    </p:animClr>
                                    <p:set>
                                      <p:cBhvr>
                                        <p:cTn id="70" dur="500" fill="hold"/>
                                        <p:tgtEl>
                                          <p:spTgt spid="3">
                                            <p:txEl>
                                              <p:pRg st="5" end="5"/>
                                            </p:txEl>
                                          </p:spTgt>
                                        </p:tgtEl>
                                        <p:attrNameLst>
                                          <p:attrName>fill.type</p:attrName>
                                        </p:attrNameLst>
                                      </p:cBhvr>
                                      <p:to>
                                        <p:strVal val="solid"/>
                                      </p:to>
                                    </p:set>
                                  </p:childTnLst>
                                </p:cTn>
                              </p:par>
                              <p:par>
                                <p:cTn id="71" presetID="2" presetClass="entr" presetSubtype="4" fill="hold" nodeType="with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anim calcmode="lin" valueType="num">
                                      <p:cBhvr additive="base">
                                        <p:cTn id="7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Contrôle de connaissances</a:t>
            </a:r>
          </a:p>
        </p:txBody>
      </p:sp>
      <p:sp>
        <p:nvSpPr>
          <p:cNvPr id="3" name="Content Placeholder 2">
            <a:extLst>
              <a:ext uri="{FF2B5EF4-FFF2-40B4-BE49-F238E27FC236}">
                <a16:creationId xmlns:a16="http://schemas.microsoft.com/office/drawing/2014/main" id="{3E847B65-6FF1-56F5-FCC7-FF61B0EA769A}"/>
              </a:ext>
            </a:extLst>
          </p:cNvPr>
          <p:cNvSpPr>
            <a:spLocks noGrp="1"/>
          </p:cNvSpPr>
          <p:nvPr>
            <p:ph idx="1"/>
          </p:nvPr>
        </p:nvSpPr>
        <p:spPr>
          <a:xfrm>
            <a:off x="838200" y="1636730"/>
            <a:ext cx="9508958" cy="4932746"/>
          </a:xfrm>
        </p:spPr>
        <p:txBody>
          <a:bodyPr/>
          <a:lstStyle/>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 sont l’hygiène respiratoire et l’étiquette de la toux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 est l’EPI requis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Comment faut-il isoler un(e) patient(e)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Quels sont les cinq moments de l’hygiène des mains ?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Quelles sont les principales recommandations pour les cas de variole du singe </a:t>
            </a:r>
            <a:br>
              <a:rPr sz="2800"/>
            </a:br>
            <a:r>
              <a:rPr lang="fr-FR" sz="2800" b="0" i="0" u="none" strike="noStrike" cap="none" baseline="0">
                <a:solidFill>
                  <a:srgbClr val="262626"/>
                </a:solidFill>
                <a:effectLst/>
                <a:uFill>
                  <a:solidFill>
                    <a:prstClr val="black">
                      <a:alpha val="0"/>
                    </a:prstClr>
                  </a:solidFill>
                </a:uFill>
                <a:latin typeface="Arial"/>
                <a:ea typeface="Arial"/>
                <a:cs typeface="Arial"/>
              </a:rPr>
              <a:t>et les contacts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Quelles sont les mesures d’isolement à domicile ?</a:t>
            </a:r>
          </a:p>
        </p:txBody>
      </p:sp>
    </p:spTree>
    <p:extLst>
      <p:ext uri="{BB962C8B-B14F-4D97-AF65-F5344CB8AC3E}">
        <p14:creationId xmlns:p14="http://schemas.microsoft.com/office/powerpoint/2010/main" val="27542406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cond evt="onBegin" delay="0">
                          <p:tn val="32"/>
                        </p:cond>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6" name="Content Placeholder 6" descr="Logo&#10;&#10;Description automatically generated with low confidence">
            <a:extLst>
              <a:ext uri="{FF2B5EF4-FFF2-40B4-BE49-F238E27FC236}">
                <a16:creationId xmlns:a16="http://schemas.microsoft.com/office/drawing/2014/main" id="{2C15BCF2-2B55-5335-AD9D-679F2AE09A17}"/>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1057360093"/>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A70E4-E643-4CCA-971A-8766D82D9C5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p:txBody>
          <a:bodyPr>
            <a:normAutofit/>
          </a:bodyPr>
          <a:lstStyle/>
          <a:p>
            <a:pPr algn="ctr"/>
            <a:r>
              <a:rPr lang="fr-FR" sz="3600" b="0" i="0" u="none" strike="noStrike" cap="none" baseline="0">
                <a:solidFill>
                  <a:srgbClr val="FFFFFF"/>
                </a:solidFill>
                <a:effectLst/>
                <a:uFill>
                  <a:solidFill>
                    <a:prstClr val="black">
                      <a:alpha val="0"/>
                    </a:prstClr>
                  </a:solidFill>
                </a:uFill>
                <a:latin typeface="Arial"/>
                <a:ea typeface="Arial"/>
                <a:cs typeface="Arial"/>
              </a:rPr>
              <a:t>Module 12 : Communication et alphabétisation</a:t>
            </a:r>
          </a:p>
        </p:txBody>
      </p:sp>
    </p:spTree>
    <p:extLst>
      <p:ext uri="{BB962C8B-B14F-4D97-AF65-F5344CB8AC3E}">
        <p14:creationId xmlns:p14="http://schemas.microsoft.com/office/powerpoint/2010/main" val="345079927"/>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a:xfrm>
            <a:off x="838201" y="1636730"/>
            <a:ext cx="9232232" cy="4932746"/>
          </a:xfrm>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a:t>
            </a:r>
          </a:p>
          <a:p>
            <a:r>
              <a:rPr lang="fr-FR" sz="2800" b="0" i="0" u="none" strike="noStrike" cap="none" baseline="0">
                <a:solidFill>
                  <a:srgbClr val="262626"/>
                </a:solidFill>
                <a:effectLst/>
                <a:uFill>
                  <a:solidFill>
                    <a:prstClr val="black">
                      <a:alpha val="0"/>
                    </a:prstClr>
                  </a:solidFill>
                </a:uFill>
                <a:latin typeface="Arial"/>
                <a:ea typeface="Arial"/>
                <a:cs typeface="Arial"/>
              </a:rPr>
              <a:t>Reportez-vous aux considérations et défis généraux en matière de communication lorsque vous proposez une formation et des conseils sur l’infection par la variole du singe</a:t>
            </a:r>
          </a:p>
          <a:p>
            <a:r>
              <a:rPr lang="fr-FR" sz="2800" b="0" i="0" u="none" strike="noStrike" cap="none" baseline="0">
                <a:solidFill>
                  <a:srgbClr val="262626"/>
                </a:solidFill>
                <a:effectLst/>
                <a:uFill>
                  <a:solidFill>
                    <a:prstClr val="black">
                      <a:alpha val="0"/>
                    </a:prstClr>
                  </a:solidFill>
                </a:uFill>
                <a:latin typeface="Arial"/>
                <a:ea typeface="Arial"/>
                <a:cs typeface="Arial"/>
              </a:rPr>
              <a:t>Utilisez les supports d’information appropriés lorsque vous proposez une formation et des conseils sur l’infection par la variole du singe </a:t>
            </a:r>
          </a:p>
          <a:p>
            <a:endParaRPr lang="en-US"/>
          </a:p>
        </p:txBody>
      </p:sp>
    </p:spTree>
    <p:extLst>
      <p:ext uri="{BB962C8B-B14F-4D97-AF65-F5344CB8AC3E}">
        <p14:creationId xmlns:p14="http://schemas.microsoft.com/office/powerpoint/2010/main" val="2516230587"/>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A238D-7809-9557-0780-3AE82556C10D}"/>
              </a:ext>
            </a:extLst>
          </p:cNvPr>
          <p:cNvSpPr>
            <a:spLocks noGrp="1"/>
          </p:cNvSpPr>
          <p:nvPr>
            <p:ph type="title"/>
          </p:nvPr>
        </p:nvSpPr>
        <p:spPr/>
        <p:txBody>
          <a:bodyPr>
            <a:norm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Considérations générales en matière de communication</a:t>
            </a:r>
          </a:p>
        </p:txBody>
      </p:sp>
      <p:sp>
        <p:nvSpPr>
          <p:cNvPr id="3" name="Content Placeholder 2">
            <a:extLst>
              <a:ext uri="{FF2B5EF4-FFF2-40B4-BE49-F238E27FC236}">
                <a16:creationId xmlns:a16="http://schemas.microsoft.com/office/drawing/2014/main" id="{E7C23371-7F92-404A-063A-DA1A127C0A70}"/>
              </a:ext>
            </a:extLst>
          </p:cNvPr>
          <p:cNvSpPr>
            <a:spLocks noGrp="1"/>
          </p:cNvSpPr>
          <p:nvPr>
            <p:ph idx="1"/>
          </p:nvPr>
        </p:nvSpPr>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Une sensibilisation de la population générale s’avère nécessaire.</a:t>
            </a:r>
          </a:p>
          <a:p>
            <a:r>
              <a:rPr lang="fr-FR" sz="2400" b="0" i="0" u="none" strike="noStrike" cap="none" baseline="0">
                <a:solidFill>
                  <a:srgbClr val="262626"/>
                </a:solidFill>
                <a:effectLst/>
                <a:uFill>
                  <a:solidFill>
                    <a:prstClr val="black">
                      <a:alpha val="0"/>
                    </a:prstClr>
                  </a:solidFill>
                </a:uFill>
                <a:latin typeface="Arial"/>
                <a:ea typeface="Arial"/>
                <a:cs typeface="Arial"/>
              </a:rPr>
              <a:t>Mettre l’accent sur les voies de transmission (contact étroit, par exemple, le sexe) sans insister sur </a:t>
            </a:r>
            <a:r>
              <a:rPr lang="fr-FR" sz="2400" b="1" i="1" u="none" strike="noStrike" cap="none" baseline="0">
                <a:solidFill>
                  <a:srgbClr val="262626"/>
                </a:solidFill>
                <a:effectLst/>
                <a:uFill>
                  <a:solidFill>
                    <a:prstClr val="black">
                      <a:alpha val="0"/>
                    </a:prstClr>
                  </a:solidFill>
                </a:uFill>
                <a:latin typeface="Arial"/>
                <a:ea typeface="Arial"/>
                <a:cs typeface="Arial"/>
              </a:rPr>
              <a:t>les personnes</a:t>
            </a:r>
            <a:r>
              <a:rPr lang="fr-FR" sz="2400" b="0" i="0" u="none" strike="noStrike" cap="none" baseline="0">
                <a:solidFill>
                  <a:srgbClr val="262626"/>
                </a:solidFill>
                <a:effectLst/>
                <a:uFill>
                  <a:solidFill>
                    <a:prstClr val="black">
                      <a:alpha val="0"/>
                    </a:prstClr>
                  </a:solidFill>
                </a:uFill>
                <a:latin typeface="Arial"/>
                <a:ea typeface="Arial"/>
                <a:cs typeface="Arial"/>
              </a:rPr>
              <a:t> les plus touchées.</a:t>
            </a:r>
          </a:p>
          <a:p>
            <a:r>
              <a:rPr lang="fr-FR" sz="2400" b="0" i="0" u="none" strike="noStrike" cap="none" baseline="0">
                <a:solidFill>
                  <a:srgbClr val="262626"/>
                </a:solidFill>
                <a:effectLst/>
                <a:uFill>
                  <a:solidFill>
                    <a:prstClr val="black">
                      <a:alpha val="0"/>
                    </a:prstClr>
                  </a:solidFill>
                </a:uFill>
                <a:latin typeface="Arial"/>
                <a:ea typeface="Arial"/>
                <a:cs typeface="Arial"/>
              </a:rPr>
              <a:t>La communication sur les risques doit être non stigmatisante (à l’égard des populations affectées et de la variole du singe) et susceptible d’être traduite en actes.</a:t>
            </a:r>
          </a:p>
          <a:p>
            <a:r>
              <a:rPr lang="fr-FR" sz="2400" b="0" i="0" u="none" strike="noStrike" cap="none" baseline="0">
                <a:solidFill>
                  <a:srgbClr val="262626"/>
                </a:solidFill>
                <a:effectLst/>
                <a:uFill>
                  <a:solidFill>
                    <a:prstClr val="black">
                      <a:alpha val="0"/>
                    </a:prstClr>
                  </a:solidFill>
                </a:uFill>
                <a:latin typeface="Arial"/>
                <a:ea typeface="Arial"/>
                <a:cs typeface="Arial"/>
              </a:rPr>
              <a:t>Les communicateurs et les canaux de confiance seront essentiels à l’acceptation des mesures de prévention.</a:t>
            </a:r>
          </a:p>
          <a:p>
            <a:r>
              <a:rPr lang="fr-FR" sz="2400" b="0" i="0" u="none" strike="noStrike" cap="none" baseline="0">
                <a:solidFill>
                  <a:srgbClr val="262626"/>
                </a:solidFill>
                <a:effectLst/>
                <a:uFill>
                  <a:solidFill>
                    <a:prstClr val="black">
                      <a:alpha val="0"/>
                    </a:prstClr>
                  </a:solidFill>
                </a:uFill>
                <a:latin typeface="Arial"/>
                <a:ea typeface="Arial"/>
                <a:cs typeface="Arial"/>
              </a:rPr>
              <a:t>L’engagement des médias sera essentiel pour lutter contre les mythes et les idées fausses, tout en évitant la stigmatisation.</a:t>
            </a:r>
          </a:p>
          <a:p>
            <a:endParaRPr lang="en-US" sz="2400"/>
          </a:p>
        </p:txBody>
      </p:sp>
    </p:spTree>
    <p:extLst>
      <p:ext uri="{BB962C8B-B14F-4D97-AF65-F5344CB8AC3E}">
        <p14:creationId xmlns:p14="http://schemas.microsoft.com/office/powerpoint/2010/main" val="3418737392"/>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45CBF-0AED-4BDA-8DDA-2131C78CB20A}"/>
              </a:ext>
            </a:extLst>
          </p:cNvPr>
          <p:cNvSpPr>
            <a:spLocks noGrp="1"/>
          </p:cNvSpPr>
          <p:nvPr>
            <p:ph type="title"/>
          </p:nvPr>
        </p:nvSpPr>
        <p:spPr/>
        <p:txBody>
          <a:bodyPr>
            <a:norm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Défis inhérents à la communication sur les risques</a:t>
            </a:r>
          </a:p>
        </p:txBody>
      </p:sp>
      <p:sp>
        <p:nvSpPr>
          <p:cNvPr id="3" name="Content Placeholder 2">
            <a:extLst>
              <a:ext uri="{FF2B5EF4-FFF2-40B4-BE49-F238E27FC236}">
                <a16:creationId xmlns:a16="http://schemas.microsoft.com/office/drawing/2014/main" id="{67DFEA80-57C3-A81A-40EA-06A446234C66}"/>
              </a:ext>
            </a:extLst>
          </p:cNvPr>
          <p:cNvSpPr>
            <a:spLocks noGrp="1"/>
          </p:cNvSpPr>
          <p:nvPr>
            <p:ph idx="1"/>
          </p:nvPr>
        </p:nvSpPr>
        <p:spPr>
          <a:xfrm>
            <a:off x="838200" y="1636730"/>
            <a:ext cx="9725526" cy="4932746"/>
          </a:xfrm>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L’essentiel de la couverture médiatique met l’accent sur </a:t>
            </a:r>
            <a:r>
              <a:rPr lang="fr-FR" sz="2400" b="0" i="1" u="none" strike="noStrike" cap="none" baseline="0">
                <a:solidFill>
                  <a:srgbClr val="262626"/>
                </a:solidFill>
                <a:effectLst/>
                <a:uFill>
                  <a:solidFill>
                    <a:prstClr val="black">
                      <a:alpha val="0"/>
                    </a:prstClr>
                  </a:solidFill>
                </a:uFill>
                <a:latin typeface="Arial"/>
                <a:ea typeface="Arial"/>
                <a:cs typeface="Arial"/>
              </a:rPr>
              <a:t>QUI</a:t>
            </a:r>
            <a:r>
              <a:rPr lang="fr-FR" sz="2400" b="0" i="0" u="none" strike="noStrike" cap="none" baseline="0">
                <a:solidFill>
                  <a:srgbClr val="262626"/>
                </a:solidFill>
                <a:effectLst/>
                <a:uFill>
                  <a:solidFill>
                    <a:prstClr val="black">
                      <a:alpha val="0"/>
                    </a:prstClr>
                  </a:solidFill>
                </a:uFill>
                <a:latin typeface="Arial"/>
                <a:ea typeface="Arial"/>
                <a:cs typeface="Arial"/>
              </a:rPr>
              <a:t> est affecté par la variole du singe plutôt que sur </a:t>
            </a:r>
            <a:r>
              <a:rPr lang="fr-FR" sz="2400" b="0" i="1" u="none" strike="noStrike" cap="none" baseline="0">
                <a:solidFill>
                  <a:srgbClr val="262626"/>
                </a:solidFill>
                <a:effectLst/>
                <a:uFill>
                  <a:solidFill>
                    <a:prstClr val="black">
                      <a:alpha val="0"/>
                    </a:prstClr>
                  </a:solidFill>
                </a:uFill>
                <a:latin typeface="Arial"/>
                <a:ea typeface="Arial"/>
                <a:cs typeface="Arial"/>
              </a:rPr>
              <a:t>COMMENT</a:t>
            </a:r>
            <a:r>
              <a:rPr lang="fr-FR" sz="2400" b="0" i="0" u="none" strike="noStrike" cap="none" baseline="0">
                <a:solidFill>
                  <a:srgbClr val="262626"/>
                </a:solidFill>
                <a:effectLst/>
                <a:uFill>
                  <a:solidFill>
                    <a:prstClr val="black">
                      <a:alpha val="0"/>
                    </a:prstClr>
                  </a:solidFill>
                </a:uFill>
                <a:latin typeface="Arial"/>
                <a:ea typeface="Arial"/>
                <a:cs typeface="Arial"/>
              </a:rPr>
              <a:t> elle est transmise</a:t>
            </a:r>
          </a:p>
          <a:p>
            <a:r>
              <a:rPr lang="fr-FR" sz="2400" b="0" i="0" u="none" strike="noStrike" cap="none" baseline="0">
                <a:solidFill>
                  <a:srgbClr val="262626"/>
                </a:solidFill>
                <a:effectLst/>
                <a:uFill>
                  <a:solidFill>
                    <a:prstClr val="black">
                      <a:alpha val="0"/>
                    </a:prstClr>
                  </a:solidFill>
                </a:uFill>
                <a:latin typeface="Arial"/>
                <a:ea typeface="Arial"/>
                <a:cs typeface="Arial"/>
              </a:rPr>
              <a:t>Les mythes et la désinformation font rage (par exemple, la variole du singe serait liée à la vaccination contre la COVID-19)</a:t>
            </a:r>
          </a:p>
          <a:p>
            <a:r>
              <a:rPr lang="fr-FR" sz="2400" b="0" i="0" u="none" strike="noStrike" cap="none" baseline="0">
                <a:solidFill>
                  <a:srgbClr val="262626"/>
                </a:solidFill>
                <a:effectLst/>
                <a:uFill>
                  <a:solidFill>
                    <a:prstClr val="black">
                      <a:alpha val="0"/>
                    </a:prstClr>
                  </a:solidFill>
                </a:uFill>
                <a:latin typeface="Arial"/>
                <a:ea typeface="Arial"/>
                <a:cs typeface="Arial"/>
              </a:rPr>
              <a:t>Nouvelle maladie (pour la plupart) qui est définie par les premiers rapports médiatiques, ainsi que les mythes et la désinformation</a:t>
            </a:r>
          </a:p>
          <a:p>
            <a:r>
              <a:rPr lang="fr-FR" sz="2400" b="0" i="0" u="none" strike="noStrike" cap="none" baseline="0">
                <a:solidFill>
                  <a:srgbClr val="262626"/>
                </a:solidFill>
                <a:effectLst/>
                <a:uFill>
                  <a:solidFill>
                    <a:prstClr val="black">
                      <a:alpha val="0"/>
                    </a:prstClr>
                  </a:solidFill>
                </a:uFill>
                <a:latin typeface="Arial"/>
                <a:ea typeface="Arial"/>
                <a:cs typeface="Arial"/>
              </a:rPr>
              <a:t>La stigmatisation a ralenti la communication en matière de risques dans de nombreux pays</a:t>
            </a:r>
          </a:p>
          <a:p>
            <a:endParaRPr lang="en-US" sz="2400"/>
          </a:p>
        </p:txBody>
      </p:sp>
    </p:spTree>
    <p:extLst>
      <p:ext uri="{BB962C8B-B14F-4D97-AF65-F5344CB8AC3E}">
        <p14:creationId xmlns:p14="http://schemas.microsoft.com/office/powerpoint/2010/main" val="1989739521"/>
      </p:ext>
    </p:extLst>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44452-30E2-E427-1C97-9E7F1CCC61E9}"/>
              </a:ext>
            </a:extLst>
          </p:cNvPr>
          <p:cNvSpPr>
            <a:spLocks noGrp="1"/>
          </p:cNvSpPr>
          <p:nvPr>
            <p:ph type="title"/>
          </p:nvPr>
        </p:nvSpPr>
        <p:spPr>
          <a:xfrm>
            <a:off x="814137" y="577517"/>
            <a:ext cx="4239126" cy="1400564"/>
          </a:xfrm>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Directives en matière de réduction de la stigmatisation et de la discrimination</a:t>
            </a:r>
          </a:p>
        </p:txBody>
      </p:sp>
      <p:sp>
        <p:nvSpPr>
          <p:cNvPr id="3" name="Content Placeholder 2">
            <a:extLst>
              <a:ext uri="{FF2B5EF4-FFF2-40B4-BE49-F238E27FC236}">
                <a16:creationId xmlns:a16="http://schemas.microsoft.com/office/drawing/2014/main" id="{1EDC0EBC-D85B-DD7C-17A8-69CD7B253879}"/>
              </a:ext>
            </a:extLst>
          </p:cNvPr>
          <p:cNvSpPr>
            <a:spLocks noGrp="1"/>
          </p:cNvSpPr>
          <p:nvPr>
            <p:ph idx="1"/>
          </p:nvPr>
        </p:nvSpPr>
        <p:spPr>
          <a:xfrm>
            <a:off x="682172" y="5910188"/>
            <a:ext cx="5627128" cy="661737"/>
          </a:xfrm>
        </p:spPr>
        <p:txBody>
          <a:bodyPr/>
          <a:lstStyle/>
          <a:p>
            <a:pPr marL="0" indent="0">
              <a:buNone/>
            </a:pPr>
            <a:r>
              <a:rPr lang="fr-FR" sz="1200" b="0" i="0" u="none" strike="noStrike" cap="none" baseline="0" dirty="0">
                <a:solidFill>
                  <a:srgbClr val="44546A"/>
                </a:solidFill>
                <a:effectLst/>
                <a:uFill>
                  <a:solidFill>
                    <a:prstClr val="black">
                      <a:alpha val="0"/>
                    </a:prstClr>
                  </a:solidFill>
                </a:uFill>
                <a:latin typeface="Arial"/>
                <a:ea typeface="Arial"/>
                <a:cs typeface="Arial"/>
              </a:rPr>
              <a:t>Source : OMS. </a:t>
            </a:r>
            <a:r>
              <a:rPr lang="fr-FR" sz="1200" b="0" i="0" u="none" strike="noStrike" cap="none" baseline="0" dirty="0">
                <a:solidFill>
                  <a:srgbClr val="44546A"/>
                </a:solidFill>
                <a:effectLst/>
                <a:uFill>
                  <a:solidFill>
                    <a:prstClr val="black">
                      <a:alpha val="0"/>
                    </a:prstClr>
                  </a:solidFill>
                </a:uFill>
                <a:latin typeface="Arial"/>
                <a:ea typeface="Arial"/>
                <a:cs typeface="Arial"/>
                <a:hlinkClick r:id="rId3" history="0"/>
              </a:rPr>
              <a:t>Conseils de santé publique relatifs à la communication sur les risques et à la participation communautaire pour comprendre, prévenir et combattre la stigmatisation et la discrimination liées à la variole du singe</a:t>
            </a:r>
            <a:r>
              <a:rPr lang="fr-FR" sz="1200" b="0" i="0" u="none" strike="noStrike" cap="none" baseline="0" dirty="0">
                <a:solidFill>
                  <a:srgbClr val="44546A"/>
                </a:solidFill>
                <a:effectLst/>
                <a:uFill>
                  <a:solidFill>
                    <a:prstClr val="black">
                      <a:alpha val="0"/>
                    </a:prstClr>
                  </a:solidFill>
                </a:uFill>
                <a:latin typeface="Arial"/>
                <a:ea typeface="Arial"/>
                <a:cs typeface="Arial"/>
              </a:rPr>
              <a:t>. Genève : OMS ; 2022.</a:t>
            </a:r>
          </a:p>
        </p:txBody>
      </p:sp>
      <p:pic>
        <p:nvPicPr>
          <p:cNvPr id="6" name="Picture 5">
            <a:extLst>
              <a:ext uri="{FF2B5EF4-FFF2-40B4-BE49-F238E27FC236}">
                <a16:creationId xmlns:a16="http://schemas.microsoft.com/office/drawing/2014/main" id="{BD0EE5B9-36D2-ECE9-F132-7AC828924536}"/>
              </a:ext>
            </a:extLst>
          </p:cNvPr>
          <p:cNvPicPr>
            <a:picLocks noChangeAspect="1"/>
          </p:cNvPicPr>
          <p:nvPr/>
        </p:nvPicPr>
        <p:blipFill>
          <a:blip r:embed="rId4"/>
          <a:stretch>
            <a:fillRect/>
          </a:stretch>
        </p:blipFill>
        <p:spPr>
          <a:xfrm>
            <a:off x="6440852" y="36096"/>
            <a:ext cx="4526226" cy="6713621"/>
          </a:xfrm>
          <a:prstGeom prst="rect">
            <a:avLst/>
          </a:prstGeom>
        </p:spPr>
      </p:pic>
      <p:sp>
        <p:nvSpPr>
          <p:cNvPr id="4" name="TextBox 3">
            <a:extLst>
              <a:ext uri="{FF2B5EF4-FFF2-40B4-BE49-F238E27FC236}">
                <a16:creationId xmlns:a16="http://schemas.microsoft.com/office/drawing/2014/main" id="{938C03E9-D45B-4D9D-B1DE-617FEFFAA6CA}"/>
              </a:ext>
            </a:extLst>
          </p:cNvPr>
          <p:cNvSpPr txBox="1"/>
          <p:nvPr/>
        </p:nvSpPr>
        <p:spPr>
          <a:xfrm>
            <a:off x="6861175" y="212725"/>
            <a:ext cx="965086" cy="487680"/>
          </a:xfrm>
          <a:prstGeom prst="rect">
            <a:avLst/>
          </a:prstGeom>
          <a:solidFill>
            <a:schemeClr val="bg1"/>
          </a:solidFill>
        </p:spPr>
        <p:txBody>
          <a:bodyPr wrap="square" lIns="0" tIns="0" rIns="0" bIns="0" rtlCol="0">
            <a:spAutoFit/>
          </a:bodyPr>
          <a:lstStyle/>
          <a:p>
            <a:r>
              <a:rPr lang="fr-FR" sz="800" b="1" i="0" u="none" strike="noStrike" cap="none" baseline="0">
                <a:solidFill>
                  <a:srgbClr val="0090D2"/>
                </a:solidFill>
                <a:effectLst/>
                <a:uFill>
                  <a:solidFill>
                    <a:prstClr val="black">
                      <a:alpha val="0"/>
                    </a:prstClr>
                  </a:solidFill>
                </a:uFill>
                <a:latin typeface="Arial"/>
                <a:ea typeface="Arial"/>
                <a:cs typeface="Arial"/>
              </a:rPr>
              <a:t>[logo:] Organisation mondiale de la Santé</a:t>
            </a:r>
          </a:p>
        </p:txBody>
      </p:sp>
      <p:sp>
        <p:nvSpPr>
          <p:cNvPr id="7" name="TextBox 6">
            <a:extLst>
              <a:ext uri="{FF2B5EF4-FFF2-40B4-BE49-F238E27FC236}">
                <a16:creationId xmlns:a16="http://schemas.microsoft.com/office/drawing/2014/main" id="{F2C16F6E-8C0F-4737-964F-8EB08C025B70}"/>
              </a:ext>
            </a:extLst>
          </p:cNvPr>
          <p:cNvSpPr txBox="1"/>
          <p:nvPr/>
        </p:nvSpPr>
        <p:spPr>
          <a:xfrm>
            <a:off x="9852934" y="133509"/>
            <a:ext cx="1114144" cy="426720"/>
          </a:xfrm>
          <a:prstGeom prst="rect">
            <a:avLst/>
          </a:prstGeom>
          <a:solidFill>
            <a:schemeClr val="bg1"/>
          </a:solidFill>
        </p:spPr>
        <p:txBody>
          <a:bodyPr wrap="square" lIns="0" tIns="0" rIns="0" bIns="0" rtlCol="0">
            <a:spAutoFit/>
          </a:bodyPr>
          <a:lstStyle/>
          <a:p>
            <a:r>
              <a:rPr lang="fr-FR" sz="700" b="1" i="0" u="none" strike="noStrike" cap="none" baseline="0">
                <a:solidFill>
                  <a:srgbClr val="1F3E8C"/>
                </a:solidFill>
                <a:effectLst/>
                <a:uFill>
                  <a:solidFill>
                    <a:prstClr val="black">
                      <a:alpha val="0"/>
                    </a:prstClr>
                  </a:solidFill>
                </a:uFill>
                <a:latin typeface="Arial"/>
                <a:ea typeface="Arial"/>
                <a:cs typeface="Arial"/>
              </a:rPr>
              <a:t>[logo :] Communication sur les risques et participation communautaire</a:t>
            </a:r>
          </a:p>
        </p:txBody>
      </p:sp>
      <p:sp>
        <p:nvSpPr>
          <p:cNvPr id="8" name="TextBox 7">
            <a:extLst>
              <a:ext uri="{FF2B5EF4-FFF2-40B4-BE49-F238E27FC236}">
                <a16:creationId xmlns:a16="http://schemas.microsoft.com/office/drawing/2014/main" id="{B0421AEA-D585-456F-B474-2DB4A142E4EB}"/>
              </a:ext>
            </a:extLst>
          </p:cNvPr>
          <p:cNvSpPr txBox="1"/>
          <p:nvPr/>
        </p:nvSpPr>
        <p:spPr>
          <a:xfrm>
            <a:off x="6510724" y="662144"/>
            <a:ext cx="4181089" cy="923330"/>
          </a:xfrm>
          <a:prstGeom prst="rect">
            <a:avLst/>
          </a:prstGeom>
          <a:solidFill>
            <a:schemeClr val="bg1"/>
          </a:solidFill>
        </p:spPr>
        <p:txBody>
          <a:bodyPr wrap="square" lIns="0" tIns="0" rIns="0" bIns="0" rtlCol="0">
            <a:spAutoFit/>
          </a:bodyPr>
          <a:lstStyle/>
          <a:p>
            <a:pPr algn="ctr"/>
            <a:r>
              <a:rPr lang="fr-FR" sz="1200" b="1" i="0" u="none" strike="noStrike" cap="none" baseline="0" dirty="0">
                <a:solidFill>
                  <a:srgbClr val="624897"/>
                </a:solidFill>
                <a:effectLst/>
                <a:uFill>
                  <a:solidFill>
                    <a:prstClr val="black">
                      <a:alpha val="0"/>
                    </a:prstClr>
                  </a:solidFill>
                </a:uFill>
                <a:latin typeface="Arial"/>
                <a:ea typeface="Arial"/>
                <a:cs typeface="Arial"/>
              </a:rPr>
              <a:t>Conseils de santé publique relatifs à la communication sur les risques et à la participation communautaire pour comprendre, </a:t>
            </a:r>
            <a:br>
              <a:rPr sz="1200" dirty="0"/>
            </a:br>
            <a:r>
              <a:rPr lang="fr-FR" sz="1200" b="1" i="0" u="none" strike="noStrike" cap="none" baseline="0" dirty="0">
                <a:solidFill>
                  <a:srgbClr val="624897"/>
                </a:solidFill>
                <a:effectLst/>
                <a:uFill>
                  <a:solidFill>
                    <a:prstClr val="black">
                      <a:alpha val="0"/>
                    </a:prstClr>
                  </a:solidFill>
                </a:uFill>
                <a:latin typeface="Arial"/>
                <a:ea typeface="Arial"/>
                <a:cs typeface="Arial"/>
              </a:rPr>
              <a:t>prévenir et combattre la stigmatisation et la discrimination liées à la variole du singe</a:t>
            </a:r>
          </a:p>
        </p:txBody>
      </p:sp>
      <p:sp>
        <p:nvSpPr>
          <p:cNvPr id="9" name="TextBox 8">
            <a:extLst>
              <a:ext uri="{FF2B5EF4-FFF2-40B4-BE49-F238E27FC236}">
                <a16:creationId xmlns:a16="http://schemas.microsoft.com/office/drawing/2014/main" id="{209AD6EE-5FA1-4B47-97E2-4FEFCFD7BB7F}"/>
              </a:ext>
            </a:extLst>
          </p:cNvPr>
          <p:cNvSpPr txBox="1"/>
          <p:nvPr/>
        </p:nvSpPr>
        <p:spPr>
          <a:xfrm>
            <a:off x="8217092" y="1595747"/>
            <a:ext cx="815975" cy="92333"/>
          </a:xfrm>
          <a:prstGeom prst="rect">
            <a:avLst/>
          </a:prstGeom>
          <a:solidFill>
            <a:schemeClr val="bg1"/>
          </a:solidFill>
        </p:spPr>
        <p:txBody>
          <a:bodyPr wrap="square" lIns="0" tIns="0" rIns="0" bIns="0" rtlCol="0">
            <a:spAutoFit/>
          </a:bodyPr>
          <a:lstStyle/>
          <a:p>
            <a:pPr algn="ctr"/>
            <a:r>
              <a:rPr lang="fr-FR" sz="600" b="0" i="1" u="none" strike="noStrike" cap="none" baseline="0" dirty="0">
                <a:solidFill>
                  <a:srgbClr val="000000"/>
                </a:solidFill>
                <a:effectLst/>
                <a:uFill>
                  <a:solidFill>
                    <a:prstClr val="black">
                      <a:alpha val="0"/>
                    </a:prstClr>
                  </a:solidFill>
                </a:uFill>
                <a:latin typeface="Arial"/>
                <a:ea typeface="Arial"/>
                <a:cs typeface="Arial"/>
              </a:rPr>
              <a:t>1er septembre 2022</a:t>
            </a:r>
          </a:p>
        </p:txBody>
      </p:sp>
      <p:sp>
        <p:nvSpPr>
          <p:cNvPr id="10" name="TextBox 9">
            <a:extLst>
              <a:ext uri="{FF2B5EF4-FFF2-40B4-BE49-F238E27FC236}">
                <a16:creationId xmlns:a16="http://schemas.microsoft.com/office/drawing/2014/main" id="{BA0BB7DB-0012-4A7B-B687-BA5062DF7317}"/>
              </a:ext>
            </a:extLst>
          </p:cNvPr>
          <p:cNvSpPr txBox="1"/>
          <p:nvPr/>
        </p:nvSpPr>
        <p:spPr>
          <a:xfrm>
            <a:off x="6686936" y="1708681"/>
            <a:ext cx="3876289" cy="461665"/>
          </a:xfrm>
          <a:prstGeom prst="rect">
            <a:avLst/>
          </a:prstGeom>
          <a:solidFill>
            <a:schemeClr val="bg1"/>
          </a:solidFill>
        </p:spPr>
        <p:txBody>
          <a:bodyPr wrap="square" lIns="0" tIns="0" rIns="0" bIns="0" rtlCol="0">
            <a:spAutoFit/>
          </a:bodyPr>
          <a:lstStyle/>
          <a:p>
            <a:pPr algn="ctr"/>
            <a:r>
              <a:rPr lang="fr-FR" sz="600" b="1" i="0" u="none" strike="noStrike" cap="none" baseline="0" dirty="0">
                <a:solidFill>
                  <a:srgbClr val="000000"/>
                </a:solidFill>
                <a:effectLst/>
                <a:uFill>
                  <a:solidFill>
                    <a:prstClr val="black">
                      <a:alpha val="0"/>
                    </a:prstClr>
                  </a:solidFill>
                </a:uFill>
                <a:latin typeface="Arial"/>
                <a:ea typeface="Arial"/>
                <a:cs typeface="Arial"/>
              </a:rPr>
              <a:t>Ces conseils de santé publique de l’OMS fournissent des informations sur l’impact potentiel de la stigmatisation, le langage recommandé et les mesures pour lutter contre les attitudes </a:t>
            </a:r>
            <a:r>
              <a:rPr lang="fr-FR" sz="600" b="1" i="0" u="none" strike="noStrike" cap="none" baseline="0" dirty="0" err="1">
                <a:solidFill>
                  <a:srgbClr val="000000"/>
                </a:solidFill>
                <a:effectLst/>
                <a:uFill>
                  <a:solidFill>
                    <a:prstClr val="black">
                      <a:alpha val="0"/>
                    </a:prstClr>
                  </a:solidFill>
                </a:uFill>
                <a:latin typeface="Arial"/>
                <a:ea typeface="Arial"/>
                <a:cs typeface="Arial"/>
              </a:rPr>
              <a:t>stigmatisantes</a:t>
            </a:r>
            <a:r>
              <a:rPr lang="fr-FR" sz="600" b="1" i="0" u="none" strike="noStrike" cap="none" baseline="0" dirty="0">
                <a:solidFill>
                  <a:srgbClr val="000000"/>
                </a:solidFill>
                <a:effectLst/>
                <a:uFill>
                  <a:solidFill>
                    <a:prstClr val="black">
                      <a:alpha val="0"/>
                    </a:prstClr>
                  </a:solidFill>
                </a:uFill>
                <a:latin typeface="Arial"/>
                <a:ea typeface="Arial"/>
                <a:cs typeface="Arial"/>
              </a:rPr>
              <a:t> et les comportements et politiques discriminatoires liés à la flambée de variole du singe. Elle sera mise à jour à mesure que l’on en sait davantage sur les stratégies efficaces contre la stigmatisation et la discrimination dans le contexte de cette flambée.</a:t>
            </a:r>
          </a:p>
        </p:txBody>
      </p:sp>
      <p:sp>
        <p:nvSpPr>
          <p:cNvPr id="11" name="TextBox 10">
            <a:extLst>
              <a:ext uri="{FF2B5EF4-FFF2-40B4-BE49-F238E27FC236}">
                <a16:creationId xmlns:a16="http://schemas.microsoft.com/office/drawing/2014/main" id="{0C436FB2-6E9F-4A5D-910F-7861FB2E5DD9}"/>
              </a:ext>
            </a:extLst>
          </p:cNvPr>
          <p:cNvSpPr txBox="1"/>
          <p:nvPr/>
        </p:nvSpPr>
        <p:spPr>
          <a:xfrm>
            <a:off x="6566093" y="2599757"/>
            <a:ext cx="1942713" cy="3652903"/>
          </a:xfrm>
          <a:prstGeom prst="rect">
            <a:avLst/>
          </a:prstGeom>
          <a:solidFill>
            <a:srgbClr val="DFF1FA"/>
          </a:solidFill>
        </p:spPr>
        <p:txBody>
          <a:bodyPr wrap="square" lIns="0" tIns="0" rIns="0" bIns="0" rtlCol="0">
            <a:noAutofit/>
          </a:bodyPr>
          <a:lstStyle/>
          <a:p>
            <a:pPr>
              <a:spcAft>
                <a:spcPts val="800"/>
              </a:spcAft>
            </a:pPr>
            <a:r>
              <a:rPr lang="fr-FR" sz="650" b="0" i="0" u="none" strike="noStrike" cap="none" baseline="0">
                <a:solidFill>
                  <a:srgbClr val="000000"/>
                </a:solidFill>
                <a:effectLst/>
                <a:uFill>
                  <a:solidFill>
                    <a:prstClr val="black">
                      <a:alpha val="0"/>
                    </a:prstClr>
                  </a:solidFill>
                </a:uFill>
                <a:latin typeface="Arial"/>
                <a:ea typeface="Arial"/>
                <a:cs typeface="Arial"/>
              </a:rPr>
              <a:t>Une flambée de variole du singe, maladie infectieuse virale, est actuellement signalée dans des pays où la maladie n’avait jamais été détectée auparavant. Le risque de variole du singe ne se limite pas à une communauté ou à un lieu. Toute personne qui a un contact étroit avec une personne contagieuse est à risque. </a:t>
            </a:r>
          </a:p>
          <a:p>
            <a:pPr>
              <a:spcAft>
                <a:spcPts val="800"/>
              </a:spcAft>
            </a:pPr>
            <a:r>
              <a:rPr lang="fr-FR" sz="650" b="0" i="0" u="none" strike="noStrike" cap="none" baseline="0">
                <a:solidFill>
                  <a:srgbClr val="000000"/>
                </a:solidFill>
                <a:effectLst/>
                <a:uFill>
                  <a:solidFill>
                    <a:prstClr val="black">
                      <a:alpha val="0"/>
                    </a:prstClr>
                  </a:solidFill>
                </a:uFill>
                <a:latin typeface="Arial"/>
                <a:ea typeface="Arial"/>
                <a:cs typeface="Arial"/>
              </a:rPr>
              <a:t>Les flambées de variole du singe dans les pays nouvellement touchés ont principalement été identifiées au sein des communautés d’hommes gay, bisexuels et autres hommes qui ont des rapports sexuels avec d’autres hommes ayant eu récemment des contacts sexuels avec un ou plusieurs nouveaux partenaires. Des communautés de transgenres ou de genre variant liées aux mêmes réseaux sexuels ont également été touchées. </a:t>
            </a:r>
          </a:p>
          <a:p>
            <a:pPr>
              <a:spcAft>
                <a:spcPts val="800"/>
              </a:spcAft>
            </a:pPr>
            <a:r>
              <a:rPr lang="fr-FR" sz="650" b="0" i="0" u="none" strike="noStrike" cap="none" baseline="0">
                <a:solidFill>
                  <a:srgbClr val="000000"/>
                </a:solidFill>
                <a:effectLst/>
                <a:uFill>
                  <a:solidFill>
                    <a:prstClr val="black">
                      <a:alpha val="0"/>
                    </a:prstClr>
                  </a:solidFill>
                </a:uFill>
                <a:latin typeface="Arial"/>
                <a:ea typeface="Arial"/>
                <a:cs typeface="Arial"/>
              </a:rPr>
              <a:t>Même si le risque ne se limite pas à ces groupes, la flambée épidémique est devenue le terrain supplémentaire de stigmatisation et discrimination à l’encontre des hommes qui ont des rapports sexuels avec d’autres hommes, des personnes transgenres et des communautés lesbiennes, gay, bisexuelles, transgenres, queer et intersexes au sens large, ainsi que de leurs familles. De même, la stigmatisation, la discrimination et d’autres expressions de racisme envers les communautés des régions précédemment touchées ont augmenté à la suite de la nouvelle flambée de variole du singe. </a:t>
            </a:r>
          </a:p>
          <a:p>
            <a:pPr>
              <a:spcAft>
                <a:spcPts val="800"/>
              </a:spcAft>
            </a:pPr>
            <a:r>
              <a:rPr lang="fr-FR" sz="650" b="1" i="0" u="none" strike="noStrike" cap="none" baseline="0">
                <a:solidFill>
                  <a:srgbClr val="000000"/>
                </a:solidFill>
                <a:effectLst/>
                <a:uFill>
                  <a:solidFill>
                    <a:prstClr val="black">
                      <a:alpha val="0"/>
                    </a:prstClr>
                  </a:solidFill>
                </a:uFill>
                <a:latin typeface="Arial"/>
                <a:ea typeface="Arial"/>
                <a:cs typeface="Arial"/>
              </a:rPr>
              <a:t>La stigmatisation et la discrimination liées à toute maladie, y compris la variole du singe, ne sont jamais acceptables. Elles peuvent avoir de graves répercussions sur les résultats de santé et entraver la riposte à la flambée en rendant les gens réticents à se faire connaître ou à solliciter des soins. Cette situation accroît le risque de transmission, tant au sein des communautés les plus touchées que dans d’autres communautés.</a:t>
            </a:r>
          </a:p>
        </p:txBody>
      </p:sp>
      <p:sp>
        <p:nvSpPr>
          <p:cNvPr id="12" name="TextBox 11">
            <a:extLst>
              <a:ext uri="{FF2B5EF4-FFF2-40B4-BE49-F238E27FC236}">
                <a16:creationId xmlns:a16="http://schemas.microsoft.com/office/drawing/2014/main" id="{1B2C9C35-8BDA-45FB-87ED-912229A320D2}"/>
              </a:ext>
            </a:extLst>
          </p:cNvPr>
          <p:cNvSpPr txBox="1"/>
          <p:nvPr/>
        </p:nvSpPr>
        <p:spPr>
          <a:xfrm>
            <a:off x="6596449" y="2413020"/>
            <a:ext cx="571114" cy="137160"/>
          </a:xfrm>
          <a:prstGeom prst="rect">
            <a:avLst/>
          </a:prstGeom>
          <a:solidFill>
            <a:srgbClr val="DFF1FA"/>
          </a:solidFill>
        </p:spPr>
        <p:txBody>
          <a:bodyPr wrap="square" lIns="0" tIns="0" rIns="0" bIns="0" rtlCol="0">
            <a:spAutoFit/>
          </a:bodyPr>
          <a:lstStyle/>
          <a:p>
            <a:r>
              <a:rPr lang="fr-FR" sz="900" b="1" i="0" u="none" strike="noStrike" cap="none" baseline="0">
                <a:solidFill>
                  <a:srgbClr val="1E53AE"/>
                </a:solidFill>
                <a:effectLst/>
                <a:uFill>
                  <a:solidFill>
                    <a:prstClr val="black">
                      <a:alpha val="0"/>
                    </a:prstClr>
                  </a:solidFill>
                </a:uFill>
                <a:latin typeface="Arial"/>
                <a:ea typeface="Arial"/>
                <a:cs typeface="Arial"/>
              </a:rPr>
              <a:t>Aperçu</a:t>
            </a:r>
          </a:p>
        </p:txBody>
      </p:sp>
      <p:sp>
        <p:nvSpPr>
          <p:cNvPr id="14" name="TextBox 13">
            <a:extLst>
              <a:ext uri="{FF2B5EF4-FFF2-40B4-BE49-F238E27FC236}">
                <a16:creationId xmlns:a16="http://schemas.microsoft.com/office/drawing/2014/main" id="{EDD60950-552D-4ED0-88FA-36B8F86BD3D7}"/>
              </a:ext>
            </a:extLst>
          </p:cNvPr>
          <p:cNvSpPr txBox="1"/>
          <p:nvPr/>
        </p:nvSpPr>
        <p:spPr>
          <a:xfrm>
            <a:off x="8806866" y="2340872"/>
            <a:ext cx="1942714" cy="1143000"/>
          </a:xfrm>
          <a:prstGeom prst="rect">
            <a:avLst/>
          </a:prstGeom>
          <a:solidFill>
            <a:srgbClr val="DFF1FA"/>
          </a:solidFill>
        </p:spPr>
        <p:txBody>
          <a:bodyPr wrap="square" lIns="0" tIns="0" rIns="0" bIns="0" rtlCol="0">
            <a:spAutoFit/>
          </a:bodyPr>
          <a:lstStyle/>
          <a:p>
            <a:r>
              <a:rPr lang="fr-FR" sz="750" b="1" i="0" u="none" strike="noStrike" cap="none" baseline="0">
                <a:solidFill>
                  <a:srgbClr val="000000"/>
                </a:solidFill>
                <a:effectLst/>
                <a:uFill>
                  <a:solidFill>
                    <a:prstClr val="black">
                      <a:alpha val="0"/>
                    </a:prstClr>
                  </a:solidFill>
                </a:uFill>
                <a:latin typeface="Arial"/>
                <a:ea typeface="Arial"/>
                <a:cs typeface="Arial"/>
              </a:rPr>
              <a:t>L’impact de la stigmatisation et de la discrimination sur la flambée de variole du singe doit être atténué par des stratégies actives visant à éviter une situation où les personnes seraient incapables ou refuseraient de bénéficier des services de santé et d’une assistance, afin de créer un environnement propice où les personnes se sentent en mesure de signaler leurs symptômes.</a:t>
            </a:r>
          </a:p>
        </p:txBody>
      </p:sp>
      <p:sp>
        <p:nvSpPr>
          <p:cNvPr id="15" name="TextBox 14">
            <a:extLst>
              <a:ext uri="{FF2B5EF4-FFF2-40B4-BE49-F238E27FC236}">
                <a16:creationId xmlns:a16="http://schemas.microsoft.com/office/drawing/2014/main" id="{F639D06E-1B46-46D7-86B2-0F6CC57BC390}"/>
              </a:ext>
            </a:extLst>
          </p:cNvPr>
          <p:cNvSpPr txBox="1"/>
          <p:nvPr/>
        </p:nvSpPr>
        <p:spPr>
          <a:xfrm>
            <a:off x="8806866" y="3526251"/>
            <a:ext cx="1448652" cy="304800"/>
          </a:xfrm>
          <a:prstGeom prst="rect">
            <a:avLst/>
          </a:prstGeom>
          <a:solidFill>
            <a:srgbClr val="EFECF7"/>
          </a:solidFill>
        </p:spPr>
        <p:txBody>
          <a:bodyPr wrap="square" lIns="0" tIns="0" rIns="0" bIns="0" rtlCol="0">
            <a:spAutoFit/>
          </a:bodyPr>
          <a:lstStyle/>
          <a:p>
            <a:r>
              <a:rPr lang="fr-FR" sz="1000" b="1" i="1" u="none" strike="noStrike" cap="none" baseline="0">
                <a:solidFill>
                  <a:srgbClr val="664A98"/>
                </a:solidFill>
                <a:effectLst/>
                <a:uFill>
                  <a:solidFill>
                    <a:prstClr val="black">
                      <a:alpha val="0"/>
                    </a:prstClr>
                  </a:solidFill>
                </a:uFill>
                <a:latin typeface="Arial"/>
                <a:ea typeface="Arial"/>
                <a:cs typeface="Arial"/>
              </a:rPr>
              <a:t>Une remarque avant de commencer</a:t>
            </a:r>
          </a:p>
        </p:txBody>
      </p:sp>
      <p:sp>
        <p:nvSpPr>
          <p:cNvPr id="17" name="TextBox 16">
            <a:extLst>
              <a:ext uri="{FF2B5EF4-FFF2-40B4-BE49-F238E27FC236}">
                <a16:creationId xmlns:a16="http://schemas.microsoft.com/office/drawing/2014/main" id="{D9F29999-E2E7-494E-86F8-D16163239EC8}"/>
              </a:ext>
            </a:extLst>
          </p:cNvPr>
          <p:cNvSpPr txBox="1"/>
          <p:nvPr/>
        </p:nvSpPr>
        <p:spPr>
          <a:xfrm>
            <a:off x="8789954" y="3689085"/>
            <a:ext cx="1920331" cy="2882840"/>
          </a:xfrm>
          <a:prstGeom prst="rect">
            <a:avLst/>
          </a:prstGeom>
          <a:solidFill>
            <a:srgbClr val="EFECF7"/>
          </a:solidFill>
        </p:spPr>
        <p:txBody>
          <a:bodyPr wrap="square" lIns="0" tIns="0" rIns="0" bIns="0" rtlCol="0">
            <a:spAutoFit/>
          </a:bodyPr>
          <a:lstStyle/>
          <a:p>
            <a:pPr>
              <a:spcAft>
                <a:spcPts val="400"/>
              </a:spcAft>
            </a:pPr>
            <a:r>
              <a:rPr lang="fr-FR" sz="600" b="0" i="0" u="none" strike="noStrike" cap="none" baseline="0" dirty="0">
                <a:solidFill>
                  <a:srgbClr val="664A98"/>
                </a:solidFill>
                <a:effectLst/>
                <a:uFill>
                  <a:solidFill>
                    <a:prstClr val="black">
                      <a:alpha val="0"/>
                    </a:prstClr>
                  </a:solidFill>
                </a:uFill>
                <a:latin typeface="Arial"/>
                <a:ea typeface="Arial"/>
                <a:cs typeface="Arial"/>
              </a:rPr>
              <a:t>Les gens stigmatisent souvent les autres inconsciemment et sans aucune intention malveillante. Ils portent automatiquement des jugements sur les autres sans se rendre compte de la manière dont ils pourraient en être affectés. En réalité, la plupart des personnes se sont senties rejetées ou ont été traitées comme une minorité à un moment donné de leur vie. Il nous arrive parfois à certains moments de perpétuer des stéréotypes néfastes ou de retomber dans le travers des préjugés inconscients. Il est important d’en prendre conscience, mais surtout, de ne pas laisser ces préjugés implicites favoriser la discrimination ou l’ignorer.</a:t>
            </a:r>
          </a:p>
          <a:p>
            <a:pPr>
              <a:spcAft>
                <a:spcPts val="600"/>
              </a:spcAft>
            </a:pPr>
            <a:r>
              <a:rPr lang="fr-FR" sz="600" b="0" i="0" u="none" strike="noStrike" cap="none" baseline="0" dirty="0">
                <a:solidFill>
                  <a:srgbClr val="664A98"/>
                </a:solidFill>
                <a:effectLst/>
                <a:uFill>
                  <a:solidFill>
                    <a:prstClr val="black">
                      <a:alpha val="0"/>
                    </a:prstClr>
                  </a:solidFill>
                </a:uFill>
                <a:latin typeface="Arial"/>
                <a:ea typeface="Arial"/>
                <a:cs typeface="Arial"/>
              </a:rPr>
              <a:t>Il s’agit de réfléchir et d’agir de manière proactive sur notre propre langage, notre comportement et nos intentions en tant que personnes et agences pour réduire le préjudice causé par la stigmatisation et la discrimination. Il ne suffit pas d’avoir de bonnes intentions : ces directives provisoires s’adressent à toute personne qui participe à la riposte contre la variole du singe ou s’en préoccupe. La peur de perpétuer la stigmatisation et la discrimination ne doit pas empêcher les personnes et les organisations de s’exprimer sur des questions importantes ; le plus important consiste à réfléchir, recueillir des avis, dénoncer la stigmatisation et la discrimination lorsque nous les constatons, puis de nous ouvrir à l’apprentissage et au changement de comportement.</a:t>
            </a:r>
          </a:p>
          <a:p>
            <a:pPr>
              <a:spcAft>
                <a:spcPts val="600"/>
              </a:spcAft>
            </a:pPr>
            <a:endParaRPr lang="fr-FR" sz="600" dirty="0">
              <a:solidFill>
                <a:srgbClr val="664A98"/>
              </a:solidFill>
              <a:uFill>
                <a:solidFill>
                  <a:prstClr val="black">
                    <a:alpha val="0"/>
                  </a:prstClr>
                </a:solidFill>
              </a:uFill>
              <a:latin typeface="Arial"/>
              <a:ea typeface="Arial"/>
              <a:cs typeface="Arial"/>
            </a:endParaRPr>
          </a:p>
          <a:p>
            <a:pPr>
              <a:spcAft>
                <a:spcPts val="600"/>
              </a:spcAft>
            </a:pPr>
            <a:endParaRPr lang="fr-FR" sz="600" b="0" i="0" u="none" strike="noStrike" cap="none" baseline="0" dirty="0">
              <a:solidFill>
                <a:srgbClr val="664A98"/>
              </a:solidFill>
              <a:effectLst/>
              <a:uFill>
                <a:solidFill>
                  <a:prstClr val="black">
                    <a:alpha val="0"/>
                  </a:prstClr>
                </a:solidFill>
              </a:uFill>
              <a:latin typeface="Arial"/>
              <a:ea typeface="Arial"/>
              <a:cs typeface="Arial"/>
            </a:endParaRPr>
          </a:p>
        </p:txBody>
      </p:sp>
    </p:spTree>
    <p:extLst>
      <p:ext uri="{BB962C8B-B14F-4D97-AF65-F5344CB8AC3E}">
        <p14:creationId xmlns:p14="http://schemas.microsoft.com/office/powerpoint/2010/main" val="1385634839"/>
      </p:ext>
    </p:extLst>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32CAD-C4F3-24EA-DE28-42A8A7F841E8}"/>
              </a:ext>
            </a:extLst>
          </p:cNvPr>
          <p:cNvSpPr>
            <a:spLocks noGrp="1"/>
          </p:cNvSpPr>
          <p:nvPr>
            <p:ph type="title"/>
          </p:nvPr>
        </p:nvSpPr>
        <p:spPr/>
        <p:txBody>
          <a:bodyPr>
            <a:norm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Communication destinée à la population générale</a:t>
            </a:r>
          </a:p>
        </p:txBody>
      </p:sp>
      <p:sp>
        <p:nvSpPr>
          <p:cNvPr id="3" name="Content Placeholder 2">
            <a:extLst>
              <a:ext uri="{FF2B5EF4-FFF2-40B4-BE49-F238E27FC236}">
                <a16:creationId xmlns:a16="http://schemas.microsoft.com/office/drawing/2014/main" id="{8CDA2689-1344-11BB-DCC0-A21A839D0831}"/>
              </a:ext>
            </a:extLst>
          </p:cNvPr>
          <p:cNvSpPr>
            <a:spLocks noGrp="1"/>
          </p:cNvSpPr>
          <p:nvPr>
            <p:ph idx="1"/>
          </p:nvPr>
        </p:nvSpPr>
        <p:spPr>
          <a:xfrm>
            <a:off x="838200" y="1564538"/>
            <a:ext cx="10515600" cy="4932746"/>
          </a:xfrm>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Mettre l’accent sur le fait que la variole du singe n’est pas une maladie liée à l’orientation sexuelle.</a:t>
            </a:r>
          </a:p>
          <a:p>
            <a:r>
              <a:rPr lang="fr-FR" sz="2400" b="0" i="0" u="none" strike="noStrike" cap="none" baseline="0">
                <a:solidFill>
                  <a:srgbClr val="262626"/>
                </a:solidFill>
                <a:effectLst/>
                <a:uFill>
                  <a:solidFill>
                    <a:prstClr val="black">
                      <a:alpha val="0"/>
                    </a:prstClr>
                  </a:solidFill>
                </a:uFill>
                <a:latin typeface="Arial"/>
                <a:ea typeface="Arial"/>
                <a:cs typeface="Arial"/>
              </a:rPr>
              <a:t>Répéter les informations exactes (inlassablement) pour lutter contre les rumeurs émergentes ; garder à l'esprit les publics cibles, en particulier dans les flux de médias sociaux.</a:t>
            </a:r>
          </a:p>
          <a:p>
            <a:r>
              <a:rPr lang="fr-FR" sz="2400" b="0" i="0" u="none" strike="noStrike" cap="none" baseline="0">
                <a:solidFill>
                  <a:srgbClr val="262626"/>
                </a:solidFill>
                <a:effectLst/>
                <a:uFill>
                  <a:solidFill>
                    <a:prstClr val="black">
                      <a:alpha val="0"/>
                    </a:prstClr>
                  </a:solidFill>
                </a:uFill>
                <a:latin typeface="Arial"/>
                <a:ea typeface="Arial"/>
                <a:cs typeface="Arial"/>
              </a:rPr>
              <a:t>Insister sur le fait que la vaccination n’est pas la seule mesure de prévention : les tests de diagnostic pour le suivi des contacts et d’autres changements de comportement (par exemple, prévention et contrôle des infections, limitation des partenaires sexuels) sont également importants.</a:t>
            </a:r>
            <a:endParaRPr lang="fr-FR" sz="2400">
              <a:latin typeface="+mn-lt"/>
            </a:endParaRPr>
          </a:p>
          <a:p>
            <a:r>
              <a:rPr lang="fr-FR" sz="2400" b="0" i="0" u="none" strike="noStrike" cap="none" baseline="0">
                <a:solidFill>
                  <a:srgbClr val="262626"/>
                </a:solidFill>
                <a:effectLst/>
                <a:uFill>
                  <a:solidFill>
                    <a:prstClr val="black">
                      <a:alpha val="0"/>
                    </a:prstClr>
                  </a:solidFill>
                </a:uFill>
                <a:latin typeface="Arial"/>
                <a:ea typeface="Arial"/>
                <a:cs typeface="Arial"/>
              </a:rPr>
              <a:t>Former les médias à la fourniture d’informations exactes et à la lutte contre le langage stigmatisant.</a:t>
            </a:r>
          </a:p>
          <a:p>
            <a:endParaRPr lang="en-US" sz="2400"/>
          </a:p>
        </p:txBody>
      </p:sp>
    </p:spTree>
    <p:extLst>
      <p:ext uri="{BB962C8B-B14F-4D97-AF65-F5344CB8AC3E}">
        <p14:creationId xmlns:p14="http://schemas.microsoft.com/office/powerpoint/2010/main" val="1805267321"/>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4CDB5-5941-EE0D-28FF-CB217DA1BC93}"/>
              </a:ext>
            </a:extLst>
          </p:cNvPr>
          <p:cNvSpPr>
            <a:spLocks noGrp="1"/>
          </p:cNvSpPr>
          <p:nvPr>
            <p:ph type="title"/>
          </p:nvPr>
        </p:nvSpPr>
        <p:spPr>
          <a:xfrm>
            <a:off x="838200" y="552398"/>
            <a:ext cx="10515600"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Approches clés pour les populations touchées</a:t>
            </a:r>
          </a:p>
        </p:txBody>
      </p:sp>
      <p:sp>
        <p:nvSpPr>
          <p:cNvPr id="3" name="Content Placeholder 2">
            <a:extLst>
              <a:ext uri="{FF2B5EF4-FFF2-40B4-BE49-F238E27FC236}">
                <a16:creationId xmlns:a16="http://schemas.microsoft.com/office/drawing/2014/main" id="{9B55A0FE-8CFD-277F-4D3F-ED6D236B4D77}"/>
              </a:ext>
            </a:extLst>
          </p:cNvPr>
          <p:cNvSpPr>
            <a:spLocks noGrp="1"/>
          </p:cNvSpPr>
          <p:nvPr>
            <p:ph idx="1"/>
          </p:nvPr>
        </p:nvSpPr>
        <p:spPr>
          <a:xfrm>
            <a:off x="838201" y="1666337"/>
            <a:ext cx="10707806" cy="4925532"/>
          </a:xfrm>
        </p:spPr>
        <p:txBody>
          <a:bodyPr/>
          <a:lstStyle/>
          <a:p>
            <a:r>
              <a:rPr lang="fr-FR" sz="2000" b="0" i="0" u="none" strike="noStrike" cap="none" baseline="0" dirty="0">
                <a:solidFill>
                  <a:srgbClr val="262626"/>
                </a:solidFill>
                <a:effectLst/>
                <a:uFill>
                  <a:solidFill>
                    <a:prstClr val="black">
                      <a:alpha val="0"/>
                    </a:prstClr>
                  </a:solidFill>
                </a:uFill>
                <a:latin typeface="Arial"/>
                <a:ea typeface="Arial"/>
                <a:cs typeface="Arial"/>
              </a:rPr>
              <a:t>Travailler avec les représentants de la communauté pour concevoir et adapter des messages et des activités avec des publics spécifiques.</a:t>
            </a:r>
          </a:p>
          <a:p>
            <a:r>
              <a:rPr lang="fr-FR" sz="2000" b="0" i="0" u="none" strike="noStrike" cap="none" baseline="0" dirty="0">
                <a:solidFill>
                  <a:srgbClr val="262626"/>
                </a:solidFill>
                <a:effectLst/>
                <a:uFill>
                  <a:solidFill>
                    <a:prstClr val="black">
                      <a:alpha val="0"/>
                    </a:prstClr>
                  </a:solidFill>
                </a:uFill>
                <a:latin typeface="Arial"/>
                <a:ea typeface="Arial"/>
                <a:cs typeface="Arial"/>
              </a:rPr>
              <a:t>Utiliser des interventions communautaires déployées par le biais de réseaux et de plateformes de confiance.</a:t>
            </a:r>
          </a:p>
          <a:p>
            <a:r>
              <a:rPr lang="fr-FR" sz="2000" b="0" i="0" u="none" strike="noStrike" cap="none" baseline="0" dirty="0">
                <a:solidFill>
                  <a:srgbClr val="262626"/>
                </a:solidFill>
                <a:effectLst/>
                <a:uFill>
                  <a:solidFill>
                    <a:prstClr val="black">
                      <a:alpha val="0"/>
                    </a:prstClr>
                  </a:solidFill>
                </a:uFill>
                <a:latin typeface="Arial"/>
                <a:ea typeface="Arial"/>
                <a:cs typeface="Arial"/>
              </a:rPr>
              <a:t>Intégrer la prévention de la variole du singe et la communication pour le changement social et comportemental (CSC) dans des programmes de santé sexuelle connus (par exemple, prévention du VIH, dépistage du VIH/des IST, etc.).</a:t>
            </a:r>
          </a:p>
          <a:p>
            <a:r>
              <a:rPr lang="fr-FR" sz="2000" b="0" i="0" u="none" strike="noStrike" cap="none" baseline="0" dirty="0">
                <a:solidFill>
                  <a:srgbClr val="262626"/>
                </a:solidFill>
                <a:effectLst/>
                <a:uFill>
                  <a:solidFill>
                    <a:prstClr val="black">
                      <a:alpha val="0"/>
                    </a:prstClr>
                  </a:solidFill>
                </a:uFill>
                <a:latin typeface="Arial"/>
                <a:ea typeface="Arial"/>
                <a:cs typeface="Arial"/>
              </a:rPr>
              <a:t>Envisager des interventions « ciblées » (par exemple, les bars, les clubs, les saunas, etc.).</a:t>
            </a:r>
          </a:p>
          <a:p>
            <a:r>
              <a:rPr lang="fr-FR" sz="2000" b="0" i="0" u="none" strike="noStrike" cap="none" baseline="0" dirty="0">
                <a:solidFill>
                  <a:srgbClr val="262626"/>
                </a:solidFill>
                <a:effectLst/>
                <a:uFill>
                  <a:solidFill>
                    <a:prstClr val="black">
                      <a:alpha val="0"/>
                    </a:prstClr>
                  </a:solidFill>
                </a:uFill>
                <a:latin typeface="Arial"/>
                <a:ea typeface="Arial"/>
                <a:cs typeface="Arial"/>
              </a:rPr>
              <a:t>Former les prestataires, les traceurs de contacts et d’autres personnes pour les aider à identifier les comportements </a:t>
            </a:r>
            <a:r>
              <a:rPr lang="fr-FR" sz="2000" b="0" i="0" u="none" strike="noStrike" cap="none" baseline="0" dirty="0" err="1">
                <a:solidFill>
                  <a:srgbClr val="262626"/>
                </a:solidFill>
                <a:effectLst/>
                <a:uFill>
                  <a:solidFill>
                    <a:prstClr val="black">
                      <a:alpha val="0"/>
                    </a:prstClr>
                  </a:solidFill>
                </a:uFill>
                <a:latin typeface="Arial"/>
                <a:ea typeface="Arial"/>
                <a:cs typeface="Arial"/>
              </a:rPr>
              <a:t>stigmatisants</a:t>
            </a:r>
            <a:r>
              <a:rPr lang="fr-FR" sz="2000" b="0" i="0" u="none" strike="noStrike" cap="none" baseline="0" dirty="0">
                <a:solidFill>
                  <a:srgbClr val="262626"/>
                </a:solidFill>
                <a:effectLst/>
                <a:uFill>
                  <a:solidFill>
                    <a:prstClr val="black">
                      <a:alpha val="0"/>
                    </a:prstClr>
                  </a:solidFill>
                </a:uFill>
                <a:latin typeface="Arial"/>
                <a:ea typeface="Arial"/>
                <a:cs typeface="Arial"/>
              </a:rPr>
              <a:t> (et les éviter). </a:t>
            </a:r>
            <a:endParaRPr lang="en-US" sz="2000" dirty="0"/>
          </a:p>
        </p:txBody>
      </p:sp>
    </p:spTree>
    <p:extLst>
      <p:ext uri="{BB962C8B-B14F-4D97-AF65-F5344CB8AC3E}">
        <p14:creationId xmlns:p14="http://schemas.microsoft.com/office/powerpoint/2010/main" val="3558808310"/>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D5A3E-87F1-A5F5-410F-2D6A7782ECC5}"/>
              </a:ext>
            </a:extLst>
          </p:cNvPr>
          <p:cNvSpPr>
            <a:spLocks noGrp="1"/>
          </p:cNvSpPr>
          <p:nvPr>
            <p:ph type="title"/>
          </p:nvPr>
        </p:nvSpPr>
        <p:spPr>
          <a:xfrm>
            <a:off x="838200" y="588494"/>
            <a:ext cx="6910137" cy="800039"/>
          </a:xfrm>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Considérations pour les parties prenantes </a:t>
            </a:r>
          </a:p>
        </p:txBody>
      </p:sp>
      <p:sp>
        <p:nvSpPr>
          <p:cNvPr id="3" name="Content Placeholder 2">
            <a:extLst>
              <a:ext uri="{FF2B5EF4-FFF2-40B4-BE49-F238E27FC236}">
                <a16:creationId xmlns:a16="http://schemas.microsoft.com/office/drawing/2014/main" id="{9F060E99-118F-B986-CBAC-A6FE55D8B063}"/>
              </a:ext>
            </a:extLst>
          </p:cNvPr>
          <p:cNvSpPr>
            <a:spLocks noGrp="1"/>
          </p:cNvSpPr>
          <p:nvPr>
            <p:ph idx="1"/>
          </p:nvPr>
        </p:nvSpPr>
        <p:spPr>
          <a:xfrm>
            <a:off x="838201" y="1540474"/>
            <a:ext cx="10451432" cy="4932746"/>
          </a:xfrm>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Recommandations relatives aux messages destinés aux hommes qui ont des rapports sexuels avec des hommes, à d’autres populations vulnérables et aux professionnels de santé </a:t>
            </a:r>
          </a:p>
          <a:p>
            <a:r>
              <a:rPr lang="fr-FR" sz="2400" b="0" i="0" u="none" strike="noStrike" cap="none" baseline="0">
                <a:solidFill>
                  <a:srgbClr val="262626"/>
                </a:solidFill>
                <a:effectLst/>
                <a:uFill>
                  <a:solidFill>
                    <a:prstClr val="black">
                      <a:alpha val="0"/>
                    </a:prstClr>
                  </a:solidFill>
                </a:uFill>
                <a:latin typeface="Arial"/>
                <a:ea typeface="Arial"/>
                <a:cs typeface="Arial"/>
              </a:rPr>
              <a:t>Formation et renforcement des capacités des professionnels de santé</a:t>
            </a:r>
          </a:p>
          <a:p>
            <a:r>
              <a:rPr lang="fr-FR" sz="2400" b="0" i="0" u="none" strike="noStrike" cap="none" baseline="0">
                <a:solidFill>
                  <a:srgbClr val="262626"/>
                </a:solidFill>
                <a:effectLst/>
                <a:uFill>
                  <a:solidFill>
                    <a:prstClr val="black">
                      <a:alpha val="0"/>
                    </a:prstClr>
                  </a:solidFill>
                </a:uFill>
                <a:latin typeface="Arial"/>
                <a:ea typeface="Arial"/>
                <a:cs typeface="Arial"/>
              </a:rPr>
              <a:t>Adapter QuickRes pour le suivi des résultats d’activités de création de la demande et la liaison aux services pour les clients</a:t>
            </a:r>
          </a:p>
          <a:p>
            <a:r>
              <a:rPr lang="fr-FR" sz="2400" b="0" i="0" u="none" strike="noStrike" cap="none" baseline="0">
                <a:solidFill>
                  <a:srgbClr val="262626"/>
                </a:solidFill>
                <a:effectLst/>
                <a:uFill>
                  <a:solidFill>
                    <a:prstClr val="black">
                      <a:alpha val="0"/>
                    </a:prstClr>
                  </a:solidFill>
                </a:uFill>
                <a:latin typeface="Arial"/>
                <a:ea typeface="Arial"/>
                <a:cs typeface="Arial"/>
              </a:rPr>
              <a:t>Soutenir les pays dans la constitution d’équipes pour mener des enquêtes sur les cas et les contacts </a:t>
            </a:r>
          </a:p>
        </p:txBody>
      </p:sp>
    </p:spTree>
    <p:extLst>
      <p:ext uri="{BB962C8B-B14F-4D97-AF65-F5344CB8AC3E}">
        <p14:creationId xmlns:p14="http://schemas.microsoft.com/office/powerpoint/2010/main" val="406257323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6" name="Content Placeholder 6" descr="Logo&#10;&#10;Description automatically generated with low confidence">
            <a:extLst>
              <a:ext uri="{FF2B5EF4-FFF2-40B4-BE49-F238E27FC236}">
                <a16:creationId xmlns:a16="http://schemas.microsoft.com/office/drawing/2014/main" id="{2CD06537-0FD0-3EA4-5A7A-9A275F85C2B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827294157"/>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3E474-D787-13E1-FAEC-C363A3A6A2FA}"/>
              </a:ext>
            </a:extLst>
          </p:cNvPr>
          <p:cNvSpPr>
            <a:spLocks noGrp="1"/>
          </p:cNvSpPr>
          <p:nvPr>
            <p:ph type="title"/>
          </p:nvPr>
        </p:nvSpPr>
        <p:spPr>
          <a:xfrm>
            <a:off x="838200" y="468179"/>
            <a:ext cx="5466347" cy="1233176"/>
          </a:xfrm>
        </p:spPr>
        <p:txBody>
          <a:bodyPr>
            <a:norm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Considérations pour les gestionnaires de programmes</a:t>
            </a:r>
          </a:p>
        </p:txBody>
      </p:sp>
      <p:sp>
        <p:nvSpPr>
          <p:cNvPr id="3" name="Content Placeholder 2">
            <a:extLst>
              <a:ext uri="{FF2B5EF4-FFF2-40B4-BE49-F238E27FC236}">
                <a16:creationId xmlns:a16="http://schemas.microsoft.com/office/drawing/2014/main" id="{89863F49-1D93-CE67-3158-B20FBB60AEC8}"/>
              </a:ext>
            </a:extLst>
          </p:cNvPr>
          <p:cNvSpPr>
            <a:spLocks noGrp="1"/>
          </p:cNvSpPr>
          <p:nvPr>
            <p:ph idx="1"/>
          </p:nvPr>
        </p:nvSpPr>
        <p:spPr>
          <a:xfrm>
            <a:off x="838200" y="1949551"/>
            <a:ext cx="5165558" cy="4367028"/>
          </a:xfrm>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Transmissions</a:t>
            </a:r>
          </a:p>
          <a:p>
            <a:r>
              <a:rPr lang="fr-FR" sz="2400" b="0" i="0" u="none" strike="noStrike" cap="none" baseline="0">
                <a:solidFill>
                  <a:srgbClr val="262626"/>
                </a:solidFill>
                <a:effectLst/>
                <a:uFill>
                  <a:solidFill>
                    <a:prstClr val="black">
                      <a:alpha val="0"/>
                    </a:prstClr>
                  </a:solidFill>
                </a:uFill>
                <a:latin typeface="Arial"/>
                <a:ea typeface="Arial"/>
                <a:cs typeface="Arial"/>
              </a:rPr>
              <a:t>Signes et symptômes</a:t>
            </a:r>
          </a:p>
          <a:p>
            <a:r>
              <a:rPr lang="fr-FR" sz="2400" b="0" i="0" u="none" strike="noStrike" cap="none" baseline="0">
                <a:solidFill>
                  <a:srgbClr val="262626"/>
                </a:solidFill>
                <a:effectLst/>
                <a:uFill>
                  <a:solidFill>
                    <a:prstClr val="black">
                      <a:alpha val="0"/>
                    </a:prstClr>
                  </a:solidFill>
                </a:uFill>
                <a:latin typeface="Arial"/>
                <a:ea typeface="Arial"/>
                <a:cs typeface="Arial"/>
              </a:rPr>
              <a:t>Risque pour les populations clés</a:t>
            </a:r>
          </a:p>
          <a:p>
            <a:r>
              <a:rPr lang="fr-FR" sz="2400" b="0" i="0" u="none" strike="noStrike" cap="none" baseline="0">
                <a:solidFill>
                  <a:srgbClr val="262626"/>
                </a:solidFill>
                <a:effectLst/>
                <a:uFill>
                  <a:solidFill>
                    <a:prstClr val="black">
                      <a:alpha val="0"/>
                    </a:prstClr>
                  </a:solidFill>
                </a:uFill>
                <a:latin typeface="Arial"/>
                <a:ea typeface="Arial"/>
                <a:cs typeface="Arial"/>
              </a:rPr>
              <a:t>Variole du singe et VIH </a:t>
            </a:r>
          </a:p>
          <a:p>
            <a:r>
              <a:rPr lang="fr-FR" sz="2400" b="0" i="0" u="none" strike="noStrike" cap="none" baseline="0">
                <a:solidFill>
                  <a:srgbClr val="262626"/>
                </a:solidFill>
                <a:effectLst/>
                <a:uFill>
                  <a:solidFill>
                    <a:prstClr val="black">
                      <a:alpha val="0"/>
                    </a:prstClr>
                  </a:solidFill>
                </a:uFill>
                <a:latin typeface="Arial"/>
                <a:ea typeface="Arial"/>
                <a:cs typeface="Arial"/>
              </a:rPr>
              <a:t>Traitement et vaccin</a:t>
            </a:r>
          </a:p>
          <a:p>
            <a:r>
              <a:rPr lang="fr-FR" sz="2400" b="0" i="0" u="none" strike="noStrike" cap="none" baseline="0">
                <a:solidFill>
                  <a:srgbClr val="262626"/>
                </a:solidFill>
                <a:effectLst/>
                <a:uFill>
                  <a:solidFill>
                    <a:prstClr val="black">
                      <a:alpha val="0"/>
                    </a:prstClr>
                  </a:solidFill>
                </a:uFill>
                <a:latin typeface="Arial"/>
                <a:ea typeface="Arial"/>
                <a:cs typeface="Arial"/>
              </a:rPr>
              <a:t>Prévention</a:t>
            </a:r>
          </a:p>
        </p:txBody>
      </p:sp>
      <p:pic>
        <p:nvPicPr>
          <p:cNvPr id="6" name="Picture 5">
            <a:extLst>
              <a:ext uri="{FF2B5EF4-FFF2-40B4-BE49-F238E27FC236}">
                <a16:creationId xmlns:a16="http://schemas.microsoft.com/office/drawing/2014/main" id="{7E740676-4F85-4181-05B0-BF3E234CB09C}"/>
              </a:ext>
            </a:extLst>
          </p:cNvPr>
          <p:cNvPicPr>
            <a:picLocks noChangeAspect="1"/>
          </p:cNvPicPr>
          <p:nvPr/>
        </p:nvPicPr>
        <p:blipFill>
          <a:blip r:embed="rId3"/>
          <a:stretch>
            <a:fillRect/>
          </a:stretch>
        </p:blipFill>
        <p:spPr>
          <a:xfrm>
            <a:off x="6883667" y="338044"/>
            <a:ext cx="4448918" cy="5778276"/>
          </a:xfrm>
          <a:prstGeom prst="rect">
            <a:avLst/>
          </a:prstGeom>
        </p:spPr>
      </p:pic>
      <p:sp>
        <p:nvSpPr>
          <p:cNvPr id="7" name="TextBox 6">
            <a:extLst>
              <a:ext uri="{FF2B5EF4-FFF2-40B4-BE49-F238E27FC236}">
                <a16:creationId xmlns:a16="http://schemas.microsoft.com/office/drawing/2014/main" id="{4A5386BA-9BC6-266B-DBBD-2D3FF694158F}"/>
              </a:ext>
            </a:extLst>
          </p:cNvPr>
          <p:cNvSpPr txBox="1"/>
          <p:nvPr/>
        </p:nvSpPr>
        <p:spPr>
          <a:xfrm>
            <a:off x="2190715" y="6322194"/>
            <a:ext cx="9385903" cy="307777"/>
          </a:xfrm>
          <a:prstGeom prst="rect">
            <a:avLst/>
          </a:prstGeom>
          <a:noFill/>
        </p:spPr>
        <p:txBody>
          <a:bodyPr wrap="none" rtlCol="0">
            <a:spAutoFit/>
          </a:bodyPr>
          <a:lstStyle/>
          <a:p>
            <a:r>
              <a:rPr lang="fr-FR" sz="1400" b="0" i="0" u="none" strike="noStrike" cap="none" baseline="0" dirty="0">
                <a:solidFill>
                  <a:srgbClr val="000000"/>
                </a:solidFill>
                <a:effectLst/>
                <a:uFill>
                  <a:solidFill>
                    <a:prstClr val="black">
                      <a:alpha val="0"/>
                    </a:prstClr>
                  </a:solidFill>
                </a:uFill>
                <a:latin typeface="Arial"/>
                <a:ea typeface="Arial"/>
                <a:cs typeface="Arial"/>
                <a:hlinkClick r:id="rId4" history="0"/>
              </a:rPr>
              <a:t>Source: Fiche d’information sur la variole du singe et considérations relatives aux programmes de lutte contre le VIH</a:t>
            </a:r>
            <a:endParaRPr lang="en-US" sz="1400" dirty="0"/>
          </a:p>
        </p:txBody>
      </p:sp>
      <p:sp>
        <p:nvSpPr>
          <p:cNvPr id="4" name="TextBox 3">
            <a:extLst>
              <a:ext uri="{FF2B5EF4-FFF2-40B4-BE49-F238E27FC236}">
                <a16:creationId xmlns:a16="http://schemas.microsoft.com/office/drawing/2014/main" id="{AFF81F85-53B4-4AA4-9EDD-A1E6D41FE81D}"/>
              </a:ext>
            </a:extLst>
          </p:cNvPr>
          <p:cNvSpPr txBox="1"/>
          <p:nvPr/>
        </p:nvSpPr>
        <p:spPr>
          <a:xfrm>
            <a:off x="7270750" y="547747"/>
            <a:ext cx="2536825" cy="76944"/>
          </a:xfrm>
          <a:prstGeom prst="rect">
            <a:avLst/>
          </a:prstGeom>
          <a:solidFill>
            <a:srgbClr val="D9E6F2"/>
          </a:solidFill>
        </p:spPr>
        <p:txBody>
          <a:bodyPr wrap="square" lIns="0" tIns="0" rIns="0" bIns="0" rtlCol="0">
            <a:spAutoFit/>
          </a:bodyPr>
          <a:lstStyle/>
          <a:p>
            <a:pPr algn="ctr"/>
            <a:r>
              <a:rPr lang="fr-FR" sz="500" b="1" i="0" u="none" strike="noStrike" cap="none" baseline="0">
                <a:solidFill>
                  <a:srgbClr val="4179AA"/>
                </a:solidFill>
                <a:effectLst/>
                <a:uFill>
                  <a:solidFill>
                    <a:prstClr val="black">
                      <a:alpha val="0"/>
                    </a:prstClr>
                  </a:solidFill>
                </a:uFill>
                <a:latin typeface="Arial"/>
                <a:ea typeface="Arial"/>
                <a:cs typeface="Arial"/>
              </a:rPr>
              <a:t>Projet Atteindre les objectifs et maintenir le contrôle épidémique (EpiC)</a:t>
            </a:r>
          </a:p>
        </p:txBody>
      </p:sp>
      <p:sp>
        <p:nvSpPr>
          <p:cNvPr id="8" name="TextBox 7">
            <a:extLst>
              <a:ext uri="{FF2B5EF4-FFF2-40B4-BE49-F238E27FC236}">
                <a16:creationId xmlns:a16="http://schemas.microsoft.com/office/drawing/2014/main" id="{729CDE89-61A2-4F19-A025-868AD1DEF4D7}"/>
              </a:ext>
            </a:extLst>
          </p:cNvPr>
          <p:cNvSpPr txBox="1"/>
          <p:nvPr/>
        </p:nvSpPr>
        <p:spPr>
          <a:xfrm>
            <a:off x="10294938" y="547806"/>
            <a:ext cx="992188" cy="76944"/>
          </a:xfrm>
          <a:prstGeom prst="rect">
            <a:avLst/>
          </a:prstGeom>
          <a:solidFill>
            <a:srgbClr val="446186"/>
          </a:solidFill>
        </p:spPr>
        <p:txBody>
          <a:bodyPr wrap="square" lIns="0" tIns="0" rIns="0" bIns="0" rtlCol="0">
            <a:spAutoFit/>
          </a:bodyPr>
          <a:lstStyle/>
          <a:p>
            <a:pPr algn="ctr"/>
            <a:r>
              <a:rPr lang="fr-FR" sz="500" b="1" i="0" u="none" strike="noStrike" cap="none" baseline="0">
                <a:solidFill>
                  <a:srgbClr val="FFFFFF"/>
                </a:solidFill>
                <a:effectLst/>
                <a:uFill>
                  <a:solidFill>
                    <a:prstClr val="black">
                      <a:alpha val="0"/>
                    </a:prstClr>
                  </a:solidFill>
                </a:uFill>
                <a:latin typeface="Arial"/>
                <a:ea typeface="Arial"/>
                <a:cs typeface="Arial"/>
              </a:rPr>
              <a:t>AOÛT  |  2024</a:t>
            </a:r>
          </a:p>
        </p:txBody>
      </p:sp>
      <p:sp>
        <p:nvSpPr>
          <p:cNvPr id="9" name="TextBox 8">
            <a:extLst>
              <a:ext uri="{FF2B5EF4-FFF2-40B4-BE49-F238E27FC236}">
                <a16:creationId xmlns:a16="http://schemas.microsoft.com/office/drawing/2014/main" id="{504C6525-AEEC-4ED0-B327-270E78CE9176}"/>
              </a:ext>
            </a:extLst>
          </p:cNvPr>
          <p:cNvSpPr txBox="1"/>
          <p:nvPr/>
        </p:nvSpPr>
        <p:spPr>
          <a:xfrm>
            <a:off x="7380285" y="1122866"/>
            <a:ext cx="2711451" cy="502920"/>
          </a:xfrm>
          <a:prstGeom prst="rect">
            <a:avLst/>
          </a:prstGeom>
          <a:solidFill>
            <a:schemeClr val="bg1"/>
          </a:solidFill>
        </p:spPr>
        <p:txBody>
          <a:bodyPr wrap="square" lIns="0" tIns="0" rIns="0" bIns="0" rtlCol="0">
            <a:spAutoFit/>
          </a:bodyPr>
          <a:lstStyle/>
          <a:p>
            <a:r>
              <a:rPr lang="fr-FR" sz="1050" b="0" i="0" u="none" strike="noStrike" cap="none" baseline="0">
                <a:solidFill>
                  <a:srgbClr val="E63339"/>
                </a:solidFill>
                <a:effectLst/>
                <a:uFill>
                  <a:solidFill>
                    <a:prstClr val="black">
                      <a:alpha val="0"/>
                    </a:prstClr>
                  </a:solidFill>
                </a:uFill>
                <a:latin typeface="Arial"/>
                <a:ea typeface="Arial"/>
                <a:cs typeface="Arial"/>
              </a:rPr>
              <a:t>Fiche d’information sur la variole du singe et considérations relatives aux programmes de lutte contre le VIH</a:t>
            </a:r>
          </a:p>
        </p:txBody>
      </p:sp>
      <p:sp>
        <p:nvSpPr>
          <p:cNvPr id="10" name="TextBox 9">
            <a:extLst>
              <a:ext uri="{FF2B5EF4-FFF2-40B4-BE49-F238E27FC236}">
                <a16:creationId xmlns:a16="http://schemas.microsoft.com/office/drawing/2014/main" id="{0AA96AB4-59B1-4C07-9449-612962CD9E42}"/>
              </a:ext>
            </a:extLst>
          </p:cNvPr>
          <p:cNvSpPr txBox="1"/>
          <p:nvPr/>
        </p:nvSpPr>
        <p:spPr>
          <a:xfrm>
            <a:off x="7380285" y="1613313"/>
            <a:ext cx="3511553" cy="2816156"/>
          </a:xfrm>
          <a:prstGeom prst="rect">
            <a:avLst/>
          </a:prstGeom>
          <a:solidFill>
            <a:schemeClr val="bg1"/>
          </a:solidFill>
        </p:spPr>
        <p:txBody>
          <a:bodyPr wrap="square" lIns="0" tIns="0" rIns="0" bIns="0" rtlCol="0">
            <a:spAutoFit/>
          </a:bodyPr>
          <a:lstStyle/>
          <a:p>
            <a:pPr>
              <a:spcAft>
                <a:spcPts val="600"/>
              </a:spcAft>
            </a:pPr>
            <a:r>
              <a:rPr lang="fr-FR" sz="600" b="0" i="0" u="none" strike="noStrike" cap="none" baseline="0">
                <a:solidFill>
                  <a:srgbClr val="000000"/>
                </a:solidFill>
                <a:effectLst/>
                <a:uFill>
                  <a:solidFill>
                    <a:prstClr val="black">
                      <a:alpha val="0"/>
                    </a:prstClr>
                  </a:solidFill>
                </a:uFill>
                <a:latin typeface="Arial"/>
                <a:ea typeface="Arial"/>
                <a:cs typeface="Arial"/>
              </a:rPr>
              <a:t>La variole du singe est une maladie due à l’orthopoxvirus simien (MPXV). Le virus appartient à la même famille que celui responsable de la variole et partage des caractéristiques similaires, mais présente généralement des symptômes plus légers. Même si la variole du singe est endémique dans les pays des bassins forestiers tropicaux d’Afrique occidentale et centrale et est due au contact avec des animaux qui servent de réservoirs viraux, elle a récemment été identifiée chez un nombre important de personnes en dehors de ces régions. Les deux clades (branches de l’arbre phylogénétique) du virus sont le clade I du Bassin du Congo et le clade II d’Afrique de l’Ouest. Le clade I du MPXV est plus transmissible et provoque une proportion plus élevée d’infections graves que le clade II du MPXV.</a:t>
            </a:r>
          </a:p>
          <a:p>
            <a:pPr>
              <a:spcAft>
                <a:spcPts val="600"/>
              </a:spcAft>
            </a:pPr>
            <a:r>
              <a:rPr lang="fr-FR" sz="600" b="0" i="0" u="none" strike="noStrike" cap="none" baseline="0">
                <a:solidFill>
                  <a:srgbClr val="000000"/>
                </a:solidFill>
                <a:effectLst/>
                <a:uFill>
                  <a:solidFill>
                    <a:prstClr val="black">
                      <a:alpha val="0"/>
                    </a:prstClr>
                  </a:solidFill>
                </a:uFill>
                <a:latin typeface="Arial"/>
                <a:ea typeface="Arial"/>
                <a:cs typeface="Arial"/>
              </a:rPr>
              <a:t>Depuis le 1er janvier 2022, des cas de variole du singe ont été signalés à l’Organisation mondiale de la Santé (OMS) dans 121 de ses États membres répartis dans les six régions de l’OMS.</a:t>
            </a:r>
            <a:r>
              <a:rPr lang="fr-FR" sz="600" b="0" i="0" u="none" strike="noStrike" cap="none" baseline="30000">
                <a:solidFill>
                  <a:srgbClr val="000000"/>
                </a:solidFill>
                <a:effectLst/>
                <a:uFill>
                  <a:solidFill>
                    <a:prstClr val="black">
                      <a:alpha val="0"/>
                    </a:prstClr>
                  </a:solidFill>
                </a:uFill>
                <a:latin typeface="Arial"/>
                <a:ea typeface="Arial"/>
                <a:cs typeface="Arial"/>
              </a:rPr>
              <a:t>1</a:t>
            </a:r>
            <a:r>
              <a:rPr lang="fr-FR" sz="600" b="0" i="0" u="none" strike="noStrike" cap="none" baseline="0">
                <a:solidFill>
                  <a:srgbClr val="000000"/>
                </a:solidFill>
                <a:effectLst/>
                <a:uFill>
                  <a:solidFill>
                    <a:prstClr val="black">
                      <a:alpha val="0"/>
                    </a:prstClr>
                  </a:solidFill>
                </a:uFill>
                <a:latin typeface="Arial"/>
                <a:ea typeface="Arial"/>
                <a:cs typeface="Arial"/>
              </a:rPr>
              <a:t> Dans l’épidémie multipays qui a débuté en 2022, des cas ont principalement été détectés dans des pays et des lieux historiquement non endémiques sans liaisons de transport direct avec la région endémique. Au lieu de cela, la plupart des cas identifiés provenaient de cliniques spécialisées en santé sexuelle dans les communautés des homosexuels, des bisexuels et d’autres hommes ayant des relations sexuelles avec des hommes (HSH), en particulier ceux ayant plusieurs partenaires et des réseaux sexuels étendus. Par conséquent, le 23 juillet 2022, l’OMS a déclaré l’épidémie multipays de variole du singe comme urgence de santé publique de portée internationale (USPPI), plus haut niveau d’alerte de santé publique. </a:t>
            </a:r>
          </a:p>
          <a:p>
            <a:pPr>
              <a:spcAft>
                <a:spcPts val="600"/>
              </a:spcAft>
            </a:pPr>
            <a:r>
              <a:rPr lang="fr-FR" sz="600" b="0" i="0" u="none" strike="noStrike" cap="none" baseline="0">
                <a:solidFill>
                  <a:srgbClr val="000000"/>
                </a:solidFill>
                <a:effectLst/>
                <a:uFill>
                  <a:solidFill>
                    <a:prstClr val="black">
                      <a:alpha val="0"/>
                    </a:prstClr>
                  </a:solidFill>
                </a:uFill>
                <a:latin typeface="Arial"/>
                <a:ea typeface="Arial"/>
                <a:cs typeface="Arial"/>
              </a:rPr>
              <a:t>De janvier 2022 à mai 2023, l’OMS a rapporté 87 377 cas de variole du singe confirmés en laboratoire d’analyses et 140 décès survenus dans 111 pays déclarants dans le monde. Cette flambée mondiale était due au clade II du MPXV. La flambée s’est considérablement atténuée en fin 2022 et début 2023 ; le 19 mai 2023, l’OMS a levé l’urgence de santé publique de portée internationale (USPPI). </a:t>
            </a:r>
          </a:p>
          <a:p>
            <a:pPr>
              <a:spcAft>
                <a:spcPts val="600"/>
              </a:spcAft>
            </a:pPr>
            <a:r>
              <a:rPr lang="fr-FR" sz="600" b="0" i="0" u="none" strike="noStrike" cap="none" baseline="0">
                <a:solidFill>
                  <a:srgbClr val="000000"/>
                </a:solidFill>
                <a:effectLst/>
                <a:uFill>
                  <a:solidFill>
                    <a:prstClr val="black">
                      <a:alpha val="0"/>
                    </a:prstClr>
                  </a:solidFill>
                </a:uFill>
                <a:latin typeface="Arial"/>
                <a:ea typeface="Arial"/>
                <a:cs typeface="Arial"/>
              </a:rPr>
              <a:t>Cependant, des cas de variole du singe continuent d’être rapportés dans des pays non endémiques du monde entier. L’augmentation du nombre de cas liés au clade I observée au cours de l’année 2023 en République démocratique du Congo (RDC) et dans les pays voisins qui n’avaient jamais rapporté de cas de variole du singe auparavant (Burundi, Kenya, Rwanda et Ouganda) confirme l’importance de l’augmentation de la transmission interhumaine, notamment la transmission par voie sexuelle.</a:t>
            </a:r>
          </a:p>
        </p:txBody>
      </p:sp>
      <p:sp>
        <p:nvSpPr>
          <p:cNvPr id="11" name="TextBox 10">
            <a:extLst>
              <a:ext uri="{FF2B5EF4-FFF2-40B4-BE49-F238E27FC236}">
                <a16:creationId xmlns:a16="http://schemas.microsoft.com/office/drawing/2014/main" id="{F5779F7A-5C82-45DD-AC0B-D5C2A1A0B98F}"/>
              </a:ext>
            </a:extLst>
          </p:cNvPr>
          <p:cNvSpPr txBox="1"/>
          <p:nvPr/>
        </p:nvSpPr>
        <p:spPr>
          <a:xfrm>
            <a:off x="7389811" y="4764394"/>
            <a:ext cx="2116139" cy="76944"/>
          </a:xfrm>
          <a:prstGeom prst="rect">
            <a:avLst/>
          </a:prstGeom>
          <a:solidFill>
            <a:schemeClr val="bg1"/>
          </a:solidFill>
        </p:spPr>
        <p:txBody>
          <a:bodyPr wrap="square" lIns="0" tIns="0" rIns="0" bIns="0" rtlCol="0">
            <a:spAutoFit/>
          </a:bodyPr>
          <a:lstStyle/>
          <a:p>
            <a:pPr>
              <a:spcAft>
                <a:spcPts val="600"/>
              </a:spcAft>
            </a:pPr>
            <a:r>
              <a:rPr lang="fr-FR" sz="500" b="0" i="0" u="none" strike="noStrike" cap="none" baseline="30000">
                <a:solidFill>
                  <a:srgbClr val="000000"/>
                </a:solidFill>
                <a:effectLst/>
                <a:uFill>
                  <a:solidFill>
                    <a:prstClr val="black">
                      <a:alpha val="0"/>
                    </a:prstClr>
                  </a:solidFill>
                </a:uFill>
                <a:latin typeface="Arial"/>
                <a:ea typeface="Arial"/>
                <a:cs typeface="Arial"/>
              </a:rPr>
              <a:t>1</a:t>
            </a:r>
            <a:r>
              <a:rPr lang="fr-FR" sz="500" b="0" i="0" u="none" strike="noStrike" cap="none" baseline="0">
                <a:solidFill>
                  <a:srgbClr val="000000"/>
                </a:solidFill>
                <a:effectLst/>
                <a:uFill>
                  <a:solidFill>
                    <a:prstClr val="black">
                      <a:alpha val="0"/>
                    </a:prstClr>
                  </a:solidFill>
                </a:uFill>
                <a:latin typeface="Arial"/>
                <a:ea typeface="Arial"/>
                <a:cs typeface="Arial"/>
              </a:rPr>
              <a:t> </a:t>
            </a:r>
            <a:r>
              <a:rPr lang="fr-FR" sz="500" b="0" i="0" u="sng" strike="noStrike" cap="none" baseline="0">
                <a:solidFill>
                  <a:srgbClr val="4283B9"/>
                </a:solidFill>
                <a:effectLst/>
                <a:uFill>
                  <a:solidFill>
                    <a:srgbClr val="4283B9"/>
                  </a:solidFill>
                </a:uFill>
                <a:latin typeface="Arial"/>
                <a:ea typeface="Arial"/>
                <a:cs typeface="Arial"/>
              </a:rPr>
              <a:t>2022-24 mpox (monkeypox) outbreak: global trends (shinyapps.io)</a:t>
            </a:r>
          </a:p>
        </p:txBody>
      </p:sp>
      <p:sp>
        <p:nvSpPr>
          <p:cNvPr id="12" name="TextBox 11">
            <a:extLst>
              <a:ext uri="{FF2B5EF4-FFF2-40B4-BE49-F238E27FC236}">
                <a16:creationId xmlns:a16="http://schemas.microsoft.com/office/drawing/2014/main" id="{D0673D9E-06DE-4B40-9097-BDE65AF76CF3}"/>
              </a:ext>
            </a:extLst>
          </p:cNvPr>
          <p:cNvSpPr txBox="1"/>
          <p:nvPr/>
        </p:nvSpPr>
        <p:spPr>
          <a:xfrm>
            <a:off x="7427911" y="4997093"/>
            <a:ext cx="3511553" cy="184666"/>
          </a:xfrm>
          <a:prstGeom prst="rect">
            <a:avLst/>
          </a:prstGeom>
          <a:solidFill>
            <a:schemeClr val="bg1"/>
          </a:solidFill>
        </p:spPr>
        <p:txBody>
          <a:bodyPr wrap="square" lIns="0" tIns="0" rIns="0" bIns="0" rtlCol="0">
            <a:spAutoFit/>
          </a:bodyPr>
          <a:lstStyle/>
          <a:p>
            <a:pPr>
              <a:spcAft>
                <a:spcPts val="600"/>
              </a:spcAft>
            </a:pPr>
            <a:r>
              <a:rPr lang="fr-FR" sz="400" b="0" i="1" u="none" strike="noStrike" cap="none" baseline="0">
                <a:solidFill>
                  <a:srgbClr val="000000"/>
                </a:solidFill>
                <a:effectLst/>
                <a:uFill>
                  <a:solidFill>
                    <a:prstClr val="black">
                      <a:alpha val="0"/>
                    </a:prstClr>
                  </a:solidFill>
                </a:uFill>
                <a:latin typeface="Arial"/>
                <a:ea typeface="Arial"/>
                <a:cs typeface="Arial"/>
              </a:rPr>
              <a:t>Cette publication a été rendue possible grâce au soutien généreux du peuple américain à travers l’Agence des États-Unis pour le développement international (USAID). Le contenu est la responsabilité du projet EpiC et ne reflète pas nécessairement l’opinion de l’USAID ou du gouvernement des États-Unis.</a:t>
            </a:r>
          </a:p>
        </p:txBody>
      </p:sp>
      <p:sp>
        <p:nvSpPr>
          <p:cNvPr id="13" name="TextBox 12">
            <a:extLst>
              <a:ext uri="{FF2B5EF4-FFF2-40B4-BE49-F238E27FC236}">
                <a16:creationId xmlns:a16="http://schemas.microsoft.com/office/drawing/2014/main" id="{EF36FD0A-FA95-4C4E-BEB2-48775FC47351}"/>
              </a:ext>
            </a:extLst>
          </p:cNvPr>
          <p:cNvSpPr txBox="1"/>
          <p:nvPr/>
        </p:nvSpPr>
        <p:spPr>
          <a:xfrm>
            <a:off x="7678156" y="5687569"/>
            <a:ext cx="908631" cy="215444"/>
          </a:xfrm>
          <a:prstGeom prst="rect">
            <a:avLst/>
          </a:prstGeom>
          <a:solidFill>
            <a:schemeClr val="bg1"/>
          </a:solidFill>
        </p:spPr>
        <p:txBody>
          <a:bodyPr wrap="square" lIns="0" tIns="0" rIns="0" bIns="0" rtlCol="0">
            <a:spAutoFit/>
          </a:bodyPr>
          <a:lstStyle/>
          <a:p>
            <a:r>
              <a:rPr lang="fr-FR" sz="800" b="0" i="0" u="none" strike="noStrike" cap="none" baseline="0">
                <a:solidFill>
                  <a:srgbClr val="000000"/>
                </a:solidFill>
                <a:effectLst/>
                <a:uFill>
                  <a:solidFill>
                    <a:prstClr val="black">
                      <a:alpha val="0"/>
                    </a:prstClr>
                  </a:solidFill>
                </a:uFill>
                <a:latin typeface="Arial"/>
                <a:ea typeface="Arial"/>
                <a:cs typeface="Arial"/>
              </a:rPr>
              <a:t>[logo :] </a:t>
            </a:r>
            <a:r>
              <a:rPr lang="fr-FR" sz="1200" b="1" i="0" u="none" strike="noStrike" cap="none" baseline="0">
                <a:solidFill>
                  <a:srgbClr val="002364"/>
                </a:solidFill>
                <a:effectLst/>
                <a:uFill>
                  <a:solidFill>
                    <a:prstClr val="black">
                      <a:alpha val="0"/>
                    </a:prstClr>
                  </a:solidFill>
                </a:uFill>
                <a:latin typeface="Arial"/>
                <a:ea typeface="Arial"/>
                <a:cs typeface="Arial"/>
              </a:rPr>
              <a:t>US</a:t>
            </a:r>
            <a:r>
              <a:rPr lang="fr-FR" sz="800" b="1" i="0" u="none" strike="noStrike" cap="none" baseline="0">
                <a:solidFill>
                  <a:srgbClr val="000000"/>
                </a:solidFill>
                <a:effectLst/>
                <a:uFill>
                  <a:solidFill>
                    <a:prstClr val="black">
                      <a:alpha val="0"/>
                    </a:prstClr>
                  </a:solidFill>
                </a:uFill>
                <a:latin typeface="Arial"/>
                <a:ea typeface="Arial"/>
                <a:cs typeface="Arial"/>
              </a:rPr>
              <a:t> </a:t>
            </a:r>
            <a:r>
              <a:rPr lang="fr-FR" sz="1200" b="1" i="0" u="none" strike="noStrike" cap="none" baseline="0">
                <a:solidFill>
                  <a:srgbClr val="B40427"/>
                </a:solidFill>
                <a:effectLst/>
                <a:uFill>
                  <a:solidFill>
                    <a:prstClr val="black">
                      <a:alpha val="0"/>
                    </a:prstClr>
                  </a:solidFill>
                </a:uFill>
                <a:latin typeface="Arial"/>
                <a:ea typeface="Arial"/>
                <a:cs typeface="Arial"/>
              </a:rPr>
              <a:t>AID</a:t>
            </a:r>
            <a:r>
              <a:rPr lang="fr-FR" sz="800" b="1" i="0" u="none" strike="noStrike" cap="none" baseline="0">
                <a:solidFill>
                  <a:srgbClr val="000000"/>
                </a:solidFill>
                <a:effectLst/>
                <a:uFill>
                  <a:solidFill>
                    <a:prstClr val="black">
                      <a:alpha val="0"/>
                    </a:prstClr>
                  </a:solidFill>
                </a:uFill>
                <a:latin typeface="Arial"/>
                <a:ea typeface="Arial"/>
                <a:cs typeface="Arial"/>
              </a:rPr>
              <a:t> </a:t>
            </a:r>
            <a:endParaRPr lang="en-US" sz="1000" b="1">
              <a:solidFill>
                <a:srgbClr val="B40427"/>
              </a:solidFill>
            </a:endParaRPr>
          </a:p>
          <a:p>
            <a:pPr marL="274320"/>
            <a:r>
              <a:rPr lang="fr-FR" sz="200" b="0" i="0" u="none" strike="noStrike" cap="none" baseline="0">
                <a:solidFill>
                  <a:srgbClr val="002364"/>
                </a:solidFill>
                <a:effectLst/>
                <a:uFill>
                  <a:solidFill>
                    <a:prstClr val="black">
                      <a:alpha val="0"/>
                    </a:prstClr>
                  </a:solidFill>
                </a:uFill>
                <a:latin typeface="Arial"/>
                <a:ea typeface="Arial"/>
                <a:cs typeface="Arial"/>
              </a:rPr>
              <a:t>FROM THE AMERICAN PEOPLE</a:t>
            </a:r>
          </a:p>
        </p:txBody>
      </p:sp>
      <p:sp>
        <p:nvSpPr>
          <p:cNvPr id="14" name="TextBox 13">
            <a:extLst>
              <a:ext uri="{FF2B5EF4-FFF2-40B4-BE49-F238E27FC236}">
                <a16:creationId xmlns:a16="http://schemas.microsoft.com/office/drawing/2014/main" id="{D074733D-F72A-49A1-B4D4-70D929F14925}"/>
              </a:ext>
            </a:extLst>
          </p:cNvPr>
          <p:cNvSpPr txBox="1"/>
          <p:nvPr/>
        </p:nvSpPr>
        <p:spPr>
          <a:xfrm>
            <a:off x="10312849" y="5591351"/>
            <a:ext cx="523426" cy="353943"/>
          </a:xfrm>
          <a:prstGeom prst="rect">
            <a:avLst/>
          </a:prstGeom>
          <a:solidFill>
            <a:schemeClr val="bg1"/>
          </a:solidFill>
        </p:spPr>
        <p:txBody>
          <a:bodyPr wrap="square" lIns="0" tIns="0" rIns="0" bIns="0" rtlCol="0">
            <a:spAutoFit/>
          </a:bodyPr>
          <a:lstStyle/>
          <a:p>
            <a:r>
              <a:rPr lang="fr-FR" sz="600" b="0" i="0" u="none" strike="noStrike" cap="none" baseline="0">
                <a:solidFill>
                  <a:srgbClr val="000000"/>
                </a:solidFill>
                <a:effectLst/>
                <a:uFill>
                  <a:solidFill>
                    <a:prstClr val="black">
                      <a:alpha val="0"/>
                    </a:prstClr>
                  </a:solidFill>
                </a:uFill>
                <a:latin typeface="Arial"/>
                <a:ea typeface="Arial"/>
                <a:cs typeface="Arial"/>
              </a:rPr>
              <a:t>[logo :] </a:t>
            </a:r>
          </a:p>
          <a:p>
            <a:r>
              <a:rPr lang="fr-FR" sz="1200" b="1" i="0" u="none" strike="noStrike" cap="none" baseline="0">
                <a:solidFill>
                  <a:srgbClr val="477AA1"/>
                </a:solidFill>
                <a:effectLst/>
                <a:uFill>
                  <a:solidFill>
                    <a:prstClr val="black">
                      <a:alpha val="0"/>
                    </a:prstClr>
                  </a:solidFill>
                </a:uFill>
                <a:latin typeface="Arial"/>
                <a:ea typeface="Arial"/>
                <a:cs typeface="Arial"/>
              </a:rPr>
              <a:t>EpiC</a:t>
            </a:r>
            <a:endParaRPr lang="en-US" sz="1200" b="1">
              <a:solidFill>
                <a:srgbClr val="477AA1"/>
              </a:solidFill>
            </a:endParaRPr>
          </a:p>
          <a:p>
            <a:r>
              <a:rPr lang="fr-FR" sz="500" b="0" i="0" u="none" strike="noStrike" cap="none" baseline="0">
                <a:solidFill>
                  <a:srgbClr val="000000"/>
                </a:solidFill>
                <a:effectLst/>
                <a:uFill>
                  <a:solidFill>
                    <a:prstClr val="black">
                      <a:alpha val="0"/>
                    </a:prstClr>
                  </a:solidFill>
                </a:uFill>
                <a:latin typeface="Arial"/>
                <a:ea typeface="Arial"/>
                <a:cs typeface="Arial"/>
              </a:rPr>
              <a:t>[illisible]</a:t>
            </a:r>
          </a:p>
        </p:txBody>
      </p:sp>
    </p:spTree>
    <p:extLst>
      <p:ext uri="{BB962C8B-B14F-4D97-AF65-F5344CB8AC3E}">
        <p14:creationId xmlns:p14="http://schemas.microsoft.com/office/powerpoint/2010/main" val="1531161524"/>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9AC17-7FB1-5E47-0DF8-39B1B846BC5A}"/>
              </a:ext>
            </a:extLst>
          </p:cNvPr>
          <p:cNvSpPr>
            <a:spLocks noGrp="1"/>
          </p:cNvSpPr>
          <p:nvPr>
            <p:ph type="title"/>
          </p:nvPr>
        </p:nvSpPr>
        <p:spPr>
          <a:xfrm>
            <a:off x="838200" y="588493"/>
            <a:ext cx="6248400" cy="1107959"/>
          </a:xfrm>
        </p:spPr>
        <p:txBody>
          <a:bodyPr>
            <a:normAutofit/>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Considérations pour les organisations communautaires</a:t>
            </a:r>
          </a:p>
        </p:txBody>
      </p:sp>
      <p:sp>
        <p:nvSpPr>
          <p:cNvPr id="3" name="Content Placeholder 2">
            <a:extLst>
              <a:ext uri="{FF2B5EF4-FFF2-40B4-BE49-F238E27FC236}">
                <a16:creationId xmlns:a16="http://schemas.microsoft.com/office/drawing/2014/main" id="{0C472B82-DE3F-100E-BC49-64CC9C8F5773}"/>
              </a:ext>
            </a:extLst>
          </p:cNvPr>
          <p:cNvSpPr>
            <a:spLocks noGrp="1"/>
          </p:cNvSpPr>
          <p:nvPr>
            <p:ph idx="1"/>
          </p:nvPr>
        </p:nvSpPr>
        <p:spPr>
          <a:xfrm>
            <a:off x="838201" y="1949752"/>
            <a:ext cx="6489032" cy="4932746"/>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Qu’est-ce que la variole du singe ?</a:t>
            </a:r>
          </a:p>
          <a:p>
            <a:r>
              <a:rPr lang="fr-FR" sz="2800" b="0" i="0" u="none" strike="noStrike" cap="none" baseline="0">
                <a:solidFill>
                  <a:srgbClr val="262626"/>
                </a:solidFill>
                <a:effectLst/>
                <a:uFill>
                  <a:solidFill>
                    <a:prstClr val="black">
                      <a:alpha val="0"/>
                    </a:prstClr>
                  </a:solidFill>
                </a:uFill>
                <a:latin typeface="Arial"/>
                <a:ea typeface="Arial"/>
                <a:cs typeface="Arial"/>
              </a:rPr>
              <a:t>Qui peut contracter la variole du singe ?</a:t>
            </a:r>
          </a:p>
          <a:p>
            <a:r>
              <a:rPr lang="fr-FR" sz="2800" b="0" i="0" u="none" strike="noStrike" cap="none" baseline="0">
                <a:solidFill>
                  <a:srgbClr val="262626"/>
                </a:solidFill>
                <a:effectLst/>
                <a:uFill>
                  <a:solidFill>
                    <a:prstClr val="black">
                      <a:alpha val="0"/>
                    </a:prstClr>
                  </a:solidFill>
                </a:uFill>
                <a:latin typeface="Arial"/>
                <a:ea typeface="Arial"/>
                <a:cs typeface="Arial"/>
              </a:rPr>
              <a:t>Comment la variole du singe se propage-t-elle ?</a:t>
            </a:r>
          </a:p>
          <a:p>
            <a:r>
              <a:rPr lang="fr-FR" sz="2800" b="0" i="0" u="none" strike="noStrike" cap="none" baseline="0">
                <a:solidFill>
                  <a:srgbClr val="262626"/>
                </a:solidFill>
                <a:effectLst/>
                <a:uFill>
                  <a:solidFill>
                    <a:prstClr val="black">
                      <a:alpha val="0"/>
                    </a:prstClr>
                  </a:solidFill>
                </a:uFill>
                <a:latin typeface="Arial"/>
                <a:ea typeface="Arial"/>
                <a:cs typeface="Arial"/>
              </a:rPr>
              <a:t>Quels sont les symptômes de la variole du singe ?</a:t>
            </a:r>
          </a:p>
          <a:p>
            <a:r>
              <a:rPr lang="fr-FR" sz="2800" b="0" i="0" u="none" strike="noStrike" cap="none" baseline="0">
                <a:solidFill>
                  <a:srgbClr val="262626"/>
                </a:solidFill>
                <a:effectLst/>
                <a:uFill>
                  <a:solidFill>
                    <a:prstClr val="black">
                      <a:alpha val="0"/>
                    </a:prstClr>
                  </a:solidFill>
                </a:uFill>
                <a:latin typeface="Arial"/>
                <a:ea typeface="Arial"/>
                <a:cs typeface="Arial"/>
              </a:rPr>
              <a:t>Comment vous protéger vous-même et les autres</a:t>
            </a:r>
          </a:p>
        </p:txBody>
      </p:sp>
      <p:pic>
        <p:nvPicPr>
          <p:cNvPr id="5" name="Picture 4">
            <a:extLst>
              <a:ext uri="{FF2B5EF4-FFF2-40B4-BE49-F238E27FC236}">
                <a16:creationId xmlns:a16="http://schemas.microsoft.com/office/drawing/2014/main" id="{38FB6AB4-010F-1953-4D72-34611BE75E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3695" y="208046"/>
            <a:ext cx="4515641" cy="6384837"/>
          </a:xfrm>
          <a:prstGeom prst="rect">
            <a:avLst/>
          </a:prstGeom>
          <a:ln w="6350">
            <a:solidFill>
              <a:schemeClr val="accent6"/>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6F958680-2EB6-45CF-994E-7995A65E9357}"/>
              </a:ext>
            </a:extLst>
          </p:cNvPr>
          <p:cNvSpPr txBox="1"/>
          <p:nvPr/>
        </p:nvSpPr>
        <p:spPr>
          <a:xfrm>
            <a:off x="9525062" y="421476"/>
            <a:ext cx="908631" cy="472440"/>
          </a:xfrm>
          <a:prstGeom prst="rect">
            <a:avLst/>
          </a:prstGeom>
          <a:solidFill>
            <a:schemeClr val="bg1"/>
          </a:solidFill>
        </p:spPr>
        <p:txBody>
          <a:bodyPr wrap="square" lIns="0" tIns="0" rIns="0" bIns="0" rtlCol="0">
            <a:spAutoFit/>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[logo :] </a:t>
            </a:r>
            <a:r>
              <a:rPr lang="fr-FR" sz="1400" b="1" i="0" u="none" strike="noStrike" cap="none" baseline="0">
                <a:solidFill>
                  <a:srgbClr val="002364"/>
                </a:solidFill>
                <a:effectLst/>
                <a:uFill>
                  <a:solidFill>
                    <a:prstClr val="black">
                      <a:alpha val="0"/>
                    </a:prstClr>
                  </a:solidFill>
                </a:uFill>
                <a:latin typeface="Arial"/>
                <a:ea typeface="Arial"/>
                <a:cs typeface="Arial"/>
              </a:rPr>
              <a:t>US</a:t>
            </a:r>
            <a:r>
              <a:rPr lang="fr-FR" sz="900" b="1" i="0" u="none" strike="noStrike" cap="none" baseline="0">
                <a:solidFill>
                  <a:srgbClr val="000000"/>
                </a:solidFill>
                <a:effectLst/>
                <a:uFill>
                  <a:solidFill>
                    <a:prstClr val="black">
                      <a:alpha val="0"/>
                    </a:prstClr>
                  </a:solidFill>
                </a:uFill>
                <a:latin typeface="Arial"/>
                <a:ea typeface="Arial"/>
                <a:cs typeface="Arial"/>
              </a:rPr>
              <a:t> </a:t>
            </a:r>
            <a:r>
              <a:rPr lang="fr-FR" sz="1400" b="1" i="0" u="none" strike="noStrike" cap="none" baseline="0">
                <a:solidFill>
                  <a:srgbClr val="B40427"/>
                </a:solidFill>
                <a:effectLst/>
                <a:uFill>
                  <a:solidFill>
                    <a:prstClr val="black">
                      <a:alpha val="0"/>
                    </a:prstClr>
                  </a:solidFill>
                </a:uFill>
                <a:latin typeface="Arial"/>
                <a:ea typeface="Arial"/>
                <a:cs typeface="Arial"/>
              </a:rPr>
              <a:t>AID</a:t>
            </a:r>
            <a:r>
              <a:rPr lang="fr-FR" sz="900" b="1" i="0" u="none" strike="noStrike" cap="none" baseline="0">
                <a:solidFill>
                  <a:srgbClr val="000000"/>
                </a:solidFill>
                <a:effectLst/>
                <a:uFill>
                  <a:solidFill>
                    <a:prstClr val="black">
                      <a:alpha val="0"/>
                    </a:prstClr>
                  </a:solidFill>
                </a:uFill>
                <a:latin typeface="Arial"/>
                <a:ea typeface="Arial"/>
                <a:cs typeface="Arial"/>
              </a:rPr>
              <a:t> </a:t>
            </a:r>
            <a:endParaRPr lang="en-US" sz="1050" b="1">
              <a:solidFill>
                <a:srgbClr val="B40427"/>
              </a:solidFill>
            </a:endParaRPr>
          </a:p>
          <a:p>
            <a:pPr marL="274320"/>
            <a:r>
              <a:rPr lang="fr-FR" sz="300" b="0" i="0" u="none" strike="noStrike" cap="none" baseline="0">
                <a:solidFill>
                  <a:srgbClr val="002364"/>
                </a:solidFill>
                <a:effectLst/>
                <a:uFill>
                  <a:solidFill>
                    <a:prstClr val="black">
                      <a:alpha val="0"/>
                    </a:prstClr>
                  </a:solidFill>
                </a:uFill>
                <a:latin typeface="Arial"/>
                <a:ea typeface="Arial"/>
                <a:cs typeface="Arial"/>
              </a:rPr>
              <a:t>FROM THE AMERICAN PEOPLE</a:t>
            </a:r>
          </a:p>
        </p:txBody>
      </p:sp>
      <p:sp>
        <p:nvSpPr>
          <p:cNvPr id="7" name="TextBox 6">
            <a:extLst>
              <a:ext uri="{FF2B5EF4-FFF2-40B4-BE49-F238E27FC236}">
                <a16:creationId xmlns:a16="http://schemas.microsoft.com/office/drawing/2014/main" id="{AB86BAF9-3B02-4B5E-9476-6813DEFE2A2D}"/>
              </a:ext>
            </a:extLst>
          </p:cNvPr>
          <p:cNvSpPr txBox="1"/>
          <p:nvPr/>
        </p:nvSpPr>
        <p:spPr>
          <a:xfrm>
            <a:off x="11009966" y="344532"/>
            <a:ext cx="523426" cy="411480"/>
          </a:xfrm>
          <a:prstGeom prst="rect">
            <a:avLst/>
          </a:prstGeom>
          <a:solidFill>
            <a:schemeClr val="bg1"/>
          </a:solidFill>
        </p:spPr>
        <p:txBody>
          <a:bodyPr wrap="square" lIns="0" tIns="0" rIns="0" bIns="0" rtlCol="0">
            <a:spAutoFit/>
          </a:bodyPr>
          <a:lstStyle/>
          <a:p>
            <a:r>
              <a:rPr lang="fr-FR" sz="700" b="0" i="0" u="none" strike="noStrike" cap="none" baseline="0">
                <a:solidFill>
                  <a:srgbClr val="000000"/>
                </a:solidFill>
                <a:effectLst/>
                <a:uFill>
                  <a:solidFill>
                    <a:prstClr val="black">
                      <a:alpha val="0"/>
                    </a:prstClr>
                  </a:solidFill>
                </a:uFill>
                <a:latin typeface="Arial"/>
                <a:ea typeface="Arial"/>
                <a:cs typeface="Arial"/>
              </a:rPr>
              <a:t>[logo :] </a:t>
            </a:r>
          </a:p>
          <a:p>
            <a:r>
              <a:rPr lang="fr-FR" sz="1400" b="1" i="0" u="none" strike="noStrike" cap="none" baseline="0">
                <a:solidFill>
                  <a:srgbClr val="477AA1"/>
                </a:solidFill>
                <a:effectLst/>
                <a:uFill>
                  <a:solidFill>
                    <a:prstClr val="black">
                      <a:alpha val="0"/>
                    </a:prstClr>
                  </a:solidFill>
                </a:uFill>
                <a:latin typeface="Arial"/>
                <a:ea typeface="Arial"/>
                <a:cs typeface="Arial"/>
              </a:rPr>
              <a:t>EpiC</a:t>
            </a:r>
            <a:endParaRPr lang="en-US" sz="1400" b="1">
              <a:solidFill>
                <a:srgbClr val="477AA1"/>
              </a:solidFill>
            </a:endParaRPr>
          </a:p>
          <a:p>
            <a:r>
              <a:rPr lang="fr-FR" sz="600" b="0" i="0" u="none" strike="noStrike" cap="none" baseline="0">
                <a:solidFill>
                  <a:srgbClr val="000000"/>
                </a:solidFill>
                <a:effectLst/>
                <a:uFill>
                  <a:solidFill>
                    <a:prstClr val="black">
                      <a:alpha val="0"/>
                    </a:prstClr>
                  </a:solidFill>
                </a:uFill>
                <a:latin typeface="Arial"/>
                <a:ea typeface="Arial"/>
                <a:cs typeface="Arial"/>
              </a:rPr>
              <a:t>[illisible]</a:t>
            </a:r>
          </a:p>
        </p:txBody>
      </p:sp>
      <p:sp>
        <p:nvSpPr>
          <p:cNvPr id="8" name="TextBox 7">
            <a:extLst>
              <a:ext uri="{FF2B5EF4-FFF2-40B4-BE49-F238E27FC236}">
                <a16:creationId xmlns:a16="http://schemas.microsoft.com/office/drawing/2014/main" id="{4A3CD6F3-41E8-4044-A0D7-D63CE3757DA6}"/>
              </a:ext>
            </a:extLst>
          </p:cNvPr>
          <p:cNvSpPr txBox="1"/>
          <p:nvPr/>
        </p:nvSpPr>
        <p:spPr>
          <a:xfrm>
            <a:off x="7861583" y="613697"/>
            <a:ext cx="720443" cy="152400"/>
          </a:xfrm>
          <a:prstGeom prst="rect">
            <a:avLst/>
          </a:prstGeom>
          <a:solidFill>
            <a:schemeClr val="bg1"/>
          </a:solidFill>
        </p:spPr>
        <p:txBody>
          <a:bodyPr wrap="square" lIns="0" tIns="0" rIns="0" bIns="0" rtlCol="0">
            <a:spAutoFit/>
          </a:bodyPr>
          <a:lstStyle/>
          <a:p>
            <a:pPr algn="ctr"/>
            <a:r>
              <a:rPr lang="fr-FR" sz="500" b="0" i="0" u="none" strike="noStrike" cap="none" baseline="0">
                <a:solidFill>
                  <a:srgbClr val="202D66"/>
                </a:solidFill>
                <a:effectLst/>
                <a:uFill>
                  <a:solidFill>
                    <a:prstClr val="black">
                      <a:alpha val="0"/>
                    </a:prstClr>
                  </a:solidFill>
                </a:uFill>
                <a:latin typeface="Arial"/>
                <a:ea typeface="Arial"/>
                <a:cs typeface="Arial"/>
              </a:rPr>
              <a:t>[logo :]</a:t>
            </a:r>
            <a:r>
              <a:rPr lang="fr-FR" sz="1000" b="1" i="0" u="none" strike="noStrike" cap="none" baseline="0">
                <a:solidFill>
                  <a:srgbClr val="202D66"/>
                </a:solidFill>
                <a:effectLst/>
                <a:uFill>
                  <a:solidFill>
                    <a:prstClr val="black">
                      <a:alpha val="0"/>
                    </a:prstClr>
                  </a:solidFill>
                </a:uFill>
                <a:latin typeface="Arial"/>
                <a:ea typeface="Arial"/>
                <a:cs typeface="Arial"/>
              </a:rPr>
              <a:t>PEPFAR</a:t>
            </a:r>
            <a:endParaRPr lang="en-US" sz="1100" b="1">
              <a:solidFill>
                <a:srgbClr val="202D66"/>
              </a:solidFill>
            </a:endParaRPr>
          </a:p>
        </p:txBody>
      </p:sp>
      <p:sp>
        <p:nvSpPr>
          <p:cNvPr id="9" name="TextBox 8">
            <a:extLst>
              <a:ext uri="{FF2B5EF4-FFF2-40B4-BE49-F238E27FC236}">
                <a16:creationId xmlns:a16="http://schemas.microsoft.com/office/drawing/2014/main" id="{8D45A53A-DDAB-48DC-9AE5-DAEDAD5BB6AD}"/>
              </a:ext>
            </a:extLst>
          </p:cNvPr>
          <p:cNvSpPr txBox="1"/>
          <p:nvPr/>
        </p:nvSpPr>
        <p:spPr>
          <a:xfrm>
            <a:off x="8058292" y="1218243"/>
            <a:ext cx="996667" cy="304800"/>
          </a:xfrm>
          <a:prstGeom prst="rect">
            <a:avLst/>
          </a:prstGeom>
          <a:solidFill>
            <a:srgbClr val="13244F"/>
          </a:solidFill>
        </p:spPr>
        <p:txBody>
          <a:bodyPr wrap="square" lIns="0" tIns="0" rIns="0" bIns="0" rtlCol="0">
            <a:spAutoFit/>
          </a:bodyPr>
          <a:lstStyle/>
          <a:p>
            <a:r>
              <a:rPr lang="fr-FR" sz="2000" b="0" i="0" u="none" strike="noStrike" cap="none" baseline="0">
                <a:solidFill>
                  <a:srgbClr val="FFFFFF"/>
                </a:solidFill>
                <a:effectLst/>
                <a:uFill>
                  <a:solidFill>
                    <a:prstClr val="black">
                      <a:alpha val="0"/>
                    </a:prstClr>
                  </a:solidFill>
                </a:uFill>
                <a:latin typeface="Arial"/>
                <a:ea typeface="Arial"/>
                <a:cs typeface="Arial"/>
              </a:rPr>
              <a:t>MPOX</a:t>
            </a:r>
          </a:p>
        </p:txBody>
      </p:sp>
      <p:sp>
        <p:nvSpPr>
          <p:cNvPr id="10" name="TextBox 9">
            <a:extLst>
              <a:ext uri="{FF2B5EF4-FFF2-40B4-BE49-F238E27FC236}">
                <a16:creationId xmlns:a16="http://schemas.microsoft.com/office/drawing/2014/main" id="{D6EFF9F3-8C34-4706-BDCD-003CD8E4E248}"/>
              </a:ext>
            </a:extLst>
          </p:cNvPr>
          <p:cNvSpPr txBox="1"/>
          <p:nvPr/>
        </p:nvSpPr>
        <p:spPr>
          <a:xfrm>
            <a:off x="8058293" y="1620480"/>
            <a:ext cx="3530458" cy="426720"/>
          </a:xfrm>
          <a:prstGeom prst="rect">
            <a:avLst/>
          </a:prstGeom>
          <a:solidFill>
            <a:srgbClr val="13244F"/>
          </a:solidFill>
        </p:spPr>
        <p:txBody>
          <a:bodyPr wrap="square" lIns="0" tIns="0" rIns="0" bIns="0" rtlCol="0">
            <a:spAutoFit/>
          </a:bodyPr>
          <a:lstStyle/>
          <a:p>
            <a:r>
              <a:rPr lang="fr-FR" sz="1400" b="0" i="0" u="none" strike="noStrike" cap="none" baseline="0">
                <a:solidFill>
                  <a:srgbClr val="FFFFFF"/>
                </a:solidFill>
                <a:effectLst/>
                <a:uFill>
                  <a:solidFill>
                    <a:prstClr val="black">
                      <a:alpha val="0"/>
                    </a:prstClr>
                  </a:solidFill>
                </a:uFill>
                <a:latin typeface="Arial"/>
                <a:ea typeface="Arial"/>
                <a:cs typeface="Arial"/>
              </a:rPr>
              <a:t>Un outil destiné aux organisations communautaires</a:t>
            </a:r>
          </a:p>
        </p:txBody>
      </p:sp>
      <p:sp>
        <p:nvSpPr>
          <p:cNvPr id="11" name="TextBox 10">
            <a:extLst>
              <a:ext uri="{FF2B5EF4-FFF2-40B4-BE49-F238E27FC236}">
                <a16:creationId xmlns:a16="http://schemas.microsoft.com/office/drawing/2014/main" id="{CEA27545-3E28-4FBC-B0B3-9BC91A1DB8AB}"/>
              </a:ext>
            </a:extLst>
          </p:cNvPr>
          <p:cNvSpPr txBox="1"/>
          <p:nvPr/>
        </p:nvSpPr>
        <p:spPr>
          <a:xfrm>
            <a:off x="7921767" y="2594359"/>
            <a:ext cx="779320" cy="411480"/>
          </a:xfrm>
          <a:prstGeom prst="rect">
            <a:avLst/>
          </a:prstGeom>
          <a:solidFill>
            <a:schemeClr val="bg1"/>
          </a:solidFill>
        </p:spPr>
        <p:txBody>
          <a:bodyPr wrap="square" lIns="0" tIns="0" rIns="0" bIns="0" rtlCol="0">
            <a:spAutoFit/>
          </a:bodyPr>
          <a:lstStyle/>
          <a:p>
            <a:r>
              <a:rPr lang="fr-FR" sz="900" b="0" i="0" u="none" strike="noStrike" cap="none" baseline="0">
                <a:solidFill>
                  <a:srgbClr val="13244F"/>
                </a:solidFill>
                <a:effectLst/>
                <a:uFill>
                  <a:solidFill>
                    <a:prstClr val="black">
                      <a:alpha val="0"/>
                    </a:prstClr>
                  </a:solidFill>
                </a:uFill>
                <a:latin typeface="Arial"/>
                <a:ea typeface="Arial"/>
                <a:cs typeface="Arial"/>
              </a:rPr>
              <a:t>Qu’est-ce que la variole du singe ?</a:t>
            </a:r>
          </a:p>
        </p:txBody>
      </p:sp>
      <p:sp>
        <p:nvSpPr>
          <p:cNvPr id="12" name="TextBox 11">
            <a:extLst>
              <a:ext uri="{FF2B5EF4-FFF2-40B4-BE49-F238E27FC236}">
                <a16:creationId xmlns:a16="http://schemas.microsoft.com/office/drawing/2014/main" id="{2EC55AD5-3895-4C50-A3CE-8E6F1394F9B8}"/>
              </a:ext>
            </a:extLst>
          </p:cNvPr>
          <p:cNvSpPr txBox="1"/>
          <p:nvPr/>
        </p:nvSpPr>
        <p:spPr>
          <a:xfrm>
            <a:off x="8232045" y="2844859"/>
            <a:ext cx="1171511" cy="640080"/>
          </a:xfrm>
          <a:prstGeom prst="rect">
            <a:avLst/>
          </a:prstGeom>
          <a:solidFill>
            <a:schemeClr val="bg1"/>
          </a:solidFill>
        </p:spPr>
        <p:txBody>
          <a:bodyPr wrap="square" lIns="0" tIns="0" rIns="0" bIns="0" rtlCol="0">
            <a:spAutoFit/>
          </a:bodyPr>
          <a:lstStyle/>
          <a:p>
            <a:r>
              <a:rPr lang="fr-FR" sz="600" b="0" i="0" u="none" strike="noStrike" cap="none" baseline="0">
                <a:solidFill>
                  <a:srgbClr val="000000"/>
                </a:solidFill>
                <a:effectLst/>
                <a:uFill>
                  <a:solidFill>
                    <a:prstClr val="black">
                      <a:alpha val="0"/>
                    </a:prstClr>
                  </a:solidFill>
                </a:uFill>
                <a:latin typeface="Arial"/>
                <a:ea typeface="Arial"/>
                <a:cs typeface="Arial"/>
              </a:rPr>
              <a:t>La variole du singe est une maladie similaire à la variole due au virus de la variole du singe (</a:t>
            </a:r>
            <a:r>
              <a:rPr lang="fr-FR" sz="600" b="0" i="1" u="none" strike="noStrike" cap="none" baseline="0">
                <a:solidFill>
                  <a:srgbClr val="000000"/>
                </a:solidFill>
                <a:effectLst/>
                <a:uFill>
                  <a:solidFill>
                    <a:prstClr val="black">
                      <a:alpha val="0"/>
                    </a:prstClr>
                  </a:solidFill>
                </a:uFill>
                <a:latin typeface="Arial"/>
                <a:ea typeface="Arial"/>
                <a:cs typeface="Arial"/>
              </a:rPr>
              <a:t>Orthopoxvirus</a:t>
            </a:r>
            <a:r>
              <a:rPr lang="fr-FR" sz="600" b="0" i="0" u="none" strike="noStrike" cap="none" baseline="0">
                <a:solidFill>
                  <a:srgbClr val="000000"/>
                </a:solidFill>
                <a:effectLst/>
                <a:uFill>
                  <a:solidFill>
                    <a:prstClr val="black">
                      <a:alpha val="0"/>
                    </a:prstClr>
                  </a:solidFill>
                </a:uFill>
                <a:latin typeface="Arial"/>
                <a:ea typeface="Arial"/>
                <a:cs typeface="Arial"/>
              </a:rPr>
              <a:t>). On l’appelle variole du singe parce qu’elle a été détectée pour la première fois chez le singe.</a:t>
            </a:r>
          </a:p>
        </p:txBody>
      </p:sp>
      <p:sp>
        <p:nvSpPr>
          <p:cNvPr id="13" name="TextBox 12">
            <a:extLst>
              <a:ext uri="{FF2B5EF4-FFF2-40B4-BE49-F238E27FC236}">
                <a16:creationId xmlns:a16="http://schemas.microsoft.com/office/drawing/2014/main" id="{B59B98E6-A25D-493D-9FAA-9D0188014D92}"/>
              </a:ext>
            </a:extLst>
          </p:cNvPr>
          <p:cNvSpPr txBox="1"/>
          <p:nvPr/>
        </p:nvSpPr>
        <p:spPr>
          <a:xfrm>
            <a:off x="9823521" y="2597918"/>
            <a:ext cx="1026971" cy="274320"/>
          </a:xfrm>
          <a:prstGeom prst="rect">
            <a:avLst/>
          </a:prstGeom>
          <a:solidFill>
            <a:schemeClr val="bg1"/>
          </a:solidFill>
        </p:spPr>
        <p:txBody>
          <a:bodyPr wrap="square" lIns="0" tIns="0" rIns="0" bIns="0" rtlCol="0">
            <a:spAutoFit/>
          </a:bodyPr>
          <a:lstStyle/>
          <a:p>
            <a:r>
              <a:rPr lang="fr-FR" sz="900" b="0" i="0" u="none" strike="noStrike" cap="none" baseline="0">
                <a:solidFill>
                  <a:srgbClr val="13244F"/>
                </a:solidFill>
                <a:effectLst/>
                <a:uFill>
                  <a:solidFill>
                    <a:prstClr val="black">
                      <a:alpha val="0"/>
                    </a:prstClr>
                  </a:solidFill>
                </a:uFill>
                <a:latin typeface="Arial"/>
                <a:ea typeface="Arial"/>
                <a:cs typeface="Arial"/>
              </a:rPr>
              <a:t>Qui peut contracter la variole du singe ?</a:t>
            </a:r>
          </a:p>
        </p:txBody>
      </p:sp>
      <p:sp>
        <p:nvSpPr>
          <p:cNvPr id="14" name="TextBox 13">
            <a:extLst>
              <a:ext uri="{FF2B5EF4-FFF2-40B4-BE49-F238E27FC236}">
                <a16:creationId xmlns:a16="http://schemas.microsoft.com/office/drawing/2014/main" id="{B03D0A79-6855-4BC5-8505-DE44CC4EEEF5}"/>
              </a:ext>
            </a:extLst>
          </p:cNvPr>
          <p:cNvSpPr txBox="1"/>
          <p:nvPr/>
        </p:nvSpPr>
        <p:spPr>
          <a:xfrm>
            <a:off x="10165182" y="2842478"/>
            <a:ext cx="1698206" cy="1020081"/>
          </a:xfrm>
          <a:prstGeom prst="rect">
            <a:avLst/>
          </a:prstGeom>
          <a:solidFill>
            <a:schemeClr val="bg1"/>
          </a:solidFill>
        </p:spPr>
        <p:txBody>
          <a:bodyPr wrap="square" lIns="0" tIns="0" rIns="0" bIns="0" rtlCol="0">
            <a:spAutoFit/>
          </a:bodyPr>
          <a:lstStyle/>
          <a:p>
            <a:pPr>
              <a:lnSpc>
                <a:spcPct val="120000"/>
              </a:lnSpc>
            </a:pPr>
            <a:r>
              <a:rPr lang="fr-FR" sz="700" b="0" i="0" u="none" strike="noStrike" cap="none" baseline="0">
                <a:solidFill>
                  <a:srgbClr val="000000"/>
                </a:solidFill>
                <a:effectLst/>
                <a:uFill>
                  <a:solidFill>
                    <a:prstClr val="black">
                      <a:alpha val="0"/>
                    </a:prstClr>
                  </a:solidFill>
                </a:uFill>
                <a:latin typeface="Arial"/>
                <a:ea typeface="Arial"/>
                <a:cs typeface="Arial"/>
              </a:rPr>
              <a:t>Toute personne en contact étroit avec une personne infectée par la variole du singe court un risque élevé d’infection. À l’échelle mondiale, les flambées de variole du singe sont plus prévalentes chez les hommes qui ont des rapports sexuels avec des hommes (HSH) et les personnes transgenres.</a:t>
            </a:r>
          </a:p>
        </p:txBody>
      </p:sp>
      <p:sp>
        <p:nvSpPr>
          <p:cNvPr id="15" name="TextBox 14">
            <a:extLst>
              <a:ext uri="{FF2B5EF4-FFF2-40B4-BE49-F238E27FC236}">
                <a16:creationId xmlns:a16="http://schemas.microsoft.com/office/drawing/2014/main" id="{718C8057-A02F-475E-B174-20C4161C047A}"/>
              </a:ext>
            </a:extLst>
          </p:cNvPr>
          <p:cNvSpPr txBox="1"/>
          <p:nvPr/>
        </p:nvSpPr>
        <p:spPr>
          <a:xfrm>
            <a:off x="7947167" y="4010648"/>
            <a:ext cx="1481789" cy="274320"/>
          </a:xfrm>
          <a:prstGeom prst="rect">
            <a:avLst/>
          </a:prstGeom>
          <a:solidFill>
            <a:schemeClr val="bg1"/>
          </a:solidFill>
        </p:spPr>
        <p:txBody>
          <a:bodyPr wrap="square" lIns="0" tIns="0" rIns="0" bIns="0" rtlCol="0">
            <a:spAutoFit/>
          </a:bodyPr>
          <a:lstStyle/>
          <a:p>
            <a:r>
              <a:rPr lang="fr-FR" sz="900" b="0" i="0" u="none" strike="noStrike" cap="none" baseline="0">
                <a:solidFill>
                  <a:srgbClr val="13244F"/>
                </a:solidFill>
                <a:effectLst/>
                <a:uFill>
                  <a:solidFill>
                    <a:prstClr val="black">
                      <a:alpha val="0"/>
                    </a:prstClr>
                  </a:solidFill>
                </a:uFill>
                <a:latin typeface="Arial"/>
                <a:ea typeface="Arial"/>
                <a:cs typeface="Arial"/>
              </a:rPr>
              <a:t>Comment la variole du singe se propage-t-elle ?</a:t>
            </a:r>
          </a:p>
        </p:txBody>
      </p:sp>
      <p:sp>
        <p:nvSpPr>
          <p:cNvPr id="16" name="TextBox 15">
            <a:extLst>
              <a:ext uri="{FF2B5EF4-FFF2-40B4-BE49-F238E27FC236}">
                <a16:creationId xmlns:a16="http://schemas.microsoft.com/office/drawing/2014/main" id="{D2D1E0A4-3CEF-4365-94F3-E929AECFFB7E}"/>
              </a:ext>
            </a:extLst>
          </p:cNvPr>
          <p:cNvSpPr txBox="1"/>
          <p:nvPr/>
        </p:nvSpPr>
        <p:spPr>
          <a:xfrm>
            <a:off x="9721515" y="4585554"/>
            <a:ext cx="2141873" cy="320040"/>
          </a:xfrm>
          <a:prstGeom prst="rect">
            <a:avLst/>
          </a:prstGeom>
          <a:solidFill>
            <a:schemeClr val="bg1"/>
          </a:solidFill>
        </p:spPr>
        <p:txBody>
          <a:bodyPr wrap="square" lIns="0" tIns="0" rIns="0" bIns="0" rtlCol="0">
            <a:spAutoFit/>
          </a:bodyPr>
          <a:lstStyle/>
          <a:p>
            <a:r>
              <a:rPr lang="fr-FR" sz="700" b="0" i="0" u="none" strike="noStrike" cap="none" baseline="0">
                <a:solidFill>
                  <a:srgbClr val="000000"/>
                </a:solidFill>
                <a:effectLst/>
                <a:uFill>
                  <a:solidFill>
                    <a:prstClr val="black">
                      <a:alpha val="0"/>
                    </a:prstClr>
                  </a:solidFill>
                </a:uFill>
                <a:latin typeface="Arial"/>
                <a:ea typeface="Arial"/>
                <a:cs typeface="Arial"/>
              </a:rPr>
              <a:t>Contact physique étroit avec une personne atteinte de variole du singe : y compris le contact corporel, les baisers (salive) et les rapports sexuels</a:t>
            </a:r>
          </a:p>
        </p:txBody>
      </p:sp>
      <p:sp>
        <p:nvSpPr>
          <p:cNvPr id="17" name="TextBox 16">
            <a:extLst>
              <a:ext uri="{FF2B5EF4-FFF2-40B4-BE49-F238E27FC236}">
                <a16:creationId xmlns:a16="http://schemas.microsoft.com/office/drawing/2014/main" id="{16E125D4-46F1-406A-99BA-EB222F465DF5}"/>
              </a:ext>
            </a:extLst>
          </p:cNvPr>
          <p:cNvSpPr txBox="1"/>
          <p:nvPr/>
        </p:nvSpPr>
        <p:spPr>
          <a:xfrm>
            <a:off x="9711991" y="5097522"/>
            <a:ext cx="1801353" cy="320040"/>
          </a:xfrm>
          <a:prstGeom prst="rect">
            <a:avLst/>
          </a:prstGeom>
          <a:solidFill>
            <a:schemeClr val="bg1"/>
          </a:solidFill>
        </p:spPr>
        <p:txBody>
          <a:bodyPr wrap="square" lIns="0" tIns="0" rIns="0" bIns="0" rtlCol="0">
            <a:spAutoFit/>
          </a:bodyPr>
          <a:lstStyle/>
          <a:p>
            <a:r>
              <a:rPr lang="fr-FR" sz="700" b="0" i="0" u="none" strike="noStrike" cap="none" baseline="0">
                <a:solidFill>
                  <a:srgbClr val="000000"/>
                </a:solidFill>
                <a:effectLst/>
                <a:uFill>
                  <a:solidFill>
                    <a:prstClr val="black">
                      <a:alpha val="0"/>
                    </a:prstClr>
                  </a:solidFill>
                </a:uFill>
                <a:latin typeface="Arial"/>
                <a:ea typeface="Arial"/>
                <a:cs typeface="Arial"/>
              </a:rPr>
              <a:t>À travers : fluides corporels, contact direct à long terme pendant une longue période (échange de salive)</a:t>
            </a:r>
          </a:p>
        </p:txBody>
      </p:sp>
      <p:sp>
        <p:nvSpPr>
          <p:cNvPr id="18" name="TextBox 17">
            <a:extLst>
              <a:ext uri="{FF2B5EF4-FFF2-40B4-BE49-F238E27FC236}">
                <a16:creationId xmlns:a16="http://schemas.microsoft.com/office/drawing/2014/main" id="{AAFE3727-D97C-427A-BD2C-2D61A6DA1F42}"/>
              </a:ext>
            </a:extLst>
          </p:cNvPr>
          <p:cNvSpPr txBox="1"/>
          <p:nvPr/>
        </p:nvSpPr>
        <p:spPr>
          <a:xfrm>
            <a:off x="9681035" y="5472911"/>
            <a:ext cx="1958515" cy="533400"/>
          </a:xfrm>
          <a:prstGeom prst="rect">
            <a:avLst/>
          </a:prstGeom>
          <a:solidFill>
            <a:schemeClr val="bg1"/>
          </a:solidFill>
        </p:spPr>
        <p:txBody>
          <a:bodyPr wrap="square" lIns="0" tIns="0" rIns="0" bIns="0" rtlCol="0">
            <a:spAutoFit/>
          </a:bodyPr>
          <a:lstStyle/>
          <a:p>
            <a:r>
              <a:rPr lang="fr-FR" sz="700" b="0" i="0" u="none" strike="noStrike" cap="none" baseline="0">
                <a:solidFill>
                  <a:srgbClr val="000000"/>
                </a:solidFill>
                <a:effectLst/>
                <a:uFill>
                  <a:solidFill>
                    <a:prstClr val="black">
                      <a:alpha val="0"/>
                    </a:prstClr>
                  </a:solidFill>
                </a:uFill>
                <a:latin typeface="Arial"/>
                <a:ea typeface="Arial"/>
                <a:cs typeface="Arial"/>
              </a:rPr>
              <a:t>Partage de vêtements, de literie, de serviettes, de vaisselle, de plats ou d’objets personnels similaires qui ont été contaminés par le virus de la variole du singe à travers les cloques et les plaies d’une personne infectée</a:t>
            </a:r>
          </a:p>
        </p:txBody>
      </p:sp>
    </p:spTree>
    <p:extLst>
      <p:ext uri="{BB962C8B-B14F-4D97-AF65-F5344CB8AC3E}">
        <p14:creationId xmlns:p14="http://schemas.microsoft.com/office/powerpoint/2010/main" val="2954157244"/>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B6F7-DEAF-E39D-7D15-B19E64DB1BB4}"/>
              </a:ext>
            </a:extLst>
          </p:cNvPr>
          <p:cNvSpPr>
            <a:spLocks noGrp="1"/>
          </p:cNvSpPr>
          <p:nvPr>
            <p:ph type="title"/>
          </p:nvPr>
        </p:nvSpPr>
        <p:spPr>
          <a:xfrm>
            <a:off x="802104" y="516302"/>
            <a:ext cx="6591035" cy="800039"/>
          </a:xfrm>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Considérations pour les prestataires </a:t>
            </a:r>
          </a:p>
        </p:txBody>
      </p:sp>
      <p:sp>
        <p:nvSpPr>
          <p:cNvPr id="3" name="Content Placeholder 2">
            <a:extLst>
              <a:ext uri="{FF2B5EF4-FFF2-40B4-BE49-F238E27FC236}">
                <a16:creationId xmlns:a16="http://schemas.microsoft.com/office/drawing/2014/main" id="{B076E539-8096-8ED8-1E40-89F03BDB1AF3}"/>
              </a:ext>
            </a:extLst>
          </p:cNvPr>
          <p:cNvSpPr>
            <a:spLocks noGrp="1"/>
          </p:cNvSpPr>
          <p:nvPr>
            <p:ph idx="1"/>
          </p:nvPr>
        </p:nvSpPr>
        <p:spPr>
          <a:xfrm>
            <a:off x="802104" y="1504378"/>
            <a:ext cx="6176211" cy="5173148"/>
          </a:xfrm>
        </p:spPr>
        <p:txBody>
          <a:bodyPr/>
          <a:lstStyle/>
          <a:p>
            <a:r>
              <a:rPr lang="fr-FR" sz="2000" b="0" i="0" u="none" strike="noStrike" cap="none" baseline="0" dirty="0">
                <a:solidFill>
                  <a:srgbClr val="262626"/>
                </a:solidFill>
                <a:effectLst/>
                <a:uFill>
                  <a:solidFill>
                    <a:prstClr val="black">
                      <a:alpha val="0"/>
                    </a:prstClr>
                  </a:solidFill>
                </a:uFill>
                <a:latin typeface="Arial"/>
                <a:ea typeface="Arial"/>
                <a:cs typeface="Arial"/>
              </a:rPr>
              <a:t>Qu’est-ce que la variole du singe ?</a:t>
            </a:r>
            <a:endParaRPr lang="en-US" sz="2000" dirty="0"/>
          </a:p>
          <a:p>
            <a:r>
              <a:rPr lang="fr-FR" sz="2000" b="0" i="0" u="none" strike="noStrike" cap="none" baseline="0" dirty="0">
                <a:solidFill>
                  <a:srgbClr val="262626"/>
                </a:solidFill>
                <a:effectLst/>
                <a:uFill>
                  <a:solidFill>
                    <a:prstClr val="black">
                      <a:alpha val="0"/>
                    </a:prstClr>
                  </a:solidFill>
                </a:uFill>
                <a:latin typeface="Arial"/>
                <a:ea typeface="Arial"/>
                <a:cs typeface="Arial"/>
              </a:rPr>
              <a:t>Comment la variole du singe se propage</a:t>
            </a:r>
          </a:p>
          <a:p>
            <a:r>
              <a:rPr lang="fr-FR" sz="2000" b="0" i="0" u="none" strike="noStrike" cap="none" baseline="0" dirty="0">
                <a:solidFill>
                  <a:srgbClr val="262626"/>
                </a:solidFill>
                <a:effectLst/>
                <a:uFill>
                  <a:solidFill>
                    <a:prstClr val="black">
                      <a:alpha val="0"/>
                    </a:prstClr>
                  </a:solidFill>
                </a:uFill>
                <a:latin typeface="Arial"/>
                <a:ea typeface="Arial"/>
                <a:cs typeface="Arial"/>
              </a:rPr>
              <a:t>Quels sont les symptômes de la variole du singe ?</a:t>
            </a:r>
            <a:endParaRPr lang="en-US" sz="2000" dirty="0"/>
          </a:p>
          <a:p>
            <a:r>
              <a:rPr lang="fr-FR" sz="2000" b="0" i="0" u="none" strike="noStrike" cap="none" baseline="0" dirty="0">
                <a:solidFill>
                  <a:srgbClr val="262626"/>
                </a:solidFill>
                <a:effectLst/>
                <a:uFill>
                  <a:solidFill>
                    <a:prstClr val="black">
                      <a:alpha val="0"/>
                    </a:prstClr>
                  </a:solidFill>
                </a:uFill>
                <a:latin typeface="Arial"/>
                <a:ea typeface="Arial"/>
                <a:cs typeface="Arial"/>
              </a:rPr>
              <a:t>Complications</a:t>
            </a:r>
          </a:p>
          <a:p>
            <a:r>
              <a:rPr lang="fr-FR" sz="2000" b="0" i="0" u="none" strike="noStrike" cap="none" baseline="0" dirty="0">
                <a:solidFill>
                  <a:srgbClr val="262626"/>
                </a:solidFill>
                <a:effectLst/>
                <a:uFill>
                  <a:solidFill>
                    <a:prstClr val="black">
                      <a:alpha val="0"/>
                    </a:prstClr>
                  </a:solidFill>
                </a:uFill>
                <a:latin typeface="Arial"/>
                <a:ea typeface="Arial"/>
                <a:cs typeface="Arial"/>
              </a:rPr>
              <a:t>Diagnostics différentiels</a:t>
            </a:r>
          </a:p>
          <a:p>
            <a:r>
              <a:rPr lang="fr-FR" sz="2000" b="0" i="0" u="none" strike="noStrike" cap="none" baseline="0" dirty="0">
                <a:solidFill>
                  <a:srgbClr val="262626"/>
                </a:solidFill>
                <a:effectLst/>
                <a:uFill>
                  <a:solidFill>
                    <a:prstClr val="black">
                      <a:alpha val="0"/>
                    </a:prstClr>
                  </a:solidFill>
                </a:uFill>
                <a:latin typeface="Arial"/>
                <a:ea typeface="Arial"/>
                <a:cs typeface="Arial"/>
              </a:rPr>
              <a:t>Quand suspecter un cas de variole du singe</a:t>
            </a:r>
            <a:endParaRPr lang="en-US" sz="2000" dirty="0"/>
          </a:p>
          <a:p>
            <a:r>
              <a:rPr lang="fr-FR" sz="2000" b="0" i="0" u="none" strike="noStrike" cap="none" baseline="0" dirty="0">
                <a:solidFill>
                  <a:srgbClr val="262626"/>
                </a:solidFill>
                <a:effectLst/>
                <a:uFill>
                  <a:solidFill>
                    <a:prstClr val="black">
                      <a:alpha val="0"/>
                    </a:prstClr>
                  </a:solidFill>
                </a:uFill>
                <a:latin typeface="Arial"/>
                <a:ea typeface="Arial"/>
                <a:cs typeface="Arial"/>
              </a:rPr>
              <a:t>Comment éduquer la communauté </a:t>
            </a:r>
          </a:p>
          <a:p>
            <a:r>
              <a:rPr lang="fr-FR" sz="2000" b="0" i="0" u="none" strike="noStrike" cap="none" baseline="0" dirty="0">
                <a:solidFill>
                  <a:srgbClr val="262626"/>
                </a:solidFill>
                <a:effectLst/>
                <a:uFill>
                  <a:solidFill>
                    <a:prstClr val="black">
                      <a:alpha val="0"/>
                    </a:prstClr>
                  </a:solidFill>
                </a:uFill>
                <a:latin typeface="Arial"/>
                <a:ea typeface="Arial"/>
                <a:cs typeface="Arial"/>
              </a:rPr>
              <a:t>Que faire lorsque vous rencontrez un cas suspect</a:t>
            </a:r>
          </a:p>
          <a:p>
            <a:endParaRPr lang="en-US" sz="2000" dirty="0"/>
          </a:p>
        </p:txBody>
      </p:sp>
      <p:pic>
        <p:nvPicPr>
          <p:cNvPr id="5" name="Picture 4">
            <a:extLst>
              <a:ext uri="{FF2B5EF4-FFF2-40B4-BE49-F238E27FC236}">
                <a16:creationId xmlns:a16="http://schemas.microsoft.com/office/drawing/2014/main" id="{68D806CC-63C2-E88F-626C-83575BAB4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235" y="213157"/>
            <a:ext cx="4578524" cy="6398195"/>
          </a:xfrm>
          <a:prstGeom prst="rect">
            <a:avLst/>
          </a:prstGeom>
          <a:ln w="6350">
            <a:no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44378A5-5264-4B51-B310-8D2BB75879B4}"/>
              </a:ext>
            </a:extLst>
          </p:cNvPr>
          <p:cNvSpPr txBox="1"/>
          <p:nvPr/>
        </p:nvSpPr>
        <p:spPr>
          <a:xfrm>
            <a:off x="7861583" y="613697"/>
            <a:ext cx="720443" cy="152400"/>
          </a:xfrm>
          <a:prstGeom prst="rect">
            <a:avLst/>
          </a:prstGeom>
          <a:solidFill>
            <a:schemeClr val="bg1"/>
          </a:solidFill>
        </p:spPr>
        <p:txBody>
          <a:bodyPr wrap="square" lIns="0" tIns="0" rIns="0" bIns="0" rtlCol="0">
            <a:spAutoFit/>
          </a:bodyPr>
          <a:lstStyle/>
          <a:p>
            <a:pPr algn="ctr"/>
            <a:r>
              <a:rPr lang="fr-FR" sz="500" b="0" i="0" u="none" strike="noStrike" cap="none" baseline="0">
                <a:solidFill>
                  <a:srgbClr val="202D66"/>
                </a:solidFill>
                <a:effectLst/>
                <a:uFill>
                  <a:solidFill>
                    <a:prstClr val="black">
                      <a:alpha val="0"/>
                    </a:prstClr>
                  </a:solidFill>
                </a:uFill>
                <a:latin typeface="Arial"/>
                <a:ea typeface="Arial"/>
                <a:cs typeface="Arial"/>
              </a:rPr>
              <a:t>[logo :]</a:t>
            </a:r>
            <a:r>
              <a:rPr lang="fr-FR" sz="1000" b="1" i="0" u="none" strike="noStrike" cap="none" baseline="0">
                <a:solidFill>
                  <a:srgbClr val="202D66"/>
                </a:solidFill>
                <a:effectLst/>
                <a:uFill>
                  <a:solidFill>
                    <a:prstClr val="black">
                      <a:alpha val="0"/>
                    </a:prstClr>
                  </a:solidFill>
                </a:uFill>
                <a:latin typeface="Arial"/>
                <a:ea typeface="Arial"/>
                <a:cs typeface="Arial"/>
              </a:rPr>
              <a:t>PEPFAR</a:t>
            </a:r>
            <a:endParaRPr lang="en-US" sz="1100" b="1">
              <a:solidFill>
                <a:srgbClr val="202D66"/>
              </a:solidFill>
            </a:endParaRPr>
          </a:p>
        </p:txBody>
      </p:sp>
      <p:sp>
        <p:nvSpPr>
          <p:cNvPr id="7" name="TextBox 6">
            <a:extLst>
              <a:ext uri="{FF2B5EF4-FFF2-40B4-BE49-F238E27FC236}">
                <a16:creationId xmlns:a16="http://schemas.microsoft.com/office/drawing/2014/main" id="{91E3B5A4-535D-4CE4-95C1-E2313196D488}"/>
              </a:ext>
            </a:extLst>
          </p:cNvPr>
          <p:cNvSpPr txBox="1"/>
          <p:nvPr/>
        </p:nvSpPr>
        <p:spPr>
          <a:xfrm>
            <a:off x="9525062" y="421476"/>
            <a:ext cx="908631" cy="472440"/>
          </a:xfrm>
          <a:prstGeom prst="rect">
            <a:avLst/>
          </a:prstGeom>
          <a:solidFill>
            <a:schemeClr val="bg1"/>
          </a:solidFill>
        </p:spPr>
        <p:txBody>
          <a:bodyPr wrap="square" lIns="0" tIns="0" rIns="0" bIns="0" rtlCol="0">
            <a:spAutoFit/>
          </a:bodyPr>
          <a:lstStyle/>
          <a:p>
            <a:r>
              <a:rPr lang="fr-FR" sz="900" b="0" i="0" u="none" strike="noStrike" cap="none" baseline="0">
                <a:solidFill>
                  <a:srgbClr val="000000"/>
                </a:solidFill>
                <a:effectLst/>
                <a:uFill>
                  <a:solidFill>
                    <a:prstClr val="black">
                      <a:alpha val="0"/>
                    </a:prstClr>
                  </a:solidFill>
                </a:uFill>
                <a:latin typeface="Arial"/>
                <a:ea typeface="Arial"/>
                <a:cs typeface="Arial"/>
              </a:rPr>
              <a:t>[logo :] </a:t>
            </a:r>
            <a:r>
              <a:rPr lang="fr-FR" sz="1400" b="1" i="0" u="none" strike="noStrike" cap="none" baseline="0">
                <a:solidFill>
                  <a:srgbClr val="002364"/>
                </a:solidFill>
                <a:effectLst/>
                <a:uFill>
                  <a:solidFill>
                    <a:prstClr val="black">
                      <a:alpha val="0"/>
                    </a:prstClr>
                  </a:solidFill>
                </a:uFill>
                <a:latin typeface="Arial"/>
                <a:ea typeface="Arial"/>
                <a:cs typeface="Arial"/>
              </a:rPr>
              <a:t>US</a:t>
            </a:r>
            <a:r>
              <a:rPr lang="fr-FR" sz="900" b="1" i="0" u="none" strike="noStrike" cap="none" baseline="0">
                <a:solidFill>
                  <a:srgbClr val="000000"/>
                </a:solidFill>
                <a:effectLst/>
                <a:uFill>
                  <a:solidFill>
                    <a:prstClr val="black">
                      <a:alpha val="0"/>
                    </a:prstClr>
                  </a:solidFill>
                </a:uFill>
                <a:latin typeface="Arial"/>
                <a:ea typeface="Arial"/>
                <a:cs typeface="Arial"/>
              </a:rPr>
              <a:t> </a:t>
            </a:r>
            <a:r>
              <a:rPr lang="fr-FR" sz="1400" b="1" i="0" u="none" strike="noStrike" cap="none" baseline="0">
                <a:solidFill>
                  <a:srgbClr val="B40427"/>
                </a:solidFill>
                <a:effectLst/>
                <a:uFill>
                  <a:solidFill>
                    <a:prstClr val="black">
                      <a:alpha val="0"/>
                    </a:prstClr>
                  </a:solidFill>
                </a:uFill>
                <a:latin typeface="Arial"/>
                <a:ea typeface="Arial"/>
                <a:cs typeface="Arial"/>
              </a:rPr>
              <a:t>AID</a:t>
            </a:r>
            <a:r>
              <a:rPr lang="fr-FR" sz="900" b="1" i="0" u="none" strike="noStrike" cap="none" baseline="0">
                <a:solidFill>
                  <a:srgbClr val="000000"/>
                </a:solidFill>
                <a:effectLst/>
                <a:uFill>
                  <a:solidFill>
                    <a:prstClr val="black">
                      <a:alpha val="0"/>
                    </a:prstClr>
                  </a:solidFill>
                </a:uFill>
                <a:latin typeface="Arial"/>
                <a:ea typeface="Arial"/>
                <a:cs typeface="Arial"/>
              </a:rPr>
              <a:t> </a:t>
            </a:r>
            <a:endParaRPr lang="en-US" sz="1050" b="1">
              <a:solidFill>
                <a:srgbClr val="B40427"/>
              </a:solidFill>
            </a:endParaRPr>
          </a:p>
          <a:p>
            <a:pPr marL="274320"/>
            <a:r>
              <a:rPr lang="fr-FR" sz="300" b="0" i="0" u="none" strike="noStrike" cap="none" baseline="0">
                <a:solidFill>
                  <a:srgbClr val="002364"/>
                </a:solidFill>
                <a:effectLst/>
                <a:uFill>
                  <a:solidFill>
                    <a:prstClr val="black">
                      <a:alpha val="0"/>
                    </a:prstClr>
                  </a:solidFill>
                </a:uFill>
                <a:latin typeface="Arial"/>
                <a:ea typeface="Arial"/>
                <a:cs typeface="Arial"/>
              </a:rPr>
              <a:t>FROM THE AMERICAN PEOPLE</a:t>
            </a:r>
          </a:p>
        </p:txBody>
      </p:sp>
      <p:sp>
        <p:nvSpPr>
          <p:cNvPr id="8" name="TextBox 7">
            <a:extLst>
              <a:ext uri="{FF2B5EF4-FFF2-40B4-BE49-F238E27FC236}">
                <a16:creationId xmlns:a16="http://schemas.microsoft.com/office/drawing/2014/main" id="{00C11A22-AA33-4383-8FBF-FF60AFFA672D}"/>
              </a:ext>
            </a:extLst>
          </p:cNvPr>
          <p:cNvSpPr txBox="1"/>
          <p:nvPr/>
        </p:nvSpPr>
        <p:spPr>
          <a:xfrm>
            <a:off x="11009966" y="344532"/>
            <a:ext cx="523426" cy="411480"/>
          </a:xfrm>
          <a:prstGeom prst="rect">
            <a:avLst/>
          </a:prstGeom>
          <a:solidFill>
            <a:schemeClr val="bg1"/>
          </a:solidFill>
        </p:spPr>
        <p:txBody>
          <a:bodyPr wrap="square" lIns="0" tIns="0" rIns="0" bIns="0" rtlCol="0">
            <a:spAutoFit/>
          </a:bodyPr>
          <a:lstStyle/>
          <a:p>
            <a:r>
              <a:rPr lang="fr-FR" sz="700" b="0" i="0" u="none" strike="noStrike" cap="none" baseline="0">
                <a:solidFill>
                  <a:srgbClr val="000000"/>
                </a:solidFill>
                <a:effectLst/>
                <a:uFill>
                  <a:solidFill>
                    <a:prstClr val="black">
                      <a:alpha val="0"/>
                    </a:prstClr>
                  </a:solidFill>
                </a:uFill>
                <a:latin typeface="Arial"/>
                <a:ea typeface="Arial"/>
                <a:cs typeface="Arial"/>
              </a:rPr>
              <a:t>[logo :] </a:t>
            </a:r>
          </a:p>
          <a:p>
            <a:r>
              <a:rPr lang="fr-FR" sz="1400" b="1" i="0" u="none" strike="noStrike" cap="none" baseline="0">
                <a:solidFill>
                  <a:srgbClr val="477AA1"/>
                </a:solidFill>
                <a:effectLst/>
                <a:uFill>
                  <a:solidFill>
                    <a:prstClr val="black">
                      <a:alpha val="0"/>
                    </a:prstClr>
                  </a:solidFill>
                </a:uFill>
                <a:latin typeface="Arial"/>
                <a:ea typeface="Arial"/>
                <a:cs typeface="Arial"/>
              </a:rPr>
              <a:t>EpiC</a:t>
            </a:r>
            <a:endParaRPr lang="en-US" sz="1400" b="1">
              <a:solidFill>
                <a:srgbClr val="477AA1"/>
              </a:solidFill>
            </a:endParaRPr>
          </a:p>
          <a:p>
            <a:r>
              <a:rPr lang="fr-FR" sz="600" b="0" i="0" u="none" strike="noStrike" cap="none" baseline="0">
                <a:solidFill>
                  <a:srgbClr val="000000"/>
                </a:solidFill>
                <a:effectLst/>
                <a:uFill>
                  <a:solidFill>
                    <a:prstClr val="black">
                      <a:alpha val="0"/>
                    </a:prstClr>
                  </a:solidFill>
                </a:uFill>
                <a:latin typeface="Arial"/>
                <a:ea typeface="Arial"/>
                <a:cs typeface="Arial"/>
              </a:rPr>
              <a:t>[illisible]</a:t>
            </a:r>
          </a:p>
        </p:txBody>
      </p:sp>
      <p:sp>
        <p:nvSpPr>
          <p:cNvPr id="9" name="TextBox 8">
            <a:extLst>
              <a:ext uri="{FF2B5EF4-FFF2-40B4-BE49-F238E27FC236}">
                <a16:creationId xmlns:a16="http://schemas.microsoft.com/office/drawing/2014/main" id="{02D478F7-A1E3-4853-BF74-501FB4503DB3}"/>
              </a:ext>
            </a:extLst>
          </p:cNvPr>
          <p:cNvSpPr txBox="1"/>
          <p:nvPr/>
        </p:nvSpPr>
        <p:spPr>
          <a:xfrm>
            <a:off x="8058292" y="1218243"/>
            <a:ext cx="996667" cy="304800"/>
          </a:xfrm>
          <a:prstGeom prst="rect">
            <a:avLst/>
          </a:prstGeom>
          <a:solidFill>
            <a:srgbClr val="13244F"/>
          </a:solidFill>
        </p:spPr>
        <p:txBody>
          <a:bodyPr wrap="square" lIns="0" tIns="0" rIns="0" bIns="0" rtlCol="0">
            <a:spAutoFit/>
          </a:bodyPr>
          <a:lstStyle/>
          <a:p>
            <a:r>
              <a:rPr lang="fr-FR" sz="2000" b="0" i="0" u="none" strike="noStrike" cap="none" baseline="0">
                <a:solidFill>
                  <a:srgbClr val="FFFFFF"/>
                </a:solidFill>
                <a:effectLst/>
                <a:uFill>
                  <a:solidFill>
                    <a:prstClr val="black">
                      <a:alpha val="0"/>
                    </a:prstClr>
                  </a:solidFill>
                </a:uFill>
                <a:latin typeface="Arial"/>
                <a:ea typeface="Arial"/>
                <a:cs typeface="Arial"/>
              </a:rPr>
              <a:t>MPOX</a:t>
            </a:r>
          </a:p>
        </p:txBody>
      </p:sp>
      <p:sp>
        <p:nvSpPr>
          <p:cNvPr id="10" name="TextBox 9">
            <a:extLst>
              <a:ext uri="{FF2B5EF4-FFF2-40B4-BE49-F238E27FC236}">
                <a16:creationId xmlns:a16="http://schemas.microsoft.com/office/drawing/2014/main" id="{BDC37131-D836-4C7E-9DB1-A1BE2460E094}"/>
              </a:ext>
            </a:extLst>
          </p:cNvPr>
          <p:cNvSpPr txBox="1"/>
          <p:nvPr/>
        </p:nvSpPr>
        <p:spPr>
          <a:xfrm>
            <a:off x="8058292" y="1620480"/>
            <a:ext cx="1466770" cy="426720"/>
          </a:xfrm>
          <a:prstGeom prst="rect">
            <a:avLst/>
          </a:prstGeom>
          <a:solidFill>
            <a:srgbClr val="13244F"/>
          </a:solidFill>
        </p:spPr>
        <p:txBody>
          <a:bodyPr wrap="square" lIns="0" tIns="0" rIns="0" bIns="0" rtlCol="0">
            <a:spAutoFit/>
          </a:bodyPr>
          <a:lstStyle/>
          <a:p>
            <a:r>
              <a:rPr lang="fr-FR" sz="1400" b="0" i="0" u="none" strike="noStrike" cap="none" baseline="0">
                <a:solidFill>
                  <a:srgbClr val="FFFFFF"/>
                </a:solidFill>
                <a:effectLst/>
                <a:uFill>
                  <a:solidFill>
                    <a:prstClr val="black">
                      <a:alpha val="0"/>
                    </a:prstClr>
                  </a:solidFill>
                </a:uFill>
                <a:latin typeface="Arial"/>
                <a:ea typeface="Arial"/>
                <a:cs typeface="Arial"/>
              </a:rPr>
              <a:t>Pour le personnel de santé</a:t>
            </a:r>
          </a:p>
        </p:txBody>
      </p:sp>
      <p:sp>
        <p:nvSpPr>
          <p:cNvPr id="11" name="TextBox 10">
            <a:extLst>
              <a:ext uri="{FF2B5EF4-FFF2-40B4-BE49-F238E27FC236}">
                <a16:creationId xmlns:a16="http://schemas.microsoft.com/office/drawing/2014/main" id="{E6D9A51D-A1D5-43E6-948F-977816F60FD1}"/>
              </a:ext>
            </a:extLst>
          </p:cNvPr>
          <p:cNvSpPr txBox="1"/>
          <p:nvPr/>
        </p:nvSpPr>
        <p:spPr>
          <a:xfrm>
            <a:off x="7678370" y="2369819"/>
            <a:ext cx="1679943" cy="731520"/>
          </a:xfrm>
          <a:prstGeom prst="rect">
            <a:avLst/>
          </a:prstGeom>
          <a:solidFill>
            <a:schemeClr val="bg1"/>
          </a:solidFill>
        </p:spPr>
        <p:txBody>
          <a:bodyPr wrap="square" lIns="0" tIns="0" rIns="0" bIns="0" rtlCol="0">
            <a:spAutoFit/>
          </a:bodyPr>
          <a:lstStyle/>
          <a:p>
            <a:r>
              <a:rPr lang="fr-FR" sz="600" b="0" i="0" u="none" strike="noStrike" cap="none" baseline="0">
                <a:solidFill>
                  <a:srgbClr val="000000"/>
                </a:solidFill>
                <a:effectLst/>
                <a:uFill>
                  <a:solidFill>
                    <a:prstClr val="black">
                      <a:alpha val="0"/>
                    </a:prstClr>
                  </a:solidFill>
                </a:uFill>
                <a:latin typeface="Arial"/>
                <a:ea typeface="Arial"/>
                <a:cs typeface="Arial"/>
              </a:rPr>
              <a:t>La variole du singe est fréquente en Afrique centrale et de l’Ouest. Une flambée est actuellement en cours dans de nombreux pays qui n’ont généralement pas de cas. Certains cas ont été identifiés dans des communautés d’hommes gay, transgenres, bisexuels et d’autres hommes qui ont des rapports sexuels avec des hommes.</a:t>
            </a:r>
          </a:p>
        </p:txBody>
      </p:sp>
      <p:sp>
        <p:nvSpPr>
          <p:cNvPr id="12" name="TextBox 11">
            <a:extLst>
              <a:ext uri="{FF2B5EF4-FFF2-40B4-BE49-F238E27FC236}">
                <a16:creationId xmlns:a16="http://schemas.microsoft.com/office/drawing/2014/main" id="{4C2D47ED-667A-42A2-A336-E3E670EBA80A}"/>
              </a:ext>
            </a:extLst>
          </p:cNvPr>
          <p:cNvSpPr txBox="1"/>
          <p:nvPr/>
        </p:nvSpPr>
        <p:spPr>
          <a:xfrm>
            <a:off x="9828285" y="2276754"/>
            <a:ext cx="779320" cy="411480"/>
          </a:xfrm>
          <a:prstGeom prst="rect">
            <a:avLst/>
          </a:prstGeom>
          <a:solidFill>
            <a:schemeClr val="bg1"/>
          </a:solidFill>
        </p:spPr>
        <p:txBody>
          <a:bodyPr wrap="square" lIns="0" tIns="0" rIns="0" bIns="0" rtlCol="0">
            <a:spAutoFit/>
          </a:bodyPr>
          <a:lstStyle/>
          <a:p>
            <a:r>
              <a:rPr lang="fr-FR" sz="900" b="0" i="0" u="none" strike="noStrike" cap="none" baseline="0">
                <a:solidFill>
                  <a:srgbClr val="13244F"/>
                </a:solidFill>
                <a:effectLst/>
                <a:uFill>
                  <a:solidFill>
                    <a:prstClr val="black">
                      <a:alpha val="0"/>
                    </a:prstClr>
                  </a:solidFill>
                </a:uFill>
                <a:latin typeface="Arial"/>
                <a:ea typeface="Arial"/>
                <a:cs typeface="Arial"/>
              </a:rPr>
              <a:t>Qu’est-ce que la variole du singe ?</a:t>
            </a:r>
          </a:p>
        </p:txBody>
      </p:sp>
      <p:sp>
        <p:nvSpPr>
          <p:cNvPr id="13" name="TextBox 12">
            <a:extLst>
              <a:ext uri="{FF2B5EF4-FFF2-40B4-BE49-F238E27FC236}">
                <a16:creationId xmlns:a16="http://schemas.microsoft.com/office/drawing/2014/main" id="{BCF973C0-590C-4648-AE4C-386499439ADA}"/>
              </a:ext>
            </a:extLst>
          </p:cNvPr>
          <p:cNvSpPr txBox="1"/>
          <p:nvPr/>
        </p:nvSpPr>
        <p:spPr>
          <a:xfrm>
            <a:off x="10266633" y="2540777"/>
            <a:ext cx="1230044" cy="548640"/>
          </a:xfrm>
          <a:prstGeom prst="rect">
            <a:avLst/>
          </a:prstGeom>
          <a:solidFill>
            <a:schemeClr val="bg1"/>
          </a:solidFill>
        </p:spPr>
        <p:txBody>
          <a:bodyPr wrap="square" lIns="0" tIns="0" rIns="0" bIns="0" rtlCol="0">
            <a:spAutoFit/>
          </a:bodyPr>
          <a:lstStyle/>
          <a:p>
            <a:r>
              <a:rPr lang="fr-FR" sz="600" b="0" i="0" u="none" strike="noStrike" cap="none" baseline="0">
                <a:solidFill>
                  <a:srgbClr val="000000"/>
                </a:solidFill>
                <a:effectLst/>
                <a:uFill>
                  <a:solidFill>
                    <a:prstClr val="black">
                      <a:alpha val="0"/>
                    </a:prstClr>
                  </a:solidFill>
                </a:uFill>
                <a:latin typeface="Arial"/>
                <a:ea typeface="Arial"/>
                <a:cs typeface="Arial"/>
              </a:rPr>
              <a:t>La variole du singe est une maladie similaire à la variole due au virus de la variole du singe (</a:t>
            </a:r>
            <a:r>
              <a:rPr lang="fr-FR" sz="600" b="0" i="1" u="none" strike="noStrike" cap="none" baseline="0">
                <a:solidFill>
                  <a:srgbClr val="000000"/>
                </a:solidFill>
                <a:effectLst/>
                <a:uFill>
                  <a:solidFill>
                    <a:prstClr val="black">
                      <a:alpha val="0"/>
                    </a:prstClr>
                  </a:solidFill>
                </a:uFill>
                <a:latin typeface="Arial"/>
                <a:ea typeface="Arial"/>
                <a:cs typeface="Arial"/>
              </a:rPr>
              <a:t>Orthopoxvirus</a:t>
            </a:r>
            <a:r>
              <a:rPr lang="fr-FR" sz="600" b="0" i="0" u="none" strike="noStrike" cap="none" baseline="0">
                <a:solidFill>
                  <a:srgbClr val="000000"/>
                </a:solidFill>
                <a:effectLst/>
                <a:uFill>
                  <a:solidFill>
                    <a:prstClr val="black">
                      <a:alpha val="0"/>
                    </a:prstClr>
                  </a:solidFill>
                </a:uFill>
                <a:latin typeface="Arial"/>
                <a:ea typeface="Arial"/>
                <a:cs typeface="Arial"/>
              </a:rPr>
              <a:t>). On l’appelle variole du singe parce qu’elle a été détectée pour la première fois chez le singe.</a:t>
            </a:r>
          </a:p>
        </p:txBody>
      </p:sp>
      <p:sp>
        <p:nvSpPr>
          <p:cNvPr id="14" name="TextBox 13">
            <a:extLst>
              <a:ext uri="{FF2B5EF4-FFF2-40B4-BE49-F238E27FC236}">
                <a16:creationId xmlns:a16="http://schemas.microsoft.com/office/drawing/2014/main" id="{FEA25CEA-FCAB-4A7C-BF59-29016FDBD495}"/>
              </a:ext>
            </a:extLst>
          </p:cNvPr>
          <p:cNvSpPr txBox="1"/>
          <p:nvPr/>
        </p:nvSpPr>
        <p:spPr>
          <a:xfrm>
            <a:off x="7914624" y="3319213"/>
            <a:ext cx="1481789" cy="274320"/>
          </a:xfrm>
          <a:prstGeom prst="rect">
            <a:avLst/>
          </a:prstGeom>
          <a:solidFill>
            <a:schemeClr val="bg1"/>
          </a:solidFill>
        </p:spPr>
        <p:txBody>
          <a:bodyPr wrap="square" lIns="0" tIns="0" rIns="0" bIns="0" rtlCol="0">
            <a:spAutoFit/>
          </a:bodyPr>
          <a:lstStyle/>
          <a:p>
            <a:r>
              <a:rPr lang="fr-FR" sz="900" b="0" i="0" u="none" strike="noStrike" cap="none" baseline="0">
                <a:solidFill>
                  <a:srgbClr val="13244F"/>
                </a:solidFill>
                <a:effectLst/>
                <a:uFill>
                  <a:solidFill>
                    <a:prstClr val="black">
                      <a:alpha val="0"/>
                    </a:prstClr>
                  </a:solidFill>
                </a:uFill>
                <a:latin typeface="Arial"/>
                <a:ea typeface="Arial"/>
                <a:cs typeface="Arial"/>
              </a:rPr>
              <a:t>Comment la variole du singe se propage-t-elle ?</a:t>
            </a:r>
          </a:p>
        </p:txBody>
      </p:sp>
      <p:sp>
        <p:nvSpPr>
          <p:cNvPr id="15" name="TextBox 14">
            <a:extLst>
              <a:ext uri="{FF2B5EF4-FFF2-40B4-BE49-F238E27FC236}">
                <a16:creationId xmlns:a16="http://schemas.microsoft.com/office/drawing/2014/main" id="{BD7A6725-4A3A-444C-B5C1-60B0DDCAB22F}"/>
              </a:ext>
            </a:extLst>
          </p:cNvPr>
          <p:cNvSpPr txBox="1"/>
          <p:nvPr/>
        </p:nvSpPr>
        <p:spPr>
          <a:xfrm>
            <a:off x="9661348" y="3562580"/>
            <a:ext cx="2006778" cy="426720"/>
          </a:xfrm>
          <a:prstGeom prst="rect">
            <a:avLst/>
          </a:prstGeom>
          <a:solidFill>
            <a:schemeClr val="bg1"/>
          </a:solidFill>
        </p:spPr>
        <p:txBody>
          <a:bodyPr wrap="square" lIns="0" tIns="0" rIns="0" bIns="0" rtlCol="0">
            <a:spAutoFit/>
          </a:bodyPr>
          <a:lstStyle/>
          <a:p>
            <a:r>
              <a:rPr lang="fr-FR" sz="700" b="0" i="0" u="none" strike="noStrike" cap="none" baseline="0">
                <a:solidFill>
                  <a:srgbClr val="000000"/>
                </a:solidFill>
                <a:effectLst/>
                <a:uFill>
                  <a:solidFill>
                    <a:prstClr val="black">
                      <a:alpha val="0"/>
                    </a:prstClr>
                  </a:solidFill>
                </a:uFill>
                <a:latin typeface="Arial"/>
                <a:ea typeface="Arial"/>
                <a:cs typeface="Arial"/>
              </a:rPr>
              <a:t>Contact physique étroit avec un(e) patient(e) atteint(e) de variole du singe qui présente des symptômes, notamment le contact corporel, les baisers (salive), les rapports sexuels</a:t>
            </a:r>
          </a:p>
        </p:txBody>
      </p:sp>
      <p:sp>
        <p:nvSpPr>
          <p:cNvPr id="16" name="TextBox 15">
            <a:extLst>
              <a:ext uri="{FF2B5EF4-FFF2-40B4-BE49-F238E27FC236}">
                <a16:creationId xmlns:a16="http://schemas.microsoft.com/office/drawing/2014/main" id="{BBF4A203-CDBE-4205-A9B4-D94152D9E71E}"/>
              </a:ext>
            </a:extLst>
          </p:cNvPr>
          <p:cNvSpPr txBox="1"/>
          <p:nvPr/>
        </p:nvSpPr>
        <p:spPr>
          <a:xfrm>
            <a:off x="9666127" y="4046798"/>
            <a:ext cx="1854378" cy="213360"/>
          </a:xfrm>
          <a:prstGeom prst="rect">
            <a:avLst/>
          </a:prstGeom>
          <a:solidFill>
            <a:schemeClr val="bg1"/>
          </a:solidFill>
        </p:spPr>
        <p:txBody>
          <a:bodyPr wrap="square" lIns="0" tIns="0" rIns="0" bIns="0" rtlCol="0">
            <a:spAutoFit/>
          </a:bodyPr>
          <a:lstStyle/>
          <a:p>
            <a:r>
              <a:rPr lang="fr-FR" sz="700" b="0" i="0" u="none" strike="noStrike" cap="none" baseline="0">
                <a:solidFill>
                  <a:srgbClr val="000000"/>
                </a:solidFill>
                <a:effectLst/>
                <a:uFill>
                  <a:solidFill>
                    <a:prstClr val="black">
                      <a:alpha val="0"/>
                    </a:prstClr>
                  </a:solidFill>
                </a:uFill>
                <a:latin typeface="Arial"/>
                <a:ea typeface="Arial"/>
                <a:cs typeface="Arial"/>
              </a:rPr>
              <a:t>À travers : fluides corporels partagés lors d’un contact direct à long terme</a:t>
            </a:r>
          </a:p>
        </p:txBody>
      </p:sp>
      <p:sp>
        <p:nvSpPr>
          <p:cNvPr id="17" name="TextBox 16">
            <a:extLst>
              <a:ext uri="{FF2B5EF4-FFF2-40B4-BE49-F238E27FC236}">
                <a16:creationId xmlns:a16="http://schemas.microsoft.com/office/drawing/2014/main" id="{F11B6EC6-E391-4317-B8A1-A9CF545D0DAE}"/>
              </a:ext>
            </a:extLst>
          </p:cNvPr>
          <p:cNvSpPr txBox="1"/>
          <p:nvPr/>
        </p:nvSpPr>
        <p:spPr>
          <a:xfrm>
            <a:off x="9635770" y="4445883"/>
            <a:ext cx="1963914" cy="533400"/>
          </a:xfrm>
          <a:prstGeom prst="rect">
            <a:avLst/>
          </a:prstGeom>
          <a:solidFill>
            <a:schemeClr val="bg1"/>
          </a:solidFill>
        </p:spPr>
        <p:txBody>
          <a:bodyPr wrap="square" lIns="0" tIns="0" rIns="0" bIns="0" rtlCol="0">
            <a:spAutoFit/>
          </a:bodyPr>
          <a:lstStyle/>
          <a:p>
            <a:r>
              <a:rPr lang="fr-FR" sz="700" b="0" i="0" u="none" strike="noStrike" cap="none" baseline="0">
                <a:solidFill>
                  <a:srgbClr val="000000"/>
                </a:solidFill>
                <a:effectLst/>
                <a:uFill>
                  <a:solidFill>
                    <a:prstClr val="black">
                      <a:alpha val="0"/>
                    </a:prstClr>
                  </a:solidFill>
                </a:uFill>
                <a:latin typeface="Arial"/>
                <a:ea typeface="Arial"/>
                <a:cs typeface="Arial"/>
              </a:rPr>
              <a:t>Possibilité d’infection à travers les vêtements, la literie, les serviettes de toilette ou des objets comme la vaisselle/les plats contaminés par le virus de la variole du singe à partir des cloques, des plaies d’une personne infectée</a:t>
            </a:r>
          </a:p>
        </p:txBody>
      </p:sp>
      <p:sp>
        <p:nvSpPr>
          <p:cNvPr id="18" name="TextBox 17">
            <a:extLst>
              <a:ext uri="{FF2B5EF4-FFF2-40B4-BE49-F238E27FC236}">
                <a16:creationId xmlns:a16="http://schemas.microsoft.com/office/drawing/2014/main" id="{B4A0ED67-5083-43AC-9132-4D171E3489A7}"/>
              </a:ext>
            </a:extLst>
          </p:cNvPr>
          <p:cNvSpPr txBox="1"/>
          <p:nvPr/>
        </p:nvSpPr>
        <p:spPr>
          <a:xfrm>
            <a:off x="7948755" y="5132708"/>
            <a:ext cx="757889" cy="621807"/>
          </a:xfrm>
          <a:prstGeom prst="rect">
            <a:avLst/>
          </a:prstGeom>
          <a:solidFill>
            <a:schemeClr val="bg1"/>
          </a:solidFill>
        </p:spPr>
        <p:txBody>
          <a:bodyPr wrap="square" lIns="0" tIns="0" rIns="0" bIns="0" rtlCol="0">
            <a:spAutoFit/>
          </a:bodyPr>
          <a:lstStyle/>
          <a:p>
            <a:pPr>
              <a:lnSpc>
                <a:spcPct val="114000"/>
              </a:lnSpc>
            </a:pPr>
            <a:r>
              <a:rPr lang="fr-FR" sz="900" b="0" i="0" u="none" strike="noStrike" cap="none" baseline="0">
                <a:solidFill>
                  <a:srgbClr val="13244F"/>
                </a:solidFill>
                <a:effectLst/>
                <a:uFill>
                  <a:solidFill>
                    <a:prstClr val="black">
                      <a:alpha val="0"/>
                    </a:prstClr>
                  </a:solidFill>
                </a:uFill>
                <a:latin typeface="Arial"/>
                <a:ea typeface="Arial"/>
                <a:cs typeface="Arial"/>
              </a:rPr>
              <a:t>Quels sont les symptômes de la variole du singe ?</a:t>
            </a:r>
          </a:p>
        </p:txBody>
      </p:sp>
      <p:sp>
        <p:nvSpPr>
          <p:cNvPr id="19" name="TextBox 18">
            <a:extLst>
              <a:ext uri="{FF2B5EF4-FFF2-40B4-BE49-F238E27FC236}">
                <a16:creationId xmlns:a16="http://schemas.microsoft.com/office/drawing/2014/main" id="{FB934E99-9BA1-41F9-AE94-DE0B2B672A05}"/>
              </a:ext>
            </a:extLst>
          </p:cNvPr>
          <p:cNvSpPr txBox="1"/>
          <p:nvPr/>
        </p:nvSpPr>
        <p:spPr>
          <a:xfrm>
            <a:off x="9019953" y="5107787"/>
            <a:ext cx="2838218" cy="1292662"/>
          </a:xfrm>
          <a:prstGeom prst="rect">
            <a:avLst/>
          </a:prstGeom>
          <a:solidFill>
            <a:schemeClr val="bg1"/>
          </a:solidFill>
        </p:spPr>
        <p:txBody>
          <a:bodyPr wrap="square" lIns="0" tIns="0" rIns="0" bIns="0" rtlCol="0">
            <a:spAutoFit/>
          </a:bodyPr>
          <a:lstStyle/>
          <a:p>
            <a:pPr marL="171450" indent="-171450">
              <a:buClr>
                <a:srgbClr val="E32F29"/>
              </a:buClr>
              <a:buFont typeface="Wingdings" panose="05000000000000000000" pitchFamily="2" charset="2"/>
              <a:buChar char="ü"/>
            </a:pPr>
            <a:r>
              <a:rPr lang="fr-FR" sz="600" b="0" i="0" u="none" strike="noStrike" cap="none" baseline="0" dirty="0">
                <a:solidFill>
                  <a:srgbClr val="000000"/>
                </a:solidFill>
                <a:effectLst/>
                <a:uFill>
                  <a:solidFill>
                    <a:prstClr val="black">
                      <a:alpha val="0"/>
                    </a:prstClr>
                  </a:solidFill>
                </a:uFill>
                <a:latin typeface="Arial"/>
                <a:ea typeface="Arial"/>
                <a:cs typeface="Arial"/>
              </a:rPr>
              <a:t>La fièvre est le premier signe</a:t>
            </a:r>
          </a:p>
          <a:p>
            <a:pPr marL="171450" indent="-171450">
              <a:buClr>
                <a:srgbClr val="E32F29"/>
              </a:buClr>
              <a:buFont typeface="Wingdings" panose="05000000000000000000" pitchFamily="2" charset="2"/>
              <a:buChar char="ü"/>
            </a:pPr>
            <a:r>
              <a:rPr lang="fr-FR" sz="600" b="0" i="0" u="none" strike="noStrike" cap="none" baseline="0" dirty="0">
                <a:solidFill>
                  <a:srgbClr val="000000"/>
                </a:solidFill>
                <a:effectLst/>
                <a:uFill>
                  <a:solidFill>
                    <a:prstClr val="black">
                      <a:alpha val="0"/>
                    </a:prstClr>
                  </a:solidFill>
                </a:uFill>
                <a:latin typeface="Arial"/>
                <a:ea typeface="Arial"/>
                <a:cs typeface="Arial"/>
              </a:rPr>
              <a:t>L’éruption cutanée commence entre un et trois jours après le début de la fièvre. </a:t>
            </a:r>
          </a:p>
          <a:p>
            <a:pPr marL="274320" indent="-91440">
              <a:buClr>
                <a:srgbClr val="E32F29"/>
              </a:buClr>
              <a:buFont typeface="Arial" panose="020B0604020202020204" pitchFamily="34" charset="0"/>
              <a:buChar char="–"/>
            </a:pPr>
            <a:r>
              <a:rPr lang="fr-FR" sz="600" b="0" i="0" u="none" strike="noStrike" cap="none" baseline="0" dirty="0">
                <a:solidFill>
                  <a:srgbClr val="000000"/>
                </a:solidFill>
                <a:effectLst/>
                <a:uFill>
                  <a:solidFill>
                    <a:prstClr val="black">
                      <a:alpha val="0"/>
                    </a:prstClr>
                  </a:solidFill>
                </a:uFill>
                <a:latin typeface="Arial"/>
                <a:ea typeface="Arial"/>
                <a:cs typeface="Arial"/>
              </a:rPr>
              <a:t>Le nombre de lésions varie de quelques-unes à plusieurs milliers. </a:t>
            </a:r>
          </a:p>
          <a:p>
            <a:pPr marL="274320" indent="-91440">
              <a:buClr>
                <a:srgbClr val="E32F29"/>
              </a:buClr>
              <a:buFont typeface="Arial" panose="020B0604020202020204" pitchFamily="34" charset="0"/>
              <a:buChar char="–"/>
            </a:pPr>
            <a:r>
              <a:rPr lang="fr-FR" sz="600" b="0" i="0" u="none" strike="noStrike" cap="none" baseline="0" dirty="0">
                <a:solidFill>
                  <a:srgbClr val="000000"/>
                </a:solidFill>
                <a:effectLst/>
                <a:uFill>
                  <a:solidFill>
                    <a:prstClr val="black">
                      <a:alpha val="0"/>
                    </a:prstClr>
                  </a:solidFill>
                </a:uFill>
                <a:latin typeface="Arial"/>
                <a:ea typeface="Arial"/>
                <a:cs typeface="Arial"/>
              </a:rPr>
              <a:t>L’éruption cutanée est similaire à celle de la variole, souvent centrifuge, et a tendance à se concentrer sur le visage, la paume des mains et la plante des pieds. Elle peut également apparaître sur la bouche, les organes génitaux et les yeux. </a:t>
            </a:r>
          </a:p>
          <a:p>
            <a:pPr marL="274320" indent="-91440">
              <a:buClr>
                <a:srgbClr val="E32F29"/>
              </a:buClr>
              <a:buFont typeface="Arial" panose="020B0604020202020204" pitchFamily="34" charset="0"/>
              <a:buChar char="–"/>
            </a:pPr>
            <a:r>
              <a:rPr lang="fr-FR" sz="600" b="0" i="0" u="none" strike="noStrike" cap="none" baseline="0" dirty="0">
                <a:solidFill>
                  <a:srgbClr val="000000"/>
                </a:solidFill>
                <a:effectLst/>
                <a:uFill>
                  <a:solidFill>
                    <a:prstClr val="black">
                      <a:alpha val="0"/>
                    </a:prstClr>
                  </a:solidFill>
                </a:uFill>
                <a:latin typeface="Arial"/>
                <a:ea typeface="Arial"/>
                <a:cs typeface="Arial"/>
              </a:rPr>
              <a:t>Les lésions peuvent être plates ou légèrement surélevées, remplies de liquide clair ou jaunâtre, et peuvent ensuite former des croûtes, se sécher et tomber</a:t>
            </a:r>
          </a:p>
          <a:p>
            <a:pPr marL="173736" indent="-171450">
              <a:buClr>
                <a:srgbClr val="E32F29"/>
              </a:buClr>
              <a:buFont typeface="Wingdings" panose="05000000000000000000" pitchFamily="2" charset="2"/>
              <a:buChar char="ü"/>
            </a:pPr>
            <a:r>
              <a:rPr lang="fr-FR" sz="600" b="0" i="0" u="none" strike="noStrike" cap="none" baseline="0" dirty="0">
                <a:solidFill>
                  <a:srgbClr val="000000"/>
                </a:solidFill>
                <a:effectLst/>
                <a:uFill>
                  <a:solidFill>
                    <a:prstClr val="black">
                      <a:alpha val="0"/>
                    </a:prstClr>
                  </a:solidFill>
                </a:uFill>
                <a:latin typeface="Arial"/>
                <a:ea typeface="Arial"/>
                <a:cs typeface="Arial"/>
              </a:rPr>
              <a:t>Gonflement des ganglions lymphatiques</a:t>
            </a:r>
          </a:p>
          <a:p>
            <a:pPr marL="173736" indent="-171450">
              <a:buClr>
                <a:srgbClr val="E32F29"/>
              </a:buClr>
              <a:buFont typeface="Wingdings" panose="05000000000000000000" pitchFamily="2" charset="2"/>
              <a:buChar char="ü"/>
            </a:pPr>
            <a:r>
              <a:rPr lang="fr-FR" sz="600" b="0" i="0" u="none" strike="noStrike" cap="none" baseline="0" dirty="0">
                <a:solidFill>
                  <a:srgbClr val="000000"/>
                </a:solidFill>
                <a:effectLst/>
                <a:uFill>
                  <a:solidFill>
                    <a:prstClr val="black">
                      <a:alpha val="0"/>
                    </a:prstClr>
                  </a:solidFill>
                </a:uFill>
                <a:latin typeface="Arial"/>
                <a:ea typeface="Arial"/>
                <a:cs typeface="Arial"/>
              </a:rPr>
              <a:t>Les symptômes associés sont notamment des maux de tête, des douleurs musculaires, des douleurs dorsales et un manque d’énergie</a:t>
            </a:r>
          </a:p>
        </p:txBody>
      </p:sp>
      <p:sp>
        <p:nvSpPr>
          <p:cNvPr id="20" name="TextBox 19">
            <a:extLst>
              <a:ext uri="{FF2B5EF4-FFF2-40B4-BE49-F238E27FC236}">
                <a16:creationId xmlns:a16="http://schemas.microsoft.com/office/drawing/2014/main" id="{00F8CF24-55D9-4EF6-A1C2-CBC65427E1A1}"/>
              </a:ext>
            </a:extLst>
          </p:cNvPr>
          <p:cNvSpPr txBox="1"/>
          <p:nvPr/>
        </p:nvSpPr>
        <p:spPr>
          <a:xfrm>
            <a:off x="7977595" y="5699854"/>
            <a:ext cx="757889" cy="548640"/>
          </a:xfrm>
          <a:prstGeom prst="rect">
            <a:avLst/>
          </a:prstGeom>
          <a:solidFill>
            <a:srgbClr val="DEEAF6"/>
          </a:solidFill>
        </p:spPr>
        <p:txBody>
          <a:bodyPr wrap="square" lIns="0" tIns="0" rIns="0" bIns="0" rtlCol="0">
            <a:spAutoFit/>
          </a:bodyPr>
          <a:lstStyle/>
          <a:p>
            <a:pPr>
              <a:buClr>
                <a:srgbClr val="E32F29"/>
              </a:buClr>
            </a:pPr>
            <a:r>
              <a:rPr lang="fr-FR" sz="600" b="1" i="0" u="none" strike="noStrike" cap="none" baseline="0">
                <a:solidFill>
                  <a:srgbClr val="000000"/>
                </a:solidFill>
                <a:effectLst/>
                <a:uFill>
                  <a:solidFill>
                    <a:prstClr val="black">
                      <a:alpha val="0"/>
                    </a:prstClr>
                  </a:solidFill>
                </a:uFill>
                <a:latin typeface="Arial"/>
                <a:ea typeface="Arial"/>
                <a:cs typeface="Arial"/>
              </a:rPr>
              <a:t>Période d'incubation :</a:t>
            </a:r>
          </a:p>
          <a:p>
            <a:pPr>
              <a:buClr>
                <a:srgbClr val="E32F29"/>
              </a:buClr>
            </a:pPr>
            <a:r>
              <a:rPr lang="fr-FR" sz="600" b="0" i="0" u="none" strike="noStrike" cap="none" baseline="0">
                <a:solidFill>
                  <a:srgbClr val="000000"/>
                </a:solidFill>
                <a:effectLst/>
                <a:uFill>
                  <a:solidFill>
                    <a:prstClr val="black">
                      <a:alpha val="0"/>
                    </a:prstClr>
                  </a:solidFill>
                </a:uFill>
                <a:latin typeface="Arial"/>
                <a:ea typeface="Arial"/>
                <a:cs typeface="Arial"/>
              </a:rPr>
              <a:t>5 à 21 jours</a:t>
            </a:r>
          </a:p>
          <a:p>
            <a:pPr>
              <a:buClr>
                <a:srgbClr val="E32F29"/>
              </a:buClr>
            </a:pPr>
            <a:endParaRPr lang="en-US" sz="600"/>
          </a:p>
          <a:p>
            <a:pPr>
              <a:buClr>
                <a:srgbClr val="E32F29"/>
              </a:buClr>
            </a:pPr>
            <a:r>
              <a:rPr lang="fr-FR" sz="600" b="1" i="0" u="none" strike="noStrike" cap="none" baseline="0">
                <a:solidFill>
                  <a:srgbClr val="000000"/>
                </a:solidFill>
                <a:effectLst/>
                <a:uFill>
                  <a:solidFill>
                    <a:prstClr val="black">
                      <a:alpha val="0"/>
                    </a:prstClr>
                  </a:solidFill>
                </a:uFill>
                <a:latin typeface="Arial"/>
                <a:ea typeface="Arial"/>
                <a:cs typeface="Arial"/>
              </a:rPr>
              <a:t>Fréquent :</a:t>
            </a:r>
          </a:p>
          <a:p>
            <a:pPr>
              <a:buClr>
                <a:srgbClr val="E32F29"/>
              </a:buClr>
            </a:pPr>
            <a:r>
              <a:rPr lang="fr-FR" sz="600" b="0" i="0" u="none" strike="noStrike" cap="none" baseline="0">
                <a:solidFill>
                  <a:srgbClr val="000000"/>
                </a:solidFill>
                <a:effectLst/>
                <a:uFill>
                  <a:solidFill>
                    <a:prstClr val="black">
                      <a:alpha val="0"/>
                    </a:prstClr>
                  </a:solidFill>
                </a:uFill>
                <a:latin typeface="Arial"/>
                <a:ea typeface="Arial"/>
                <a:cs typeface="Arial"/>
              </a:rPr>
              <a:t>6 à 13 jours.</a:t>
            </a:r>
          </a:p>
        </p:txBody>
      </p:sp>
    </p:spTree>
    <p:extLst>
      <p:ext uri="{BB962C8B-B14F-4D97-AF65-F5344CB8AC3E}">
        <p14:creationId xmlns:p14="http://schemas.microsoft.com/office/powerpoint/2010/main" val="1446922681"/>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EA3E0-DA79-3DB4-9BD7-DCAAF5E3B88C}"/>
              </a:ext>
            </a:extLst>
          </p:cNvPr>
          <p:cNvSpPr>
            <a:spLocks noGrp="1"/>
          </p:cNvSpPr>
          <p:nvPr>
            <p:ph type="title"/>
          </p:nvPr>
        </p:nvSpPr>
        <p:spPr>
          <a:xfrm>
            <a:off x="475516" y="529389"/>
            <a:ext cx="3506938" cy="1593069"/>
          </a:xfrm>
        </p:spPr>
        <p:txBody>
          <a:bodyPr>
            <a:normAutofit/>
          </a:bodyPr>
          <a:lstStyle/>
          <a:p>
            <a:r>
              <a:rPr lang="fr-FR" sz="2400" b="1" i="0" u="none" strike="noStrike" cap="none" baseline="0">
                <a:solidFill>
                  <a:srgbClr val="577F9F"/>
                </a:solidFill>
                <a:effectLst/>
                <a:uFill>
                  <a:solidFill>
                    <a:prstClr val="black">
                      <a:alpha val="0"/>
                    </a:prstClr>
                  </a:solidFill>
                </a:uFill>
                <a:latin typeface="Arial"/>
                <a:ea typeface="Arial"/>
                <a:cs typeface="Arial"/>
              </a:rPr>
              <a:t>Ce que les membres de la communauté doivent savoir</a:t>
            </a:r>
          </a:p>
        </p:txBody>
      </p:sp>
      <p:pic>
        <p:nvPicPr>
          <p:cNvPr id="1026" name="Picture 2">
            <a:extLst>
              <a:ext uri="{FF2B5EF4-FFF2-40B4-BE49-F238E27FC236}">
                <a16:creationId xmlns:a16="http://schemas.microsoft.com/office/drawing/2014/main" id="{E82D388A-17FA-0A0B-609A-DAFD9C002F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149154" y="121059"/>
            <a:ext cx="4644558" cy="6567754"/>
          </a:xfrm>
          <a:prstGeom prst="rect">
            <a:avLst/>
          </a:prstGeom>
          <a:ln w="6350">
            <a:solidFill>
              <a:schemeClr val="accent6"/>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A1EA60-B15A-BE66-6019-58821365202F}"/>
              </a:ext>
            </a:extLst>
          </p:cNvPr>
          <p:cNvSpPr txBox="1"/>
          <p:nvPr/>
        </p:nvSpPr>
        <p:spPr>
          <a:xfrm>
            <a:off x="8960412" y="6227148"/>
            <a:ext cx="2791586" cy="430887"/>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OMS. </a:t>
            </a:r>
            <a:r>
              <a:rPr lang="fr-FR" sz="1100" b="0" i="0" u="sng" strike="noStrike" cap="none" baseline="0">
                <a:solidFill>
                  <a:srgbClr val="44546A"/>
                </a:solidFill>
                <a:effectLst/>
                <a:uFill>
                  <a:solidFill>
                    <a:srgbClr val="44546A"/>
                  </a:solidFill>
                </a:uFill>
                <a:latin typeface="Arial"/>
                <a:ea typeface="Arial"/>
                <a:cs typeface="Arial"/>
                <a:hlinkClick r:id="rId4" history="0"/>
              </a:rPr>
              <a:t>Variole du singe : ce que vous devez savoir</a:t>
            </a:r>
            <a:r>
              <a:rPr lang="fr-FR" sz="1100" b="0" i="0" u="none" strike="noStrike" cap="none" baseline="0">
                <a:solidFill>
                  <a:srgbClr val="44546A"/>
                </a:solidFill>
                <a:effectLst/>
                <a:uFill>
                  <a:solidFill>
                    <a:prstClr val="black">
                      <a:alpha val="0"/>
                    </a:prstClr>
                  </a:solidFill>
                </a:uFill>
                <a:latin typeface="Arial"/>
                <a:ea typeface="Arial"/>
                <a:cs typeface="Arial"/>
              </a:rPr>
              <a:t>. Genève : OMS ; 2022.</a:t>
            </a:r>
          </a:p>
        </p:txBody>
      </p:sp>
      <p:sp>
        <p:nvSpPr>
          <p:cNvPr id="3" name="TextBox 2">
            <a:extLst>
              <a:ext uri="{FF2B5EF4-FFF2-40B4-BE49-F238E27FC236}">
                <a16:creationId xmlns:a16="http://schemas.microsoft.com/office/drawing/2014/main" id="{EE84B817-F9A1-4945-896A-A9FFB88F70B7}"/>
              </a:ext>
            </a:extLst>
          </p:cNvPr>
          <p:cNvSpPr txBox="1"/>
          <p:nvPr/>
        </p:nvSpPr>
        <p:spPr>
          <a:xfrm>
            <a:off x="4614575" y="529389"/>
            <a:ext cx="3713716" cy="553998"/>
          </a:xfrm>
          <a:prstGeom prst="rect">
            <a:avLst/>
          </a:prstGeom>
          <a:solidFill>
            <a:schemeClr val="bg1"/>
          </a:solidFill>
        </p:spPr>
        <p:txBody>
          <a:bodyPr wrap="square" lIns="0" tIns="0" rIns="0" bIns="0" rtlCol="0">
            <a:spAutoFit/>
          </a:bodyPr>
          <a:lstStyle/>
          <a:p>
            <a:pPr algn="ctr"/>
            <a:r>
              <a:rPr lang="fr-FR" b="1" i="0" u="none" strike="noStrike" cap="none" baseline="0">
                <a:solidFill>
                  <a:srgbClr val="F05948"/>
                </a:solidFill>
                <a:effectLst/>
                <a:uFill>
                  <a:solidFill>
                    <a:prstClr val="black">
                      <a:alpha val="0"/>
                    </a:prstClr>
                  </a:solidFill>
                </a:uFill>
                <a:latin typeface="Arial"/>
                <a:ea typeface="Arial"/>
                <a:cs typeface="Arial"/>
              </a:rPr>
              <a:t>VARIOLE DU SINGE :</a:t>
            </a:r>
          </a:p>
          <a:p>
            <a:pPr algn="ctr"/>
            <a:r>
              <a:rPr lang="fr-FR" b="1" i="0" u="none" strike="noStrike" cap="none" baseline="0">
                <a:solidFill>
                  <a:srgbClr val="000000"/>
                </a:solidFill>
                <a:effectLst/>
                <a:uFill>
                  <a:solidFill>
                    <a:prstClr val="black">
                      <a:alpha val="0"/>
                    </a:prstClr>
                  </a:solidFill>
                </a:uFill>
                <a:latin typeface="Arial"/>
                <a:ea typeface="Arial"/>
                <a:cs typeface="Arial"/>
              </a:rPr>
              <a:t>CE QUE VOUS DEVEZ SAVOIR</a:t>
            </a:r>
          </a:p>
        </p:txBody>
      </p:sp>
      <p:sp>
        <p:nvSpPr>
          <p:cNvPr id="7" name="TextBox 6">
            <a:extLst>
              <a:ext uri="{FF2B5EF4-FFF2-40B4-BE49-F238E27FC236}">
                <a16:creationId xmlns:a16="http://schemas.microsoft.com/office/drawing/2014/main" id="{75CB9C19-F771-4E8E-AC39-CFE8849A42C4}"/>
              </a:ext>
            </a:extLst>
          </p:cNvPr>
          <p:cNvSpPr txBox="1"/>
          <p:nvPr/>
        </p:nvSpPr>
        <p:spPr>
          <a:xfrm>
            <a:off x="8117437" y="253179"/>
            <a:ext cx="676275" cy="430887"/>
          </a:xfrm>
          <a:prstGeom prst="rect">
            <a:avLst/>
          </a:prstGeom>
          <a:solidFill>
            <a:schemeClr val="bg1"/>
          </a:solidFill>
        </p:spPr>
        <p:txBody>
          <a:bodyPr wrap="square" lIns="0" tIns="0" rIns="0" bIns="0" rtlCol="0">
            <a:spAutoFit/>
          </a:bodyPr>
          <a:lstStyle/>
          <a:p>
            <a:r>
              <a:rPr lang="fr-FR" sz="700" b="1" i="0" u="none" strike="noStrike" cap="none" baseline="0">
                <a:solidFill>
                  <a:srgbClr val="0090D2"/>
                </a:solidFill>
                <a:effectLst/>
                <a:uFill>
                  <a:solidFill>
                    <a:prstClr val="black">
                      <a:alpha val="0"/>
                    </a:prstClr>
                  </a:solidFill>
                </a:uFill>
                <a:latin typeface="Arial"/>
                <a:ea typeface="Arial"/>
                <a:cs typeface="Arial"/>
              </a:rPr>
              <a:t>[logo:] Organisation mondiale de la Santé</a:t>
            </a:r>
          </a:p>
        </p:txBody>
      </p:sp>
      <p:sp>
        <p:nvSpPr>
          <p:cNvPr id="8" name="TextBox 7">
            <a:extLst>
              <a:ext uri="{FF2B5EF4-FFF2-40B4-BE49-F238E27FC236}">
                <a16:creationId xmlns:a16="http://schemas.microsoft.com/office/drawing/2014/main" id="{8C2EB618-3CD6-4B46-807B-8C5834D658A0}"/>
              </a:ext>
            </a:extLst>
          </p:cNvPr>
          <p:cNvSpPr txBox="1"/>
          <p:nvPr/>
        </p:nvSpPr>
        <p:spPr>
          <a:xfrm>
            <a:off x="4435471" y="1216206"/>
            <a:ext cx="1908179" cy="1223412"/>
          </a:xfrm>
          <a:prstGeom prst="rect">
            <a:avLst/>
          </a:prstGeom>
          <a:solidFill>
            <a:srgbClr val="FDF3F1"/>
          </a:solidFill>
        </p:spPr>
        <p:txBody>
          <a:bodyPr wrap="square" lIns="0" tIns="0" rIns="0" bIns="0" rtlCol="0">
            <a:spAutoFit/>
          </a:bodyPr>
          <a:lstStyle/>
          <a:p>
            <a:pPr>
              <a:spcAft>
                <a:spcPts val="300"/>
              </a:spcAft>
            </a:pPr>
            <a:r>
              <a:rPr lang="fr-FR" sz="600" b="1" i="0" u="none" strike="noStrike" cap="none" baseline="0">
                <a:solidFill>
                  <a:srgbClr val="F05948"/>
                </a:solidFill>
                <a:effectLst/>
                <a:uFill>
                  <a:solidFill>
                    <a:prstClr val="black">
                      <a:alpha val="0"/>
                    </a:prstClr>
                  </a:solidFill>
                </a:uFill>
                <a:latin typeface="Arial"/>
                <a:ea typeface="Arial"/>
                <a:cs typeface="Arial"/>
              </a:rPr>
              <a:t>Une flambée de variole du singe sévit dans de nombreux pays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L’OMS a déclaré une urgence de santé publique de portée internationale.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La variole du singe est évitable. La plupart des patients guérissent complètement, mais certains peuvent tomber gravement malades.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Les symptômes peuvent être gênants et douloureux.</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Même si tout le monde peut contracter la variole du singe, la plupart des cas dans cette flambée sont détectés chez les hommes qui ont des rapports sexuels avec des hommes.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Nos connaissances sur l’épidémie évoluent rapidement ; nous en apprenons un peu plus chaque jour</a:t>
            </a:r>
          </a:p>
        </p:txBody>
      </p:sp>
      <p:sp>
        <p:nvSpPr>
          <p:cNvPr id="9" name="TextBox 8">
            <a:extLst>
              <a:ext uri="{FF2B5EF4-FFF2-40B4-BE49-F238E27FC236}">
                <a16:creationId xmlns:a16="http://schemas.microsoft.com/office/drawing/2014/main" id="{7EAC2AED-6011-4D49-B711-611965C7BADA}"/>
              </a:ext>
            </a:extLst>
          </p:cNvPr>
          <p:cNvSpPr txBox="1"/>
          <p:nvPr/>
        </p:nvSpPr>
        <p:spPr>
          <a:xfrm>
            <a:off x="6623312" y="1232262"/>
            <a:ext cx="1704979" cy="184666"/>
          </a:xfrm>
          <a:prstGeom prst="rect">
            <a:avLst/>
          </a:prstGeom>
          <a:solidFill>
            <a:srgbClr val="FDF3F1"/>
          </a:solidFill>
        </p:spPr>
        <p:txBody>
          <a:bodyPr wrap="square" lIns="0" tIns="0" rIns="0" bIns="0" rtlCol="0">
            <a:spAutoFit/>
          </a:bodyPr>
          <a:lstStyle/>
          <a:p>
            <a:pPr>
              <a:spcAft>
                <a:spcPts val="300"/>
              </a:spcAft>
            </a:pPr>
            <a:r>
              <a:rPr lang="fr-FR" sz="600" b="1" i="0" u="none" strike="noStrike" cap="none" baseline="0">
                <a:solidFill>
                  <a:srgbClr val="F05948"/>
                </a:solidFill>
                <a:effectLst/>
                <a:uFill>
                  <a:solidFill>
                    <a:prstClr val="black">
                      <a:alpha val="0"/>
                    </a:prstClr>
                  </a:solidFill>
                </a:uFill>
                <a:latin typeface="Arial"/>
                <a:ea typeface="Arial"/>
                <a:cs typeface="Arial"/>
              </a:rPr>
              <a:t>Les symptômes fréquents de la variole du singe sont notamment les suivants :</a:t>
            </a:r>
          </a:p>
        </p:txBody>
      </p:sp>
      <p:sp>
        <p:nvSpPr>
          <p:cNvPr id="10" name="TextBox 9">
            <a:extLst>
              <a:ext uri="{FF2B5EF4-FFF2-40B4-BE49-F238E27FC236}">
                <a16:creationId xmlns:a16="http://schemas.microsoft.com/office/drawing/2014/main" id="{F8B8CBC9-7C21-4AFE-B425-50D12EA1C106}"/>
              </a:ext>
            </a:extLst>
          </p:cNvPr>
          <p:cNvSpPr txBox="1"/>
          <p:nvPr/>
        </p:nvSpPr>
        <p:spPr>
          <a:xfrm>
            <a:off x="6629967" y="1449397"/>
            <a:ext cx="1908179" cy="244932"/>
          </a:xfrm>
          <a:prstGeom prst="rect">
            <a:avLst/>
          </a:prstGeom>
          <a:solidFill>
            <a:srgbClr val="FDF3F1"/>
          </a:solidFill>
        </p:spPr>
        <p:txBody>
          <a:bodyPr wrap="square" lIns="0" tIns="0" rIns="0" bIns="0" rtlCol="0">
            <a:noAutofit/>
          </a:bodyPr>
          <a:lstStyle/>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Éruption cutanée sur le visage, les mains, les pieds, le corps, la région périanale ou les organes génitaux.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Rougeurs dans la bouche, la gorge, les yeux, le vagin et l’anus. </a:t>
            </a:r>
          </a:p>
        </p:txBody>
      </p:sp>
      <p:sp>
        <p:nvSpPr>
          <p:cNvPr id="11" name="TextBox 10">
            <a:extLst>
              <a:ext uri="{FF2B5EF4-FFF2-40B4-BE49-F238E27FC236}">
                <a16:creationId xmlns:a16="http://schemas.microsoft.com/office/drawing/2014/main" id="{BEB25783-B4CD-4C40-8A8E-42D75091302C}"/>
              </a:ext>
            </a:extLst>
          </p:cNvPr>
          <p:cNvSpPr txBox="1"/>
          <p:nvPr/>
        </p:nvSpPr>
        <p:spPr>
          <a:xfrm>
            <a:off x="6629967" y="1733276"/>
            <a:ext cx="994300" cy="643211"/>
          </a:xfrm>
          <a:prstGeom prst="rect">
            <a:avLst/>
          </a:prstGeom>
          <a:solidFill>
            <a:srgbClr val="FDF3F1"/>
          </a:solidFill>
        </p:spPr>
        <p:txBody>
          <a:bodyPr wrap="square" lIns="0" tIns="0" rIns="0" bIns="0" rtlCol="0">
            <a:noAutofit/>
          </a:bodyPr>
          <a:lstStyle/>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Fièvre.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Gonflement des ganglions lymphatiques.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Céphalées.</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 Douleurs musculaires et dorsales.</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Manque d’énergie. </a:t>
            </a:r>
          </a:p>
        </p:txBody>
      </p:sp>
      <p:sp>
        <p:nvSpPr>
          <p:cNvPr id="12" name="TextBox 11">
            <a:extLst>
              <a:ext uri="{FF2B5EF4-FFF2-40B4-BE49-F238E27FC236}">
                <a16:creationId xmlns:a16="http://schemas.microsoft.com/office/drawing/2014/main" id="{F618D4C9-86A0-400E-8DA1-0552A2194B71}"/>
              </a:ext>
            </a:extLst>
          </p:cNvPr>
          <p:cNvSpPr txBox="1"/>
          <p:nvPr/>
        </p:nvSpPr>
        <p:spPr>
          <a:xfrm>
            <a:off x="6629968" y="2434486"/>
            <a:ext cx="1190058" cy="269304"/>
          </a:xfrm>
          <a:prstGeom prst="rect">
            <a:avLst/>
          </a:prstGeom>
          <a:solidFill>
            <a:srgbClr val="FDF3F1"/>
          </a:solidFill>
        </p:spPr>
        <p:txBody>
          <a:bodyPr wrap="square" lIns="0" tIns="0" rIns="0" bIns="0" rtlCol="0">
            <a:spAutoFit/>
          </a:bodyPr>
          <a:lstStyle/>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Gonflement douloureux à l’intérieur du rectum (proctite).</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Douleur ou difficulté à uriner</a:t>
            </a:r>
          </a:p>
        </p:txBody>
      </p:sp>
      <p:sp>
        <p:nvSpPr>
          <p:cNvPr id="15" name="TextBox 14">
            <a:extLst>
              <a:ext uri="{FF2B5EF4-FFF2-40B4-BE49-F238E27FC236}">
                <a16:creationId xmlns:a16="http://schemas.microsoft.com/office/drawing/2014/main" id="{9A0F7E9D-0849-410A-91C7-5C3163830F6A}"/>
              </a:ext>
            </a:extLst>
          </p:cNvPr>
          <p:cNvSpPr txBox="1"/>
          <p:nvPr/>
        </p:nvSpPr>
        <p:spPr>
          <a:xfrm>
            <a:off x="4435471" y="2938679"/>
            <a:ext cx="1997079" cy="153888"/>
          </a:xfrm>
          <a:prstGeom prst="rect">
            <a:avLst/>
          </a:prstGeom>
          <a:solidFill>
            <a:srgbClr val="FDF3F1"/>
          </a:solidFill>
        </p:spPr>
        <p:txBody>
          <a:bodyPr wrap="square" lIns="0" tIns="0" rIns="0" bIns="0" rtlCol="0">
            <a:spAutoFit/>
          </a:bodyPr>
          <a:lstStyle/>
          <a:p>
            <a:pPr>
              <a:spcAft>
                <a:spcPts val="300"/>
              </a:spcAft>
            </a:pPr>
            <a:r>
              <a:rPr lang="fr-FR" sz="500" b="1" i="0" u="none" strike="noStrike" cap="none" baseline="0">
                <a:solidFill>
                  <a:srgbClr val="F05948"/>
                </a:solidFill>
                <a:effectLst/>
                <a:uFill>
                  <a:solidFill>
                    <a:prstClr val="black">
                      <a:alpha val="0"/>
                    </a:prstClr>
                  </a:solidFill>
                </a:uFill>
                <a:latin typeface="Arial"/>
                <a:ea typeface="Arial"/>
                <a:cs typeface="Arial"/>
              </a:rPr>
              <a:t>Vous pouvez contracter la variole du singe par contact étroit avec une personne qui présente les symptômes, notamment :</a:t>
            </a:r>
          </a:p>
        </p:txBody>
      </p:sp>
      <p:sp>
        <p:nvSpPr>
          <p:cNvPr id="16" name="TextBox 15">
            <a:extLst>
              <a:ext uri="{FF2B5EF4-FFF2-40B4-BE49-F238E27FC236}">
                <a16:creationId xmlns:a16="http://schemas.microsoft.com/office/drawing/2014/main" id="{64337F6D-5A27-40A6-94BA-F66717639AB5}"/>
              </a:ext>
            </a:extLst>
          </p:cNvPr>
          <p:cNvSpPr txBox="1"/>
          <p:nvPr/>
        </p:nvSpPr>
        <p:spPr>
          <a:xfrm>
            <a:off x="4460870" y="3181798"/>
            <a:ext cx="1908179" cy="301621"/>
          </a:xfrm>
          <a:prstGeom prst="rect">
            <a:avLst/>
          </a:prstGeom>
          <a:solidFill>
            <a:srgbClr val="FDF3F1"/>
          </a:solidFill>
        </p:spPr>
        <p:txBody>
          <a:bodyPr wrap="square" lIns="0" tIns="0" rIns="0" bIns="0" rtlCol="0">
            <a:spAutoFit/>
          </a:bodyPr>
          <a:lstStyle/>
          <a:p>
            <a:pPr marL="91440" indent="-91440">
              <a:lnSpc>
                <a:spcPct val="114000"/>
              </a:lnSpc>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Contact corporel (par exemple, le toucher, les rapports sexuels anaux et vaginaux). </a:t>
            </a:r>
          </a:p>
          <a:p>
            <a:pPr marL="91440" indent="-91440">
              <a:lnSpc>
                <a:spcPct val="114000"/>
              </a:lnSpc>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Contact direct (par exemple, parler, chanter, respirer).</a:t>
            </a:r>
          </a:p>
        </p:txBody>
      </p:sp>
      <p:sp>
        <p:nvSpPr>
          <p:cNvPr id="17" name="TextBox 16">
            <a:extLst>
              <a:ext uri="{FF2B5EF4-FFF2-40B4-BE49-F238E27FC236}">
                <a16:creationId xmlns:a16="http://schemas.microsoft.com/office/drawing/2014/main" id="{C088919E-93C1-4203-8344-F0E630693BA6}"/>
              </a:ext>
            </a:extLst>
          </p:cNvPr>
          <p:cNvSpPr txBox="1"/>
          <p:nvPr/>
        </p:nvSpPr>
        <p:spPr>
          <a:xfrm>
            <a:off x="4460871" y="3481420"/>
            <a:ext cx="1285879" cy="603242"/>
          </a:xfrm>
          <a:prstGeom prst="rect">
            <a:avLst/>
          </a:prstGeom>
          <a:solidFill>
            <a:srgbClr val="FDF3F1"/>
          </a:solidFill>
        </p:spPr>
        <p:txBody>
          <a:bodyPr wrap="square" lIns="0" tIns="0" rIns="0" bIns="0" rtlCol="0">
            <a:spAutoFit/>
          </a:bodyPr>
          <a:lstStyle/>
          <a:p>
            <a:pPr marL="91440" indent="-91440">
              <a:lnSpc>
                <a:spcPct val="114000"/>
              </a:lnSpc>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Bouche en contact avec la peau (par exemple, rapports sexuels oraux).</a:t>
            </a:r>
          </a:p>
          <a:p>
            <a:pPr marL="91440" indent="-91440">
              <a:lnSpc>
                <a:spcPct val="114000"/>
              </a:lnSpc>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 Bouche à bouche (par exemple, baiser)</a:t>
            </a:r>
          </a:p>
          <a:p>
            <a:pPr marL="91440" indent="-91440">
              <a:lnSpc>
                <a:spcPct val="114000"/>
              </a:lnSpc>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À partir de la literie, des serviettes, des vêtements, des surfaces ou des objets contaminés</a:t>
            </a:r>
          </a:p>
        </p:txBody>
      </p:sp>
      <p:sp>
        <p:nvSpPr>
          <p:cNvPr id="18" name="TextBox 17">
            <a:extLst>
              <a:ext uri="{FF2B5EF4-FFF2-40B4-BE49-F238E27FC236}">
                <a16:creationId xmlns:a16="http://schemas.microsoft.com/office/drawing/2014/main" id="{6BC4C97E-6B64-4877-9B69-B21370C4407D}"/>
              </a:ext>
            </a:extLst>
          </p:cNvPr>
          <p:cNvSpPr txBox="1"/>
          <p:nvPr/>
        </p:nvSpPr>
        <p:spPr>
          <a:xfrm>
            <a:off x="6623312" y="2938679"/>
            <a:ext cx="1828538" cy="1169551"/>
          </a:xfrm>
          <a:prstGeom prst="rect">
            <a:avLst/>
          </a:prstGeom>
          <a:solidFill>
            <a:srgbClr val="FDF3F1"/>
          </a:solidFill>
        </p:spPr>
        <p:txBody>
          <a:bodyPr wrap="square" lIns="0" tIns="0" rIns="0" bIns="0" rtlCol="0">
            <a:spAutoFit/>
          </a:bodyPr>
          <a:lstStyle/>
          <a:p>
            <a:pPr>
              <a:spcAft>
                <a:spcPts val="600"/>
              </a:spcAft>
            </a:pPr>
            <a:r>
              <a:rPr lang="fr-FR" sz="600" b="1" i="0" u="none" strike="noStrike" cap="none" baseline="0">
                <a:solidFill>
                  <a:srgbClr val="F05948"/>
                </a:solidFill>
                <a:effectLst/>
                <a:uFill>
                  <a:solidFill>
                    <a:prstClr val="black">
                      <a:alpha val="0"/>
                    </a:prstClr>
                  </a:solidFill>
                </a:uFill>
                <a:latin typeface="Arial"/>
                <a:ea typeface="Arial"/>
                <a:cs typeface="Arial"/>
              </a:rPr>
              <a:t>Protégez-vous contre la variole du singe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Si une personne que vous connaissez reçoit un diagnostic de variole du singe ou en est suspectée, évitez tout contact étroit avec elle.</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 Apprenez quels sont les symptômes et vérifiez régulièrement s’ils apparaissent.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Si vous présentez des symptômes, consultez un professionnel de santé et isolez-vous en attendant d’être examiné(e).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Faites-vous vacciner si vous y êtes admissible.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Suivez les conseils pour réduire le risque d’infection si vous vivez avec une personne atteinte de variole du singe</a:t>
            </a:r>
          </a:p>
        </p:txBody>
      </p:sp>
      <p:sp>
        <p:nvSpPr>
          <p:cNvPr id="20" name="TextBox 19">
            <a:extLst>
              <a:ext uri="{FF2B5EF4-FFF2-40B4-BE49-F238E27FC236}">
                <a16:creationId xmlns:a16="http://schemas.microsoft.com/office/drawing/2014/main" id="{82DBE41B-0C25-4333-A733-40E1DD71AFFC}"/>
              </a:ext>
            </a:extLst>
          </p:cNvPr>
          <p:cNvSpPr txBox="1"/>
          <p:nvPr/>
        </p:nvSpPr>
        <p:spPr>
          <a:xfrm>
            <a:off x="4451346" y="4340235"/>
            <a:ext cx="1952630" cy="1608133"/>
          </a:xfrm>
          <a:prstGeom prst="rect">
            <a:avLst/>
          </a:prstGeom>
          <a:solidFill>
            <a:srgbClr val="FDF3F1"/>
          </a:solidFill>
        </p:spPr>
        <p:txBody>
          <a:bodyPr wrap="square" lIns="0" tIns="0" rIns="0" bIns="0" rtlCol="0">
            <a:spAutoFit/>
          </a:bodyPr>
          <a:lstStyle/>
          <a:p>
            <a:pPr>
              <a:spcAft>
                <a:spcPts val="300"/>
              </a:spcAft>
            </a:pPr>
            <a:r>
              <a:rPr lang="fr-FR" sz="600" b="1" i="0" u="none" strike="noStrike" cap="none" baseline="0">
                <a:solidFill>
                  <a:srgbClr val="F05948"/>
                </a:solidFill>
                <a:effectLst/>
                <a:uFill>
                  <a:solidFill>
                    <a:prstClr val="black">
                      <a:alpha val="0"/>
                    </a:prstClr>
                  </a:solidFill>
                </a:uFill>
                <a:latin typeface="Arial"/>
                <a:ea typeface="Arial"/>
                <a:cs typeface="Arial"/>
              </a:rPr>
              <a:t>La variole du singe peut être transmise par voie sexuelle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Les personnes qui ont des rapports sexuels avec plusieurs ou de nouveaux partenaires sont les plus à risque.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Vérifiez régulièrement l'apparition de symptômes et demandez aux partenaires d’en faire de même.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Si la variole du singe sévit dans votre communauté, vous pouvez réduire votre risque en réduisant le nombre de vos partenaires sexuels, en vous abstenant pendant un certain temps avant les rapports sexuels avec de nouveaux partenaires ou en marquant une pause dans vos rapports sexuels.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Ayez des conversations franches et sans jugement. Échangez vos coordonnées avec vos partenaires sexuels et acceptez de vous informer mutuellement si vous développez des symptômes.  </a:t>
            </a:r>
          </a:p>
          <a:p>
            <a:pPr marL="91440" indent="-91440">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Les préservatifs permettront de prévenir certaines IST. Ils peuvent également réduire votre risque d’exposition à la variole du singe, mais ils ne vous éviteront pas une infection par contact physique étroit</a:t>
            </a:r>
          </a:p>
        </p:txBody>
      </p:sp>
      <p:sp>
        <p:nvSpPr>
          <p:cNvPr id="21" name="TextBox 20">
            <a:extLst>
              <a:ext uri="{FF2B5EF4-FFF2-40B4-BE49-F238E27FC236}">
                <a16:creationId xmlns:a16="http://schemas.microsoft.com/office/drawing/2014/main" id="{BEA150DB-C707-41AC-828E-641F9532A12B}"/>
              </a:ext>
            </a:extLst>
          </p:cNvPr>
          <p:cNvSpPr txBox="1"/>
          <p:nvPr/>
        </p:nvSpPr>
        <p:spPr>
          <a:xfrm>
            <a:off x="6607741" y="4354565"/>
            <a:ext cx="1952630" cy="1570943"/>
          </a:xfrm>
          <a:prstGeom prst="rect">
            <a:avLst/>
          </a:prstGeom>
          <a:solidFill>
            <a:srgbClr val="FDF3F1"/>
          </a:solidFill>
        </p:spPr>
        <p:txBody>
          <a:bodyPr wrap="square" lIns="0" tIns="0" rIns="0" bIns="0" rtlCol="0">
            <a:spAutoFit/>
          </a:bodyPr>
          <a:lstStyle/>
          <a:p>
            <a:pPr>
              <a:lnSpc>
                <a:spcPct val="114000"/>
              </a:lnSpc>
              <a:spcAft>
                <a:spcPts val="600"/>
              </a:spcAft>
            </a:pPr>
            <a:r>
              <a:rPr lang="fr-FR" sz="600" b="1" i="0" u="none" strike="noStrike" cap="none" baseline="0">
                <a:solidFill>
                  <a:srgbClr val="F05948"/>
                </a:solidFill>
                <a:effectLst/>
                <a:uFill>
                  <a:solidFill>
                    <a:prstClr val="black">
                      <a:alpha val="0"/>
                    </a:prstClr>
                  </a:solidFill>
                </a:uFill>
                <a:latin typeface="Arial"/>
                <a:ea typeface="Arial"/>
                <a:cs typeface="Arial"/>
              </a:rPr>
              <a:t>Si vous pensez que vous êtes atteint(e) de variole du singe :</a:t>
            </a:r>
          </a:p>
          <a:p>
            <a:pPr marL="91440" indent="-91440">
              <a:lnSpc>
                <a:spcPct val="114000"/>
              </a:lnSpc>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Demandez conseil à un professionnel de la santé. </a:t>
            </a:r>
          </a:p>
          <a:p>
            <a:pPr marL="91440" indent="-91440">
              <a:lnSpc>
                <a:spcPct val="114000"/>
              </a:lnSpc>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Faites-vous tester. </a:t>
            </a:r>
          </a:p>
          <a:p>
            <a:pPr marL="91440" indent="-91440">
              <a:lnSpc>
                <a:spcPct val="114000"/>
              </a:lnSpc>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Isolez-vous à domicile si votre professionnel de santé vous le recommande. </a:t>
            </a:r>
          </a:p>
          <a:p>
            <a:pPr marL="91440" indent="-91440">
              <a:lnSpc>
                <a:spcPct val="114000"/>
              </a:lnSpc>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Prenez soin de votre éruption cutanée, ainsi que de votre santé physique et mentale. </a:t>
            </a:r>
          </a:p>
          <a:p>
            <a:pPr marL="91440" indent="-91440">
              <a:lnSpc>
                <a:spcPct val="114000"/>
              </a:lnSpc>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Protégez les autres en évitant tout contact étroit avec eux. </a:t>
            </a:r>
          </a:p>
          <a:p>
            <a:pPr marL="91440" indent="-91440">
              <a:lnSpc>
                <a:spcPct val="114000"/>
              </a:lnSpc>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Si vous partagez un foyer avec d’autres personnes pendant votre isolement, restez dans des pièces séparées, lavez-vous fréquemment les mains, nettoyez/désinfectez régulièrement les objets et les surfaces et ouvrez les fenêtres. </a:t>
            </a:r>
          </a:p>
          <a:p>
            <a:pPr marL="91440" indent="-91440">
              <a:lnSpc>
                <a:spcPct val="114000"/>
              </a:lnSpc>
              <a:spcAft>
                <a:spcPts val="300"/>
              </a:spcAft>
              <a:buFont typeface="Wingdings" panose="05000000000000000000" pitchFamily="2" charset="2"/>
              <a:buChar char="§"/>
            </a:pPr>
            <a:r>
              <a:rPr lang="fr-FR" sz="500" b="0" i="0" u="none" strike="noStrike" cap="none" baseline="0">
                <a:solidFill>
                  <a:srgbClr val="000000"/>
                </a:solidFill>
                <a:effectLst/>
                <a:uFill>
                  <a:solidFill>
                    <a:prstClr val="black">
                      <a:alpha val="0"/>
                    </a:prstClr>
                  </a:solidFill>
                </a:uFill>
                <a:latin typeface="Arial"/>
                <a:ea typeface="Arial"/>
                <a:cs typeface="Arial"/>
              </a:rPr>
              <a:t>Évitez tout contact avec vos animaux de compagnie</a:t>
            </a:r>
          </a:p>
        </p:txBody>
      </p:sp>
      <p:sp>
        <p:nvSpPr>
          <p:cNvPr id="22" name="TextBox 21">
            <a:extLst>
              <a:ext uri="{FF2B5EF4-FFF2-40B4-BE49-F238E27FC236}">
                <a16:creationId xmlns:a16="http://schemas.microsoft.com/office/drawing/2014/main" id="{01FC8AD4-084D-49DC-AB03-6332D5F3AB21}"/>
              </a:ext>
            </a:extLst>
          </p:cNvPr>
          <p:cNvSpPr txBox="1"/>
          <p:nvPr/>
        </p:nvSpPr>
        <p:spPr>
          <a:xfrm>
            <a:off x="5157308" y="6107188"/>
            <a:ext cx="2900866" cy="446276"/>
          </a:xfrm>
          <a:prstGeom prst="rect">
            <a:avLst/>
          </a:prstGeom>
          <a:solidFill>
            <a:srgbClr val="F08575"/>
          </a:solidFill>
        </p:spPr>
        <p:txBody>
          <a:bodyPr wrap="square" lIns="0" tIns="0" rIns="0" bIns="0" rtlCol="0">
            <a:spAutoFit/>
          </a:bodyPr>
          <a:lstStyle/>
          <a:p>
            <a:pPr algn="ctr">
              <a:spcAft>
                <a:spcPts val="600"/>
              </a:spcAft>
            </a:pPr>
            <a:r>
              <a:rPr lang="fr-FR" sz="600" b="1" i="0" u="none" strike="noStrike" cap="none" baseline="0" dirty="0">
                <a:solidFill>
                  <a:srgbClr val="F2FF00"/>
                </a:solidFill>
                <a:effectLst/>
                <a:uFill>
                  <a:solidFill>
                    <a:prstClr val="black">
                      <a:alpha val="0"/>
                    </a:prstClr>
                  </a:solidFill>
                </a:uFill>
                <a:latin typeface="Arial"/>
                <a:ea typeface="Arial"/>
                <a:cs typeface="Arial"/>
              </a:rPr>
              <a:t>La stigmatisation des personnes en raison d’une maladie n’est jamais acceptable.</a:t>
            </a:r>
          </a:p>
          <a:p>
            <a:pPr algn="ctr"/>
            <a:r>
              <a:rPr lang="fr-FR" sz="600" b="1" i="0" u="none" strike="noStrike" cap="none" baseline="0" dirty="0">
                <a:solidFill>
                  <a:srgbClr val="FFFFFF"/>
                </a:solidFill>
                <a:effectLst/>
                <a:uFill>
                  <a:solidFill>
                    <a:prstClr val="black">
                      <a:alpha val="0"/>
                    </a:prstClr>
                  </a:solidFill>
                </a:uFill>
                <a:latin typeface="Arial"/>
                <a:ea typeface="Arial"/>
                <a:cs typeface="Arial"/>
              </a:rPr>
              <a:t>Tout le monde peut contracter ou transmettre la variole du singe.</a:t>
            </a:r>
          </a:p>
          <a:p>
            <a:pPr algn="ctr"/>
            <a:r>
              <a:rPr lang="fr-FR" sz="600" b="1" i="0" u="none" strike="noStrike" cap="none" baseline="0" dirty="0">
                <a:solidFill>
                  <a:srgbClr val="FFFFFF"/>
                </a:solidFill>
                <a:effectLst/>
                <a:uFill>
                  <a:solidFill>
                    <a:prstClr val="black">
                      <a:alpha val="0"/>
                    </a:prstClr>
                  </a:solidFill>
                </a:uFill>
                <a:latin typeface="Arial"/>
                <a:ea typeface="Arial"/>
                <a:cs typeface="Arial"/>
              </a:rPr>
              <a:t>Ensemble, nous pouvons mettre fin à cette épidémie.</a:t>
            </a:r>
          </a:p>
        </p:txBody>
      </p:sp>
    </p:spTree>
    <p:extLst>
      <p:ext uri="{BB962C8B-B14F-4D97-AF65-F5344CB8AC3E}">
        <p14:creationId xmlns:p14="http://schemas.microsoft.com/office/powerpoint/2010/main" val="1728608108"/>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0DF15-C992-5B26-E5E3-B12C95A0E15D}"/>
              </a:ext>
            </a:extLst>
          </p:cNvPr>
          <p:cNvSpPr>
            <a:spLocks noGrp="1"/>
          </p:cNvSpPr>
          <p:nvPr>
            <p:ph type="title"/>
          </p:nvPr>
        </p:nvSpPr>
        <p:spPr>
          <a:xfrm>
            <a:off x="597569" y="889284"/>
            <a:ext cx="4383505" cy="800039"/>
          </a:xfrm>
        </p:spPr>
        <p:txBody>
          <a:bodyPr>
            <a:normAutofit/>
          </a:bodyPr>
          <a:lstStyle/>
          <a:p>
            <a:r>
              <a:rPr lang="fr-FR" sz="2400" b="1" i="0" u="none" strike="noStrike" cap="none" baseline="0">
                <a:solidFill>
                  <a:srgbClr val="577F9F"/>
                </a:solidFill>
                <a:effectLst/>
                <a:uFill>
                  <a:solidFill>
                    <a:prstClr val="black">
                      <a:alpha val="0"/>
                    </a:prstClr>
                  </a:solidFill>
                </a:uFill>
                <a:latin typeface="Arial"/>
                <a:ea typeface="Arial"/>
                <a:cs typeface="Arial"/>
              </a:rPr>
              <a:t>Ce que les travailleurs du sexe doivent savoir</a:t>
            </a:r>
          </a:p>
        </p:txBody>
      </p:sp>
      <p:sp>
        <p:nvSpPr>
          <p:cNvPr id="3" name="Content Placeholder 2">
            <a:extLst>
              <a:ext uri="{FF2B5EF4-FFF2-40B4-BE49-F238E27FC236}">
                <a16:creationId xmlns:a16="http://schemas.microsoft.com/office/drawing/2014/main" id="{5AC5B413-8372-75A8-2238-0EC2F4768CE8}"/>
              </a:ext>
            </a:extLst>
          </p:cNvPr>
          <p:cNvSpPr>
            <a:spLocks noGrp="1"/>
          </p:cNvSpPr>
          <p:nvPr>
            <p:ph idx="1"/>
          </p:nvPr>
        </p:nvSpPr>
        <p:spPr>
          <a:xfrm>
            <a:off x="8983573" y="6238209"/>
            <a:ext cx="3081636" cy="402308"/>
          </a:xfrm>
        </p:spPr>
        <p:txBody>
          <a:bodyPr/>
          <a:lstStyle/>
          <a:p>
            <a:pPr marL="0" indent="0">
              <a:buNone/>
            </a:pPr>
            <a:r>
              <a:rPr lang="fr-FR" sz="1000" b="0" i="0" u="none" strike="noStrike" cap="none" baseline="0">
                <a:solidFill>
                  <a:srgbClr val="44546A"/>
                </a:solidFill>
                <a:effectLst/>
                <a:uFill>
                  <a:solidFill>
                    <a:prstClr val="black">
                      <a:alpha val="0"/>
                    </a:prstClr>
                  </a:solidFill>
                </a:uFill>
                <a:latin typeface="Arial"/>
                <a:ea typeface="Arial"/>
                <a:cs typeface="Arial"/>
              </a:rPr>
              <a:t>Source : OMS. </a:t>
            </a:r>
            <a:r>
              <a:rPr lang="fr-FR" sz="1000" b="0" i="0" u="sng" strike="noStrike" cap="none" baseline="0">
                <a:solidFill>
                  <a:srgbClr val="44546A"/>
                </a:solidFill>
                <a:effectLst/>
                <a:uFill>
                  <a:solidFill>
                    <a:srgbClr val="44546A"/>
                  </a:solidFill>
                </a:uFill>
                <a:latin typeface="Arial"/>
                <a:ea typeface="Arial"/>
                <a:cs typeface="Arial"/>
                <a:hlinkClick r:id="rId3" history="0"/>
              </a:rPr>
              <a:t>Conseils de santé publique relatifs à la variole du singe destinés aux travailleurs du sexe</a:t>
            </a:r>
            <a:r>
              <a:rPr lang="fr-FR" sz="1000" b="0" i="0" u="none" strike="noStrike" cap="none" baseline="0">
                <a:solidFill>
                  <a:srgbClr val="44546A"/>
                </a:solidFill>
                <a:effectLst/>
                <a:uFill>
                  <a:solidFill>
                    <a:prstClr val="black">
                      <a:alpha val="0"/>
                    </a:prstClr>
                  </a:solidFill>
                </a:uFill>
                <a:latin typeface="Arial"/>
                <a:ea typeface="Arial"/>
                <a:cs typeface="Arial"/>
              </a:rPr>
              <a:t>. Genève : OMS ; 2022.</a:t>
            </a:r>
            <a:endParaRPr lang="en-US" sz="1000">
              <a:solidFill>
                <a:schemeClr val="tx2"/>
              </a:solidFill>
              <a:latin typeface="+mn-lt"/>
            </a:endParaRPr>
          </a:p>
        </p:txBody>
      </p:sp>
      <p:pic>
        <p:nvPicPr>
          <p:cNvPr id="6" name="Picture 5">
            <a:extLst>
              <a:ext uri="{FF2B5EF4-FFF2-40B4-BE49-F238E27FC236}">
                <a16:creationId xmlns:a16="http://schemas.microsoft.com/office/drawing/2014/main" id="{904F5FE5-71EE-FDEA-A22B-B232B195DBFB}"/>
              </a:ext>
            </a:extLst>
          </p:cNvPr>
          <p:cNvPicPr>
            <a:picLocks noChangeAspect="1"/>
          </p:cNvPicPr>
          <p:nvPr/>
        </p:nvPicPr>
        <p:blipFill>
          <a:blip r:embed="rId4"/>
          <a:stretch>
            <a:fillRect/>
          </a:stretch>
        </p:blipFill>
        <p:spPr>
          <a:xfrm>
            <a:off x="4418898" y="217483"/>
            <a:ext cx="4564675" cy="6447098"/>
          </a:xfrm>
          <a:prstGeom prst="rect">
            <a:avLst/>
          </a:prstGeom>
          <a:ln w="6350">
            <a:solidFill>
              <a:schemeClr val="accent6"/>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727B0A70-E6A7-4E1D-A307-BE717A1D5D77}"/>
              </a:ext>
            </a:extLst>
          </p:cNvPr>
          <p:cNvSpPr txBox="1"/>
          <p:nvPr/>
        </p:nvSpPr>
        <p:spPr>
          <a:xfrm>
            <a:off x="4965834" y="475993"/>
            <a:ext cx="965086" cy="184666"/>
          </a:xfrm>
          <a:prstGeom prst="rect">
            <a:avLst/>
          </a:prstGeom>
          <a:solidFill>
            <a:srgbClr val="ECF4FC"/>
          </a:solidFill>
        </p:spPr>
        <p:txBody>
          <a:bodyPr wrap="square" lIns="0" tIns="0" rIns="0" bIns="0" rtlCol="0">
            <a:spAutoFit/>
          </a:bodyPr>
          <a:lstStyle/>
          <a:p>
            <a:r>
              <a:rPr lang="fr-FR" sz="600" b="1" i="0" u="none" strike="noStrike" cap="none" baseline="0">
                <a:solidFill>
                  <a:srgbClr val="0090D2"/>
                </a:solidFill>
                <a:effectLst/>
                <a:uFill>
                  <a:solidFill>
                    <a:prstClr val="black">
                      <a:alpha val="0"/>
                    </a:prstClr>
                  </a:solidFill>
                </a:uFill>
                <a:latin typeface="Arial"/>
                <a:ea typeface="Arial"/>
                <a:cs typeface="Arial"/>
              </a:rPr>
              <a:t>[logo:] Organisation mondiale de la Santé</a:t>
            </a:r>
          </a:p>
        </p:txBody>
      </p:sp>
      <p:sp>
        <p:nvSpPr>
          <p:cNvPr id="7" name="TextBox 6">
            <a:extLst>
              <a:ext uri="{FF2B5EF4-FFF2-40B4-BE49-F238E27FC236}">
                <a16:creationId xmlns:a16="http://schemas.microsoft.com/office/drawing/2014/main" id="{B1AAD945-AC4B-4327-934C-F676DB74B0A6}"/>
              </a:ext>
            </a:extLst>
          </p:cNvPr>
          <p:cNvSpPr txBox="1"/>
          <p:nvPr/>
        </p:nvSpPr>
        <p:spPr>
          <a:xfrm>
            <a:off x="7905751" y="399049"/>
            <a:ext cx="1105531" cy="230832"/>
          </a:xfrm>
          <a:prstGeom prst="rect">
            <a:avLst/>
          </a:prstGeom>
          <a:solidFill>
            <a:srgbClr val="ECF4FC"/>
          </a:solidFill>
        </p:spPr>
        <p:txBody>
          <a:bodyPr wrap="square" lIns="0" tIns="0" rIns="0" bIns="0" rtlCol="0">
            <a:spAutoFit/>
          </a:bodyPr>
          <a:lstStyle/>
          <a:p>
            <a:r>
              <a:rPr lang="fr-FR" sz="500" b="1" i="0" u="none" strike="noStrike" cap="none" baseline="0">
                <a:solidFill>
                  <a:srgbClr val="1F3E8C"/>
                </a:solidFill>
                <a:effectLst/>
                <a:uFill>
                  <a:solidFill>
                    <a:prstClr val="black">
                      <a:alpha val="0"/>
                    </a:prstClr>
                  </a:solidFill>
                </a:uFill>
                <a:latin typeface="Arial"/>
                <a:ea typeface="Arial"/>
                <a:cs typeface="Arial"/>
              </a:rPr>
              <a:t>[logo :] Communication sur les risques et participation communautaire</a:t>
            </a:r>
          </a:p>
        </p:txBody>
      </p:sp>
      <p:sp>
        <p:nvSpPr>
          <p:cNvPr id="8" name="TextBox 7">
            <a:extLst>
              <a:ext uri="{FF2B5EF4-FFF2-40B4-BE49-F238E27FC236}">
                <a16:creationId xmlns:a16="http://schemas.microsoft.com/office/drawing/2014/main" id="{CB2EF69B-E812-454B-BE87-E032AA8F8573}"/>
              </a:ext>
            </a:extLst>
          </p:cNvPr>
          <p:cNvSpPr txBox="1"/>
          <p:nvPr/>
        </p:nvSpPr>
        <p:spPr>
          <a:xfrm>
            <a:off x="5359837" y="980724"/>
            <a:ext cx="2682795" cy="677108"/>
          </a:xfrm>
          <a:prstGeom prst="rect">
            <a:avLst/>
          </a:prstGeom>
          <a:solidFill>
            <a:srgbClr val="ECF4FC"/>
          </a:solidFill>
        </p:spPr>
        <p:txBody>
          <a:bodyPr wrap="square" lIns="0" tIns="0" rIns="0" bIns="0" rtlCol="0">
            <a:spAutoFit/>
          </a:bodyPr>
          <a:lstStyle/>
          <a:p>
            <a:pPr algn="ctr"/>
            <a:r>
              <a:rPr lang="fr-FR" sz="1200" b="1" i="0" u="none" strike="noStrike" cap="none" baseline="0">
                <a:solidFill>
                  <a:srgbClr val="293684"/>
                </a:solidFill>
                <a:effectLst/>
                <a:uFill>
                  <a:solidFill>
                    <a:prstClr val="black">
                      <a:alpha val="0"/>
                    </a:prstClr>
                  </a:solidFill>
                </a:uFill>
                <a:latin typeface="Arial"/>
                <a:ea typeface="Arial"/>
                <a:cs typeface="Arial"/>
              </a:rPr>
              <a:t>Conseils de santé publique relatifs à la variole du singe destinés aux travailleurs du sexe</a:t>
            </a:r>
          </a:p>
          <a:p>
            <a:pPr algn="ctr"/>
            <a:r>
              <a:rPr lang="fr-FR" sz="700" b="0" i="0" u="none" strike="noStrike" cap="none" baseline="0">
                <a:solidFill>
                  <a:srgbClr val="293684"/>
                </a:solidFill>
                <a:effectLst/>
                <a:uFill>
                  <a:solidFill>
                    <a:prstClr val="black">
                      <a:alpha val="0"/>
                    </a:prstClr>
                  </a:solidFill>
                </a:uFill>
                <a:latin typeface="Arial"/>
                <a:ea typeface="Arial"/>
                <a:cs typeface="Arial"/>
              </a:rPr>
              <a:t>30 septembre 2022</a:t>
            </a:r>
          </a:p>
        </p:txBody>
      </p:sp>
      <p:sp>
        <p:nvSpPr>
          <p:cNvPr id="9" name="TextBox 8">
            <a:extLst>
              <a:ext uri="{FF2B5EF4-FFF2-40B4-BE49-F238E27FC236}">
                <a16:creationId xmlns:a16="http://schemas.microsoft.com/office/drawing/2014/main" id="{3F6B2B80-E927-4317-9E94-673E2FA2A7CD}"/>
              </a:ext>
            </a:extLst>
          </p:cNvPr>
          <p:cNvSpPr txBox="1"/>
          <p:nvPr/>
        </p:nvSpPr>
        <p:spPr>
          <a:xfrm>
            <a:off x="4614262" y="1834168"/>
            <a:ext cx="392713" cy="61555"/>
          </a:xfrm>
          <a:prstGeom prst="rect">
            <a:avLst/>
          </a:prstGeom>
          <a:solidFill>
            <a:srgbClr val="ECF4FC"/>
          </a:solidFill>
        </p:spPr>
        <p:txBody>
          <a:bodyPr wrap="square" lIns="0" tIns="0" rIns="0" bIns="0" rtlCol="0">
            <a:spAutoFit/>
          </a:bodyPr>
          <a:lstStyle/>
          <a:p>
            <a:r>
              <a:rPr lang="fr-FR" sz="400" b="1" i="0" u="none" strike="noStrike" cap="none" baseline="0">
                <a:solidFill>
                  <a:srgbClr val="293684"/>
                </a:solidFill>
                <a:effectLst/>
                <a:uFill>
                  <a:solidFill>
                    <a:prstClr val="black">
                      <a:alpha val="0"/>
                    </a:prstClr>
                  </a:solidFill>
                </a:uFill>
                <a:latin typeface="Arial"/>
                <a:ea typeface="Arial"/>
                <a:cs typeface="Arial"/>
              </a:rPr>
              <a:t>Aperçu</a:t>
            </a:r>
            <a:endParaRPr lang="en-US" sz="100">
              <a:solidFill>
                <a:srgbClr val="293684"/>
              </a:solidFill>
            </a:endParaRPr>
          </a:p>
        </p:txBody>
      </p:sp>
      <p:sp>
        <p:nvSpPr>
          <p:cNvPr id="10" name="TextBox 9">
            <a:extLst>
              <a:ext uri="{FF2B5EF4-FFF2-40B4-BE49-F238E27FC236}">
                <a16:creationId xmlns:a16="http://schemas.microsoft.com/office/drawing/2014/main" id="{D80B01EB-66EE-486C-92CB-43C47F56A85D}"/>
              </a:ext>
            </a:extLst>
          </p:cNvPr>
          <p:cNvSpPr txBox="1"/>
          <p:nvPr/>
        </p:nvSpPr>
        <p:spPr>
          <a:xfrm>
            <a:off x="4614263" y="1980860"/>
            <a:ext cx="2161188" cy="2582438"/>
          </a:xfrm>
          <a:prstGeom prst="rect">
            <a:avLst/>
          </a:prstGeom>
          <a:solidFill>
            <a:srgbClr val="ECF4FC"/>
          </a:solidFill>
        </p:spPr>
        <p:txBody>
          <a:bodyPr wrap="square" lIns="0" tIns="0" rIns="0" bIns="0" rtlCol="0">
            <a:spAutoFit/>
          </a:bodyPr>
          <a:lstStyle/>
          <a:p>
            <a:pPr>
              <a:lnSpc>
                <a:spcPct val="112000"/>
              </a:lnSpc>
              <a:spcAft>
                <a:spcPts val="200"/>
              </a:spcAft>
            </a:pPr>
            <a:r>
              <a:rPr lang="fr-FR" sz="400" b="0" i="0" u="none" strike="noStrike" cap="none" baseline="0" dirty="0">
                <a:solidFill>
                  <a:srgbClr val="000000"/>
                </a:solidFill>
                <a:effectLst/>
                <a:uFill>
                  <a:solidFill>
                    <a:prstClr val="black">
                      <a:alpha val="0"/>
                    </a:prstClr>
                  </a:solidFill>
                </a:uFill>
                <a:latin typeface="Arial"/>
                <a:ea typeface="Arial"/>
                <a:cs typeface="Arial"/>
              </a:rPr>
              <a:t>Une flambée de variole du singe, maladie infectieuse virale, est actuellement signalée dans des pays où la maladie n’avait jamais été détectée auparavant. Le risque de variole du singe ne se limite pas à une communauté ou à un lieu. Toute personne qui a un contact étroit avec une personne contagieuse est à risque.</a:t>
            </a:r>
          </a:p>
          <a:p>
            <a:pPr>
              <a:lnSpc>
                <a:spcPct val="112000"/>
              </a:lnSpc>
              <a:spcAft>
                <a:spcPts val="200"/>
              </a:spcAft>
            </a:pPr>
            <a:r>
              <a:rPr lang="fr-FR" sz="400" b="0" i="0" u="none" strike="noStrike" cap="none" baseline="0" dirty="0">
                <a:solidFill>
                  <a:srgbClr val="000000"/>
                </a:solidFill>
                <a:effectLst/>
                <a:uFill>
                  <a:solidFill>
                    <a:prstClr val="black">
                      <a:alpha val="0"/>
                    </a:prstClr>
                  </a:solidFill>
                </a:uFill>
                <a:latin typeface="Arial"/>
                <a:ea typeface="Arial"/>
                <a:cs typeface="Arial"/>
              </a:rPr>
              <a:t>Les flambées de variole du singe dans les pays nouvellement touchés ont principalement été identifiées au sein des communautés d’hommes gay, bisexuels et autres hommes qui ont des rapports sexuels avec des hommes ayant eu récemment des contacts sexuels avec un ou plusieurs nouveaux partenaires. Des communautés de transgenres ou de genre variant liées aux mêmes réseaux sexuels ont également été touchées.</a:t>
            </a:r>
          </a:p>
          <a:p>
            <a:pPr>
              <a:lnSpc>
                <a:spcPct val="112000"/>
              </a:lnSpc>
              <a:spcAft>
                <a:spcPts val="200"/>
              </a:spcAft>
            </a:pPr>
            <a:r>
              <a:rPr lang="fr-FR" sz="400" b="0" i="0" u="none" strike="noStrike" cap="none" baseline="0" dirty="0">
                <a:solidFill>
                  <a:srgbClr val="000000"/>
                </a:solidFill>
                <a:effectLst/>
                <a:uFill>
                  <a:solidFill>
                    <a:prstClr val="black">
                      <a:alpha val="0"/>
                    </a:prstClr>
                  </a:solidFill>
                </a:uFill>
                <a:latin typeface="Arial"/>
                <a:ea typeface="Arial"/>
                <a:cs typeface="Arial"/>
              </a:rPr>
              <a:t>Nous savons que cette épidémie est préoccupante, en particulier pour les personnes malades, leurs partenaires, leur famille et leurs communautés, et pour les personnes dont le travail nécessite un contact étroit avec d’autres personnes, y compris les travailleurs du sexe. De nombreux travailleurs du sexe auront des difficultés financières s’ils sont dans l’incapacité de travailler, parce qu’ils doivent éviter tout contact étroit avec des clients atteints de variole du singe ou parce qu’ils doivent s’isoler, car ils sont eux-mêmes atteints de la maladie, que l’infection ait été confirmée ou non. Ce problème peut être particulièrement aigu lorsque les pouvoirs publics ne leur offrent ni protection sociale, ni soutien financier.</a:t>
            </a:r>
          </a:p>
          <a:p>
            <a:pPr>
              <a:lnSpc>
                <a:spcPct val="112000"/>
              </a:lnSpc>
              <a:spcAft>
                <a:spcPts val="200"/>
              </a:spcAft>
            </a:pPr>
            <a:r>
              <a:rPr lang="fr-FR" sz="400" b="0" i="0" u="none" strike="noStrike" cap="none" baseline="0" dirty="0">
                <a:solidFill>
                  <a:srgbClr val="000000"/>
                </a:solidFill>
                <a:effectLst/>
                <a:uFill>
                  <a:solidFill>
                    <a:prstClr val="black">
                      <a:alpha val="0"/>
                    </a:prstClr>
                  </a:solidFill>
                </a:uFill>
                <a:latin typeface="Arial"/>
                <a:ea typeface="Arial"/>
                <a:cs typeface="Arial"/>
              </a:rPr>
              <a:t>Certaines organisations dirigées par des travailleurs du sexe ont mis en place des programmes d’entraide pendant la pandémie de COVID-19. Il est peut-être possible de mettre en place des programmes similaires dans votre pays si les organisations commencent à créer des fonds d’intervention d’urgence pour les crises sanitaires émergentes qui empêchent les travailleurs du sexe de gagner leur vie. Il est essentiel de définir, d’instaurer et de faire connaître ces programmes pour créer un environnement dans lequel les travailleurs du sexe peuvent se protéger eux-mêmes et protéger les autres pour éviter la transmission.</a:t>
            </a:r>
          </a:p>
          <a:p>
            <a:pPr>
              <a:lnSpc>
                <a:spcPct val="112000"/>
              </a:lnSpc>
              <a:spcAft>
                <a:spcPts val="200"/>
              </a:spcAft>
            </a:pPr>
            <a:endParaRPr lang="fr-FR" sz="400" dirty="0">
              <a:solidFill>
                <a:srgbClr val="000000"/>
              </a:solidFill>
              <a:uFill>
                <a:solidFill>
                  <a:prstClr val="black">
                    <a:alpha val="0"/>
                  </a:prstClr>
                </a:solidFill>
              </a:uFill>
              <a:latin typeface="Arial"/>
              <a:ea typeface="Arial"/>
              <a:cs typeface="Arial"/>
            </a:endParaRPr>
          </a:p>
          <a:p>
            <a:pPr>
              <a:lnSpc>
                <a:spcPct val="112000"/>
              </a:lnSpc>
              <a:spcAft>
                <a:spcPts val="200"/>
              </a:spcAft>
            </a:pPr>
            <a:endParaRPr lang="fr-FR" sz="400" b="0" i="0" u="none" strike="noStrike" cap="none" baseline="0" dirty="0">
              <a:solidFill>
                <a:srgbClr val="000000"/>
              </a:solidFill>
              <a:effectLst/>
              <a:uFill>
                <a:solidFill>
                  <a:prstClr val="black">
                    <a:alpha val="0"/>
                  </a:prstClr>
                </a:solidFill>
              </a:uFill>
              <a:latin typeface="Arial"/>
              <a:ea typeface="Arial"/>
              <a:cs typeface="Arial"/>
            </a:endParaRPr>
          </a:p>
          <a:p>
            <a:pPr>
              <a:lnSpc>
                <a:spcPct val="112000"/>
              </a:lnSpc>
              <a:spcAft>
                <a:spcPts val="200"/>
              </a:spcAft>
            </a:pPr>
            <a:endParaRPr lang="fr-FR" sz="400" dirty="0">
              <a:solidFill>
                <a:srgbClr val="000000"/>
              </a:solidFill>
              <a:uFill>
                <a:solidFill>
                  <a:prstClr val="black">
                    <a:alpha val="0"/>
                  </a:prstClr>
                </a:solidFill>
              </a:uFill>
              <a:latin typeface="Arial"/>
              <a:ea typeface="Arial"/>
              <a:cs typeface="Arial"/>
            </a:endParaRPr>
          </a:p>
          <a:p>
            <a:pPr>
              <a:lnSpc>
                <a:spcPct val="112000"/>
              </a:lnSpc>
              <a:spcAft>
                <a:spcPts val="200"/>
              </a:spcAft>
            </a:pPr>
            <a:endParaRPr lang="fr-FR" sz="400" b="0" i="0" u="none" strike="noStrike" cap="none" baseline="0" dirty="0">
              <a:solidFill>
                <a:srgbClr val="000000"/>
              </a:solidFill>
              <a:effectLst/>
              <a:uFill>
                <a:solidFill>
                  <a:prstClr val="black">
                    <a:alpha val="0"/>
                  </a:prstClr>
                </a:solidFill>
              </a:uFill>
              <a:latin typeface="Arial"/>
              <a:ea typeface="Arial"/>
              <a:cs typeface="Arial"/>
            </a:endParaRPr>
          </a:p>
          <a:p>
            <a:pPr>
              <a:lnSpc>
                <a:spcPct val="112000"/>
              </a:lnSpc>
              <a:spcAft>
                <a:spcPts val="200"/>
              </a:spcAft>
            </a:pPr>
            <a:endParaRPr lang="fr-FR" sz="400" dirty="0">
              <a:solidFill>
                <a:srgbClr val="000000"/>
              </a:solidFill>
              <a:uFill>
                <a:solidFill>
                  <a:prstClr val="black">
                    <a:alpha val="0"/>
                  </a:prstClr>
                </a:solidFill>
              </a:uFill>
              <a:latin typeface="Arial"/>
              <a:ea typeface="Arial"/>
              <a:cs typeface="Arial"/>
            </a:endParaRPr>
          </a:p>
          <a:p>
            <a:pPr>
              <a:lnSpc>
                <a:spcPct val="112000"/>
              </a:lnSpc>
              <a:spcAft>
                <a:spcPts val="200"/>
              </a:spcAft>
            </a:pPr>
            <a:endParaRPr lang="fr-FR" sz="400" b="0" i="0" u="none" strike="noStrike" cap="none" baseline="0" dirty="0">
              <a:solidFill>
                <a:srgbClr val="000000"/>
              </a:solidFill>
              <a:effectLst/>
              <a:uFill>
                <a:solidFill>
                  <a:prstClr val="black">
                    <a:alpha val="0"/>
                  </a:prstClr>
                </a:solidFill>
              </a:uFill>
              <a:latin typeface="Arial"/>
              <a:ea typeface="Arial"/>
              <a:cs typeface="Arial"/>
            </a:endParaRPr>
          </a:p>
          <a:p>
            <a:pPr>
              <a:lnSpc>
                <a:spcPct val="112000"/>
              </a:lnSpc>
              <a:spcAft>
                <a:spcPts val="200"/>
              </a:spcAft>
            </a:pPr>
            <a:endParaRPr lang="fr-FR" sz="400" dirty="0">
              <a:solidFill>
                <a:srgbClr val="000000"/>
              </a:solidFill>
              <a:uFill>
                <a:solidFill>
                  <a:prstClr val="black">
                    <a:alpha val="0"/>
                  </a:prstClr>
                </a:solidFill>
              </a:uFill>
              <a:latin typeface="Arial"/>
              <a:ea typeface="Arial"/>
              <a:cs typeface="Arial"/>
            </a:endParaRPr>
          </a:p>
          <a:p>
            <a:pPr>
              <a:lnSpc>
                <a:spcPct val="112000"/>
              </a:lnSpc>
              <a:spcAft>
                <a:spcPts val="200"/>
              </a:spcAft>
            </a:pPr>
            <a:endParaRPr lang="fr-FR" sz="400" b="0" i="0" u="none" strike="noStrike" cap="none" baseline="0" dirty="0">
              <a:solidFill>
                <a:srgbClr val="000000"/>
              </a:solidFill>
              <a:effectLst/>
              <a:uFill>
                <a:solidFill>
                  <a:prstClr val="black">
                    <a:alpha val="0"/>
                  </a:prstClr>
                </a:solidFill>
              </a:uFill>
              <a:latin typeface="Arial"/>
              <a:ea typeface="Arial"/>
              <a:cs typeface="Arial"/>
            </a:endParaRPr>
          </a:p>
          <a:p>
            <a:pPr>
              <a:lnSpc>
                <a:spcPct val="112000"/>
              </a:lnSpc>
              <a:spcAft>
                <a:spcPts val="200"/>
              </a:spcAft>
            </a:pPr>
            <a:endParaRPr lang="fr-FR" sz="400" b="0" i="0" u="none" strike="noStrike" cap="none" baseline="0" dirty="0">
              <a:solidFill>
                <a:srgbClr val="000000"/>
              </a:solidFill>
              <a:effectLst/>
              <a:uFill>
                <a:solidFill>
                  <a:prstClr val="black">
                    <a:alpha val="0"/>
                  </a:prstClr>
                </a:solidFill>
              </a:uFill>
              <a:latin typeface="Arial"/>
              <a:ea typeface="Arial"/>
              <a:cs typeface="Arial"/>
            </a:endParaRPr>
          </a:p>
        </p:txBody>
      </p:sp>
      <p:sp>
        <p:nvSpPr>
          <p:cNvPr id="12" name="TextBox 11">
            <a:extLst>
              <a:ext uri="{FF2B5EF4-FFF2-40B4-BE49-F238E27FC236}">
                <a16:creationId xmlns:a16="http://schemas.microsoft.com/office/drawing/2014/main" id="{FA1CD5F6-C393-4266-A4F3-E55F08738EF5}"/>
              </a:ext>
            </a:extLst>
          </p:cNvPr>
          <p:cNvSpPr txBox="1"/>
          <p:nvPr/>
        </p:nvSpPr>
        <p:spPr>
          <a:xfrm>
            <a:off x="4595212" y="4643921"/>
            <a:ext cx="1176938" cy="76944"/>
          </a:xfrm>
          <a:prstGeom prst="rect">
            <a:avLst/>
          </a:prstGeom>
          <a:solidFill>
            <a:srgbClr val="ECF4FC"/>
          </a:solidFill>
        </p:spPr>
        <p:txBody>
          <a:bodyPr wrap="square" lIns="0" tIns="0" rIns="0" bIns="0" rtlCol="0">
            <a:spAutoFit/>
          </a:bodyPr>
          <a:lstStyle/>
          <a:p>
            <a:r>
              <a:rPr lang="fr-FR" sz="400" b="1" i="0" u="none" strike="noStrike" cap="none" baseline="0" dirty="0">
                <a:solidFill>
                  <a:srgbClr val="293684"/>
                </a:solidFill>
                <a:effectLst/>
                <a:uFill>
                  <a:solidFill>
                    <a:prstClr val="black">
                      <a:alpha val="0"/>
                    </a:prstClr>
                  </a:solidFill>
                </a:uFill>
                <a:latin typeface="Arial"/>
                <a:ea typeface="Arial"/>
                <a:cs typeface="Arial"/>
              </a:rPr>
              <a:t>Comment utiliser ce document</a:t>
            </a:r>
          </a:p>
          <a:p>
            <a:endParaRPr lang="en-US" sz="100" dirty="0">
              <a:solidFill>
                <a:srgbClr val="293684"/>
              </a:solidFill>
            </a:endParaRPr>
          </a:p>
        </p:txBody>
      </p:sp>
      <p:sp>
        <p:nvSpPr>
          <p:cNvPr id="14" name="TextBox 13">
            <a:extLst>
              <a:ext uri="{FF2B5EF4-FFF2-40B4-BE49-F238E27FC236}">
                <a16:creationId xmlns:a16="http://schemas.microsoft.com/office/drawing/2014/main" id="{18D9E8D1-3CA1-4CC3-88BF-15F8F1A4FA78}"/>
              </a:ext>
            </a:extLst>
          </p:cNvPr>
          <p:cNvSpPr txBox="1"/>
          <p:nvPr/>
        </p:nvSpPr>
        <p:spPr>
          <a:xfrm>
            <a:off x="4588863" y="4838424"/>
            <a:ext cx="2161188" cy="1162178"/>
          </a:xfrm>
          <a:prstGeom prst="rect">
            <a:avLst/>
          </a:prstGeom>
          <a:solidFill>
            <a:srgbClr val="ECF4FC"/>
          </a:solidFill>
        </p:spPr>
        <p:txBody>
          <a:bodyPr wrap="square" lIns="0" tIns="0" rIns="0" bIns="0" rtlCol="0">
            <a:spAutoFit/>
          </a:bodyPr>
          <a:lstStyle/>
          <a:p>
            <a:pPr>
              <a:lnSpc>
                <a:spcPct val="112000"/>
              </a:lnSpc>
              <a:spcAft>
                <a:spcPts val="200"/>
              </a:spcAft>
            </a:pPr>
            <a:r>
              <a:rPr lang="fr-FR" sz="400" b="0" i="0" u="none" strike="noStrike" cap="none" baseline="0" dirty="0">
                <a:solidFill>
                  <a:srgbClr val="000000"/>
                </a:solidFill>
                <a:effectLst/>
                <a:uFill>
                  <a:solidFill>
                    <a:prstClr val="black">
                      <a:alpha val="0"/>
                    </a:prstClr>
                  </a:solidFill>
                </a:uFill>
                <a:latin typeface="Arial"/>
                <a:ea typeface="Arial"/>
                <a:cs typeface="Arial"/>
              </a:rPr>
              <a:t>Ce document comporte des conseils de santé publique qui permettent aux travailleurs du sexe de tous les genres de se protéger eux-mêmes et de protéger les autres de la variole du singe. Il est destiné aux travailleurs du sexe, aux organisations dirigées par des travailleurs du sexe, aux dirigeants communautaires, aux militants, aux prestataires de services de santé (en particulier ceux qui fournissent des services de santé sexuelle) et aux organisations qui œuvrent en faveur de la santé des travailleurs du sexe.</a:t>
            </a:r>
          </a:p>
          <a:p>
            <a:pPr>
              <a:lnSpc>
                <a:spcPct val="112000"/>
              </a:lnSpc>
              <a:spcAft>
                <a:spcPts val="200"/>
              </a:spcAft>
            </a:pPr>
            <a:r>
              <a:rPr lang="fr-FR" sz="400" b="0" i="0" u="none" strike="noStrike" cap="none" baseline="0" dirty="0">
                <a:solidFill>
                  <a:srgbClr val="000000"/>
                </a:solidFill>
                <a:effectLst/>
                <a:uFill>
                  <a:solidFill>
                    <a:prstClr val="black">
                      <a:alpha val="0"/>
                    </a:prstClr>
                  </a:solidFill>
                </a:uFill>
                <a:latin typeface="Arial"/>
                <a:ea typeface="Arial"/>
                <a:cs typeface="Arial"/>
              </a:rPr>
              <a:t>Les informations contenues dans ce document peuvent être utilisées pour des débats communautaires formels et informels, des séances d’information ou pour expliquer aux travailleurs du sexe comment se protéger eux-mêmes et protéger les autres. </a:t>
            </a:r>
            <a:r>
              <a:rPr lang="fr-FR" sz="400" b="1" i="0" u="none" strike="noStrike" cap="none" baseline="0" dirty="0">
                <a:solidFill>
                  <a:srgbClr val="000000"/>
                </a:solidFill>
                <a:effectLst/>
                <a:uFill>
                  <a:solidFill>
                    <a:prstClr val="black">
                      <a:alpha val="0"/>
                    </a:prstClr>
                  </a:solidFill>
                </a:uFill>
                <a:latin typeface="Arial"/>
                <a:ea typeface="Arial"/>
                <a:cs typeface="Arial"/>
              </a:rPr>
              <a:t>Les informations présentées ici peuvent et doivent être adaptées au contexte local et aux conditions de travail du sexe, en fonction des besoins de la communauté.</a:t>
            </a:r>
          </a:p>
          <a:p>
            <a:pPr>
              <a:lnSpc>
                <a:spcPct val="112000"/>
              </a:lnSpc>
              <a:spcAft>
                <a:spcPts val="200"/>
              </a:spcAft>
            </a:pPr>
            <a:endParaRPr lang="fr-FR" sz="400" b="1" dirty="0">
              <a:solidFill>
                <a:srgbClr val="000000"/>
              </a:solidFill>
              <a:uFill>
                <a:solidFill>
                  <a:prstClr val="black">
                    <a:alpha val="0"/>
                  </a:prstClr>
                </a:solidFill>
              </a:uFill>
              <a:latin typeface="Arial"/>
              <a:ea typeface="Arial"/>
              <a:cs typeface="Arial"/>
            </a:endParaRPr>
          </a:p>
          <a:p>
            <a:pPr>
              <a:lnSpc>
                <a:spcPct val="112000"/>
              </a:lnSpc>
              <a:spcAft>
                <a:spcPts val="200"/>
              </a:spcAft>
            </a:pPr>
            <a:endParaRPr lang="fr-FR" sz="400" b="1" i="0" u="none" strike="noStrike" cap="none" baseline="0" dirty="0">
              <a:solidFill>
                <a:srgbClr val="000000"/>
              </a:solidFill>
              <a:effectLst/>
              <a:uFill>
                <a:solidFill>
                  <a:prstClr val="black">
                    <a:alpha val="0"/>
                  </a:prstClr>
                </a:solidFill>
              </a:uFill>
              <a:latin typeface="Arial"/>
              <a:ea typeface="Arial"/>
              <a:cs typeface="Arial"/>
            </a:endParaRPr>
          </a:p>
          <a:p>
            <a:pPr>
              <a:lnSpc>
                <a:spcPct val="112000"/>
              </a:lnSpc>
              <a:spcAft>
                <a:spcPts val="200"/>
              </a:spcAft>
            </a:pPr>
            <a:endParaRPr lang="fr-FR" sz="400" b="1" dirty="0">
              <a:solidFill>
                <a:srgbClr val="000000"/>
              </a:solidFill>
              <a:uFill>
                <a:solidFill>
                  <a:prstClr val="black">
                    <a:alpha val="0"/>
                  </a:prstClr>
                </a:solidFill>
              </a:uFill>
              <a:latin typeface="Arial"/>
              <a:ea typeface="Arial"/>
              <a:cs typeface="Arial"/>
            </a:endParaRPr>
          </a:p>
          <a:p>
            <a:pPr>
              <a:lnSpc>
                <a:spcPct val="112000"/>
              </a:lnSpc>
              <a:spcAft>
                <a:spcPts val="200"/>
              </a:spcAft>
            </a:pPr>
            <a:endParaRPr lang="fr-FR" sz="400" b="1" i="0" u="none" strike="noStrike" cap="none" baseline="0" dirty="0">
              <a:solidFill>
                <a:srgbClr val="000000"/>
              </a:solidFill>
              <a:effectLst/>
              <a:uFill>
                <a:solidFill>
                  <a:prstClr val="black">
                    <a:alpha val="0"/>
                  </a:prstClr>
                </a:solidFill>
              </a:uFill>
              <a:latin typeface="Arial"/>
              <a:ea typeface="Arial"/>
              <a:cs typeface="Arial"/>
            </a:endParaRPr>
          </a:p>
        </p:txBody>
      </p:sp>
      <p:sp>
        <p:nvSpPr>
          <p:cNvPr id="15" name="TextBox 14">
            <a:extLst>
              <a:ext uri="{FF2B5EF4-FFF2-40B4-BE49-F238E27FC236}">
                <a16:creationId xmlns:a16="http://schemas.microsoft.com/office/drawing/2014/main" id="{03DC871C-567F-4AEC-87E4-D9E7E3C338EE}"/>
              </a:ext>
            </a:extLst>
          </p:cNvPr>
          <p:cNvSpPr txBox="1"/>
          <p:nvPr/>
        </p:nvSpPr>
        <p:spPr>
          <a:xfrm>
            <a:off x="7137759" y="1945551"/>
            <a:ext cx="1386488" cy="153888"/>
          </a:xfrm>
          <a:prstGeom prst="rect">
            <a:avLst/>
          </a:prstGeom>
          <a:solidFill>
            <a:srgbClr val="A5D5EF"/>
          </a:solidFill>
        </p:spPr>
        <p:txBody>
          <a:bodyPr wrap="square" lIns="0" tIns="0" rIns="0" bIns="0" rtlCol="0">
            <a:spAutoFit/>
          </a:bodyPr>
          <a:lstStyle/>
          <a:p>
            <a:pPr algn="ctr"/>
            <a:r>
              <a:rPr lang="fr-FR" sz="1000" b="1" i="0" u="none" strike="noStrike" cap="none" baseline="0">
                <a:solidFill>
                  <a:srgbClr val="6A4196"/>
                </a:solidFill>
                <a:effectLst/>
                <a:uFill>
                  <a:solidFill>
                    <a:prstClr val="black">
                      <a:alpha val="0"/>
                    </a:prstClr>
                  </a:solidFill>
                </a:uFill>
                <a:latin typeface="Arial"/>
                <a:ea typeface="Arial"/>
                <a:cs typeface="Arial"/>
              </a:rPr>
              <a:t>RÉSUMÉ</a:t>
            </a:r>
            <a:endParaRPr lang="en-US" sz="500">
              <a:solidFill>
                <a:srgbClr val="6A4196"/>
              </a:solidFill>
              <a:latin typeface="+mj-lt"/>
            </a:endParaRPr>
          </a:p>
        </p:txBody>
      </p:sp>
      <p:sp>
        <p:nvSpPr>
          <p:cNvPr id="16" name="TextBox 15">
            <a:extLst>
              <a:ext uri="{FF2B5EF4-FFF2-40B4-BE49-F238E27FC236}">
                <a16:creationId xmlns:a16="http://schemas.microsoft.com/office/drawing/2014/main" id="{0F4FEF2E-BB9E-4B84-8EBC-C884CCCBB2A1}"/>
              </a:ext>
            </a:extLst>
          </p:cNvPr>
          <p:cNvSpPr txBox="1"/>
          <p:nvPr/>
        </p:nvSpPr>
        <p:spPr>
          <a:xfrm>
            <a:off x="7013754" y="2209076"/>
            <a:ext cx="1634497" cy="215444"/>
          </a:xfrm>
          <a:prstGeom prst="rect">
            <a:avLst/>
          </a:prstGeom>
          <a:solidFill>
            <a:srgbClr val="A5D5EF"/>
          </a:solidFill>
        </p:spPr>
        <p:txBody>
          <a:bodyPr wrap="square" lIns="0" tIns="0" rIns="0" bIns="0" rtlCol="0">
            <a:spAutoFit/>
          </a:bodyPr>
          <a:lstStyle/>
          <a:p>
            <a:pPr algn="ctr"/>
            <a:r>
              <a:rPr lang="fr-FR" sz="700" b="1" i="0" u="none" strike="noStrike" cap="none" baseline="0">
                <a:solidFill>
                  <a:srgbClr val="005EAB"/>
                </a:solidFill>
                <a:effectLst/>
                <a:uFill>
                  <a:solidFill>
                    <a:prstClr val="black">
                      <a:alpha val="0"/>
                    </a:prstClr>
                  </a:solidFill>
                </a:uFill>
                <a:latin typeface="Arial"/>
                <a:ea typeface="Arial"/>
                <a:cs typeface="Arial"/>
              </a:rPr>
              <a:t>Informations essentielles sur la variole du singe</a:t>
            </a:r>
            <a:endParaRPr lang="en-US" sz="200">
              <a:solidFill>
                <a:srgbClr val="005EAB"/>
              </a:solidFill>
              <a:latin typeface="+mj-lt"/>
            </a:endParaRPr>
          </a:p>
        </p:txBody>
      </p:sp>
      <p:sp>
        <p:nvSpPr>
          <p:cNvPr id="18" name="TextBox 17">
            <a:extLst>
              <a:ext uri="{FF2B5EF4-FFF2-40B4-BE49-F238E27FC236}">
                <a16:creationId xmlns:a16="http://schemas.microsoft.com/office/drawing/2014/main" id="{A24AA806-9E37-496A-90A0-1E6AA7306EDD}"/>
              </a:ext>
            </a:extLst>
          </p:cNvPr>
          <p:cNvSpPr txBox="1"/>
          <p:nvPr/>
        </p:nvSpPr>
        <p:spPr>
          <a:xfrm>
            <a:off x="6939006" y="2536124"/>
            <a:ext cx="1103625" cy="333425"/>
          </a:xfrm>
          <a:prstGeom prst="rect">
            <a:avLst/>
          </a:prstGeom>
          <a:solidFill>
            <a:srgbClr val="C1E1F4"/>
          </a:solidFill>
        </p:spPr>
        <p:txBody>
          <a:bodyPr wrap="square" lIns="0" tIns="0" rIns="0" bIns="0" rtlCol="0">
            <a:spAutoFit/>
          </a:bodyPr>
          <a:lstStyle/>
          <a:p>
            <a:pPr>
              <a:lnSpc>
                <a:spcPct val="114000"/>
              </a:lnSpc>
            </a:pPr>
            <a:r>
              <a:rPr lang="fr-FR" sz="300" b="0" i="0" u="none" strike="noStrike" cap="none" baseline="0" dirty="0">
                <a:solidFill>
                  <a:srgbClr val="000000"/>
                </a:solidFill>
                <a:effectLst/>
                <a:uFill>
                  <a:solidFill>
                    <a:prstClr val="black">
                      <a:alpha val="0"/>
                    </a:prstClr>
                  </a:solidFill>
                </a:uFill>
                <a:latin typeface="Arial"/>
                <a:ea typeface="Arial"/>
                <a:cs typeface="Arial"/>
              </a:rPr>
              <a:t>La variole du singe est due à un virus. Elle peut se manifester par des symptômes tels qu’une éruption cutanée, de la fièvre ou des courbatures, entre autres.</a:t>
            </a:r>
          </a:p>
          <a:p>
            <a:pPr>
              <a:lnSpc>
                <a:spcPct val="114000"/>
              </a:lnSpc>
            </a:pPr>
            <a:endParaRPr lang="fr-FR" sz="300" dirty="0">
              <a:solidFill>
                <a:srgbClr val="000000"/>
              </a:solidFill>
              <a:uFill>
                <a:solidFill>
                  <a:prstClr val="black">
                    <a:alpha val="0"/>
                  </a:prstClr>
                </a:solidFill>
              </a:uFill>
              <a:latin typeface="Arial"/>
              <a:cs typeface="Arial"/>
            </a:endParaRPr>
          </a:p>
          <a:p>
            <a:pPr>
              <a:lnSpc>
                <a:spcPct val="114000"/>
              </a:lnSpc>
            </a:pPr>
            <a:endParaRPr lang="fr-FR" sz="300" dirty="0">
              <a:solidFill>
                <a:srgbClr val="000000"/>
              </a:solidFill>
              <a:uFill>
                <a:solidFill>
                  <a:prstClr val="black">
                    <a:alpha val="0"/>
                  </a:prstClr>
                </a:solidFill>
              </a:uFill>
              <a:latin typeface="Arial"/>
              <a:cs typeface="Arial"/>
            </a:endParaRPr>
          </a:p>
          <a:p>
            <a:pPr>
              <a:lnSpc>
                <a:spcPct val="114000"/>
              </a:lnSpc>
            </a:pPr>
            <a:endParaRPr lang="fr-FR" sz="300" dirty="0">
              <a:solidFill>
                <a:srgbClr val="000000"/>
              </a:solidFill>
              <a:uFill>
                <a:solidFill>
                  <a:prstClr val="black">
                    <a:alpha val="0"/>
                  </a:prstClr>
                </a:solidFill>
              </a:uFill>
              <a:latin typeface="Arial"/>
              <a:cs typeface="Arial"/>
            </a:endParaRPr>
          </a:p>
          <a:p>
            <a:pPr>
              <a:lnSpc>
                <a:spcPct val="114000"/>
              </a:lnSpc>
            </a:pPr>
            <a:endParaRPr lang="en-US" sz="100" dirty="0">
              <a:latin typeface="+mj-lt"/>
            </a:endParaRPr>
          </a:p>
        </p:txBody>
      </p:sp>
      <p:sp>
        <p:nvSpPr>
          <p:cNvPr id="19" name="TextBox 18">
            <a:extLst>
              <a:ext uri="{FF2B5EF4-FFF2-40B4-BE49-F238E27FC236}">
                <a16:creationId xmlns:a16="http://schemas.microsoft.com/office/drawing/2014/main" id="{3FCFE6C3-4248-4148-971D-01783BF14C63}"/>
              </a:ext>
            </a:extLst>
          </p:cNvPr>
          <p:cNvSpPr txBox="1"/>
          <p:nvPr/>
        </p:nvSpPr>
        <p:spPr>
          <a:xfrm>
            <a:off x="6954911" y="3068229"/>
            <a:ext cx="934935" cy="350737"/>
          </a:xfrm>
          <a:prstGeom prst="rect">
            <a:avLst/>
          </a:prstGeom>
          <a:solidFill>
            <a:srgbClr val="C1E1F4"/>
          </a:solidFill>
        </p:spPr>
        <p:txBody>
          <a:bodyPr wrap="square" lIns="0" tIns="0" rIns="0" bIns="0" rtlCol="0">
            <a:spAutoFit/>
          </a:bodyPr>
          <a:lstStyle/>
          <a:p>
            <a:pPr>
              <a:lnSpc>
                <a:spcPct val="114000"/>
              </a:lnSpc>
            </a:pPr>
            <a:r>
              <a:rPr lang="fr-FR" sz="400" b="0" i="0" u="none" strike="noStrike" cap="none" baseline="0" dirty="0">
                <a:solidFill>
                  <a:srgbClr val="000000"/>
                </a:solidFill>
                <a:effectLst/>
                <a:uFill>
                  <a:solidFill>
                    <a:prstClr val="black">
                      <a:alpha val="0"/>
                    </a:prstClr>
                  </a:solidFill>
                </a:uFill>
                <a:latin typeface="Arial"/>
                <a:ea typeface="Arial"/>
                <a:cs typeface="Arial"/>
              </a:rPr>
              <a:t>La variole du singe peut se transmettre par le toucher, les baisers et les rapports sexuels oraux, vaginaux et anaux.</a:t>
            </a:r>
          </a:p>
          <a:p>
            <a:pPr>
              <a:lnSpc>
                <a:spcPct val="114000"/>
              </a:lnSpc>
            </a:pPr>
            <a:endParaRPr lang="fr-FR" sz="400" dirty="0">
              <a:solidFill>
                <a:srgbClr val="000000"/>
              </a:solidFill>
              <a:uFill>
                <a:solidFill>
                  <a:prstClr val="black">
                    <a:alpha val="0"/>
                  </a:prstClr>
                </a:solidFill>
              </a:uFill>
              <a:latin typeface="Arial"/>
              <a:ea typeface="Arial"/>
              <a:cs typeface="Arial"/>
            </a:endParaRPr>
          </a:p>
          <a:p>
            <a:pPr>
              <a:lnSpc>
                <a:spcPct val="114000"/>
              </a:lnSpc>
            </a:pPr>
            <a:endParaRPr lang="fr-FR" sz="400" b="0" i="0" u="none" strike="noStrike" cap="none" baseline="0" dirty="0">
              <a:solidFill>
                <a:srgbClr val="000000"/>
              </a:solidFill>
              <a:effectLst/>
              <a:uFill>
                <a:solidFill>
                  <a:prstClr val="black">
                    <a:alpha val="0"/>
                  </a:prstClr>
                </a:solidFill>
              </a:uFill>
              <a:latin typeface="Arial"/>
              <a:ea typeface="Arial"/>
              <a:cs typeface="Arial"/>
            </a:endParaRPr>
          </a:p>
        </p:txBody>
      </p:sp>
      <p:sp>
        <p:nvSpPr>
          <p:cNvPr id="20" name="TextBox 19">
            <a:extLst>
              <a:ext uri="{FF2B5EF4-FFF2-40B4-BE49-F238E27FC236}">
                <a16:creationId xmlns:a16="http://schemas.microsoft.com/office/drawing/2014/main" id="{4DA87C9B-E525-4703-A16F-40FA89D9C844}"/>
              </a:ext>
            </a:extLst>
          </p:cNvPr>
          <p:cNvSpPr txBox="1"/>
          <p:nvPr/>
        </p:nvSpPr>
        <p:spPr>
          <a:xfrm>
            <a:off x="6939006" y="3603306"/>
            <a:ext cx="891997" cy="122854"/>
          </a:xfrm>
          <a:prstGeom prst="rect">
            <a:avLst/>
          </a:prstGeom>
          <a:solidFill>
            <a:srgbClr val="C1E1F4"/>
          </a:solidFill>
        </p:spPr>
        <p:txBody>
          <a:bodyPr wrap="square" lIns="0" tIns="0" rIns="0" bIns="0" rtlCol="0">
            <a:spAutoFit/>
          </a:bodyPr>
          <a:lstStyle/>
          <a:p>
            <a:pPr>
              <a:lnSpc>
                <a:spcPct val="114000"/>
              </a:lnSpc>
            </a:pPr>
            <a:r>
              <a:rPr lang="fr-FR" sz="300" b="0" i="0" u="none" strike="noStrike" cap="none" baseline="0" dirty="0">
                <a:solidFill>
                  <a:srgbClr val="000000"/>
                </a:solidFill>
                <a:effectLst/>
                <a:uFill>
                  <a:solidFill>
                    <a:prstClr val="black">
                      <a:alpha val="0"/>
                    </a:prstClr>
                  </a:solidFill>
                </a:uFill>
                <a:latin typeface="Arial"/>
                <a:ea typeface="Arial"/>
                <a:cs typeface="Arial"/>
              </a:rPr>
              <a:t>Pour vous protéger vous-même et les autres :</a:t>
            </a:r>
          </a:p>
          <a:p>
            <a:pPr>
              <a:lnSpc>
                <a:spcPct val="114000"/>
              </a:lnSpc>
            </a:pPr>
            <a:endParaRPr lang="fr-FR" sz="300" b="0" i="0" u="none" strike="noStrike" cap="none" baseline="0" dirty="0">
              <a:solidFill>
                <a:srgbClr val="000000"/>
              </a:solidFill>
              <a:effectLst/>
              <a:uFill>
                <a:solidFill>
                  <a:prstClr val="black">
                    <a:alpha val="0"/>
                  </a:prstClr>
                </a:solidFill>
              </a:uFill>
              <a:latin typeface="Arial"/>
              <a:ea typeface="Arial"/>
              <a:cs typeface="Arial"/>
            </a:endParaRPr>
          </a:p>
          <a:p>
            <a:pPr>
              <a:lnSpc>
                <a:spcPct val="114000"/>
              </a:lnSpc>
            </a:pPr>
            <a:endParaRPr lang="en-US" sz="100" dirty="0">
              <a:latin typeface="+mj-lt"/>
            </a:endParaRPr>
          </a:p>
        </p:txBody>
      </p:sp>
      <p:sp>
        <p:nvSpPr>
          <p:cNvPr id="21" name="TextBox 20">
            <a:extLst>
              <a:ext uri="{FF2B5EF4-FFF2-40B4-BE49-F238E27FC236}">
                <a16:creationId xmlns:a16="http://schemas.microsoft.com/office/drawing/2014/main" id="{A84B8412-ECDC-4D49-B93B-4E9BCF0193DA}"/>
              </a:ext>
            </a:extLst>
          </p:cNvPr>
          <p:cNvSpPr txBox="1"/>
          <p:nvPr/>
        </p:nvSpPr>
        <p:spPr>
          <a:xfrm>
            <a:off x="6939007" y="3728866"/>
            <a:ext cx="1176938" cy="1554272"/>
          </a:xfrm>
          <a:prstGeom prst="rect">
            <a:avLst/>
          </a:prstGeom>
          <a:solidFill>
            <a:srgbClr val="C1E1F4"/>
          </a:solidFill>
        </p:spPr>
        <p:txBody>
          <a:bodyPr wrap="square" lIns="0" tIns="0" rIns="0" bIns="0" rtlCol="0">
            <a:spAutoFit/>
          </a:bodyPr>
          <a:lstStyle/>
          <a:p>
            <a:pPr marL="91440" indent="-91440">
              <a:lnSpc>
                <a:spcPct val="150000"/>
              </a:lnSpc>
              <a:spcAft>
                <a:spcPts val="300"/>
              </a:spcAft>
              <a:buFont typeface="Arial" panose="020B0604020202020204" pitchFamily="34" charset="0"/>
              <a:buChar char="•"/>
            </a:pPr>
            <a:r>
              <a:rPr lang="fr-FR" sz="300" b="0" i="0" u="none" strike="noStrike" cap="none" baseline="0" dirty="0">
                <a:solidFill>
                  <a:srgbClr val="000000"/>
                </a:solidFill>
                <a:effectLst/>
                <a:uFill>
                  <a:solidFill>
                    <a:prstClr val="black">
                      <a:alpha val="0"/>
                    </a:prstClr>
                  </a:solidFill>
                </a:uFill>
                <a:latin typeface="Arial"/>
                <a:ea typeface="Arial"/>
                <a:cs typeface="Arial"/>
              </a:rPr>
              <a:t>Apprenez quels sont les symptômes et vérifiez régulièrement s’ils apparaissent</a:t>
            </a:r>
          </a:p>
          <a:p>
            <a:pPr marL="91440" indent="-91440">
              <a:lnSpc>
                <a:spcPct val="150000"/>
              </a:lnSpc>
              <a:spcAft>
                <a:spcPts val="300"/>
              </a:spcAft>
              <a:buFont typeface="Arial" panose="020B0604020202020204" pitchFamily="34" charset="0"/>
              <a:buChar char="•"/>
            </a:pPr>
            <a:r>
              <a:rPr lang="fr-FR" sz="300" b="0" i="0" u="none" strike="noStrike" cap="none" baseline="0" dirty="0">
                <a:solidFill>
                  <a:srgbClr val="000000"/>
                </a:solidFill>
                <a:effectLst/>
                <a:uFill>
                  <a:solidFill>
                    <a:prstClr val="black">
                      <a:alpha val="0"/>
                    </a:prstClr>
                  </a:solidFill>
                </a:uFill>
                <a:latin typeface="Arial"/>
                <a:ea typeface="Arial"/>
                <a:cs typeface="Arial"/>
              </a:rPr>
              <a:t>Parlez franchement avec vos contacts proches si vous pouvez le faire sans vous mettre en danger</a:t>
            </a:r>
          </a:p>
          <a:p>
            <a:pPr marL="91440" indent="-91440">
              <a:lnSpc>
                <a:spcPct val="150000"/>
              </a:lnSpc>
              <a:spcAft>
                <a:spcPts val="300"/>
              </a:spcAft>
              <a:buFont typeface="Arial" panose="020B0604020202020204" pitchFamily="34" charset="0"/>
              <a:buChar char="•"/>
            </a:pPr>
            <a:r>
              <a:rPr lang="fr-FR" sz="300" b="0" i="0" u="none" strike="noStrike" cap="none" baseline="0" dirty="0">
                <a:solidFill>
                  <a:srgbClr val="000000"/>
                </a:solidFill>
                <a:effectLst/>
                <a:uFill>
                  <a:solidFill>
                    <a:prstClr val="black">
                      <a:alpha val="0"/>
                    </a:prstClr>
                  </a:solidFill>
                </a:uFill>
                <a:latin typeface="Arial"/>
                <a:ea typeface="Arial"/>
                <a:cs typeface="Arial"/>
              </a:rPr>
              <a:t>Éviter tout contact proche avec quelqu’un qui est atteint de la maladie</a:t>
            </a:r>
          </a:p>
          <a:p>
            <a:pPr marL="91440" indent="-91440">
              <a:lnSpc>
                <a:spcPct val="150000"/>
              </a:lnSpc>
              <a:spcAft>
                <a:spcPts val="300"/>
              </a:spcAft>
              <a:buFont typeface="Arial" panose="020B0604020202020204" pitchFamily="34" charset="0"/>
              <a:buChar char="•"/>
            </a:pPr>
            <a:r>
              <a:rPr lang="fr-FR" sz="300" b="0" i="0" u="none" strike="noStrike" cap="none" baseline="0" dirty="0">
                <a:solidFill>
                  <a:srgbClr val="000000"/>
                </a:solidFill>
                <a:effectLst/>
                <a:uFill>
                  <a:solidFill>
                    <a:prstClr val="black">
                      <a:alpha val="0"/>
                    </a:prstClr>
                  </a:solidFill>
                </a:uFill>
                <a:latin typeface="Arial"/>
                <a:ea typeface="Arial"/>
                <a:cs typeface="Arial"/>
              </a:rPr>
              <a:t>Consultez un professionnel de santé et faites-vous tester si vous avez été exposé(e) ou si vous présentez des symptômes</a:t>
            </a:r>
          </a:p>
          <a:p>
            <a:pPr marL="91440" indent="-91440">
              <a:lnSpc>
                <a:spcPct val="150000"/>
              </a:lnSpc>
              <a:spcAft>
                <a:spcPts val="300"/>
              </a:spcAft>
              <a:buFont typeface="Arial" panose="020B0604020202020204" pitchFamily="34" charset="0"/>
              <a:buChar char="•"/>
            </a:pPr>
            <a:r>
              <a:rPr lang="fr-FR" sz="300" b="0" i="0" u="none" strike="noStrike" cap="none" baseline="0" dirty="0">
                <a:solidFill>
                  <a:srgbClr val="000000"/>
                </a:solidFill>
                <a:effectLst/>
                <a:uFill>
                  <a:solidFill>
                    <a:prstClr val="black">
                      <a:alpha val="0"/>
                    </a:prstClr>
                  </a:solidFill>
                </a:uFill>
                <a:latin typeface="Arial"/>
                <a:ea typeface="Arial"/>
                <a:cs typeface="Arial"/>
              </a:rPr>
              <a:t>Dans la mesure du possible., isolez-vous si vous avez contracté la variole du singe.</a:t>
            </a:r>
          </a:p>
          <a:p>
            <a:pPr marL="91440" indent="-91440">
              <a:lnSpc>
                <a:spcPct val="150000"/>
              </a:lnSpc>
              <a:spcAft>
                <a:spcPts val="300"/>
              </a:spcAft>
              <a:buFont typeface="Arial" panose="020B0604020202020204" pitchFamily="34" charset="0"/>
              <a:buChar char="•"/>
            </a:pPr>
            <a:r>
              <a:rPr lang="fr-FR" sz="300" b="0" i="0" u="none" strike="noStrike" cap="none" baseline="0" dirty="0">
                <a:solidFill>
                  <a:srgbClr val="000000"/>
                </a:solidFill>
                <a:effectLst/>
                <a:uFill>
                  <a:solidFill>
                    <a:prstClr val="black">
                      <a:alpha val="0"/>
                    </a:prstClr>
                  </a:solidFill>
                </a:uFill>
                <a:latin typeface="Arial"/>
                <a:ea typeface="Arial"/>
                <a:cs typeface="Arial"/>
              </a:rPr>
              <a:t> Faites-vous vacciner si vous en avez la possibilité</a:t>
            </a:r>
          </a:p>
          <a:p>
            <a:pPr marL="91440" indent="-91440">
              <a:lnSpc>
                <a:spcPct val="150000"/>
              </a:lnSpc>
              <a:spcAft>
                <a:spcPts val="300"/>
              </a:spcAft>
              <a:buFont typeface="Arial" panose="020B0604020202020204" pitchFamily="34" charset="0"/>
              <a:buChar char="•"/>
            </a:pPr>
            <a:endParaRPr lang="fr-FR" sz="300" dirty="0">
              <a:solidFill>
                <a:srgbClr val="000000"/>
              </a:solidFill>
              <a:uFill>
                <a:solidFill>
                  <a:prstClr val="black">
                    <a:alpha val="0"/>
                  </a:prstClr>
                </a:solidFill>
              </a:uFill>
              <a:latin typeface="Arial"/>
              <a:cs typeface="Arial"/>
            </a:endParaRPr>
          </a:p>
          <a:p>
            <a:pPr marL="91440" indent="-91440">
              <a:lnSpc>
                <a:spcPct val="150000"/>
              </a:lnSpc>
              <a:spcAft>
                <a:spcPts val="300"/>
              </a:spcAft>
              <a:buFont typeface="Arial" panose="020B0604020202020204" pitchFamily="34" charset="0"/>
              <a:buChar char="•"/>
            </a:pPr>
            <a:endParaRPr lang="fr-FR" sz="300" dirty="0">
              <a:solidFill>
                <a:srgbClr val="000000"/>
              </a:solidFill>
              <a:uFill>
                <a:solidFill>
                  <a:prstClr val="black">
                    <a:alpha val="0"/>
                  </a:prstClr>
                </a:solidFill>
              </a:uFill>
              <a:latin typeface="Arial"/>
              <a:cs typeface="Arial"/>
            </a:endParaRPr>
          </a:p>
          <a:p>
            <a:pPr marL="91440" indent="-91440">
              <a:lnSpc>
                <a:spcPct val="150000"/>
              </a:lnSpc>
              <a:spcAft>
                <a:spcPts val="300"/>
              </a:spcAft>
              <a:buFont typeface="Arial" panose="020B0604020202020204" pitchFamily="34" charset="0"/>
              <a:buChar char="•"/>
            </a:pPr>
            <a:endParaRPr lang="fr-FR" sz="300" dirty="0">
              <a:solidFill>
                <a:srgbClr val="000000"/>
              </a:solidFill>
              <a:uFill>
                <a:solidFill>
                  <a:prstClr val="black">
                    <a:alpha val="0"/>
                  </a:prstClr>
                </a:solidFill>
              </a:uFill>
              <a:latin typeface="Arial"/>
              <a:cs typeface="Arial"/>
            </a:endParaRPr>
          </a:p>
          <a:p>
            <a:pPr marL="91440" indent="-91440">
              <a:lnSpc>
                <a:spcPct val="150000"/>
              </a:lnSpc>
              <a:spcAft>
                <a:spcPts val="300"/>
              </a:spcAft>
              <a:buFont typeface="Arial" panose="020B0604020202020204" pitchFamily="34" charset="0"/>
              <a:buChar char="•"/>
            </a:pPr>
            <a:endParaRPr lang="fr-FR" sz="300" dirty="0">
              <a:solidFill>
                <a:srgbClr val="000000"/>
              </a:solidFill>
              <a:uFill>
                <a:solidFill>
                  <a:prstClr val="black">
                    <a:alpha val="0"/>
                  </a:prstClr>
                </a:solidFill>
              </a:uFill>
              <a:latin typeface="Arial"/>
              <a:cs typeface="Arial"/>
            </a:endParaRPr>
          </a:p>
          <a:p>
            <a:pPr marL="91440" indent="-91440">
              <a:lnSpc>
                <a:spcPct val="150000"/>
              </a:lnSpc>
              <a:spcAft>
                <a:spcPts val="300"/>
              </a:spcAft>
              <a:buFont typeface="Arial" panose="020B0604020202020204" pitchFamily="34" charset="0"/>
              <a:buChar char="•"/>
            </a:pPr>
            <a:endParaRPr lang="fr-FR" sz="300" dirty="0">
              <a:solidFill>
                <a:srgbClr val="000000"/>
              </a:solidFill>
              <a:uFill>
                <a:solidFill>
                  <a:prstClr val="black">
                    <a:alpha val="0"/>
                  </a:prstClr>
                </a:solidFill>
              </a:uFill>
              <a:latin typeface="Arial"/>
              <a:cs typeface="Arial"/>
            </a:endParaRPr>
          </a:p>
          <a:p>
            <a:pPr marL="91440" indent="-91440">
              <a:lnSpc>
                <a:spcPct val="150000"/>
              </a:lnSpc>
              <a:spcAft>
                <a:spcPts val="300"/>
              </a:spcAft>
              <a:buFont typeface="Arial" panose="020B0604020202020204" pitchFamily="34" charset="0"/>
              <a:buChar char="•"/>
            </a:pPr>
            <a:endParaRPr lang="en-US" sz="100" dirty="0">
              <a:latin typeface="+mj-lt"/>
            </a:endParaRPr>
          </a:p>
        </p:txBody>
      </p:sp>
      <p:sp>
        <p:nvSpPr>
          <p:cNvPr id="23" name="TextBox 22">
            <a:extLst>
              <a:ext uri="{FF2B5EF4-FFF2-40B4-BE49-F238E27FC236}">
                <a16:creationId xmlns:a16="http://schemas.microsoft.com/office/drawing/2014/main" id="{01CEBE4E-18EF-45AC-A586-400CA5A34660}"/>
              </a:ext>
            </a:extLst>
          </p:cNvPr>
          <p:cNvSpPr txBox="1"/>
          <p:nvPr/>
        </p:nvSpPr>
        <p:spPr>
          <a:xfrm>
            <a:off x="6961291" y="5558275"/>
            <a:ext cx="977118" cy="786241"/>
          </a:xfrm>
          <a:prstGeom prst="rect">
            <a:avLst/>
          </a:prstGeom>
          <a:solidFill>
            <a:srgbClr val="C1E1F4"/>
          </a:solidFill>
        </p:spPr>
        <p:txBody>
          <a:bodyPr wrap="square" lIns="0" tIns="0" rIns="0" bIns="0" rtlCol="0">
            <a:spAutoFit/>
          </a:bodyPr>
          <a:lstStyle/>
          <a:p>
            <a:pPr>
              <a:lnSpc>
                <a:spcPct val="114000"/>
              </a:lnSpc>
              <a:spcAft>
                <a:spcPts val="600"/>
              </a:spcAft>
            </a:pPr>
            <a:r>
              <a:rPr lang="fr-FR" sz="400" b="0" i="0" u="none" strike="noStrike" cap="none" baseline="0" dirty="0">
                <a:solidFill>
                  <a:srgbClr val="000000"/>
                </a:solidFill>
                <a:effectLst/>
                <a:uFill>
                  <a:solidFill>
                    <a:prstClr val="black">
                      <a:alpha val="0"/>
                    </a:prstClr>
                  </a:solidFill>
                </a:uFill>
                <a:latin typeface="Arial"/>
                <a:ea typeface="Arial"/>
                <a:cs typeface="Arial"/>
              </a:rPr>
              <a:t>Avoir la variole du singe ou y être exposé(e) n’a rien de honteux.</a:t>
            </a:r>
          </a:p>
          <a:p>
            <a:pPr>
              <a:lnSpc>
                <a:spcPct val="114000"/>
              </a:lnSpc>
              <a:spcAft>
                <a:spcPts val="600"/>
              </a:spcAft>
            </a:pPr>
            <a:r>
              <a:rPr lang="fr-FR" sz="400" b="0" i="0" u="none" strike="noStrike" cap="none" baseline="0" dirty="0">
                <a:solidFill>
                  <a:srgbClr val="000000"/>
                </a:solidFill>
                <a:effectLst/>
                <a:uFill>
                  <a:solidFill>
                    <a:prstClr val="black">
                      <a:alpha val="0"/>
                    </a:prstClr>
                  </a:solidFill>
                </a:uFill>
                <a:latin typeface="Arial"/>
                <a:ea typeface="Arial"/>
                <a:cs typeface="Arial"/>
              </a:rPr>
              <a:t>N’importe qui peut contracter la variole du singe.</a:t>
            </a:r>
          </a:p>
          <a:p>
            <a:pPr>
              <a:lnSpc>
                <a:spcPct val="114000"/>
              </a:lnSpc>
              <a:spcAft>
                <a:spcPts val="600"/>
              </a:spcAft>
            </a:pPr>
            <a:r>
              <a:rPr lang="fr-FR" sz="400" b="0" i="0" u="none" strike="noStrike" cap="none" baseline="0" dirty="0">
                <a:solidFill>
                  <a:srgbClr val="000000"/>
                </a:solidFill>
                <a:effectLst/>
                <a:uFill>
                  <a:solidFill>
                    <a:prstClr val="black">
                      <a:alpha val="0"/>
                    </a:prstClr>
                  </a:solidFill>
                </a:uFill>
                <a:latin typeface="Arial"/>
                <a:ea typeface="Arial"/>
                <a:cs typeface="Arial"/>
              </a:rPr>
              <a:t>Prenons soin les uns des autres et débarrassons-nous ensemble de la variole du singe.</a:t>
            </a:r>
          </a:p>
          <a:p>
            <a:pPr>
              <a:lnSpc>
                <a:spcPct val="114000"/>
              </a:lnSpc>
              <a:spcAft>
                <a:spcPts val="600"/>
              </a:spcAft>
            </a:pPr>
            <a:endParaRPr lang="fr-FR" sz="400" b="0" i="0" u="none" strike="noStrike" cap="none" baseline="0" dirty="0">
              <a:solidFill>
                <a:srgbClr val="000000"/>
              </a:solidFill>
              <a:effectLst/>
              <a:uFill>
                <a:solidFill>
                  <a:prstClr val="black">
                    <a:alpha val="0"/>
                  </a:prstClr>
                </a:solidFill>
              </a:uFill>
              <a:latin typeface="Arial"/>
              <a:ea typeface="Arial"/>
              <a:cs typeface="Arial"/>
            </a:endParaRPr>
          </a:p>
        </p:txBody>
      </p:sp>
    </p:spTree>
    <p:extLst>
      <p:ext uri="{BB962C8B-B14F-4D97-AF65-F5344CB8AC3E}">
        <p14:creationId xmlns:p14="http://schemas.microsoft.com/office/powerpoint/2010/main" val="1244070913"/>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623104-5DAC-3049-962A-240EA86C395E}"/>
              </a:ext>
            </a:extLst>
          </p:cNvPr>
          <p:cNvSpPr>
            <a:spLocks noGrp="1"/>
          </p:cNvSpPr>
          <p:nvPr>
            <p:ph idx="1"/>
          </p:nvPr>
        </p:nvSpPr>
        <p:spPr>
          <a:xfrm>
            <a:off x="3236495" y="476500"/>
            <a:ext cx="8855242" cy="5773721"/>
          </a:xfrm>
        </p:spPr>
        <p:txBody>
          <a:bodyPr numCol="2" spcCol="365760"/>
          <a:lstStyle/>
          <a:p>
            <a:pPr marL="228600" indent="-225425"/>
            <a:r>
              <a:rPr lang="fr-FR" sz="1400" b="0" i="0" u="none" strike="noStrike" cap="none" baseline="0">
                <a:solidFill>
                  <a:srgbClr val="262626"/>
                </a:solidFill>
                <a:effectLst/>
                <a:uFill>
                  <a:solidFill>
                    <a:prstClr val="black">
                      <a:alpha val="0"/>
                    </a:prstClr>
                  </a:solidFill>
                </a:uFill>
                <a:latin typeface="Arial"/>
                <a:ea typeface="Arial"/>
                <a:cs typeface="Arial"/>
              </a:rPr>
              <a:t>Apprenez quels sont les symptômes et vérifiez régulièrement s’ils apparaissent ; </a:t>
            </a:r>
            <a:r>
              <a:rPr lang="fr-FR" sz="1400" b="0" i="0" u="none" strike="noStrike" cap="none" baseline="0">
                <a:solidFill>
                  <a:srgbClr val="3C4245"/>
                </a:solidFill>
                <a:effectLst/>
                <a:uFill>
                  <a:solidFill>
                    <a:prstClr val="black">
                      <a:alpha val="0"/>
                    </a:prstClr>
                  </a:solidFill>
                </a:uFill>
                <a:latin typeface="Arial"/>
                <a:ea typeface="Arial"/>
                <a:cs typeface="Arial"/>
              </a:rPr>
              <a:t>demandez à vos partenaires sexuels d’en faire de même.</a:t>
            </a:r>
            <a:endParaRPr lang="en-US" sz="1400"/>
          </a:p>
          <a:p>
            <a:pPr marL="228600" indent="-225425"/>
            <a:r>
              <a:rPr lang="fr-FR" sz="1400" b="0" i="0" u="none" strike="noStrike" cap="none" baseline="0">
                <a:solidFill>
                  <a:srgbClr val="3C4245"/>
                </a:solidFill>
                <a:effectLst/>
                <a:uFill>
                  <a:solidFill>
                    <a:prstClr val="black">
                      <a:alpha val="0"/>
                    </a:prstClr>
                  </a:solidFill>
                </a:uFill>
                <a:latin typeface="Arial"/>
                <a:ea typeface="Arial"/>
                <a:cs typeface="Arial"/>
              </a:rPr>
              <a:t>Réduisez votre risque en réduisant le nombre de vos partenaires sexuels, en vous abstenant pendant un certain temps avant les rapports sexuels avec de nouveaux partenaires ou en marquant une pause dans vos rapports sexuels.</a:t>
            </a:r>
          </a:p>
          <a:p>
            <a:pPr marL="228600" indent="-225425"/>
            <a:r>
              <a:rPr lang="fr-FR" sz="1400" b="0" i="0" u="none" strike="noStrike" cap="none" baseline="0">
                <a:solidFill>
                  <a:srgbClr val="3C4245"/>
                </a:solidFill>
                <a:effectLst/>
                <a:uFill>
                  <a:solidFill>
                    <a:prstClr val="black">
                      <a:alpha val="0"/>
                    </a:prstClr>
                  </a:solidFill>
                </a:uFill>
                <a:latin typeface="Arial"/>
                <a:ea typeface="Arial"/>
                <a:cs typeface="Arial"/>
              </a:rPr>
              <a:t>Ayez des conversations franches et sans jugement. Échangez vos coordonnées avec vos nouveaux partenaires sexuels et acceptez de vous informer mutuellement si vous développez des symptômes.</a:t>
            </a:r>
          </a:p>
          <a:p>
            <a:pPr marL="228600" indent="-225425"/>
            <a:r>
              <a:rPr lang="fr-FR" sz="1400" b="0" i="0" u="none" strike="noStrike" cap="none" baseline="0">
                <a:solidFill>
                  <a:srgbClr val="3C4245"/>
                </a:solidFill>
                <a:effectLst/>
                <a:uFill>
                  <a:solidFill>
                    <a:prstClr val="black">
                      <a:alpha val="0"/>
                    </a:prstClr>
                  </a:solidFill>
                </a:uFill>
                <a:latin typeface="Arial"/>
                <a:ea typeface="Arial"/>
                <a:cs typeface="Arial"/>
              </a:rPr>
              <a:t>Les préservatifs permettront de prévenir certaines IST. Ils peuvent également réduire votre risque d’exposition à la variole du singe et pourraient aider à réduire les symptômes douloureux si vous contractez une infection, mais ils ne vous empêcheront pas de contracter une infection par contact physique étroit.</a:t>
            </a:r>
          </a:p>
          <a:p>
            <a:pPr marL="228600" indent="-225425"/>
            <a:r>
              <a:rPr lang="fr-FR" sz="1400" b="0" i="0" u="none" strike="noStrike" cap="none" baseline="0">
                <a:solidFill>
                  <a:srgbClr val="262626"/>
                </a:solidFill>
                <a:effectLst/>
                <a:uFill>
                  <a:solidFill>
                    <a:prstClr val="black">
                      <a:alpha val="0"/>
                    </a:prstClr>
                  </a:solidFill>
                </a:uFill>
                <a:latin typeface="Arial"/>
                <a:ea typeface="Arial"/>
                <a:cs typeface="Arial"/>
              </a:rPr>
              <a:t>Si une personne que vous connaissez reçoit un diagnostic de variole du singe ou en est suspectée, évitez tout contact étroit avec elle, y compris un contact sexuel.</a:t>
            </a:r>
          </a:p>
          <a:p>
            <a:pPr marL="228600" indent="-225425"/>
            <a:r>
              <a:rPr lang="fr-FR" sz="1400" b="0" i="0" u="none" strike="noStrike" cap="none" baseline="0">
                <a:solidFill>
                  <a:srgbClr val="262626"/>
                </a:solidFill>
                <a:effectLst/>
                <a:uFill>
                  <a:solidFill>
                    <a:prstClr val="black">
                      <a:alpha val="0"/>
                    </a:prstClr>
                  </a:solidFill>
                </a:uFill>
                <a:latin typeface="Arial"/>
                <a:ea typeface="Arial"/>
                <a:cs typeface="Arial"/>
              </a:rPr>
              <a:t>Si vous développez des symptômes, consultez un professionnel de santé. Il vous fera passer des examens. Isolez-vous en attendant un test.</a:t>
            </a:r>
          </a:p>
          <a:p>
            <a:pPr marL="228600" indent="-225425"/>
            <a:r>
              <a:rPr lang="fr-FR" sz="1400" b="0" i="0" u="none" strike="noStrike" cap="none" baseline="0">
                <a:solidFill>
                  <a:srgbClr val="262626"/>
                </a:solidFill>
                <a:effectLst/>
                <a:uFill>
                  <a:solidFill>
                    <a:prstClr val="black">
                      <a:alpha val="0"/>
                    </a:prstClr>
                  </a:solidFill>
                </a:uFill>
                <a:latin typeface="Arial"/>
                <a:ea typeface="Arial"/>
                <a:cs typeface="Arial"/>
              </a:rPr>
              <a:t>Si une personne que vous connaissez reçoit un diagnostic de variole du singe ou en est suspectée, évitez tout contact étroit avec elle. Nettoyez et désinfectez les environnements susceptibles d’être contaminés par le virus provenant d’une personne contagieuse.</a:t>
            </a:r>
          </a:p>
          <a:p>
            <a:pPr marL="228600" indent="-225425"/>
            <a:r>
              <a:rPr lang="fr-FR" sz="1400" b="0" i="0" u="none" strike="noStrike" cap="none" baseline="0">
                <a:solidFill>
                  <a:srgbClr val="262626"/>
                </a:solidFill>
                <a:effectLst/>
                <a:uFill>
                  <a:solidFill>
                    <a:prstClr val="black">
                      <a:alpha val="0"/>
                    </a:prstClr>
                  </a:solidFill>
                </a:uFill>
                <a:latin typeface="Arial"/>
                <a:ea typeface="Arial"/>
                <a:cs typeface="Arial"/>
              </a:rPr>
              <a:t>Restez au fait de la variole du singe dans votre région.</a:t>
            </a:r>
          </a:p>
          <a:p>
            <a:pPr marL="228600" indent="-225425"/>
            <a:r>
              <a:rPr lang="fr-FR" sz="1400" b="0" i="0" u="none" strike="noStrike" cap="none" baseline="0">
                <a:solidFill>
                  <a:srgbClr val="262626"/>
                </a:solidFill>
                <a:effectLst/>
                <a:uFill>
                  <a:solidFill>
                    <a:prstClr val="black">
                      <a:alpha val="0"/>
                    </a:prstClr>
                  </a:solidFill>
                </a:uFill>
                <a:latin typeface="Arial"/>
                <a:ea typeface="Arial"/>
                <a:cs typeface="Arial"/>
              </a:rPr>
              <a:t>Faites-vous vacciner si vous y êtes admissible. </a:t>
            </a:r>
            <a:r>
              <a:rPr lang="fr-FR" sz="1400" b="0" i="0" u="none" strike="noStrike" cap="none" baseline="0">
                <a:solidFill>
                  <a:srgbClr val="3C4245"/>
                </a:solidFill>
                <a:effectLst/>
                <a:uFill>
                  <a:solidFill>
                    <a:prstClr val="black">
                      <a:alpha val="0"/>
                    </a:prstClr>
                  </a:solidFill>
                </a:uFill>
                <a:latin typeface="Arial"/>
                <a:ea typeface="Arial"/>
                <a:cs typeface="Arial"/>
              </a:rPr>
              <a:t>Si vous avez reçu un vaccin, sachez qu'une protection totale peut prendre quelques semaines ; l’abstinence sexuelle au cours de cette période est une bonne idée.</a:t>
            </a:r>
          </a:p>
          <a:p>
            <a:pPr marL="228600" indent="-225425"/>
            <a:r>
              <a:rPr lang="fr-FR" sz="1400" b="0" i="0" u="none" strike="noStrike" cap="none" baseline="0">
                <a:solidFill>
                  <a:srgbClr val="262626"/>
                </a:solidFill>
                <a:effectLst/>
                <a:uFill>
                  <a:solidFill>
                    <a:prstClr val="black">
                      <a:alpha val="0"/>
                    </a:prstClr>
                  </a:solidFill>
                </a:uFill>
                <a:latin typeface="Arial"/>
                <a:ea typeface="Arial"/>
                <a:cs typeface="Arial"/>
              </a:rPr>
              <a:t>Luttez contre la désinformation en partageant uniquement des informations fiables, factuelles et non stigmatisantes provenant de sources fiables.</a:t>
            </a:r>
          </a:p>
        </p:txBody>
      </p:sp>
      <p:pic>
        <p:nvPicPr>
          <p:cNvPr id="3074" name="Picture 2">
            <a:extLst>
              <a:ext uri="{FF2B5EF4-FFF2-40B4-BE49-F238E27FC236}">
                <a16:creationId xmlns:a16="http://schemas.microsoft.com/office/drawing/2014/main" id="{3D8095D7-3657-AD06-9DE5-BBA8D839BCA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9181" y="3363361"/>
            <a:ext cx="2750243" cy="2750243"/>
          </a:xfrm>
          <a:prstGeom prst="rect">
            <a:avLst/>
          </a:prstGeom>
          <a:ln w="6350">
            <a:solidFill>
              <a:schemeClr val="accent6"/>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DAF013C-AC7F-2836-3EB1-6C45AF2859F5}"/>
              </a:ext>
            </a:extLst>
          </p:cNvPr>
          <p:cNvSpPr txBox="1"/>
          <p:nvPr/>
        </p:nvSpPr>
        <p:spPr>
          <a:xfrm>
            <a:off x="3525397" y="6244504"/>
            <a:ext cx="8566339" cy="430887"/>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OMS [Internet].  </a:t>
            </a:r>
            <a:r>
              <a:rPr lang="fr-FR" sz="1100" b="0" i="0" u="sng" strike="noStrike" cap="none" baseline="0">
                <a:solidFill>
                  <a:srgbClr val="44546A"/>
                </a:solidFill>
                <a:effectLst/>
                <a:uFill>
                  <a:solidFill>
                    <a:srgbClr val="44546A"/>
                  </a:solidFill>
                </a:uFill>
                <a:latin typeface="Arial"/>
                <a:ea typeface="Arial"/>
                <a:cs typeface="Arial"/>
                <a:hlinkClick r:id="rId4" history="0"/>
              </a:rPr>
              <a:t>Public health advice on protecting yourself and others from mpox (monkeypox)</a:t>
            </a:r>
            <a:r>
              <a:rPr lang="fr-FR" sz="1100" b="0" i="0" u="sng" strike="noStrike" cap="none" baseline="0">
                <a:solidFill>
                  <a:srgbClr val="44546A"/>
                </a:solidFill>
                <a:effectLst/>
                <a:uFill>
                  <a:solidFill>
                    <a:srgbClr val="44546A"/>
                  </a:solidFill>
                </a:uFill>
                <a:latin typeface="Arial"/>
                <a:ea typeface="Arial"/>
                <a:cs typeface="Arial"/>
              </a:rPr>
              <a:t>; AND </a:t>
            </a:r>
            <a:r>
              <a:rPr lang="fr-FR" sz="1100" b="0" i="0" u="sng" strike="noStrike" cap="none" baseline="0">
                <a:solidFill>
                  <a:srgbClr val="44546A"/>
                </a:solidFill>
                <a:effectLst/>
                <a:uFill>
                  <a:solidFill>
                    <a:srgbClr val="44546A"/>
                  </a:solidFill>
                </a:uFill>
                <a:latin typeface="Arial"/>
                <a:ea typeface="Arial"/>
                <a:cs typeface="Arial"/>
                <a:hlinkClick r:id="rId5" history="0"/>
              </a:rPr>
              <a:t>Public advice for men who have sex with men on preventing mpox (monkeypox)</a:t>
            </a:r>
            <a:r>
              <a:rPr lang="fr-FR" sz="1100" b="0" i="0" u="none" strike="noStrike" cap="none" baseline="0">
                <a:solidFill>
                  <a:srgbClr val="44546A"/>
                </a:solidFill>
                <a:effectLst/>
                <a:uFill>
                  <a:solidFill>
                    <a:prstClr val="black">
                      <a:alpha val="0"/>
                    </a:prstClr>
                  </a:solidFill>
                </a:uFill>
                <a:latin typeface="Arial"/>
                <a:ea typeface="Arial"/>
                <a:cs typeface="Arial"/>
              </a:rPr>
              <a:t>. Genève : OMS [mis à jour le 2 septembre 2022 ; cité le 27 avril 2023].</a:t>
            </a:r>
            <a:endParaRPr lang="en-US" sz="1100">
              <a:solidFill>
                <a:schemeClr val="tx2"/>
              </a:solidFill>
            </a:endParaRPr>
          </a:p>
        </p:txBody>
      </p:sp>
      <p:pic>
        <p:nvPicPr>
          <p:cNvPr id="3076" name="Picture 4">
            <a:extLst>
              <a:ext uri="{FF2B5EF4-FFF2-40B4-BE49-F238E27FC236}">
                <a16:creationId xmlns:a16="http://schemas.microsoft.com/office/drawing/2014/main" id="{62861FBF-C3BA-DB94-2621-FEB330B004B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269180" y="435647"/>
            <a:ext cx="2750243" cy="2750243"/>
          </a:xfrm>
          <a:prstGeom prst="rect">
            <a:avLst/>
          </a:prstGeom>
          <a:ln w="6350">
            <a:solidFill>
              <a:schemeClr val="accent6"/>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9B3146-8B60-4257-958A-06AFC539A903}"/>
              </a:ext>
            </a:extLst>
          </p:cNvPr>
          <p:cNvSpPr txBox="1"/>
          <p:nvPr/>
        </p:nvSpPr>
        <p:spPr>
          <a:xfrm>
            <a:off x="2475309" y="559730"/>
            <a:ext cx="544113" cy="307777"/>
          </a:xfrm>
          <a:prstGeom prst="rect">
            <a:avLst/>
          </a:prstGeom>
          <a:solidFill>
            <a:srgbClr val="FDF3F1"/>
          </a:solidFill>
        </p:spPr>
        <p:txBody>
          <a:bodyPr wrap="square" lIns="0" tIns="0" rIns="0" bIns="0" rtlCol="0">
            <a:spAutoFit/>
          </a:bodyPr>
          <a:lstStyle/>
          <a:p>
            <a:r>
              <a:rPr lang="fr-FR" sz="500" b="1" i="0" u="none" strike="noStrike" cap="none" baseline="0">
                <a:solidFill>
                  <a:srgbClr val="0090D2"/>
                </a:solidFill>
                <a:effectLst/>
                <a:uFill>
                  <a:solidFill>
                    <a:prstClr val="black">
                      <a:alpha val="0"/>
                    </a:prstClr>
                  </a:solidFill>
                </a:uFill>
                <a:latin typeface="Arial"/>
                <a:ea typeface="Arial"/>
                <a:cs typeface="Arial"/>
              </a:rPr>
              <a:t>[logo:] Organisation mondiale de la Santé</a:t>
            </a:r>
          </a:p>
        </p:txBody>
      </p:sp>
      <p:sp>
        <p:nvSpPr>
          <p:cNvPr id="8" name="TextBox 7">
            <a:extLst>
              <a:ext uri="{FF2B5EF4-FFF2-40B4-BE49-F238E27FC236}">
                <a16:creationId xmlns:a16="http://schemas.microsoft.com/office/drawing/2014/main" id="{74363EE9-C8C0-435B-8404-892D0BD82B51}"/>
              </a:ext>
            </a:extLst>
          </p:cNvPr>
          <p:cNvSpPr txBox="1"/>
          <p:nvPr/>
        </p:nvSpPr>
        <p:spPr>
          <a:xfrm>
            <a:off x="405698" y="869477"/>
            <a:ext cx="2550228" cy="646331"/>
          </a:xfrm>
          <a:prstGeom prst="rect">
            <a:avLst/>
          </a:prstGeom>
          <a:solidFill>
            <a:srgbClr val="FDF3F1"/>
          </a:solidFill>
        </p:spPr>
        <p:txBody>
          <a:bodyPr wrap="square" lIns="0" tIns="0" rIns="0" bIns="0" rtlCol="0">
            <a:spAutoFit/>
          </a:bodyPr>
          <a:lstStyle/>
          <a:p>
            <a:pPr algn="ctr"/>
            <a:r>
              <a:rPr lang="fr-FR" sz="1400" b="1" i="0" u="none" strike="noStrike" cap="none" baseline="0">
                <a:solidFill>
                  <a:srgbClr val="EA5443"/>
                </a:solidFill>
                <a:effectLst/>
                <a:uFill>
                  <a:solidFill>
                    <a:prstClr val="black">
                      <a:alpha val="0"/>
                    </a:prstClr>
                  </a:solidFill>
                </a:uFill>
                <a:latin typeface="Arial"/>
                <a:ea typeface="Arial"/>
                <a:cs typeface="Arial"/>
              </a:rPr>
              <a:t>Protégez-vous et protégez les autres contre la </a:t>
            </a:r>
            <a:r>
              <a:rPr lang="fr-FR" sz="1400" b="1" i="0" u="none" strike="noStrike" cap="none" baseline="0">
                <a:solidFill>
                  <a:srgbClr val="EF2349"/>
                </a:solidFill>
                <a:effectLst/>
                <a:uFill>
                  <a:solidFill>
                    <a:prstClr val="black">
                      <a:alpha val="0"/>
                    </a:prstClr>
                  </a:solidFill>
                </a:uFill>
                <a:latin typeface="Arial"/>
                <a:ea typeface="Arial"/>
                <a:cs typeface="Arial"/>
              </a:rPr>
              <a:t>variole du singe</a:t>
            </a:r>
          </a:p>
        </p:txBody>
      </p:sp>
      <p:sp>
        <p:nvSpPr>
          <p:cNvPr id="9" name="TextBox 8">
            <a:extLst>
              <a:ext uri="{FF2B5EF4-FFF2-40B4-BE49-F238E27FC236}">
                <a16:creationId xmlns:a16="http://schemas.microsoft.com/office/drawing/2014/main" id="{2FC5504C-8D9A-43BB-ACDF-5886423073AC}"/>
              </a:ext>
            </a:extLst>
          </p:cNvPr>
          <p:cNvSpPr txBox="1"/>
          <p:nvPr/>
        </p:nvSpPr>
        <p:spPr>
          <a:xfrm>
            <a:off x="399078" y="3694300"/>
            <a:ext cx="2490445" cy="738664"/>
          </a:xfrm>
          <a:prstGeom prst="rect">
            <a:avLst/>
          </a:prstGeom>
          <a:solidFill>
            <a:srgbClr val="FDF3F1"/>
          </a:solidFill>
        </p:spPr>
        <p:txBody>
          <a:bodyPr wrap="square" lIns="0" tIns="0" rIns="0" bIns="0" rtlCol="0">
            <a:spAutoFit/>
          </a:bodyPr>
          <a:lstStyle/>
          <a:p>
            <a:pPr algn="ctr"/>
            <a:r>
              <a:rPr lang="fr-FR" sz="1200" b="1" i="0" u="none" strike="noStrike" cap="none" baseline="0">
                <a:solidFill>
                  <a:srgbClr val="EA5443"/>
                </a:solidFill>
                <a:effectLst/>
                <a:uFill>
                  <a:solidFill>
                    <a:prstClr val="black">
                      <a:alpha val="0"/>
                    </a:prstClr>
                  </a:solidFill>
                </a:uFill>
                <a:latin typeface="Arial"/>
                <a:ea typeface="Arial"/>
                <a:cs typeface="Arial"/>
              </a:rPr>
              <a:t>Conseils destinés aux hommes qui ont des rapports sexuels avec des hommes sur la prévention de la</a:t>
            </a:r>
            <a:r>
              <a:rPr lang="fr-FR" sz="1200" b="1" i="0" u="none" strike="noStrike" cap="none" baseline="0">
                <a:solidFill>
                  <a:srgbClr val="EF2349"/>
                </a:solidFill>
                <a:effectLst/>
                <a:uFill>
                  <a:solidFill>
                    <a:prstClr val="black">
                      <a:alpha val="0"/>
                    </a:prstClr>
                  </a:solidFill>
                </a:uFill>
                <a:latin typeface="Arial"/>
                <a:ea typeface="Arial"/>
                <a:cs typeface="Arial"/>
              </a:rPr>
              <a:t>variole du singe</a:t>
            </a:r>
          </a:p>
        </p:txBody>
      </p:sp>
      <p:sp>
        <p:nvSpPr>
          <p:cNvPr id="11" name="TextBox 10">
            <a:extLst>
              <a:ext uri="{FF2B5EF4-FFF2-40B4-BE49-F238E27FC236}">
                <a16:creationId xmlns:a16="http://schemas.microsoft.com/office/drawing/2014/main" id="{CF680100-9C8D-4E23-AEE7-A16E4C02D84A}"/>
              </a:ext>
            </a:extLst>
          </p:cNvPr>
          <p:cNvSpPr txBox="1"/>
          <p:nvPr/>
        </p:nvSpPr>
        <p:spPr>
          <a:xfrm>
            <a:off x="2475309" y="3453067"/>
            <a:ext cx="544113" cy="307777"/>
          </a:xfrm>
          <a:prstGeom prst="rect">
            <a:avLst/>
          </a:prstGeom>
          <a:solidFill>
            <a:srgbClr val="FDF3F1"/>
          </a:solidFill>
        </p:spPr>
        <p:txBody>
          <a:bodyPr wrap="square" lIns="0" tIns="0" rIns="0" bIns="0" rtlCol="0">
            <a:spAutoFit/>
          </a:bodyPr>
          <a:lstStyle/>
          <a:p>
            <a:r>
              <a:rPr lang="fr-FR" sz="500" b="1" i="0" u="none" strike="noStrike" cap="none" baseline="0">
                <a:solidFill>
                  <a:srgbClr val="0090D2"/>
                </a:solidFill>
                <a:effectLst/>
                <a:uFill>
                  <a:solidFill>
                    <a:prstClr val="black">
                      <a:alpha val="0"/>
                    </a:prstClr>
                  </a:solidFill>
                </a:uFill>
                <a:latin typeface="Arial"/>
                <a:ea typeface="Arial"/>
                <a:cs typeface="Arial"/>
              </a:rPr>
              <a:t>[logo:] Organisation mondiale de la Santé</a:t>
            </a:r>
          </a:p>
        </p:txBody>
      </p:sp>
    </p:spTree>
    <p:extLst>
      <p:ext uri="{BB962C8B-B14F-4D97-AF65-F5344CB8AC3E}">
        <p14:creationId xmlns:p14="http://schemas.microsoft.com/office/powerpoint/2010/main" val="3216078465"/>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DC3A4C6-F4E2-9754-84DD-663F124780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750440" y="132347"/>
            <a:ext cx="4617979" cy="6530170"/>
          </a:xfrm>
          <a:prstGeom prst="rect">
            <a:avLst/>
          </a:prstGeom>
          <a:ln w="6350">
            <a:solidFill>
              <a:schemeClr val="accent6"/>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3707DE0-74E6-351E-0F02-056055309E4E}"/>
              </a:ext>
            </a:extLst>
          </p:cNvPr>
          <p:cNvSpPr txBox="1"/>
          <p:nvPr/>
        </p:nvSpPr>
        <p:spPr>
          <a:xfrm>
            <a:off x="8368418" y="6016185"/>
            <a:ext cx="3747383" cy="553998"/>
          </a:xfrm>
          <a:prstGeom prst="rect">
            <a:avLst/>
          </a:prstGeom>
          <a:noFill/>
        </p:spPr>
        <p:txBody>
          <a:bodyPr wrap="square">
            <a:spAutoFit/>
          </a:bodyPr>
          <a:lstStyle/>
          <a:p>
            <a:r>
              <a:rPr lang="fr-FR" sz="1000" b="0" i="0" u="none" strike="noStrike" cap="none" baseline="0">
                <a:solidFill>
                  <a:srgbClr val="44546A"/>
                </a:solidFill>
                <a:effectLst/>
                <a:uFill>
                  <a:solidFill>
                    <a:prstClr val="black">
                      <a:alpha val="0"/>
                    </a:prstClr>
                  </a:solidFill>
                </a:uFill>
                <a:latin typeface="Arial"/>
                <a:ea typeface="Arial"/>
                <a:cs typeface="Arial"/>
              </a:rPr>
              <a:t>Source : OMS [Internet].  </a:t>
            </a:r>
            <a:r>
              <a:rPr lang="fr-FR" sz="1000" b="0" i="0" u="sng" strike="noStrike" cap="none" baseline="0">
                <a:solidFill>
                  <a:srgbClr val="44546A"/>
                </a:solidFill>
                <a:effectLst/>
                <a:uFill>
                  <a:solidFill>
                    <a:srgbClr val="44546A"/>
                  </a:solidFill>
                </a:uFill>
                <a:latin typeface="Arial"/>
                <a:ea typeface="Arial"/>
                <a:cs typeface="Arial"/>
                <a:hlinkClick r:id="rId4" history="0"/>
              </a:rPr>
              <a:t>Recovering from monkeypox at home</a:t>
            </a:r>
            <a:r>
              <a:rPr lang="fr-FR" sz="1000" b="0" i="0" u="none" strike="noStrike" cap="none" baseline="0">
                <a:solidFill>
                  <a:srgbClr val="44546A"/>
                </a:solidFill>
                <a:effectLst/>
                <a:uFill>
                  <a:solidFill>
                    <a:prstClr val="black">
                      <a:alpha val="0"/>
                    </a:prstClr>
                  </a:solidFill>
                </a:uFill>
                <a:latin typeface="Arial"/>
                <a:ea typeface="Arial"/>
                <a:cs typeface="Arial"/>
              </a:rPr>
              <a:t>. Genève : OMS [mis à jour le 2 septembre 2022 ; cité le 27 avril 2023]. </a:t>
            </a:r>
          </a:p>
        </p:txBody>
      </p:sp>
      <p:sp>
        <p:nvSpPr>
          <p:cNvPr id="2" name="Title 1">
            <a:extLst>
              <a:ext uri="{FF2B5EF4-FFF2-40B4-BE49-F238E27FC236}">
                <a16:creationId xmlns:a16="http://schemas.microsoft.com/office/drawing/2014/main" id="{60356D1D-AFFF-2B08-E265-8BB5CA3A362B}"/>
              </a:ext>
            </a:extLst>
          </p:cNvPr>
          <p:cNvSpPr>
            <a:spLocks noGrp="1"/>
          </p:cNvSpPr>
          <p:nvPr>
            <p:ph type="title"/>
          </p:nvPr>
        </p:nvSpPr>
        <p:spPr>
          <a:xfrm>
            <a:off x="536742" y="715880"/>
            <a:ext cx="2903621" cy="1448690"/>
          </a:xfrm>
        </p:spPr>
        <p:txBody>
          <a:bodyPr>
            <a:noAutofit/>
          </a:bodyPr>
          <a:lstStyle/>
          <a:p>
            <a:r>
              <a:rPr lang="fr-FR" sz="1600" b="1" i="0" u="none" strike="noStrike" cap="none" baseline="0" dirty="0">
                <a:solidFill>
                  <a:srgbClr val="577F9F"/>
                </a:solidFill>
                <a:effectLst/>
                <a:uFill>
                  <a:solidFill>
                    <a:prstClr val="black">
                      <a:alpha val="0"/>
                    </a:prstClr>
                  </a:solidFill>
                </a:uFill>
                <a:latin typeface="Arial"/>
                <a:ea typeface="Arial"/>
                <a:cs typeface="Arial"/>
              </a:rPr>
              <a:t>Ce que les personnes atteintes de variole du singe doivent savoir</a:t>
            </a:r>
          </a:p>
        </p:txBody>
      </p:sp>
      <p:sp>
        <p:nvSpPr>
          <p:cNvPr id="5" name="TextBox 4">
            <a:extLst>
              <a:ext uri="{FF2B5EF4-FFF2-40B4-BE49-F238E27FC236}">
                <a16:creationId xmlns:a16="http://schemas.microsoft.com/office/drawing/2014/main" id="{AD9D3CE6-88BB-46A3-A3FB-F8A99E37C2C0}"/>
              </a:ext>
            </a:extLst>
          </p:cNvPr>
          <p:cNvSpPr txBox="1"/>
          <p:nvPr/>
        </p:nvSpPr>
        <p:spPr>
          <a:xfrm>
            <a:off x="7665032" y="257062"/>
            <a:ext cx="716279" cy="123111"/>
          </a:xfrm>
          <a:prstGeom prst="rect">
            <a:avLst/>
          </a:prstGeom>
          <a:solidFill>
            <a:schemeClr val="bg1"/>
          </a:solidFill>
        </p:spPr>
        <p:txBody>
          <a:bodyPr wrap="square" lIns="0" tIns="0" rIns="0" bIns="0" rtlCol="0">
            <a:spAutoFit/>
          </a:bodyPr>
          <a:lstStyle/>
          <a:p>
            <a:r>
              <a:rPr lang="fr-FR" sz="400" b="1" i="0" u="none" strike="noStrike" cap="none" baseline="0">
                <a:solidFill>
                  <a:srgbClr val="0090D2"/>
                </a:solidFill>
                <a:effectLst/>
                <a:uFill>
                  <a:solidFill>
                    <a:prstClr val="black">
                      <a:alpha val="0"/>
                    </a:prstClr>
                  </a:solidFill>
                </a:uFill>
                <a:latin typeface="Arial"/>
                <a:ea typeface="Arial"/>
                <a:cs typeface="Arial"/>
              </a:rPr>
              <a:t>[logo:] Organisation mondiale de la Santé</a:t>
            </a:r>
          </a:p>
        </p:txBody>
      </p:sp>
      <p:sp>
        <p:nvSpPr>
          <p:cNvPr id="6" name="TextBox 5">
            <a:extLst>
              <a:ext uri="{FF2B5EF4-FFF2-40B4-BE49-F238E27FC236}">
                <a16:creationId xmlns:a16="http://schemas.microsoft.com/office/drawing/2014/main" id="{1F4B3F3B-17B5-494D-92EC-66BF9B276C8C}"/>
              </a:ext>
            </a:extLst>
          </p:cNvPr>
          <p:cNvSpPr txBox="1"/>
          <p:nvPr/>
        </p:nvSpPr>
        <p:spPr>
          <a:xfrm>
            <a:off x="4831725" y="469500"/>
            <a:ext cx="2510338" cy="646331"/>
          </a:xfrm>
          <a:prstGeom prst="rect">
            <a:avLst/>
          </a:prstGeom>
          <a:solidFill>
            <a:schemeClr val="bg1"/>
          </a:solidFill>
        </p:spPr>
        <p:txBody>
          <a:bodyPr wrap="square" lIns="0" tIns="0" rIns="0" bIns="0" rtlCol="0">
            <a:spAutoFit/>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Convalescence à domicile après avoir contracté la </a:t>
            </a:r>
            <a:r>
              <a:rPr lang="fr-FR" sz="1400" b="1" i="0" u="none" strike="noStrike" cap="none" baseline="0">
                <a:solidFill>
                  <a:srgbClr val="901AD6"/>
                </a:solidFill>
                <a:effectLst/>
                <a:uFill>
                  <a:solidFill>
                    <a:prstClr val="black">
                      <a:alpha val="0"/>
                    </a:prstClr>
                  </a:solidFill>
                </a:uFill>
                <a:latin typeface="Arial"/>
                <a:ea typeface="Arial"/>
                <a:cs typeface="Arial"/>
              </a:rPr>
              <a:t>variole du singe</a:t>
            </a:r>
          </a:p>
        </p:txBody>
      </p:sp>
      <p:sp>
        <p:nvSpPr>
          <p:cNvPr id="7" name="TextBox 6">
            <a:extLst>
              <a:ext uri="{FF2B5EF4-FFF2-40B4-BE49-F238E27FC236}">
                <a16:creationId xmlns:a16="http://schemas.microsoft.com/office/drawing/2014/main" id="{C0209A81-E099-41E6-8FA4-0025BD336513}"/>
              </a:ext>
            </a:extLst>
          </p:cNvPr>
          <p:cNvSpPr txBox="1"/>
          <p:nvPr/>
        </p:nvSpPr>
        <p:spPr>
          <a:xfrm>
            <a:off x="4123958" y="1159100"/>
            <a:ext cx="3899213" cy="384721"/>
          </a:xfrm>
          <a:prstGeom prst="rect">
            <a:avLst/>
          </a:prstGeom>
          <a:solidFill>
            <a:schemeClr val="bg1"/>
          </a:solidFill>
        </p:spPr>
        <p:txBody>
          <a:bodyPr wrap="square" lIns="0" tIns="0" rIns="0" bIns="0" rtlCol="0">
            <a:spAutoFit/>
          </a:bodyPr>
          <a:lstStyle/>
          <a:p>
            <a:pPr algn="ctr"/>
            <a:r>
              <a:rPr lang="fr-FR" sz="500" b="0" i="0" u="none" strike="noStrike" cap="none" baseline="0" dirty="0">
                <a:solidFill>
                  <a:srgbClr val="000000"/>
                </a:solidFill>
                <a:effectLst/>
                <a:uFill>
                  <a:solidFill>
                    <a:prstClr val="black">
                      <a:alpha val="0"/>
                    </a:prstClr>
                  </a:solidFill>
                </a:uFill>
                <a:latin typeface="Arial"/>
                <a:ea typeface="Arial"/>
                <a:cs typeface="Arial"/>
              </a:rPr>
              <a:t>Si vous pensez que vous pourriez avoir contracté la variole du singe, isolez-vous et contactez immédiatement un professionnel de santé. </a:t>
            </a:r>
          </a:p>
          <a:p>
            <a:pPr algn="ctr"/>
            <a:r>
              <a:rPr lang="fr-FR" sz="500" b="0" i="0" u="none" strike="noStrike" cap="none" baseline="0" dirty="0">
                <a:solidFill>
                  <a:srgbClr val="000000"/>
                </a:solidFill>
                <a:effectLst/>
                <a:uFill>
                  <a:solidFill>
                    <a:prstClr val="black">
                      <a:alpha val="0"/>
                    </a:prstClr>
                  </a:solidFill>
                </a:uFill>
                <a:latin typeface="Arial"/>
                <a:ea typeface="Arial"/>
                <a:cs typeface="Arial"/>
              </a:rPr>
              <a:t>S’il vous recommande de vous isoler à domicile, restez en contact avec lui et demandez immédiatement conseil si votre éruption cutanée devient plus douloureuse, si vous présentez des signes d’infection (notamment de la fièvre, des rougeurs ou du pus), si votre fièvre, vos nausées ou vos vomissements s’aggravent, si vous ne pouvez pas manger ou boire, si vous avez des difficultés respiratoires ou si vous avez des vertiges ou une sensation de confusion.</a:t>
            </a:r>
          </a:p>
        </p:txBody>
      </p:sp>
      <p:sp>
        <p:nvSpPr>
          <p:cNvPr id="8" name="TextBox 7">
            <a:extLst>
              <a:ext uri="{FF2B5EF4-FFF2-40B4-BE49-F238E27FC236}">
                <a16:creationId xmlns:a16="http://schemas.microsoft.com/office/drawing/2014/main" id="{D272E0A2-D112-4657-A3EF-2BC5E5CA20E8}"/>
              </a:ext>
            </a:extLst>
          </p:cNvPr>
          <p:cNvSpPr txBox="1"/>
          <p:nvPr/>
        </p:nvSpPr>
        <p:spPr>
          <a:xfrm>
            <a:off x="4241178" y="1583153"/>
            <a:ext cx="3555036" cy="276999"/>
          </a:xfrm>
          <a:prstGeom prst="rect">
            <a:avLst/>
          </a:prstGeom>
          <a:solidFill>
            <a:schemeClr val="bg1"/>
          </a:solidFill>
        </p:spPr>
        <p:txBody>
          <a:bodyPr wrap="square" lIns="0" tIns="0" rIns="0" bIns="0" rtlCol="0">
            <a:spAutoFit/>
          </a:bodyPr>
          <a:lstStyle/>
          <a:p>
            <a:pPr algn="ctr"/>
            <a:r>
              <a:rPr lang="fr-FR" sz="900" b="1" i="0" u="none" strike="noStrike" cap="none" baseline="0">
                <a:solidFill>
                  <a:srgbClr val="9D67B7"/>
                </a:solidFill>
                <a:effectLst/>
                <a:uFill>
                  <a:solidFill>
                    <a:prstClr val="black">
                      <a:alpha val="0"/>
                    </a:prstClr>
                  </a:solidFill>
                </a:uFill>
                <a:latin typeface="Arial"/>
                <a:ea typeface="Arial"/>
                <a:cs typeface="Arial"/>
              </a:rPr>
              <a:t>Comment prendre soin de vous en cas de convalescence à domicile :</a:t>
            </a:r>
          </a:p>
        </p:txBody>
      </p:sp>
      <p:sp>
        <p:nvSpPr>
          <p:cNvPr id="9" name="TextBox 8">
            <a:extLst>
              <a:ext uri="{FF2B5EF4-FFF2-40B4-BE49-F238E27FC236}">
                <a16:creationId xmlns:a16="http://schemas.microsoft.com/office/drawing/2014/main" id="{F2AE7850-2606-4327-87A2-4E3A61C68FA3}"/>
              </a:ext>
            </a:extLst>
          </p:cNvPr>
          <p:cNvSpPr txBox="1"/>
          <p:nvPr/>
        </p:nvSpPr>
        <p:spPr>
          <a:xfrm>
            <a:off x="4532275" y="1901709"/>
            <a:ext cx="3054307" cy="123111"/>
          </a:xfrm>
          <a:prstGeom prst="rect">
            <a:avLst/>
          </a:prstGeom>
          <a:solidFill>
            <a:srgbClr val="F6F6F6"/>
          </a:solidFill>
        </p:spPr>
        <p:txBody>
          <a:bodyPr wrap="square" lIns="0" tIns="0" rIns="0" bIns="0" rtlCol="0">
            <a:spAutoFit/>
          </a:bodyPr>
          <a:lstStyle/>
          <a:p>
            <a:pPr algn="ctr"/>
            <a:r>
              <a:rPr lang="fr-FR" sz="400" b="0" i="0" u="none" strike="noStrike" cap="none" baseline="0" dirty="0">
                <a:solidFill>
                  <a:srgbClr val="000000"/>
                </a:solidFill>
                <a:effectLst/>
                <a:uFill>
                  <a:solidFill>
                    <a:prstClr val="black">
                      <a:alpha val="0"/>
                    </a:prstClr>
                  </a:solidFill>
                </a:uFill>
                <a:latin typeface="Arial"/>
                <a:ea typeface="Arial"/>
                <a:cs typeface="Arial"/>
              </a:rPr>
              <a:t>Hydratez-vous régulièrement, mangez bien et dormez suffisamment. Utilisez des médicaments contre la douleur et la fièvre si nécessaire.</a:t>
            </a:r>
          </a:p>
        </p:txBody>
      </p:sp>
      <p:sp>
        <p:nvSpPr>
          <p:cNvPr id="11" name="TextBox 10">
            <a:extLst>
              <a:ext uri="{FF2B5EF4-FFF2-40B4-BE49-F238E27FC236}">
                <a16:creationId xmlns:a16="http://schemas.microsoft.com/office/drawing/2014/main" id="{71E00181-C8E1-4CAA-85E5-8F391BE8AEB7}"/>
              </a:ext>
            </a:extLst>
          </p:cNvPr>
          <p:cNvSpPr txBox="1"/>
          <p:nvPr/>
        </p:nvSpPr>
        <p:spPr>
          <a:xfrm>
            <a:off x="4431506" y="2147312"/>
            <a:ext cx="1038225" cy="184666"/>
          </a:xfrm>
          <a:prstGeom prst="rect">
            <a:avLst/>
          </a:prstGeom>
          <a:solidFill>
            <a:srgbClr val="F6F6F6"/>
          </a:solidFill>
        </p:spPr>
        <p:txBody>
          <a:bodyPr wrap="square" lIns="0" tIns="0" rIns="0" bIns="0" rtlCol="0">
            <a:spAutoFit/>
          </a:bodyPr>
          <a:lstStyle/>
          <a:p>
            <a:pPr algn="ctr"/>
            <a:r>
              <a:rPr lang="fr-FR" sz="600" b="1" i="0" u="none" strike="noStrike" cap="none" baseline="0" dirty="0">
                <a:solidFill>
                  <a:srgbClr val="000000"/>
                </a:solidFill>
                <a:effectLst/>
                <a:uFill>
                  <a:solidFill>
                    <a:prstClr val="black">
                      <a:alpha val="0"/>
                    </a:prstClr>
                  </a:solidFill>
                </a:uFill>
                <a:latin typeface="Arial"/>
                <a:ea typeface="Arial"/>
                <a:cs typeface="Arial"/>
              </a:rPr>
              <a:t>Prenez soin de votre éruption cutanée : </a:t>
            </a:r>
          </a:p>
        </p:txBody>
      </p:sp>
      <p:sp>
        <p:nvSpPr>
          <p:cNvPr id="12" name="TextBox 11">
            <a:extLst>
              <a:ext uri="{FF2B5EF4-FFF2-40B4-BE49-F238E27FC236}">
                <a16:creationId xmlns:a16="http://schemas.microsoft.com/office/drawing/2014/main" id="{329E8696-1DEA-4168-85A3-F70FA2048DDB}"/>
              </a:ext>
            </a:extLst>
          </p:cNvPr>
          <p:cNvSpPr txBox="1"/>
          <p:nvPr/>
        </p:nvSpPr>
        <p:spPr>
          <a:xfrm>
            <a:off x="4113649" y="2595759"/>
            <a:ext cx="418626" cy="76944"/>
          </a:xfrm>
          <a:prstGeom prst="rect">
            <a:avLst/>
          </a:prstGeom>
          <a:solidFill>
            <a:srgbClr val="F6F6F6"/>
          </a:solidFill>
        </p:spPr>
        <p:txBody>
          <a:bodyPr wrap="square" lIns="0" tIns="0" rIns="0" bIns="0" rtlCol="0">
            <a:spAutoFit/>
          </a:bodyPr>
          <a:lstStyle/>
          <a:p>
            <a:pPr algn="ctr"/>
            <a:r>
              <a:rPr lang="fr-FR" sz="500" b="0" i="0" u="none" strike="noStrike" cap="none" baseline="0">
                <a:solidFill>
                  <a:srgbClr val="000000"/>
                </a:solidFill>
                <a:effectLst/>
                <a:uFill>
                  <a:solidFill>
                    <a:prstClr val="black">
                      <a:alpha val="0"/>
                    </a:prstClr>
                  </a:solidFill>
                </a:uFill>
                <a:latin typeface="Arial"/>
                <a:ea typeface="Arial"/>
                <a:cs typeface="Arial"/>
              </a:rPr>
              <a:t>Ne grattez pas</a:t>
            </a:r>
          </a:p>
        </p:txBody>
      </p:sp>
      <p:sp>
        <p:nvSpPr>
          <p:cNvPr id="13" name="TextBox 12">
            <a:extLst>
              <a:ext uri="{FF2B5EF4-FFF2-40B4-BE49-F238E27FC236}">
                <a16:creationId xmlns:a16="http://schemas.microsoft.com/office/drawing/2014/main" id="{416D5D8A-C493-4C73-B68B-8E19C7C2EFDA}"/>
              </a:ext>
            </a:extLst>
          </p:cNvPr>
          <p:cNvSpPr txBox="1"/>
          <p:nvPr/>
        </p:nvSpPr>
        <p:spPr>
          <a:xfrm>
            <a:off x="4651811" y="2588616"/>
            <a:ext cx="708382" cy="230832"/>
          </a:xfrm>
          <a:prstGeom prst="rect">
            <a:avLst/>
          </a:prstGeom>
          <a:solidFill>
            <a:srgbClr val="F6F6F6"/>
          </a:solidFill>
        </p:spPr>
        <p:txBody>
          <a:bodyPr wrap="square" lIns="0" tIns="0" rIns="0" bIns="0" rtlCol="0">
            <a:spAutoFit/>
          </a:bodyPr>
          <a:lstStyle/>
          <a:p>
            <a:pPr algn="ctr"/>
            <a:r>
              <a:rPr lang="fr-FR" sz="500" b="0" i="0" u="none" strike="noStrike" cap="none" baseline="0">
                <a:solidFill>
                  <a:srgbClr val="000000"/>
                </a:solidFill>
                <a:effectLst/>
                <a:uFill>
                  <a:solidFill>
                    <a:prstClr val="black">
                      <a:alpha val="0"/>
                    </a:prstClr>
                  </a:solidFill>
                </a:uFill>
                <a:latin typeface="Arial"/>
                <a:ea typeface="Arial"/>
                <a:cs typeface="Arial"/>
              </a:rPr>
              <a:t>Lavez-vous les mains avant et après avoir touché les lésions</a:t>
            </a:r>
          </a:p>
        </p:txBody>
      </p:sp>
      <p:sp>
        <p:nvSpPr>
          <p:cNvPr id="14" name="TextBox 13">
            <a:extLst>
              <a:ext uri="{FF2B5EF4-FFF2-40B4-BE49-F238E27FC236}">
                <a16:creationId xmlns:a16="http://schemas.microsoft.com/office/drawing/2014/main" id="{67E3C070-22F5-478A-8AC8-A504CED6F16F}"/>
              </a:ext>
            </a:extLst>
          </p:cNvPr>
          <p:cNvSpPr txBox="1"/>
          <p:nvPr/>
        </p:nvSpPr>
        <p:spPr>
          <a:xfrm>
            <a:off x="5391275" y="2595759"/>
            <a:ext cx="627420" cy="230832"/>
          </a:xfrm>
          <a:prstGeom prst="rect">
            <a:avLst/>
          </a:prstGeom>
          <a:solidFill>
            <a:srgbClr val="F6F6F6"/>
          </a:solidFill>
        </p:spPr>
        <p:txBody>
          <a:bodyPr wrap="square" lIns="0" tIns="0" rIns="0" bIns="0" rtlCol="0">
            <a:spAutoFit/>
          </a:bodyPr>
          <a:lstStyle/>
          <a:p>
            <a:pPr algn="ctr"/>
            <a:r>
              <a:rPr lang="fr-FR" sz="500" b="0" i="0" u="none" strike="noStrike" cap="none" baseline="0">
                <a:solidFill>
                  <a:srgbClr val="000000"/>
                </a:solidFill>
                <a:effectLst/>
                <a:uFill>
                  <a:solidFill>
                    <a:prstClr val="black">
                      <a:alpha val="0"/>
                    </a:prstClr>
                  </a:solidFill>
                </a:uFill>
                <a:latin typeface="Arial"/>
                <a:ea typeface="Arial"/>
                <a:cs typeface="Arial"/>
              </a:rPr>
              <a:t>Gardez l’éruption cutanée sèche et non couverte</a:t>
            </a:r>
          </a:p>
        </p:txBody>
      </p:sp>
      <p:sp>
        <p:nvSpPr>
          <p:cNvPr id="15" name="TextBox 14">
            <a:extLst>
              <a:ext uri="{FF2B5EF4-FFF2-40B4-BE49-F238E27FC236}">
                <a16:creationId xmlns:a16="http://schemas.microsoft.com/office/drawing/2014/main" id="{A4FA131E-17E4-4516-B0C4-5CDA1243844D}"/>
              </a:ext>
            </a:extLst>
          </p:cNvPr>
          <p:cNvSpPr txBox="1"/>
          <p:nvPr/>
        </p:nvSpPr>
        <p:spPr>
          <a:xfrm>
            <a:off x="4034893" y="3147277"/>
            <a:ext cx="576138" cy="307777"/>
          </a:xfrm>
          <a:prstGeom prst="rect">
            <a:avLst/>
          </a:prstGeom>
          <a:solidFill>
            <a:srgbClr val="F6F6F6"/>
          </a:solidFill>
        </p:spPr>
        <p:txBody>
          <a:bodyPr wrap="square" lIns="0" tIns="0" rIns="0" bIns="0" rtlCol="0">
            <a:spAutoFit/>
          </a:bodyPr>
          <a:lstStyle/>
          <a:p>
            <a:pPr algn="ctr"/>
            <a:r>
              <a:rPr lang="fr-FR" sz="500" b="0" i="0" u="none" strike="noStrike" cap="none" baseline="0">
                <a:solidFill>
                  <a:srgbClr val="000000"/>
                </a:solidFill>
                <a:effectLst/>
                <a:uFill>
                  <a:solidFill>
                    <a:prstClr val="black">
                      <a:alpha val="0"/>
                    </a:prstClr>
                  </a:solidFill>
                </a:uFill>
                <a:latin typeface="Arial"/>
                <a:ea typeface="Arial"/>
                <a:cs typeface="Arial"/>
              </a:rPr>
              <a:t>Gardez l’éruption cutanée propre avec de l’eau stérilisée/un antiseptique</a:t>
            </a:r>
          </a:p>
        </p:txBody>
      </p:sp>
      <p:sp>
        <p:nvSpPr>
          <p:cNvPr id="16" name="TextBox 15">
            <a:extLst>
              <a:ext uri="{FF2B5EF4-FFF2-40B4-BE49-F238E27FC236}">
                <a16:creationId xmlns:a16="http://schemas.microsoft.com/office/drawing/2014/main" id="{45A7D61F-737D-4583-B87F-FC47B9606E3C}"/>
              </a:ext>
            </a:extLst>
          </p:cNvPr>
          <p:cNvSpPr txBox="1"/>
          <p:nvPr/>
        </p:nvSpPr>
        <p:spPr>
          <a:xfrm>
            <a:off x="4794133" y="3140134"/>
            <a:ext cx="423738" cy="384721"/>
          </a:xfrm>
          <a:prstGeom prst="rect">
            <a:avLst/>
          </a:prstGeom>
          <a:solidFill>
            <a:srgbClr val="F6F6F6"/>
          </a:solidFill>
        </p:spPr>
        <p:txBody>
          <a:bodyPr wrap="square" lIns="0" tIns="0" rIns="0" bIns="0" rtlCol="0">
            <a:spAutoFit/>
          </a:bodyPr>
          <a:lstStyle/>
          <a:p>
            <a:pPr algn="ctr"/>
            <a:r>
              <a:rPr lang="fr-FR" sz="500" b="0" i="0" u="none" strike="noStrike" cap="none" baseline="0">
                <a:solidFill>
                  <a:srgbClr val="000000"/>
                </a:solidFill>
                <a:effectLst/>
                <a:uFill>
                  <a:solidFill>
                    <a:prstClr val="black">
                      <a:alpha val="0"/>
                    </a:prstClr>
                  </a:solidFill>
                </a:uFill>
                <a:latin typeface="Arial"/>
                <a:ea typeface="Arial"/>
                <a:cs typeface="Arial"/>
              </a:rPr>
              <a:t>Rincez les lésions dans votre bouche avec de l’eau salée</a:t>
            </a:r>
          </a:p>
        </p:txBody>
      </p:sp>
      <p:sp>
        <p:nvSpPr>
          <p:cNvPr id="17" name="TextBox 16">
            <a:extLst>
              <a:ext uri="{FF2B5EF4-FFF2-40B4-BE49-F238E27FC236}">
                <a16:creationId xmlns:a16="http://schemas.microsoft.com/office/drawing/2014/main" id="{0F8F76D6-C30C-4C2F-BBC8-0D747942795C}"/>
              </a:ext>
            </a:extLst>
          </p:cNvPr>
          <p:cNvSpPr txBox="1"/>
          <p:nvPr/>
        </p:nvSpPr>
        <p:spPr>
          <a:xfrm>
            <a:off x="5313353" y="3131374"/>
            <a:ext cx="682742" cy="307777"/>
          </a:xfrm>
          <a:prstGeom prst="rect">
            <a:avLst/>
          </a:prstGeom>
          <a:solidFill>
            <a:srgbClr val="F6F6F6"/>
          </a:solidFill>
        </p:spPr>
        <p:txBody>
          <a:bodyPr wrap="square" lIns="0" tIns="0" rIns="0" bIns="0" rtlCol="0">
            <a:spAutoFit/>
          </a:bodyPr>
          <a:lstStyle/>
          <a:p>
            <a:pPr algn="ctr"/>
            <a:r>
              <a:rPr lang="fr-FR" sz="500" b="0" i="0" u="none" strike="noStrike" cap="none" baseline="0">
                <a:solidFill>
                  <a:srgbClr val="000000"/>
                </a:solidFill>
                <a:effectLst/>
                <a:uFill>
                  <a:solidFill>
                    <a:prstClr val="black">
                      <a:alpha val="0"/>
                    </a:prstClr>
                  </a:solidFill>
                </a:uFill>
                <a:latin typeface="Arial"/>
                <a:ea typeface="Arial"/>
                <a:cs typeface="Arial"/>
              </a:rPr>
              <a:t>Prenez des bains chauds avec du bicarbonate de soude ou des sels d'Epsom</a:t>
            </a:r>
          </a:p>
        </p:txBody>
      </p:sp>
      <p:sp>
        <p:nvSpPr>
          <p:cNvPr id="18" name="TextBox 17">
            <a:extLst>
              <a:ext uri="{FF2B5EF4-FFF2-40B4-BE49-F238E27FC236}">
                <a16:creationId xmlns:a16="http://schemas.microsoft.com/office/drawing/2014/main" id="{997B0598-9D4A-4096-82F1-ACF78E39B895}"/>
              </a:ext>
            </a:extLst>
          </p:cNvPr>
          <p:cNvSpPr txBox="1"/>
          <p:nvPr/>
        </p:nvSpPr>
        <p:spPr>
          <a:xfrm>
            <a:off x="4532275" y="3658045"/>
            <a:ext cx="976420" cy="307777"/>
          </a:xfrm>
          <a:prstGeom prst="rect">
            <a:avLst/>
          </a:prstGeom>
          <a:solidFill>
            <a:srgbClr val="F6F6F6"/>
          </a:solidFill>
        </p:spPr>
        <p:txBody>
          <a:bodyPr wrap="square" lIns="0" tIns="0" rIns="0" bIns="0" rtlCol="0">
            <a:spAutoFit/>
          </a:bodyPr>
          <a:lstStyle/>
          <a:p>
            <a:pPr algn="ctr"/>
            <a:r>
              <a:rPr lang="fr-FR" sz="500" b="0" i="0" u="none" strike="noStrike" cap="none" baseline="0">
                <a:solidFill>
                  <a:srgbClr val="000000"/>
                </a:solidFill>
                <a:effectLst/>
                <a:uFill>
                  <a:solidFill>
                    <a:prstClr val="black">
                      <a:alpha val="0"/>
                    </a:prstClr>
                  </a:solidFill>
                </a:uFill>
                <a:latin typeface="Arial"/>
                <a:ea typeface="Arial"/>
                <a:cs typeface="Arial"/>
              </a:rPr>
              <a:t>Prenez du paracétamol pour la prise en charge de la gêne associée aux lésions, si nécessaire</a:t>
            </a:r>
          </a:p>
        </p:txBody>
      </p:sp>
      <p:sp>
        <p:nvSpPr>
          <p:cNvPr id="19" name="TextBox 18">
            <a:extLst>
              <a:ext uri="{FF2B5EF4-FFF2-40B4-BE49-F238E27FC236}">
                <a16:creationId xmlns:a16="http://schemas.microsoft.com/office/drawing/2014/main" id="{13C595FC-59C8-4D49-99DB-0F84C8BB87F6}"/>
              </a:ext>
            </a:extLst>
          </p:cNvPr>
          <p:cNvSpPr txBox="1"/>
          <p:nvPr/>
        </p:nvSpPr>
        <p:spPr>
          <a:xfrm>
            <a:off x="6161050" y="3504157"/>
            <a:ext cx="868400" cy="384721"/>
          </a:xfrm>
          <a:prstGeom prst="rect">
            <a:avLst/>
          </a:prstGeom>
          <a:solidFill>
            <a:srgbClr val="F6F6F6"/>
          </a:solidFill>
        </p:spPr>
        <p:txBody>
          <a:bodyPr wrap="square" lIns="0" tIns="0" rIns="0" bIns="0" rtlCol="0">
            <a:spAutoFit/>
          </a:bodyPr>
          <a:lstStyle/>
          <a:p>
            <a:pPr algn="ctr"/>
            <a:r>
              <a:rPr lang="fr-FR" sz="500" b="0" i="0" u="none" strike="noStrike" cap="none" baseline="0">
                <a:solidFill>
                  <a:srgbClr val="000000"/>
                </a:solidFill>
                <a:effectLst/>
                <a:uFill>
                  <a:solidFill>
                    <a:prstClr val="black">
                      <a:alpha val="0"/>
                    </a:prstClr>
                  </a:solidFill>
                </a:uFill>
                <a:latin typeface="Arial"/>
                <a:ea typeface="Arial"/>
                <a:cs typeface="Arial"/>
              </a:rPr>
              <a:t>Faites de l’activité physique si vous vous sentez suffisamment bien et si vous pouvez le faire en restant isolé(e)</a:t>
            </a:r>
          </a:p>
        </p:txBody>
      </p:sp>
      <p:sp>
        <p:nvSpPr>
          <p:cNvPr id="20" name="TextBox 19">
            <a:extLst>
              <a:ext uri="{FF2B5EF4-FFF2-40B4-BE49-F238E27FC236}">
                <a16:creationId xmlns:a16="http://schemas.microsoft.com/office/drawing/2014/main" id="{199C910B-8A2E-48F4-BAA9-4C8ED1657F41}"/>
              </a:ext>
            </a:extLst>
          </p:cNvPr>
          <p:cNvSpPr txBox="1"/>
          <p:nvPr/>
        </p:nvSpPr>
        <p:spPr>
          <a:xfrm>
            <a:off x="7408440" y="3503353"/>
            <a:ext cx="487400" cy="230832"/>
          </a:xfrm>
          <a:prstGeom prst="rect">
            <a:avLst/>
          </a:prstGeom>
          <a:solidFill>
            <a:srgbClr val="F6F6F6"/>
          </a:solidFill>
        </p:spPr>
        <p:txBody>
          <a:bodyPr wrap="square" lIns="0" tIns="0" rIns="0" bIns="0" rtlCol="0">
            <a:spAutoFit/>
          </a:bodyPr>
          <a:lstStyle/>
          <a:p>
            <a:pPr algn="ctr"/>
            <a:r>
              <a:rPr lang="fr-FR" sz="500" b="0" i="0" u="none" strike="noStrike" cap="none" baseline="0">
                <a:solidFill>
                  <a:srgbClr val="000000"/>
                </a:solidFill>
                <a:effectLst/>
                <a:uFill>
                  <a:solidFill>
                    <a:prstClr val="black">
                      <a:alpha val="0"/>
                    </a:prstClr>
                  </a:solidFill>
                </a:uFill>
                <a:latin typeface="Arial"/>
                <a:ea typeface="Arial"/>
                <a:cs typeface="Arial"/>
              </a:rPr>
              <a:t>Demandez de l’aide si nécessaire</a:t>
            </a:r>
          </a:p>
        </p:txBody>
      </p:sp>
      <p:sp>
        <p:nvSpPr>
          <p:cNvPr id="21" name="TextBox 20">
            <a:extLst>
              <a:ext uri="{FF2B5EF4-FFF2-40B4-BE49-F238E27FC236}">
                <a16:creationId xmlns:a16="http://schemas.microsoft.com/office/drawing/2014/main" id="{1416B8EC-4E38-4E13-A5E4-61BF1797ECBE}"/>
              </a:ext>
            </a:extLst>
          </p:cNvPr>
          <p:cNvSpPr txBox="1"/>
          <p:nvPr/>
        </p:nvSpPr>
        <p:spPr>
          <a:xfrm>
            <a:off x="6318624" y="2749647"/>
            <a:ext cx="513185" cy="384721"/>
          </a:xfrm>
          <a:prstGeom prst="rect">
            <a:avLst/>
          </a:prstGeom>
          <a:solidFill>
            <a:srgbClr val="F6F6F6"/>
          </a:solidFill>
        </p:spPr>
        <p:txBody>
          <a:bodyPr wrap="square" lIns="0" tIns="0" rIns="0" bIns="0" rtlCol="0">
            <a:spAutoFit/>
          </a:bodyPr>
          <a:lstStyle/>
          <a:p>
            <a:pPr algn="ctr"/>
            <a:r>
              <a:rPr lang="fr-FR" sz="500" b="0" i="0" u="none" strike="noStrike" cap="none" baseline="0">
                <a:solidFill>
                  <a:srgbClr val="000000"/>
                </a:solidFill>
                <a:effectLst/>
                <a:uFill>
                  <a:solidFill>
                    <a:prstClr val="black">
                      <a:alpha val="0"/>
                    </a:prstClr>
                  </a:solidFill>
                </a:uFill>
                <a:latin typeface="Arial"/>
                <a:ea typeface="Arial"/>
                <a:cs typeface="Arial"/>
              </a:rPr>
              <a:t>Faites des activités que vous trouvez relaxantes/agréables</a:t>
            </a:r>
          </a:p>
        </p:txBody>
      </p:sp>
      <p:sp>
        <p:nvSpPr>
          <p:cNvPr id="22" name="TextBox 21">
            <a:extLst>
              <a:ext uri="{FF2B5EF4-FFF2-40B4-BE49-F238E27FC236}">
                <a16:creationId xmlns:a16="http://schemas.microsoft.com/office/drawing/2014/main" id="{221713E0-3781-4622-B2DB-7B8420817C74}"/>
              </a:ext>
            </a:extLst>
          </p:cNvPr>
          <p:cNvSpPr txBox="1"/>
          <p:nvPr/>
        </p:nvSpPr>
        <p:spPr>
          <a:xfrm>
            <a:off x="7408440" y="2780976"/>
            <a:ext cx="513185" cy="76944"/>
          </a:xfrm>
          <a:prstGeom prst="rect">
            <a:avLst/>
          </a:prstGeom>
          <a:solidFill>
            <a:srgbClr val="F6F6F6"/>
          </a:solidFill>
        </p:spPr>
        <p:txBody>
          <a:bodyPr wrap="square" lIns="0" tIns="0" rIns="0" bIns="0" rtlCol="0">
            <a:spAutoFit/>
          </a:bodyPr>
          <a:lstStyle/>
          <a:p>
            <a:pPr algn="ctr"/>
            <a:r>
              <a:rPr lang="fr-FR" sz="500" b="0" i="0" u="none" strike="noStrike" cap="none" baseline="0">
                <a:solidFill>
                  <a:srgbClr val="000000"/>
                </a:solidFill>
                <a:effectLst/>
                <a:uFill>
                  <a:solidFill>
                    <a:prstClr val="black">
                      <a:alpha val="0"/>
                    </a:prstClr>
                  </a:solidFill>
                </a:uFill>
                <a:latin typeface="Arial"/>
                <a:ea typeface="Arial"/>
                <a:cs typeface="Arial"/>
              </a:rPr>
              <a:t>Restez connectés</a:t>
            </a:r>
          </a:p>
        </p:txBody>
      </p:sp>
      <p:sp>
        <p:nvSpPr>
          <p:cNvPr id="23" name="TextBox 22">
            <a:extLst>
              <a:ext uri="{FF2B5EF4-FFF2-40B4-BE49-F238E27FC236}">
                <a16:creationId xmlns:a16="http://schemas.microsoft.com/office/drawing/2014/main" id="{4D9DCBAA-3713-4401-A82F-67A0ED05E4AE}"/>
              </a:ext>
            </a:extLst>
          </p:cNvPr>
          <p:cNvSpPr txBox="1"/>
          <p:nvPr/>
        </p:nvSpPr>
        <p:spPr>
          <a:xfrm>
            <a:off x="6493457" y="2153276"/>
            <a:ext cx="1171575" cy="184666"/>
          </a:xfrm>
          <a:prstGeom prst="rect">
            <a:avLst/>
          </a:prstGeom>
          <a:solidFill>
            <a:srgbClr val="F6F6F6"/>
          </a:solidFill>
        </p:spPr>
        <p:txBody>
          <a:bodyPr wrap="square" lIns="0" tIns="0" rIns="0" bIns="0" rtlCol="0">
            <a:spAutoFit/>
          </a:bodyPr>
          <a:lstStyle/>
          <a:p>
            <a:pPr algn="ctr"/>
            <a:r>
              <a:rPr lang="fr-FR" sz="600" b="1" i="0" u="none" strike="noStrike" cap="none" baseline="0" dirty="0">
                <a:solidFill>
                  <a:srgbClr val="000000"/>
                </a:solidFill>
                <a:effectLst/>
                <a:uFill>
                  <a:solidFill>
                    <a:prstClr val="black">
                      <a:alpha val="0"/>
                    </a:prstClr>
                  </a:solidFill>
                </a:uFill>
                <a:latin typeface="Arial"/>
                <a:ea typeface="Arial"/>
                <a:cs typeface="Arial"/>
              </a:rPr>
              <a:t>Prenez soin de votre santé mentale : </a:t>
            </a:r>
          </a:p>
        </p:txBody>
      </p:sp>
      <p:sp>
        <p:nvSpPr>
          <p:cNvPr id="24" name="TextBox 23">
            <a:extLst>
              <a:ext uri="{FF2B5EF4-FFF2-40B4-BE49-F238E27FC236}">
                <a16:creationId xmlns:a16="http://schemas.microsoft.com/office/drawing/2014/main" id="{059CC954-6645-48F9-95EE-1DBEDDFBAEDA}"/>
              </a:ext>
            </a:extLst>
          </p:cNvPr>
          <p:cNvSpPr txBox="1"/>
          <p:nvPr/>
        </p:nvSpPr>
        <p:spPr>
          <a:xfrm>
            <a:off x="4218577" y="3945385"/>
            <a:ext cx="3555036" cy="138499"/>
          </a:xfrm>
          <a:prstGeom prst="rect">
            <a:avLst/>
          </a:prstGeom>
          <a:solidFill>
            <a:schemeClr val="bg1"/>
          </a:solidFill>
        </p:spPr>
        <p:txBody>
          <a:bodyPr wrap="square" lIns="0" tIns="0" rIns="0" bIns="0" rtlCol="0">
            <a:spAutoFit/>
          </a:bodyPr>
          <a:lstStyle/>
          <a:p>
            <a:pPr algn="ctr"/>
            <a:r>
              <a:rPr lang="fr-FR" sz="900" b="1" i="0" u="none" strike="noStrike" cap="none" baseline="0" dirty="0">
                <a:solidFill>
                  <a:srgbClr val="9D67B7"/>
                </a:solidFill>
                <a:effectLst/>
                <a:uFill>
                  <a:solidFill>
                    <a:prstClr val="black">
                      <a:alpha val="0"/>
                    </a:prstClr>
                  </a:solidFill>
                </a:uFill>
                <a:latin typeface="Arial"/>
                <a:ea typeface="Arial"/>
                <a:cs typeface="Arial"/>
              </a:rPr>
              <a:t>Comment protéger les autres en cas d’isolement à domicile :</a:t>
            </a:r>
          </a:p>
        </p:txBody>
      </p:sp>
      <p:sp>
        <p:nvSpPr>
          <p:cNvPr id="25" name="TextBox 24">
            <a:extLst>
              <a:ext uri="{FF2B5EF4-FFF2-40B4-BE49-F238E27FC236}">
                <a16:creationId xmlns:a16="http://schemas.microsoft.com/office/drawing/2014/main" id="{C1D890AA-FD71-474A-A9BD-2DC60EDB2D33}"/>
              </a:ext>
            </a:extLst>
          </p:cNvPr>
          <p:cNvSpPr txBox="1"/>
          <p:nvPr/>
        </p:nvSpPr>
        <p:spPr>
          <a:xfrm>
            <a:off x="4241177" y="4139878"/>
            <a:ext cx="3747383" cy="153888"/>
          </a:xfrm>
          <a:prstGeom prst="rect">
            <a:avLst/>
          </a:prstGeom>
          <a:solidFill>
            <a:schemeClr val="bg1"/>
          </a:solidFill>
        </p:spPr>
        <p:txBody>
          <a:bodyPr wrap="square" lIns="0" tIns="0" rIns="0" bIns="0" rtlCol="0">
            <a:spAutoFit/>
          </a:bodyPr>
          <a:lstStyle/>
          <a:p>
            <a:pPr algn="ctr"/>
            <a:r>
              <a:rPr lang="fr-FR" sz="500" b="1" i="0" u="none" strike="noStrike" cap="none" baseline="0" dirty="0">
                <a:solidFill>
                  <a:srgbClr val="000000"/>
                </a:solidFill>
                <a:effectLst/>
                <a:uFill>
                  <a:solidFill>
                    <a:prstClr val="black">
                      <a:alpha val="0"/>
                    </a:prstClr>
                  </a:solidFill>
                </a:uFill>
                <a:latin typeface="Arial"/>
                <a:ea typeface="Arial"/>
                <a:cs typeface="Arial"/>
              </a:rPr>
              <a:t>Évitez tout contact </a:t>
            </a:r>
            <a:r>
              <a:rPr lang="fr-FR" sz="500" b="0" i="0" u="none" strike="noStrike" cap="none" baseline="0" dirty="0">
                <a:solidFill>
                  <a:srgbClr val="000000"/>
                </a:solidFill>
                <a:effectLst/>
                <a:uFill>
                  <a:solidFill>
                    <a:prstClr val="black">
                      <a:alpha val="0"/>
                    </a:prstClr>
                  </a:solidFill>
                </a:uFill>
                <a:latin typeface="Arial"/>
                <a:ea typeface="Arial"/>
                <a:cs typeface="Arial"/>
              </a:rPr>
              <a:t>jusqu’à ce que toutes vos lésions se recouvrent de croûtes, tombent et qu’une nouvelle couche de peau se forme.</a:t>
            </a:r>
          </a:p>
          <a:p>
            <a:pPr algn="ctr"/>
            <a:r>
              <a:rPr lang="fr-FR" sz="500" b="0" i="0" u="none" strike="noStrike" cap="none" baseline="0" dirty="0">
                <a:solidFill>
                  <a:srgbClr val="000000"/>
                </a:solidFill>
                <a:effectLst/>
                <a:uFill>
                  <a:solidFill>
                    <a:prstClr val="black">
                      <a:alpha val="0"/>
                    </a:prstClr>
                  </a:solidFill>
                </a:uFill>
                <a:latin typeface="Arial"/>
                <a:ea typeface="Arial"/>
                <a:cs typeface="Arial"/>
              </a:rPr>
              <a:t>Demandez à vos amis ou à votre famille d’apporter vos courses.</a:t>
            </a:r>
          </a:p>
        </p:txBody>
      </p:sp>
      <p:sp>
        <p:nvSpPr>
          <p:cNvPr id="26" name="TextBox 25">
            <a:extLst>
              <a:ext uri="{FF2B5EF4-FFF2-40B4-BE49-F238E27FC236}">
                <a16:creationId xmlns:a16="http://schemas.microsoft.com/office/drawing/2014/main" id="{327A9A50-D54F-4532-86CE-2DE8944CA1D8}"/>
              </a:ext>
            </a:extLst>
          </p:cNvPr>
          <p:cNvSpPr txBox="1"/>
          <p:nvPr/>
        </p:nvSpPr>
        <p:spPr>
          <a:xfrm>
            <a:off x="4431505" y="4414797"/>
            <a:ext cx="1038225" cy="153888"/>
          </a:xfrm>
          <a:prstGeom prst="rect">
            <a:avLst/>
          </a:prstGeom>
          <a:solidFill>
            <a:srgbClr val="F6F6F6"/>
          </a:solidFill>
        </p:spPr>
        <p:txBody>
          <a:bodyPr wrap="square" lIns="0" tIns="0" rIns="0" bIns="0" rtlCol="0">
            <a:spAutoFit/>
          </a:bodyPr>
          <a:lstStyle/>
          <a:p>
            <a:pPr algn="ctr"/>
            <a:r>
              <a:rPr lang="fr-FR" sz="500" b="1" i="0" u="none" strike="noStrike" cap="none" baseline="0" dirty="0">
                <a:solidFill>
                  <a:srgbClr val="000000"/>
                </a:solidFill>
                <a:effectLst/>
                <a:uFill>
                  <a:solidFill>
                    <a:prstClr val="black">
                      <a:alpha val="0"/>
                    </a:prstClr>
                  </a:solidFill>
                </a:uFill>
                <a:latin typeface="Arial"/>
                <a:ea typeface="Arial"/>
                <a:cs typeface="Arial"/>
              </a:rPr>
              <a:t>Si vous vivez avec d’autres personnes :</a:t>
            </a:r>
          </a:p>
        </p:txBody>
      </p:sp>
      <p:sp>
        <p:nvSpPr>
          <p:cNvPr id="27" name="TextBox 26">
            <a:extLst>
              <a:ext uri="{FF2B5EF4-FFF2-40B4-BE49-F238E27FC236}">
                <a16:creationId xmlns:a16="http://schemas.microsoft.com/office/drawing/2014/main" id="{A520AC43-724E-468E-9CC4-7C755DDAC2DB}"/>
              </a:ext>
            </a:extLst>
          </p:cNvPr>
          <p:cNvSpPr txBox="1"/>
          <p:nvPr/>
        </p:nvSpPr>
        <p:spPr>
          <a:xfrm>
            <a:off x="6415880" y="4402806"/>
            <a:ext cx="1412190" cy="153888"/>
          </a:xfrm>
          <a:prstGeom prst="rect">
            <a:avLst/>
          </a:prstGeom>
          <a:solidFill>
            <a:srgbClr val="F6F6F6"/>
          </a:solidFill>
        </p:spPr>
        <p:txBody>
          <a:bodyPr wrap="square" lIns="0" tIns="0" rIns="0" bIns="0" rtlCol="0">
            <a:spAutoFit/>
          </a:bodyPr>
          <a:lstStyle/>
          <a:p>
            <a:pPr algn="ctr"/>
            <a:r>
              <a:rPr lang="fr-FR" sz="500" b="1" i="0" u="none" strike="noStrike" cap="none" baseline="0">
                <a:solidFill>
                  <a:srgbClr val="000000"/>
                </a:solidFill>
                <a:effectLst/>
                <a:uFill>
                  <a:solidFill>
                    <a:prstClr val="black">
                      <a:alpha val="0"/>
                    </a:prstClr>
                  </a:solidFill>
                </a:uFill>
                <a:latin typeface="Arial"/>
                <a:ea typeface="Arial"/>
                <a:cs typeface="Arial"/>
              </a:rPr>
              <a:t>Si vous ne pouvez pas éviter d'être dans la même pièce que quelqu'un d'autre : </a:t>
            </a:r>
          </a:p>
        </p:txBody>
      </p:sp>
      <p:sp>
        <p:nvSpPr>
          <p:cNvPr id="28" name="TextBox 27">
            <a:extLst>
              <a:ext uri="{FF2B5EF4-FFF2-40B4-BE49-F238E27FC236}">
                <a16:creationId xmlns:a16="http://schemas.microsoft.com/office/drawing/2014/main" id="{2DFF3723-2B12-41DC-982F-FB606C5DC905}"/>
              </a:ext>
            </a:extLst>
          </p:cNvPr>
          <p:cNvSpPr txBox="1"/>
          <p:nvPr/>
        </p:nvSpPr>
        <p:spPr>
          <a:xfrm>
            <a:off x="4067004" y="4868956"/>
            <a:ext cx="465271" cy="123111"/>
          </a:xfrm>
          <a:prstGeom prst="rect">
            <a:avLst/>
          </a:prstGeom>
          <a:solidFill>
            <a:srgbClr val="F6F6F6"/>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Isolez-vous dans une pièce séparée</a:t>
            </a:r>
          </a:p>
        </p:txBody>
      </p:sp>
      <p:sp>
        <p:nvSpPr>
          <p:cNvPr id="29" name="TextBox 28">
            <a:extLst>
              <a:ext uri="{FF2B5EF4-FFF2-40B4-BE49-F238E27FC236}">
                <a16:creationId xmlns:a16="http://schemas.microsoft.com/office/drawing/2014/main" id="{ED58B872-DE95-4B46-830E-C698A2B3E03A}"/>
              </a:ext>
            </a:extLst>
          </p:cNvPr>
          <p:cNvSpPr txBox="1"/>
          <p:nvPr/>
        </p:nvSpPr>
        <p:spPr>
          <a:xfrm>
            <a:off x="4519479" y="4861536"/>
            <a:ext cx="773246" cy="307777"/>
          </a:xfrm>
          <a:prstGeom prst="rect">
            <a:avLst/>
          </a:prstGeom>
          <a:solidFill>
            <a:srgbClr val="F6F6F6"/>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Utilisez une salle de bain séparée, ou nettoyez-là et désinfectez-la (avec un désinfectant ménager) après chaque utilisation</a:t>
            </a:r>
          </a:p>
        </p:txBody>
      </p:sp>
      <p:sp>
        <p:nvSpPr>
          <p:cNvPr id="30" name="TextBox 29">
            <a:extLst>
              <a:ext uri="{FF2B5EF4-FFF2-40B4-BE49-F238E27FC236}">
                <a16:creationId xmlns:a16="http://schemas.microsoft.com/office/drawing/2014/main" id="{7CD7869C-9561-438C-9264-8A63E66F33CA}"/>
              </a:ext>
            </a:extLst>
          </p:cNvPr>
          <p:cNvSpPr txBox="1"/>
          <p:nvPr/>
        </p:nvSpPr>
        <p:spPr>
          <a:xfrm>
            <a:off x="5299299" y="4861536"/>
            <a:ext cx="719396" cy="246221"/>
          </a:xfrm>
          <a:prstGeom prst="rect">
            <a:avLst/>
          </a:prstGeom>
          <a:solidFill>
            <a:srgbClr val="F6F6F6"/>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Lavez-vous régulièrement les mains à l’aide de savon et d’eau ou d’un gel hydroalcoolique</a:t>
            </a:r>
          </a:p>
        </p:txBody>
      </p:sp>
      <p:sp>
        <p:nvSpPr>
          <p:cNvPr id="31" name="TextBox 30">
            <a:extLst>
              <a:ext uri="{FF2B5EF4-FFF2-40B4-BE49-F238E27FC236}">
                <a16:creationId xmlns:a16="http://schemas.microsoft.com/office/drawing/2014/main" id="{C15A27A8-A076-40D8-9267-2F76EB1AF5E9}"/>
              </a:ext>
            </a:extLst>
          </p:cNvPr>
          <p:cNvSpPr txBox="1"/>
          <p:nvPr/>
        </p:nvSpPr>
        <p:spPr>
          <a:xfrm>
            <a:off x="3983349" y="5519514"/>
            <a:ext cx="679226" cy="461665"/>
          </a:xfrm>
          <a:prstGeom prst="rect">
            <a:avLst/>
          </a:prstGeom>
          <a:solidFill>
            <a:srgbClr val="F6F6F6"/>
          </a:solidFill>
        </p:spPr>
        <p:txBody>
          <a:bodyPr wrap="square" lIns="0" tIns="0" rIns="0" bIns="0" rtlCol="0">
            <a:spAutoFit/>
          </a:bodyPr>
          <a:lstStyle/>
          <a:p>
            <a:pPr algn="ctr"/>
            <a:r>
              <a:rPr lang="fr-FR" sz="500" b="0" i="0" u="none" strike="noStrike" cap="none" baseline="0" dirty="0">
                <a:solidFill>
                  <a:srgbClr val="000000"/>
                </a:solidFill>
                <a:effectLst/>
                <a:uFill>
                  <a:solidFill>
                    <a:prstClr val="black">
                      <a:alpha val="0"/>
                    </a:prstClr>
                  </a:solidFill>
                </a:uFill>
                <a:latin typeface="Arial"/>
                <a:ea typeface="Arial"/>
                <a:cs typeface="Arial"/>
              </a:rPr>
              <a:t>Nettoyez et désinfectez les surfaces et les objets fréquemment touchés à l’eau et au savon, et avec du désinfectant ménager</a:t>
            </a:r>
          </a:p>
        </p:txBody>
      </p:sp>
      <p:sp>
        <p:nvSpPr>
          <p:cNvPr id="32" name="TextBox 31">
            <a:extLst>
              <a:ext uri="{FF2B5EF4-FFF2-40B4-BE49-F238E27FC236}">
                <a16:creationId xmlns:a16="http://schemas.microsoft.com/office/drawing/2014/main" id="{62E73731-9FB5-409C-A9D6-2CEAF779C0CA}"/>
              </a:ext>
            </a:extLst>
          </p:cNvPr>
          <p:cNvSpPr txBox="1"/>
          <p:nvPr/>
        </p:nvSpPr>
        <p:spPr>
          <a:xfrm>
            <a:off x="4768361" y="5513053"/>
            <a:ext cx="475282" cy="184666"/>
          </a:xfrm>
          <a:prstGeom prst="rect">
            <a:avLst/>
          </a:prstGeom>
          <a:solidFill>
            <a:srgbClr val="F6F6F6"/>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Évitez de balayer et de passer l’aspirateur</a:t>
            </a:r>
          </a:p>
        </p:txBody>
      </p:sp>
      <p:sp>
        <p:nvSpPr>
          <p:cNvPr id="33" name="TextBox 32">
            <a:extLst>
              <a:ext uri="{FF2B5EF4-FFF2-40B4-BE49-F238E27FC236}">
                <a16:creationId xmlns:a16="http://schemas.microsoft.com/office/drawing/2014/main" id="{215CF0FA-1649-4622-B6A9-58DC834F839A}"/>
              </a:ext>
            </a:extLst>
          </p:cNvPr>
          <p:cNvSpPr txBox="1"/>
          <p:nvPr/>
        </p:nvSpPr>
        <p:spPr>
          <a:xfrm>
            <a:off x="5292725" y="5511131"/>
            <a:ext cx="703370" cy="246221"/>
          </a:xfrm>
          <a:prstGeom prst="rect">
            <a:avLst/>
          </a:prstGeom>
          <a:solidFill>
            <a:srgbClr val="F6F6F6"/>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Utilisez des plats, des tasses, de la literie, des serviettes et des appareils électroniques (par ex. téléphones) séparés</a:t>
            </a:r>
          </a:p>
        </p:txBody>
      </p:sp>
      <p:sp>
        <p:nvSpPr>
          <p:cNvPr id="34" name="TextBox 33">
            <a:extLst>
              <a:ext uri="{FF2B5EF4-FFF2-40B4-BE49-F238E27FC236}">
                <a16:creationId xmlns:a16="http://schemas.microsoft.com/office/drawing/2014/main" id="{4BE97548-8705-4904-8CA8-216AB70E122B}"/>
              </a:ext>
            </a:extLst>
          </p:cNvPr>
          <p:cNvSpPr txBox="1"/>
          <p:nvPr/>
        </p:nvSpPr>
        <p:spPr>
          <a:xfrm>
            <a:off x="4127644" y="6185462"/>
            <a:ext cx="1048333" cy="92333"/>
          </a:xfrm>
          <a:prstGeom prst="rect">
            <a:avLst/>
          </a:prstGeom>
          <a:solidFill>
            <a:srgbClr val="F6F6F6"/>
          </a:solidFill>
        </p:spPr>
        <p:txBody>
          <a:bodyPr wrap="square" lIns="0" tIns="0" rIns="0" bIns="0" rtlCol="0">
            <a:spAutoFit/>
          </a:bodyPr>
          <a:lstStyle/>
          <a:p>
            <a:pPr algn="ctr"/>
            <a:r>
              <a:rPr lang="fr-FR" sz="200" b="0" i="0" u="none" strike="noStrike" cap="none" baseline="0">
                <a:solidFill>
                  <a:srgbClr val="000000"/>
                </a:solidFill>
                <a:effectLst/>
                <a:uFill>
                  <a:solidFill>
                    <a:prstClr val="black">
                      <a:alpha val="0"/>
                    </a:prstClr>
                  </a:solidFill>
                </a:uFill>
                <a:latin typeface="Arial"/>
                <a:ea typeface="Arial"/>
                <a:cs typeface="Arial"/>
              </a:rPr>
              <a:t>Faites votre propre lessive :  </a:t>
            </a:r>
          </a:p>
          <a:p>
            <a:pPr algn="ctr"/>
            <a:r>
              <a:rPr lang="fr-FR" sz="200" b="0" i="0" u="none" strike="noStrike" cap="none" baseline="0">
                <a:solidFill>
                  <a:srgbClr val="000000"/>
                </a:solidFill>
                <a:effectLst/>
                <a:uFill>
                  <a:solidFill>
                    <a:prstClr val="black">
                      <a:alpha val="0"/>
                    </a:prstClr>
                  </a:solidFill>
                </a:uFill>
                <a:latin typeface="Arial"/>
                <a:ea typeface="Arial"/>
                <a:cs typeface="Arial"/>
              </a:rPr>
              <a:t>Placez le linge dans un sac en plastique avant de le mettre à la machine à laver. Utilisez du savon et de l’eau chauffée à plus de 60 °C</a:t>
            </a:r>
          </a:p>
        </p:txBody>
      </p:sp>
      <p:sp>
        <p:nvSpPr>
          <p:cNvPr id="35" name="TextBox 34">
            <a:extLst>
              <a:ext uri="{FF2B5EF4-FFF2-40B4-BE49-F238E27FC236}">
                <a16:creationId xmlns:a16="http://schemas.microsoft.com/office/drawing/2014/main" id="{491DC8DB-B3F0-4E60-9443-8D0BFD087380}"/>
              </a:ext>
            </a:extLst>
          </p:cNvPr>
          <p:cNvSpPr txBox="1"/>
          <p:nvPr/>
        </p:nvSpPr>
        <p:spPr>
          <a:xfrm>
            <a:off x="5434133" y="6262406"/>
            <a:ext cx="441181" cy="30778"/>
          </a:xfrm>
          <a:prstGeom prst="rect">
            <a:avLst/>
          </a:prstGeom>
          <a:solidFill>
            <a:srgbClr val="F6F6F6"/>
          </a:solidFill>
        </p:spPr>
        <p:txBody>
          <a:bodyPr wrap="square" lIns="0" tIns="0" rIns="0" bIns="0" rtlCol="0">
            <a:spAutoFit/>
          </a:bodyPr>
          <a:lstStyle/>
          <a:p>
            <a:pPr algn="ctr"/>
            <a:r>
              <a:rPr lang="fr-FR" sz="200" b="0" i="0" u="none" strike="noStrike" cap="none" baseline="0">
                <a:solidFill>
                  <a:srgbClr val="000000"/>
                </a:solidFill>
                <a:effectLst/>
                <a:uFill>
                  <a:solidFill>
                    <a:prstClr val="black">
                      <a:alpha val="0"/>
                    </a:prstClr>
                  </a:solidFill>
                </a:uFill>
                <a:latin typeface="Arial"/>
                <a:ea typeface="Arial"/>
                <a:cs typeface="Arial"/>
              </a:rPr>
              <a:t>Ouvrez les fenêtres</a:t>
            </a:r>
          </a:p>
        </p:txBody>
      </p:sp>
      <p:sp>
        <p:nvSpPr>
          <p:cNvPr id="36" name="TextBox 35">
            <a:extLst>
              <a:ext uri="{FF2B5EF4-FFF2-40B4-BE49-F238E27FC236}">
                <a16:creationId xmlns:a16="http://schemas.microsoft.com/office/drawing/2014/main" id="{9C19D019-51B0-4E4B-9169-ED96F5C2E6B5}"/>
              </a:ext>
            </a:extLst>
          </p:cNvPr>
          <p:cNvSpPr txBox="1"/>
          <p:nvPr/>
        </p:nvSpPr>
        <p:spPr>
          <a:xfrm>
            <a:off x="6798367" y="6222020"/>
            <a:ext cx="646998" cy="30778"/>
          </a:xfrm>
          <a:prstGeom prst="rect">
            <a:avLst/>
          </a:prstGeom>
          <a:solidFill>
            <a:srgbClr val="F6F6F6"/>
          </a:solidFill>
        </p:spPr>
        <p:txBody>
          <a:bodyPr wrap="square" lIns="0" tIns="0" rIns="0" bIns="0" rtlCol="0">
            <a:spAutoFit/>
          </a:bodyPr>
          <a:lstStyle/>
          <a:p>
            <a:pPr algn="ctr"/>
            <a:r>
              <a:rPr lang="fr-FR" sz="200" b="0" i="0" u="none" strike="noStrike" cap="none" baseline="0">
                <a:solidFill>
                  <a:srgbClr val="000000"/>
                </a:solidFill>
                <a:effectLst/>
                <a:uFill>
                  <a:solidFill>
                    <a:prstClr val="black">
                      <a:alpha val="0"/>
                    </a:prstClr>
                  </a:solidFill>
                </a:uFill>
                <a:latin typeface="Arial"/>
                <a:ea typeface="Arial"/>
                <a:cs typeface="Arial"/>
              </a:rPr>
              <a:t>Lavez-vous souvent les mains</a:t>
            </a:r>
          </a:p>
        </p:txBody>
      </p:sp>
      <p:sp>
        <p:nvSpPr>
          <p:cNvPr id="37" name="TextBox 36">
            <a:extLst>
              <a:ext uri="{FF2B5EF4-FFF2-40B4-BE49-F238E27FC236}">
                <a16:creationId xmlns:a16="http://schemas.microsoft.com/office/drawing/2014/main" id="{AE1C5B70-98B3-4936-A1AC-9631B6CE8A58}"/>
              </a:ext>
            </a:extLst>
          </p:cNvPr>
          <p:cNvSpPr txBox="1"/>
          <p:nvPr/>
        </p:nvSpPr>
        <p:spPr>
          <a:xfrm>
            <a:off x="6327917" y="5665019"/>
            <a:ext cx="494598" cy="184666"/>
          </a:xfrm>
          <a:prstGeom prst="rect">
            <a:avLst/>
          </a:prstGeom>
          <a:solidFill>
            <a:srgbClr val="F6F6F6"/>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Portez des masques médicaux bien ajustés</a:t>
            </a:r>
          </a:p>
        </p:txBody>
      </p:sp>
      <p:sp>
        <p:nvSpPr>
          <p:cNvPr id="38" name="TextBox 37">
            <a:extLst>
              <a:ext uri="{FF2B5EF4-FFF2-40B4-BE49-F238E27FC236}">
                <a16:creationId xmlns:a16="http://schemas.microsoft.com/office/drawing/2014/main" id="{80465A07-774A-4B1A-9422-4325EEC8F1D8}"/>
              </a:ext>
            </a:extLst>
          </p:cNvPr>
          <p:cNvSpPr txBox="1"/>
          <p:nvPr/>
        </p:nvSpPr>
        <p:spPr>
          <a:xfrm>
            <a:off x="7428605" y="5665019"/>
            <a:ext cx="441181" cy="123111"/>
          </a:xfrm>
          <a:prstGeom prst="rect">
            <a:avLst/>
          </a:prstGeom>
          <a:solidFill>
            <a:srgbClr val="F6F6F6"/>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Ouvrez les fenêtres</a:t>
            </a:r>
          </a:p>
        </p:txBody>
      </p:sp>
      <p:sp>
        <p:nvSpPr>
          <p:cNvPr id="39" name="TextBox 38">
            <a:extLst>
              <a:ext uri="{FF2B5EF4-FFF2-40B4-BE49-F238E27FC236}">
                <a16:creationId xmlns:a16="http://schemas.microsoft.com/office/drawing/2014/main" id="{5E3DC89D-0BD3-4658-A1DB-AB4EA04B9989}"/>
              </a:ext>
            </a:extLst>
          </p:cNvPr>
          <p:cNvSpPr txBox="1"/>
          <p:nvPr/>
        </p:nvSpPr>
        <p:spPr>
          <a:xfrm>
            <a:off x="6327916" y="5046609"/>
            <a:ext cx="549133" cy="246221"/>
          </a:xfrm>
          <a:prstGeom prst="rect">
            <a:avLst/>
          </a:prstGeom>
          <a:solidFill>
            <a:srgbClr val="F6F6F6"/>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Couvrez l’éruption cutanée avec des vêtements/des bandages</a:t>
            </a:r>
          </a:p>
        </p:txBody>
      </p:sp>
      <p:sp>
        <p:nvSpPr>
          <p:cNvPr id="40" name="TextBox 39">
            <a:extLst>
              <a:ext uri="{FF2B5EF4-FFF2-40B4-BE49-F238E27FC236}">
                <a16:creationId xmlns:a16="http://schemas.microsoft.com/office/drawing/2014/main" id="{D7D506B4-7CC9-48EB-93CC-E03ED2A6DC29}"/>
              </a:ext>
            </a:extLst>
          </p:cNvPr>
          <p:cNvSpPr txBox="1"/>
          <p:nvPr/>
        </p:nvSpPr>
        <p:spPr>
          <a:xfrm>
            <a:off x="7372492" y="5060511"/>
            <a:ext cx="549133" cy="153888"/>
          </a:xfrm>
          <a:prstGeom prst="rect">
            <a:avLst/>
          </a:prstGeom>
          <a:solidFill>
            <a:srgbClr val="F6F6F6"/>
          </a:solidFill>
        </p:spPr>
        <p:txBody>
          <a:bodyPr wrap="square" lIns="0" tIns="0" rIns="0" bIns="0" rtlCol="0">
            <a:spAutoFit/>
          </a:bodyPr>
          <a:lstStyle/>
          <a:p>
            <a:pPr algn="ctr"/>
            <a:r>
              <a:rPr lang="fr-FR" sz="500" b="0" i="0" u="none" strike="noStrike" cap="none" baseline="0" dirty="0">
                <a:solidFill>
                  <a:srgbClr val="000000"/>
                </a:solidFill>
                <a:effectLst/>
                <a:uFill>
                  <a:solidFill>
                    <a:prstClr val="black">
                      <a:alpha val="0"/>
                    </a:prstClr>
                  </a:solidFill>
                </a:uFill>
                <a:latin typeface="Arial"/>
                <a:ea typeface="Arial"/>
                <a:cs typeface="Arial"/>
              </a:rPr>
              <a:t>Évitez de vous toucher</a:t>
            </a:r>
          </a:p>
        </p:txBody>
      </p:sp>
    </p:spTree>
    <p:extLst>
      <p:ext uri="{BB962C8B-B14F-4D97-AF65-F5344CB8AC3E}">
        <p14:creationId xmlns:p14="http://schemas.microsoft.com/office/powerpoint/2010/main" val="2059166427"/>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Contrôle de connaissances</a:t>
            </a:r>
          </a:p>
        </p:txBody>
      </p:sp>
      <p:sp>
        <p:nvSpPr>
          <p:cNvPr id="3" name="Content Placeholder 2">
            <a:extLst>
              <a:ext uri="{FF2B5EF4-FFF2-40B4-BE49-F238E27FC236}">
                <a16:creationId xmlns:a16="http://schemas.microsoft.com/office/drawing/2014/main" id="{863F8AD4-182D-55D8-568E-34F329FE4771}"/>
              </a:ext>
            </a:extLst>
          </p:cNvPr>
          <p:cNvSpPr>
            <a:spLocks noGrp="1"/>
          </p:cNvSpPr>
          <p:nvPr>
            <p:ph idx="1"/>
          </p:nvPr>
        </p:nvSpPr>
        <p:spPr>
          <a:xfrm>
            <a:off x="838200" y="1636730"/>
            <a:ext cx="8811126" cy="4932746"/>
          </a:xfrm>
        </p:spPr>
        <p:txBody>
          <a:bodyPr/>
          <a:lstStyle/>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Quelles sont les considérations en matière de communication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Quels sont les défis inhérents à la communication sur les risques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Quels sont les principes clés de la communication avec la population générale ? </a:t>
            </a:r>
          </a:p>
          <a:p>
            <a:pPr marL="514350" indent="-51435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Quelles sont les principales approches de communication pour les populations touchées ?</a:t>
            </a:r>
          </a:p>
          <a:p>
            <a:endParaRPr lang="en-US"/>
          </a:p>
        </p:txBody>
      </p:sp>
    </p:spTree>
    <p:extLst>
      <p:ext uri="{BB962C8B-B14F-4D97-AF65-F5344CB8AC3E}">
        <p14:creationId xmlns:p14="http://schemas.microsoft.com/office/powerpoint/2010/main" val="3368297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6" name="Content Placeholder 6" descr="Logo&#10;&#10;Description automatically generated with low confidence">
            <a:extLst>
              <a:ext uri="{FF2B5EF4-FFF2-40B4-BE49-F238E27FC236}">
                <a16:creationId xmlns:a16="http://schemas.microsoft.com/office/drawing/2014/main" id="{DB240D87-0499-5A84-8C68-D66B00335DFC}"/>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3700587540"/>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A70E4-E643-4CCA-971A-8766D82D9C5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p:txBody>
          <a:bodyPr>
            <a:normAutofit fontScale="90000"/>
          </a:bodyPr>
          <a:lstStyle/>
          <a:p>
            <a:pPr marL="2627313" indent="-2627313"/>
            <a:r>
              <a:rPr lang="fr-FR" sz="3200" b="0" i="0" u="none" strike="noStrike" cap="none" baseline="0">
                <a:solidFill>
                  <a:srgbClr val="FFFFFF"/>
                </a:solidFill>
                <a:effectLst/>
                <a:uFill>
                  <a:solidFill>
                    <a:prstClr val="black">
                      <a:alpha val="0"/>
                    </a:prstClr>
                  </a:solidFill>
                </a:uFill>
                <a:latin typeface="Arial"/>
                <a:ea typeface="Arial"/>
                <a:cs typeface="Arial"/>
              </a:rPr>
              <a:t>Module 13 : 	Surveillance, suivi et évaluation</a:t>
            </a:r>
            <a:br>
              <a:rPr sz="3200"/>
            </a:br>
            <a:endParaRPr lang="en-US"/>
          </a:p>
        </p:txBody>
      </p:sp>
    </p:spTree>
    <p:extLst>
      <p:ext uri="{BB962C8B-B14F-4D97-AF65-F5344CB8AC3E}">
        <p14:creationId xmlns:p14="http://schemas.microsoft.com/office/powerpoint/2010/main" val="368805239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DCB9C-07B0-B7AB-BC9B-783F4AFB8861}"/>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Ressources techniques</a:t>
            </a:r>
          </a:p>
        </p:txBody>
      </p:sp>
      <p:sp>
        <p:nvSpPr>
          <p:cNvPr id="3" name="Content Placeholder 2">
            <a:extLst>
              <a:ext uri="{FF2B5EF4-FFF2-40B4-BE49-F238E27FC236}">
                <a16:creationId xmlns:a16="http://schemas.microsoft.com/office/drawing/2014/main" id="{FF631E21-5EE3-9C24-1618-065EF3AE2937}"/>
              </a:ext>
            </a:extLst>
          </p:cNvPr>
          <p:cNvSpPr>
            <a:spLocks noGrp="1"/>
          </p:cNvSpPr>
          <p:nvPr>
            <p:ph idx="1"/>
          </p:nvPr>
        </p:nvSpPr>
        <p:spPr>
          <a:xfrm>
            <a:off x="838199" y="1636730"/>
            <a:ext cx="11100955" cy="4932746"/>
          </a:xfrm>
        </p:spPr>
        <p:txBody>
          <a:bodyPr vert="horz" lIns="91440" tIns="45720" rIns="91440" bIns="45720" rtlCol="0" anchor="t">
            <a:noAutofit/>
          </a:bodyPr>
          <a:lstStyle/>
          <a:p>
            <a:pPr marL="0" indent="0">
              <a:buNone/>
            </a:pPr>
            <a:r>
              <a:rPr lang="fr-FR" sz="2000" b="0" i="0" u="none" strike="noStrike" cap="none" baseline="0" dirty="0">
                <a:solidFill>
                  <a:srgbClr val="262626"/>
                </a:solidFill>
                <a:effectLst/>
                <a:uFill>
                  <a:solidFill>
                    <a:prstClr val="black">
                      <a:alpha val="0"/>
                    </a:prstClr>
                  </a:solidFill>
                </a:uFill>
                <a:latin typeface="Arial"/>
                <a:ea typeface="Arial"/>
                <a:cs typeface="Arial"/>
              </a:rPr>
              <a:t>Les supports de formation sont tributaires des ressources suivantes :</a:t>
            </a:r>
          </a:p>
          <a:p>
            <a:r>
              <a:rPr lang="fr-FR" sz="2000" b="0" i="0" u="none" strike="noStrike" cap="none" baseline="0" dirty="0">
                <a:solidFill>
                  <a:srgbClr val="262626"/>
                </a:solidFill>
                <a:effectLst/>
                <a:uFill>
                  <a:solidFill>
                    <a:prstClr val="black">
                      <a:alpha val="0"/>
                    </a:prstClr>
                  </a:solidFill>
                </a:uFill>
                <a:latin typeface="Arial"/>
                <a:ea typeface="Arial"/>
                <a:cs typeface="Arial"/>
              </a:rPr>
              <a:t>Prise en charge clinique, prévention et maîtrise de l’</a:t>
            </a:r>
            <a:r>
              <a:rPr lang="fr-FR" sz="2000" b="0" i="0" u="none" strike="noStrike" cap="none" baseline="0" dirty="0" err="1">
                <a:solidFill>
                  <a:srgbClr val="262626"/>
                </a:solidFill>
                <a:effectLst/>
                <a:uFill>
                  <a:solidFill>
                    <a:prstClr val="black">
                      <a:alpha val="0"/>
                    </a:prstClr>
                  </a:solidFill>
                </a:uFill>
                <a:latin typeface="Arial"/>
                <a:ea typeface="Arial"/>
                <a:cs typeface="Arial"/>
              </a:rPr>
              <a:t>orthopoxvirose</a:t>
            </a:r>
            <a:r>
              <a:rPr lang="fr-FR" sz="2000" b="0" i="0" u="none" strike="noStrike" cap="none" baseline="0" dirty="0">
                <a:solidFill>
                  <a:srgbClr val="262626"/>
                </a:solidFill>
                <a:effectLst/>
                <a:uFill>
                  <a:solidFill>
                    <a:prstClr val="black">
                      <a:alpha val="0"/>
                    </a:prstClr>
                  </a:solidFill>
                </a:uFill>
                <a:latin typeface="Arial"/>
                <a:ea typeface="Arial"/>
                <a:cs typeface="Arial"/>
              </a:rPr>
              <a:t> simienne (variole du singe) : Orientations provisoires pour une intervention rapide. 10 juin 2022, Organisation mondiale de la Santé (OMS).</a:t>
            </a:r>
          </a:p>
          <a:p>
            <a:r>
              <a:rPr lang="fr-FR" sz="2000" b="0" i="0" u="none" strike="noStrike" cap="none" baseline="0" dirty="0">
                <a:solidFill>
                  <a:srgbClr val="262626"/>
                </a:solidFill>
                <a:effectLst/>
                <a:uFill>
                  <a:solidFill>
                    <a:prstClr val="black">
                      <a:alpha val="0"/>
                    </a:prstClr>
                  </a:solidFill>
                </a:uFill>
                <a:latin typeface="Arial"/>
                <a:ea typeface="Arial"/>
                <a:cs typeface="Arial"/>
              </a:rPr>
              <a:t>Variole du singe : Épidémiologie, préparation et réponse aux </a:t>
            </a:r>
            <a:br>
              <a:rPr sz="2000" dirty="0"/>
            </a:br>
            <a:r>
              <a:rPr lang="fr-FR" sz="2000" b="0" i="0" u="none" strike="noStrike" cap="none" baseline="0" dirty="0">
                <a:solidFill>
                  <a:srgbClr val="262626"/>
                </a:solidFill>
                <a:effectLst/>
                <a:uFill>
                  <a:solidFill>
                    <a:prstClr val="black">
                      <a:alpha val="0"/>
                    </a:prstClr>
                  </a:solidFill>
                </a:uFill>
                <a:latin typeface="Arial"/>
                <a:ea typeface="Arial"/>
                <a:cs typeface="Arial"/>
              </a:rPr>
              <a:t>contextes d'épidémies en Afrique. </a:t>
            </a:r>
            <a:r>
              <a:rPr lang="fr-FR" sz="2000" b="0" i="0" u="none" strike="noStrike" cap="none" baseline="0" dirty="0" err="1">
                <a:solidFill>
                  <a:srgbClr val="262626"/>
                </a:solidFill>
                <a:effectLst/>
                <a:uFill>
                  <a:solidFill>
                    <a:prstClr val="black">
                      <a:alpha val="0"/>
                    </a:prstClr>
                  </a:solidFill>
                </a:uFill>
                <a:latin typeface="Arial"/>
                <a:ea typeface="Arial"/>
                <a:cs typeface="Arial"/>
              </a:rPr>
              <a:t>OpenWHO</a:t>
            </a:r>
            <a:r>
              <a:rPr lang="fr-FR" sz="2000" b="0" i="0" u="none" strike="noStrike" cap="none" baseline="0" dirty="0">
                <a:solidFill>
                  <a:srgbClr val="262626"/>
                </a:solidFill>
                <a:effectLst/>
                <a:uFill>
                  <a:solidFill>
                    <a:prstClr val="black">
                      <a:alpha val="0"/>
                    </a:prstClr>
                  </a:solidFill>
                </a:uFill>
                <a:latin typeface="Arial"/>
                <a:ea typeface="Arial"/>
                <a:cs typeface="Arial"/>
              </a:rPr>
              <a:t>, 2021.</a:t>
            </a:r>
          </a:p>
          <a:p>
            <a:r>
              <a:rPr lang="fr-FR" sz="2000" b="0" i="0" u="none" strike="noStrike" cap="none" baseline="0" dirty="0">
                <a:solidFill>
                  <a:srgbClr val="262626"/>
                </a:solidFill>
                <a:effectLst/>
                <a:uFill>
                  <a:solidFill>
                    <a:prstClr val="black">
                      <a:alpha val="0"/>
                    </a:prstClr>
                  </a:solidFill>
                </a:uFill>
                <a:latin typeface="Arial"/>
                <a:ea typeface="Arial"/>
                <a:cs typeface="Arial"/>
              </a:rPr>
              <a:t>Analyses en laboratoire pour la détection du virus de la variole du singe (</a:t>
            </a:r>
            <a:r>
              <a:rPr lang="fr-FR" sz="2000" b="0" i="0" u="none" strike="noStrike" cap="none" baseline="0" dirty="0" err="1">
                <a:solidFill>
                  <a:srgbClr val="262626"/>
                </a:solidFill>
                <a:effectLst/>
                <a:uFill>
                  <a:solidFill>
                    <a:prstClr val="black">
                      <a:alpha val="0"/>
                    </a:prstClr>
                  </a:solidFill>
                </a:uFill>
                <a:latin typeface="Arial"/>
                <a:ea typeface="Arial"/>
                <a:cs typeface="Arial"/>
              </a:rPr>
              <a:t>orthopoxvirose</a:t>
            </a:r>
            <a:r>
              <a:rPr lang="fr-FR" sz="2000" b="0" i="0" u="none" strike="noStrike" cap="none" baseline="0" dirty="0">
                <a:solidFill>
                  <a:srgbClr val="262626"/>
                </a:solidFill>
                <a:effectLst/>
                <a:uFill>
                  <a:solidFill>
                    <a:prstClr val="black">
                      <a:alpha val="0"/>
                    </a:prstClr>
                  </a:solidFill>
                </a:uFill>
                <a:latin typeface="Arial"/>
                <a:ea typeface="Arial"/>
                <a:cs typeface="Arial"/>
              </a:rPr>
              <a:t> simienne) </a:t>
            </a:r>
            <a:r>
              <a:rPr lang="fr-FR" sz="2000" b="0" i="0" u="none" strike="noStrike" cap="none" baseline="0" dirty="0" err="1">
                <a:solidFill>
                  <a:srgbClr val="262626"/>
                </a:solidFill>
                <a:effectLst/>
                <a:uFill>
                  <a:solidFill>
                    <a:prstClr val="black">
                      <a:alpha val="0"/>
                    </a:prstClr>
                  </a:solidFill>
                </a:uFill>
                <a:latin typeface="Arial"/>
                <a:ea typeface="Arial"/>
                <a:cs typeface="Arial"/>
              </a:rPr>
              <a:t>Interim</a:t>
            </a:r>
            <a:r>
              <a:rPr lang="fr-FR" sz="2000" b="0" i="0" u="none" strike="noStrike" cap="none" baseline="0" dirty="0">
                <a:solidFill>
                  <a:srgbClr val="262626"/>
                </a:solidFill>
                <a:effectLst/>
                <a:uFill>
                  <a:solidFill>
                    <a:prstClr val="black">
                      <a:alpha val="0"/>
                    </a:prstClr>
                  </a:solidFill>
                </a:uFill>
                <a:latin typeface="Arial"/>
                <a:ea typeface="Arial"/>
                <a:cs typeface="Arial"/>
              </a:rPr>
              <a:t> guidance. </a:t>
            </a:r>
            <a:br>
              <a:rPr sz="2000" dirty="0"/>
            </a:br>
            <a:r>
              <a:rPr lang="fr-FR" sz="2000" b="0" i="0" u="none" strike="noStrike" cap="none" baseline="0" dirty="0">
                <a:solidFill>
                  <a:srgbClr val="262626"/>
                </a:solidFill>
                <a:effectLst/>
                <a:uFill>
                  <a:solidFill>
                    <a:prstClr val="black">
                      <a:alpha val="0"/>
                    </a:prstClr>
                  </a:solidFill>
                </a:uFill>
                <a:latin typeface="Arial"/>
                <a:ea typeface="Arial"/>
                <a:cs typeface="Arial"/>
              </a:rPr>
              <a:t>23 mai 2022, OMS.</a:t>
            </a:r>
          </a:p>
          <a:p>
            <a:r>
              <a:rPr lang="fr-FR" sz="2000" b="0" i="0" u="none" strike="noStrike" cap="none" baseline="0" dirty="0">
                <a:solidFill>
                  <a:srgbClr val="262626"/>
                </a:solidFill>
                <a:effectLst/>
                <a:uFill>
                  <a:solidFill>
                    <a:prstClr val="black">
                      <a:alpha val="0"/>
                    </a:prstClr>
                  </a:solidFill>
                </a:uFill>
                <a:latin typeface="Arial"/>
                <a:ea typeface="Arial"/>
                <a:cs typeface="Arial"/>
              </a:rPr>
              <a:t>Vaccins et vaccination contre la variole simienne : orientations provisoires. 16 novembre 2022, OMS</a:t>
            </a:r>
          </a:p>
          <a:p>
            <a:r>
              <a:rPr lang="fr-FR" sz="2000" b="0" i="0" u="none" strike="noStrike" cap="none" baseline="0" dirty="0" err="1">
                <a:solidFill>
                  <a:srgbClr val="262626"/>
                </a:solidFill>
                <a:effectLst/>
                <a:uFill>
                  <a:solidFill>
                    <a:prstClr val="black">
                      <a:alpha val="0"/>
                    </a:prstClr>
                  </a:solidFill>
                </a:uFill>
                <a:latin typeface="Arial"/>
                <a:ea typeface="Arial"/>
                <a:cs typeface="Arial"/>
              </a:rPr>
              <a:t>Orthopoxvirose</a:t>
            </a:r>
            <a:r>
              <a:rPr lang="fr-FR" sz="2000" b="0" i="0" u="none" strike="noStrike" cap="none" baseline="0" dirty="0">
                <a:solidFill>
                  <a:srgbClr val="262626"/>
                </a:solidFill>
                <a:effectLst/>
                <a:uFill>
                  <a:solidFill>
                    <a:prstClr val="black">
                      <a:alpha val="0"/>
                    </a:prstClr>
                  </a:solidFill>
                </a:uFill>
                <a:latin typeface="Arial"/>
                <a:ea typeface="Arial"/>
                <a:cs typeface="Arial"/>
              </a:rPr>
              <a:t> simienne : surveillance, enquête sur les cas et recherche des contacts : </a:t>
            </a:r>
            <a:r>
              <a:rPr lang="fr-FR" sz="2000" b="0" i="0" u="none" strike="noStrike" cap="none" baseline="0" dirty="0" err="1">
                <a:solidFill>
                  <a:srgbClr val="262626"/>
                </a:solidFill>
                <a:effectLst/>
                <a:uFill>
                  <a:solidFill>
                    <a:prstClr val="black">
                      <a:alpha val="0"/>
                    </a:prstClr>
                  </a:solidFill>
                </a:uFill>
                <a:latin typeface="Arial"/>
                <a:ea typeface="Arial"/>
                <a:cs typeface="Arial"/>
              </a:rPr>
              <a:t>Interim</a:t>
            </a:r>
            <a:r>
              <a:rPr lang="fr-FR" sz="2000" b="0" i="0" u="none" strike="noStrike" cap="none" baseline="0" dirty="0">
                <a:solidFill>
                  <a:srgbClr val="262626"/>
                </a:solidFill>
                <a:effectLst/>
                <a:uFill>
                  <a:solidFill>
                    <a:prstClr val="black">
                      <a:alpha val="0"/>
                    </a:prstClr>
                  </a:solidFill>
                </a:uFill>
                <a:latin typeface="Arial"/>
                <a:ea typeface="Arial"/>
                <a:cs typeface="Arial"/>
              </a:rPr>
              <a:t> guidance. 22 décembre 2022, OMS.</a:t>
            </a:r>
          </a:p>
          <a:p>
            <a:endParaRPr lang="en-US" sz="2000" dirty="0"/>
          </a:p>
        </p:txBody>
      </p:sp>
    </p:spTree>
    <p:extLst>
      <p:ext uri="{BB962C8B-B14F-4D97-AF65-F5344CB8AC3E}">
        <p14:creationId xmlns:p14="http://schemas.microsoft.com/office/powerpoint/2010/main" val="29461726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A70E4-E643-4CCA-971A-8766D82D9C5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p:txBody>
          <a:bodyPr>
            <a:normAutofit/>
          </a:bodyPr>
          <a:lstStyle/>
          <a:p>
            <a:r>
              <a:rPr lang="fr-FR" sz="3600" b="0" i="0" u="none" strike="noStrike" cap="none" baseline="0">
                <a:solidFill>
                  <a:srgbClr val="FFFFFF"/>
                </a:solidFill>
                <a:effectLst/>
                <a:uFill>
                  <a:solidFill>
                    <a:prstClr val="black">
                      <a:alpha val="0"/>
                    </a:prstClr>
                  </a:solidFill>
                </a:uFill>
                <a:latin typeface="Arial"/>
                <a:ea typeface="Arial"/>
                <a:cs typeface="Arial"/>
              </a:rPr>
              <a:t>Module 3 : Modes de transmission</a:t>
            </a:r>
          </a:p>
        </p:txBody>
      </p:sp>
    </p:spTree>
    <p:extLst>
      <p:ext uri="{BB962C8B-B14F-4D97-AF65-F5344CB8AC3E}">
        <p14:creationId xmlns:p14="http://schemas.microsoft.com/office/powerpoint/2010/main" val="1844353457"/>
      </p:ext>
    </p:extLst>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a:t>
            </a:r>
          </a:p>
          <a:p>
            <a:r>
              <a:rPr lang="fr-FR" sz="2800" b="0" i="0" u="none" strike="noStrike" cap="none" baseline="0">
                <a:solidFill>
                  <a:srgbClr val="262626"/>
                </a:solidFill>
                <a:effectLst/>
                <a:uFill>
                  <a:solidFill>
                    <a:prstClr val="black">
                      <a:alpha val="0"/>
                    </a:prstClr>
                  </a:solidFill>
                </a:uFill>
                <a:latin typeface="Arial"/>
                <a:ea typeface="Arial"/>
                <a:cs typeface="Arial"/>
              </a:rPr>
              <a:t>Décrire le but et les objectifs de la surveillance  </a:t>
            </a:r>
          </a:p>
          <a:p>
            <a:r>
              <a:rPr lang="fr-FR" sz="2800" b="0" i="0" u="none" strike="noStrike" cap="none" baseline="0">
                <a:solidFill>
                  <a:srgbClr val="262626"/>
                </a:solidFill>
                <a:effectLst/>
                <a:uFill>
                  <a:solidFill>
                    <a:prstClr val="black">
                      <a:alpha val="0"/>
                    </a:prstClr>
                  </a:solidFill>
                </a:uFill>
                <a:latin typeface="Arial"/>
                <a:ea typeface="Arial"/>
                <a:cs typeface="Arial"/>
              </a:rPr>
              <a:t>Énumérer et définir les indicateurs de l’OMS et du PEPFAR</a:t>
            </a:r>
          </a:p>
          <a:p>
            <a:r>
              <a:rPr lang="fr-FR" sz="2800" b="0" i="0" u="none" strike="noStrike" cap="none" baseline="0">
                <a:solidFill>
                  <a:srgbClr val="262626"/>
                </a:solidFill>
                <a:effectLst/>
                <a:uFill>
                  <a:solidFill>
                    <a:prstClr val="black">
                      <a:alpha val="0"/>
                    </a:prstClr>
                  </a:solidFill>
                </a:uFill>
                <a:latin typeface="Arial"/>
                <a:ea typeface="Arial"/>
                <a:cs typeface="Arial"/>
              </a:rPr>
              <a:t>Utiliser les outils de suivi et évaluation (S&amp;E) de l’OMS </a:t>
            </a:r>
          </a:p>
          <a:p>
            <a:r>
              <a:rPr lang="fr-FR" sz="2800" b="0" i="0" u="none" strike="noStrike" cap="none" baseline="0">
                <a:solidFill>
                  <a:srgbClr val="262626"/>
                </a:solidFill>
                <a:effectLst/>
                <a:uFill>
                  <a:solidFill>
                    <a:prstClr val="black">
                      <a:alpha val="0"/>
                    </a:prstClr>
                  </a:solidFill>
                </a:uFill>
                <a:latin typeface="Arial"/>
                <a:ea typeface="Arial"/>
                <a:cs typeface="Arial"/>
              </a:rPr>
              <a:t>Décrire comment les indicateurs peuvent être capturés sur QuickRes</a:t>
            </a:r>
          </a:p>
        </p:txBody>
      </p:sp>
    </p:spTree>
    <p:extLst>
      <p:ext uri="{BB962C8B-B14F-4D97-AF65-F5344CB8AC3E}">
        <p14:creationId xmlns:p14="http://schemas.microsoft.com/office/powerpoint/2010/main" val="770576429"/>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59D09-0B9F-2624-9C73-42FC78FBD557}"/>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Surveillance</a:t>
            </a:r>
            <a:endParaRPr lang="en-US"/>
          </a:p>
        </p:txBody>
      </p:sp>
      <p:sp>
        <p:nvSpPr>
          <p:cNvPr id="3" name="Content Placeholder 2">
            <a:extLst>
              <a:ext uri="{FF2B5EF4-FFF2-40B4-BE49-F238E27FC236}">
                <a16:creationId xmlns:a16="http://schemas.microsoft.com/office/drawing/2014/main" id="{0B59C594-887F-02B3-161D-678E8C433AB6}"/>
              </a:ext>
            </a:extLst>
          </p:cNvPr>
          <p:cNvSpPr>
            <a:spLocks noGrp="1"/>
          </p:cNvSpPr>
          <p:nvPr>
            <p:ph idx="1"/>
          </p:nvPr>
        </p:nvSpPr>
        <p:spPr>
          <a:xfrm>
            <a:off x="838201" y="1552509"/>
            <a:ext cx="9893968" cy="4932746"/>
          </a:xfrm>
        </p:spPr>
        <p:txBody>
          <a:bodyPr/>
          <a:lstStyle/>
          <a:p>
            <a:r>
              <a:rPr lang="fr-FR" sz="2400" b="0" i="0" u="none" strike="noStrike" cap="none" baseline="0" dirty="0">
                <a:solidFill>
                  <a:srgbClr val="262626"/>
                </a:solidFill>
                <a:effectLst/>
                <a:uFill>
                  <a:solidFill>
                    <a:prstClr val="black">
                      <a:alpha val="0"/>
                    </a:prstClr>
                  </a:solidFill>
                </a:uFill>
                <a:latin typeface="Arial"/>
                <a:ea typeface="Arial"/>
                <a:cs typeface="Arial"/>
              </a:rPr>
              <a:t>L’objectif global de la surveillance, de l’enquête sur les cas et du suivi des contacts est d’arrêter la transmission interhumaine et de contrôler l’épidémie.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Les principaux </a:t>
            </a:r>
            <a:r>
              <a:rPr lang="fr-FR" sz="2400" b="1" i="0" u="none" strike="noStrike" cap="none" baseline="0" dirty="0">
                <a:solidFill>
                  <a:srgbClr val="262626"/>
                </a:solidFill>
                <a:effectLst/>
                <a:uFill>
                  <a:solidFill>
                    <a:prstClr val="black">
                      <a:alpha val="0"/>
                    </a:prstClr>
                  </a:solidFill>
                </a:uFill>
                <a:latin typeface="Arial"/>
                <a:ea typeface="Arial"/>
                <a:cs typeface="Arial"/>
              </a:rPr>
              <a:t>objectifs</a:t>
            </a:r>
            <a:r>
              <a:rPr lang="fr-FR" sz="2400" b="0" i="0" u="none" strike="noStrike" cap="none" baseline="0" dirty="0">
                <a:solidFill>
                  <a:srgbClr val="262626"/>
                </a:solidFill>
                <a:effectLst/>
                <a:uFill>
                  <a:solidFill>
                    <a:prstClr val="black">
                      <a:alpha val="0"/>
                    </a:prstClr>
                  </a:solidFill>
                </a:uFill>
                <a:latin typeface="Arial"/>
                <a:ea typeface="Arial"/>
                <a:cs typeface="Arial"/>
              </a:rPr>
              <a:t> de la surveillance et de l’enquête sur les cas de variole du singe dans le contexte actuel sont les suivants : </a:t>
            </a:r>
          </a:p>
          <a:p>
            <a:pPr marL="806450" lvl="1" indent="-409575">
              <a:spcBef>
                <a:spcPts val="600"/>
              </a:spcBef>
              <a:buFont typeface="+mj-lt"/>
              <a:buAutoNum type="arabicPeriod"/>
            </a:pPr>
            <a:r>
              <a:rPr lang="fr-FR" sz="2000" b="0" i="0" u="none" strike="noStrike" cap="none" baseline="0" dirty="0">
                <a:solidFill>
                  <a:srgbClr val="262626"/>
                </a:solidFill>
                <a:effectLst/>
                <a:uFill>
                  <a:solidFill>
                    <a:prstClr val="black">
                      <a:alpha val="0"/>
                    </a:prstClr>
                  </a:solidFill>
                </a:uFill>
                <a:latin typeface="Arial"/>
                <a:ea typeface="Arial"/>
                <a:cs typeface="Arial"/>
              </a:rPr>
              <a:t>Optimiser les soins cliniques</a:t>
            </a:r>
          </a:p>
          <a:p>
            <a:pPr marL="806450" lvl="1" indent="-409575">
              <a:spcBef>
                <a:spcPts val="600"/>
              </a:spcBef>
              <a:buFont typeface="+mj-lt"/>
              <a:buAutoNum type="arabicPeriod"/>
            </a:pPr>
            <a:r>
              <a:rPr lang="fr-FR" sz="2000" b="0" i="0" u="none" strike="noStrike" cap="none" baseline="0" dirty="0">
                <a:solidFill>
                  <a:srgbClr val="262626"/>
                </a:solidFill>
                <a:effectLst/>
                <a:uFill>
                  <a:solidFill>
                    <a:prstClr val="black">
                      <a:alpha val="0"/>
                    </a:prstClr>
                  </a:solidFill>
                </a:uFill>
                <a:latin typeface="Arial"/>
                <a:ea typeface="Arial"/>
                <a:cs typeface="Arial"/>
              </a:rPr>
              <a:t>Isoler les cas pour prévenir toute transmission ultérieure ; identifier, gérer et suivre les contacts pour reconnaître les signes précoces d’infection </a:t>
            </a:r>
          </a:p>
          <a:p>
            <a:pPr marL="806450" lvl="1" indent="-409575">
              <a:spcBef>
                <a:spcPts val="600"/>
              </a:spcBef>
              <a:buFont typeface="+mj-lt"/>
              <a:buAutoNum type="arabicPeriod"/>
            </a:pPr>
            <a:r>
              <a:rPr lang="fr-FR" sz="2000" b="0" i="0" u="none" strike="noStrike" cap="none" baseline="0" dirty="0">
                <a:solidFill>
                  <a:srgbClr val="262626"/>
                </a:solidFill>
                <a:effectLst/>
                <a:uFill>
                  <a:solidFill>
                    <a:prstClr val="black">
                      <a:alpha val="0"/>
                    </a:prstClr>
                  </a:solidFill>
                </a:uFill>
                <a:latin typeface="Arial"/>
                <a:ea typeface="Arial"/>
                <a:cs typeface="Arial"/>
              </a:rPr>
              <a:t>Identifier les groupes à risque pour l’infection et la maladie grave </a:t>
            </a:r>
          </a:p>
          <a:p>
            <a:pPr marL="806450" lvl="1" indent="-409575">
              <a:spcBef>
                <a:spcPts val="600"/>
              </a:spcBef>
              <a:buFont typeface="+mj-lt"/>
              <a:buAutoNum type="arabicPeriod"/>
            </a:pPr>
            <a:r>
              <a:rPr lang="fr-FR" sz="2000" b="0" i="0" u="none" strike="noStrike" cap="none" baseline="0" dirty="0">
                <a:solidFill>
                  <a:srgbClr val="262626"/>
                </a:solidFill>
                <a:effectLst/>
                <a:uFill>
                  <a:solidFill>
                    <a:prstClr val="black">
                      <a:alpha val="0"/>
                    </a:prstClr>
                  </a:solidFill>
                </a:uFill>
                <a:latin typeface="Arial"/>
                <a:ea typeface="Arial"/>
                <a:cs typeface="Arial"/>
              </a:rPr>
              <a:t>Protéger les prestataires de première ligne</a:t>
            </a:r>
          </a:p>
          <a:p>
            <a:pPr marL="806450" lvl="1" indent="-409575">
              <a:spcBef>
                <a:spcPts val="600"/>
              </a:spcBef>
              <a:buFont typeface="+mj-lt"/>
              <a:buAutoNum type="arabicPeriod"/>
            </a:pPr>
            <a:r>
              <a:rPr lang="fr-FR" sz="2000" b="0" i="0" u="none" strike="noStrike" cap="none" baseline="0" dirty="0">
                <a:solidFill>
                  <a:srgbClr val="262626"/>
                </a:solidFill>
                <a:effectLst/>
                <a:uFill>
                  <a:solidFill>
                    <a:prstClr val="black">
                      <a:alpha val="0"/>
                    </a:prstClr>
                  </a:solidFill>
                </a:uFill>
                <a:latin typeface="Arial"/>
                <a:ea typeface="Arial"/>
                <a:cs typeface="Arial"/>
              </a:rPr>
              <a:t>Adapter des mesures de contrôle et de prévention efficaces</a:t>
            </a:r>
          </a:p>
          <a:p>
            <a:endParaRPr lang="en-US" dirty="0"/>
          </a:p>
        </p:txBody>
      </p:sp>
    </p:spTree>
    <p:extLst>
      <p:ext uri="{BB962C8B-B14F-4D97-AF65-F5344CB8AC3E}">
        <p14:creationId xmlns:p14="http://schemas.microsoft.com/office/powerpoint/2010/main" val="3193759829"/>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A9121-9AF3-8B05-974E-2521D2EE2683}"/>
              </a:ext>
            </a:extLst>
          </p:cNvPr>
          <p:cNvSpPr>
            <a:spLocks noGrp="1"/>
          </p:cNvSpPr>
          <p:nvPr>
            <p:ph type="title"/>
          </p:nvPr>
        </p:nvSpPr>
        <p:spPr>
          <a:xfrm>
            <a:off x="838200" y="588494"/>
            <a:ext cx="9906000" cy="800039"/>
          </a:xfrm>
        </p:spPr>
        <p:txBody>
          <a:bodyPr>
            <a:no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Probabilité d’un contrôle efficace de l’épidémie grâce au suivi des cas parmi les contacts </a:t>
            </a:r>
          </a:p>
        </p:txBody>
      </p:sp>
      <p:pic>
        <p:nvPicPr>
          <p:cNvPr id="5" name="Content Placeholder 4">
            <a:extLst>
              <a:ext uri="{FF2B5EF4-FFF2-40B4-BE49-F238E27FC236}">
                <a16:creationId xmlns:a16="http://schemas.microsoft.com/office/drawing/2014/main" id="{B9B69FD0-C93A-06E0-0285-00E5E6C1DDAD}"/>
              </a:ext>
            </a:extLst>
          </p:cNvPr>
          <p:cNvPicPr>
            <a:picLocks noGrp="1" noChangeAspect="1"/>
          </p:cNvPicPr>
          <p:nvPr>
            <p:ph idx="1"/>
          </p:nvPr>
        </p:nvPicPr>
        <p:blipFill>
          <a:blip r:embed="rId3"/>
          <a:stretch>
            <a:fillRect/>
          </a:stretch>
        </p:blipFill>
        <p:spPr>
          <a:xfrm>
            <a:off x="969043" y="1540184"/>
            <a:ext cx="6083533" cy="4729322"/>
          </a:xfrm>
          <a:ln>
            <a:solidFill>
              <a:schemeClr val="bg1"/>
            </a:solidFill>
          </a:ln>
        </p:spPr>
      </p:pic>
      <p:sp>
        <p:nvSpPr>
          <p:cNvPr id="6" name="TextBox 5">
            <a:extLst>
              <a:ext uri="{FF2B5EF4-FFF2-40B4-BE49-F238E27FC236}">
                <a16:creationId xmlns:a16="http://schemas.microsoft.com/office/drawing/2014/main" id="{C1C4754C-F1E2-5516-0E3E-73348E17D354}"/>
              </a:ext>
            </a:extLst>
          </p:cNvPr>
          <p:cNvSpPr txBox="1"/>
          <p:nvPr/>
        </p:nvSpPr>
        <p:spPr>
          <a:xfrm>
            <a:off x="7347253" y="2141762"/>
            <a:ext cx="3505231" cy="2031325"/>
          </a:xfrm>
          <a:prstGeom prst="rect">
            <a:avLst/>
          </a:prstGeom>
          <a:noFill/>
        </p:spPr>
        <p:txBody>
          <a:bodyPr wrap="square" rtlCol="0">
            <a:spAutoFit/>
          </a:bodyPr>
          <a:lstStyle/>
          <a:p>
            <a:r>
              <a:rPr lang="fr-FR" b="0" i="0" u="none" strike="noStrike" cap="none" baseline="0">
                <a:solidFill>
                  <a:srgbClr val="000000"/>
                </a:solidFill>
                <a:effectLst/>
                <a:uFill>
                  <a:solidFill>
                    <a:prstClr val="black">
                      <a:alpha val="0"/>
                    </a:prstClr>
                  </a:solidFill>
                </a:uFill>
                <a:latin typeface="Arial"/>
                <a:ea typeface="Arial"/>
                <a:cs typeface="Arial"/>
              </a:rPr>
              <a:t>Résultats de simulation d’un contrôle </a:t>
            </a:r>
            <a:r>
              <a:rPr lang="fr-FR" b="1" i="0" u="none" strike="noStrike" cap="none" baseline="0">
                <a:solidFill>
                  <a:srgbClr val="000000"/>
                </a:solidFill>
                <a:effectLst/>
                <a:uFill>
                  <a:solidFill>
                    <a:prstClr val="black">
                      <a:alpha val="0"/>
                    </a:prstClr>
                  </a:solidFill>
                </a:uFill>
                <a:latin typeface="Arial"/>
                <a:ea typeface="Arial"/>
                <a:cs typeface="Arial"/>
              </a:rPr>
              <a:t>réussi</a:t>
            </a:r>
            <a:r>
              <a:rPr lang="fr-FR" b="0" i="0" u="none" strike="noStrike" cap="none" baseline="0">
                <a:solidFill>
                  <a:srgbClr val="000000"/>
                </a:solidFill>
                <a:effectLst/>
                <a:uFill>
                  <a:solidFill>
                    <a:prstClr val="black">
                      <a:alpha val="0"/>
                    </a:prstClr>
                  </a:solidFill>
                </a:uFill>
                <a:latin typeface="Arial"/>
                <a:ea typeface="Arial"/>
                <a:cs typeface="Arial"/>
              </a:rPr>
              <a:t> de l’épidémie au fil du temps, jusqu’à 12 semaines, où les cas parmi les contacts sont supposés être suivis avec le même taux de réussite</a:t>
            </a:r>
          </a:p>
        </p:txBody>
      </p:sp>
      <p:sp>
        <p:nvSpPr>
          <p:cNvPr id="7" name="TextBox 6">
            <a:extLst>
              <a:ext uri="{FF2B5EF4-FFF2-40B4-BE49-F238E27FC236}">
                <a16:creationId xmlns:a16="http://schemas.microsoft.com/office/drawing/2014/main" id="{81DF14E6-FE74-0D71-3866-F9F01E052700}"/>
              </a:ext>
            </a:extLst>
          </p:cNvPr>
          <p:cNvSpPr txBox="1"/>
          <p:nvPr/>
        </p:nvSpPr>
        <p:spPr>
          <a:xfrm>
            <a:off x="843815" y="6372140"/>
            <a:ext cx="6503438" cy="746358"/>
          </a:xfrm>
          <a:prstGeom prst="rect">
            <a:avLst/>
          </a:prstGeom>
          <a:noFill/>
        </p:spPr>
        <p:txBody>
          <a:bodyPr wrap="square" rtlCol="0">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Centre européen de prévention et de contrôle des maladies (ECDC). Considérations relatives au suivi des contacts pendant l’épidémie de variole du singe en Europe le 28 juin 2022. Stockholm :  ECDC ; 2022, p. 5.</a:t>
            </a:r>
          </a:p>
          <a:p>
            <a:endParaRPr lang="en-US" sz="1100" i="1">
              <a:solidFill>
                <a:schemeClr val="tx2"/>
              </a:solidFill>
            </a:endParaRPr>
          </a:p>
        </p:txBody>
      </p:sp>
      <p:sp>
        <p:nvSpPr>
          <p:cNvPr id="3" name="TextBox 2">
            <a:extLst>
              <a:ext uri="{FF2B5EF4-FFF2-40B4-BE49-F238E27FC236}">
                <a16:creationId xmlns:a16="http://schemas.microsoft.com/office/drawing/2014/main" id="{D6FB35B9-E3D7-4BAD-B44F-7B5E1054372E}"/>
              </a:ext>
            </a:extLst>
          </p:cNvPr>
          <p:cNvSpPr txBox="1"/>
          <p:nvPr/>
        </p:nvSpPr>
        <p:spPr>
          <a:xfrm>
            <a:off x="1762125" y="1653540"/>
            <a:ext cx="3152775" cy="335280"/>
          </a:xfrm>
          <a:prstGeom prst="rect">
            <a:avLst/>
          </a:prstGeom>
          <a:solidFill>
            <a:srgbClr val="D9D9D9"/>
          </a:solidFill>
        </p:spPr>
        <p:txBody>
          <a:bodyPr wrap="square" lIns="0" tIns="0" rIns="0" bIns="0" rtlCol="0">
            <a:spAutoFit/>
          </a:bodyPr>
          <a:lstStyle/>
          <a:p>
            <a:pPr algn="ctr"/>
            <a:r>
              <a:rPr lang="fr-FR" sz="1050" b="0" i="0" u="none" strike="noStrike" cap="none" baseline="0">
                <a:solidFill>
                  <a:srgbClr val="000000"/>
                </a:solidFill>
                <a:effectLst/>
                <a:uFill>
                  <a:solidFill>
                    <a:prstClr val="black">
                      <a:alpha val="0"/>
                    </a:prstClr>
                  </a:solidFill>
                </a:uFill>
                <a:latin typeface="Arial"/>
                <a:ea typeface="Arial"/>
                <a:cs typeface="Arial"/>
              </a:rPr>
              <a:t>Traçage des deux groupes de contacts à des taux égaux (chances de contrôle de l’épidémie)</a:t>
            </a:r>
          </a:p>
        </p:txBody>
      </p:sp>
      <p:sp>
        <p:nvSpPr>
          <p:cNvPr id="8" name="TextBox 7">
            <a:extLst>
              <a:ext uri="{FF2B5EF4-FFF2-40B4-BE49-F238E27FC236}">
                <a16:creationId xmlns:a16="http://schemas.microsoft.com/office/drawing/2014/main" id="{B8029700-7D88-4345-BD4A-AC699A446C1D}"/>
              </a:ext>
            </a:extLst>
          </p:cNvPr>
          <p:cNvSpPr txBox="1"/>
          <p:nvPr/>
        </p:nvSpPr>
        <p:spPr>
          <a:xfrm rot="16200000">
            <a:off x="-546451" y="3812512"/>
            <a:ext cx="3457708" cy="184666"/>
          </a:xfrm>
          <a:prstGeom prst="rect">
            <a:avLst/>
          </a:prstGeom>
          <a:solidFill>
            <a:schemeClr val="bg1"/>
          </a:solidFill>
        </p:spPr>
        <p:txBody>
          <a:bodyPr wrap="square" lIns="0" tIns="0" rIns="0" bIns="0" rtlCol="0">
            <a:spAutoFit/>
          </a:bodyPr>
          <a:lstStyle/>
          <a:p>
            <a:pPr algn="ctr"/>
            <a:r>
              <a:rPr lang="fr-FR" sz="1200" b="0" i="0" u="none" strike="noStrike" cap="none" baseline="0">
                <a:solidFill>
                  <a:srgbClr val="000000"/>
                </a:solidFill>
                <a:effectLst/>
                <a:uFill>
                  <a:solidFill>
                    <a:prstClr val="black">
                      <a:alpha val="0"/>
                    </a:prstClr>
                  </a:solidFill>
                </a:uFill>
                <a:latin typeface="Arial"/>
                <a:ea typeface="Arial"/>
                <a:cs typeface="Arial"/>
              </a:rPr>
              <a:t>Probabilité d’un contrôle réussi de l’épidémie </a:t>
            </a:r>
          </a:p>
        </p:txBody>
      </p:sp>
      <p:sp>
        <p:nvSpPr>
          <p:cNvPr id="9" name="TextBox 8">
            <a:extLst>
              <a:ext uri="{FF2B5EF4-FFF2-40B4-BE49-F238E27FC236}">
                <a16:creationId xmlns:a16="http://schemas.microsoft.com/office/drawing/2014/main" id="{8C946199-DC75-4E46-9C79-8A3CEF7157A0}"/>
              </a:ext>
            </a:extLst>
          </p:cNvPr>
          <p:cNvSpPr txBox="1"/>
          <p:nvPr/>
        </p:nvSpPr>
        <p:spPr>
          <a:xfrm>
            <a:off x="1076764" y="5997658"/>
            <a:ext cx="4339825" cy="184666"/>
          </a:xfrm>
          <a:prstGeom prst="rect">
            <a:avLst/>
          </a:prstGeom>
          <a:solidFill>
            <a:schemeClr val="bg1"/>
          </a:solidFill>
        </p:spPr>
        <p:txBody>
          <a:bodyPr wrap="square" lIns="0" tIns="0" rIns="0" bIns="0" rtlCol="0">
            <a:spAutoFit/>
          </a:bodyPr>
          <a:lstStyle/>
          <a:p>
            <a:pPr algn="ctr"/>
            <a:r>
              <a:rPr lang="fr-FR" sz="1200" b="0" i="0" u="none" strike="noStrike" cap="none" baseline="0">
                <a:solidFill>
                  <a:srgbClr val="000000"/>
                </a:solidFill>
                <a:effectLst/>
                <a:uFill>
                  <a:solidFill>
                    <a:prstClr val="black">
                      <a:alpha val="0"/>
                    </a:prstClr>
                  </a:solidFill>
                </a:uFill>
                <a:latin typeface="Arial"/>
                <a:ea typeface="Arial"/>
                <a:cs typeface="Arial"/>
              </a:rPr>
              <a:t>Durée maximale de l’épidémie (nombre total de semaines) </a:t>
            </a:r>
          </a:p>
        </p:txBody>
      </p:sp>
      <p:sp>
        <p:nvSpPr>
          <p:cNvPr id="10" name="TextBox 9">
            <a:extLst>
              <a:ext uri="{FF2B5EF4-FFF2-40B4-BE49-F238E27FC236}">
                <a16:creationId xmlns:a16="http://schemas.microsoft.com/office/drawing/2014/main" id="{5A687D51-9B64-415E-9DF7-D62C1D8DFE4B}"/>
              </a:ext>
            </a:extLst>
          </p:cNvPr>
          <p:cNvSpPr txBox="1"/>
          <p:nvPr/>
        </p:nvSpPr>
        <p:spPr>
          <a:xfrm>
            <a:off x="5354222" y="3171939"/>
            <a:ext cx="1366618" cy="184666"/>
          </a:xfrm>
          <a:prstGeom prst="rect">
            <a:avLst/>
          </a:prstGeom>
          <a:solidFill>
            <a:schemeClr val="bg1"/>
          </a:solidFill>
        </p:spPr>
        <p:txBody>
          <a:bodyPr wrap="square" lIns="0" tIns="0" rIns="0" bIns="0" rtlCol="0">
            <a:spAutoFit/>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Efficacité du suivi</a:t>
            </a:r>
          </a:p>
        </p:txBody>
      </p:sp>
      <p:sp>
        <p:nvSpPr>
          <p:cNvPr id="11" name="TextBox 10">
            <a:extLst>
              <a:ext uri="{FF2B5EF4-FFF2-40B4-BE49-F238E27FC236}">
                <a16:creationId xmlns:a16="http://schemas.microsoft.com/office/drawing/2014/main" id="{B08512B5-8A44-4D23-AB9A-D95E25B90A57}"/>
              </a:ext>
            </a:extLst>
          </p:cNvPr>
          <p:cNvSpPr txBox="1"/>
          <p:nvPr/>
        </p:nvSpPr>
        <p:spPr>
          <a:xfrm>
            <a:off x="5862170" y="3660312"/>
            <a:ext cx="1110129" cy="335280"/>
          </a:xfrm>
          <a:prstGeom prst="rect">
            <a:avLst/>
          </a:prstGeom>
          <a:solidFill>
            <a:schemeClr val="bg1"/>
          </a:solidFill>
        </p:spPr>
        <p:txBody>
          <a:bodyPr wrap="square" lIns="0" tIns="0" rIns="0" bIns="0" rtlCol="0">
            <a:spAutoFit/>
          </a:bodyPr>
          <a:lstStyle/>
          <a:p>
            <a:r>
              <a:rPr lang="fr-FR" sz="1050" b="0" i="0" u="none" strike="noStrike" cap="none" baseline="0">
                <a:solidFill>
                  <a:srgbClr val="000000"/>
                </a:solidFill>
                <a:effectLst/>
                <a:uFill>
                  <a:solidFill>
                    <a:prstClr val="black">
                      <a:alpha val="0"/>
                    </a:prstClr>
                  </a:solidFill>
                </a:uFill>
                <a:latin typeface="Arial"/>
                <a:ea typeface="Arial"/>
                <a:cs typeface="Arial"/>
              </a:rPr>
              <a:t>(= isolement uniquement)</a:t>
            </a:r>
          </a:p>
        </p:txBody>
      </p:sp>
    </p:spTree>
    <p:extLst>
      <p:ext uri="{BB962C8B-B14F-4D97-AF65-F5344CB8AC3E}">
        <p14:creationId xmlns:p14="http://schemas.microsoft.com/office/powerpoint/2010/main" val="2255657394"/>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BC727-FF87-47C4-5D2F-39F19AE6DB9D}"/>
              </a:ext>
            </a:extLst>
          </p:cNvPr>
          <p:cNvSpPr>
            <a:spLocks noGrp="1"/>
          </p:cNvSpPr>
          <p:nvPr>
            <p:ph type="title"/>
          </p:nvPr>
        </p:nvSpPr>
        <p:spPr>
          <a:xfrm>
            <a:off x="838200" y="588494"/>
            <a:ext cx="9196137" cy="800039"/>
          </a:xfrm>
        </p:spPr>
        <p:txBody>
          <a:bodyPr>
            <a:no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Probabilité d’un échec du contrôle de l’épidémie grâce au suivi des cas parmi les contacts </a:t>
            </a:r>
          </a:p>
        </p:txBody>
      </p:sp>
      <p:pic>
        <p:nvPicPr>
          <p:cNvPr id="5" name="Content Placeholder 4">
            <a:extLst>
              <a:ext uri="{FF2B5EF4-FFF2-40B4-BE49-F238E27FC236}">
                <a16:creationId xmlns:a16="http://schemas.microsoft.com/office/drawing/2014/main" id="{EEA0CD2D-651D-620E-CC09-9088DF86344C}"/>
              </a:ext>
            </a:extLst>
          </p:cNvPr>
          <p:cNvPicPr>
            <a:picLocks noGrp="1" noChangeAspect="1"/>
          </p:cNvPicPr>
          <p:nvPr>
            <p:ph idx="1"/>
          </p:nvPr>
        </p:nvPicPr>
        <p:blipFill>
          <a:blip r:embed="rId3"/>
          <a:stretch>
            <a:fillRect/>
          </a:stretch>
        </p:blipFill>
        <p:spPr>
          <a:xfrm>
            <a:off x="970963" y="1516372"/>
            <a:ext cx="6045476" cy="4655828"/>
          </a:xfrm>
          <a:ln>
            <a:noFill/>
          </a:ln>
        </p:spPr>
      </p:pic>
      <p:sp>
        <p:nvSpPr>
          <p:cNvPr id="6" name="TextBox 5">
            <a:extLst>
              <a:ext uri="{FF2B5EF4-FFF2-40B4-BE49-F238E27FC236}">
                <a16:creationId xmlns:a16="http://schemas.microsoft.com/office/drawing/2014/main" id="{B0B83545-D755-002F-7EBF-174EDDAAACE8}"/>
              </a:ext>
            </a:extLst>
          </p:cNvPr>
          <p:cNvSpPr txBox="1"/>
          <p:nvPr/>
        </p:nvSpPr>
        <p:spPr>
          <a:xfrm>
            <a:off x="7315201" y="2425677"/>
            <a:ext cx="3092115" cy="2031325"/>
          </a:xfrm>
          <a:prstGeom prst="rect">
            <a:avLst/>
          </a:prstGeom>
          <a:noFill/>
        </p:spPr>
        <p:txBody>
          <a:bodyPr wrap="square" rtlCol="0">
            <a:spAutoFit/>
          </a:bodyPr>
          <a:lstStyle/>
          <a:p>
            <a:r>
              <a:rPr lang="fr-FR" b="0" i="0" u="none" strike="noStrike" cap="none" baseline="0">
                <a:solidFill>
                  <a:srgbClr val="000000"/>
                </a:solidFill>
                <a:effectLst/>
                <a:uFill>
                  <a:solidFill>
                    <a:prstClr val="black">
                      <a:alpha val="0"/>
                    </a:prstClr>
                  </a:solidFill>
                </a:uFill>
                <a:latin typeface="Arial"/>
                <a:ea typeface="Arial"/>
                <a:cs typeface="Arial"/>
              </a:rPr>
              <a:t>Résultats de simulation d’</a:t>
            </a:r>
            <a:r>
              <a:rPr lang="fr-FR" b="1" i="0" u="none" strike="noStrike" cap="none" baseline="0">
                <a:solidFill>
                  <a:srgbClr val="000000"/>
                </a:solidFill>
                <a:effectLst/>
                <a:uFill>
                  <a:solidFill>
                    <a:prstClr val="black">
                      <a:alpha val="0"/>
                    </a:prstClr>
                  </a:solidFill>
                </a:uFill>
                <a:latin typeface="Arial"/>
                <a:ea typeface="Arial"/>
                <a:cs typeface="Arial"/>
              </a:rPr>
              <a:t>un échec</a:t>
            </a:r>
            <a:r>
              <a:rPr lang="fr-FR" b="0" i="0" u="none" strike="noStrike" cap="none" baseline="0">
                <a:solidFill>
                  <a:srgbClr val="000000"/>
                </a:solidFill>
                <a:effectLst/>
                <a:uFill>
                  <a:solidFill>
                    <a:prstClr val="black">
                      <a:alpha val="0"/>
                    </a:prstClr>
                  </a:solidFill>
                </a:uFill>
                <a:latin typeface="Arial"/>
                <a:ea typeface="Arial"/>
                <a:cs typeface="Arial"/>
              </a:rPr>
              <a:t> du contrôle de l’épidémie au fil du temps, jusqu’à 12 semaines, où le suivi des contacts a lieu à des taux de réussite différents</a:t>
            </a:r>
          </a:p>
        </p:txBody>
      </p:sp>
      <p:sp>
        <p:nvSpPr>
          <p:cNvPr id="7" name="TextBox 6">
            <a:extLst>
              <a:ext uri="{FF2B5EF4-FFF2-40B4-BE49-F238E27FC236}">
                <a16:creationId xmlns:a16="http://schemas.microsoft.com/office/drawing/2014/main" id="{C6C6960F-A3F3-A8BE-20AF-7F0724F32F56}"/>
              </a:ext>
            </a:extLst>
          </p:cNvPr>
          <p:cNvSpPr txBox="1"/>
          <p:nvPr/>
        </p:nvSpPr>
        <p:spPr>
          <a:xfrm>
            <a:off x="879144" y="6296802"/>
            <a:ext cx="7582685" cy="430887"/>
          </a:xfrm>
          <a:prstGeom prst="rect">
            <a:avLst/>
          </a:prstGeom>
          <a:noFill/>
        </p:spPr>
        <p:txBody>
          <a:bodyPr wrap="square" rtlCol="0">
            <a:spAutoFit/>
          </a:bodyPr>
          <a:lstStyle/>
          <a:p>
            <a:r>
              <a:rPr lang="fr-FR" sz="1100" b="0" i="0" u="none" strike="noStrike" cap="none" baseline="0" dirty="0">
                <a:solidFill>
                  <a:srgbClr val="44546A"/>
                </a:solidFill>
                <a:effectLst/>
                <a:uFill>
                  <a:solidFill>
                    <a:prstClr val="black">
                      <a:alpha val="0"/>
                    </a:prstClr>
                  </a:solidFill>
                </a:uFill>
                <a:latin typeface="Arial"/>
                <a:ea typeface="Arial"/>
                <a:cs typeface="Arial"/>
              </a:rPr>
              <a:t>Source : Centre européen de prévention et de contrôle des maladies (ECDC). Considérations relatives au suivi des contacts pendant l’épidémie de variole du singe en Europe le 28 juin 2022. Stockholm :  ECDC ; 2022, p. 5.</a:t>
            </a:r>
          </a:p>
        </p:txBody>
      </p:sp>
      <p:sp>
        <p:nvSpPr>
          <p:cNvPr id="8" name="TextBox 7">
            <a:extLst>
              <a:ext uri="{FF2B5EF4-FFF2-40B4-BE49-F238E27FC236}">
                <a16:creationId xmlns:a16="http://schemas.microsoft.com/office/drawing/2014/main" id="{58534CB9-E9B0-4479-8B6F-C52478263EB4}"/>
              </a:ext>
            </a:extLst>
          </p:cNvPr>
          <p:cNvSpPr txBox="1"/>
          <p:nvPr/>
        </p:nvSpPr>
        <p:spPr>
          <a:xfrm rot="16200000">
            <a:off x="-980064" y="3751953"/>
            <a:ext cx="4328775" cy="184666"/>
          </a:xfrm>
          <a:prstGeom prst="rect">
            <a:avLst/>
          </a:prstGeom>
          <a:solidFill>
            <a:schemeClr val="bg1"/>
          </a:solidFill>
        </p:spPr>
        <p:txBody>
          <a:bodyPr wrap="square" lIns="0" tIns="0" rIns="0" bIns="0" rtlCol="0">
            <a:spAutoFit/>
          </a:bodyPr>
          <a:lstStyle/>
          <a:p>
            <a:pPr algn="ctr"/>
            <a:r>
              <a:rPr lang="fr-FR" sz="1200" b="0" i="0" u="none" strike="noStrike" cap="none" baseline="0">
                <a:solidFill>
                  <a:srgbClr val="000000"/>
                </a:solidFill>
                <a:effectLst/>
                <a:uFill>
                  <a:solidFill>
                    <a:prstClr val="black">
                      <a:alpha val="0"/>
                    </a:prstClr>
                  </a:solidFill>
                </a:uFill>
                <a:latin typeface="Arial"/>
                <a:ea typeface="Arial"/>
                <a:cs typeface="Arial"/>
              </a:rPr>
              <a:t>Proportion des cas suivis parmi les contacts non réguliers </a:t>
            </a:r>
          </a:p>
        </p:txBody>
      </p:sp>
      <p:sp>
        <p:nvSpPr>
          <p:cNvPr id="9" name="TextBox 8">
            <a:extLst>
              <a:ext uri="{FF2B5EF4-FFF2-40B4-BE49-F238E27FC236}">
                <a16:creationId xmlns:a16="http://schemas.microsoft.com/office/drawing/2014/main" id="{A061DD3D-3D1E-44F7-989E-1ECD1710E3F1}"/>
              </a:ext>
            </a:extLst>
          </p:cNvPr>
          <p:cNvSpPr txBox="1"/>
          <p:nvPr/>
        </p:nvSpPr>
        <p:spPr>
          <a:xfrm>
            <a:off x="1234213" y="5829572"/>
            <a:ext cx="4029749" cy="184666"/>
          </a:xfrm>
          <a:prstGeom prst="rect">
            <a:avLst/>
          </a:prstGeom>
          <a:solidFill>
            <a:schemeClr val="bg1"/>
          </a:solidFill>
        </p:spPr>
        <p:txBody>
          <a:bodyPr wrap="square" lIns="0" tIns="0" rIns="0" bIns="0" rtlCol="0">
            <a:spAutoFit/>
          </a:bodyPr>
          <a:lstStyle/>
          <a:p>
            <a:pPr algn="ctr"/>
            <a:r>
              <a:rPr lang="fr-FR" sz="1200" b="0" i="0" u="none" strike="noStrike" cap="none" baseline="0">
                <a:solidFill>
                  <a:srgbClr val="000000"/>
                </a:solidFill>
                <a:effectLst/>
                <a:uFill>
                  <a:solidFill>
                    <a:prstClr val="black">
                      <a:alpha val="0"/>
                    </a:prstClr>
                  </a:solidFill>
                </a:uFill>
                <a:latin typeface="Arial"/>
                <a:ea typeface="Arial"/>
                <a:cs typeface="Arial"/>
              </a:rPr>
              <a:t>Proportion des cas suivis parmi les contacts réguliers </a:t>
            </a:r>
          </a:p>
        </p:txBody>
      </p:sp>
      <p:sp>
        <p:nvSpPr>
          <p:cNvPr id="10" name="TextBox 9">
            <a:extLst>
              <a:ext uri="{FF2B5EF4-FFF2-40B4-BE49-F238E27FC236}">
                <a16:creationId xmlns:a16="http://schemas.microsoft.com/office/drawing/2014/main" id="{4F2D4176-EA5C-4DFA-800A-05DEF5B9BA8F}"/>
              </a:ext>
            </a:extLst>
          </p:cNvPr>
          <p:cNvSpPr txBox="1"/>
          <p:nvPr/>
        </p:nvSpPr>
        <p:spPr>
          <a:xfrm>
            <a:off x="1592581" y="1626819"/>
            <a:ext cx="3345180" cy="525780"/>
          </a:xfrm>
          <a:prstGeom prst="rect">
            <a:avLst/>
          </a:prstGeom>
          <a:solidFill>
            <a:srgbClr val="D9D9D9"/>
          </a:solidFill>
        </p:spPr>
        <p:txBody>
          <a:bodyPr wrap="square" lIns="0" tIns="0" rIns="0" bIns="0" rtlCol="0">
            <a:spAutoFit/>
          </a:bodyPr>
          <a:lstStyle/>
          <a:p>
            <a:pPr algn="ctr"/>
            <a:r>
              <a:rPr lang="fr-FR" sz="1100" b="0" i="0" u="none" strike="noStrike" cap="none" baseline="0">
                <a:solidFill>
                  <a:srgbClr val="000000"/>
                </a:solidFill>
                <a:effectLst/>
                <a:uFill>
                  <a:solidFill>
                    <a:prstClr val="black">
                      <a:alpha val="0"/>
                    </a:prstClr>
                  </a:solidFill>
                </a:uFill>
                <a:latin typeface="Arial"/>
                <a:ea typeface="Arial"/>
                <a:cs typeface="Arial"/>
              </a:rPr>
              <a:t>Traçage des deux groupes de contacts à des taux différents (chances de poursuite des flambées après 12 semaines)</a:t>
            </a:r>
          </a:p>
        </p:txBody>
      </p:sp>
      <p:sp>
        <p:nvSpPr>
          <p:cNvPr id="11" name="TextBox 10">
            <a:extLst>
              <a:ext uri="{FF2B5EF4-FFF2-40B4-BE49-F238E27FC236}">
                <a16:creationId xmlns:a16="http://schemas.microsoft.com/office/drawing/2014/main" id="{02D1930F-E84A-4016-8CE7-ED70509C767C}"/>
              </a:ext>
            </a:extLst>
          </p:cNvPr>
          <p:cNvSpPr txBox="1"/>
          <p:nvPr/>
        </p:nvSpPr>
        <p:spPr>
          <a:xfrm>
            <a:off x="5085334" y="3156488"/>
            <a:ext cx="1833626" cy="553998"/>
          </a:xfrm>
          <a:prstGeom prst="rect">
            <a:avLst/>
          </a:prstGeom>
          <a:solidFill>
            <a:schemeClr val="bg1"/>
          </a:solidFill>
        </p:spPr>
        <p:txBody>
          <a:bodyPr wrap="square" lIns="0" tIns="0" rIns="0" bIns="0" rtlCol="0">
            <a:spAutoFit/>
          </a:bodyPr>
          <a:lstStyle/>
          <a:p>
            <a:r>
              <a:rPr lang="fr-FR" sz="1200" b="0" i="0" u="none" strike="noStrike" cap="none" baseline="0">
                <a:solidFill>
                  <a:srgbClr val="000000"/>
                </a:solidFill>
                <a:effectLst/>
                <a:uFill>
                  <a:solidFill>
                    <a:prstClr val="black">
                      <a:alpha val="0"/>
                    </a:prstClr>
                  </a:solidFill>
                </a:uFill>
                <a:latin typeface="Arial"/>
                <a:ea typeface="Arial"/>
                <a:cs typeface="Arial"/>
              </a:rPr>
              <a:t>Chances de poursuite de l’épidémie en cours après 12 semaines</a:t>
            </a:r>
          </a:p>
        </p:txBody>
      </p:sp>
    </p:spTree>
    <p:extLst>
      <p:ext uri="{BB962C8B-B14F-4D97-AF65-F5344CB8AC3E}">
        <p14:creationId xmlns:p14="http://schemas.microsoft.com/office/powerpoint/2010/main" val="2693091661"/>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99E2-74D0-3810-A48C-4597B477E18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Indicateurs OMS</a:t>
            </a:r>
          </a:p>
        </p:txBody>
      </p:sp>
      <p:sp>
        <p:nvSpPr>
          <p:cNvPr id="3" name="Content Placeholder 2">
            <a:extLst>
              <a:ext uri="{FF2B5EF4-FFF2-40B4-BE49-F238E27FC236}">
                <a16:creationId xmlns:a16="http://schemas.microsoft.com/office/drawing/2014/main" id="{0B11D800-5EF9-4026-75D9-915809F442D0}"/>
              </a:ext>
            </a:extLst>
          </p:cNvPr>
          <p:cNvSpPr>
            <a:spLocks noGrp="1"/>
          </p:cNvSpPr>
          <p:nvPr>
            <p:ph idx="1"/>
          </p:nvPr>
        </p:nvSpPr>
        <p:spPr>
          <a:xfrm>
            <a:off x="838200" y="1636730"/>
            <a:ext cx="9593179" cy="4932746"/>
          </a:xfrm>
        </p:spPr>
        <p:txBody>
          <a:bodyPr/>
          <a:lstStyle/>
          <a:p>
            <a:r>
              <a:rPr lang="fr-FR" sz="2800" b="0" i="0" u="none" strike="noStrike" cap="none" baseline="0" dirty="0">
                <a:solidFill>
                  <a:srgbClr val="262626"/>
                </a:solidFill>
                <a:effectLst/>
                <a:uFill>
                  <a:solidFill>
                    <a:prstClr val="black">
                      <a:alpha val="0"/>
                    </a:prstClr>
                  </a:solidFill>
                </a:uFill>
                <a:latin typeface="Arial"/>
                <a:ea typeface="Arial"/>
                <a:cs typeface="Arial"/>
              </a:rPr>
              <a:t>Proportion de cas suspects, probables et confirmés avec les contacts identifiés</a:t>
            </a:r>
          </a:p>
          <a:p>
            <a:r>
              <a:rPr lang="fr-FR" sz="2800" b="0" i="0" u="none" strike="noStrike" cap="none" baseline="0" dirty="0">
                <a:solidFill>
                  <a:srgbClr val="262626"/>
                </a:solidFill>
                <a:effectLst/>
                <a:uFill>
                  <a:solidFill>
                    <a:prstClr val="black">
                      <a:alpha val="0"/>
                    </a:prstClr>
                  </a:solidFill>
                </a:uFill>
                <a:latin typeface="Arial"/>
                <a:ea typeface="Arial"/>
                <a:cs typeface="Arial"/>
              </a:rPr>
              <a:t>Nombre de contacts rapportés par cas suspect, probable et confirmé </a:t>
            </a:r>
          </a:p>
          <a:p>
            <a:r>
              <a:rPr lang="fr-FR" sz="2800" b="0" i="0" u="none" strike="noStrike" cap="none" baseline="0" dirty="0">
                <a:solidFill>
                  <a:srgbClr val="262626"/>
                </a:solidFill>
                <a:effectLst/>
                <a:uFill>
                  <a:solidFill>
                    <a:prstClr val="black">
                      <a:alpha val="0"/>
                    </a:prstClr>
                  </a:solidFill>
                </a:uFill>
                <a:latin typeface="Arial"/>
                <a:ea typeface="Arial"/>
                <a:cs typeface="Arial"/>
              </a:rPr>
              <a:t>Proportion de contacts identifiés avec des informations de suivi complètes </a:t>
            </a:r>
          </a:p>
          <a:p>
            <a:r>
              <a:rPr lang="fr-FR" sz="2800" b="0" i="0" u="none" strike="noStrike" cap="none" baseline="0" dirty="0">
                <a:solidFill>
                  <a:srgbClr val="262626"/>
                </a:solidFill>
                <a:effectLst/>
                <a:uFill>
                  <a:solidFill>
                    <a:prstClr val="black">
                      <a:alpha val="0"/>
                    </a:prstClr>
                  </a:solidFill>
                </a:uFill>
                <a:latin typeface="Arial"/>
                <a:ea typeface="Arial"/>
                <a:cs typeface="Arial"/>
              </a:rPr>
              <a:t>Proportion de cas provenant d'une liste de suivi des contacts </a:t>
            </a:r>
          </a:p>
          <a:p>
            <a:r>
              <a:rPr lang="fr-FR" sz="2800" b="0" i="0" u="none" strike="noStrike" cap="none" baseline="0" dirty="0">
                <a:solidFill>
                  <a:srgbClr val="262626"/>
                </a:solidFill>
                <a:effectLst/>
                <a:uFill>
                  <a:solidFill>
                    <a:prstClr val="black">
                      <a:alpha val="0"/>
                    </a:prstClr>
                  </a:solidFill>
                </a:uFill>
                <a:latin typeface="Arial"/>
                <a:ea typeface="Arial"/>
                <a:cs typeface="Arial"/>
              </a:rPr>
              <a:t>Proportion de contacts à risque élevé et moyen ayant reçu une prophylaxie post-exposition </a:t>
            </a:r>
          </a:p>
          <a:p>
            <a:endParaRPr lang="en-US" dirty="0"/>
          </a:p>
        </p:txBody>
      </p:sp>
    </p:spTree>
    <p:extLst>
      <p:ext uri="{BB962C8B-B14F-4D97-AF65-F5344CB8AC3E}">
        <p14:creationId xmlns:p14="http://schemas.microsoft.com/office/powerpoint/2010/main" val="4109865240"/>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60BA9-4A62-C253-F6F5-1C42B7FDB9BA}"/>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Décès dû à la variole du singe</a:t>
            </a:r>
          </a:p>
        </p:txBody>
      </p:sp>
      <p:sp>
        <p:nvSpPr>
          <p:cNvPr id="3" name="Content Placeholder 2">
            <a:extLst>
              <a:ext uri="{FF2B5EF4-FFF2-40B4-BE49-F238E27FC236}">
                <a16:creationId xmlns:a16="http://schemas.microsoft.com/office/drawing/2014/main" id="{D473A8EE-B33D-58E6-1BFA-B45F5BE8B7DA}"/>
              </a:ext>
            </a:extLst>
          </p:cNvPr>
          <p:cNvSpPr>
            <a:spLocks noGrp="1"/>
          </p:cNvSpPr>
          <p:nvPr>
            <p:ph idx="1"/>
          </p:nvPr>
        </p:nvSpPr>
        <p:spPr>
          <a:xfrm>
            <a:off x="838200" y="1636730"/>
            <a:ext cx="10074442" cy="4932746"/>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Décès résultant d’une maladie cliniquement compatible dans un cas </a:t>
            </a:r>
            <a:r>
              <a:rPr lang="fr-FR" sz="2800" b="1" i="0" u="none" strike="noStrike" cap="none" baseline="0">
                <a:solidFill>
                  <a:srgbClr val="262626"/>
                </a:solidFill>
                <a:effectLst/>
                <a:uFill>
                  <a:solidFill>
                    <a:prstClr val="black">
                      <a:alpha val="0"/>
                    </a:prstClr>
                  </a:solidFill>
                </a:uFill>
                <a:latin typeface="Arial"/>
                <a:ea typeface="Arial"/>
                <a:cs typeface="Arial"/>
              </a:rPr>
              <a:t>probable ou confirmé</a:t>
            </a:r>
            <a:r>
              <a:rPr lang="fr-FR" sz="2800" b="0" i="0" u="none" strike="noStrike" cap="none" baseline="0">
                <a:solidFill>
                  <a:srgbClr val="262626"/>
                </a:solidFill>
                <a:effectLst/>
                <a:uFill>
                  <a:solidFill>
                    <a:prstClr val="black">
                      <a:alpha val="0"/>
                    </a:prstClr>
                  </a:solidFill>
                </a:uFill>
                <a:latin typeface="Arial"/>
                <a:ea typeface="Arial"/>
                <a:cs typeface="Arial"/>
              </a:rPr>
              <a:t> de variole du singe, sauf s’il existe une autre cause évidente de décès qui ne peut pas être liée à une infection par la variole du singe (par exemple, traumatisme). </a:t>
            </a:r>
          </a:p>
          <a:p>
            <a:r>
              <a:rPr lang="fr-FR" sz="2800" b="0" i="0" u="none" strike="noStrike" cap="none" baseline="0">
                <a:solidFill>
                  <a:srgbClr val="262626"/>
                </a:solidFill>
                <a:effectLst/>
                <a:uFill>
                  <a:solidFill>
                    <a:prstClr val="black">
                      <a:alpha val="0"/>
                    </a:prstClr>
                  </a:solidFill>
                </a:uFill>
                <a:latin typeface="Arial"/>
                <a:ea typeface="Arial"/>
                <a:cs typeface="Arial"/>
              </a:rPr>
              <a:t>Le diagnostic de la variole du singe peut également être confirmé après le décès s’il y a suffisamment de tissus lésionnels pour effectuer un test PCR. </a:t>
            </a:r>
          </a:p>
          <a:p>
            <a:r>
              <a:rPr lang="fr-FR" sz="2800" b="0" i="0" u="none" strike="noStrike" cap="none" baseline="0">
                <a:solidFill>
                  <a:srgbClr val="262626"/>
                </a:solidFill>
                <a:effectLst/>
                <a:uFill>
                  <a:solidFill>
                    <a:prstClr val="black">
                      <a:alpha val="0"/>
                    </a:prstClr>
                  </a:solidFill>
                </a:uFill>
                <a:latin typeface="Arial"/>
                <a:ea typeface="Arial"/>
                <a:cs typeface="Arial"/>
              </a:rPr>
              <a:t>Il </a:t>
            </a:r>
            <a:r>
              <a:rPr lang="fr-FR" sz="2800" b="1" i="0" u="none" strike="noStrike" cap="none" baseline="0">
                <a:solidFill>
                  <a:srgbClr val="262626"/>
                </a:solidFill>
                <a:effectLst/>
                <a:uFill>
                  <a:solidFill>
                    <a:prstClr val="black">
                      <a:alpha val="0"/>
                    </a:prstClr>
                  </a:solidFill>
                </a:uFill>
                <a:latin typeface="Arial"/>
                <a:ea typeface="Arial"/>
                <a:cs typeface="Arial"/>
              </a:rPr>
              <a:t>ne doit pas y avoir de période de récupération complète </a:t>
            </a:r>
            <a:r>
              <a:rPr lang="fr-FR" sz="2800" b="0" i="0" u="none" strike="noStrike" cap="none" baseline="0">
                <a:solidFill>
                  <a:srgbClr val="262626"/>
                </a:solidFill>
                <a:effectLst/>
                <a:uFill>
                  <a:solidFill>
                    <a:prstClr val="black">
                      <a:alpha val="0"/>
                    </a:prstClr>
                  </a:solidFill>
                </a:uFill>
                <a:latin typeface="Arial"/>
                <a:ea typeface="Arial"/>
                <a:cs typeface="Arial"/>
              </a:rPr>
              <a:t>entre la maladie et le décès. </a:t>
            </a:r>
          </a:p>
          <a:p>
            <a:endParaRPr lang="en-US"/>
          </a:p>
        </p:txBody>
      </p:sp>
    </p:spTree>
    <p:extLst>
      <p:ext uri="{BB962C8B-B14F-4D97-AF65-F5344CB8AC3E}">
        <p14:creationId xmlns:p14="http://schemas.microsoft.com/office/powerpoint/2010/main" val="2574089775"/>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B60D2-B3BF-2FFA-357E-F2D9A396716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Indicateurs PEPFAR-USAID</a:t>
            </a:r>
          </a:p>
        </p:txBody>
      </p:sp>
      <p:sp>
        <p:nvSpPr>
          <p:cNvPr id="3" name="Content Placeholder 2">
            <a:extLst>
              <a:ext uri="{FF2B5EF4-FFF2-40B4-BE49-F238E27FC236}">
                <a16:creationId xmlns:a16="http://schemas.microsoft.com/office/drawing/2014/main" id="{2472AC09-751F-BF50-D088-1B62A6156978}"/>
              </a:ext>
            </a:extLst>
          </p:cNvPr>
          <p:cNvSpPr>
            <a:spLocks noGrp="1"/>
          </p:cNvSpPr>
          <p:nvPr>
            <p:ph idx="1"/>
          </p:nvPr>
        </p:nvSpPr>
        <p:spPr>
          <a:xfrm>
            <a:off x="838200" y="1552509"/>
            <a:ext cx="9256296" cy="5149080"/>
          </a:xfrm>
        </p:spPr>
        <p:txBody>
          <a:bodyPr/>
          <a:lstStyle/>
          <a:p>
            <a:r>
              <a:rPr lang="fr-FR" sz="2000" b="1" i="0" u="none" strike="noStrike" cap="none" baseline="0" dirty="0">
                <a:solidFill>
                  <a:srgbClr val="262626"/>
                </a:solidFill>
                <a:effectLst/>
                <a:uFill>
                  <a:solidFill>
                    <a:prstClr val="black">
                      <a:alpha val="0"/>
                    </a:prstClr>
                  </a:solidFill>
                </a:uFill>
                <a:latin typeface="Arial"/>
                <a:ea typeface="Arial"/>
                <a:cs typeface="Arial"/>
              </a:rPr>
              <a:t>MPX_RISK_REDUCTION</a:t>
            </a:r>
            <a:r>
              <a:rPr lang="fr-FR" sz="2000" b="0" i="0" u="none" strike="noStrike" cap="none" baseline="0" dirty="0">
                <a:solidFill>
                  <a:srgbClr val="262626"/>
                </a:solidFill>
                <a:effectLst/>
                <a:uFill>
                  <a:solidFill>
                    <a:prstClr val="black">
                      <a:alpha val="0"/>
                    </a:prstClr>
                  </a:solidFill>
                </a:uFill>
                <a:latin typeface="Arial"/>
                <a:ea typeface="Arial"/>
                <a:cs typeface="Arial"/>
              </a:rPr>
              <a:t>: Nombre d’interventions de réduction des risques mises en œuvre pour minimiser la propagation du MPXV  </a:t>
            </a:r>
          </a:p>
          <a:p>
            <a:r>
              <a:rPr lang="fr-FR" sz="2000" b="1" i="0" u="none" strike="noStrike" cap="none" baseline="0" dirty="0">
                <a:solidFill>
                  <a:srgbClr val="262626"/>
                </a:solidFill>
                <a:effectLst/>
                <a:uFill>
                  <a:solidFill>
                    <a:prstClr val="black">
                      <a:alpha val="0"/>
                    </a:prstClr>
                  </a:solidFill>
                </a:uFill>
                <a:latin typeface="Arial"/>
                <a:ea typeface="Arial"/>
                <a:cs typeface="Arial"/>
              </a:rPr>
              <a:t>MPX _LAB_SUPPORT: </a:t>
            </a:r>
            <a:r>
              <a:rPr lang="fr-FR" sz="2000" b="0" i="0" u="none" strike="noStrike" cap="none" baseline="0" dirty="0">
                <a:solidFill>
                  <a:srgbClr val="262626"/>
                </a:solidFill>
                <a:effectLst/>
                <a:uFill>
                  <a:solidFill>
                    <a:prstClr val="black">
                      <a:alpha val="0"/>
                    </a:prstClr>
                  </a:solidFill>
                </a:uFill>
                <a:latin typeface="Arial"/>
                <a:ea typeface="Arial"/>
                <a:cs typeface="Arial"/>
              </a:rPr>
              <a:t>Nombre de laboratoires soutenus par l’USAID capables d’effectuer des tests de diagnostic du MPXV  </a:t>
            </a:r>
          </a:p>
          <a:p>
            <a:r>
              <a:rPr lang="fr-FR" sz="2000" b="1" i="0" u="none" strike="noStrike" cap="none" baseline="0" dirty="0">
                <a:solidFill>
                  <a:srgbClr val="262626"/>
                </a:solidFill>
                <a:effectLst/>
                <a:uFill>
                  <a:solidFill>
                    <a:prstClr val="black">
                      <a:alpha val="0"/>
                    </a:prstClr>
                  </a:solidFill>
                </a:uFill>
                <a:latin typeface="Arial"/>
                <a:ea typeface="Arial"/>
                <a:cs typeface="Arial"/>
              </a:rPr>
              <a:t>MPX_CASE: </a:t>
            </a:r>
            <a:r>
              <a:rPr lang="fr-FR" sz="2000" b="0" i="0" u="none" strike="noStrike" cap="none" baseline="0" dirty="0">
                <a:solidFill>
                  <a:srgbClr val="262626"/>
                </a:solidFill>
                <a:effectLst/>
                <a:uFill>
                  <a:solidFill>
                    <a:prstClr val="black">
                      <a:alpha val="0"/>
                    </a:prstClr>
                  </a:solidFill>
                </a:uFill>
                <a:latin typeface="Arial"/>
                <a:ea typeface="Arial"/>
                <a:cs typeface="Arial"/>
              </a:rPr>
              <a:t>Nombre de cas de virus de la variole du singe détectés par le biais d’activités soutenues par l’USAID </a:t>
            </a:r>
          </a:p>
          <a:p>
            <a:r>
              <a:rPr lang="fr-FR" sz="2000" b="1" i="0" u="none" strike="noStrike" cap="none" baseline="0" dirty="0">
                <a:solidFill>
                  <a:srgbClr val="262626"/>
                </a:solidFill>
                <a:effectLst/>
                <a:uFill>
                  <a:solidFill>
                    <a:prstClr val="black">
                      <a:alpha val="0"/>
                    </a:prstClr>
                  </a:solidFill>
                </a:uFill>
                <a:latin typeface="Arial"/>
                <a:ea typeface="Arial"/>
                <a:cs typeface="Arial"/>
              </a:rPr>
              <a:t>MPX _FAC_SUPPORT: </a:t>
            </a:r>
            <a:r>
              <a:rPr lang="fr-FR" sz="2000" b="0" i="0" u="none" strike="noStrike" cap="none" baseline="0" dirty="0">
                <a:solidFill>
                  <a:srgbClr val="262626"/>
                </a:solidFill>
                <a:effectLst/>
                <a:uFill>
                  <a:solidFill>
                    <a:prstClr val="black">
                      <a:alpha val="0"/>
                    </a:prstClr>
                  </a:solidFill>
                </a:uFill>
                <a:latin typeface="Arial"/>
                <a:ea typeface="Arial"/>
                <a:cs typeface="Arial"/>
              </a:rPr>
              <a:t>Nombre d’établissements qui bénéficient du soutien de l’USAID pour le renforcement des pratiques de prévention et de contrôle des infections (PCI) </a:t>
            </a:r>
          </a:p>
          <a:p>
            <a:r>
              <a:rPr lang="fr-FR" sz="2000" b="1" i="0" u="none" strike="noStrike" cap="none" baseline="0" dirty="0">
                <a:solidFill>
                  <a:srgbClr val="262626"/>
                </a:solidFill>
                <a:effectLst/>
                <a:uFill>
                  <a:solidFill>
                    <a:prstClr val="black">
                      <a:alpha val="0"/>
                    </a:prstClr>
                  </a:solidFill>
                </a:uFill>
                <a:latin typeface="Arial"/>
                <a:ea typeface="Arial"/>
                <a:cs typeface="Arial"/>
              </a:rPr>
              <a:t>MPX _TRAINED: </a:t>
            </a:r>
            <a:r>
              <a:rPr lang="fr-FR" sz="2000" b="0" i="0" u="none" strike="noStrike" cap="none" baseline="0" dirty="0">
                <a:solidFill>
                  <a:srgbClr val="262626"/>
                </a:solidFill>
                <a:effectLst/>
                <a:uFill>
                  <a:solidFill>
                    <a:prstClr val="black">
                      <a:alpha val="0"/>
                    </a:prstClr>
                  </a:solidFill>
                </a:uFill>
                <a:latin typeface="Arial"/>
                <a:ea typeface="Arial"/>
                <a:cs typeface="Arial"/>
              </a:rPr>
              <a:t>Nombre de personnes formées pour la prévention, la détection et la riposte à l’épidémie de MPXV </a:t>
            </a:r>
          </a:p>
          <a:p>
            <a:r>
              <a:rPr lang="fr-FR" sz="2000" b="1" i="0" u="none" strike="noStrike" cap="none" baseline="0" dirty="0">
                <a:solidFill>
                  <a:srgbClr val="262626"/>
                </a:solidFill>
                <a:effectLst/>
                <a:uFill>
                  <a:solidFill>
                    <a:prstClr val="black">
                      <a:alpha val="0"/>
                    </a:prstClr>
                  </a:solidFill>
                </a:uFill>
                <a:latin typeface="Arial"/>
                <a:ea typeface="Arial"/>
                <a:cs typeface="Arial"/>
              </a:rPr>
              <a:t>MPX _RISK_COMM: </a:t>
            </a:r>
            <a:r>
              <a:rPr lang="fr-FR" sz="2000" b="0" i="0" u="none" strike="noStrike" cap="none" baseline="0" dirty="0">
                <a:solidFill>
                  <a:srgbClr val="262626"/>
                </a:solidFill>
                <a:effectLst/>
                <a:uFill>
                  <a:solidFill>
                    <a:prstClr val="black">
                      <a:alpha val="0"/>
                    </a:prstClr>
                  </a:solidFill>
                </a:uFill>
                <a:latin typeface="Arial"/>
                <a:ea typeface="Arial"/>
                <a:cs typeface="Arial"/>
              </a:rPr>
              <a:t>Nombre de personnes atteintes par des messages de communication sur les risques relatifs au MPXV </a:t>
            </a:r>
          </a:p>
        </p:txBody>
      </p:sp>
    </p:spTree>
    <p:extLst>
      <p:ext uri="{BB962C8B-B14F-4D97-AF65-F5344CB8AC3E}">
        <p14:creationId xmlns:p14="http://schemas.microsoft.com/office/powerpoint/2010/main" val="2152635117"/>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09BAA118-4A56-5C54-12F0-CF042EF1932C}"/>
              </a:ext>
            </a:extLst>
          </p:cNvPr>
          <p:cNvGraphicFramePr>
            <a:graphicFrameLocks noGrp="1"/>
          </p:cNvGraphicFramePr>
          <p:nvPr>
            <p:extLst>
              <p:ext uri="{D42A27DB-BD31-4B8C-83A1-F6EECF244321}">
                <p14:modId xmlns:p14="http://schemas.microsoft.com/office/powerpoint/2010/main" val="3117607853"/>
              </p:ext>
            </p:extLst>
          </p:nvPr>
        </p:nvGraphicFramePr>
        <p:xfrm>
          <a:off x="747715" y="522287"/>
          <a:ext cx="10477748" cy="5896210"/>
        </p:xfrm>
        <a:graphic>
          <a:graphicData uri="http://schemas.openxmlformats.org/drawingml/2006/table">
            <a:tbl>
              <a:tblPr firstRow="1" bandRow="1">
                <a:tableStyleId>{5C22544A-7EE6-4342-B048-85BDC9FD1C3A}</a:tableStyleId>
              </a:tblPr>
              <a:tblGrid>
                <a:gridCol w="2302982">
                  <a:extLst>
                    <a:ext uri="{9D8B030D-6E8A-4147-A177-3AD203B41FA5}">
                      <a16:colId xmlns:a16="http://schemas.microsoft.com/office/drawing/2014/main" val="423321278"/>
                    </a:ext>
                  </a:extLst>
                </a:gridCol>
                <a:gridCol w="8174766">
                  <a:extLst>
                    <a:ext uri="{9D8B030D-6E8A-4147-A177-3AD203B41FA5}">
                      <a16:colId xmlns:a16="http://schemas.microsoft.com/office/drawing/2014/main" val="714383361"/>
                    </a:ext>
                  </a:extLst>
                </a:gridCol>
              </a:tblGrid>
              <a:tr h="392113">
                <a:tc>
                  <a:txBody>
                    <a:bodyPr/>
                    <a:lstStyle/>
                    <a:p>
                      <a:r>
                        <a:rPr lang="fr-FR" sz="1100" b="1" i="0" u="none" strike="noStrike" cap="none" baseline="0" dirty="0">
                          <a:solidFill>
                            <a:srgbClr val="FFFFFF"/>
                          </a:solidFill>
                          <a:effectLst/>
                          <a:uFill>
                            <a:solidFill>
                              <a:prstClr val="black">
                                <a:alpha val="0"/>
                              </a:prstClr>
                            </a:solidFill>
                          </a:uFill>
                          <a:latin typeface="Arial"/>
                          <a:ea typeface="Arial"/>
                          <a:cs typeface="Arial"/>
                        </a:rPr>
                        <a:t>Indicateur de l’OMS</a:t>
                      </a:r>
                    </a:p>
                  </a:txBody>
                  <a:tcPr anchor="ctr"/>
                </a:tc>
                <a:tc>
                  <a:txBody>
                    <a:bodyPr/>
                    <a:lstStyle/>
                    <a:p>
                      <a:r>
                        <a:rPr lang="fr-FR" sz="1100" b="1" i="0" u="none" strike="noStrike" cap="none" baseline="0">
                          <a:solidFill>
                            <a:srgbClr val="FFFFFF"/>
                          </a:solidFill>
                          <a:effectLst/>
                          <a:uFill>
                            <a:solidFill>
                              <a:prstClr val="black">
                                <a:alpha val="0"/>
                              </a:prstClr>
                            </a:solidFill>
                          </a:uFill>
                          <a:latin typeface="Arial"/>
                          <a:ea typeface="Arial"/>
                          <a:cs typeface="Arial"/>
                        </a:rPr>
                        <a:t>QuickRes (RQ)</a:t>
                      </a:r>
                    </a:p>
                  </a:txBody>
                  <a:tcPr anchor="ctr"/>
                </a:tc>
                <a:extLst>
                  <a:ext uri="{0D108BD9-81ED-4DB2-BD59-A6C34878D82A}">
                    <a16:rowId xmlns:a16="http://schemas.microsoft.com/office/drawing/2014/main" val="644543298"/>
                  </a:ext>
                </a:extLst>
              </a:tr>
              <a:tr h="568675">
                <a:tc>
                  <a:txBody>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Proportion de cas suspects, probables et confirmés avec les contacts identifiés</a:t>
                      </a:r>
                    </a:p>
                  </a:txBody>
                  <a:tcPr marT="54864" marB="54864"/>
                </a:tc>
                <a:tc>
                  <a:txBody>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Nous pouvons ajouter une ventilation pour les enregistrements ajoutés à QR afin que le statut de dépistage du cas soit (1) suspect, (2) probable ou (3) confirmé ; (mais les définitions de ces statuts ne seront pas présentées dans QR ; elles seront basées sur des orientations et des SOP distinctes).</a:t>
                      </a:r>
                    </a:p>
                  </a:txBody>
                  <a:tcPr marT="54864" marB="54864"/>
                </a:tc>
                <a:extLst>
                  <a:ext uri="{0D108BD9-81ED-4DB2-BD59-A6C34878D82A}">
                    <a16:rowId xmlns:a16="http://schemas.microsoft.com/office/drawing/2014/main" val="4189820170"/>
                  </a:ext>
                </a:extLst>
              </a:tr>
              <a:tr h="679822">
                <a:tc>
                  <a:txBody>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Nombre de contacts rapportés par cas suspect, probable et confirmé </a:t>
                      </a:r>
                    </a:p>
                  </a:txBody>
                  <a:tcPr marT="54864" marB="54864"/>
                </a:tc>
                <a:tc>
                  <a:txBody>
                    <a:bodyPr/>
                    <a:lstStyle/>
                    <a:p>
                      <a:r>
                        <a:rPr lang="fr-FR" sz="1000" b="0" i="0" u="none" strike="noStrike" cap="none" baseline="0" dirty="0">
                          <a:solidFill>
                            <a:srgbClr val="000000"/>
                          </a:solidFill>
                          <a:effectLst/>
                          <a:uFill>
                            <a:solidFill>
                              <a:prstClr val="black">
                                <a:alpha val="0"/>
                              </a:prstClr>
                            </a:solidFill>
                          </a:uFill>
                          <a:latin typeface="Arial"/>
                          <a:ea typeface="Arial"/>
                          <a:cs typeface="Arial"/>
                        </a:rPr>
                        <a:t>Les cas suspects, probables et confirmés enregistrés sur QR sont liés à l'outil de recommandation de clients où nous pouvons suivre dans une base de données séparée le nombre de recommandations de chacun de ces cas réalisés et si « MPX » a été sélectionné dans la liste des conditions sur l'outil de recommandation de clients pour chacun de ces contacts.</a:t>
                      </a:r>
                    </a:p>
                  </a:txBody>
                  <a:tcPr marT="54864" marB="54864"/>
                </a:tc>
                <a:extLst>
                  <a:ext uri="{0D108BD9-81ED-4DB2-BD59-A6C34878D82A}">
                    <a16:rowId xmlns:a16="http://schemas.microsoft.com/office/drawing/2014/main" val="604878296"/>
                  </a:ext>
                </a:extLst>
              </a:tr>
              <a:tr h="762835">
                <a:tc>
                  <a:txBody>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Proportion de contacts identifiés avec des informations de suivi complètes </a:t>
                      </a:r>
                    </a:p>
                  </a:txBody>
                  <a:tcPr marT="54864" marB="54864"/>
                </a:tc>
                <a:tc>
                  <a:txBody>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Pour chaque contact recommandé sur l'outil de recommandation de clients, QR réservera automatiquement un RDV incomplet avec date, heure, prestataire, nom du client vide, mais il inclura « recommandation - MPX » sous les services demandés sur le dossier de RDV et le numéro de téléphone du contact. À ce stade, elle ressemble à une recommandation en attente sur le système, puis quelqu’un du côté du programme (contactez l’investigateur) doit appeler le numéro de téléphone, aller dans QR et ajouter le nom du client, d’autres données démographiques, et peut ensuite attribuer l’enregistrement à un fournisseur spécifique avec la date et l’heure. Lorsque l'enregistrement est sauvegardé, il apparaît comme un rendez-vous avec un fournisseur spécifique qui peut appeler le client et l'accompagner dans le dépistage de la variole du singe et noter les résultats sur le même fichier comme (0) non suspect, (1) suspect, (2) probable ou (3) confirmé. Cette sélection peut également être effectuée par le biais d’un rendez-vous en personne (les SOP du prestataire/traceur de contact détermineront les modalités de cette opération). </a:t>
                      </a:r>
                    </a:p>
                  </a:txBody>
                  <a:tcPr marT="54864" marB="54864"/>
                </a:tc>
                <a:extLst>
                  <a:ext uri="{0D108BD9-81ED-4DB2-BD59-A6C34878D82A}">
                    <a16:rowId xmlns:a16="http://schemas.microsoft.com/office/drawing/2014/main" val="2390964937"/>
                  </a:ext>
                </a:extLst>
              </a:tr>
              <a:tr h="421216">
                <a:tc>
                  <a:txBody>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Proportion de cas provenant d'une liste de suivi des contacts </a:t>
                      </a:r>
                    </a:p>
                  </a:txBody>
                  <a:tcPr marT="54864" marB="54864"/>
                </a:tc>
                <a:tc>
                  <a:txBody>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Dès que le statut MPX du rendez-vous pour le contact (qui a été réservé automatiquement à l’aide de la méthode décrite ci-dessus) passe à (2) probable ou (3) confirmé, nous pouvons suivre le nombre de cas qui proviennent d’un contact.</a:t>
                      </a:r>
                    </a:p>
                  </a:txBody>
                  <a:tcPr marT="54864" marB="54864"/>
                </a:tc>
                <a:extLst>
                  <a:ext uri="{0D108BD9-81ED-4DB2-BD59-A6C34878D82A}">
                    <a16:rowId xmlns:a16="http://schemas.microsoft.com/office/drawing/2014/main" val="3054059697"/>
                  </a:ext>
                </a:extLst>
              </a:tr>
              <a:tr h="679822">
                <a:tc>
                  <a:txBody>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Proportion de contacts à risque élevé et moyen ayant reçu une prophylaxie post-exposition </a:t>
                      </a:r>
                    </a:p>
                  </a:txBody>
                  <a:tcPr marT="54864" marB="54864"/>
                </a:tc>
                <a:tc>
                  <a:txBody>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Au stade du contact, l’application QR elle-même ne pourrait pas capturer le risque de contact/transmission. Actuellement, nous ne capturons uniquement les cas de « MPX » à partir d'une liste de services lorsque le cas initial fait cette recommandation et répond à la question : « Si vous exposez potentiellement cette personne à une infection, sélectionnez les services de dépistage que nous devons lui recommander. » Cela dit, si l’outil de recommandation de clients est géré par un membre du personnel du programme ou un professionnel de santé, il peut utiliser une SOP pour s’assurer qu’il n’entre jamais dans les contacts à risque moyen et élevé sur l’outil de recommandation de clients. Ensuite, au fur et à mesure que ces recommandations sont faites, et que les rendez-vous sont réservés pour le contact, puis sur le rendez-vous du contact, nous pouvons assurer le suivi de la mise à disposition de la prophylaxie post-exposition. </a:t>
                      </a:r>
                    </a:p>
                  </a:txBody>
                  <a:tcPr marT="54864" marB="54864"/>
                </a:tc>
                <a:extLst>
                  <a:ext uri="{0D108BD9-81ED-4DB2-BD59-A6C34878D82A}">
                    <a16:rowId xmlns:a16="http://schemas.microsoft.com/office/drawing/2014/main" val="409047990"/>
                  </a:ext>
                </a:extLst>
              </a:tr>
              <a:tr h="679822">
                <a:tc>
                  <a:txBody>
                    <a:bodyPr/>
                    <a:lstStyle/>
                    <a:p>
                      <a:r>
                        <a:rPr lang="fr-FR" sz="1000" b="0" i="0" u="none" strike="noStrike" cap="none" baseline="0">
                          <a:solidFill>
                            <a:srgbClr val="000000"/>
                          </a:solidFill>
                          <a:effectLst/>
                          <a:uFill>
                            <a:solidFill>
                              <a:prstClr val="black">
                                <a:alpha val="0"/>
                              </a:prstClr>
                            </a:solidFill>
                          </a:uFill>
                          <a:latin typeface="Arial"/>
                          <a:ea typeface="Arial"/>
                          <a:cs typeface="Arial"/>
                        </a:rPr>
                        <a:t>Décès dû à la variole du singe </a:t>
                      </a:r>
                    </a:p>
                  </a:txBody>
                  <a:tcPr marT="54864" marB="54864"/>
                </a:tc>
                <a:tc>
                  <a:txBody>
                    <a:bodyPr/>
                    <a:lstStyle/>
                    <a:p>
                      <a:r>
                        <a:rPr lang="fr-FR" sz="1000" b="0" i="0" u="none" strike="noStrike" cap="none" baseline="0" dirty="0">
                          <a:solidFill>
                            <a:srgbClr val="000000"/>
                          </a:solidFill>
                          <a:effectLst/>
                          <a:uFill>
                            <a:solidFill>
                              <a:prstClr val="black">
                                <a:alpha val="0"/>
                              </a:prstClr>
                            </a:solidFill>
                          </a:uFill>
                          <a:latin typeface="Arial"/>
                          <a:ea typeface="Arial"/>
                          <a:cs typeface="Arial"/>
                        </a:rPr>
                        <a:t>Tous les cas variole du singe apparaissent sur QR comme un rendez-vous lorsque le bouton d'action clinique MPX est réglé sur le statut : (2) probable, ou </a:t>
                      </a:r>
                      <a:br>
                        <a:rPr sz="1000" dirty="0"/>
                      </a:br>
                      <a:r>
                        <a:rPr lang="fr-FR" sz="1000" b="0" i="0" u="none" strike="noStrike" cap="none" baseline="0" dirty="0">
                          <a:solidFill>
                            <a:srgbClr val="000000"/>
                          </a:solidFill>
                          <a:effectLst/>
                          <a:uFill>
                            <a:solidFill>
                              <a:prstClr val="black">
                                <a:alpha val="0"/>
                              </a:prstClr>
                            </a:solidFill>
                          </a:uFill>
                          <a:latin typeface="Arial"/>
                          <a:ea typeface="Arial"/>
                          <a:cs typeface="Arial"/>
                        </a:rPr>
                        <a:t>(3) confirmé, puis nous pouvons ajouter ce dossier à une nouvelle cohorte de prise en charge de cas appelée MPX. En d’autres termes, un gestionnaire de cas peut être désigné pour effectuer un suivi avec le client au fil du temps jusqu’à ce qu’il puisse clôturer le cas comme rétabli ou décédé (ou autre statut). Cependant, il n'existe aucune indication de la cause du décès – cela signifie uniquement qu'ils sont décédés pendant la prise en charge des cas de variole du singe et avant qu'ils ne se rétablissent, et le cas est clos et ne nécessite pas de suivi supplémentaire. </a:t>
                      </a:r>
                    </a:p>
                  </a:txBody>
                  <a:tcPr marT="54864" marB="54864"/>
                </a:tc>
                <a:extLst>
                  <a:ext uri="{0D108BD9-81ED-4DB2-BD59-A6C34878D82A}">
                    <a16:rowId xmlns:a16="http://schemas.microsoft.com/office/drawing/2014/main" val="2243181703"/>
                  </a:ext>
                </a:extLst>
              </a:tr>
            </a:tbl>
          </a:graphicData>
        </a:graphic>
      </p:graphicFrame>
    </p:spTree>
    <p:extLst>
      <p:ext uri="{BB962C8B-B14F-4D97-AF65-F5344CB8AC3E}">
        <p14:creationId xmlns:p14="http://schemas.microsoft.com/office/powerpoint/2010/main" val="1687209064"/>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09BAA118-4A56-5C54-12F0-CF042EF1932C}"/>
              </a:ext>
            </a:extLst>
          </p:cNvPr>
          <p:cNvGraphicFramePr>
            <a:graphicFrameLocks noGrp="1"/>
          </p:cNvGraphicFramePr>
          <p:nvPr>
            <p:extLst>
              <p:ext uri="{D42A27DB-BD31-4B8C-83A1-F6EECF244321}">
                <p14:modId xmlns:p14="http://schemas.microsoft.com/office/powerpoint/2010/main" val="586352529"/>
              </p:ext>
            </p:extLst>
          </p:nvPr>
        </p:nvGraphicFramePr>
        <p:xfrm>
          <a:off x="358557" y="742129"/>
          <a:ext cx="11474885" cy="5880854"/>
        </p:xfrm>
        <a:graphic>
          <a:graphicData uri="http://schemas.openxmlformats.org/drawingml/2006/table">
            <a:tbl>
              <a:tblPr firstRow="1" bandRow="1">
                <a:tableStyleId>{5C22544A-7EE6-4342-B048-85BDC9FD1C3A}</a:tableStyleId>
              </a:tblPr>
              <a:tblGrid>
                <a:gridCol w="3037679">
                  <a:extLst>
                    <a:ext uri="{9D8B030D-6E8A-4147-A177-3AD203B41FA5}">
                      <a16:colId xmlns:a16="http://schemas.microsoft.com/office/drawing/2014/main" val="423321278"/>
                    </a:ext>
                  </a:extLst>
                </a:gridCol>
                <a:gridCol w="8437206">
                  <a:extLst>
                    <a:ext uri="{9D8B030D-6E8A-4147-A177-3AD203B41FA5}">
                      <a16:colId xmlns:a16="http://schemas.microsoft.com/office/drawing/2014/main" val="714383361"/>
                    </a:ext>
                  </a:extLst>
                </a:gridCol>
              </a:tblGrid>
              <a:tr h="424934">
                <a:tc>
                  <a:txBody>
                    <a:bodyPr/>
                    <a:lstStyle/>
                    <a:p>
                      <a:r>
                        <a:rPr lang="fr-FR" sz="1400" b="1" i="0" u="none" strike="noStrike" cap="none" baseline="0" dirty="0">
                          <a:solidFill>
                            <a:srgbClr val="FFFFFF"/>
                          </a:solidFill>
                          <a:effectLst/>
                          <a:uFill>
                            <a:solidFill>
                              <a:prstClr val="black">
                                <a:alpha val="0"/>
                              </a:prstClr>
                            </a:solidFill>
                          </a:uFill>
                          <a:latin typeface="Arial"/>
                          <a:ea typeface="Arial"/>
                          <a:cs typeface="Arial"/>
                        </a:rPr>
                        <a:t>Indicateur PEPFAR-USAID </a:t>
                      </a:r>
                    </a:p>
                  </a:txBody>
                  <a:tcPr anchor="ctr"/>
                </a:tc>
                <a:tc>
                  <a:txBody>
                    <a:bodyPr/>
                    <a:lstStyle/>
                    <a:p>
                      <a:r>
                        <a:rPr lang="fr-FR" sz="1400" b="1" i="0" u="none" strike="noStrike" cap="none" baseline="0">
                          <a:solidFill>
                            <a:srgbClr val="FFFFFF"/>
                          </a:solidFill>
                          <a:effectLst/>
                          <a:uFill>
                            <a:solidFill>
                              <a:prstClr val="black">
                                <a:alpha val="0"/>
                              </a:prstClr>
                            </a:solidFill>
                          </a:uFill>
                          <a:latin typeface="Arial"/>
                          <a:ea typeface="Arial"/>
                          <a:cs typeface="Arial"/>
                        </a:rPr>
                        <a:t>QuickRes</a:t>
                      </a:r>
                    </a:p>
                  </a:txBody>
                  <a:tcPr anchor="ctr"/>
                </a:tc>
                <a:extLst>
                  <a:ext uri="{0D108BD9-81ED-4DB2-BD59-A6C34878D82A}">
                    <a16:rowId xmlns:a16="http://schemas.microsoft.com/office/drawing/2014/main" val="644543298"/>
                  </a:ext>
                </a:extLst>
              </a:tr>
              <a:tr h="268051">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MPX_RISK_REDUCTION</a:t>
                      </a:r>
                    </a:p>
                  </a:txBody>
                  <a:tcPr/>
                </a:tc>
                <a:tc>
                  <a:txBody>
                    <a:bodyPr/>
                    <a:lstStyle/>
                    <a:p>
                      <a:r>
                        <a:rPr lang="fr-FR" sz="1400" b="0" i="0" u="none" strike="noStrike" cap="none" baseline="0" dirty="0" err="1">
                          <a:solidFill>
                            <a:srgbClr val="000000"/>
                          </a:solidFill>
                          <a:effectLst/>
                          <a:uFill>
                            <a:solidFill>
                              <a:prstClr val="black">
                                <a:alpha val="0"/>
                              </a:prstClr>
                            </a:solidFill>
                          </a:uFill>
                          <a:latin typeface="Arial"/>
                          <a:ea typeface="Arial"/>
                          <a:cs typeface="Arial"/>
                        </a:rPr>
                        <a:t>QuickRes</a:t>
                      </a:r>
                      <a:r>
                        <a:rPr lang="fr-FR" sz="1400" b="0" i="0" u="none" strike="noStrike" cap="none" baseline="0" dirty="0">
                          <a:solidFill>
                            <a:srgbClr val="000000"/>
                          </a:solidFill>
                          <a:effectLst/>
                          <a:uFill>
                            <a:solidFill>
                              <a:prstClr val="black">
                                <a:alpha val="0"/>
                              </a:prstClr>
                            </a:solidFill>
                          </a:uFill>
                          <a:latin typeface="Arial"/>
                          <a:ea typeface="Arial"/>
                          <a:cs typeface="Arial"/>
                        </a:rPr>
                        <a:t> n’est pas bien adapté pour capturer ces types de valeurs en tant qu’indicateurs du nombre d’activités.</a:t>
                      </a:r>
                    </a:p>
                  </a:txBody>
                  <a:tcPr/>
                </a:tc>
                <a:extLst>
                  <a:ext uri="{0D108BD9-81ED-4DB2-BD59-A6C34878D82A}">
                    <a16:rowId xmlns:a16="http://schemas.microsoft.com/office/drawing/2014/main" val="4189820170"/>
                  </a:ext>
                </a:extLst>
              </a:tr>
              <a:tr h="679822">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MPX _LAB_SUPPORT</a:t>
                      </a:r>
                    </a:p>
                  </a:txBody>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Il est possible de capturer cette valeur. Nous pourrions ajouter tous les laboratoires soutenus par l’USAID à QuickRes, leur attribuer une unité organisationnelle qui indique s’ils sont soutenus par l’USAID ou non. Ensuite, nous pouvons ajouter une offre de service pour ces laboratoires sur QuickRes qui indique les tests de variole du singe ; nous pourrions la rendre unique par rapport au dépistage de la variole du singe en tant que service. </a:t>
                      </a:r>
                    </a:p>
                  </a:txBody>
                  <a:tcPr/>
                </a:tc>
                <a:extLst>
                  <a:ext uri="{0D108BD9-81ED-4DB2-BD59-A6C34878D82A}">
                    <a16:rowId xmlns:a16="http://schemas.microsoft.com/office/drawing/2014/main" val="604878296"/>
                  </a:ext>
                </a:extLst>
              </a:tr>
              <a:tr h="303465">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MPX_CASE</a:t>
                      </a:r>
                    </a:p>
                  </a:txBody>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Cette valeur peut être capturée sur QuickRes, comme indiqué ci-dessus.</a:t>
                      </a:r>
                    </a:p>
                  </a:txBody>
                  <a:tcPr/>
                </a:tc>
                <a:extLst>
                  <a:ext uri="{0D108BD9-81ED-4DB2-BD59-A6C34878D82A}">
                    <a16:rowId xmlns:a16="http://schemas.microsoft.com/office/drawing/2014/main" val="2390964937"/>
                  </a:ext>
                </a:extLst>
              </a:tr>
              <a:tr h="125260">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MPX _FAC_SUPPORT</a:t>
                      </a:r>
                    </a:p>
                  </a:txBody>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QuickRes n’est pas bien adapté pour capturer ces types de valeurs en tant qu’indicateurs du nombre d’activités.</a:t>
                      </a:r>
                    </a:p>
                  </a:txBody>
                  <a:tcPr/>
                </a:tc>
                <a:extLst>
                  <a:ext uri="{0D108BD9-81ED-4DB2-BD59-A6C34878D82A}">
                    <a16:rowId xmlns:a16="http://schemas.microsoft.com/office/drawing/2014/main" val="3054059697"/>
                  </a:ext>
                </a:extLst>
              </a:tr>
              <a:tr h="264299">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MPX _TRAINED</a:t>
                      </a:r>
                    </a:p>
                  </a:txBody>
                  <a:tcPr/>
                </a:tc>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QuickRes n’est pas bien adapté pour capturer ces types de valeurs en tant qu’indicateurs du nombre d’activités.</a:t>
                      </a:r>
                    </a:p>
                  </a:txBody>
                  <a:tcPr/>
                </a:tc>
                <a:extLst>
                  <a:ext uri="{0D108BD9-81ED-4DB2-BD59-A6C34878D82A}">
                    <a16:rowId xmlns:a16="http://schemas.microsoft.com/office/drawing/2014/main" val="409047990"/>
                  </a:ext>
                </a:extLst>
              </a:tr>
              <a:tr h="679822">
                <a:tc>
                  <a:txBody>
                    <a:bodyPr/>
                    <a:lstStyle/>
                    <a:p>
                      <a:r>
                        <a:rPr lang="fr-FR" sz="1400" b="0" i="0" u="none" strike="noStrike" cap="none" baseline="0">
                          <a:solidFill>
                            <a:srgbClr val="000000"/>
                          </a:solidFill>
                          <a:effectLst/>
                          <a:uFill>
                            <a:solidFill>
                              <a:prstClr val="black">
                                <a:alpha val="0"/>
                              </a:prstClr>
                            </a:solidFill>
                          </a:uFill>
                          <a:latin typeface="Arial"/>
                          <a:ea typeface="Arial"/>
                          <a:cs typeface="Arial"/>
                        </a:rPr>
                        <a:t>MPX _RISK_COMM</a:t>
                      </a:r>
                    </a:p>
                  </a:txBody>
                  <a:tcPr/>
                </a:tc>
                <a:tc>
                  <a:txBody>
                    <a:bodyPr/>
                    <a:lstStyle/>
                    <a:p>
                      <a:r>
                        <a:rPr lang="fr-FR" sz="1400" b="0" i="0" u="none" strike="noStrike" cap="none" baseline="0" dirty="0">
                          <a:solidFill>
                            <a:srgbClr val="000000"/>
                          </a:solidFill>
                          <a:effectLst/>
                          <a:uFill>
                            <a:solidFill>
                              <a:prstClr val="black">
                                <a:alpha val="0"/>
                              </a:prstClr>
                            </a:solidFill>
                          </a:uFill>
                          <a:latin typeface="Arial"/>
                          <a:ea typeface="Arial"/>
                          <a:cs typeface="Arial"/>
                        </a:rPr>
                        <a:t>Les plateformes de communication virtuelle elles-mêmes peuvent être utilisées pour suivre le nombre de « profils » exposés aux messages de communication sur le risque de variole du singe, qui ne représentent peut-être pas parfaitement les patients. Par exemple, vous pouvez accéder à des publicités Facebook ou à d’autres plateformes des réseaux sociaux. De plus, il est assez difficile, voire impossible, de </a:t>
                      </a:r>
                      <a:r>
                        <a:rPr lang="fr-FR" sz="1400" b="0" i="0" u="none" strike="noStrike" cap="none" baseline="0" dirty="0" err="1">
                          <a:solidFill>
                            <a:srgbClr val="000000"/>
                          </a:solidFill>
                          <a:effectLst/>
                          <a:uFill>
                            <a:solidFill>
                              <a:prstClr val="black">
                                <a:alpha val="0"/>
                              </a:prstClr>
                            </a:solidFill>
                          </a:uFill>
                          <a:latin typeface="Arial"/>
                          <a:ea typeface="Arial"/>
                          <a:cs typeface="Arial"/>
                        </a:rPr>
                        <a:t>dédupliquer</a:t>
                      </a:r>
                      <a:r>
                        <a:rPr lang="fr-FR" sz="1400" b="0" i="0" u="none" strike="noStrike" cap="none" baseline="0" dirty="0">
                          <a:solidFill>
                            <a:srgbClr val="000000"/>
                          </a:solidFill>
                          <a:effectLst/>
                          <a:uFill>
                            <a:solidFill>
                              <a:prstClr val="black">
                                <a:alpha val="0"/>
                              </a:prstClr>
                            </a:solidFill>
                          </a:uFill>
                          <a:latin typeface="Arial"/>
                          <a:ea typeface="Arial"/>
                          <a:cs typeface="Arial"/>
                        </a:rPr>
                        <a:t> la portée entre les plateformes afin de pouvoir présenter des résultats ventilés par plateforme avec un astérisque indiquant que les totaux entre les différentes plateformes sont susceptibles de se chevaucher légèrement. L’application </a:t>
                      </a:r>
                      <a:r>
                        <a:rPr lang="fr-FR" sz="1400" b="0" i="0" u="none" strike="noStrike" cap="none" baseline="0" dirty="0" err="1">
                          <a:solidFill>
                            <a:srgbClr val="000000"/>
                          </a:solidFill>
                          <a:effectLst/>
                          <a:uFill>
                            <a:solidFill>
                              <a:prstClr val="black">
                                <a:alpha val="0"/>
                              </a:prstClr>
                            </a:solidFill>
                          </a:uFill>
                          <a:latin typeface="Arial"/>
                          <a:ea typeface="Arial"/>
                          <a:cs typeface="Arial"/>
                        </a:rPr>
                        <a:t>QuickRes</a:t>
                      </a:r>
                      <a:r>
                        <a:rPr lang="fr-FR" sz="1400" b="0" i="0" u="none" strike="noStrike" cap="none" baseline="0" dirty="0">
                          <a:solidFill>
                            <a:srgbClr val="000000"/>
                          </a:solidFill>
                          <a:effectLst/>
                          <a:uFill>
                            <a:solidFill>
                              <a:prstClr val="black">
                                <a:alpha val="0"/>
                              </a:prstClr>
                            </a:solidFill>
                          </a:uFill>
                          <a:latin typeface="Arial"/>
                          <a:ea typeface="Arial"/>
                          <a:cs typeface="Arial"/>
                        </a:rPr>
                        <a:t> elle-même peut être utilisée pour suivre la portée de chaque communication sur les risques ; par exemple, votre communication sur les risques est assurée par un rendez-vous réservé sur </a:t>
                      </a:r>
                      <a:r>
                        <a:rPr lang="fr-FR" sz="1400" b="0" i="0" u="none" strike="noStrike" cap="none" baseline="0" dirty="0" err="1">
                          <a:solidFill>
                            <a:srgbClr val="000000"/>
                          </a:solidFill>
                          <a:effectLst/>
                          <a:uFill>
                            <a:solidFill>
                              <a:prstClr val="black">
                                <a:alpha val="0"/>
                              </a:prstClr>
                            </a:solidFill>
                          </a:uFill>
                          <a:latin typeface="Arial"/>
                          <a:ea typeface="Arial"/>
                          <a:cs typeface="Arial"/>
                        </a:rPr>
                        <a:t>QuickRes</a:t>
                      </a:r>
                      <a:r>
                        <a:rPr lang="fr-FR" sz="1400" b="0" i="0" u="none" strike="noStrike" cap="none" baseline="0" dirty="0">
                          <a:solidFill>
                            <a:srgbClr val="000000"/>
                          </a:solidFill>
                          <a:effectLst/>
                          <a:uFill>
                            <a:solidFill>
                              <a:prstClr val="black">
                                <a:alpha val="0"/>
                              </a:prstClr>
                            </a:solidFill>
                          </a:uFill>
                          <a:latin typeface="Arial"/>
                          <a:ea typeface="Arial"/>
                          <a:cs typeface="Arial"/>
                        </a:rPr>
                        <a:t> pour une consultation virtuelle ou en personne sur la variole du singe avec le personnel du programme, le travailleur de sensibilisation, le gestionnaire de cas ou le prestataire. </a:t>
                      </a:r>
                    </a:p>
                  </a:txBody>
                  <a:tcPr/>
                </a:tc>
                <a:extLst>
                  <a:ext uri="{0D108BD9-81ED-4DB2-BD59-A6C34878D82A}">
                    <a16:rowId xmlns:a16="http://schemas.microsoft.com/office/drawing/2014/main" val="2243181703"/>
                  </a:ext>
                </a:extLst>
              </a:tr>
            </a:tbl>
          </a:graphicData>
        </a:graphic>
      </p:graphicFrame>
    </p:spTree>
    <p:extLst>
      <p:ext uri="{BB962C8B-B14F-4D97-AF65-F5344CB8AC3E}">
        <p14:creationId xmlns:p14="http://schemas.microsoft.com/office/powerpoint/2010/main" val="3294515655"/>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B3750-6533-2C7B-DBEB-0C0084EC6FCE}"/>
              </a:ext>
            </a:extLst>
          </p:cNvPr>
          <p:cNvSpPr>
            <a:spLocks noGrp="1"/>
          </p:cNvSpPr>
          <p:nvPr>
            <p:ph type="title"/>
          </p:nvPr>
        </p:nvSpPr>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Plateforme Go.Data : Formulaire d'enquête approfondie sur le cas </a:t>
            </a:r>
          </a:p>
        </p:txBody>
      </p:sp>
      <p:sp>
        <p:nvSpPr>
          <p:cNvPr id="3" name="Content Placeholder 2">
            <a:extLst>
              <a:ext uri="{FF2B5EF4-FFF2-40B4-BE49-F238E27FC236}">
                <a16:creationId xmlns:a16="http://schemas.microsoft.com/office/drawing/2014/main" id="{1DCED1B8-1CCF-C2B7-66E5-F206258C7FE2}"/>
              </a:ext>
            </a:extLst>
          </p:cNvPr>
          <p:cNvSpPr>
            <a:spLocks noGrp="1"/>
          </p:cNvSpPr>
          <p:nvPr>
            <p:ph idx="1"/>
          </p:nvPr>
        </p:nvSpPr>
        <p:spPr>
          <a:xfrm>
            <a:off x="838200" y="1636730"/>
            <a:ext cx="9809747" cy="4932746"/>
          </a:xfrm>
        </p:spPr>
        <p:txBody>
          <a:bodyPr/>
          <a:lstStyle/>
          <a:p>
            <a:r>
              <a:rPr lang="fr-FR" sz="2400" b="0" i="0" u="none" strike="noStrike" cap="none" baseline="0" dirty="0">
                <a:solidFill>
                  <a:srgbClr val="262626"/>
                </a:solidFill>
                <a:effectLst/>
                <a:uFill>
                  <a:solidFill>
                    <a:prstClr val="black">
                      <a:alpha val="0"/>
                    </a:prstClr>
                  </a:solidFill>
                </a:uFill>
                <a:latin typeface="Arial"/>
                <a:ea typeface="Arial"/>
                <a:cs typeface="Arial"/>
              </a:rPr>
              <a:t>Le logiciel </a:t>
            </a:r>
            <a:r>
              <a:rPr lang="fr-FR" sz="2400" b="0" i="0" u="none" strike="noStrike" cap="none" baseline="0" dirty="0" err="1">
                <a:solidFill>
                  <a:srgbClr val="262626"/>
                </a:solidFill>
                <a:effectLst/>
                <a:uFill>
                  <a:solidFill>
                    <a:prstClr val="black">
                      <a:alpha val="0"/>
                    </a:prstClr>
                  </a:solidFill>
                </a:uFill>
                <a:latin typeface="Arial"/>
                <a:ea typeface="Arial"/>
                <a:cs typeface="Arial"/>
              </a:rPr>
              <a:t>Go.data</a:t>
            </a:r>
            <a:r>
              <a:rPr lang="fr-FR" sz="2400" b="0" i="0" u="none" strike="noStrike" cap="none" baseline="0" dirty="0">
                <a:solidFill>
                  <a:srgbClr val="262626"/>
                </a:solidFill>
                <a:effectLst/>
                <a:uFill>
                  <a:solidFill>
                    <a:prstClr val="black">
                      <a:alpha val="0"/>
                    </a:prstClr>
                  </a:solidFill>
                </a:uFill>
                <a:latin typeface="Arial"/>
                <a:ea typeface="Arial"/>
                <a:cs typeface="Arial"/>
              </a:rPr>
              <a:t> de Global </a:t>
            </a:r>
            <a:r>
              <a:rPr lang="fr-FR" sz="2400" b="0" i="0" u="none" strike="noStrike" cap="none" baseline="0" dirty="0" err="1">
                <a:solidFill>
                  <a:srgbClr val="262626"/>
                </a:solidFill>
                <a:effectLst/>
                <a:uFill>
                  <a:solidFill>
                    <a:prstClr val="black">
                      <a:alpha val="0"/>
                    </a:prstClr>
                  </a:solidFill>
                </a:uFill>
                <a:latin typeface="Arial"/>
                <a:ea typeface="Arial"/>
                <a:cs typeface="Arial"/>
              </a:rPr>
              <a:t>Outbreak</a:t>
            </a:r>
            <a:r>
              <a:rPr lang="fr-FR" sz="2400" b="0" i="0" u="none" strike="noStrike" cap="none" baseline="0" dirty="0">
                <a:solidFill>
                  <a:srgbClr val="262626"/>
                </a:solidFill>
                <a:effectLst/>
                <a:uFill>
                  <a:solidFill>
                    <a:prstClr val="black">
                      <a:alpha val="0"/>
                    </a:prstClr>
                  </a:solidFill>
                </a:uFill>
                <a:latin typeface="Arial"/>
                <a:ea typeface="Arial"/>
                <a:cs typeface="Arial"/>
              </a:rPr>
              <a:t> </a:t>
            </a:r>
            <a:r>
              <a:rPr lang="fr-FR" sz="2400" b="0" i="0" u="none" strike="noStrike" cap="none" baseline="0" dirty="0" err="1">
                <a:solidFill>
                  <a:srgbClr val="262626"/>
                </a:solidFill>
                <a:effectLst/>
                <a:uFill>
                  <a:solidFill>
                    <a:prstClr val="black">
                      <a:alpha val="0"/>
                    </a:prstClr>
                  </a:solidFill>
                </a:uFill>
                <a:latin typeface="Arial"/>
                <a:ea typeface="Arial"/>
                <a:cs typeface="Arial"/>
              </a:rPr>
              <a:t>Alert</a:t>
            </a:r>
            <a:r>
              <a:rPr lang="fr-FR" sz="2400" b="0" i="0" u="none" strike="noStrike" cap="none" baseline="0" dirty="0">
                <a:solidFill>
                  <a:srgbClr val="262626"/>
                </a:solidFill>
                <a:effectLst/>
                <a:uFill>
                  <a:solidFill>
                    <a:prstClr val="black">
                      <a:alpha val="0"/>
                    </a:prstClr>
                  </a:solidFill>
                </a:uFill>
                <a:latin typeface="Arial"/>
                <a:ea typeface="Arial"/>
                <a:cs typeface="Arial"/>
              </a:rPr>
              <a:t> and </a:t>
            </a:r>
            <a:r>
              <a:rPr lang="fr-FR" sz="2400" b="0" i="0" u="none" strike="noStrike" cap="none" baseline="0" dirty="0" err="1">
                <a:solidFill>
                  <a:srgbClr val="262626"/>
                </a:solidFill>
                <a:effectLst/>
                <a:uFill>
                  <a:solidFill>
                    <a:prstClr val="black">
                      <a:alpha val="0"/>
                    </a:prstClr>
                  </a:solidFill>
                </a:uFill>
                <a:latin typeface="Arial"/>
                <a:ea typeface="Arial"/>
                <a:cs typeface="Arial"/>
              </a:rPr>
              <a:t>Response</a:t>
            </a:r>
            <a:r>
              <a:rPr lang="fr-FR" sz="2400" b="0" i="0" u="none" strike="noStrike" cap="none" baseline="0" dirty="0">
                <a:solidFill>
                  <a:srgbClr val="262626"/>
                </a:solidFill>
                <a:effectLst/>
                <a:uFill>
                  <a:solidFill>
                    <a:prstClr val="black">
                      <a:alpha val="0"/>
                    </a:prstClr>
                  </a:solidFill>
                </a:uFill>
                <a:latin typeface="Arial"/>
                <a:ea typeface="Arial"/>
                <a:cs typeface="Arial"/>
              </a:rPr>
              <a:t> Network (GOARN) est conçu pour faciliter une saisie de données rapide, offrir une meilleure visualisation des chaînes de transmission et fonctionne en mode autonome et connecté, garantissant ainsi des méthodes de travail plus flexibles et un meilleur partage de données.</a:t>
            </a:r>
          </a:p>
          <a:p>
            <a:r>
              <a:rPr lang="fr-FR" sz="2400" b="0" i="0" u="none" strike="noStrike" cap="none" baseline="0" dirty="0">
                <a:solidFill>
                  <a:srgbClr val="262626"/>
                </a:solidFill>
                <a:effectLst/>
                <a:uFill>
                  <a:solidFill>
                    <a:prstClr val="black">
                      <a:alpha val="0"/>
                    </a:prstClr>
                  </a:solidFill>
                </a:uFill>
                <a:latin typeface="Arial"/>
                <a:ea typeface="Arial"/>
                <a:cs typeface="Arial"/>
              </a:rPr>
              <a:t>Il permet la collecte de données de cas et de contacts, ainsi que la visualisation de la transmission de la maladie, offrant ainsi aux répondants la possibilité de choisir les interventions appropriées pour empêcher la propagation d’une maladie.</a:t>
            </a:r>
          </a:p>
          <a:p>
            <a:r>
              <a:rPr lang="fr-FR" sz="2400" b="0" i="0" u="none" strike="noStrike" cap="none" baseline="0" dirty="0">
                <a:solidFill>
                  <a:srgbClr val="262626"/>
                </a:solidFill>
                <a:effectLst/>
                <a:uFill>
                  <a:solidFill>
                    <a:prstClr val="black">
                      <a:alpha val="0"/>
                    </a:prstClr>
                  </a:solidFill>
                </a:uFill>
                <a:latin typeface="Arial"/>
                <a:ea typeface="Arial"/>
                <a:cs typeface="Arial"/>
              </a:rPr>
              <a:t>Disponible sur : </a:t>
            </a:r>
            <a:r>
              <a:rPr lang="fr-FR" sz="2400" b="0" i="0" u="none" strike="noStrike" cap="none" baseline="0" dirty="0" err="1">
                <a:solidFill>
                  <a:srgbClr val="E63339"/>
                </a:solidFill>
                <a:effectLst/>
                <a:uFill>
                  <a:solidFill>
                    <a:prstClr val="black">
                      <a:alpha val="0"/>
                    </a:prstClr>
                  </a:solidFill>
                </a:uFill>
                <a:latin typeface="Arial"/>
                <a:ea typeface="Arial"/>
                <a:cs typeface="Arial"/>
                <a:hlinkClick r:id="rId3" history="0"/>
              </a:rPr>
              <a:t>Go.Data</a:t>
            </a:r>
            <a:r>
              <a:rPr lang="fr-FR" sz="2400" b="0" i="0" u="none" strike="noStrike" cap="none" baseline="0" dirty="0">
                <a:solidFill>
                  <a:srgbClr val="E63339"/>
                </a:solidFill>
                <a:effectLst/>
                <a:uFill>
                  <a:solidFill>
                    <a:prstClr val="black">
                      <a:alpha val="0"/>
                    </a:prstClr>
                  </a:solidFill>
                </a:uFill>
                <a:latin typeface="Arial"/>
                <a:ea typeface="Arial"/>
                <a:cs typeface="Arial"/>
                <a:hlinkClick r:id="rId3" history="0"/>
              </a:rPr>
              <a:t> | GOARN (who.int)</a:t>
            </a:r>
            <a:endParaRPr kumimoji="0" lang="en-US" sz="2400" b="0" i="0" u="none" strike="noStrike" kern="1200" cap="none" spc="0" normalizeH="0" baseline="0" noProof="0" dirty="0">
              <a:ln>
                <a:noFill/>
              </a:ln>
              <a:solidFill>
                <a:schemeClr val="accent4"/>
              </a:solidFill>
              <a:effectLst/>
              <a:uLnTx/>
              <a:uFillTx/>
            </a:endParaRPr>
          </a:p>
        </p:txBody>
      </p:sp>
    </p:spTree>
    <p:extLst>
      <p:ext uri="{BB962C8B-B14F-4D97-AF65-F5344CB8AC3E}">
        <p14:creationId xmlns:p14="http://schemas.microsoft.com/office/powerpoint/2010/main" val="125141869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a:xfrm>
            <a:off x="838200" y="1636730"/>
            <a:ext cx="10021584" cy="4932746"/>
          </a:xfrm>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a:t>
            </a:r>
          </a:p>
          <a:p>
            <a:r>
              <a:rPr lang="fr-FR" sz="2800" b="0" i="0" u="none" strike="noStrike" cap="none" baseline="0">
                <a:solidFill>
                  <a:srgbClr val="262626"/>
                </a:solidFill>
                <a:effectLst/>
                <a:uFill>
                  <a:solidFill>
                    <a:prstClr val="black">
                      <a:alpha val="0"/>
                    </a:prstClr>
                  </a:solidFill>
                </a:uFill>
                <a:latin typeface="Arial"/>
                <a:ea typeface="Arial"/>
                <a:cs typeface="Arial"/>
              </a:rPr>
              <a:t>Citez les animaux associés à l'infection par la variole du singe</a:t>
            </a:r>
          </a:p>
          <a:p>
            <a:r>
              <a:rPr lang="fr-FR" sz="2800" b="0" i="0" u="none" strike="noStrike" cap="none" baseline="0">
                <a:solidFill>
                  <a:srgbClr val="262626"/>
                </a:solidFill>
                <a:effectLst/>
                <a:uFill>
                  <a:solidFill>
                    <a:prstClr val="black">
                      <a:alpha val="0"/>
                    </a:prstClr>
                  </a:solidFill>
                </a:uFill>
                <a:latin typeface="Arial"/>
                <a:ea typeface="Arial"/>
                <a:cs typeface="Arial"/>
              </a:rPr>
              <a:t>Décrivez comment l’infection par la variole du singe est transmise de l’animal à l’humain et d'humain à humain</a:t>
            </a:r>
          </a:p>
          <a:p>
            <a:r>
              <a:rPr lang="fr-FR" sz="2800" b="0" i="0" u="none" strike="noStrike" cap="none" baseline="0">
                <a:solidFill>
                  <a:srgbClr val="262626"/>
                </a:solidFill>
                <a:effectLst/>
                <a:uFill>
                  <a:solidFill>
                    <a:prstClr val="black">
                      <a:alpha val="0"/>
                    </a:prstClr>
                  </a:solidFill>
                </a:uFill>
                <a:latin typeface="Arial"/>
                <a:ea typeface="Arial"/>
                <a:cs typeface="Arial"/>
              </a:rPr>
              <a:t>Décrivez les principaux facteurs environnementaux et sociaux de l’apparition de la variole du singe </a:t>
            </a:r>
          </a:p>
          <a:p>
            <a:r>
              <a:rPr lang="fr-FR" sz="2800" b="0" i="0" u="none" strike="noStrike" cap="none" baseline="0">
                <a:solidFill>
                  <a:srgbClr val="262626"/>
                </a:solidFill>
                <a:effectLst/>
                <a:uFill>
                  <a:solidFill>
                    <a:prstClr val="black">
                      <a:alpha val="0"/>
                    </a:prstClr>
                  </a:solidFill>
                </a:uFill>
                <a:latin typeface="Arial"/>
                <a:ea typeface="Arial"/>
                <a:cs typeface="Arial"/>
              </a:rPr>
              <a:t>Référez-vous aux modes de transmission lors du dépistage de l'infection par la variole du singe   </a:t>
            </a:r>
          </a:p>
          <a:p>
            <a:endParaRPr lang="en-US"/>
          </a:p>
        </p:txBody>
      </p:sp>
    </p:spTree>
    <p:extLst>
      <p:ext uri="{BB962C8B-B14F-4D97-AF65-F5344CB8AC3E}">
        <p14:creationId xmlns:p14="http://schemas.microsoft.com/office/powerpoint/2010/main" val="255803913"/>
      </p:ext>
    </p:extLst>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2117-34C2-C060-C3E8-610CA9BDDBA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Formulaire de liste de contacts</a:t>
            </a:r>
          </a:p>
        </p:txBody>
      </p:sp>
      <p:pic>
        <p:nvPicPr>
          <p:cNvPr id="5" name="Content Placeholder 4">
            <a:extLst>
              <a:ext uri="{FF2B5EF4-FFF2-40B4-BE49-F238E27FC236}">
                <a16:creationId xmlns:a16="http://schemas.microsoft.com/office/drawing/2014/main" id="{5245238F-681E-6F66-3D7A-0BB59B6C1996}"/>
              </a:ext>
            </a:extLst>
          </p:cNvPr>
          <p:cNvPicPr>
            <a:picLocks noGrp="1" noChangeAspect="1"/>
          </p:cNvPicPr>
          <p:nvPr>
            <p:ph idx="1"/>
          </p:nvPr>
        </p:nvPicPr>
        <p:blipFill>
          <a:blip r:embed="rId3"/>
          <a:stretch>
            <a:fillRect/>
          </a:stretch>
        </p:blipFill>
        <p:spPr>
          <a:xfrm>
            <a:off x="2673174" y="1563914"/>
            <a:ext cx="6845652" cy="4705592"/>
          </a:xfrm>
        </p:spPr>
      </p:pic>
      <p:sp>
        <p:nvSpPr>
          <p:cNvPr id="7" name="TextBox 6">
            <a:extLst>
              <a:ext uri="{FF2B5EF4-FFF2-40B4-BE49-F238E27FC236}">
                <a16:creationId xmlns:a16="http://schemas.microsoft.com/office/drawing/2014/main" id="{A0946FD8-0A1E-ABF6-6105-BDDA5EB04000}"/>
              </a:ext>
            </a:extLst>
          </p:cNvPr>
          <p:cNvSpPr txBox="1"/>
          <p:nvPr/>
        </p:nvSpPr>
        <p:spPr>
          <a:xfrm>
            <a:off x="2583796" y="6444886"/>
            <a:ext cx="8818132" cy="259080"/>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a:t>
            </a:r>
            <a:r>
              <a:rPr lang="fr-FR" sz="1100" b="0" i="0" u="none" strike="noStrike" cap="none" baseline="0">
                <a:solidFill>
                  <a:srgbClr val="44546A"/>
                </a:solidFill>
                <a:effectLst/>
                <a:uFill>
                  <a:solidFill>
                    <a:prstClr val="black">
                      <a:alpha val="0"/>
                    </a:prstClr>
                  </a:solidFill>
                </a:uFill>
                <a:latin typeface="Arial"/>
                <a:ea typeface="Arial"/>
                <a:cs typeface="Arial"/>
                <a:hlinkClick r:id="rId4" history="0"/>
              </a:rPr>
              <a:t>https://www.nicd.ac.za/wp-content/uploads/2022/06/Annexure-A_Monkeypox-contact-listing-form.pdf</a:t>
            </a:r>
            <a:r>
              <a:rPr lang="fr-FR" sz="1100" b="0" i="0" u="none" strike="noStrike" cap="none" baseline="0">
                <a:solidFill>
                  <a:srgbClr val="44546A"/>
                </a:solidFill>
                <a:effectLst/>
                <a:uFill>
                  <a:solidFill>
                    <a:prstClr val="black">
                      <a:alpha val="0"/>
                    </a:prstClr>
                  </a:solidFill>
                </a:uFill>
                <a:latin typeface="Arial"/>
                <a:ea typeface="Arial"/>
                <a:cs typeface="Arial"/>
              </a:rPr>
              <a:t> </a:t>
            </a:r>
          </a:p>
        </p:txBody>
      </p:sp>
      <p:sp>
        <p:nvSpPr>
          <p:cNvPr id="8" name="Rectangle 7">
            <a:extLst>
              <a:ext uri="{FF2B5EF4-FFF2-40B4-BE49-F238E27FC236}">
                <a16:creationId xmlns:a16="http://schemas.microsoft.com/office/drawing/2014/main" id="{1F3ECCA5-871D-903F-F065-DD518662179E}"/>
              </a:ext>
            </a:extLst>
          </p:cNvPr>
          <p:cNvSpPr/>
          <p:nvPr/>
        </p:nvSpPr>
        <p:spPr>
          <a:xfrm>
            <a:off x="838200" y="2930486"/>
            <a:ext cx="1421176" cy="12118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0" i="0" u="none" strike="noStrike" cap="none" baseline="0">
                <a:solidFill>
                  <a:srgbClr val="FFFFFF"/>
                </a:solidFill>
                <a:effectLst/>
                <a:uFill>
                  <a:solidFill>
                    <a:prstClr val="black">
                      <a:alpha val="0"/>
                    </a:prstClr>
                  </a:solidFill>
                </a:uFill>
                <a:latin typeface="Arial"/>
                <a:ea typeface="Arial"/>
                <a:cs typeface="Arial"/>
              </a:rPr>
              <a:t>Exemple provenant d’Afrique du Sud </a:t>
            </a:r>
          </a:p>
        </p:txBody>
      </p:sp>
      <p:sp>
        <p:nvSpPr>
          <p:cNvPr id="3" name="TextBox 2">
            <a:extLst>
              <a:ext uri="{FF2B5EF4-FFF2-40B4-BE49-F238E27FC236}">
                <a16:creationId xmlns:a16="http://schemas.microsoft.com/office/drawing/2014/main" id="{D224089A-FC4B-4535-B2D9-40A9B442C165}"/>
              </a:ext>
            </a:extLst>
          </p:cNvPr>
          <p:cNvSpPr txBox="1"/>
          <p:nvPr/>
        </p:nvSpPr>
        <p:spPr>
          <a:xfrm>
            <a:off x="3110705" y="1803623"/>
            <a:ext cx="629627" cy="132824"/>
          </a:xfrm>
          <a:prstGeom prst="rect">
            <a:avLst/>
          </a:prstGeom>
          <a:solidFill>
            <a:srgbClr val="B0D349"/>
          </a:solidFill>
        </p:spPr>
        <p:txBody>
          <a:bodyPr wrap="square" lIns="0" tIns="0" rIns="0" bIns="0" rtlCol="0">
            <a:spAutoFit/>
          </a:bodyPr>
          <a:lstStyle/>
          <a:p>
            <a:pPr>
              <a:lnSpc>
                <a:spcPct val="150000"/>
              </a:lnSpc>
            </a:pPr>
            <a:r>
              <a:rPr lang="fr-FR" sz="300" b="1" i="0" u="none" strike="noStrike" cap="none" baseline="0">
                <a:solidFill>
                  <a:srgbClr val="FFFFFF"/>
                </a:solidFill>
                <a:effectLst/>
                <a:uFill>
                  <a:solidFill>
                    <a:prstClr val="black">
                      <a:alpha val="0"/>
                    </a:prstClr>
                  </a:solidFill>
                </a:uFill>
                <a:latin typeface="Arial"/>
                <a:ea typeface="Arial"/>
                <a:cs typeface="Arial"/>
              </a:rPr>
              <a:t>[logo :] NATIONAL INSTITUTE FOR COMMUNICABLE DISEASES</a:t>
            </a:r>
          </a:p>
        </p:txBody>
      </p:sp>
      <p:sp>
        <p:nvSpPr>
          <p:cNvPr id="9" name="TextBox 8">
            <a:extLst>
              <a:ext uri="{FF2B5EF4-FFF2-40B4-BE49-F238E27FC236}">
                <a16:creationId xmlns:a16="http://schemas.microsoft.com/office/drawing/2014/main" id="{00F2FB86-6164-419F-B875-F3ACD3BDFE58}"/>
              </a:ext>
            </a:extLst>
          </p:cNvPr>
          <p:cNvSpPr txBox="1"/>
          <p:nvPr/>
        </p:nvSpPr>
        <p:spPr>
          <a:xfrm>
            <a:off x="2998787" y="1946799"/>
            <a:ext cx="720725" cy="42829"/>
          </a:xfrm>
          <a:prstGeom prst="rect">
            <a:avLst/>
          </a:prstGeom>
          <a:solidFill>
            <a:srgbClr val="B0D349"/>
          </a:solidFill>
        </p:spPr>
        <p:txBody>
          <a:bodyPr wrap="square" lIns="0" tIns="0" rIns="0" bIns="0" rtlCol="0">
            <a:spAutoFit/>
          </a:bodyPr>
          <a:lstStyle/>
          <a:p>
            <a:pPr algn="ctr">
              <a:lnSpc>
                <a:spcPct val="150000"/>
              </a:lnSpc>
            </a:pPr>
            <a:r>
              <a:rPr lang="fr-FR" sz="200" b="0" i="0" u="none" strike="noStrike" cap="none" baseline="0">
                <a:solidFill>
                  <a:srgbClr val="FFFFFF"/>
                </a:solidFill>
                <a:effectLst/>
                <a:uFill>
                  <a:solidFill>
                    <a:prstClr val="black">
                      <a:alpha val="0"/>
                    </a:prstClr>
                  </a:solidFill>
                </a:uFill>
                <a:latin typeface="Arial"/>
                <a:ea typeface="Arial"/>
                <a:cs typeface="Arial"/>
              </a:rPr>
              <a:t>[illisible]</a:t>
            </a:r>
          </a:p>
        </p:txBody>
      </p:sp>
      <p:sp>
        <p:nvSpPr>
          <p:cNvPr id="10" name="TextBox 9">
            <a:extLst>
              <a:ext uri="{FF2B5EF4-FFF2-40B4-BE49-F238E27FC236}">
                <a16:creationId xmlns:a16="http://schemas.microsoft.com/office/drawing/2014/main" id="{54846BE3-C81B-4915-9B42-831CD9D39D88}"/>
              </a:ext>
            </a:extLst>
          </p:cNvPr>
          <p:cNvSpPr txBox="1"/>
          <p:nvPr/>
        </p:nvSpPr>
        <p:spPr>
          <a:xfrm>
            <a:off x="4713287" y="1941092"/>
            <a:ext cx="2044701" cy="18288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FORMULAIRE DE LISTE DE CONTACTS POUR LA VARIOLE DU SINGE</a:t>
            </a:r>
          </a:p>
        </p:txBody>
      </p:sp>
      <p:sp>
        <p:nvSpPr>
          <p:cNvPr id="11" name="TextBox 10">
            <a:extLst>
              <a:ext uri="{FF2B5EF4-FFF2-40B4-BE49-F238E27FC236}">
                <a16:creationId xmlns:a16="http://schemas.microsoft.com/office/drawing/2014/main" id="{E9522E76-8685-4D96-A329-3C002F0B8902}"/>
              </a:ext>
            </a:extLst>
          </p:cNvPr>
          <p:cNvSpPr txBox="1"/>
          <p:nvPr/>
        </p:nvSpPr>
        <p:spPr>
          <a:xfrm>
            <a:off x="8129114" y="1736049"/>
            <a:ext cx="236216" cy="137160"/>
          </a:xfrm>
          <a:prstGeom prst="rect">
            <a:avLst/>
          </a:prstGeom>
          <a:solidFill>
            <a:schemeClr val="bg1"/>
          </a:solidFill>
        </p:spPr>
        <p:txBody>
          <a:bodyPr wrap="square" lIns="0" tIns="0" rIns="0" bIns="0" rtlCol="0">
            <a:spAutoFit/>
          </a:bodyPr>
          <a:lstStyle/>
          <a:p>
            <a:r>
              <a:rPr lang="fr-FR" sz="300" b="0" i="0" u="none" strike="noStrike" cap="none" baseline="0">
                <a:solidFill>
                  <a:srgbClr val="45664B"/>
                </a:solidFill>
                <a:effectLst/>
                <a:uFill>
                  <a:solidFill>
                    <a:prstClr val="black">
                      <a:alpha val="0"/>
                    </a:prstClr>
                  </a:solidFill>
                </a:uFill>
                <a:latin typeface="Arial"/>
                <a:ea typeface="Arial"/>
                <a:cs typeface="Arial"/>
              </a:rPr>
              <a:t>[logo :]</a:t>
            </a:r>
          </a:p>
          <a:p>
            <a:pPr algn="ctr"/>
            <a:r>
              <a:rPr lang="fr-FR" sz="600" b="0" i="0" u="none" strike="noStrike" cap="none" baseline="0">
                <a:solidFill>
                  <a:srgbClr val="45664B"/>
                </a:solidFill>
                <a:effectLst/>
                <a:uFill>
                  <a:solidFill>
                    <a:prstClr val="black">
                      <a:alpha val="0"/>
                    </a:prstClr>
                  </a:solidFill>
                </a:uFill>
                <a:latin typeface="Arial"/>
                <a:ea typeface="Arial"/>
                <a:cs typeface="Arial"/>
              </a:rPr>
              <a:t>santé</a:t>
            </a:r>
          </a:p>
        </p:txBody>
      </p:sp>
      <p:sp>
        <p:nvSpPr>
          <p:cNvPr id="12" name="TextBox 11">
            <a:extLst>
              <a:ext uri="{FF2B5EF4-FFF2-40B4-BE49-F238E27FC236}">
                <a16:creationId xmlns:a16="http://schemas.microsoft.com/office/drawing/2014/main" id="{5A778265-1419-44DB-97B4-7774D98FE457}"/>
              </a:ext>
            </a:extLst>
          </p:cNvPr>
          <p:cNvSpPr txBox="1"/>
          <p:nvPr/>
        </p:nvSpPr>
        <p:spPr>
          <a:xfrm>
            <a:off x="8129114" y="1898602"/>
            <a:ext cx="561021" cy="137160"/>
          </a:xfrm>
          <a:prstGeom prst="rect">
            <a:avLst/>
          </a:prstGeom>
          <a:solidFill>
            <a:schemeClr val="bg1"/>
          </a:solidFill>
        </p:spPr>
        <p:txBody>
          <a:bodyPr wrap="square" lIns="0" tIns="0" rIns="0" bIns="0" rtlCol="0">
            <a:spAutoFit/>
          </a:bodyPr>
          <a:lstStyle/>
          <a:p>
            <a:r>
              <a:rPr lang="fr-FR" sz="300" b="0" i="0" u="none" strike="noStrike" cap="none" baseline="0">
                <a:solidFill>
                  <a:srgbClr val="000000"/>
                </a:solidFill>
                <a:effectLst/>
                <a:uFill>
                  <a:solidFill>
                    <a:prstClr val="black">
                      <a:alpha val="0"/>
                    </a:prstClr>
                  </a:solidFill>
                </a:uFill>
                <a:latin typeface="Arial"/>
                <a:ea typeface="Arial"/>
                <a:cs typeface="Arial"/>
              </a:rPr>
              <a:t>[illisible]</a:t>
            </a:r>
          </a:p>
          <a:p>
            <a:r>
              <a:rPr lang="fr-FR" sz="300" b="1" i="0" u="none" strike="noStrike" cap="none" baseline="0">
                <a:solidFill>
                  <a:srgbClr val="000000"/>
                </a:solidFill>
                <a:effectLst/>
                <a:uFill>
                  <a:solidFill>
                    <a:prstClr val="black">
                      <a:alpha val="0"/>
                    </a:prstClr>
                  </a:solidFill>
                </a:uFill>
                <a:latin typeface="Arial"/>
                <a:ea typeface="Arial"/>
                <a:cs typeface="Arial"/>
              </a:rPr>
              <a:t>RÉPUBLIQUE D’AFRIQUE DU SUD</a:t>
            </a:r>
          </a:p>
        </p:txBody>
      </p:sp>
      <p:sp>
        <p:nvSpPr>
          <p:cNvPr id="13" name="TextBox 12">
            <a:extLst>
              <a:ext uri="{FF2B5EF4-FFF2-40B4-BE49-F238E27FC236}">
                <a16:creationId xmlns:a16="http://schemas.microsoft.com/office/drawing/2014/main" id="{061224CA-EEA0-4C47-BC37-0FDE69033953}"/>
              </a:ext>
            </a:extLst>
          </p:cNvPr>
          <p:cNvSpPr txBox="1"/>
          <p:nvPr/>
        </p:nvSpPr>
        <p:spPr>
          <a:xfrm>
            <a:off x="2941638" y="2171205"/>
            <a:ext cx="746124" cy="213360"/>
          </a:xfrm>
          <a:prstGeom prst="rect">
            <a:avLst/>
          </a:prstGeom>
          <a:solidFill>
            <a:schemeClr val="bg1"/>
          </a:solidFill>
        </p:spPr>
        <p:txBody>
          <a:bodyPr wrap="square" lIns="0" tIns="0" rIns="0" bIns="0" rtlCol="0">
            <a:spAutoFit/>
          </a:bodyPr>
          <a:lstStyle/>
          <a:p>
            <a:pPr algn="ctr"/>
            <a:r>
              <a:rPr lang="fr-FR" sz="700" b="1" i="0" u="none" strike="noStrike" cap="none" baseline="0">
                <a:solidFill>
                  <a:srgbClr val="000000"/>
                </a:solidFill>
                <a:effectLst/>
                <a:uFill>
                  <a:solidFill>
                    <a:prstClr val="black">
                      <a:alpha val="0"/>
                    </a:prstClr>
                  </a:solidFill>
                </a:uFill>
                <a:latin typeface="Arial"/>
                <a:ea typeface="Arial"/>
                <a:cs typeface="Arial"/>
              </a:rPr>
              <a:t>Informations sur le cas </a:t>
            </a:r>
          </a:p>
        </p:txBody>
      </p:sp>
      <p:sp>
        <p:nvSpPr>
          <p:cNvPr id="15" name="TextBox 14">
            <a:extLst>
              <a:ext uri="{FF2B5EF4-FFF2-40B4-BE49-F238E27FC236}">
                <a16:creationId xmlns:a16="http://schemas.microsoft.com/office/drawing/2014/main" id="{ACA9110C-6F5D-465F-AC4C-E7A049E77EAE}"/>
              </a:ext>
            </a:extLst>
          </p:cNvPr>
          <p:cNvSpPr txBox="1"/>
          <p:nvPr/>
        </p:nvSpPr>
        <p:spPr>
          <a:xfrm>
            <a:off x="3001962" y="2370540"/>
            <a:ext cx="217487" cy="9144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Nom</a:t>
            </a:r>
          </a:p>
        </p:txBody>
      </p:sp>
      <p:sp>
        <p:nvSpPr>
          <p:cNvPr id="16" name="TextBox 15">
            <a:extLst>
              <a:ext uri="{FF2B5EF4-FFF2-40B4-BE49-F238E27FC236}">
                <a16:creationId xmlns:a16="http://schemas.microsoft.com/office/drawing/2014/main" id="{ED4E79CC-674D-4B63-AEF7-45AE827215A5}"/>
              </a:ext>
            </a:extLst>
          </p:cNvPr>
          <p:cNvSpPr txBox="1"/>
          <p:nvPr/>
        </p:nvSpPr>
        <p:spPr>
          <a:xfrm>
            <a:off x="3763962" y="2372530"/>
            <a:ext cx="354013" cy="9144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Nom</a:t>
            </a:r>
          </a:p>
        </p:txBody>
      </p:sp>
      <p:sp>
        <p:nvSpPr>
          <p:cNvPr id="17" name="TextBox 16">
            <a:extLst>
              <a:ext uri="{FF2B5EF4-FFF2-40B4-BE49-F238E27FC236}">
                <a16:creationId xmlns:a16="http://schemas.microsoft.com/office/drawing/2014/main" id="{60E3056C-C2E0-4512-A054-8413A8EC9048}"/>
              </a:ext>
            </a:extLst>
          </p:cNvPr>
          <p:cNvSpPr txBox="1"/>
          <p:nvPr/>
        </p:nvSpPr>
        <p:spPr>
          <a:xfrm>
            <a:off x="4531773" y="2372529"/>
            <a:ext cx="605377" cy="9144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Coordonnées</a:t>
            </a:r>
          </a:p>
        </p:txBody>
      </p:sp>
      <p:sp>
        <p:nvSpPr>
          <p:cNvPr id="19" name="TextBox 18">
            <a:extLst>
              <a:ext uri="{FF2B5EF4-FFF2-40B4-BE49-F238E27FC236}">
                <a16:creationId xmlns:a16="http://schemas.microsoft.com/office/drawing/2014/main" id="{F36B4B03-D445-41E1-8F68-AFABC67E5627}"/>
              </a:ext>
            </a:extLst>
          </p:cNvPr>
          <p:cNvSpPr txBox="1"/>
          <p:nvPr/>
        </p:nvSpPr>
        <p:spPr>
          <a:xfrm>
            <a:off x="5250997" y="2372528"/>
            <a:ext cx="668877" cy="18288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Adresse/localisation</a:t>
            </a:r>
          </a:p>
        </p:txBody>
      </p:sp>
      <p:sp>
        <p:nvSpPr>
          <p:cNvPr id="20" name="TextBox 19">
            <a:extLst>
              <a:ext uri="{FF2B5EF4-FFF2-40B4-BE49-F238E27FC236}">
                <a16:creationId xmlns:a16="http://schemas.microsoft.com/office/drawing/2014/main" id="{ADAAA1E9-3BC7-4DBE-B3F8-969D00592372}"/>
              </a:ext>
            </a:extLst>
          </p:cNvPr>
          <p:cNvSpPr txBox="1"/>
          <p:nvPr/>
        </p:nvSpPr>
        <p:spPr>
          <a:xfrm>
            <a:off x="6149523" y="2372527"/>
            <a:ext cx="479878" cy="9144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Sous-district</a:t>
            </a:r>
          </a:p>
        </p:txBody>
      </p:sp>
      <p:sp>
        <p:nvSpPr>
          <p:cNvPr id="21" name="TextBox 20">
            <a:extLst>
              <a:ext uri="{FF2B5EF4-FFF2-40B4-BE49-F238E27FC236}">
                <a16:creationId xmlns:a16="http://schemas.microsoft.com/office/drawing/2014/main" id="{CCB651D4-740D-475E-878D-E1960A9EEF6F}"/>
              </a:ext>
            </a:extLst>
          </p:cNvPr>
          <p:cNvSpPr txBox="1"/>
          <p:nvPr/>
        </p:nvSpPr>
        <p:spPr>
          <a:xfrm>
            <a:off x="6879460" y="2370540"/>
            <a:ext cx="327478" cy="9144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District</a:t>
            </a:r>
          </a:p>
        </p:txBody>
      </p:sp>
      <p:sp>
        <p:nvSpPr>
          <p:cNvPr id="22" name="TextBox 21">
            <a:extLst>
              <a:ext uri="{FF2B5EF4-FFF2-40B4-BE49-F238E27FC236}">
                <a16:creationId xmlns:a16="http://schemas.microsoft.com/office/drawing/2014/main" id="{D7405F6D-2C04-4FE7-A146-53F302A74D7E}"/>
              </a:ext>
            </a:extLst>
          </p:cNvPr>
          <p:cNvSpPr txBox="1"/>
          <p:nvPr/>
        </p:nvSpPr>
        <p:spPr>
          <a:xfrm>
            <a:off x="7620736" y="2370540"/>
            <a:ext cx="327478" cy="9144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Province</a:t>
            </a:r>
          </a:p>
        </p:txBody>
      </p:sp>
      <p:sp>
        <p:nvSpPr>
          <p:cNvPr id="23" name="TextBox 22">
            <a:extLst>
              <a:ext uri="{FF2B5EF4-FFF2-40B4-BE49-F238E27FC236}">
                <a16:creationId xmlns:a16="http://schemas.microsoft.com/office/drawing/2014/main" id="{37177149-BA21-48F4-9DCB-E1A85740C948}"/>
              </a:ext>
            </a:extLst>
          </p:cNvPr>
          <p:cNvSpPr txBox="1"/>
          <p:nvPr/>
        </p:nvSpPr>
        <p:spPr>
          <a:xfrm>
            <a:off x="8268750" y="2376890"/>
            <a:ext cx="891125" cy="182880"/>
          </a:xfrm>
          <a:prstGeom prst="rect">
            <a:avLst/>
          </a:prstGeom>
          <a:solidFill>
            <a:schemeClr val="bg1"/>
          </a:solidFill>
        </p:spPr>
        <p:txBody>
          <a:bodyPr wrap="square" lIns="0" tIns="0" rIns="0" bIns="0" rtlCol="0">
            <a:spAutoFit/>
          </a:bodyPr>
          <a:lstStyle/>
          <a:p>
            <a:r>
              <a:rPr lang="fr-FR" sz="600" b="1" i="0" u="none" strike="noStrike" cap="none" baseline="0">
                <a:solidFill>
                  <a:srgbClr val="000000"/>
                </a:solidFill>
                <a:effectLst/>
                <a:uFill>
                  <a:solidFill>
                    <a:prstClr val="black">
                      <a:alpha val="0"/>
                    </a:prstClr>
                  </a:solidFill>
                </a:uFill>
                <a:latin typeface="Arial"/>
                <a:ea typeface="Arial"/>
                <a:cs typeface="Arial"/>
              </a:rPr>
              <a:t>Date d’apparition des symptômes (jj/mm/aaaa)</a:t>
            </a:r>
          </a:p>
        </p:txBody>
      </p:sp>
      <p:sp>
        <p:nvSpPr>
          <p:cNvPr id="24" name="TextBox 23">
            <a:extLst>
              <a:ext uri="{FF2B5EF4-FFF2-40B4-BE49-F238E27FC236}">
                <a16:creationId xmlns:a16="http://schemas.microsoft.com/office/drawing/2014/main" id="{DF89C980-2592-45F0-A7E7-46343668F673}"/>
              </a:ext>
            </a:extLst>
          </p:cNvPr>
          <p:cNvSpPr txBox="1"/>
          <p:nvPr/>
        </p:nvSpPr>
        <p:spPr>
          <a:xfrm>
            <a:off x="2941638" y="2891587"/>
            <a:ext cx="891125" cy="106680"/>
          </a:xfrm>
          <a:prstGeom prst="rect">
            <a:avLst/>
          </a:prstGeom>
          <a:solidFill>
            <a:schemeClr val="bg1"/>
          </a:solidFill>
        </p:spPr>
        <p:txBody>
          <a:bodyPr wrap="square" lIns="0" tIns="0" rIns="0" bIns="0" rtlCol="0">
            <a:spAutoFit/>
          </a:bodyPr>
          <a:lstStyle/>
          <a:p>
            <a:pPr algn="ctr"/>
            <a:r>
              <a:rPr lang="fr-FR" sz="700" b="1" i="0" u="none" strike="noStrike" cap="none" baseline="0">
                <a:solidFill>
                  <a:srgbClr val="000000"/>
                </a:solidFill>
                <a:effectLst/>
                <a:uFill>
                  <a:solidFill>
                    <a:prstClr val="black">
                      <a:alpha val="0"/>
                    </a:prstClr>
                  </a:solidFill>
                </a:uFill>
                <a:latin typeface="Arial"/>
                <a:ea typeface="Arial"/>
                <a:cs typeface="Arial"/>
              </a:rPr>
              <a:t>Coordonnées</a:t>
            </a:r>
          </a:p>
        </p:txBody>
      </p:sp>
      <p:sp>
        <p:nvSpPr>
          <p:cNvPr id="25" name="TextBox 24">
            <a:extLst>
              <a:ext uri="{FF2B5EF4-FFF2-40B4-BE49-F238E27FC236}">
                <a16:creationId xmlns:a16="http://schemas.microsoft.com/office/drawing/2014/main" id="{DCAAD889-2444-4B78-BC2A-E940B3CF8500}"/>
              </a:ext>
            </a:extLst>
          </p:cNvPr>
          <p:cNvSpPr txBox="1"/>
          <p:nvPr/>
        </p:nvSpPr>
        <p:spPr>
          <a:xfrm>
            <a:off x="2865437" y="3102177"/>
            <a:ext cx="5740400" cy="213360"/>
          </a:xfrm>
          <a:prstGeom prst="rect">
            <a:avLst/>
          </a:prstGeom>
          <a:solidFill>
            <a:schemeClr val="bg1"/>
          </a:solidFill>
        </p:spPr>
        <p:txBody>
          <a:bodyPr wrap="square" lIns="0" tIns="0" rIns="0" bIns="0" rtlCol="0">
            <a:spAutoFit/>
          </a:bodyPr>
          <a:lstStyle/>
          <a:p>
            <a:pPr algn="ctr"/>
            <a:r>
              <a:rPr lang="fr-FR" sz="700" b="0" i="1" u="none" strike="noStrike" cap="none" baseline="0">
                <a:solidFill>
                  <a:srgbClr val="000000"/>
                </a:solidFill>
                <a:effectLst/>
                <a:uFill>
                  <a:solidFill>
                    <a:prstClr val="black">
                      <a:alpha val="0"/>
                    </a:prstClr>
                  </a:solidFill>
                </a:uFill>
                <a:latin typeface="Arial"/>
                <a:ea typeface="Arial"/>
                <a:cs typeface="Arial"/>
              </a:rPr>
              <a:t>Pour toute information relative à la localisation, veuillez indiquer les informations sur l’endroit où le contact devra résider pendant la période de surveillance au cas où</a:t>
            </a:r>
          </a:p>
        </p:txBody>
      </p:sp>
      <p:sp>
        <p:nvSpPr>
          <p:cNvPr id="26" name="TextBox 25">
            <a:extLst>
              <a:ext uri="{FF2B5EF4-FFF2-40B4-BE49-F238E27FC236}">
                <a16:creationId xmlns:a16="http://schemas.microsoft.com/office/drawing/2014/main" id="{5E4C5711-CEE8-42B6-8400-74106DFCD04B}"/>
              </a:ext>
            </a:extLst>
          </p:cNvPr>
          <p:cNvSpPr txBox="1"/>
          <p:nvPr/>
        </p:nvSpPr>
        <p:spPr>
          <a:xfrm>
            <a:off x="2783680" y="3299090"/>
            <a:ext cx="163514" cy="9144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Non</a:t>
            </a:r>
          </a:p>
        </p:txBody>
      </p:sp>
      <p:sp>
        <p:nvSpPr>
          <p:cNvPr id="28" name="TextBox 27">
            <a:extLst>
              <a:ext uri="{FF2B5EF4-FFF2-40B4-BE49-F238E27FC236}">
                <a16:creationId xmlns:a16="http://schemas.microsoft.com/office/drawing/2014/main" id="{2A9B3D54-E346-4B32-8B02-23F89294AB4B}"/>
              </a:ext>
            </a:extLst>
          </p:cNvPr>
          <p:cNvSpPr txBox="1"/>
          <p:nvPr/>
        </p:nvSpPr>
        <p:spPr>
          <a:xfrm>
            <a:off x="3014662" y="3299089"/>
            <a:ext cx="217487" cy="9144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Nom</a:t>
            </a:r>
          </a:p>
        </p:txBody>
      </p:sp>
      <p:sp>
        <p:nvSpPr>
          <p:cNvPr id="29" name="TextBox 28">
            <a:extLst>
              <a:ext uri="{FF2B5EF4-FFF2-40B4-BE49-F238E27FC236}">
                <a16:creationId xmlns:a16="http://schemas.microsoft.com/office/drawing/2014/main" id="{1760D7CB-08DB-4602-B6EA-08AB73340419}"/>
              </a:ext>
            </a:extLst>
          </p:cNvPr>
          <p:cNvSpPr txBox="1"/>
          <p:nvPr/>
        </p:nvSpPr>
        <p:spPr>
          <a:xfrm>
            <a:off x="3478750" y="3299089"/>
            <a:ext cx="354013" cy="9144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Nom</a:t>
            </a:r>
          </a:p>
        </p:txBody>
      </p:sp>
      <p:sp>
        <p:nvSpPr>
          <p:cNvPr id="30" name="TextBox 29">
            <a:extLst>
              <a:ext uri="{FF2B5EF4-FFF2-40B4-BE49-F238E27FC236}">
                <a16:creationId xmlns:a16="http://schemas.microsoft.com/office/drawing/2014/main" id="{A869EFD6-AE41-4513-85E4-8B88ACE48482}"/>
              </a:ext>
            </a:extLst>
          </p:cNvPr>
          <p:cNvSpPr txBox="1"/>
          <p:nvPr/>
        </p:nvSpPr>
        <p:spPr>
          <a:xfrm>
            <a:off x="3949700" y="3308614"/>
            <a:ext cx="217487" cy="182880"/>
          </a:xfrm>
          <a:prstGeom prst="rect">
            <a:avLst/>
          </a:prstGeom>
          <a:solidFill>
            <a:schemeClr val="bg1"/>
          </a:solidFill>
        </p:spPr>
        <p:txBody>
          <a:bodyPr wrap="square" lIns="0" tIns="0" rIns="0" bIns="0" rtlCol="0">
            <a:spAutoFit/>
          </a:bodyPr>
          <a:lstStyle/>
          <a:p>
            <a:r>
              <a:rPr lang="fr-FR" sz="600" b="1" i="0" u="none" strike="noStrike" cap="none" baseline="0">
                <a:solidFill>
                  <a:srgbClr val="000000"/>
                </a:solidFill>
                <a:effectLst/>
                <a:uFill>
                  <a:solidFill>
                    <a:prstClr val="black">
                      <a:alpha val="0"/>
                    </a:prstClr>
                  </a:solidFill>
                </a:uFill>
                <a:latin typeface="Arial"/>
                <a:ea typeface="Arial"/>
                <a:cs typeface="Arial"/>
              </a:rPr>
              <a:t>Sexe (H/F)</a:t>
            </a:r>
          </a:p>
        </p:txBody>
      </p:sp>
      <p:sp>
        <p:nvSpPr>
          <p:cNvPr id="31" name="TextBox 30">
            <a:extLst>
              <a:ext uri="{FF2B5EF4-FFF2-40B4-BE49-F238E27FC236}">
                <a16:creationId xmlns:a16="http://schemas.microsoft.com/office/drawing/2014/main" id="{E379547A-6036-4371-8D53-35DE0AB4C97A}"/>
              </a:ext>
            </a:extLst>
          </p:cNvPr>
          <p:cNvSpPr txBox="1"/>
          <p:nvPr/>
        </p:nvSpPr>
        <p:spPr>
          <a:xfrm>
            <a:off x="4249736" y="3306219"/>
            <a:ext cx="217487" cy="182880"/>
          </a:xfrm>
          <a:prstGeom prst="rect">
            <a:avLst/>
          </a:prstGeom>
          <a:solidFill>
            <a:schemeClr val="bg1"/>
          </a:solidFill>
        </p:spPr>
        <p:txBody>
          <a:bodyPr wrap="square" lIns="0" tIns="0" rIns="0" bIns="0" rtlCol="0">
            <a:spAutoFit/>
          </a:bodyPr>
          <a:lstStyle/>
          <a:p>
            <a:r>
              <a:rPr lang="fr-FR" sz="600" b="1" i="0" u="none" strike="noStrike" cap="none" baseline="0">
                <a:solidFill>
                  <a:srgbClr val="000000"/>
                </a:solidFill>
                <a:effectLst/>
                <a:uFill>
                  <a:solidFill>
                    <a:prstClr val="black">
                      <a:alpha val="0"/>
                    </a:prstClr>
                  </a:solidFill>
                </a:uFill>
                <a:latin typeface="Arial"/>
                <a:ea typeface="Arial"/>
                <a:cs typeface="Arial"/>
              </a:rPr>
              <a:t>Âge (ans)</a:t>
            </a:r>
          </a:p>
        </p:txBody>
      </p:sp>
      <p:sp>
        <p:nvSpPr>
          <p:cNvPr id="32" name="TextBox 31">
            <a:extLst>
              <a:ext uri="{FF2B5EF4-FFF2-40B4-BE49-F238E27FC236}">
                <a16:creationId xmlns:a16="http://schemas.microsoft.com/office/drawing/2014/main" id="{6ABB02E7-CA24-4763-B0CD-1A7F8881C12C}"/>
              </a:ext>
            </a:extLst>
          </p:cNvPr>
          <p:cNvSpPr txBox="1"/>
          <p:nvPr/>
        </p:nvSpPr>
        <p:spPr>
          <a:xfrm>
            <a:off x="4548186" y="3299089"/>
            <a:ext cx="311151" cy="274320"/>
          </a:xfrm>
          <a:prstGeom prst="rect">
            <a:avLst/>
          </a:prstGeom>
          <a:solidFill>
            <a:schemeClr val="bg1"/>
          </a:solidFill>
        </p:spPr>
        <p:txBody>
          <a:bodyPr wrap="square" lIns="0" tIns="0" rIns="0" bIns="0" rtlCol="0">
            <a:spAutoFit/>
          </a:bodyPr>
          <a:lstStyle/>
          <a:p>
            <a:r>
              <a:rPr lang="fr-FR" sz="600" b="1" i="0" u="none" strike="noStrike" cap="none" baseline="0">
                <a:solidFill>
                  <a:srgbClr val="000000"/>
                </a:solidFill>
                <a:effectLst/>
                <a:uFill>
                  <a:solidFill>
                    <a:prstClr val="black">
                      <a:alpha val="0"/>
                    </a:prstClr>
                  </a:solidFill>
                </a:uFill>
                <a:latin typeface="Arial"/>
                <a:ea typeface="Arial"/>
                <a:cs typeface="Arial"/>
              </a:rPr>
              <a:t>Relation avec le cas </a:t>
            </a:r>
          </a:p>
        </p:txBody>
      </p:sp>
      <p:sp>
        <p:nvSpPr>
          <p:cNvPr id="33" name="TextBox 32">
            <a:extLst>
              <a:ext uri="{FF2B5EF4-FFF2-40B4-BE49-F238E27FC236}">
                <a16:creationId xmlns:a16="http://schemas.microsoft.com/office/drawing/2014/main" id="{897C2D7E-B792-4EBB-873A-0A09F2A9B551}"/>
              </a:ext>
            </a:extLst>
          </p:cNvPr>
          <p:cNvSpPr txBox="1"/>
          <p:nvPr/>
        </p:nvSpPr>
        <p:spPr>
          <a:xfrm>
            <a:off x="4942140" y="3283994"/>
            <a:ext cx="661989" cy="310296"/>
          </a:xfrm>
          <a:prstGeom prst="rect">
            <a:avLst/>
          </a:prstGeom>
          <a:solidFill>
            <a:schemeClr val="bg1"/>
          </a:solidFill>
        </p:spPr>
        <p:txBody>
          <a:bodyPr wrap="square" lIns="0" tIns="0" rIns="0" bIns="0" rtlCol="0">
            <a:spAutoFit/>
          </a:bodyPr>
          <a:lstStyle/>
          <a:p>
            <a:pPr>
              <a:lnSpc>
                <a:spcPct val="114000"/>
              </a:lnSpc>
            </a:pPr>
            <a:r>
              <a:rPr lang="fr-FR" sz="600" b="1" i="0" u="none" strike="noStrike" cap="none" baseline="0">
                <a:solidFill>
                  <a:srgbClr val="000000"/>
                </a:solidFill>
                <a:effectLst/>
                <a:uFill>
                  <a:solidFill>
                    <a:prstClr val="black">
                      <a:alpha val="0"/>
                    </a:prstClr>
                  </a:solidFill>
                </a:uFill>
                <a:latin typeface="Arial"/>
                <a:ea typeface="Arial"/>
                <a:cs typeface="Arial"/>
              </a:rPr>
              <a:t>Date du dernier contact avec le cas (jj/mm/aaaa)</a:t>
            </a:r>
          </a:p>
        </p:txBody>
      </p:sp>
      <p:sp>
        <p:nvSpPr>
          <p:cNvPr id="34" name="TextBox 33">
            <a:extLst>
              <a:ext uri="{FF2B5EF4-FFF2-40B4-BE49-F238E27FC236}">
                <a16:creationId xmlns:a16="http://schemas.microsoft.com/office/drawing/2014/main" id="{5B9360DA-0FC1-4F67-BEA2-A5DC5EED30F2}"/>
              </a:ext>
            </a:extLst>
          </p:cNvPr>
          <p:cNvSpPr txBox="1"/>
          <p:nvPr/>
        </p:nvSpPr>
        <p:spPr>
          <a:xfrm>
            <a:off x="5682795" y="3304088"/>
            <a:ext cx="302960" cy="274320"/>
          </a:xfrm>
          <a:prstGeom prst="rect">
            <a:avLst/>
          </a:prstGeom>
          <a:solidFill>
            <a:schemeClr val="bg1"/>
          </a:solidFill>
        </p:spPr>
        <p:txBody>
          <a:bodyPr wrap="square" lIns="0" tIns="0" rIns="0" bIns="0" rtlCol="0">
            <a:spAutoFit/>
          </a:bodyPr>
          <a:lstStyle/>
          <a:p>
            <a:r>
              <a:rPr lang="fr-FR" sz="600" b="1" i="0" u="none" strike="noStrike" cap="none" baseline="0">
                <a:solidFill>
                  <a:srgbClr val="000000"/>
                </a:solidFill>
                <a:effectLst/>
                <a:uFill>
                  <a:solidFill>
                    <a:prstClr val="black">
                      <a:alpha val="0"/>
                    </a:prstClr>
                  </a:solidFill>
                </a:uFill>
                <a:latin typeface="Arial"/>
                <a:ea typeface="Arial"/>
                <a:cs typeface="Arial"/>
              </a:rPr>
              <a:t>Type de contact (1, 2, 3)* </a:t>
            </a:r>
          </a:p>
        </p:txBody>
      </p:sp>
      <p:sp>
        <p:nvSpPr>
          <p:cNvPr id="35" name="TextBox 34">
            <a:extLst>
              <a:ext uri="{FF2B5EF4-FFF2-40B4-BE49-F238E27FC236}">
                <a16:creationId xmlns:a16="http://schemas.microsoft.com/office/drawing/2014/main" id="{CD1D18BC-B476-4E5F-B217-1F2C560E21A8}"/>
              </a:ext>
            </a:extLst>
          </p:cNvPr>
          <p:cNvSpPr txBox="1"/>
          <p:nvPr/>
        </p:nvSpPr>
        <p:spPr>
          <a:xfrm>
            <a:off x="6079046" y="3291969"/>
            <a:ext cx="668877" cy="18288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Adresse/localisation</a:t>
            </a:r>
          </a:p>
        </p:txBody>
      </p:sp>
      <p:sp>
        <p:nvSpPr>
          <p:cNvPr id="36" name="TextBox 35">
            <a:extLst>
              <a:ext uri="{FF2B5EF4-FFF2-40B4-BE49-F238E27FC236}">
                <a16:creationId xmlns:a16="http://schemas.microsoft.com/office/drawing/2014/main" id="{76A03421-AE10-437B-B5D3-13C0B5EAB4DC}"/>
              </a:ext>
            </a:extLst>
          </p:cNvPr>
          <p:cNvSpPr txBox="1"/>
          <p:nvPr/>
        </p:nvSpPr>
        <p:spPr>
          <a:xfrm>
            <a:off x="6790603" y="3299089"/>
            <a:ext cx="397955" cy="18288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Municipalité/ville</a:t>
            </a:r>
          </a:p>
        </p:txBody>
      </p:sp>
      <p:sp>
        <p:nvSpPr>
          <p:cNvPr id="37" name="TextBox 36">
            <a:extLst>
              <a:ext uri="{FF2B5EF4-FFF2-40B4-BE49-F238E27FC236}">
                <a16:creationId xmlns:a16="http://schemas.microsoft.com/office/drawing/2014/main" id="{43151878-1127-4D4C-8632-8AE14232C85B}"/>
              </a:ext>
            </a:extLst>
          </p:cNvPr>
          <p:cNvSpPr txBox="1"/>
          <p:nvPr/>
        </p:nvSpPr>
        <p:spPr>
          <a:xfrm>
            <a:off x="7253051" y="3294519"/>
            <a:ext cx="287020" cy="182880"/>
          </a:xfrm>
          <a:prstGeom prst="rect">
            <a:avLst/>
          </a:prstGeom>
          <a:solidFill>
            <a:schemeClr val="bg1"/>
          </a:solidFill>
        </p:spPr>
        <p:txBody>
          <a:bodyPr wrap="square" lIns="0" tIns="0" rIns="0" bIns="0" rtlCol="0">
            <a:spAutoFit/>
          </a:bodyPr>
          <a:lstStyle/>
          <a:p>
            <a:r>
              <a:rPr lang="fr-FR" sz="600" b="1" i="0" u="none" strike="noStrike" cap="none" baseline="0">
                <a:solidFill>
                  <a:srgbClr val="000000"/>
                </a:solidFill>
                <a:effectLst/>
                <a:uFill>
                  <a:solidFill>
                    <a:prstClr val="black">
                      <a:alpha val="0"/>
                    </a:prstClr>
                  </a:solidFill>
                </a:uFill>
                <a:latin typeface="Arial"/>
                <a:ea typeface="Arial"/>
                <a:cs typeface="Arial"/>
              </a:rPr>
              <a:t>Sous-district</a:t>
            </a:r>
          </a:p>
        </p:txBody>
      </p:sp>
      <p:sp>
        <p:nvSpPr>
          <p:cNvPr id="38" name="TextBox 37">
            <a:extLst>
              <a:ext uri="{FF2B5EF4-FFF2-40B4-BE49-F238E27FC236}">
                <a16:creationId xmlns:a16="http://schemas.microsoft.com/office/drawing/2014/main" id="{BA375EEE-A443-47F9-870A-73595BA15FD1}"/>
              </a:ext>
            </a:extLst>
          </p:cNvPr>
          <p:cNvSpPr txBox="1"/>
          <p:nvPr/>
        </p:nvSpPr>
        <p:spPr>
          <a:xfrm>
            <a:off x="7573059" y="3296553"/>
            <a:ext cx="327478" cy="9144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District</a:t>
            </a:r>
          </a:p>
        </p:txBody>
      </p:sp>
      <p:sp>
        <p:nvSpPr>
          <p:cNvPr id="39" name="TextBox 38">
            <a:extLst>
              <a:ext uri="{FF2B5EF4-FFF2-40B4-BE49-F238E27FC236}">
                <a16:creationId xmlns:a16="http://schemas.microsoft.com/office/drawing/2014/main" id="{A9B2B984-45C5-4808-B1A5-0C2F147635E8}"/>
              </a:ext>
            </a:extLst>
          </p:cNvPr>
          <p:cNvSpPr txBox="1"/>
          <p:nvPr/>
        </p:nvSpPr>
        <p:spPr>
          <a:xfrm>
            <a:off x="7948214" y="3306219"/>
            <a:ext cx="327478" cy="9144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Province</a:t>
            </a:r>
          </a:p>
        </p:txBody>
      </p:sp>
      <p:sp>
        <p:nvSpPr>
          <p:cNvPr id="40" name="TextBox 39">
            <a:extLst>
              <a:ext uri="{FF2B5EF4-FFF2-40B4-BE49-F238E27FC236}">
                <a16:creationId xmlns:a16="http://schemas.microsoft.com/office/drawing/2014/main" id="{C6106050-6E03-4433-9E21-C598CCC2A751}"/>
              </a:ext>
            </a:extLst>
          </p:cNvPr>
          <p:cNvSpPr txBox="1"/>
          <p:nvPr/>
        </p:nvSpPr>
        <p:spPr>
          <a:xfrm>
            <a:off x="8334684" y="3304138"/>
            <a:ext cx="327478" cy="36576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Numéro de téléphone</a:t>
            </a:r>
          </a:p>
        </p:txBody>
      </p:sp>
      <p:sp>
        <p:nvSpPr>
          <p:cNvPr id="41" name="TextBox 40">
            <a:extLst>
              <a:ext uri="{FF2B5EF4-FFF2-40B4-BE49-F238E27FC236}">
                <a16:creationId xmlns:a16="http://schemas.microsoft.com/office/drawing/2014/main" id="{9A2A927A-54DF-4071-8E84-6A9676EFB1DC}"/>
              </a:ext>
            </a:extLst>
          </p:cNvPr>
          <p:cNvSpPr txBox="1"/>
          <p:nvPr/>
        </p:nvSpPr>
        <p:spPr>
          <a:xfrm>
            <a:off x="8683835" y="3299088"/>
            <a:ext cx="450541" cy="91440"/>
          </a:xfrm>
          <a:prstGeom prst="rect">
            <a:avLst/>
          </a:prstGeom>
          <a:solidFill>
            <a:schemeClr val="bg1"/>
          </a:solidFill>
        </p:spPr>
        <p:txBody>
          <a:bodyPr wrap="square" lIns="0" tIns="0" rIns="0" bIns="0" rtlCol="0">
            <a:spAutoFit/>
          </a:bodyPr>
          <a:lstStyle/>
          <a:p>
            <a:pPr algn="ctr"/>
            <a:r>
              <a:rPr lang="fr-FR" sz="600" b="1" i="0" u="none" strike="noStrike" cap="none" baseline="0">
                <a:solidFill>
                  <a:srgbClr val="000000"/>
                </a:solidFill>
                <a:effectLst/>
                <a:uFill>
                  <a:solidFill>
                    <a:prstClr val="black">
                      <a:alpha val="0"/>
                    </a:prstClr>
                  </a:solidFill>
                </a:uFill>
                <a:latin typeface="Arial"/>
                <a:ea typeface="Arial"/>
                <a:cs typeface="Arial"/>
              </a:rPr>
              <a:t>Profession</a:t>
            </a:r>
          </a:p>
        </p:txBody>
      </p:sp>
      <p:sp>
        <p:nvSpPr>
          <p:cNvPr id="43" name="TextBox 42">
            <a:extLst>
              <a:ext uri="{FF2B5EF4-FFF2-40B4-BE49-F238E27FC236}">
                <a16:creationId xmlns:a16="http://schemas.microsoft.com/office/drawing/2014/main" id="{309A64FC-27DF-4908-88B1-E74DAFE130AD}"/>
              </a:ext>
            </a:extLst>
          </p:cNvPr>
          <p:cNvSpPr txBox="1"/>
          <p:nvPr/>
        </p:nvSpPr>
        <p:spPr>
          <a:xfrm>
            <a:off x="2958260" y="5006420"/>
            <a:ext cx="3137740" cy="731520"/>
          </a:xfrm>
          <a:prstGeom prst="rect">
            <a:avLst/>
          </a:prstGeom>
          <a:solidFill>
            <a:schemeClr val="bg1"/>
          </a:solidFill>
        </p:spPr>
        <p:txBody>
          <a:bodyPr wrap="square" lIns="0" tIns="0" rIns="0" bIns="0" rtlCol="0">
            <a:spAutoFit/>
          </a:bodyPr>
          <a:lstStyle/>
          <a:p>
            <a:r>
              <a:rPr lang="fr-FR" sz="800" b="1" i="0" u="none" strike="noStrike" cap="none" baseline="0">
                <a:solidFill>
                  <a:srgbClr val="000000"/>
                </a:solidFill>
                <a:effectLst/>
                <a:uFill>
                  <a:solidFill>
                    <a:prstClr val="black">
                      <a:alpha val="0"/>
                    </a:prstClr>
                  </a:solidFill>
                </a:uFill>
                <a:latin typeface="Calibri"/>
                <a:ea typeface="Calibri"/>
                <a:cs typeface="Calibri"/>
              </a:rPr>
              <a:t>*Types de contact</a:t>
            </a:r>
          </a:p>
          <a:p>
            <a:r>
              <a:rPr lang="fr-FR" sz="800" b="0" i="0" u="none" strike="noStrike" cap="none" baseline="0">
                <a:solidFill>
                  <a:srgbClr val="000000"/>
                </a:solidFill>
                <a:effectLst/>
                <a:uFill>
                  <a:solidFill>
                    <a:prstClr val="black">
                      <a:alpha val="0"/>
                    </a:prstClr>
                  </a:solidFill>
                </a:uFill>
                <a:latin typeface="Calibri"/>
                <a:ea typeface="Calibri"/>
                <a:cs typeface="Calibri"/>
              </a:rPr>
              <a:t>1 = Exposition en contact direct sans port d’EPI approprié</a:t>
            </a:r>
          </a:p>
          <a:p>
            <a:r>
              <a:rPr lang="fr-FR" sz="800" b="0" i="0" u="none" strike="noStrike" cap="none" baseline="0">
                <a:solidFill>
                  <a:srgbClr val="000000"/>
                </a:solidFill>
                <a:effectLst/>
                <a:uFill>
                  <a:solidFill>
                    <a:prstClr val="black">
                      <a:alpha val="0"/>
                    </a:prstClr>
                  </a:solidFill>
                </a:uFill>
                <a:latin typeface="Calibri"/>
                <a:ea typeface="Calibri"/>
                <a:cs typeface="Calibri"/>
              </a:rPr>
              <a:t>2 = Contact physique direct avec la peau/les lésions cutanées (par exemple, rapports sexuels)</a:t>
            </a:r>
          </a:p>
          <a:p>
            <a:r>
              <a:rPr lang="fr-FR" sz="800" b="0" i="0" u="none" strike="noStrike" cap="none" baseline="0">
                <a:solidFill>
                  <a:srgbClr val="000000"/>
                </a:solidFill>
                <a:effectLst/>
                <a:uFill>
                  <a:solidFill>
                    <a:prstClr val="black">
                      <a:alpha val="0"/>
                    </a:prstClr>
                  </a:solidFill>
                </a:uFill>
                <a:latin typeface="Calibri"/>
                <a:ea typeface="Calibri"/>
                <a:cs typeface="Calibri"/>
              </a:rPr>
              <a:t>3 = Contact avec du matériel contaminé (par exemple, vêtements, literie, ustensiles)</a:t>
            </a:r>
          </a:p>
        </p:txBody>
      </p:sp>
      <p:sp>
        <p:nvSpPr>
          <p:cNvPr id="45" name="TextBox 44">
            <a:extLst>
              <a:ext uri="{FF2B5EF4-FFF2-40B4-BE49-F238E27FC236}">
                <a16:creationId xmlns:a16="http://schemas.microsoft.com/office/drawing/2014/main" id="{2FC22BAC-E7D2-4861-AFBC-EC54D31E0F1F}"/>
              </a:ext>
            </a:extLst>
          </p:cNvPr>
          <p:cNvSpPr txBox="1"/>
          <p:nvPr/>
        </p:nvSpPr>
        <p:spPr>
          <a:xfrm>
            <a:off x="2939208" y="5694023"/>
            <a:ext cx="948262" cy="213360"/>
          </a:xfrm>
          <a:prstGeom prst="rect">
            <a:avLst/>
          </a:prstGeom>
          <a:solidFill>
            <a:schemeClr val="bg1"/>
          </a:solidFill>
        </p:spPr>
        <p:txBody>
          <a:bodyPr wrap="square" lIns="0" tIns="0" rIns="0" bIns="0" rtlCol="0">
            <a:spAutoFit/>
          </a:bodyPr>
          <a:lstStyle/>
          <a:p>
            <a:pPr algn="ctr"/>
            <a:r>
              <a:rPr lang="fr-FR" sz="700" b="1" i="0" u="none" strike="noStrike" cap="none" baseline="0">
                <a:solidFill>
                  <a:srgbClr val="000000"/>
                </a:solidFill>
                <a:effectLst/>
                <a:uFill>
                  <a:solidFill>
                    <a:prstClr val="black">
                      <a:alpha val="0"/>
                    </a:prstClr>
                  </a:solidFill>
                </a:uFill>
                <a:latin typeface="Calibri"/>
                <a:ea typeface="Calibri"/>
                <a:cs typeface="Calibri"/>
              </a:rPr>
              <a:t>Personne remplissant le formulaire :</a:t>
            </a:r>
          </a:p>
        </p:txBody>
      </p:sp>
      <p:sp>
        <p:nvSpPr>
          <p:cNvPr id="46" name="TextBox 45">
            <a:extLst>
              <a:ext uri="{FF2B5EF4-FFF2-40B4-BE49-F238E27FC236}">
                <a16:creationId xmlns:a16="http://schemas.microsoft.com/office/drawing/2014/main" id="{8F67BE73-38DC-43D9-AF69-9AB4DEC643EE}"/>
              </a:ext>
            </a:extLst>
          </p:cNvPr>
          <p:cNvSpPr txBox="1"/>
          <p:nvPr/>
        </p:nvSpPr>
        <p:spPr>
          <a:xfrm>
            <a:off x="2920159" y="5821685"/>
            <a:ext cx="677909" cy="10668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Nom et prénom :</a:t>
            </a:r>
          </a:p>
        </p:txBody>
      </p:sp>
      <p:sp>
        <p:nvSpPr>
          <p:cNvPr id="47" name="TextBox 46">
            <a:extLst>
              <a:ext uri="{FF2B5EF4-FFF2-40B4-BE49-F238E27FC236}">
                <a16:creationId xmlns:a16="http://schemas.microsoft.com/office/drawing/2014/main" id="{9CE04B77-A37B-4B92-9F58-5C7E116C2152}"/>
              </a:ext>
            </a:extLst>
          </p:cNvPr>
          <p:cNvSpPr txBox="1"/>
          <p:nvPr/>
        </p:nvSpPr>
        <p:spPr>
          <a:xfrm>
            <a:off x="4516386" y="5825561"/>
            <a:ext cx="442166" cy="10668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Profession :</a:t>
            </a:r>
          </a:p>
        </p:txBody>
      </p:sp>
      <p:sp>
        <p:nvSpPr>
          <p:cNvPr id="48" name="TextBox 47">
            <a:extLst>
              <a:ext uri="{FF2B5EF4-FFF2-40B4-BE49-F238E27FC236}">
                <a16:creationId xmlns:a16="http://schemas.microsoft.com/office/drawing/2014/main" id="{9FAAEDEA-C82B-4518-9637-7EC06B94972D}"/>
              </a:ext>
            </a:extLst>
          </p:cNvPr>
          <p:cNvSpPr txBox="1"/>
          <p:nvPr/>
        </p:nvSpPr>
        <p:spPr>
          <a:xfrm>
            <a:off x="5716536" y="5833728"/>
            <a:ext cx="619970" cy="21336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Numéro de téléphone :</a:t>
            </a:r>
          </a:p>
        </p:txBody>
      </p:sp>
      <p:sp>
        <p:nvSpPr>
          <p:cNvPr id="49" name="TextBox 48">
            <a:extLst>
              <a:ext uri="{FF2B5EF4-FFF2-40B4-BE49-F238E27FC236}">
                <a16:creationId xmlns:a16="http://schemas.microsoft.com/office/drawing/2014/main" id="{2778B910-611A-4C50-9BFD-1F6087EF6FD1}"/>
              </a:ext>
            </a:extLst>
          </p:cNvPr>
          <p:cNvSpPr txBox="1"/>
          <p:nvPr/>
        </p:nvSpPr>
        <p:spPr>
          <a:xfrm>
            <a:off x="7043199" y="5831013"/>
            <a:ext cx="210110" cy="21336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Date :</a:t>
            </a:r>
          </a:p>
        </p:txBody>
      </p:sp>
      <p:sp>
        <p:nvSpPr>
          <p:cNvPr id="50" name="TextBox 49">
            <a:extLst>
              <a:ext uri="{FF2B5EF4-FFF2-40B4-BE49-F238E27FC236}">
                <a16:creationId xmlns:a16="http://schemas.microsoft.com/office/drawing/2014/main" id="{E2E756F4-D3E5-44B6-94A7-CBE1AF501FF1}"/>
              </a:ext>
            </a:extLst>
          </p:cNvPr>
          <p:cNvSpPr txBox="1"/>
          <p:nvPr/>
        </p:nvSpPr>
        <p:spPr>
          <a:xfrm>
            <a:off x="7739911" y="5821685"/>
            <a:ext cx="507745" cy="32004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Nom de l’établissement :</a:t>
            </a:r>
          </a:p>
        </p:txBody>
      </p:sp>
      <p:sp>
        <p:nvSpPr>
          <p:cNvPr id="51" name="TextBox 50">
            <a:extLst>
              <a:ext uri="{FF2B5EF4-FFF2-40B4-BE49-F238E27FC236}">
                <a16:creationId xmlns:a16="http://schemas.microsoft.com/office/drawing/2014/main" id="{1079DED6-DD80-41AD-8736-A2E92A10F3E0}"/>
              </a:ext>
            </a:extLst>
          </p:cNvPr>
          <p:cNvSpPr txBox="1"/>
          <p:nvPr/>
        </p:nvSpPr>
        <p:spPr>
          <a:xfrm>
            <a:off x="2927094" y="6104788"/>
            <a:ext cx="905669" cy="68580"/>
          </a:xfrm>
          <a:prstGeom prst="rect">
            <a:avLst/>
          </a:prstGeom>
          <a:solidFill>
            <a:schemeClr val="bg1"/>
          </a:solidFill>
        </p:spPr>
        <p:txBody>
          <a:bodyPr wrap="square" lIns="0" tIns="0" rIns="0" bIns="0" rtlCol="0">
            <a:spAutoFit/>
          </a:bodyPr>
          <a:lstStyle/>
          <a:p>
            <a:pPr algn="ctr"/>
            <a:r>
              <a:rPr lang="fr-FR" sz="450" b="0" i="0" u="none" strike="noStrike" cap="none" baseline="0">
                <a:solidFill>
                  <a:srgbClr val="000000"/>
                </a:solidFill>
                <a:effectLst/>
                <a:uFill>
                  <a:solidFill>
                    <a:prstClr val="black">
                      <a:alpha val="0"/>
                    </a:prstClr>
                  </a:solidFill>
                </a:uFill>
                <a:latin typeface="Calibri"/>
                <a:ea typeface="Calibri"/>
                <a:cs typeface="Calibri"/>
              </a:rPr>
              <a:t>SA_MONKEYPOX CLF_27 May 2022</a:t>
            </a:r>
          </a:p>
        </p:txBody>
      </p:sp>
    </p:spTree>
    <p:extLst>
      <p:ext uri="{BB962C8B-B14F-4D97-AF65-F5344CB8AC3E}">
        <p14:creationId xmlns:p14="http://schemas.microsoft.com/office/powerpoint/2010/main" val="3814844541"/>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4CD2F-E080-B37E-AB02-563C3711FC06}"/>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Formulaire de suivi des contacts </a:t>
            </a:r>
          </a:p>
        </p:txBody>
      </p:sp>
      <p:sp>
        <p:nvSpPr>
          <p:cNvPr id="5" name="TextBox 4">
            <a:extLst>
              <a:ext uri="{FF2B5EF4-FFF2-40B4-BE49-F238E27FC236}">
                <a16:creationId xmlns:a16="http://schemas.microsoft.com/office/drawing/2014/main" id="{535844FC-57C6-1386-DE01-A667E5E3389A}"/>
              </a:ext>
            </a:extLst>
          </p:cNvPr>
          <p:cNvSpPr txBox="1"/>
          <p:nvPr/>
        </p:nvSpPr>
        <p:spPr>
          <a:xfrm>
            <a:off x="2721441" y="6308118"/>
            <a:ext cx="6989331" cy="45720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National Institute for Communicable Diseases (NICD). Surveillance: key reference documents—</a:t>
            </a:r>
            <a:r>
              <a:rPr lang="fr-FR" sz="1200" b="0" i="0" u="sng" strike="noStrike" cap="none" baseline="0">
                <a:solidFill>
                  <a:srgbClr val="44546A"/>
                </a:solidFill>
                <a:effectLst/>
                <a:uFill>
                  <a:solidFill>
                    <a:srgbClr val="44546A"/>
                  </a:solidFill>
                </a:uFill>
                <a:latin typeface="Arial"/>
                <a:ea typeface="Arial"/>
                <a:cs typeface="Arial"/>
                <a:hlinkClick r:id="rId3" history="0"/>
              </a:rPr>
              <a:t>contact monitoring tool</a:t>
            </a:r>
            <a:r>
              <a:rPr lang="fr-FR" sz="1200" b="0" i="0" u="none" strike="noStrike" cap="none" baseline="0">
                <a:solidFill>
                  <a:srgbClr val="44546A"/>
                </a:solidFill>
                <a:effectLst/>
                <a:uFill>
                  <a:solidFill>
                    <a:prstClr val="black">
                      <a:alpha val="0"/>
                    </a:prstClr>
                  </a:solidFill>
                </a:uFill>
                <a:latin typeface="Arial"/>
                <a:ea typeface="Arial"/>
                <a:cs typeface="Arial"/>
              </a:rPr>
              <a:t> (Juin 2022) [Internet c. 2023]. Johannesbourg : NICH ; 2022.</a:t>
            </a:r>
          </a:p>
        </p:txBody>
      </p:sp>
      <p:pic>
        <p:nvPicPr>
          <p:cNvPr id="7" name="Picture 6">
            <a:extLst>
              <a:ext uri="{FF2B5EF4-FFF2-40B4-BE49-F238E27FC236}">
                <a16:creationId xmlns:a16="http://schemas.microsoft.com/office/drawing/2014/main" id="{A95D1AD7-FC4E-20B3-8350-35E75BF067A3}"/>
              </a:ext>
            </a:extLst>
          </p:cNvPr>
          <p:cNvPicPr>
            <a:picLocks noChangeAspect="1"/>
          </p:cNvPicPr>
          <p:nvPr/>
        </p:nvPicPr>
        <p:blipFill>
          <a:blip r:embed="rId4"/>
          <a:stretch>
            <a:fillRect/>
          </a:stretch>
        </p:blipFill>
        <p:spPr>
          <a:xfrm>
            <a:off x="2781601" y="1482829"/>
            <a:ext cx="6693244" cy="4730993"/>
          </a:xfrm>
          <a:prstGeom prst="rect">
            <a:avLst/>
          </a:prstGeom>
        </p:spPr>
      </p:pic>
      <p:sp>
        <p:nvSpPr>
          <p:cNvPr id="10" name="Rectangle 9">
            <a:extLst>
              <a:ext uri="{FF2B5EF4-FFF2-40B4-BE49-F238E27FC236}">
                <a16:creationId xmlns:a16="http://schemas.microsoft.com/office/drawing/2014/main" id="{E01C8D3C-F509-CE17-4BFD-2BFA9090D187}"/>
              </a:ext>
            </a:extLst>
          </p:cNvPr>
          <p:cNvSpPr/>
          <p:nvPr/>
        </p:nvSpPr>
        <p:spPr>
          <a:xfrm>
            <a:off x="838200" y="2812055"/>
            <a:ext cx="1531344" cy="1233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0" i="0" u="none" strike="noStrike" cap="none" baseline="0">
                <a:solidFill>
                  <a:srgbClr val="FFFFFF"/>
                </a:solidFill>
                <a:effectLst/>
                <a:uFill>
                  <a:solidFill>
                    <a:prstClr val="black">
                      <a:alpha val="0"/>
                    </a:prstClr>
                  </a:solidFill>
                </a:uFill>
                <a:latin typeface="Arial"/>
                <a:ea typeface="Arial"/>
                <a:cs typeface="Arial"/>
              </a:rPr>
              <a:t>Exemple provenant d’Afrique du Sud </a:t>
            </a:r>
          </a:p>
        </p:txBody>
      </p:sp>
      <p:sp>
        <p:nvSpPr>
          <p:cNvPr id="6" name="TextBox 5">
            <a:extLst>
              <a:ext uri="{FF2B5EF4-FFF2-40B4-BE49-F238E27FC236}">
                <a16:creationId xmlns:a16="http://schemas.microsoft.com/office/drawing/2014/main" id="{ADB009FC-11BF-41F2-A1D3-A19D02BB7FD0}"/>
              </a:ext>
            </a:extLst>
          </p:cNvPr>
          <p:cNvSpPr txBox="1"/>
          <p:nvPr/>
        </p:nvSpPr>
        <p:spPr>
          <a:xfrm>
            <a:off x="3123224" y="1649546"/>
            <a:ext cx="615338" cy="132824"/>
          </a:xfrm>
          <a:prstGeom prst="rect">
            <a:avLst/>
          </a:prstGeom>
          <a:solidFill>
            <a:srgbClr val="B0D349"/>
          </a:solidFill>
        </p:spPr>
        <p:txBody>
          <a:bodyPr wrap="square" lIns="0" tIns="0" rIns="0" bIns="0" rtlCol="0">
            <a:spAutoFit/>
          </a:bodyPr>
          <a:lstStyle/>
          <a:p>
            <a:pPr>
              <a:lnSpc>
                <a:spcPct val="150000"/>
              </a:lnSpc>
            </a:pPr>
            <a:r>
              <a:rPr lang="fr-FR" sz="300" b="1" i="0" u="none" strike="noStrike" cap="none" baseline="0">
                <a:solidFill>
                  <a:srgbClr val="FFFFFF"/>
                </a:solidFill>
                <a:effectLst/>
                <a:uFill>
                  <a:solidFill>
                    <a:prstClr val="black">
                      <a:alpha val="0"/>
                    </a:prstClr>
                  </a:solidFill>
                </a:uFill>
                <a:latin typeface="Arial"/>
                <a:ea typeface="Arial"/>
                <a:cs typeface="Arial"/>
              </a:rPr>
              <a:t>[logo :] NATIONAL INSTITUTE FOR COMMUNICABLE DISEASES</a:t>
            </a:r>
          </a:p>
        </p:txBody>
      </p:sp>
      <p:sp>
        <p:nvSpPr>
          <p:cNvPr id="8" name="TextBox 7">
            <a:extLst>
              <a:ext uri="{FF2B5EF4-FFF2-40B4-BE49-F238E27FC236}">
                <a16:creationId xmlns:a16="http://schemas.microsoft.com/office/drawing/2014/main" id="{DBD1DE63-2863-4357-8983-2D3E12708A19}"/>
              </a:ext>
            </a:extLst>
          </p:cNvPr>
          <p:cNvSpPr txBox="1"/>
          <p:nvPr/>
        </p:nvSpPr>
        <p:spPr>
          <a:xfrm>
            <a:off x="3017837" y="1795665"/>
            <a:ext cx="720725" cy="42829"/>
          </a:xfrm>
          <a:prstGeom prst="rect">
            <a:avLst/>
          </a:prstGeom>
          <a:solidFill>
            <a:srgbClr val="B0D349"/>
          </a:solidFill>
        </p:spPr>
        <p:txBody>
          <a:bodyPr wrap="square" lIns="0" tIns="0" rIns="0" bIns="0" rtlCol="0">
            <a:spAutoFit/>
          </a:bodyPr>
          <a:lstStyle/>
          <a:p>
            <a:pPr algn="ctr">
              <a:lnSpc>
                <a:spcPct val="150000"/>
              </a:lnSpc>
            </a:pPr>
            <a:r>
              <a:rPr lang="fr-FR" sz="200" b="0" i="0" u="none" strike="noStrike" cap="none" baseline="0">
                <a:solidFill>
                  <a:srgbClr val="FFFFFF"/>
                </a:solidFill>
                <a:effectLst/>
                <a:uFill>
                  <a:solidFill>
                    <a:prstClr val="black">
                      <a:alpha val="0"/>
                    </a:prstClr>
                  </a:solidFill>
                </a:uFill>
                <a:latin typeface="Arial"/>
                <a:ea typeface="Arial"/>
                <a:cs typeface="Arial"/>
              </a:rPr>
              <a:t>[illisible]</a:t>
            </a:r>
          </a:p>
        </p:txBody>
      </p:sp>
      <p:sp>
        <p:nvSpPr>
          <p:cNvPr id="9" name="TextBox 8">
            <a:extLst>
              <a:ext uri="{FF2B5EF4-FFF2-40B4-BE49-F238E27FC236}">
                <a16:creationId xmlns:a16="http://schemas.microsoft.com/office/drawing/2014/main" id="{45A75F48-3FB1-4F45-857F-FD2138060A13}"/>
              </a:ext>
            </a:extLst>
          </p:cNvPr>
          <p:cNvSpPr txBox="1"/>
          <p:nvPr/>
        </p:nvSpPr>
        <p:spPr>
          <a:xfrm>
            <a:off x="4759007" y="1779453"/>
            <a:ext cx="2044701" cy="213360"/>
          </a:xfrm>
          <a:prstGeom prst="rect">
            <a:avLst/>
          </a:prstGeom>
          <a:solidFill>
            <a:schemeClr val="bg1"/>
          </a:solidFill>
        </p:spPr>
        <p:txBody>
          <a:bodyPr wrap="square" lIns="0" tIns="0" rIns="0" bIns="0" rtlCol="0">
            <a:spAutoFit/>
          </a:bodyPr>
          <a:lstStyle/>
          <a:p>
            <a:pPr algn="ctr"/>
            <a:r>
              <a:rPr lang="fr-FR" sz="700" b="1" i="0" u="none" strike="noStrike" cap="none" baseline="0">
                <a:solidFill>
                  <a:srgbClr val="000000"/>
                </a:solidFill>
                <a:effectLst/>
                <a:uFill>
                  <a:solidFill>
                    <a:prstClr val="black">
                      <a:alpha val="0"/>
                    </a:prstClr>
                  </a:solidFill>
                </a:uFill>
                <a:latin typeface="Calibri"/>
                <a:ea typeface="Calibri"/>
                <a:cs typeface="Calibri"/>
              </a:rPr>
              <a:t>OUTIL DE SUIVI DES CONTACTS POUR LA VARIOLE DU SINGE</a:t>
            </a:r>
          </a:p>
        </p:txBody>
      </p:sp>
      <p:sp>
        <p:nvSpPr>
          <p:cNvPr id="11" name="TextBox 10">
            <a:extLst>
              <a:ext uri="{FF2B5EF4-FFF2-40B4-BE49-F238E27FC236}">
                <a16:creationId xmlns:a16="http://schemas.microsoft.com/office/drawing/2014/main" id="{E8062B85-FAF6-48AE-BD73-B500E3744543}"/>
              </a:ext>
            </a:extLst>
          </p:cNvPr>
          <p:cNvSpPr txBox="1"/>
          <p:nvPr/>
        </p:nvSpPr>
        <p:spPr>
          <a:xfrm>
            <a:off x="8155308" y="1580296"/>
            <a:ext cx="236216" cy="137160"/>
          </a:xfrm>
          <a:prstGeom prst="rect">
            <a:avLst/>
          </a:prstGeom>
          <a:solidFill>
            <a:schemeClr val="bg1"/>
          </a:solidFill>
        </p:spPr>
        <p:txBody>
          <a:bodyPr wrap="square" lIns="0" tIns="0" rIns="0" bIns="0" rtlCol="0">
            <a:spAutoFit/>
          </a:bodyPr>
          <a:lstStyle/>
          <a:p>
            <a:r>
              <a:rPr lang="fr-FR" sz="300" b="0" i="0" u="none" strike="noStrike" cap="none" baseline="0">
                <a:solidFill>
                  <a:srgbClr val="45664B"/>
                </a:solidFill>
                <a:effectLst/>
                <a:uFill>
                  <a:solidFill>
                    <a:prstClr val="black">
                      <a:alpha val="0"/>
                    </a:prstClr>
                  </a:solidFill>
                </a:uFill>
                <a:latin typeface="Arial"/>
                <a:ea typeface="Arial"/>
                <a:cs typeface="Arial"/>
              </a:rPr>
              <a:t>[logo :]</a:t>
            </a:r>
          </a:p>
          <a:p>
            <a:pPr algn="ctr"/>
            <a:r>
              <a:rPr lang="fr-FR" sz="600" b="0" i="0" u="none" strike="noStrike" cap="none" baseline="0">
                <a:solidFill>
                  <a:srgbClr val="45664B"/>
                </a:solidFill>
                <a:effectLst/>
                <a:uFill>
                  <a:solidFill>
                    <a:prstClr val="black">
                      <a:alpha val="0"/>
                    </a:prstClr>
                  </a:solidFill>
                </a:uFill>
                <a:latin typeface="Arial"/>
                <a:ea typeface="Arial"/>
                <a:cs typeface="Arial"/>
              </a:rPr>
              <a:t>santé</a:t>
            </a:r>
          </a:p>
        </p:txBody>
      </p:sp>
      <p:sp>
        <p:nvSpPr>
          <p:cNvPr id="12" name="TextBox 11">
            <a:extLst>
              <a:ext uri="{FF2B5EF4-FFF2-40B4-BE49-F238E27FC236}">
                <a16:creationId xmlns:a16="http://schemas.microsoft.com/office/drawing/2014/main" id="{DB009B6F-66E4-446F-92C5-077856123E85}"/>
              </a:ext>
            </a:extLst>
          </p:cNvPr>
          <p:cNvSpPr txBox="1"/>
          <p:nvPr/>
        </p:nvSpPr>
        <p:spPr>
          <a:xfrm>
            <a:off x="8155308" y="1753317"/>
            <a:ext cx="561021" cy="137160"/>
          </a:xfrm>
          <a:prstGeom prst="rect">
            <a:avLst/>
          </a:prstGeom>
          <a:solidFill>
            <a:schemeClr val="bg1"/>
          </a:solidFill>
        </p:spPr>
        <p:txBody>
          <a:bodyPr wrap="square" lIns="0" tIns="0" rIns="0" bIns="0" rtlCol="0">
            <a:spAutoFit/>
          </a:bodyPr>
          <a:lstStyle/>
          <a:p>
            <a:r>
              <a:rPr lang="fr-FR" sz="300" b="0" i="0" u="none" strike="noStrike" cap="none" baseline="0">
                <a:solidFill>
                  <a:srgbClr val="000000"/>
                </a:solidFill>
                <a:effectLst/>
                <a:uFill>
                  <a:solidFill>
                    <a:prstClr val="black">
                      <a:alpha val="0"/>
                    </a:prstClr>
                  </a:solidFill>
                </a:uFill>
                <a:latin typeface="Arial"/>
                <a:ea typeface="Arial"/>
                <a:cs typeface="Arial"/>
              </a:rPr>
              <a:t>[illisible]</a:t>
            </a:r>
          </a:p>
          <a:p>
            <a:r>
              <a:rPr lang="fr-FR" sz="300" b="1" i="0" u="none" strike="noStrike" cap="none" baseline="0">
                <a:solidFill>
                  <a:srgbClr val="000000"/>
                </a:solidFill>
                <a:effectLst/>
                <a:uFill>
                  <a:solidFill>
                    <a:prstClr val="black">
                      <a:alpha val="0"/>
                    </a:prstClr>
                  </a:solidFill>
                </a:uFill>
                <a:latin typeface="Arial"/>
                <a:ea typeface="Arial"/>
                <a:cs typeface="Arial"/>
              </a:rPr>
              <a:t>RÉPUBLIQUE D’AFRIQUE DU SUD</a:t>
            </a:r>
          </a:p>
        </p:txBody>
      </p:sp>
      <p:sp>
        <p:nvSpPr>
          <p:cNvPr id="13" name="TextBox 12">
            <a:extLst>
              <a:ext uri="{FF2B5EF4-FFF2-40B4-BE49-F238E27FC236}">
                <a16:creationId xmlns:a16="http://schemas.microsoft.com/office/drawing/2014/main" id="{22020A10-3119-41B5-BF11-E309652C9571}"/>
              </a:ext>
            </a:extLst>
          </p:cNvPr>
          <p:cNvSpPr txBox="1"/>
          <p:nvPr/>
        </p:nvSpPr>
        <p:spPr>
          <a:xfrm>
            <a:off x="2981008" y="2203314"/>
            <a:ext cx="1596046" cy="243840"/>
          </a:xfrm>
          <a:prstGeom prst="rect">
            <a:avLst/>
          </a:prstGeom>
          <a:solidFill>
            <a:schemeClr val="bg1"/>
          </a:solidFill>
        </p:spPr>
        <p:txBody>
          <a:bodyPr wrap="square" lIns="0" tIns="0" rIns="0" bIns="0" rtlCol="0">
            <a:spAutoFit/>
          </a:bodyPr>
          <a:lstStyle/>
          <a:p>
            <a:pPr algn="ctr"/>
            <a:r>
              <a:rPr lang="fr-FR" sz="800" b="1" i="0" u="sng" strike="noStrike" cap="none" baseline="0">
                <a:solidFill>
                  <a:srgbClr val="000000"/>
                </a:solidFill>
                <a:effectLst/>
                <a:uFill>
                  <a:solidFill>
                    <a:srgbClr val="000000"/>
                  </a:solidFill>
                </a:uFill>
                <a:latin typeface="Calibri"/>
                <a:ea typeface="Calibri"/>
                <a:cs typeface="Calibri"/>
              </a:rPr>
              <a:t>Détails du cas confirmé de variole du singe</a:t>
            </a:r>
          </a:p>
        </p:txBody>
      </p:sp>
      <p:sp>
        <p:nvSpPr>
          <p:cNvPr id="14" name="TextBox 13">
            <a:extLst>
              <a:ext uri="{FF2B5EF4-FFF2-40B4-BE49-F238E27FC236}">
                <a16:creationId xmlns:a16="http://schemas.microsoft.com/office/drawing/2014/main" id="{B641FA42-D9FC-4065-BB01-FEE62D89AB1B}"/>
              </a:ext>
            </a:extLst>
          </p:cNvPr>
          <p:cNvSpPr txBox="1"/>
          <p:nvPr/>
        </p:nvSpPr>
        <p:spPr>
          <a:xfrm>
            <a:off x="2964156" y="2419621"/>
            <a:ext cx="251143" cy="99060"/>
          </a:xfrm>
          <a:prstGeom prst="rect">
            <a:avLst/>
          </a:prstGeom>
          <a:solidFill>
            <a:schemeClr val="bg1"/>
          </a:solidFill>
        </p:spPr>
        <p:txBody>
          <a:bodyPr wrap="square" lIns="0" tIns="0" rIns="0" bIns="0" rtlCol="0">
            <a:spAutoFit/>
          </a:bodyPr>
          <a:lstStyle/>
          <a:p>
            <a:pPr algn="ctr"/>
            <a:r>
              <a:rPr lang="fr-FR" sz="650" b="0" i="0" u="none" strike="noStrike" cap="none" baseline="0">
                <a:solidFill>
                  <a:srgbClr val="000000"/>
                </a:solidFill>
                <a:effectLst/>
                <a:uFill>
                  <a:solidFill>
                    <a:prstClr val="black">
                      <a:alpha val="0"/>
                    </a:prstClr>
                  </a:solidFill>
                </a:uFill>
                <a:latin typeface="Calibri"/>
                <a:ea typeface="Calibri"/>
                <a:cs typeface="Calibri"/>
              </a:rPr>
              <a:t>Nom :</a:t>
            </a:r>
          </a:p>
        </p:txBody>
      </p:sp>
      <p:sp>
        <p:nvSpPr>
          <p:cNvPr id="15" name="TextBox 14">
            <a:extLst>
              <a:ext uri="{FF2B5EF4-FFF2-40B4-BE49-F238E27FC236}">
                <a16:creationId xmlns:a16="http://schemas.microsoft.com/office/drawing/2014/main" id="{754CF800-2DE2-4C10-BB46-76CB3178B890}"/>
              </a:ext>
            </a:extLst>
          </p:cNvPr>
          <p:cNvSpPr txBox="1"/>
          <p:nvPr/>
        </p:nvSpPr>
        <p:spPr>
          <a:xfrm>
            <a:off x="4189706" y="2409423"/>
            <a:ext cx="363244" cy="99060"/>
          </a:xfrm>
          <a:prstGeom prst="rect">
            <a:avLst/>
          </a:prstGeom>
          <a:solidFill>
            <a:schemeClr val="bg1"/>
          </a:solidFill>
        </p:spPr>
        <p:txBody>
          <a:bodyPr wrap="square" lIns="0" tIns="0" rIns="0" bIns="0" rtlCol="0">
            <a:spAutoFit/>
          </a:bodyPr>
          <a:lstStyle/>
          <a:p>
            <a:pPr algn="ctr"/>
            <a:r>
              <a:rPr lang="fr-FR" sz="650" b="0" i="0" u="none" strike="noStrike" cap="none" baseline="0">
                <a:solidFill>
                  <a:srgbClr val="000000"/>
                </a:solidFill>
                <a:effectLst/>
                <a:uFill>
                  <a:solidFill>
                    <a:prstClr val="black">
                      <a:alpha val="0"/>
                    </a:prstClr>
                  </a:solidFill>
                </a:uFill>
                <a:latin typeface="Calibri"/>
                <a:ea typeface="Calibri"/>
                <a:cs typeface="Calibri"/>
              </a:rPr>
              <a:t>Nom :</a:t>
            </a:r>
          </a:p>
        </p:txBody>
      </p:sp>
      <p:sp>
        <p:nvSpPr>
          <p:cNvPr id="16" name="TextBox 15">
            <a:extLst>
              <a:ext uri="{FF2B5EF4-FFF2-40B4-BE49-F238E27FC236}">
                <a16:creationId xmlns:a16="http://schemas.microsoft.com/office/drawing/2014/main" id="{E5FF4737-CE7B-49C2-A082-7350A011EEA4}"/>
              </a:ext>
            </a:extLst>
          </p:cNvPr>
          <p:cNvSpPr txBox="1"/>
          <p:nvPr/>
        </p:nvSpPr>
        <p:spPr>
          <a:xfrm>
            <a:off x="5359401" y="2405846"/>
            <a:ext cx="1012824" cy="198120"/>
          </a:xfrm>
          <a:prstGeom prst="rect">
            <a:avLst/>
          </a:prstGeom>
          <a:solidFill>
            <a:schemeClr val="bg1"/>
          </a:solidFill>
        </p:spPr>
        <p:txBody>
          <a:bodyPr wrap="square" lIns="0" tIns="0" rIns="0" bIns="0" rtlCol="0">
            <a:spAutoFit/>
          </a:bodyPr>
          <a:lstStyle/>
          <a:p>
            <a:pPr algn="ctr"/>
            <a:r>
              <a:rPr lang="fr-FR" sz="650" b="0" i="0" u="none" strike="noStrike" cap="none" baseline="0">
                <a:solidFill>
                  <a:srgbClr val="000000"/>
                </a:solidFill>
                <a:effectLst/>
                <a:uFill>
                  <a:solidFill>
                    <a:prstClr val="black">
                      <a:alpha val="0"/>
                    </a:prstClr>
                  </a:solidFill>
                </a:uFill>
                <a:latin typeface="Calibri"/>
                <a:ea typeface="Calibri"/>
                <a:cs typeface="Calibri"/>
              </a:rPr>
              <a:t>Date de naissance (jj/mm/aaaa) :</a:t>
            </a:r>
          </a:p>
        </p:txBody>
      </p:sp>
      <p:sp>
        <p:nvSpPr>
          <p:cNvPr id="17" name="TextBox 16">
            <a:extLst>
              <a:ext uri="{FF2B5EF4-FFF2-40B4-BE49-F238E27FC236}">
                <a16:creationId xmlns:a16="http://schemas.microsoft.com/office/drawing/2014/main" id="{B54B9B97-488F-4E18-B8BF-8DBD68E89C8E}"/>
              </a:ext>
            </a:extLst>
          </p:cNvPr>
          <p:cNvSpPr txBox="1"/>
          <p:nvPr/>
        </p:nvSpPr>
        <p:spPr>
          <a:xfrm>
            <a:off x="7105651" y="2419621"/>
            <a:ext cx="342899" cy="198120"/>
          </a:xfrm>
          <a:prstGeom prst="rect">
            <a:avLst/>
          </a:prstGeom>
          <a:solidFill>
            <a:schemeClr val="bg1"/>
          </a:solidFill>
        </p:spPr>
        <p:txBody>
          <a:bodyPr wrap="square" lIns="0" tIns="0" rIns="0" bIns="0" rtlCol="0">
            <a:spAutoFit/>
          </a:bodyPr>
          <a:lstStyle/>
          <a:p>
            <a:pPr algn="ctr"/>
            <a:r>
              <a:rPr lang="fr-FR" sz="650" b="0" i="0" u="none" strike="noStrike" cap="none" baseline="0">
                <a:solidFill>
                  <a:srgbClr val="000000"/>
                </a:solidFill>
                <a:effectLst/>
                <a:uFill>
                  <a:solidFill>
                    <a:prstClr val="black">
                      <a:alpha val="0"/>
                    </a:prstClr>
                  </a:solidFill>
                </a:uFill>
                <a:latin typeface="Calibri"/>
                <a:ea typeface="Calibri"/>
                <a:cs typeface="Calibri"/>
              </a:rPr>
              <a:t>Âge (ans) :</a:t>
            </a:r>
          </a:p>
        </p:txBody>
      </p:sp>
      <p:sp>
        <p:nvSpPr>
          <p:cNvPr id="18" name="TextBox 17">
            <a:extLst>
              <a:ext uri="{FF2B5EF4-FFF2-40B4-BE49-F238E27FC236}">
                <a16:creationId xmlns:a16="http://schemas.microsoft.com/office/drawing/2014/main" id="{EFBDBE20-5527-4E60-B4C8-7B43BC1E6C0D}"/>
              </a:ext>
            </a:extLst>
          </p:cNvPr>
          <p:cNvSpPr txBox="1"/>
          <p:nvPr/>
        </p:nvSpPr>
        <p:spPr>
          <a:xfrm>
            <a:off x="7927976" y="2405846"/>
            <a:ext cx="387349" cy="198120"/>
          </a:xfrm>
          <a:prstGeom prst="rect">
            <a:avLst/>
          </a:prstGeom>
          <a:solidFill>
            <a:schemeClr val="bg1"/>
          </a:solidFill>
        </p:spPr>
        <p:txBody>
          <a:bodyPr wrap="square" lIns="0" tIns="0" rIns="0" bIns="0" rtlCol="0">
            <a:spAutoFit/>
          </a:bodyPr>
          <a:lstStyle/>
          <a:p>
            <a:pPr algn="ctr"/>
            <a:r>
              <a:rPr lang="fr-FR" sz="650" b="0" i="0" u="none" strike="noStrike" cap="none" baseline="0">
                <a:solidFill>
                  <a:srgbClr val="000000"/>
                </a:solidFill>
                <a:effectLst/>
                <a:uFill>
                  <a:solidFill>
                    <a:prstClr val="black">
                      <a:alpha val="0"/>
                    </a:prstClr>
                  </a:solidFill>
                </a:uFill>
                <a:latin typeface="Calibri"/>
                <a:ea typeface="Calibri"/>
                <a:cs typeface="Calibri"/>
              </a:rPr>
              <a:t>Sexe (H/F) :</a:t>
            </a:r>
          </a:p>
        </p:txBody>
      </p:sp>
      <p:sp>
        <p:nvSpPr>
          <p:cNvPr id="19" name="TextBox 18">
            <a:extLst>
              <a:ext uri="{FF2B5EF4-FFF2-40B4-BE49-F238E27FC236}">
                <a16:creationId xmlns:a16="http://schemas.microsoft.com/office/drawing/2014/main" id="{8C991D68-5F2F-402C-9619-A5A5F0AE7E8E}"/>
              </a:ext>
            </a:extLst>
          </p:cNvPr>
          <p:cNvSpPr txBox="1"/>
          <p:nvPr/>
        </p:nvSpPr>
        <p:spPr>
          <a:xfrm>
            <a:off x="8464551" y="3056721"/>
            <a:ext cx="387349" cy="198120"/>
          </a:xfrm>
          <a:prstGeom prst="rect">
            <a:avLst/>
          </a:prstGeom>
          <a:solidFill>
            <a:schemeClr val="bg1"/>
          </a:solidFill>
        </p:spPr>
        <p:txBody>
          <a:bodyPr wrap="square" lIns="0" tIns="0" rIns="0" bIns="0" rtlCol="0">
            <a:spAutoFit/>
          </a:bodyPr>
          <a:lstStyle/>
          <a:p>
            <a:pPr algn="ctr"/>
            <a:r>
              <a:rPr lang="fr-FR" sz="650" b="0" i="0" u="none" strike="noStrike" cap="none" baseline="0">
                <a:solidFill>
                  <a:srgbClr val="000000"/>
                </a:solidFill>
                <a:effectLst/>
                <a:uFill>
                  <a:solidFill>
                    <a:prstClr val="black">
                      <a:alpha val="0"/>
                    </a:prstClr>
                  </a:solidFill>
                </a:uFill>
                <a:latin typeface="Calibri"/>
                <a:ea typeface="Calibri"/>
                <a:cs typeface="Calibri"/>
              </a:rPr>
              <a:t>Sexe (H/F) :</a:t>
            </a:r>
          </a:p>
        </p:txBody>
      </p:sp>
      <p:sp>
        <p:nvSpPr>
          <p:cNvPr id="20" name="TextBox 19">
            <a:extLst>
              <a:ext uri="{FF2B5EF4-FFF2-40B4-BE49-F238E27FC236}">
                <a16:creationId xmlns:a16="http://schemas.microsoft.com/office/drawing/2014/main" id="{A2D17D8B-5AD0-44E2-ADBD-03A05F4E649E}"/>
              </a:ext>
            </a:extLst>
          </p:cNvPr>
          <p:cNvSpPr txBox="1"/>
          <p:nvPr/>
        </p:nvSpPr>
        <p:spPr>
          <a:xfrm>
            <a:off x="7537451" y="3066246"/>
            <a:ext cx="371475" cy="21336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Âge (ans) :</a:t>
            </a:r>
          </a:p>
        </p:txBody>
      </p:sp>
      <p:sp>
        <p:nvSpPr>
          <p:cNvPr id="21" name="TextBox 20">
            <a:extLst>
              <a:ext uri="{FF2B5EF4-FFF2-40B4-BE49-F238E27FC236}">
                <a16:creationId xmlns:a16="http://schemas.microsoft.com/office/drawing/2014/main" id="{BACA02FF-6123-430C-9735-63DA97E96C3B}"/>
              </a:ext>
            </a:extLst>
          </p:cNvPr>
          <p:cNvSpPr txBox="1"/>
          <p:nvPr/>
        </p:nvSpPr>
        <p:spPr>
          <a:xfrm>
            <a:off x="5722917" y="3052873"/>
            <a:ext cx="1103333" cy="21336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Date de naissance (jj/mm/aaaa) :</a:t>
            </a:r>
          </a:p>
        </p:txBody>
      </p:sp>
      <p:sp>
        <p:nvSpPr>
          <p:cNvPr id="22" name="TextBox 21">
            <a:extLst>
              <a:ext uri="{FF2B5EF4-FFF2-40B4-BE49-F238E27FC236}">
                <a16:creationId xmlns:a16="http://schemas.microsoft.com/office/drawing/2014/main" id="{0C917B36-328E-4A7C-BA72-5CA63A4D45FE}"/>
              </a:ext>
            </a:extLst>
          </p:cNvPr>
          <p:cNvSpPr txBox="1"/>
          <p:nvPr/>
        </p:nvSpPr>
        <p:spPr>
          <a:xfrm>
            <a:off x="4189706" y="3049026"/>
            <a:ext cx="387348" cy="10668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Nom :</a:t>
            </a:r>
          </a:p>
        </p:txBody>
      </p:sp>
      <p:sp>
        <p:nvSpPr>
          <p:cNvPr id="23" name="TextBox 22">
            <a:extLst>
              <a:ext uri="{FF2B5EF4-FFF2-40B4-BE49-F238E27FC236}">
                <a16:creationId xmlns:a16="http://schemas.microsoft.com/office/drawing/2014/main" id="{3E74DAED-C2C4-425F-9A94-FA7BD26EE862}"/>
              </a:ext>
            </a:extLst>
          </p:cNvPr>
          <p:cNvSpPr txBox="1"/>
          <p:nvPr/>
        </p:nvSpPr>
        <p:spPr>
          <a:xfrm>
            <a:off x="2972385" y="3066246"/>
            <a:ext cx="261644" cy="10668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Nom :</a:t>
            </a:r>
          </a:p>
        </p:txBody>
      </p:sp>
      <p:sp>
        <p:nvSpPr>
          <p:cNvPr id="24" name="TextBox 23">
            <a:extLst>
              <a:ext uri="{FF2B5EF4-FFF2-40B4-BE49-F238E27FC236}">
                <a16:creationId xmlns:a16="http://schemas.microsoft.com/office/drawing/2014/main" id="{8516C17B-2283-486A-AA74-A49414EB1AB3}"/>
              </a:ext>
            </a:extLst>
          </p:cNvPr>
          <p:cNvSpPr txBox="1"/>
          <p:nvPr/>
        </p:nvSpPr>
        <p:spPr>
          <a:xfrm>
            <a:off x="2949257" y="3310948"/>
            <a:ext cx="743268" cy="21336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Adresse/localisation :</a:t>
            </a:r>
          </a:p>
        </p:txBody>
      </p:sp>
      <p:sp>
        <p:nvSpPr>
          <p:cNvPr id="25" name="TextBox 24">
            <a:extLst>
              <a:ext uri="{FF2B5EF4-FFF2-40B4-BE49-F238E27FC236}">
                <a16:creationId xmlns:a16="http://schemas.microsoft.com/office/drawing/2014/main" id="{9D5D4457-E7DF-42A9-9DE6-7979C08BF0E5}"/>
              </a:ext>
            </a:extLst>
          </p:cNvPr>
          <p:cNvSpPr txBox="1"/>
          <p:nvPr/>
        </p:nvSpPr>
        <p:spPr>
          <a:xfrm>
            <a:off x="5146674" y="3310948"/>
            <a:ext cx="466726" cy="21336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Sous-district :</a:t>
            </a:r>
          </a:p>
        </p:txBody>
      </p:sp>
      <p:sp>
        <p:nvSpPr>
          <p:cNvPr id="26" name="TextBox 25">
            <a:extLst>
              <a:ext uri="{FF2B5EF4-FFF2-40B4-BE49-F238E27FC236}">
                <a16:creationId xmlns:a16="http://schemas.microsoft.com/office/drawing/2014/main" id="{02FCDADA-8858-42C9-B795-85299E3883E3}"/>
              </a:ext>
            </a:extLst>
          </p:cNvPr>
          <p:cNvSpPr txBox="1"/>
          <p:nvPr/>
        </p:nvSpPr>
        <p:spPr>
          <a:xfrm>
            <a:off x="6457949" y="3323875"/>
            <a:ext cx="314326" cy="10668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District :</a:t>
            </a:r>
          </a:p>
        </p:txBody>
      </p:sp>
      <p:sp>
        <p:nvSpPr>
          <p:cNvPr id="27" name="TextBox 26">
            <a:extLst>
              <a:ext uri="{FF2B5EF4-FFF2-40B4-BE49-F238E27FC236}">
                <a16:creationId xmlns:a16="http://schemas.microsoft.com/office/drawing/2014/main" id="{203730A9-22A7-42AD-9340-A1F78DF182A8}"/>
              </a:ext>
            </a:extLst>
          </p:cNvPr>
          <p:cNvSpPr txBox="1"/>
          <p:nvPr/>
        </p:nvSpPr>
        <p:spPr>
          <a:xfrm>
            <a:off x="7804148" y="3320818"/>
            <a:ext cx="412751" cy="10668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Province :</a:t>
            </a:r>
          </a:p>
        </p:txBody>
      </p:sp>
      <p:sp>
        <p:nvSpPr>
          <p:cNvPr id="28" name="TextBox 27">
            <a:extLst>
              <a:ext uri="{FF2B5EF4-FFF2-40B4-BE49-F238E27FC236}">
                <a16:creationId xmlns:a16="http://schemas.microsoft.com/office/drawing/2014/main" id="{414819B2-E3A6-4CAC-9B57-4B1A477CB377}"/>
              </a:ext>
            </a:extLst>
          </p:cNvPr>
          <p:cNvSpPr txBox="1"/>
          <p:nvPr/>
        </p:nvSpPr>
        <p:spPr>
          <a:xfrm>
            <a:off x="7400924" y="3575390"/>
            <a:ext cx="644527" cy="21336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Relation avec le cas :</a:t>
            </a:r>
          </a:p>
        </p:txBody>
      </p:sp>
      <p:sp>
        <p:nvSpPr>
          <p:cNvPr id="29" name="TextBox 28">
            <a:extLst>
              <a:ext uri="{FF2B5EF4-FFF2-40B4-BE49-F238E27FC236}">
                <a16:creationId xmlns:a16="http://schemas.microsoft.com/office/drawing/2014/main" id="{3BE56DE5-AD79-4638-9746-7515633546D8}"/>
              </a:ext>
            </a:extLst>
          </p:cNvPr>
          <p:cNvSpPr txBox="1"/>
          <p:nvPr/>
        </p:nvSpPr>
        <p:spPr>
          <a:xfrm>
            <a:off x="2971482" y="3575390"/>
            <a:ext cx="1218224" cy="21336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Date du dernier contact avec le cas :</a:t>
            </a:r>
          </a:p>
        </p:txBody>
      </p:sp>
      <p:sp>
        <p:nvSpPr>
          <p:cNvPr id="30" name="TextBox 29">
            <a:extLst>
              <a:ext uri="{FF2B5EF4-FFF2-40B4-BE49-F238E27FC236}">
                <a16:creationId xmlns:a16="http://schemas.microsoft.com/office/drawing/2014/main" id="{6ADDF11D-D403-497F-B22D-7BBD7EDD93AC}"/>
              </a:ext>
            </a:extLst>
          </p:cNvPr>
          <p:cNvSpPr txBox="1"/>
          <p:nvPr/>
        </p:nvSpPr>
        <p:spPr>
          <a:xfrm>
            <a:off x="5146674" y="3572555"/>
            <a:ext cx="824856" cy="21336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Lieu du dernier contact :</a:t>
            </a:r>
          </a:p>
        </p:txBody>
      </p:sp>
      <p:sp>
        <p:nvSpPr>
          <p:cNvPr id="31" name="TextBox 30">
            <a:extLst>
              <a:ext uri="{FF2B5EF4-FFF2-40B4-BE49-F238E27FC236}">
                <a16:creationId xmlns:a16="http://schemas.microsoft.com/office/drawing/2014/main" id="{03D4ADB6-E976-4CFC-8832-8457ACDF89BA}"/>
              </a:ext>
            </a:extLst>
          </p:cNvPr>
          <p:cNvSpPr txBox="1"/>
          <p:nvPr/>
        </p:nvSpPr>
        <p:spPr>
          <a:xfrm>
            <a:off x="6096000" y="3837454"/>
            <a:ext cx="1103334" cy="10668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Lieu de travail/école :</a:t>
            </a:r>
          </a:p>
        </p:txBody>
      </p:sp>
      <p:sp>
        <p:nvSpPr>
          <p:cNvPr id="32" name="TextBox 31">
            <a:extLst>
              <a:ext uri="{FF2B5EF4-FFF2-40B4-BE49-F238E27FC236}">
                <a16:creationId xmlns:a16="http://schemas.microsoft.com/office/drawing/2014/main" id="{F084EC11-1DF7-4DB5-9D78-38EDFCFD5372}"/>
              </a:ext>
            </a:extLst>
          </p:cNvPr>
          <p:cNvSpPr txBox="1"/>
          <p:nvPr/>
        </p:nvSpPr>
        <p:spPr>
          <a:xfrm>
            <a:off x="4473576" y="3837454"/>
            <a:ext cx="512444" cy="10668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Profession :</a:t>
            </a:r>
          </a:p>
        </p:txBody>
      </p:sp>
      <p:sp>
        <p:nvSpPr>
          <p:cNvPr id="33" name="TextBox 32">
            <a:extLst>
              <a:ext uri="{FF2B5EF4-FFF2-40B4-BE49-F238E27FC236}">
                <a16:creationId xmlns:a16="http://schemas.microsoft.com/office/drawing/2014/main" id="{40D488C5-1EA8-488C-89CF-C9D0BE7A69D0}"/>
              </a:ext>
            </a:extLst>
          </p:cNvPr>
          <p:cNvSpPr txBox="1"/>
          <p:nvPr/>
        </p:nvSpPr>
        <p:spPr>
          <a:xfrm>
            <a:off x="2949256" y="3835625"/>
            <a:ext cx="975043" cy="10668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Type de contact (1, 2, 3) :</a:t>
            </a:r>
          </a:p>
        </p:txBody>
      </p:sp>
      <p:sp>
        <p:nvSpPr>
          <p:cNvPr id="34" name="TextBox 33">
            <a:extLst>
              <a:ext uri="{FF2B5EF4-FFF2-40B4-BE49-F238E27FC236}">
                <a16:creationId xmlns:a16="http://schemas.microsoft.com/office/drawing/2014/main" id="{046456BC-6EDD-45A2-B7AE-47A9D7540227}"/>
              </a:ext>
            </a:extLst>
          </p:cNvPr>
          <p:cNvSpPr txBox="1"/>
          <p:nvPr/>
        </p:nvSpPr>
        <p:spPr>
          <a:xfrm>
            <a:off x="2906395" y="2855791"/>
            <a:ext cx="2044700" cy="243840"/>
          </a:xfrm>
          <a:prstGeom prst="rect">
            <a:avLst/>
          </a:prstGeom>
          <a:solidFill>
            <a:schemeClr val="bg1"/>
          </a:solidFill>
        </p:spPr>
        <p:txBody>
          <a:bodyPr wrap="square" lIns="0" tIns="0" rIns="0" bIns="0" rtlCol="0">
            <a:spAutoFit/>
          </a:bodyPr>
          <a:lstStyle/>
          <a:p>
            <a:pPr algn="ctr"/>
            <a:r>
              <a:rPr lang="fr-FR" sz="800" b="1" i="0" u="sng" strike="noStrike" cap="none" baseline="0">
                <a:solidFill>
                  <a:srgbClr val="000000"/>
                </a:solidFill>
                <a:effectLst/>
                <a:uFill>
                  <a:solidFill>
                    <a:srgbClr val="000000"/>
                  </a:solidFill>
                </a:uFill>
                <a:latin typeface="Calibri"/>
                <a:ea typeface="Calibri"/>
                <a:cs typeface="Calibri"/>
              </a:rPr>
              <a:t>Coordonnées du contact (personne sous observation)</a:t>
            </a:r>
          </a:p>
        </p:txBody>
      </p:sp>
      <p:sp>
        <p:nvSpPr>
          <p:cNvPr id="35" name="TextBox 34">
            <a:extLst>
              <a:ext uri="{FF2B5EF4-FFF2-40B4-BE49-F238E27FC236}">
                <a16:creationId xmlns:a16="http://schemas.microsoft.com/office/drawing/2014/main" id="{AA1B4703-BE1D-473F-B343-D55CD16F399E}"/>
              </a:ext>
            </a:extLst>
          </p:cNvPr>
          <p:cNvSpPr txBox="1"/>
          <p:nvPr/>
        </p:nvSpPr>
        <p:spPr>
          <a:xfrm>
            <a:off x="2958756" y="4279867"/>
            <a:ext cx="1218224" cy="228600"/>
          </a:xfrm>
          <a:prstGeom prst="rect">
            <a:avLst/>
          </a:prstGeom>
          <a:solidFill>
            <a:schemeClr val="bg1"/>
          </a:solidFill>
        </p:spPr>
        <p:txBody>
          <a:bodyPr wrap="square" lIns="0" tIns="0" rIns="0" bIns="0" rtlCol="0">
            <a:spAutoFit/>
          </a:bodyPr>
          <a:lstStyle/>
          <a:p>
            <a:pPr algn="ctr"/>
            <a:r>
              <a:rPr lang="fr-FR" sz="750" b="1" i="0" u="sng" strike="noStrike" cap="none" baseline="0">
                <a:solidFill>
                  <a:srgbClr val="000000"/>
                </a:solidFill>
                <a:effectLst/>
                <a:uFill>
                  <a:solidFill>
                    <a:srgbClr val="000000"/>
                  </a:solidFill>
                </a:uFill>
                <a:latin typeface="Calibri"/>
                <a:ea typeface="Calibri"/>
                <a:cs typeface="Calibri"/>
              </a:rPr>
              <a:t>Détails de l'agent chargé de l'observation :</a:t>
            </a:r>
          </a:p>
        </p:txBody>
      </p:sp>
      <p:sp>
        <p:nvSpPr>
          <p:cNvPr id="36" name="TextBox 35">
            <a:extLst>
              <a:ext uri="{FF2B5EF4-FFF2-40B4-BE49-F238E27FC236}">
                <a16:creationId xmlns:a16="http://schemas.microsoft.com/office/drawing/2014/main" id="{38A36F5F-46DB-4809-8861-D57AA2DC17EF}"/>
              </a:ext>
            </a:extLst>
          </p:cNvPr>
          <p:cNvSpPr txBox="1"/>
          <p:nvPr/>
        </p:nvSpPr>
        <p:spPr>
          <a:xfrm>
            <a:off x="4200795" y="4293349"/>
            <a:ext cx="690295" cy="10668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Nom et prénom :</a:t>
            </a:r>
          </a:p>
        </p:txBody>
      </p:sp>
      <p:sp>
        <p:nvSpPr>
          <p:cNvPr id="37" name="TextBox 36">
            <a:extLst>
              <a:ext uri="{FF2B5EF4-FFF2-40B4-BE49-F238E27FC236}">
                <a16:creationId xmlns:a16="http://schemas.microsoft.com/office/drawing/2014/main" id="{C9B79986-6CBF-4471-A06F-BB6E6428032A}"/>
              </a:ext>
            </a:extLst>
          </p:cNvPr>
          <p:cNvSpPr txBox="1"/>
          <p:nvPr/>
        </p:nvSpPr>
        <p:spPr>
          <a:xfrm>
            <a:off x="6304243" y="4294028"/>
            <a:ext cx="690295" cy="21336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Numéro de téléphone :</a:t>
            </a:r>
          </a:p>
        </p:txBody>
      </p:sp>
      <p:sp>
        <p:nvSpPr>
          <p:cNvPr id="38" name="TextBox 37">
            <a:extLst>
              <a:ext uri="{FF2B5EF4-FFF2-40B4-BE49-F238E27FC236}">
                <a16:creationId xmlns:a16="http://schemas.microsoft.com/office/drawing/2014/main" id="{5EF7E477-BC70-4A5E-8B04-84D09F02FD9C}"/>
              </a:ext>
            </a:extLst>
          </p:cNvPr>
          <p:cNvSpPr txBox="1"/>
          <p:nvPr/>
        </p:nvSpPr>
        <p:spPr>
          <a:xfrm>
            <a:off x="7704455" y="4294248"/>
            <a:ext cx="512444" cy="106680"/>
          </a:xfrm>
          <a:prstGeom prst="rect">
            <a:avLst/>
          </a:prstGeom>
          <a:solidFill>
            <a:schemeClr val="bg1"/>
          </a:solidFill>
        </p:spPr>
        <p:txBody>
          <a:bodyPr wrap="square" lIns="0" tIns="0" rIns="0" bIns="0" rtlCol="0">
            <a:spAutoFit/>
          </a:bodyPr>
          <a:lstStyle/>
          <a:p>
            <a:pPr algn="ctr"/>
            <a:r>
              <a:rPr lang="fr-FR" sz="700" b="0" i="0" u="none" strike="noStrike" cap="none" baseline="0">
                <a:solidFill>
                  <a:srgbClr val="000000"/>
                </a:solidFill>
                <a:effectLst/>
                <a:uFill>
                  <a:solidFill>
                    <a:prstClr val="black">
                      <a:alpha val="0"/>
                    </a:prstClr>
                  </a:solidFill>
                </a:uFill>
                <a:latin typeface="Calibri"/>
                <a:ea typeface="Calibri"/>
                <a:cs typeface="Calibri"/>
              </a:rPr>
              <a:t>Profession :</a:t>
            </a:r>
          </a:p>
        </p:txBody>
      </p:sp>
      <p:sp>
        <p:nvSpPr>
          <p:cNvPr id="39" name="TextBox 38">
            <a:extLst>
              <a:ext uri="{FF2B5EF4-FFF2-40B4-BE49-F238E27FC236}">
                <a16:creationId xmlns:a16="http://schemas.microsoft.com/office/drawing/2014/main" id="{65DB04CB-97E7-4C14-ADCB-8606FAF310A9}"/>
              </a:ext>
            </a:extLst>
          </p:cNvPr>
          <p:cNvSpPr txBox="1"/>
          <p:nvPr/>
        </p:nvSpPr>
        <p:spPr>
          <a:xfrm>
            <a:off x="2884169" y="4504154"/>
            <a:ext cx="5855383" cy="228600"/>
          </a:xfrm>
          <a:prstGeom prst="rect">
            <a:avLst/>
          </a:prstGeom>
          <a:solidFill>
            <a:schemeClr val="bg1"/>
          </a:solidFill>
        </p:spPr>
        <p:txBody>
          <a:bodyPr wrap="square" lIns="0" tIns="0" rIns="0" bIns="0" rtlCol="0">
            <a:spAutoFit/>
          </a:bodyPr>
          <a:lstStyle/>
          <a:p>
            <a:pPr algn="ctr"/>
            <a:r>
              <a:rPr lang="fr-FR" sz="750" b="0" i="0" u="none" strike="noStrike" cap="none" baseline="0">
                <a:solidFill>
                  <a:srgbClr val="000000"/>
                </a:solidFill>
                <a:effectLst/>
                <a:uFill>
                  <a:solidFill>
                    <a:prstClr val="black">
                      <a:alpha val="0"/>
                    </a:prstClr>
                  </a:solidFill>
                </a:uFill>
                <a:latin typeface="Calibri"/>
                <a:ea typeface="Calibri"/>
                <a:cs typeface="Calibri"/>
              </a:rPr>
              <a:t>La personne remplissant le formulaire doit apposer ses initiales quotidiennement sur la ligne 3 ci-dessous* - (page suivante) - peut varier en fonction du type de surveillance (passive, active ou directe) **</a:t>
            </a:r>
          </a:p>
        </p:txBody>
      </p:sp>
      <p:sp>
        <p:nvSpPr>
          <p:cNvPr id="40" name="TextBox 39">
            <a:extLst>
              <a:ext uri="{FF2B5EF4-FFF2-40B4-BE49-F238E27FC236}">
                <a16:creationId xmlns:a16="http://schemas.microsoft.com/office/drawing/2014/main" id="{9FF7CC23-3260-4BD4-B2DF-F179837B3974}"/>
              </a:ext>
            </a:extLst>
          </p:cNvPr>
          <p:cNvSpPr txBox="1"/>
          <p:nvPr/>
        </p:nvSpPr>
        <p:spPr>
          <a:xfrm>
            <a:off x="2938121" y="4904935"/>
            <a:ext cx="4970805" cy="673227"/>
          </a:xfrm>
          <a:prstGeom prst="rect">
            <a:avLst/>
          </a:prstGeom>
          <a:solidFill>
            <a:schemeClr val="bg1"/>
          </a:solidFill>
        </p:spPr>
        <p:txBody>
          <a:bodyPr wrap="square" lIns="0" tIns="0" rIns="0" bIns="0" rtlCol="0">
            <a:spAutoFit/>
          </a:bodyPr>
          <a:lstStyle/>
          <a:p>
            <a:pPr>
              <a:lnSpc>
                <a:spcPct val="150000"/>
              </a:lnSpc>
            </a:pPr>
            <a:r>
              <a:rPr lang="fr-FR" sz="750" b="0" i="0" u="none" strike="noStrike" cap="none" baseline="0">
                <a:solidFill>
                  <a:srgbClr val="000000"/>
                </a:solidFill>
                <a:effectLst/>
                <a:uFill>
                  <a:solidFill>
                    <a:prstClr val="black">
                      <a:alpha val="0"/>
                    </a:prstClr>
                  </a:solidFill>
                </a:uFill>
                <a:latin typeface="Calibri"/>
                <a:ea typeface="Calibri"/>
                <a:cs typeface="Calibri"/>
              </a:rPr>
              <a:t>**Suivi passif : les personnes sous observation s'auto-surveillent</a:t>
            </a:r>
          </a:p>
          <a:p>
            <a:pPr>
              <a:lnSpc>
                <a:spcPct val="150000"/>
              </a:lnSpc>
            </a:pPr>
            <a:r>
              <a:rPr lang="fr-FR" sz="750" b="0" i="0" u="none" strike="noStrike" cap="none" baseline="0">
                <a:solidFill>
                  <a:srgbClr val="000000"/>
                </a:solidFill>
                <a:effectLst/>
                <a:uFill>
                  <a:solidFill>
                    <a:prstClr val="black">
                      <a:alpha val="0"/>
                    </a:prstClr>
                  </a:solidFill>
                </a:uFill>
                <a:latin typeface="Calibri"/>
                <a:ea typeface="Calibri"/>
                <a:cs typeface="Calibri"/>
              </a:rPr>
              <a:t>Surveillance active : vérifications effectuées par un agent de santé au moins une fois par jour si une personne sous observation présente des signes/symptômes auto-rapportés</a:t>
            </a:r>
          </a:p>
          <a:p>
            <a:pPr>
              <a:lnSpc>
                <a:spcPct val="150000"/>
              </a:lnSpc>
            </a:pPr>
            <a:r>
              <a:rPr lang="fr-FR" sz="750" b="0" i="0" u="none" strike="noStrike" cap="none" baseline="0">
                <a:solidFill>
                  <a:srgbClr val="000000"/>
                </a:solidFill>
                <a:effectLst/>
                <a:uFill>
                  <a:solidFill>
                    <a:prstClr val="black">
                      <a:alpha val="0"/>
                    </a:prstClr>
                  </a:solidFill>
                </a:uFill>
                <a:latin typeface="Calibri"/>
                <a:ea typeface="Calibri"/>
                <a:cs typeface="Calibri"/>
              </a:rPr>
              <a:t>Surveillance directe : un professionnel de santé effectue une visite clinique quotidienne</a:t>
            </a:r>
          </a:p>
        </p:txBody>
      </p:sp>
      <p:sp>
        <p:nvSpPr>
          <p:cNvPr id="41" name="TextBox 40">
            <a:extLst>
              <a:ext uri="{FF2B5EF4-FFF2-40B4-BE49-F238E27FC236}">
                <a16:creationId xmlns:a16="http://schemas.microsoft.com/office/drawing/2014/main" id="{E32B2C41-9E1B-4D7C-951B-49318F994F4A}"/>
              </a:ext>
            </a:extLst>
          </p:cNvPr>
          <p:cNvSpPr txBox="1"/>
          <p:nvPr/>
        </p:nvSpPr>
        <p:spPr>
          <a:xfrm>
            <a:off x="2982741" y="5944280"/>
            <a:ext cx="1195706" cy="68580"/>
          </a:xfrm>
          <a:prstGeom prst="rect">
            <a:avLst/>
          </a:prstGeom>
          <a:solidFill>
            <a:schemeClr val="bg1"/>
          </a:solidFill>
        </p:spPr>
        <p:txBody>
          <a:bodyPr wrap="square" lIns="0" tIns="0" rIns="0" bIns="0" rtlCol="0">
            <a:spAutoFit/>
          </a:bodyPr>
          <a:lstStyle/>
          <a:p>
            <a:r>
              <a:rPr lang="fr-FR" sz="450" b="0" i="0" u="none" strike="noStrike" cap="none" baseline="0">
                <a:solidFill>
                  <a:srgbClr val="000000"/>
                </a:solidFill>
                <a:effectLst/>
                <a:uFill>
                  <a:solidFill>
                    <a:prstClr val="black">
                      <a:alpha val="0"/>
                    </a:prstClr>
                  </a:solidFill>
                </a:uFill>
                <a:latin typeface="Calibri"/>
                <a:ea typeface="Calibri"/>
                <a:cs typeface="Calibri"/>
              </a:rPr>
              <a:t>SA_MONKEYPOX CMT version1 26 mai 2022</a:t>
            </a:r>
            <a:endParaRPr lang="en-US" sz="45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2457423"/>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F07DA-54CE-5A57-92D0-8F54A4F89AC4}"/>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Cahier d’observation (OMS) </a:t>
            </a:r>
          </a:p>
        </p:txBody>
      </p:sp>
      <p:sp>
        <p:nvSpPr>
          <p:cNvPr id="3" name="Content Placeholder 2">
            <a:extLst>
              <a:ext uri="{FF2B5EF4-FFF2-40B4-BE49-F238E27FC236}">
                <a16:creationId xmlns:a16="http://schemas.microsoft.com/office/drawing/2014/main" id="{6A14F3E6-592D-C33A-B7B9-30A8FEAC65C9}"/>
              </a:ext>
            </a:extLst>
          </p:cNvPr>
          <p:cNvSpPr>
            <a:spLocks noGrp="1"/>
          </p:cNvSpPr>
          <p:nvPr>
            <p:ph idx="1"/>
          </p:nvPr>
        </p:nvSpPr>
        <p:spPr>
          <a:xfrm>
            <a:off x="838200" y="1636730"/>
            <a:ext cx="5829300" cy="4932746"/>
          </a:xfrm>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Les cas probables et confirmés de variole du singe doivent être notifiés à l’OMS dès que possible par le biais des points focaux nationaux (PFN) du RSI en vertu de l’article 6 du Règlement sanitaire international (RSI de 2005). </a:t>
            </a:r>
          </a:p>
          <a:p>
            <a:r>
              <a:rPr lang="fr-FR" sz="2400" b="0" i="0" u="none" strike="noStrike" cap="none" baseline="0">
                <a:solidFill>
                  <a:srgbClr val="44546A"/>
                </a:solidFill>
                <a:effectLst/>
                <a:uFill>
                  <a:solidFill>
                    <a:prstClr val="black">
                      <a:alpha val="0"/>
                    </a:prstClr>
                  </a:solidFill>
                </a:uFill>
                <a:latin typeface="Arial"/>
                <a:ea typeface="Arial"/>
                <a:cs typeface="Arial"/>
                <a:hlinkClick r:id="rId3" history="0"/>
              </a:rPr>
              <a:t>La plateforme clinique mondiale de l’OMS pour la mpox (variole du singe</a:t>
            </a:r>
            <a:r>
              <a:rPr lang="fr-FR" sz="2400" b="0" i="0" u="none" strike="noStrike" cap="none" baseline="0">
                <a:solidFill>
                  <a:srgbClr val="44546A"/>
                </a:solidFill>
                <a:effectLst/>
                <a:uFill>
                  <a:solidFill>
                    <a:prstClr val="black">
                      <a:alpha val="0"/>
                    </a:prstClr>
                  </a:solidFill>
                </a:uFill>
                <a:latin typeface="Arial"/>
                <a:ea typeface="Arial"/>
                <a:cs typeface="Arial"/>
              </a:rPr>
              <a:t>)</a:t>
            </a:r>
            <a:endParaRPr lang="en-US" sz="2400"/>
          </a:p>
        </p:txBody>
      </p:sp>
      <p:pic>
        <p:nvPicPr>
          <p:cNvPr id="5" name="Content Placeholder 4">
            <a:extLst>
              <a:ext uri="{FF2B5EF4-FFF2-40B4-BE49-F238E27FC236}">
                <a16:creationId xmlns:a16="http://schemas.microsoft.com/office/drawing/2014/main" id="{AFA03574-4F9E-B886-D099-A8C1B53CDD97}"/>
              </a:ext>
            </a:extLst>
          </p:cNvPr>
          <p:cNvPicPr>
            <a:picLocks noChangeAspect="1"/>
          </p:cNvPicPr>
          <p:nvPr/>
        </p:nvPicPr>
        <p:blipFill>
          <a:blip r:embed="rId4"/>
          <a:stretch>
            <a:fillRect/>
          </a:stretch>
        </p:blipFill>
        <p:spPr bwMode="auto">
          <a:xfrm>
            <a:off x="6946234" y="124240"/>
            <a:ext cx="4592054" cy="6532139"/>
          </a:xfrm>
          <a:prstGeom prst="rect">
            <a:avLst/>
          </a:prstGeom>
          <a:solidFill>
            <a:schemeClr val="accent6"/>
          </a:solidFill>
          <a:effectLst>
            <a:outerShdw blurRad="50800" dist="38100" dir="2700000" algn="tl" rotWithShape="0">
              <a:prstClr val="black">
                <a:alpha val="40000"/>
              </a:prstClr>
            </a:outerShdw>
          </a:effectLst>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2EEAC86-28BA-4E77-9C6E-D89EF5495ED8}"/>
              </a:ext>
            </a:extLst>
          </p:cNvPr>
          <p:cNvSpPr txBox="1"/>
          <p:nvPr/>
        </p:nvSpPr>
        <p:spPr>
          <a:xfrm>
            <a:off x="6980225" y="124240"/>
            <a:ext cx="986827" cy="215444"/>
          </a:xfrm>
          <a:prstGeom prst="rect">
            <a:avLst/>
          </a:prstGeom>
          <a:solidFill>
            <a:schemeClr val="bg1"/>
          </a:solidFill>
        </p:spPr>
        <p:txBody>
          <a:bodyPr wrap="square" lIns="0" tIns="0" rIns="0" bIns="0" rtlCol="0">
            <a:spAutoFit/>
          </a:bodyPr>
          <a:lstStyle/>
          <a:p>
            <a:r>
              <a:rPr lang="fr-FR" sz="700" b="1" i="0" u="none" strike="noStrike" cap="none" baseline="0">
                <a:solidFill>
                  <a:srgbClr val="000000"/>
                </a:solidFill>
                <a:effectLst/>
                <a:uFill>
                  <a:solidFill>
                    <a:prstClr val="black">
                      <a:alpha val="0"/>
                    </a:prstClr>
                  </a:solidFill>
                </a:uFill>
                <a:latin typeface="Arial"/>
                <a:ea typeface="Arial"/>
                <a:cs typeface="Arial"/>
              </a:rPr>
              <a:t>[logo:] Organisation mondiale de la Santé</a:t>
            </a:r>
          </a:p>
        </p:txBody>
      </p:sp>
      <p:sp>
        <p:nvSpPr>
          <p:cNvPr id="6" name="TextBox 5">
            <a:extLst>
              <a:ext uri="{FF2B5EF4-FFF2-40B4-BE49-F238E27FC236}">
                <a16:creationId xmlns:a16="http://schemas.microsoft.com/office/drawing/2014/main" id="{F307A591-9ABB-46EC-9AD8-5A49DE023678}"/>
              </a:ext>
            </a:extLst>
          </p:cNvPr>
          <p:cNvSpPr txBox="1"/>
          <p:nvPr/>
        </p:nvSpPr>
        <p:spPr>
          <a:xfrm>
            <a:off x="8029575" y="201621"/>
            <a:ext cx="552493" cy="153888"/>
          </a:xfrm>
          <a:prstGeom prst="rect">
            <a:avLst/>
          </a:prstGeom>
          <a:solidFill>
            <a:schemeClr val="bg1"/>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IDENTIFIANT DU PARTICIPANT</a:t>
            </a:r>
          </a:p>
        </p:txBody>
      </p:sp>
      <p:sp>
        <p:nvSpPr>
          <p:cNvPr id="7" name="TextBox 6">
            <a:extLst>
              <a:ext uri="{FF2B5EF4-FFF2-40B4-BE49-F238E27FC236}">
                <a16:creationId xmlns:a16="http://schemas.microsoft.com/office/drawing/2014/main" id="{8ED57144-B7D4-4A22-B08D-C33AA35671C2}"/>
              </a:ext>
            </a:extLst>
          </p:cNvPr>
          <p:cNvSpPr txBox="1"/>
          <p:nvPr/>
        </p:nvSpPr>
        <p:spPr>
          <a:xfrm>
            <a:off x="10699793" y="201621"/>
            <a:ext cx="695325" cy="76944"/>
          </a:xfrm>
          <a:prstGeom prst="rect">
            <a:avLst/>
          </a:prstGeom>
          <a:solidFill>
            <a:schemeClr val="bg1"/>
          </a:solidFill>
        </p:spPr>
        <p:txBody>
          <a:bodyPr wrap="square" lIns="0" tIns="0" rIns="0" bIns="0" rtlCol="0">
            <a:spAutoFit/>
          </a:bodyPr>
          <a:lstStyle/>
          <a:p>
            <a:pPr algn="ctr"/>
            <a:r>
              <a:rPr lang="fr-FR" sz="500" b="0" i="0" u="none" strike="noStrike" cap="none" baseline="0">
                <a:solidFill>
                  <a:srgbClr val="000000"/>
                </a:solidFill>
                <a:effectLst/>
                <a:uFill>
                  <a:solidFill>
                    <a:prstClr val="black">
                      <a:alpha val="0"/>
                    </a:prstClr>
                  </a:solidFill>
                </a:uFill>
                <a:latin typeface="Arial"/>
                <a:ea typeface="Arial"/>
                <a:cs typeface="Arial"/>
              </a:rPr>
              <a:t>Module 1 - page 1</a:t>
            </a:r>
          </a:p>
        </p:txBody>
      </p:sp>
      <p:sp>
        <p:nvSpPr>
          <p:cNvPr id="8" name="TextBox 7">
            <a:extLst>
              <a:ext uri="{FF2B5EF4-FFF2-40B4-BE49-F238E27FC236}">
                <a16:creationId xmlns:a16="http://schemas.microsoft.com/office/drawing/2014/main" id="{AB4E274D-162A-4B7A-8267-717C650DDC7A}"/>
              </a:ext>
            </a:extLst>
          </p:cNvPr>
          <p:cNvSpPr txBox="1"/>
          <p:nvPr/>
        </p:nvSpPr>
        <p:spPr>
          <a:xfrm>
            <a:off x="10478477" y="940930"/>
            <a:ext cx="1005498" cy="184666"/>
          </a:xfrm>
          <a:prstGeom prst="rect">
            <a:avLst/>
          </a:prstGeom>
          <a:solidFill>
            <a:schemeClr val="bg1"/>
          </a:solidFill>
        </p:spPr>
        <p:txBody>
          <a:bodyPr wrap="square" lIns="0" tIns="0" rIns="0" bIns="0" rtlCol="0">
            <a:spAutoFit/>
          </a:bodyPr>
          <a:lstStyle/>
          <a:p>
            <a:r>
              <a:rPr lang="fr-FR" sz="500" b="1" i="0" u="none" strike="noStrike" cap="none" baseline="0">
                <a:solidFill>
                  <a:srgbClr val="448FBA"/>
                </a:solidFill>
                <a:effectLst/>
                <a:uFill>
                  <a:solidFill>
                    <a:prstClr val="black">
                      <a:alpha val="0"/>
                    </a:prstClr>
                  </a:solidFill>
                </a:uFill>
                <a:latin typeface="Arial"/>
                <a:ea typeface="Arial"/>
                <a:cs typeface="Arial"/>
              </a:rPr>
              <a:t>Plateforme clinique mondiale de l’OMS</a:t>
            </a:r>
            <a:r>
              <a:rPr lang="fr-FR" sz="500" b="1" i="0" u="none" strike="noStrike" cap="none" baseline="0">
                <a:solidFill>
                  <a:srgbClr val="000000"/>
                </a:solidFill>
                <a:effectLst/>
                <a:uFill>
                  <a:solidFill>
                    <a:prstClr val="black">
                      <a:alpha val="0"/>
                    </a:prstClr>
                  </a:solidFill>
                </a:uFill>
                <a:latin typeface="Arial"/>
                <a:ea typeface="Arial"/>
                <a:cs typeface="Arial"/>
              </a:rPr>
              <a:t> </a:t>
            </a:r>
            <a:r>
              <a:rPr lang="fr-FR" sz="500" b="1" i="0" u="none" strike="noStrike" cap="none" baseline="0">
                <a:solidFill>
                  <a:srgbClr val="1D1A5B"/>
                </a:solidFill>
                <a:effectLst/>
                <a:uFill>
                  <a:solidFill>
                    <a:prstClr val="black">
                      <a:alpha val="0"/>
                    </a:prstClr>
                  </a:solidFill>
                </a:uFill>
                <a:latin typeface="Arial"/>
                <a:ea typeface="Arial"/>
                <a:cs typeface="Arial"/>
              </a:rPr>
              <a:t>pour la variole du singe</a:t>
            </a:r>
          </a:p>
          <a:p>
            <a:r>
              <a:rPr lang="fr-FR" sz="200" b="0" i="1" u="none" strike="noStrike" cap="none" baseline="0">
                <a:solidFill>
                  <a:srgbClr val="1D1A5B"/>
                </a:solidFill>
                <a:effectLst/>
                <a:uFill>
                  <a:solidFill>
                    <a:prstClr val="black">
                      <a:alpha val="0"/>
                    </a:prstClr>
                  </a:solidFill>
                </a:uFill>
                <a:latin typeface="Arial"/>
                <a:ea typeface="Arial"/>
                <a:cs typeface="Arial"/>
              </a:rPr>
              <a:t>Données relatives à la riposte de santé publique</a:t>
            </a:r>
          </a:p>
        </p:txBody>
      </p:sp>
      <p:sp>
        <p:nvSpPr>
          <p:cNvPr id="9" name="TextBox 8">
            <a:extLst>
              <a:ext uri="{FF2B5EF4-FFF2-40B4-BE49-F238E27FC236}">
                <a16:creationId xmlns:a16="http://schemas.microsoft.com/office/drawing/2014/main" id="{75D641C6-BD11-4D2D-B540-E964E4AD8FBD}"/>
              </a:ext>
            </a:extLst>
          </p:cNvPr>
          <p:cNvSpPr txBox="1"/>
          <p:nvPr/>
        </p:nvSpPr>
        <p:spPr>
          <a:xfrm>
            <a:off x="7676060" y="1374244"/>
            <a:ext cx="3230066" cy="184666"/>
          </a:xfrm>
          <a:prstGeom prst="rect">
            <a:avLst/>
          </a:prstGeom>
          <a:solidFill>
            <a:schemeClr val="bg1"/>
          </a:solidFill>
        </p:spPr>
        <p:txBody>
          <a:bodyPr wrap="square" lIns="0" tIns="0" rIns="0" bIns="0" rtlCol="0">
            <a:spAutoFit/>
          </a:bodyPr>
          <a:lstStyle/>
          <a:p>
            <a:pPr algn="ctr"/>
            <a:r>
              <a:rPr lang="fr-FR" sz="1200" b="1" i="0" u="none" strike="noStrike" cap="none" baseline="0">
                <a:solidFill>
                  <a:srgbClr val="000000"/>
                </a:solidFill>
                <a:effectLst/>
                <a:uFill>
                  <a:solidFill>
                    <a:prstClr val="black">
                      <a:alpha val="0"/>
                    </a:prstClr>
                  </a:solidFill>
                </a:uFill>
                <a:latin typeface="Arial"/>
                <a:ea typeface="Arial"/>
                <a:cs typeface="Arial"/>
              </a:rPr>
              <a:t>Plateforme mondiale de données cliniques</a:t>
            </a:r>
          </a:p>
        </p:txBody>
      </p:sp>
      <p:sp>
        <p:nvSpPr>
          <p:cNvPr id="11" name="TextBox 10">
            <a:extLst>
              <a:ext uri="{FF2B5EF4-FFF2-40B4-BE49-F238E27FC236}">
                <a16:creationId xmlns:a16="http://schemas.microsoft.com/office/drawing/2014/main" id="{912BADE7-167D-4FA0-8346-2090EED9D0EA}"/>
              </a:ext>
            </a:extLst>
          </p:cNvPr>
          <p:cNvSpPr txBox="1"/>
          <p:nvPr/>
        </p:nvSpPr>
        <p:spPr>
          <a:xfrm>
            <a:off x="7676060" y="2043203"/>
            <a:ext cx="3230066" cy="723275"/>
          </a:xfrm>
          <a:prstGeom prst="rect">
            <a:avLst/>
          </a:prstGeom>
          <a:solidFill>
            <a:schemeClr val="bg1"/>
          </a:solidFill>
        </p:spPr>
        <p:txBody>
          <a:bodyPr wrap="square" lIns="0" tIns="0" rIns="0" bIns="0" rtlCol="0">
            <a:spAutoFit/>
          </a:bodyPr>
          <a:lstStyle/>
          <a:p>
            <a:pPr algn="ctr">
              <a:spcAft>
                <a:spcPts val="600"/>
              </a:spcAft>
            </a:pPr>
            <a:r>
              <a:rPr lang="fr-FR" sz="1400" b="1" i="0" u="none" strike="noStrike" cap="none" baseline="0" dirty="0">
                <a:solidFill>
                  <a:srgbClr val="000000"/>
                </a:solidFill>
                <a:effectLst/>
                <a:uFill>
                  <a:solidFill>
                    <a:prstClr val="black">
                      <a:alpha val="0"/>
                    </a:prstClr>
                  </a:solidFill>
                </a:uFill>
                <a:latin typeface="Arial"/>
                <a:ea typeface="Arial"/>
                <a:cs typeface="Arial"/>
              </a:rPr>
              <a:t>Variole du singe</a:t>
            </a:r>
          </a:p>
          <a:p>
            <a:pPr algn="ctr"/>
            <a:r>
              <a:rPr lang="fr-FR" sz="1400" b="1" i="0" u="none" strike="noStrike" cap="none" baseline="0" dirty="0">
                <a:solidFill>
                  <a:srgbClr val="000000"/>
                </a:solidFill>
                <a:effectLst/>
                <a:uFill>
                  <a:solidFill>
                    <a:prstClr val="black">
                      <a:alpha val="0"/>
                    </a:prstClr>
                  </a:solidFill>
                </a:uFill>
                <a:latin typeface="Arial"/>
                <a:ea typeface="Arial"/>
                <a:cs typeface="Arial"/>
              </a:rPr>
              <a:t>CAHIER D’OBSERVATION (CRF) </a:t>
            </a:r>
          </a:p>
          <a:p>
            <a:pPr algn="ctr"/>
            <a:endParaRPr lang="fr-FR" sz="1400" b="1" i="0" u="none" strike="noStrike" cap="none" baseline="0" dirty="0">
              <a:solidFill>
                <a:srgbClr val="000000"/>
              </a:solidFill>
              <a:effectLst/>
              <a:uFill>
                <a:solidFill>
                  <a:prstClr val="black">
                    <a:alpha val="0"/>
                  </a:prstClr>
                </a:solidFill>
              </a:uFill>
              <a:latin typeface="Arial"/>
              <a:ea typeface="Arial"/>
              <a:cs typeface="Arial"/>
            </a:endParaRPr>
          </a:p>
        </p:txBody>
      </p:sp>
      <p:sp>
        <p:nvSpPr>
          <p:cNvPr id="12" name="TextBox 11">
            <a:extLst>
              <a:ext uri="{FF2B5EF4-FFF2-40B4-BE49-F238E27FC236}">
                <a16:creationId xmlns:a16="http://schemas.microsoft.com/office/drawing/2014/main" id="{FE4B1561-C8BA-45A1-965F-18203DE69958}"/>
              </a:ext>
            </a:extLst>
          </p:cNvPr>
          <p:cNvSpPr txBox="1"/>
          <p:nvPr/>
        </p:nvSpPr>
        <p:spPr>
          <a:xfrm>
            <a:off x="7089172" y="2977166"/>
            <a:ext cx="4305946" cy="869469"/>
          </a:xfrm>
          <a:prstGeom prst="rect">
            <a:avLst/>
          </a:prstGeom>
          <a:solidFill>
            <a:schemeClr val="bg1"/>
          </a:solidFill>
        </p:spPr>
        <p:txBody>
          <a:bodyPr wrap="square" lIns="0" tIns="0" rIns="0" bIns="0" rtlCol="0">
            <a:spAutoFit/>
          </a:bodyPr>
          <a:lstStyle/>
          <a:p>
            <a:pPr>
              <a:spcAft>
                <a:spcPts val="600"/>
              </a:spcAft>
            </a:pPr>
            <a:r>
              <a:rPr lang="fr-FR" sz="1050" b="1" i="0" u="none" strike="noStrike" cap="none" baseline="0" dirty="0">
                <a:solidFill>
                  <a:srgbClr val="000000"/>
                </a:solidFill>
                <a:effectLst/>
                <a:uFill>
                  <a:solidFill>
                    <a:prstClr val="black">
                      <a:alpha val="0"/>
                    </a:prstClr>
                  </a:solidFill>
                </a:uFill>
                <a:latin typeface="Arial"/>
                <a:ea typeface="Arial"/>
                <a:cs typeface="Arial"/>
              </a:rPr>
              <a:t>INTRODUCTION</a:t>
            </a:r>
          </a:p>
          <a:p>
            <a:pPr>
              <a:spcAft>
                <a:spcPts val="600"/>
              </a:spcAft>
            </a:pPr>
            <a:r>
              <a:rPr lang="fr-FR" sz="600" b="0" i="0" u="none" strike="noStrike" cap="none" baseline="0" dirty="0">
                <a:solidFill>
                  <a:srgbClr val="000000"/>
                </a:solidFill>
                <a:effectLst/>
                <a:uFill>
                  <a:solidFill>
                    <a:prstClr val="black">
                      <a:alpha val="0"/>
                    </a:prstClr>
                  </a:solidFill>
                </a:uFill>
                <a:latin typeface="Arial"/>
                <a:ea typeface="Arial"/>
                <a:cs typeface="Arial"/>
              </a:rPr>
              <a:t>Le CRF Rapid </a:t>
            </a:r>
            <a:r>
              <a:rPr lang="fr-FR" sz="600" b="0" i="0" u="none" strike="noStrike" cap="none" baseline="0" dirty="0" err="1">
                <a:solidFill>
                  <a:srgbClr val="000000"/>
                </a:solidFill>
                <a:effectLst/>
                <a:uFill>
                  <a:solidFill>
                    <a:prstClr val="black">
                      <a:alpha val="0"/>
                    </a:prstClr>
                  </a:solidFill>
                </a:uFill>
                <a:latin typeface="Arial"/>
                <a:ea typeface="Arial"/>
                <a:cs typeface="Arial"/>
              </a:rPr>
              <a:t>Core</a:t>
            </a:r>
            <a:r>
              <a:rPr lang="fr-FR" sz="600" b="0" i="0" u="none" strike="noStrike" cap="none" baseline="0" dirty="0">
                <a:solidFill>
                  <a:srgbClr val="000000"/>
                </a:solidFill>
                <a:effectLst/>
                <a:uFill>
                  <a:solidFill>
                    <a:prstClr val="black">
                      <a:alpha val="0"/>
                    </a:prstClr>
                  </a:solidFill>
                </a:uFill>
                <a:latin typeface="Arial"/>
                <a:ea typeface="Arial"/>
                <a:cs typeface="Arial"/>
              </a:rPr>
              <a:t> est destiné à recueillir des données obtenues par le biais d’un examen, d’un entretien et d’un examen des notes de l’hôpital ou de la clinique sur des patients présentant une infection suspectée, probable ou confirmée par le virus de la variole du singe. Les données peuvent être recueillies de manière prospective ou rétrospective. La période de recueil des données est définie comme la période entre l’admission à l’hôpital ou la première visite à la l’hôpital et la sortie des soins, le transfert, le décès ou la poursuite de l’hospitalisation sans possibilité de recueil continu des données.</a:t>
            </a:r>
          </a:p>
          <a:p>
            <a:pPr>
              <a:spcAft>
                <a:spcPts val="600"/>
              </a:spcAft>
            </a:pPr>
            <a:endParaRPr lang="fr-FR" sz="600" b="0" i="0" u="none" strike="noStrike" cap="none" baseline="0" dirty="0">
              <a:solidFill>
                <a:srgbClr val="000000"/>
              </a:solidFill>
              <a:effectLst/>
              <a:uFill>
                <a:solidFill>
                  <a:prstClr val="black">
                    <a:alpha val="0"/>
                  </a:prstClr>
                </a:solidFill>
              </a:uFill>
              <a:latin typeface="Arial"/>
              <a:ea typeface="Arial"/>
              <a:cs typeface="Arial"/>
            </a:endParaRPr>
          </a:p>
        </p:txBody>
      </p:sp>
      <p:sp>
        <p:nvSpPr>
          <p:cNvPr id="13" name="TextBox 12">
            <a:extLst>
              <a:ext uri="{FF2B5EF4-FFF2-40B4-BE49-F238E27FC236}">
                <a16:creationId xmlns:a16="http://schemas.microsoft.com/office/drawing/2014/main" id="{8B7840E5-8A6A-44C6-B461-7D0A71A4F93B}"/>
              </a:ext>
            </a:extLst>
          </p:cNvPr>
          <p:cNvSpPr txBox="1"/>
          <p:nvPr/>
        </p:nvSpPr>
        <p:spPr>
          <a:xfrm>
            <a:off x="7112020" y="3914734"/>
            <a:ext cx="1193801" cy="92333"/>
          </a:xfrm>
          <a:prstGeom prst="rect">
            <a:avLst/>
          </a:prstGeom>
          <a:solidFill>
            <a:schemeClr val="bg1"/>
          </a:solidFill>
        </p:spPr>
        <p:txBody>
          <a:bodyPr wrap="square" lIns="0" tIns="0" rIns="0" bIns="0" rtlCol="0">
            <a:spAutoFit/>
          </a:bodyPr>
          <a:lstStyle/>
          <a:p>
            <a:pPr>
              <a:spcAft>
                <a:spcPts val="600"/>
              </a:spcAft>
            </a:pPr>
            <a:r>
              <a:rPr lang="fr-FR" sz="600" b="0" i="0" u="none" strike="noStrike" cap="none" baseline="0">
                <a:solidFill>
                  <a:srgbClr val="000000"/>
                </a:solidFill>
                <a:effectLst/>
                <a:uFill>
                  <a:solidFill>
                    <a:prstClr val="black">
                      <a:alpha val="0"/>
                    </a:prstClr>
                  </a:solidFill>
                </a:uFill>
                <a:latin typeface="Arial"/>
                <a:ea typeface="Arial"/>
                <a:cs typeface="Arial"/>
              </a:rPr>
              <a:t>Ce CRF comporte trois modules </a:t>
            </a:r>
          </a:p>
        </p:txBody>
      </p:sp>
      <p:graphicFrame>
        <p:nvGraphicFramePr>
          <p:cNvPr id="17" name="Table 17">
            <a:extLst>
              <a:ext uri="{FF2B5EF4-FFF2-40B4-BE49-F238E27FC236}">
                <a16:creationId xmlns:a16="http://schemas.microsoft.com/office/drawing/2014/main" id="{2C1E70CD-A3B1-417D-A240-C0D26C51F7E6}"/>
              </a:ext>
            </a:extLst>
          </p:cNvPr>
          <p:cNvGraphicFramePr>
            <a:graphicFrameLocks noGrp="1"/>
          </p:cNvGraphicFramePr>
          <p:nvPr>
            <p:extLst>
              <p:ext uri="{D42A27DB-BD31-4B8C-83A1-F6EECF244321}">
                <p14:modId xmlns:p14="http://schemas.microsoft.com/office/powerpoint/2010/main" val="4035801247"/>
              </p:ext>
            </p:extLst>
          </p:nvPr>
        </p:nvGraphicFramePr>
        <p:xfrm>
          <a:off x="7208391" y="4053651"/>
          <a:ext cx="4165403" cy="822960"/>
        </p:xfrm>
        <a:graphic>
          <a:graphicData uri="http://schemas.openxmlformats.org/drawingml/2006/table">
            <a:tbl>
              <a:tblPr firstRow="1" bandRow="1">
                <a:tableStyleId>{5C22544A-7EE6-4342-B048-85BDC9FD1C3A}</a:tableStyleId>
              </a:tblPr>
              <a:tblGrid>
                <a:gridCol w="808253">
                  <a:extLst>
                    <a:ext uri="{9D8B030D-6E8A-4147-A177-3AD203B41FA5}">
                      <a16:colId xmlns:a16="http://schemas.microsoft.com/office/drawing/2014/main" val="4040770123"/>
                    </a:ext>
                  </a:extLst>
                </a:gridCol>
                <a:gridCol w="3357150">
                  <a:extLst>
                    <a:ext uri="{9D8B030D-6E8A-4147-A177-3AD203B41FA5}">
                      <a16:colId xmlns:a16="http://schemas.microsoft.com/office/drawing/2014/main" val="3729696530"/>
                    </a:ext>
                  </a:extLst>
                </a:gridCol>
              </a:tblGrid>
              <a:tr h="274320">
                <a:tc>
                  <a:txBody>
                    <a:bodyPr/>
                    <a:lstStyle/>
                    <a:p>
                      <a:pPr>
                        <a:spcAft>
                          <a:spcPts val="1200"/>
                        </a:spcAft>
                      </a:pPr>
                      <a:r>
                        <a:rPr lang="fr-FR" sz="700" b="1" i="0" u="none" strike="noStrike" cap="none" baseline="0" dirty="0">
                          <a:solidFill>
                            <a:srgbClr val="000000"/>
                          </a:solidFill>
                          <a:effectLst/>
                          <a:uFill>
                            <a:solidFill>
                              <a:prstClr val="black">
                                <a:alpha val="0"/>
                              </a:prstClr>
                            </a:solidFill>
                          </a:uFill>
                          <a:latin typeface="Arial"/>
                          <a:ea typeface="Arial"/>
                          <a:cs typeface="Arial"/>
                        </a:rPr>
                        <a:t>Module 1 :</a:t>
                      </a:r>
                    </a:p>
                  </a:txBody>
                  <a:tcPr marL="0" marR="0" marT="0" marB="0">
                    <a:solidFill>
                      <a:schemeClr val="bg1"/>
                    </a:solidFill>
                  </a:tcPr>
                </a:tc>
                <a:tc>
                  <a:txBody>
                    <a:bodyPr/>
                    <a:lstStyle/>
                    <a:p>
                      <a:pPr>
                        <a:spcAft>
                          <a:spcPts val="1200"/>
                        </a:spcAft>
                      </a:pPr>
                      <a:r>
                        <a:rPr lang="fr-FR" sz="700" b="0" i="0" u="none" strike="noStrike" cap="none" baseline="0" dirty="0">
                          <a:solidFill>
                            <a:srgbClr val="000000"/>
                          </a:solidFill>
                          <a:effectLst/>
                          <a:uFill>
                            <a:solidFill>
                              <a:prstClr val="black">
                                <a:alpha val="0"/>
                              </a:prstClr>
                            </a:solidFill>
                          </a:uFill>
                          <a:latin typeface="Arial"/>
                          <a:ea typeface="Arial"/>
                          <a:cs typeface="Arial"/>
                        </a:rPr>
                        <a:t>À remplir le premier jour de la présentation ou de l’admission au centre de santé (visite de référence). </a:t>
                      </a:r>
                    </a:p>
                  </a:txBody>
                  <a:tcPr marL="0" marR="0" marT="0" marB="0">
                    <a:solidFill>
                      <a:schemeClr val="bg1"/>
                    </a:solidFill>
                  </a:tcPr>
                </a:tc>
                <a:extLst>
                  <a:ext uri="{0D108BD9-81ED-4DB2-BD59-A6C34878D82A}">
                    <a16:rowId xmlns:a16="http://schemas.microsoft.com/office/drawing/2014/main" val="2378316739"/>
                  </a:ext>
                </a:extLst>
              </a:tr>
              <a:tr h="274320">
                <a:tc>
                  <a:txBody>
                    <a:bodyPr/>
                    <a:lstStyle/>
                    <a:p>
                      <a:pPr>
                        <a:spcAft>
                          <a:spcPts val="1200"/>
                        </a:spcAft>
                      </a:pPr>
                      <a:r>
                        <a:rPr lang="fr-FR" sz="700" b="1" i="0" u="none" strike="noStrike" cap="none" baseline="0">
                          <a:solidFill>
                            <a:srgbClr val="000000"/>
                          </a:solidFill>
                          <a:effectLst/>
                          <a:uFill>
                            <a:solidFill>
                              <a:prstClr val="black">
                                <a:alpha val="0"/>
                              </a:prstClr>
                            </a:solidFill>
                          </a:uFill>
                          <a:latin typeface="Arial"/>
                          <a:ea typeface="Arial"/>
                          <a:cs typeface="Arial"/>
                        </a:rPr>
                        <a:t>Module 2 :</a:t>
                      </a:r>
                    </a:p>
                  </a:txBody>
                  <a:tcPr marL="0" marR="0" marT="0" marB="0">
                    <a:solidFill>
                      <a:schemeClr val="bg1"/>
                    </a:solidFill>
                  </a:tcPr>
                </a:tc>
                <a:tc>
                  <a:txBody>
                    <a:bodyPr/>
                    <a:lstStyle/>
                    <a:p>
                      <a:pPr>
                        <a:spcAft>
                          <a:spcPts val="1200"/>
                        </a:spcAft>
                      </a:pPr>
                      <a:r>
                        <a:rPr lang="fr-FR" sz="700" b="0" i="0" u="none" strike="noStrike" cap="none" baseline="0">
                          <a:solidFill>
                            <a:srgbClr val="000000"/>
                          </a:solidFill>
                          <a:effectLst/>
                          <a:uFill>
                            <a:solidFill>
                              <a:prstClr val="black">
                                <a:alpha val="0"/>
                              </a:prstClr>
                            </a:solidFill>
                          </a:uFill>
                          <a:latin typeface="Arial"/>
                          <a:ea typeface="Arial"/>
                          <a:cs typeface="Arial"/>
                        </a:rPr>
                        <a:t>À remplir quotidiennement pendant le séjour hospitalier pendant autant de jours que les ressources le permettent, ou lors des visites de suivi au centre de santé.</a:t>
                      </a:r>
                    </a:p>
                  </a:txBody>
                  <a:tcPr marL="0" marR="0" marT="0" marB="0">
                    <a:solidFill>
                      <a:schemeClr val="bg1"/>
                    </a:solidFill>
                  </a:tcPr>
                </a:tc>
                <a:extLst>
                  <a:ext uri="{0D108BD9-81ED-4DB2-BD59-A6C34878D82A}">
                    <a16:rowId xmlns:a16="http://schemas.microsoft.com/office/drawing/2014/main" val="1438772890"/>
                  </a:ext>
                </a:extLst>
              </a:tr>
              <a:tr h="274320">
                <a:tc>
                  <a:txBody>
                    <a:bodyPr/>
                    <a:lstStyle/>
                    <a:p>
                      <a:pPr>
                        <a:spcAft>
                          <a:spcPts val="1200"/>
                        </a:spcAft>
                      </a:pPr>
                      <a:r>
                        <a:rPr lang="fr-FR" sz="700" b="1" i="0" u="none" strike="noStrike" cap="none" baseline="0">
                          <a:solidFill>
                            <a:srgbClr val="000000"/>
                          </a:solidFill>
                          <a:effectLst/>
                          <a:uFill>
                            <a:solidFill>
                              <a:prstClr val="black">
                                <a:alpha val="0"/>
                              </a:prstClr>
                            </a:solidFill>
                          </a:uFill>
                          <a:latin typeface="Arial"/>
                          <a:ea typeface="Arial"/>
                          <a:cs typeface="Arial"/>
                        </a:rPr>
                        <a:t>Module 3:</a:t>
                      </a:r>
                    </a:p>
                  </a:txBody>
                  <a:tcPr marL="0" marR="0" marT="0" marB="0">
                    <a:solidFill>
                      <a:schemeClr val="bg1"/>
                    </a:solidFill>
                  </a:tcPr>
                </a:tc>
                <a:tc>
                  <a:txBody>
                    <a:bodyPr/>
                    <a:lstStyle/>
                    <a:p>
                      <a:pPr>
                        <a:spcAft>
                          <a:spcPts val="1200"/>
                        </a:spcAft>
                      </a:pPr>
                      <a:r>
                        <a:rPr lang="fr-FR" sz="700" b="0" i="0" u="none" strike="noStrike" cap="none" baseline="0">
                          <a:solidFill>
                            <a:srgbClr val="000000"/>
                          </a:solidFill>
                          <a:effectLst/>
                          <a:uFill>
                            <a:solidFill>
                              <a:prstClr val="black">
                                <a:alpha val="0"/>
                              </a:prstClr>
                            </a:solidFill>
                          </a:uFill>
                          <a:latin typeface="Arial"/>
                          <a:ea typeface="Arial"/>
                          <a:cs typeface="Arial"/>
                        </a:rPr>
                        <a:t>À remplir lors de la dernière visite, soit à la sortie de l’hôpital, lors du transfert, du dernier suivi en ambulatoire ou du décès. </a:t>
                      </a:r>
                    </a:p>
                  </a:txBody>
                  <a:tcPr marL="0" marR="0" marT="0" marB="0">
                    <a:solidFill>
                      <a:schemeClr val="bg1"/>
                    </a:solidFill>
                  </a:tcPr>
                </a:tc>
                <a:extLst>
                  <a:ext uri="{0D108BD9-81ED-4DB2-BD59-A6C34878D82A}">
                    <a16:rowId xmlns:a16="http://schemas.microsoft.com/office/drawing/2014/main" val="1493186769"/>
                  </a:ext>
                </a:extLst>
              </a:tr>
            </a:tbl>
          </a:graphicData>
        </a:graphic>
      </p:graphicFrame>
      <p:sp>
        <p:nvSpPr>
          <p:cNvPr id="19" name="TextBox 18">
            <a:extLst>
              <a:ext uri="{FF2B5EF4-FFF2-40B4-BE49-F238E27FC236}">
                <a16:creationId xmlns:a16="http://schemas.microsoft.com/office/drawing/2014/main" id="{A604A4B7-F004-424B-BC55-3B18CF1B7A9F}"/>
              </a:ext>
            </a:extLst>
          </p:cNvPr>
          <p:cNvSpPr txBox="1"/>
          <p:nvPr/>
        </p:nvSpPr>
        <p:spPr>
          <a:xfrm>
            <a:off x="7208391" y="4920551"/>
            <a:ext cx="3698855" cy="184666"/>
          </a:xfrm>
          <a:prstGeom prst="rect">
            <a:avLst/>
          </a:prstGeom>
          <a:solidFill>
            <a:schemeClr val="bg1"/>
          </a:solidFill>
        </p:spPr>
        <p:txBody>
          <a:bodyPr wrap="square" lIns="0" tIns="0" rIns="0" bIns="0" rtlCol="0">
            <a:spAutoFit/>
          </a:bodyPr>
          <a:lstStyle/>
          <a:p>
            <a:pPr>
              <a:spcAft>
                <a:spcPts val="600"/>
              </a:spcAft>
            </a:pPr>
            <a:r>
              <a:rPr lang="fr-FR" sz="600" b="1" i="0" u="none" strike="noStrike" cap="none" baseline="0">
                <a:solidFill>
                  <a:srgbClr val="000000"/>
                </a:solidFill>
                <a:effectLst/>
                <a:uFill>
                  <a:solidFill>
                    <a:prstClr val="black">
                      <a:alpha val="0"/>
                    </a:prstClr>
                  </a:solidFill>
                </a:uFill>
                <a:latin typeface="Arial"/>
                <a:ea typeface="Arial"/>
                <a:cs typeface="Arial"/>
              </a:rPr>
              <a:t>Module relatif à la grossesse : </a:t>
            </a:r>
            <a:r>
              <a:rPr lang="fr-FR" sz="600" b="0" i="0" u="none" strike="noStrike" cap="none" baseline="0">
                <a:solidFill>
                  <a:srgbClr val="000000"/>
                </a:solidFill>
                <a:effectLst/>
                <a:uFill>
                  <a:solidFill>
                    <a:prstClr val="black">
                      <a:alpha val="0"/>
                    </a:prstClr>
                  </a:solidFill>
                </a:uFill>
                <a:latin typeface="Arial"/>
                <a:ea typeface="Arial"/>
                <a:cs typeface="Arial"/>
              </a:rPr>
              <a:t>À remplir si la femme est enceinte actuellement ou l’a été récemment &lt;= 21 jours.</a:t>
            </a:r>
          </a:p>
        </p:txBody>
      </p:sp>
      <p:sp>
        <p:nvSpPr>
          <p:cNvPr id="20" name="TextBox 19">
            <a:extLst>
              <a:ext uri="{FF2B5EF4-FFF2-40B4-BE49-F238E27FC236}">
                <a16:creationId xmlns:a16="http://schemas.microsoft.com/office/drawing/2014/main" id="{7F07E56B-5001-47EE-A1DA-79E4222F05CF}"/>
              </a:ext>
            </a:extLst>
          </p:cNvPr>
          <p:cNvSpPr txBox="1"/>
          <p:nvPr/>
        </p:nvSpPr>
        <p:spPr>
          <a:xfrm>
            <a:off x="7112020" y="5483756"/>
            <a:ext cx="4305946" cy="700192"/>
          </a:xfrm>
          <a:prstGeom prst="rect">
            <a:avLst/>
          </a:prstGeom>
          <a:solidFill>
            <a:schemeClr val="bg1"/>
          </a:solidFill>
        </p:spPr>
        <p:txBody>
          <a:bodyPr wrap="square" lIns="0" tIns="0" rIns="0" bIns="0" rtlCol="0">
            <a:spAutoFit/>
          </a:bodyPr>
          <a:lstStyle/>
          <a:p>
            <a:pPr>
              <a:spcAft>
                <a:spcPts val="600"/>
              </a:spcAft>
            </a:pPr>
            <a:r>
              <a:rPr lang="fr-FR" sz="1050" b="1" i="0" u="none" strike="noStrike" cap="none" baseline="0">
                <a:solidFill>
                  <a:srgbClr val="000000"/>
                </a:solidFill>
                <a:effectLst/>
                <a:uFill>
                  <a:solidFill>
                    <a:prstClr val="black">
                      <a:alpha val="0"/>
                    </a:prstClr>
                  </a:solidFill>
                </a:uFill>
                <a:latin typeface="Arial"/>
                <a:ea typeface="Arial"/>
                <a:cs typeface="Arial"/>
              </a:rPr>
              <a:t>ORIENTATIONS GÉNÉRALES</a:t>
            </a:r>
          </a:p>
          <a:p>
            <a:r>
              <a:rPr lang="fr-FR" sz="600" b="0" i="0" u="none" strike="noStrike" cap="none" baseline="0">
                <a:solidFill>
                  <a:srgbClr val="000000"/>
                </a:solidFill>
                <a:effectLst/>
                <a:uFill>
                  <a:solidFill>
                    <a:prstClr val="black">
                      <a:alpha val="0"/>
                    </a:prstClr>
                  </a:solidFill>
                </a:uFill>
                <a:latin typeface="Arial"/>
                <a:ea typeface="Arial"/>
                <a:cs typeface="Arial"/>
              </a:rPr>
              <a:t>Les numéros d'identification des participants sont constitués d'un code de centre et d'un numéro de participant. Vous pouvez vous inscrire dans le système de gestion des données en remplissant le </a:t>
            </a:r>
            <a:r>
              <a:rPr lang="fr-FR" sz="600" b="0" i="0" u="sng" strike="noStrike" cap="none" baseline="0">
                <a:solidFill>
                  <a:srgbClr val="2383C9"/>
                </a:solidFill>
                <a:effectLst/>
                <a:uFill>
                  <a:solidFill>
                    <a:srgbClr val="2383C9"/>
                  </a:solidFill>
                </a:uFill>
                <a:latin typeface="Arial"/>
                <a:ea typeface="Arial"/>
                <a:cs typeface="Arial"/>
              </a:rPr>
              <a:t>MPX Registration Form (formulaire d'inscription MPX), </a:t>
            </a:r>
            <a:r>
              <a:rPr lang="fr-FR" sz="600" b="0" i="0" u="none" strike="noStrike" cap="none" baseline="0">
                <a:solidFill>
                  <a:srgbClr val="000000"/>
                </a:solidFill>
                <a:effectLst/>
                <a:uFill>
                  <a:solidFill>
                    <a:prstClr val="black">
                      <a:alpha val="0"/>
                    </a:prstClr>
                  </a:solidFill>
                </a:uFill>
                <a:latin typeface="Arial"/>
                <a:ea typeface="Arial"/>
                <a:cs typeface="Arial"/>
              </a:rPr>
              <a:t>et notre équipe de gestion des données vous contactera pour vous donner des instructions en matière de saisie de données et vous attribuer un code de centre à 5 chiffres, le cas échéant.</a:t>
            </a:r>
          </a:p>
          <a:p>
            <a:pPr>
              <a:spcAft>
                <a:spcPts val="600"/>
              </a:spcAft>
            </a:pPr>
            <a:r>
              <a:rPr lang="fr-FR" sz="600" b="0" i="0" u="none" strike="noStrike" cap="none" baseline="0">
                <a:solidFill>
                  <a:srgbClr val="000000"/>
                </a:solidFill>
                <a:effectLst/>
                <a:uFill>
                  <a:solidFill>
                    <a:prstClr val="black">
                      <a:alpha val="0"/>
                    </a:prstClr>
                  </a:solidFill>
                </a:uFill>
                <a:latin typeface="Arial"/>
                <a:ea typeface="Arial"/>
                <a:cs typeface="Arial"/>
              </a:rPr>
              <a:t>Veuillez nous contacter à l’adresse </a:t>
            </a:r>
            <a:r>
              <a:rPr lang="fr-FR" sz="600" b="0" i="0" u="none" strike="noStrike" cap="none" baseline="0">
                <a:solidFill>
                  <a:srgbClr val="2383C9"/>
                </a:solidFill>
                <a:effectLst/>
                <a:uFill>
                  <a:solidFill>
                    <a:prstClr val="black">
                      <a:alpha val="0"/>
                    </a:prstClr>
                  </a:solidFill>
                </a:uFill>
                <a:latin typeface="Arial"/>
                <a:ea typeface="Arial"/>
                <a:cs typeface="Arial"/>
                <a:hlinkClick r:id="rId5" history="0"/>
              </a:rPr>
              <a:t>monkeypox_clinicaldataplatform@who.int</a:t>
            </a:r>
            <a:r>
              <a:rPr lang="fr-FR" sz="600" b="0" i="0" u="none" strike="noStrike" cap="none" baseline="0">
                <a:solidFill>
                  <a:srgbClr val="2383C9"/>
                </a:solidFill>
                <a:effectLst/>
                <a:uFill>
                  <a:solidFill>
                    <a:prstClr val="black">
                      <a:alpha val="0"/>
                    </a:prstClr>
                  </a:solidFill>
                </a:uFill>
                <a:latin typeface="Arial"/>
                <a:ea typeface="Arial"/>
                <a:cs typeface="Arial"/>
              </a:rPr>
              <a:t> </a:t>
            </a:r>
            <a:r>
              <a:rPr lang="fr-FR" sz="600" b="0" i="0" u="none" strike="noStrike" cap="none" baseline="0">
                <a:solidFill>
                  <a:srgbClr val="000000"/>
                </a:solidFill>
                <a:effectLst/>
                <a:uFill>
                  <a:solidFill>
                    <a:prstClr val="black">
                      <a:alpha val="0"/>
                    </a:prstClr>
                  </a:solidFill>
                </a:uFill>
                <a:latin typeface="Arial"/>
                <a:ea typeface="Arial"/>
                <a:cs typeface="Arial"/>
              </a:rPr>
              <a:t>pour toute information complémentaire. </a:t>
            </a:r>
          </a:p>
        </p:txBody>
      </p:sp>
      <p:sp>
        <p:nvSpPr>
          <p:cNvPr id="21" name="TextBox 20">
            <a:extLst>
              <a:ext uri="{FF2B5EF4-FFF2-40B4-BE49-F238E27FC236}">
                <a16:creationId xmlns:a16="http://schemas.microsoft.com/office/drawing/2014/main" id="{442EB988-2019-4E07-892F-7A0B23F21F7A}"/>
              </a:ext>
            </a:extLst>
          </p:cNvPr>
          <p:cNvSpPr txBox="1"/>
          <p:nvPr/>
        </p:nvSpPr>
        <p:spPr>
          <a:xfrm>
            <a:off x="7107257" y="6353300"/>
            <a:ext cx="4376718" cy="246221"/>
          </a:xfrm>
          <a:prstGeom prst="rect">
            <a:avLst/>
          </a:prstGeom>
          <a:solidFill>
            <a:schemeClr val="bg1"/>
          </a:solidFill>
        </p:spPr>
        <p:txBody>
          <a:bodyPr wrap="square" lIns="0" tIns="0" rIns="0" bIns="0" rtlCol="0">
            <a:spAutoFit/>
          </a:bodyPr>
          <a:lstStyle/>
          <a:p>
            <a:r>
              <a:rPr lang="fr-FR" sz="400" b="0" i="0" u="none" strike="noStrike" cap="none" baseline="0" dirty="0">
                <a:solidFill>
                  <a:srgbClr val="000000"/>
                </a:solidFill>
                <a:effectLst/>
                <a:uFill>
                  <a:solidFill>
                    <a:prstClr val="black">
                      <a:alpha val="0"/>
                    </a:prstClr>
                  </a:solidFill>
                </a:uFill>
                <a:latin typeface="Arial"/>
                <a:ea typeface="Arial"/>
                <a:cs typeface="Arial"/>
              </a:rPr>
              <a:t>CAHIER D’OBSERVATION MIPK 21 juillet 2022</a:t>
            </a:r>
            <a:endParaRPr lang="en-US" sz="400" dirty="0"/>
          </a:p>
          <a:p>
            <a:r>
              <a:rPr lang="fr-FR" sz="300" b="0" i="0" u="none" strike="noStrike" cap="none" baseline="0" dirty="0">
                <a:solidFill>
                  <a:srgbClr val="000000"/>
                </a:solidFill>
                <a:effectLst/>
                <a:uFill>
                  <a:solidFill>
                    <a:prstClr val="black">
                      <a:alpha val="0"/>
                    </a:prstClr>
                  </a:solidFill>
                </a:uFill>
                <a:latin typeface="Symbol"/>
                <a:ea typeface="Arial"/>
                <a:cs typeface="Arial"/>
                <a:sym typeface="Symbol"/>
              </a:rPr>
              <a:t></a:t>
            </a:r>
            <a:r>
              <a:rPr lang="fr-FR" sz="300" b="0" i="0" u="none" strike="noStrike" cap="none" baseline="0" dirty="0">
                <a:solidFill>
                  <a:srgbClr val="000000"/>
                </a:solidFill>
                <a:effectLst/>
                <a:uFill>
                  <a:solidFill>
                    <a:prstClr val="black">
                      <a:alpha val="0"/>
                    </a:prstClr>
                  </a:solidFill>
                </a:uFill>
                <a:latin typeface="Arial"/>
                <a:ea typeface="Arial"/>
                <a:cs typeface="Arial"/>
              </a:rPr>
              <a:t> Organisation mondiale de la santé, 2022 Certains droits réservés. Cette publication est disponible sous la licence </a:t>
            </a:r>
            <a:r>
              <a:rPr lang="fr-FR" sz="300" b="0" i="0" u="sng" strike="noStrike" cap="none" baseline="0" dirty="0">
                <a:solidFill>
                  <a:srgbClr val="2383C9"/>
                </a:solidFill>
                <a:effectLst/>
                <a:uFill>
                  <a:solidFill>
                    <a:srgbClr val="2383C9"/>
                  </a:solidFill>
                </a:uFill>
                <a:latin typeface="Arial"/>
                <a:ea typeface="Arial"/>
                <a:cs typeface="Arial"/>
              </a:rPr>
              <a:t>CC.  BYSA 3.0 IGQ,</a:t>
            </a:r>
            <a:r>
              <a:rPr lang="fr-FR" sz="300" b="0" i="0" u="none" strike="noStrike" cap="none" baseline="0" dirty="0">
                <a:solidFill>
                  <a:srgbClr val="000000"/>
                </a:solidFill>
                <a:effectLst/>
                <a:uFill>
                  <a:solidFill>
                    <a:prstClr val="black">
                      <a:alpha val="0"/>
                    </a:prstClr>
                  </a:solidFill>
                </a:uFill>
                <a:latin typeface="Arial"/>
                <a:ea typeface="Arial"/>
                <a:cs typeface="Arial"/>
              </a:rPr>
              <a:t> Cette publication est adaptée à partir du cas COVID-19</a:t>
            </a:r>
          </a:p>
          <a:p>
            <a:r>
              <a:rPr lang="fr-FR" sz="300" b="0" i="0" u="none" strike="noStrike" cap="none" baseline="0" dirty="0">
                <a:solidFill>
                  <a:srgbClr val="000000"/>
                </a:solidFill>
                <a:effectLst/>
                <a:uFill>
                  <a:solidFill>
                    <a:prstClr val="black">
                      <a:alpha val="0"/>
                    </a:prstClr>
                  </a:solidFill>
                </a:uFill>
                <a:latin typeface="Arial"/>
                <a:ea typeface="Arial"/>
                <a:cs typeface="Arial"/>
              </a:rPr>
              <a:t>Cahiers d’observation (CRF) publiés par </a:t>
            </a:r>
            <a:r>
              <a:rPr lang="fr-FR" sz="300" b="0" i="0" u="sng" strike="noStrike" cap="none" baseline="0" dirty="0">
                <a:solidFill>
                  <a:srgbClr val="2383C9"/>
                </a:solidFill>
                <a:effectLst/>
                <a:uFill>
                  <a:solidFill>
                    <a:srgbClr val="2383C9"/>
                  </a:solidFill>
                </a:uFill>
                <a:latin typeface="Arial"/>
                <a:ea typeface="Arial"/>
                <a:cs typeface="Arial"/>
              </a:rPr>
              <a:t>ISARIC</a:t>
            </a:r>
            <a:r>
              <a:rPr lang="fr-FR" sz="300" b="0" i="0" u="none" strike="noStrike" cap="none" baseline="0" dirty="0">
                <a:solidFill>
                  <a:srgbClr val="000000"/>
                </a:solidFill>
                <a:effectLst/>
                <a:uFill>
                  <a:solidFill>
                    <a:prstClr val="black">
                      <a:alpha val="0"/>
                    </a:prstClr>
                  </a:solidFill>
                </a:uFill>
                <a:latin typeface="Arial"/>
                <a:ea typeface="Arial"/>
                <a:cs typeface="Arial"/>
              </a:rPr>
              <a:t> au nom de l’Université d’Oxford. Numéro de référence OMS : WHO/MPX/</a:t>
            </a:r>
            <a:r>
              <a:rPr lang="fr-FR" sz="300" b="0" i="0" u="none" strike="noStrike" cap="none" baseline="0" dirty="0" err="1">
                <a:solidFill>
                  <a:srgbClr val="000000"/>
                </a:solidFill>
                <a:effectLst/>
                <a:uFill>
                  <a:solidFill>
                    <a:prstClr val="black">
                      <a:alpha val="0"/>
                    </a:prstClr>
                  </a:solidFill>
                </a:uFill>
                <a:latin typeface="Arial"/>
                <a:ea typeface="Arial"/>
                <a:cs typeface="Arial"/>
              </a:rPr>
              <a:t>Clinical_CRF</a:t>
            </a:r>
            <a:r>
              <a:rPr lang="fr-FR" sz="300" b="0" i="0" u="none" strike="noStrike" cap="none" baseline="0" dirty="0">
                <a:solidFill>
                  <a:srgbClr val="000000"/>
                </a:solidFill>
                <a:effectLst/>
                <a:uFill>
                  <a:solidFill>
                    <a:prstClr val="black">
                      <a:alpha val="0"/>
                    </a:prstClr>
                  </a:solidFill>
                </a:uFill>
                <a:latin typeface="Arial"/>
                <a:ea typeface="Arial"/>
                <a:cs typeface="Arial"/>
              </a:rPr>
              <a:t>/2022.3</a:t>
            </a:r>
          </a:p>
          <a:p>
            <a:endParaRPr lang="fr-FR" sz="300" dirty="0">
              <a:solidFill>
                <a:srgbClr val="000000"/>
              </a:solidFill>
              <a:uFill>
                <a:solidFill>
                  <a:prstClr val="black">
                    <a:alpha val="0"/>
                  </a:prstClr>
                </a:solidFill>
              </a:uFill>
              <a:latin typeface="Arial"/>
              <a:ea typeface="Arial"/>
              <a:cs typeface="Arial"/>
            </a:endParaRPr>
          </a:p>
          <a:p>
            <a:endParaRPr lang="fr-FR" sz="300" b="0" i="0" u="none" strike="noStrike" cap="none" baseline="0" dirty="0">
              <a:solidFill>
                <a:srgbClr val="000000"/>
              </a:solidFill>
              <a:effectLst/>
              <a:uFill>
                <a:solidFill>
                  <a:prstClr val="black">
                    <a:alpha val="0"/>
                  </a:prstClr>
                </a:solidFill>
              </a:uFill>
              <a:latin typeface="Arial"/>
              <a:ea typeface="Arial"/>
              <a:cs typeface="Arial"/>
            </a:endParaRPr>
          </a:p>
        </p:txBody>
      </p:sp>
    </p:spTree>
    <p:extLst>
      <p:ext uri="{BB962C8B-B14F-4D97-AF65-F5344CB8AC3E}">
        <p14:creationId xmlns:p14="http://schemas.microsoft.com/office/powerpoint/2010/main" val="1806218559"/>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4460D-3F94-3FEF-C105-1DCBD8904849}"/>
              </a:ext>
            </a:extLst>
          </p:cNvPr>
          <p:cNvSpPr>
            <a:spLocks noGrp="1"/>
          </p:cNvSpPr>
          <p:nvPr>
            <p:ph type="title"/>
          </p:nvPr>
        </p:nvSpPr>
        <p:spPr/>
        <p:txBody>
          <a:bodyPr>
            <a:normAutofit fontScale="90000"/>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Formulaire d’investigation de cas (CIF) de variole du singe et </a:t>
            </a:r>
            <a:br>
              <a:rPr sz="2800"/>
            </a:br>
            <a:r>
              <a:rPr lang="fr-FR" sz="2800" b="1" i="0" u="none" strike="noStrike" cap="none" baseline="0">
                <a:solidFill>
                  <a:srgbClr val="577F9F"/>
                </a:solidFill>
                <a:effectLst/>
                <a:uFill>
                  <a:solidFill>
                    <a:prstClr val="black">
                      <a:alpha val="0"/>
                    </a:prstClr>
                  </a:solidFill>
                </a:uFill>
                <a:latin typeface="Arial"/>
                <a:ea typeface="Arial"/>
                <a:cs typeface="Arial"/>
              </a:rPr>
              <a:t>Cahier d’observation (CRF)</a:t>
            </a:r>
          </a:p>
        </p:txBody>
      </p:sp>
      <p:sp>
        <p:nvSpPr>
          <p:cNvPr id="4" name="Content Placeholder 3">
            <a:extLst>
              <a:ext uri="{FF2B5EF4-FFF2-40B4-BE49-F238E27FC236}">
                <a16:creationId xmlns:a16="http://schemas.microsoft.com/office/drawing/2014/main" id="{B89635D3-3ADD-C0AB-4B9D-C681E9C6FB8A}"/>
              </a:ext>
            </a:extLst>
          </p:cNvPr>
          <p:cNvSpPr>
            <a:spLocks noGrp="1"/>
          </p:cNvSpPr>
          <p:nvPr>
            <p:ph idx="1"/>
          </p:nvPr>
        </p:nvSpPr>
        <p:spPr>
          <a:xfrm>
            <a:off x="838200" y="1636730"/>
            <a:ext cx="9683496" cy="4932746"/>
          </a:xfrm>
        </p:spPr>
        <p:txBody>
          <a:bodyPr/>
          <a:lstStyle/>
          <a:p>
            <a:r>
              <a:rPr lang="fr-FR" sz="2000" b="0" i="0" u="none" strike="noStrike" cap="none" baseline="0">
                <a:solidFill>
                  <a:srgbClr val="262626"/>
                </a:solidFill>
                <a:effectLst/>
                <a:uFill>
                  <a:solidFill>
                    <a:prstClr val="black">
                      <a:alpha val="0"/>
                    </a:prstClr>
                  </a:solidFill>
                </a:uFill>
                <a:latin typeface="Arial"/>
                <a:ea typeface="Arial"/>
                <a:cs typeface="Arial"/>
              </a:rPr>
              <a:t>L’OMS a mis à jour le Formulaire d’investigation de cas (CIF) de variole du singe et le cahier d’observation (CRF) pour inclure les dernières informations sur la symptomatologie et les paramètres épidémiologiques, et pour s’aligner sur les recommandations de la dernière réunion du Comité d’urgence sur la variole du singe.</a:t>
            </a:r>
          </a:p>
          <a:p>
            <a:r>
              <a:rPr lang="fr-FR" sz="2000" b="0" i="0" u="none" strike="noStrike" cap="none" baseline="0">
                <a:solidFill>
                  <a:srgbClr val="262626"/>
                </a:solidFill>
                <a:effectLst/>
                <a:uFill>
                  <a:solidFill>
                    <a:prstClr val="black">
                      <a:alpha val="0"/>
                    </a:prstClr>
                  </a:solidFill>
                </a:uFill>
                <a:latin typeface="Arial"/>
                <a:ea typeface="Arial"/>
                <a:cs typeface="Arial"/>
              </a:rPr>
              <a:t>Le CIF a été conçu pour mener une enquête épidémiologique approfondie sur les cas suspectés, probables et confirmés de variole du singe. Il permet le recueil d'informations de manière prospective ou rétrospective tant pour les cas que pour leurs contacts. </a:t>
            </a:r>
          </a:p>
          <a:p>
            <a:r>
              <a:rPr lang="fr-FR" sz="2000" b="0" i="0" u="none" strike="noStrike" cap="none" baseline="0">
                <a:solidFill>
                  <a:srgbClr val="262626"/>
                </a:solidFill>
                <a:effectLst/>
                <a:uFill>
                  <a:solidFill>
                    <a:prstClr val="black">
                      <a:alpha val="0"/>
                    </a:prstClr>
                  </a:solidFill>
                </a:uFill>
                <a:latin typeface="Arial"/>
                <a:ea typeface="Arial"/>
                <a:cs typeface="Arial"/>
              </a:rPr>
              <a:t>Le formulaire complet est destiné à servir d’outil pour une utilisation au niveau national, et les données ne doivent pas être obligatoirement  rapportées à l’OMS.</a:t>
            </a:r>
          </a:p>
        </p:txBody>
      </p:sp>
      <p:sp>
        <p:nvSpPr>
          <p:cNvPr id="7" name="TextBox 6">
            <a:extLst>
              <a:ext uri="{FF2B5EF4-FFF2-40B4-BE49-F238E27FC236}">
                <a16:creationId xmlns:a16="http://schemas.microsoft.com/office/drawing/2014/main" id="{F25E85DA-0D8D-15FD-0648-F965D12BF41E}"/>
              </a:ext>
            </a:extLst>
          </p:cNvPr>
          <p:cNvSpPr txBox="1"/>
          <p:nvPr/>
        </p:nvSpPr>
        <p:spPr>
          <a:xfrm>
            <a:off x="970989" y="6354032"/>
            <a:ext cx="9550707" cy="430887"/>
          </a:xfrm>
          <a:prstGeom prst="rect">
            <a:avLst/>
          </a:prstGeom>
          <a:noFill/>
        </p:spPr>
        <p:txBody>
          <a:bodyPr wrap="square">
            <a:spAutoFit/>
          </a:bodyPr>
          <a:lstStyle/>
          <a:p>
            <a:r>
              <a:rPr lang="fr-FR" sz="1100" b="0" i="0" u="none" strike="noStrike" cap="none" baseline="0" dirty="0">
                <a:solidFill>
                  <a:srgbClr val="44546A"/>
                </a:solidFill>
                <a:effectLst/>
                <a:uFill>
                  <a:solidFill>
                    <a:prstClr val="black">
                      <a:alpha val="0"/>
                    </a:prstClr>
                  </a:solidFill>
                </a:uFill>
                <a:latin typeface="Arial"/>
                <a:ea typeface="Arial"/>
                <a:cs typeface="Arial"/>
              </a:rPr>
              <a:t>Source : OMS. </a:t>
            </a:r>
            <a:r>
              <a:rPr lang="fr-FR" sz="1100" b="0" i="0" u="sng" strike="noStrike" cap="none" baseline="0" dirty="0">
                <a:solidFill>
                  <a:srgbClr val="44546A"/>
                </a:solidFill>
                <a:effectLst/>
                <a:uFill>
                  <a:solidFill>
                    <a:srgbClr val="44546A"/>
                  </a:solidFill>
                </a:uFill>
                <a:latin typeface="Arial"/>
                <a:ea typeface="Arial"/>
                <a:cs typeface="Arial"/>
                <a:hlinkClick r:id="rId3" history="0"/>
              </a:rPr>
              <a:t>Formulaire d’investigation de cas (CIF) de variole du singe et cahier d'observation (CRF) sur l’ensemble de données minimum)</a:t>
            </a:r>
            <a:r>
              <a:rPr lang="fr-FR" sz="1100" b="0" i="0" u="none" strike="noStrike" cap="none" baseline="0" dirty="0">
                <a:solidFill>
                  <a:srgbClr val="44546A"/>
                </a:solidFill>
                <a:effectLst/>
                <a:uFill>
                  <a:solidFill>
                    <a:prstClr val="black">
                      <a:alpha val="0"/>
                    </a:prstClr>
                  </a:solidFill>
                </a:uFill>
                <a:latin typeface="Arial"/>
                <a:ea typeface="Arial"/>
                <a:cs typeface="Arial"/>
              </a:rPr>
              <a:t>. Genève : OMS ; 2023.</a:t>
            </a:r>
          </a:p>
        </p:txBody>
      </p:sp>
    </p:spTree>
    <p:extLst>
      <p:ext uri="{BB962C8B-B14F-4D97-AF65-F5344CB8AC3E}">
        <p14:creationId xmlns:p14="http://schemas.microsoft.com/office/powerpoint/2010/main" val="1836111675"/>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BEAA4-2340-C2F6-FF58-309A1CBEFDFE}"/>
              </a:ext>
            </a:extLst>
          </p:cNvPr>
          <p:cNvSpPr>
            <a:spLocks noGrp="1"/>
          </p:cNvSpPr>
          <p:nvPr>
            <p:ph type="title"/>
          </p:nvPr>
        </p:nvSpPr>
        <p:spPr>
          <a:xfrm>
            <a:off x="717880" y="432078"/>
            <a:ext cx="10515600" cy="800039"/>
          </a:xfrm>
        </p:spPr>
        <p:txBody>
          <a:bodyPr>
            <a:norm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Liste des lignes et formulaire d’enquête sur les cas (OMS) </a:t>
            </a:r>
          </a:p>
        </p:txBody>
      </p:sp>
      <p:pic>
        <p:nvPicPr>
          <p:cNvPr id="6" name="Content Placeholder 5">
            <a:extLst>
              <a:ext uri="{FF2B5EF4-FFF2-40B4-BE49-F238E27FC236}">
                <a16:creationId xmlns:a16="http://schemas.microsoft.com/office/drawing/2014/main" id="{33E48761-1195-597E-9AB5-0E1C978FD3D6}"/>
              </a:ext>
            </a:extLst>
          </p:cNvPr>
          <p:cNvPicPr>
            <a:picLocks noGrp="1" noChangeAspect="1"/>
          </p:cNvPicPr>
          <p:nvPr>
            <p:ph idx="1"/>
          </p:nvPr>
        </p:nvPicPr>
        <p:blipFill>
          <a:blip r:embed="rId3"/>
          <a:stretch>
            <a:fillRect/>
          </a:stretch>
        </p:blipFill>
        <p:spPr>
          <a:xfrm>
            <a:off x="829868" y="1292276"/>
            <a:ext cx="10726112" cy="5288993"/>
          </a:xfrm>
          <a:solidFill>
            <a:schemeClr val="accent6"/>
          </a:solidFill>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7583AF17-16E3-4B66-A5F8-10E49E002FAB}"/>
              </a:ext>
            </a:extLst>
          </p:cNvPr>
          <p:cNvSpPr txBox="1"/>
          <p:nvPr/>
        </p:nvSpPr>
        <p:spPr>
          <a:xfrm>
            <a:off x="8070056" y="1876212"/>
            <a:ext cx="466725" cy="230832"/>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Numéro épidémiologique :</a:t>
            </a:r>
          </a:p>
        </p:txBody>
      </p:sp>
      <p:sp>
        <p:nvSpPr>
          <p:cNvPr id="5" name="TextBox 4">
            <a:extLst>
              <a:ext uri="{FF2B5EF4-FFF2-40B4-BE49-F238E27FC236}">
                <a16:creationId xmlns:a16="http://schemas.microsoft.com/office/drawing/2014/main" id="{04334318-E31B-481A-A0AC-D3002CD5B623}"/>
              </a:ext>
            </a:extLst>
          </p:cNvPr>
          <p:cNvSpPr txBox="1"/>
          <p:nvPr/>
        </p:nvSpPr>
        <p:spPr>
          <a:xfrm>
            <a:off x="8070056" y="2028704"/>
            <a:ext cx="759619" cy="76944"/>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Date de l'investigation : </a:t>
            </a:r>
          </a:p>
        </p:txBody>
      </p:sp>
      <p:sp>
        <p:nvSpPr>
          <p:cNvPr id="7" name="TextBox 6">
            <a:extLst>
              <a:ext uri="{FF2B5EF4-FFF2-40B4-BE49-F238E27FC236}">
                <a16:creationId xmlns:a16="http://schemas.microsoft.com/office/drawing/2014/main" id="{993EA3CA-2B4E-4DEE-9F73-7030B4AF36A9}"/>
              </a:ext>
            </a:extLst>
          </p:cNvPr>
          <p:cNvSpPr txBox="1"/>
          <p:nvPr/>
        </p:nvSpPr>
        <p:spPr>
          <a:xfrm>
            <a:off x="8023620" y="2312072"/>
            <a:ext cx="759619"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Cas rapporté par nom : </a:t>
            </a:r>
          </a:p>
        </p:txBody>
      </p:sp>
      <p:sp>
        <p:nvSpPr>
          <p:cNvPr id="8" name="TextBox 7">
            <a:extLst>
              <a:ext uri="{FF2B5EF4-FFF2-40B4-BE49-F238E27FC236}">
                <a16:creationId xmlns:a16="http://schemas.microsoft.com/office/drawing/2014/main" id="{F916467F-3EF8-466A-8B13-607B8EC0139A}"/>
              </a:ext>
            </a:extLst>
          </p:cNvPr>
          <p:cNvSpPr txBox="1"/>
          <p:nvPr/>
        </p:nvSpPr>
        <p:spPr>
          <a:xfrm>
            <a:off x="9596434" y="2312072"/>
            <a:ext cx="214316" cy="46166"/>
          </a:xfrm>
          <a:prstGeom prst="rect">
            <a:avLst/>
          </a:prstGeom>
          <a:solidFill>
            <a:srgbClr val="F8F9F4"/>
          </a:solidFill>
        </p:spPr>
        <p:txBody>
          <a:bodyPr wrap="square" lIns="0" tIns="0" rIns="0" bIns="0" rtlCol="0">
            <a:spAutoFit/>
          </a:bodyPr>
          <a:lstStyle/>
          <a:p>
            <a:r>
              <a:rPr lang="fr-FR" sz="300" b="0" i="0" u="none" strike="noStrike" cap="none" baseline="0">
                <a:solidFill>
                  <a:srgbClr val="000000"/>
                </a:solidFill>
                <a:effectLst/>
                <a:uFill>
                  <a:solidFill>
                    <a:prstClr val="black">
                      <a:alpha val="0"/>
                    </a:prstClr>
                  </a:solidFill>
                </a:uFill>
                <a:latin typeface="Arial"/>
                <a:ea typeface="Arial"/>
                <a:cs typeface="Arial"/>
              </a:rPr>
              <a:t>[illisible :]</a:t>
            </a:r>
          </a:p>
        </p:txBody>
      </p:sp>
      <p:sp>
        <p:nvSpPr>
          <p:cNvPr id="9" name="TextBox 8">
            <a:extLst>
              <a:ext uri="{FF2B5EF4-FFF2-40B4-BE49-F238E27FC236}">
                <a16:creationId xmlns:a16="http://schemas.microsoft.com/office/drawing/2014/main" id="{0852569E-61D2-41B9-BB56-17CB41FF5CCC}"/>
              </a:ext>
            </a:extLst>
          </p:cNvPr>
          <p:cNvSpPr txBox="1"/>
          <p:nvPr/>
        </p:nvSpPr>
        <p:spPr>
          <a:xfrm>
            <a:off x="10349303" y="2312072"/>
            <a:ext cx="321871" cy="123111"/>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N° de téléphone</a:t>
            </a:r>
          </a:p>
        </p:txBody>
      </p:sp>
      <p:sp>
        <p:nvSpPr>
          <p:cNvPr id="10" name="TextBox 9">
            <a:extLst>
              <a:ext uri="{FF2B5EF4-FFF2-40B4-BE49-F238E27FC236}">
                <a16:creationId xmlns:a16="http://schemas.microsoft.com/office/drawing/2014/main" id="{FB5F7A91-6206-4B33-B3B5-C26976C4753D}"/>
              </a:ext>
            </a:extLst>
          </p:cNvPr>
          <p:cNvSpPr txBox="1"/>
          <p:nvPr/>
        </p:nvSpPr>
        <p:spPr>
          <a:xfrm>
            <a:off x="8009928" y="2506314"/>
            <a:ext cx="1053705" cy="153888"/>
          </a:xfrm>
          <a:prstGeom prst="rect">
            <a:avLst/>
          </a:prstGeom>
          <a:solidFill>
            <a:srgbClr val="F8F9F4"/>
          </a:solidFill>
        </p:spPr>
        <p:txBody>
          <a:bodyPr wrap="square" lIns="0" tIns="0" rIns="0" bIns="0" rtlCol="0">
            <a:spAutoFit/>
          </a:bodyPr>
          <a:lstStyle/>
          <a:p>
            <a:r>
              <a:rPr lang="fr-FR" sz="500" b="1" i="0" u="none" strike="noStrike" cap="none" baseline="0">
                <a:solidFill>
                  <a:srgbClr val="000000"/>
                </a:solidFill>
                <a:effectLst/>
                <a:uFill>
                  <a:solidFill>
                    <a:prstClr val="black">
                      <a:alpha val="0"/>
                    </a:prstClr>
                  </a:solidFill>
                </a:uFill>
                <a:latin typeface="Arial"/>
                <a:ea typeface="Arial"/>
                <a:cs typeface="Arial"/>
              </a:rPr>
              <a:t>Section 1 : Identité du/de la patient(e)</a:t>
            </a:r>
          </a:p>
        </p:txBody>
      </p:sp>
      <p:sp>
        <p:nvSpPr>
          <p:cNvPr id="11" name="TextBox 10">
            <a:extLst>
              <a:ext uri="{FF2B5EF4-FFF2-40B4-BE49-F238E27FC236}">
                <a16:creationId xmlns:a16="http://schemas.microsoft.com/office/drawing/2014/main" id="{C112C6C1-CCC4-4865-B602-4A6D5AA39379}"/>
              </a:ext>
            </a:extLst>
          </p:cNvPr>
          <p:cNvSpPr txBox="1"/>
          <p:nvPr/>
        </p:nvSpPr>
        <p:spPr>
          <a:xfrm>
            <a:off x="8040685" y="2658806"/>
            <a:ext cx="409180"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1. Nom</a:t>
            </a:r>
          </a:p>
        </p:txBody>
      </p:sp>
      <p:sp>
        <p:nvSpPr>
          <p:cNvPr id="12" name="TextBox 11">
            <a:extLst>
              <a:ext uri="{FF2B5EF4-FFF2-40B4-BE49-F238E27FC236}">
                <a16:creationId xmlns:a16="http://schemas.microsoft.com/office/drawing/2014/main" id="{B5153655-5040-48D0-9BC1-DCF1332BD68B}"/>
              </a:ext>
            </a:extLst>
          </p:cNvPr>
          <p:cNvSpPr txBox="1"/>
          <p:nvPr/>
        </p:nvSpPr>
        <p:spPr>
          <a:xfrm>
            <a:off x="9083675" y="2660137"/>
            <a:ext cx="354806" cy="61555"/>
          </a:xfrm>
          <a:prstGeom prst="rect">
            <a:avLst/>
          </a:prstGeom>
          <a:solidFill>
            <a:srgbClr val="F8F9F4"/>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Prénom</a:t>
            </a:r>
          </a:p>
        </p:txBody>
      </p:sp>
      <p:sp>
        <p:nvSpPr>
          <p:cNvPr id="13" name="TextBox 12">
            <a:extLst>
              <a:ext uri="{FF2B5EF4-FFF2-40B4-BE49-F238E27FC236}">
                <a16:creationId xmlns:a16="http://schemas.microsoft.com/office/drawing/2014/main" id="{C9EBC676-3E9F-4D0D-B1DC-E1AED58E9EB9}"/>
              </a:ext>
            </a:extLst>
          </p:cNvPr>
          <p:cNvSpPr txBox="1"/>
          <p:nvPr/>
        </p:nvSpPr>
        <p:spPr>
          <a:xfrm>
            <a:off x="8037510" y="2754262"/>
            <a:ext cx="922340" cy="76944"/>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2. Pour les enfants, nom du père </a:t>
            </a:r>
          </a:p>
        </p:txBody>
      </p:sp>
      <p:sp>
        <p:nvSpPr>
          <p:cNvPr id="14" name="TextBox 13">
            <a:extLst>
              <a:ext uri="{FF2B5EF4-FFF2-40B4-BE49-F238E27FC236}">
                <a16:creationId xmlns:a16="http://schemas.microsoft.com/office/drawing/2014/main" id="{2B26672B-509D-434E-BC6B-70C0282464A6}"/>
              </a:ext>
            </a:extLst>
          </p:cNvPr>
          <p:cNvSpPr txBox="1"/>
          <p:nvPr/>
        </p:nvSpPr>
        <p:spPr>
          <a:xfrm>
            <a:off x="8033145" y="2838901"/>
            <a:ext cx="544515" cy="153888"/>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3. Date de naissance</a:t>
            </a:r>
          </a:p>
        </p:txBody>
      </p:sp>
      <p:sp>
        <p:nvSpPr>
          <p:cNvPr id="16" name="TextBox 15">
            <a:extLst>
              <a:ext uri="{FF2B5EF4-FFF2-40B4-BE49-F238E27FC236}">
                <a16:creationId xmlns:a16="http://schemas.microsoft.com/office/drawing/2014/main" id="{30F2221B-B019-4026-8E4F-47A50A5FA4A1}"/>
              </a:ext>
            </a:extLst>
          </p:cNvPr>
          <p:cNvSpPr txBox="1"/>
          <p:nvPr/>
        </p:nvSpPr>
        <p:spPr>
          <a:xfrm>
            <a:off x="9077325" y="2945565"/>
            <a:ext cx="727075" cy="61555"/>
          </a:xfrm>
          <a:prstGeom prst="rect">
            <a:avLst/>
          </a:prstGeom>
          <a:solidFill>
            <a:srgbClr val="F8F9F4"/>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Âge en mois (nourrisson)</a:t>
            </a:r>
          </a:p>
        </p:txBody>
      </p:sp>
      <p:sp>
        <p:nvSpPr>
          <p:cNvPr id="17" name="TextBox 16">
            <a:extLst>
              <a:ext uri="{FF2B5EF4-FFF2-40B4-BE49-F238E27FC236}">
                <a16:creationId xmlns:a16="http://schemas.microsoft.com/office/drawing/2014/main" id="{C4B55CFF-2C9C-41C0-9BFA-C2CD685A51A1}"/>
              </a:ext>
            </a:extLst>
          </p:cNvPr>
          <p:cNvSpPr txBox="1"/>
          <p:nvPr/>
        </p:nvSpPr>
        <p:spPr>
          <a:xfrm>
            <a:off x="10098485" y="2945565"/>
            <a:ext cx="631825" cy="61555"/>
          </a:xfrm>
          <a:prstGeom prst="rect">
            <a:avLst/>
          </a:prstGeom>
          <a:solidFill>
            <a:srgbClr val="F8F9F4"/>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Âge en années (autre) </a:t>
            </a:r>
          </a:p>
        </p:txBody>
      </p:sp>
      <p:sp>
        <p:nvSpPr>
          <p:cNvPr id="18" name="TextBox 17">
            <a:extLst>
              <a:ext uri="{FF2B5EF4-FFF2-40B4-BE49-F238E27FC236}">
                <a16:creationId xmlns:a16="http://schemas.microsoft.com/office/drawing/2014/main" id="{3B946D87-1FF5-4681-B9DF-9041C76D1665}"/>
              </a:ext>
            </a:extLst>
          </p:cNvPr>
          <p:cNvSpPr txBox="1"/>
          <p:nvPr/>
        </p:nvSpPr>
        <p:spPr>
          <a:xfrm>
            <a:off x="8023620" y="2945565"/>
            <a:ext cx="806055" cy="76944"/>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4. Âge en jours [illisible :]</a:t>
            </a:r>
          </a:p>
        </p:txBody>
      </p:sp>
      <p:sp>
        <p:nvSpPr>
          <p:cNvPr id="19" name="TextBox 18">
            <a:extLst>
              <a:ext uri="{FF2B5EF4-FFF2-40B4-BE49-F238E27FC236}">
                <a16:creationId xmlns:a16="http://schemas.microsoft.com/office/drawing/2014/main" id="{5208A50E-2336-4351-9F31-C723A837CAD6}"/>
              </a:ext>
            </a:extLst>
          </p:cNvPr>
          <p:cNvSpPr txBox="1"/>
          <p:nvPr/>
        </p:nvSpPr>
        <p:spPr>
          <a:xfrm>
            <a:off x="8023620" y="3040683"/>
            <a:ext cx="334568"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5. Sexe</a:t>
            </a:r>
          </a:p>
        </p:txBody>
      </p:sp>
      <p:sp>
        <p:nvSpPr>
          <p:cNvPr id="20" name="TextBox 19">
            <a:extLst>
              <a:ext uri="{FF2B5EF4-FFF2-40B4-BE49-F238E27FC236}">
                <a16:creationId xmlns:a16="http://schemas.microsoft.com/office/drawing/2014/main" id="{55B11E39-F8A8-4D28-B1AD-941DC533C7BF}"/>
              </a:ext>
            </a:extLst>
          </p:cNvPr>
          <p:cNvSpPr txBox="1"/>
          <p:nvPr/>
        </p:nvSpPr>
        <p:spPr>
          <a:xfrm>
            <a:off x="8449865" y="3042109"/>
            <a:ext cx="82749" cy="61555"/>
          </a:xfrm>
          <a:prstGeom prst="rect">
            <a:avLst/>
          </a:prstGeom>
          <a:solidFill>
            <a:srgbClr val="F8F9F4"/>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M</a:t>
            </a:r>
          </a:p>
        </p:txBody>
      </p:sp>
      <p:sp>
        <p:nvSpPr>
          <p:cNvPr id="21" name="TextBox 20">
            <a:extLst>
              <a:ext uri="{FF2B5EF4-FFF2-40B4-BE49-F238E27FC236}">
                <a16:creationId xmlns:a16="http://schemas.microsoft.com/office/drawing/2014/main" id="{817B1E2D-B059-4AB6-8308-A3E6BBB11533}"/>
              </a:ext>
            </a:extLst>
          </p:cNvPr>
          <p:cNvSpPr txBox="1"/>
          <p:nvPr/>
        </p:nvSpPr>
        <p:spPr>
          <a:xfrm>
            <a:off x="8624291" y="3037347"/>
            <a:ext cx="82749" cy="61555"/>
          </a:xfrm>
          <a:prstGeom prst="rect">
            <a:avLst/>
          </a:prstGeom>
          <a:solidFill>
            <a:srgbClr val="F8F9F4"/>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F</a:t>
            </a:r>
          </a:p>
        </p:txBody>
      </p:sp>
      <p:sp>
        <p:nvSpPr>
          <p:cNvPr id="23" name="TextBox 22">
            <a:extLst>
              <a:ext uri="{FF2B5EF4-FFF2-40B4-BE49-F238E27FC236}">
                <a16:creationId xmlns:a16="http://schemas.microsoft.com/office/drawing/2014/main" id="{82B1B478-04F7-47F7-980F-46469E47ABA1}"/>
              </a:ext>
            </a:extLst>
          </p:cNvPr>
          <p:cNvSpPr txBox="1"/>
          <p:nvPr/>
        </p:nvSpPr>
        <p:spPr>
          <a:xfrm>
            <a:off x="8023620" y="3134551"/>
            <a:ext cx="1972868"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6. Village/domicile/rue de résidence au cours des 3 dernières semaines</a:t>
            </a:r>
          </a:p>
        </p:txBody>
      </p:sp>
      <p:sp>
        <p:nvSpPr>
          <p:cNvPr id="24" name="TextBox 23">
            <a:extLst>
              <a:ext uri="{FF2B5EF4-FFF2-40B4-BE49-F238E27FC236}">
                <a16:creationId xmlns:a16="http://schemas.microsoft.com/office/drawing/2014/main" id="{EC9F12B1-4FCA-4F56-973B-CD9C366B81C0}"/>
              </a:ext>
            </a:extLst>
          </p:cNvPr>
          <p:cNvSpPr txBox="1"/>
          <p:nvPr/>
        </p:nvSpPr>
        <p:spPr>
          <a:xfrm>
            <a:off x="8033145" y="3219190"/>
            <a:ext cx="246461"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7. État</a:t>
            </a:r>
          </a:p>
        </p:txBody>
      </p:sp>
      <p:sp>
        <p:nvSpPr>
          <p:cNvPr id="25" name="TextBox 24">
            <a:extLst>
              <a:ext uri="{FF2B5EF4-FFF2-40B4-BE49-F238E27FC236}">
                <a16:creationId xmlns:a16="http://schemas.microsoft.com/office/drawing/2014/main" id="{82FE4184-82A6-46E4-A968-17B845F2E6F8}"/>
              </a:ext>
            </a:extLst>
          </p:cNvPr>
          <p:cNvSpPr txBox="1"/>
          <p:nvPr/>
        </p:nvSpPr>
        <p:spPr>
          <a:xfrm>
            <a:off x="9492851" y="3219190"/>
            <a:ext cx="172643" cy="369332"/>
          </a:xfrm>
          <a:prstGeom prst="rect">
            <a:avLst/>
          </a:prstGeom>
          <a:solidFill>
            <a:srgbClr val="F8F9F4"/>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Zone de gouvernement local (LGA)</a:t>
            </a:r>
          </a:p>
        </p:txBody>
      </p:sp>
      <p:sp>
        <p:nvSpPr>
          <p:cNvPr id="26" name="TextBox 25">
            <a:extLst>
              <a:ext uri="{FF2B5EF4-FFF2-40B4-BE49-F238E27FC236}">
                <a16:creationId xmlns:a16="http://schemas.microsoft.com/office/drawing/2014/main" id="{11E39C8F-6293-45BF-BF95-60B8F0399ED3}"/>
              </a:ext>
            </a:extLst>
          </p:cNvPr>
          <p:cNvSpPr txBox="1"/>
          <p:nvPr/>
        </p:nvSpPr>
        <p:spPr>
          <a:xfrm>
            <a:off x="10233901" y="3219190"/>
            <a:ext cx="251224" cy="61555"/>
          </a:xfrm>
          <a:prstGeom prst="rect">
            <a:avLst/>
          </a:prstGeom>
          <a:solidFill>
            <a:srgbClr val="F8F9F4"/>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SALLE</a:t>
            </a:r>
          </a:p>
        </p:txBody>
      </p:sp>
      <p:sp>
        <p:nvSpPr>
          <p:cNvPr id="27" name="TextBox 26">
            <a:extLst>
              <a:ext uri="{FF2B5EF4-FFF2-40B4-BE49-F238E27FC236}">
                <a16:creationId xmlns:a16="http://schemas.microsoft.com/office/drawing/2014/main" id="{557F85A0-8FE7-4B90-AFCE-7BFB5E2D5981}"/>
              </a:ext>
            </a:extLst>
          </p:cNvPr>
          <p:cNvSpPr txBox="1"/>
          <p:nvPr/>
        </p:nvSpPr>
        <p:spPr>
          <a:xfrm>
            <a:off x="8028382" y="3322618"/>
            <a:ext cx="426245"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8. Nationalité</a:t>
            </a:r>
          </a:p>
        </p:txBody>
      </p:sp>
      <p:sp>
        <p:nvSpPr>
          <p:cNvPr id="28" name="TextBox 27">
            <a:extLst>
              <a:ext uri="{FF2B5EF4-FFF2-40B4-BE49-F238E27FC236}">
                <a16:creationId xmlns:a16="http://schemas.microsoft.com/office/drawing/2014/main" id="{93EAEC61-76B1-4D74-B8A4-85E5FF77B18E}"/>
              </a:ext>
            </a:extLst>
          </p:cNvPr>
          <p:cNvSpPr txBox="1"/>
          <p:nvPr/>
        </p:nvSpPr>
        <p:spPr>
          <a:xfrm>
            <a:off x="9492851" y="3322618"/>
            <a:ext cx="486968" cy="123111"/>
          </a:xfrm>
          <a:prstGeom prst="rect">
            <a:avLst/>
          </a:prstGeom>
          <a:solidFill>
            <a:srgbClr val="F8F9F4"/>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Groupe ethnique/tribu</a:t>
            </a:r>
          </a:p>
        </p:txBody>
      </p:sp>
      <p:sp>
        <p:nvSpPr>
          <p:cNvPr id="29" name="TextBox 28">
            <a:extLst>
              <a:ext uri="{FF2B5EF4-FFF2-40B4-BE49-F238E27FC236}">
                <a16:creationId xmlns:a16="http://schemas.microsoft.com/office/drawing/2014/main" id="{AF97BB39-DEB4-4583-AA96-3D1913E1B262}"/>
              </a:ext>
            </a:extLst>
          </p:cNvPr>
          <p:cNvSpPr txBox="1"/>
          <p:nvPr/>
        </p:nvSpPr>
        <p:spPr>
          <a:xfrm>
            <a:off x="8023619" y="3415174"/>
            <a:ext cx="889399"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9. Profession du/de la patient(e) :</a:t>
            </a:r>
          </a:p>
        </p:txBody>
      </p:sp>
      <p:sp>
        <p:nvSpPr>
          <p:cNvPr id="30" name="TextBox 29">
            <a:extLst>
              <a:ext uri="{FF2B5EF4-FFF2-40B4-BE49-F238E27FC236}">
                <a16:creationId xmlns:a16="http://schemas.microsoft.com/office/drawing/2014/main" id="{58DF09BF-4595-4EAE-A222-7BC1E83E5A46}"/>
              </a:ext>
            </a:extLst>
          </p:cNvPr>
          <p:cNvSpPr txBox="1"/>
          <p:nvPr/>
        </p:nvSpPr>
        <p:spPr>
          <a:xfrm>
            <a:off x="8023618" y="3588771"/>
            <a:ext cx="889399" cy="153888"/>
          </a:xfrm>
          <a:prstGeom prst="rect">
            <a:avLst/>
          </a:prstGeom>
          <a:solidFill>
            <a:srgbClr val="F8F9F4"/>
          </a:solidFill>
        </p:spPr>
        <p:txBody>
          <a:bodyPr wrap="square" lIns="0" tIns="0" rIns="0" bIns="0" rtlCol="0">
            <a:spAutoFit/>
          </a:bodyPr>
          <a:lstStyle/>
          <a:p>
            <a:r>
              <a:rPr lang="fr-FR" sz="500" b="1" i="0" u="none" strike="noStrike" cap="none" baseline="0">
                <a:solidFill>
                  <a:srgbClr val="000000"/>
                </a:solidFill>
                <a:effectLst/>
                <a:uFill>
                  <a:solidFill>
                    <a:prstClr val="black">
                      <a:alpha val="0"/>
                    </a:prstClr>
                  </a:solidFill>
                </a:uFill>
                <a:latin typeface="Arial"/>
                <a:ea typeface="Arial"/>
                <a:cs typeface="Arial"/>
              </a:rPr>
              <a:t>Section 2 : Statut du/de la patient(e)</a:t>
            </a:r>
          </a:p>
        </p:txBody>
      </p:sp>
      <p:sp>
        <p:nvSpPr>
          <p:cNvPr id="31" name="TextBox 30">
            <a:extLst>
              <a:ext uri="{FF2B5EF4-FFF2-40B4-BE49-F238E27FC236}">
                <a16:creationId xmlns:a16="http://schemas.microsoft.com/office/drawing/2014/main" id="{0E05FA2B-23C7-4297-847B-487C9FA858A4}"/>
              </a:ext>
            </a:extLst>
          </p:cNvPr>
          <p:cNvSpPr txBox="1"/>
          <p:nvPr/>
        </p:nvSpPr>
        <p:spPr>
          <a:xfrm>
            <a:off x="8033145" y="3690334"/>
            <a:ext cx="788990"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10. Statut du/de la patient(e) :</a:t>
            </a:r>
          </a:p>
        </p:txBody>
      </p:sp>
      <p:sp>
        <p:nvSpPr>
          <p:cNvPr id="32" name="TextBox 31">
            <a:extLst>
              <a:ext uri="{FF2B5EF4-FFF2-40B4-BE49-F238E27FC236}">
                <a16:creationId xmlns:a16="http://schemas.microsoft.com/office/drawing/2014/main" id="{1E02AEC8-95C6-4C1C-8245-C52CBF434230}"/>
              </a:ext>
            </a:extLst>
          </p:cNvPr>
          <p:cNvSpPr txBox="1"/>
          <p:nvPr/>
        </p:nvSpPr>
        <p:spPr>
          <a:xfrm>
            <a:off x="9121772" y="3687953"/>
            <a:ext cx="144068"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En vie</a:t>
            </a:r>
          </a:p>
        </p:txBody>
      </p:sp>
      <p:sp>
        <p:nvSpPr>
          <p:cNvPr id="33" name="TextBox 32">
            <a:extLst>
              <a:ext uri="{FF2B5EF4-FFF2-40B4-BE49-F238E27FC236}">
                <a16:creationId xmlns:a16="http://schemas.microsoft.com/office/drawing/2014/main" id="{8193F496-A4C9-47FC-937A-6BC7B245DA15}"/>
              </a:ext>
            </a:extLst>
          </p:cNvPr>
          <p:cNvSpPr txBox="1"/>
          <p:nvPr/>
        </p:nvSpPr>
        <p:spPr>
          <a:xfrm>
            <a:off x="9627394" y="3687953"/>
            <a:ext cx="171647" cy="123111"/>
          </a:xfrm>
          <a:prstGeom prst="rect">
            <a:avLst/>
          </a:prstGeom>
          <a:solidFill>
            <a:srgbClr val="F8F9F4"/>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Décédé(e)</a:t>
            </a:r>
          </a:p>
        </p:txBody>
      </p:sp>
      <p:sp>
        <p:nvSpPr>
          <p:cNvPr id="34" name="TextBox 33">
            <a:extLst>
              <a:ext uri="{FF2B5EF4-FFF2-40B4-BE49-F238E27FC236}">
                <a16:creationId xmlns:a16="http://schemas.microsoft.com/office/drawing/2014/main" id="{4B153911-F972-486D-8FE1-8EF564D286DF}"/>
              </a:ext>
            </a:extLst>
          </p:cNvPr>
          <p:cNvSpPr txBox="1"/>
          <p:nvPr/>
        </p:nvSpPr>
        <p:spPr>
          <a:xfrm>
            <a:off x="8032152" y="3788965"/>
            <a:ext cx="838004" cy="123111"/>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11. En cas de décès, en indiquer la date</a:t>
            </a:r>
          </a:p>
        </p:txBody>
      </p:sp>
      <p:sp>
        <p:nvSpPr>
          <p:cNvPr id="35" name="TextBox 34">
            <a:extLst>
              <a:ext uri="{FF2B5EF4-FFF2-40B4-BE49-F238E27FC236}">
                <a16:creationId xmlns:a16="http://schemas.microsoft.com/office/drawing/2014/main" id="{AFA7474D-6192-4810-826B-345B1ACA781E}"/>
              </a:ext>
            </a:extLst>
          </p:cNvPr>
          <p:cNvSpPr txBox="1"/>
          <p:nvPr/>
        </p:nvSpPr>
        <p:spPr>
          <a:xfrm>
            <a:off x="8035923" y="3889478"/>
            <a:ext cx="1186658"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12. Lieu des obsèques, indiquer le village :</a:t>
            </a:r>
          </a:p>
        </p:txBody>
      </p:sp>
      <p:sp>
        <p:nvSpPr>
          <p:cNvPr id="36" name="TextBox 35">
            <a:extLst>
              <a:ext uri="{FF2B5EF4-FFF2-40B4-BE49-F238E27FC236}">
                <a16:creationId xmlns:a16="http://schemas.microsoft.com/office/drawing/2014/main" id="{C28898FA-E996-4B19-932D-01BF5F796653}"/>
              </a:ext>
            </a:extLst>
          </p:cNvPr>
          <p:cNvSpPr txBox="1"/>
          <p:nvPr/>
        </p:nvSpPr>
        <p:spPr>
          <a:xfrm>
            <a:off x="8035519" y="3980884"/>
            <a:ext cx="1346605" cy="123111"/>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13. Une cicatrice de vaccination contre la variole est-elle présente ? </a:t>
            </a:r>
          </a:p>
        </p:txBody>
      </p:sp>
      <p:sp>
        <p:nvSpPr>
          <p:cNvPr id="37" name="TextBox 36">
            <a:extLst>
              <a:ext uri="{FF2B5EF4-FFF2-40B4-BE49-F238E27FC236}">
                <a16:creationId xmlns:a16="http://schemas.microsoft.com/office/drawing/2014/main" id="{2D78FF71-B432-4039-BB52-28F3D3B37BAA}"/>
              </a:ext>
            </a:extLst>
          </p:cNvPr>
          <p:cNvSpPr txBox="1"/>
          <p:nvPr/>
        </p:nvSpPr>
        <p:spPr>
          <a:xfrm>
            <a:off x="9548316" y="3783433"/>
            <a:ext cx="486968"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Lieu de décès : </a:t>
            </a:r>
          </a:p>
        </p:txBody>
      </p:sp>
      <p:sp>
        <p:nvSpPr>
          <p:cNvPr id="38" name="TextBox 37">
            <a:extLst>
              <a:ext uri="{FF2B5EF4-FFF2-40B4-BE49-F238E27FC236}">
                <a16:creationId xmlns:a16="http://schemas.microsoft.com/office/drawing/2014/main" id="{0E85BCEF-C605-4413-A9D6-7F4AA957BC8F}"/>
              </a:ext>
            </a:extLst>
          </p:cNvPr>
          <p:cNvSpPr txBox="1"/>
          <p:nvPr/>
        </p:nvSpPr>
        <p:spPr>
          <a:xfrm>
            <a:off x="9810750" y="3876158"/>
            <a:ext cx="145753" cy="430887"/>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Zone de gouvernement local (LGA)</a:t>
            </a:r>
          </a:p>
        </p:txBody>
      </p:sp>
      <p:sp>
        <p:nvSpPr>
          <p:cNvPr id="39" name="TextBox 38">
            <a:extLst>
              <a:ext uri="{FF2B5EF4-FFF2-40B4-BE49-F238E27FC236}">
                <a16:creationId xmlns:a16="http://schemas.microsoft.com/office/drawing/2014/main" id="{0B8C5F52-0455-4FDA-86B5-10EB9E23922F}"/>
              </a:ext>
            </a:extLst>
          </p:cNvPr>
          <p:cNvSpPr txBox="1"/>
          <p:nvPr/>
        </p:nvSpPr>
        <p:spPr>
          <a:xfrm>
            <a:off x="10510238" y="3886580"/>
            <a:ext cx="202406" cy="61555"/>
          </a:xfrm>
          <a:prstGeom prst="rect">
            <a:avLst/>
          </a:prstGeom>
          <a:solidFill>
            <a:srgbClr val="F8F9F4"/>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Statut</a:t>
            </a:r>
          </a:p>
        </p:txBody>
      </p:sp>
      <p:sp>
        <p:nvSpPr>
          <p:cNvPr id="40" name="TextBox 39">
            <a:extLst>
              <a:ext uri="{FF2B5EF4-FFF2-40B4-BE49-F238E27FC236}">
                <a16:creationId xmlns:a16="http://schemas.microsoft.com/office/drawing/2014/main" id="{ECC5B419-EA4E-47AB-A2C3-6832ED301421}"/>
              </a:ext>
            </a:extLst>
          </p:cNvPr>
          <p:cNvSpPr txBox="1"/>
          <p:nvPr/>
        </p:nvSpPr>
        <p:spPr>
          <a:xfrm>
            <a:off x="9492851" y="3976344"/>
            <a:ext cx="145753"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Oui</a:t>
            </a:r>
          </a:p>
        </p:txBody>
      </p:sp>
      <p:sp>
        <p:nvSpPr>
          <p:cNvPr id="41" name="TextBox 40">
            <a:extLst>
              <a:ext uri="{FF2B5EF4-FFF2-40B4-BE49-F238E27FC236}">
                <a16:creationId xmlns:a16="http://schemas.microsoft.com/office/drawing/2014/main" id="{5E3C2BB5-F501-4571-886C-267C9B264B5C}"/>
              </a:ext>
            </a:extLst>
          </p:cNvPr>
          <p:cNvSpPr txBox="1"/>
          <p:nvPr/>
        </p:nvSpPr>
        <p:spPr>
          <a:xfrm>
            <a:off x="9883626" y="3976344"/>
            <a:ext cx="145753"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Non</a:t>
            </a:r>
          </a:p>
        </p:txBody>
      </p:sp>
      <p:sp>
        <p:nvSpPr>
          <p:cNvPr id="42" name="TextBox 41">
            <a:extLst>
              <a:ext uri="{FF2B5EF4-FFF2-40B4-BE49-F238E27FC236}">
                <a16:creationId xmlns:a16="http://schemas.microsoft.com/office/drawing/2014/main" id="{8E017F45-9726-4A76-9C54-6AC52EB7E48E}"/>
              </a:ext>
            </a:extLst>
          </p:cNvPr>
          <p:cNvSpPr txBox="1"/>
          <p:nvPr/>
        </p:nvSpPr>
        <p:spPr>
          <a:xfrm>
            <a:off x="8008138" y="4145486"/>
            <a:ext cx="1668070" cy="76944"/>
          </a:xfrm>
          <a:prstGeom prst="rect">
            <a:avLst/>
          </a:prstGeom>
          <a:solidFill>
            <a:srgbClr val="F8F9F4"/>
          </a:solidFill>
        </p:spPr>
        <p:txBody>
          <a:bodyPr wrap="square" lIns="0" tIns="0" rIns="0" bIns="0" rtlCol="0">
            <a:spAutoFit/>
          </a:bodyPr>
          <a:lstStyle/>
          <a:p>
            <a:r>
              <a:rPr lang="fr-FR" sz="500" b="1" i="0" u="none" strike="noStrike" cap="none" baseline="0">
                <a:solidFill>
                  <a:srgbClr val="000000"/>
                </a:solidFill>
                <a:effectLst/>
                <a:uFill>
                  <a:solidFill>
                    <a:prstClr val="black">
                      <a:alpha val="0"/>
                    </a:prstClr>
                  </a:solidFill>
                </a:uFill>
                <a:latin typeface="Arial"/>
                <a:ea typeface="Arial"/>
                <a:cs typeface="Arial"/>
              </a:rPr>
              <a:t>Section 3 : Antécédents cliniques/présentation</a:t>
            </a:r>
          </a:p>
        </p:txBody>
      </p:sp>
      <p:sp>
        <p:nvSpPr>
          <p:cNvPr id="43" name="TextBox 42">
            <a:extLst>
              <a:ext uri="{FF2B5EF4-FFF2-40B4-BE49-F238E27FC236}">
                <a16:creationId xmlns:a16="http://schemas.microsoft.com/office/drawing/2014/main" id="{8E3400DF-DFDF-416F-9692-A9C74E6CCE8A}"/>
              </a:ext>
            </a:extLst>
          </p:cNvPr>
          <p:cNvSpPr txBox="1"/>
          <p:nvPr/>
        </p:nvSpPr>
        <p:spPr>
          <a:xfrm>
            <a:off x="8002975" y="4340527"/>
            <a:ext cx="988625"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14. Date d’apparition des symptômes :</a:t>
            </a:r>
          </a:p>
        </p:txBody>
      </p:sp>
      <p:sp>
        <p:nvSpPr>
          <p:cNvPr id="44" name="TextBox 43">
            <a:extLst>
              <a:ext uri="{FF2B5EF4-FFF2-40B4-BE49-F238E27FC236}">
                <a16:creationId xmlns:a16="http://schemas.microsoft.com/office/drawing/2014/main" id="{24317ECE-824D-45BA-968A-D6966582AF33}"/>
              </a:ext>
            </a:extLst>
          </p:cNvPr>
          <p:cNvSpPr txBox="1"/>
          <p:nvPr/>
        </p:nvSpPr>
        <p:spPr>
          <a:xfrm>
            <a:off x="8010323" y="4438257"/>
            <a:ext cx="1902027"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15. Nom du village/LGA/État où le/la patient(e) est tombé(e) malade</a:t>
            </a:r>
          </a:p>
        </p:txBody>
      </p:sp>
      <p:sp>
        <p:nvSpPr>
          <p:cNvPr id="45" name="TextBox 44">
            <a:extLst>
              <a:ext uri="{FF2B5EF4-FFF2-40B4-BE49-F238E27FC236}">
                <a16:creationId xmlns:a16="http://schemas.microsoft.com/office/drawing/2014/main" id="{5ECE8A6D-D22F-4D71-87F7-CB1A2301C9C4}"/>
              </a:ext>
            </a:extLst>
          </p:cNvPr>
          <p:cNvSpPr txBox="1"/>
          <p:nvPr/>
        </p:nvSpPr>
        <p:spPr>
          <a:xfrm>
            <a:off x="8257178" y="4519977"/>
            <a:ext cx="275436" cy="61555"/>
          </a:xfrm>
          <a:prstGeom prst="rect">
            <a:avLst/>
          </a:prstGeom>
          <a:solidFill>
            <a:srgbClr val="F8F9F4"/>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Pays</a:t>
            </a:r>
          </a:p>
        </p:txBody>
      </p:sp>
      <p:sp>
        <p:nvSpPr>
          <p:cNvPr id="46" name="TextBox 45">
            <a:extLst>
              <a:ext uri="{FF2B5EF4-FFF2-40B4-BE49-F238E27FC236}">
                <a16:creationId xmlns:a16="http://schemas.microsoft.com/office/drawing/2014/main" id="{D826F49D-AB0A-448C-B4C1-78B3443B4324}"/>
              </a:ext>
            </a:extLst>
          </p:cNvPr>
          <p:cNvSpPr txBox="1"/>
          <p:nvPr/>
        </p:nvSpPr>
        <p:spPr>
          <a:xfrm>
            <a:off x="8040484" y="4622788"/>
            <a:ext cx="2354466" cy="153888"/>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16 a. Le/la patient(e) a-t-il/elle voyagé à un moment quelconque au cours des trois semaines précédant sa maladie ? :</a:t>
            </a:r>
          </a:p>
        </p:txBody>
      </p:sp>
      <p:sp>
        <p:nvSpPr>
          <p:cNvPr id="47" name="TextBox 46">
            <a:extLst>
              <a:ext uri="{FF2B5EF4-FFF2-40B4-BE49-F238E27FC236}">
                <a16:creationId xmlns:a16="http://schemas.microsoft.com/office/drawing/2014/main" id="{B21D6F38-3E5B-4604-B207-5F8478BBF7EF}"/>
              </a:ext>
            </a:extLst>
          </p:cNvPr>
          <p:cNvSpPr txBox="1"/>
          <p:nvPr/>
        </p:nvSpPr>
        <p:spPr>
          <a:xfrm>
            <a:off x="10485125" y="4622788"/>
            <a:ext cx="145753"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Oui</a:t>
            </a:r>
          </a:p>
        </p:txBody>
      </p:sp>
      <p:sp>
        <p:nvSpPr>
          <p:cNvPr id="48" name="TextBox 47">
            <a:extLst>
              <a:ext uri="{FF2B5EF4-FFF2-40B4-BE49-F238E27FC236}">
                <a16:creationId xmlns:a16="http://schemas.microsoft.com/office/drawing/2014/main" id="{72AB2F4E-70F8-41C0-B8E8-E4B90ED85B51}"/>
              </a:ext>
            </a:extLst>
          </p:cNvPr>
          <p:cNvSpPr txBox="1"/>
          <p:nvPr/>
        </p:nvSpPr>
        <p:spPr>
          <a:xfrm>
            <a:off x="10756835" y="4622788"/>
            <a:ext cx="145753"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Non</a:t>
            </a:r>
          </a:p>
        </p:txBody>
      </p:sp>
      <p:sp>
        <p:nvSpPr>
          <p:cNvPr id="49" name="TextBox 48">
            <a:extLst>
              <a:ext uri="{FF2B5EF4-FFF2-40B4-BE49-F238E27FC236}">
                <a16:creationId xmlns:a16="http://schemas.microsoft.com/office/drawing/2014/main" id="{2ECCD740-0FCF-4CFB-8397-BB6652A242EB}"/>
              </a:ext>
            </a:extLst>
          </p:cNvPr>
          <p:cNvSpPr txBox="1"/>
          <p:nvPr/>
        </p:nvSpPr>
        <p:spPr>
          <a:xfrm>
            <a:off x="8156375" y="4717801"/>
            <a:ext cx="853679" cy="153888"/>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b. Si oui, indiquer les lieux de séjour</a:t>
            </a:r>
          </a:p>
        </p:txBody>
      </p:sp>
      <p:sp>
        <p:nvSpPr>
          <p:cNvPr id="50" name="TextBox 49">
            <a:extLst>
              <a:ext uri="{FF2B5EF4-FFF2-40B4-BE49-F238E27FC236}">
                <a16:creationId xmlns:a16="http://schemas.microsoft.com/office/drawing/2014/main" id="{65E8469F-985C-4000-BF39-96DC2BA50763}"/>
              </a:ext>
            </a:extLst>
          </p:cNvPr>
          <p:cNvSpPr txBox="1"/>
          <p:nvPr/>
        </p:nvSpPr>
        <p:spPr>
          <a:xfrm>
            <a:off x="8241504" y="4811133"/>
            <a:ext cx="275436" cy="61555"/>
          </a:xfrm>
          <a:prstGeom prst="rect">
            <a:avLst/>
          </a:prstGeom>
          <a:solidFill>
            <a:srgbClr val="F8F9F4"/>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Autres :</a:t>
            </a:r>
          </a:p>
        </p:txBody>
      </p:sp>
      <p:sp>
        <p:nvSpPr>
          <p:cNvPr id="51" name="TextBox 50">
            <a:extLst>
              <a:ext uri="{FF2B5EF4-FFF2-40B4-BE49-F238E27FC236}">
                <a16:creationId xmlns:a16="http://schemas.microsoft.com/office/drawing/2014/main" id="{63111E9C-A502-4C20-B130-E34CFC001462}"/>
              </a:ext>
            </a:extLst>
          </p:cNvPr>
          <p:cNvSpPr txBox="1"/>
          <p:nvPr/>
        </p:nvSpPr>
        <p:spPr>
          <a:xfrm>
            <a:off x="8009928" y="4896552"/>
            <a:ext cx="1355432" cy="153888"/>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17 a. Le/la patient(e) a-t-il/elle voyagé pendant sa maladie ? :</a:t>
            </a:r>
          </a:p>
        </p:txBody>
      </p:sp>
      <p:sp>
        <p:nvSpPr>
          <p:cNvPr id="52" name="TextBox 51">
            <a:extLst>
              <a:ext uri="{FF2B5EF4-FFF2-40B4-BE49-F238E27FC236}">
                <a16:creationId xmlns:a16="http://schemas.microsoft.com/office/drawing/2014/main" id="{9701A71C-E535-4627-8F4F-9D923D90CDD1}"/>
              </a:ext>
            </a:extLst>
          </p:cNvPr>
          <p:cNvSpPr txBox="1"/>
          <p:nvPr/>
        </p:nvSpPr>
        <p:spPr>
          <a:xfrm>
            <a:off x="9619854" y="4898715"/>
            <a:ext cx="145753"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Oui</a:t>
            </a:r>
          </a:p>
        </p:txBody>
      </p:sp>
      <p:sp>
        <p:nvSpPr>
          <p:cNvPr id="53" name="TextBox 52">
            <a:extLst>
              <a:ext uri="{FF2B5EF4-FFF2-40B4-BE49-F238E27FC236}">
                <a16:creationId xmlns:a16="http://schemas.microsoft.com/office/drawing/2014/main" id="{37587DDD-4734-4DE7-9F75-38B31955117B}"/>
              </a:ext>
            </a:extLst>
          </p:cNvPr>
          <p:cNvSpPr txBox="1"/>
          <p:nvPr/>
        </p:nvSpPr>
        <p:spPr>
          <a:xfrm>
            <a:off x="10133843" y="4896413"/>
            <a:ext cx="145753"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Non</a:t>
            </a:r>
          </a:p>
        </p:txBody>
      </p:sp>
      <p:sp>
        <p:nvSpPr>
          <p:cNvPr id="54" name="TextBox 53">
            <a:extLst>
              <a:ext uri="{FF2B5EF4-FFF2-40B4-BE49-F238E27FC236}">
                <a16:creationId xmlns:a16="http://schemas.microsoft.com/office/drawing/2014/main" id="{8B85E5EC-1604-45C6-8707-77112600DF2E}"/>
              </a:ext>
            </a:extLst>
          </p:cNvPr>
          <p:cNvSpPr txBox="1"/>
          <p:nvPr/>
        </p:nvSpPr>
        <p:spPr>
          <a:xfrm>
            <a:off x="8156375" y="4990664"/>
            <a:ext cx="879675" cy="153888"/>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b. Si oui, indiquer les lieux de séjour</a:t>
            </a:r>
          </a:p>
        </p:txBody>
      </p:sp>
      <p:sp>
        <p:nvSpPr>
          <p:cNvPr id="55" name="TextBox 54">
            <a:extLst>
              <a:ext uri="{FF2B5EF4-FFF2-40B4-BE49-F238E27FC236}">
                <a16:creationId xmlns:a16="http://schemas.microsoft.com/office/drawing/2014/main" id="{A46117C0-A811-4526-9B2B-2AAC0FC612E7}"/>
              </a:ext>
            </a:extLst>
          </p:cNvPr>
          <p:cNvSpPr txBox="1"/>
          <p:nvPr/>
        </p:nvSpPr>
        <p:spPr>
          <a:xfrm>
            <a:off x="8252020" y="5081704"/>
            <a:ext cx="275436" cy="61555"/>
          </a:xfrm>
          <a:prstGeom prst="rect">
            <a:avLst/>
          </a:prstGeom>
          <a:solidFill>
            <a:srgbClr val="F8F9F4"/>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Autres :</a:t>
            </a:r>
          </a:p>
        </p:txBody>
      </p:sp>
      <p:sp>
        <p:nvSpPr>
          <p:cNvPr id="56" name="TextBox 55">
            <a:extLst>
              <a:ext uri="{FF2B5EF4-FFF2-40B4-BE49-F238E27FC236}">
                <a16:creationId xmlns:a16="http://schemas.microsoft.com/office/drawing/2014/main" id="{A7E60077-83CC-4E4B-B5C6-6B8D3EF35167}"/>
              </a:ext>
            </a:extLst>
          </p:cNvPr>
          <p:cNvSpPr txBox="1"/>
          <p:nvPr/>
        </p:nvSpPr>
        <p:spPr>
          <a:xfrm>
            <a:off x="8032648" y="5171774"/>
            <a:ext cx="1695553" cy="76944"/>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18. Le/la patient(e) présente-t-il/elle une éruption cutanée ?</a:t>
            </a:r>
          </a:p>
        </p:txBody>
      </p:sp>
      <p:sp>
        <p:nvSpPr>
          <p:cNvPr id="57" name="TextBox 56">
            <a:extLst>
              <a:ext uri="{FF2B5EF4-FFF2-40B4-BE49-F238E27FC236}">
                <a16:creationId xmlns:a16="http://schemas.microsoft.com/office/drawing/2014/main" id="{913639AF-08ED-4024-AABE-2F2B710297F4}"/>
              </a:ext>
            </a:extLst>
          </p:cNvPr>
          <p:cNvSpPr txBox="1"/>
          <p:nvPr/>
        </p:nvSpPr>
        <p:spPr>
          <a:xfrm>
            <a:off x="9766597" y="5182334"/>
            <a:ext cx="145753"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Oui</a:t>
            </a:r>
          </a:p>
        </p:txBody>
      </p:sp>
      <p:sp>
        <p:nvSpPr>
          <p:cNvPr id="58" name="TextBox 57">
            <a:extLst>
              <a:ext uri="{FF2B5EF4-FFF2-40B4-BE49-F238E27FC236}">
                <a16:creationId xmlns:a16="http://schemas.microsoft.com/office/drawing/2014/main" id="{A60D27FC-48F2-430D-BFE9-03FE5C78CC2D}"/>
              </a:ext>
            </a:extLst>
          </p:cNvPr>
          <p:cNvSpPr txBox="1"/>
          <p:nvPr/>
        </p:nvSpPr>
        <p:spPr>
          <a:xfrm>
            <a:off x="9979819" y="5171774"/>
            <a:ext cx="145753"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Non</a:t>
            </a:r>
          </a:p>
        </p:txBody>
      </p:sp>
      <p:sp>
        <p:nvSpPr>
          <p:cNvPr id="59" name="TextBox 58">
            <a:extLst>
              <a:ext uri="{FF2B5EF4-FFF2-40B4-BE49-F238E27FC236}">
                <a16:creationId xmlns:a16="http://schemas.microsoft.com/office/drawing/2014/main" id="{671EBECB-AE62-4ACC-9930-EE7F12A7E9AA}"/>
              </a:ext>
            </a:extLst>
          </p:cNvPr>
          <p:cNvSpPr txBox="1"/>
          <p:nvPr/>
        </p:nvSpPr>
        <p:spPr>
          <a:xfrm>
            <a:off x="8032152" y="5266269"/>
            <a:ext cx="1121373" cy="153888"/>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19. Si oui, date d’apparition de l’éruption cutanée :</a:t>
            </a:r>
          </a:p>
        </p:txBody>
      </p:sp>
      <p:sp>
        <p:nvSpPr>
          <p:cNvPr id="60" name="TextBox 59">
            <a:extLst>
              <a:ext uri="{FF2B5EF4-FFF2-40B4-BE49-F238E27FC236}">
                <a16:creationId xmlns:a16="http://schemas.microsoft.com/office/drawing/2014/main" id="{688BA346-4119-4C1A-92F5-87DB933E5D83}"/>
              </a:ext>
            </a:extLst>
          </p:cNvPr>
          <p:cNvSpPr txBox="1"/>
          <p:nvPr/>
        </p:nvSpPr>
        <p:spPr>
          <a:xfrm>
            <a:off x="8030960" y="5362679"/>
            <a:ext cx="969570" cy="153888"/>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20. Le/la patient(e) a-t-il/elle eu de la fièvre ?</a:t>
            </a:r>
          </a:p>
        </p:txBody>
      </p:sp>
      <p:sp>
        <p:nvSpPr>
          <p:cNvPr id="61" name="TextBox 60">
            <a:extLst>
              <a:ext uri="{FF2B5EF4-FFF2-40B4-BE49-F238E27FC236}">
                <a16:creationId xmlns:a16="http://schemas.microsoft.com/office/drawing/2014/main" id="{F55F3D4D-3487-4612-BA6E-1EE8BE81A17C}"/>
              </a:ext>
            </a:extLst>
          </p:cNvPr>
          <p:cNvSpPr txBox="1"/>
          <p:nvPr/>
        </p:nvSpPr>
        <p:spPr>
          <a:xfrm>
            <a:off x="9080648" y="5375178"/>
            <a:ext cx="145753"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Oui</a:t>
            </a:r>
          </a:p>
        </p:txBody>
      </p:sp>
      <p:sp>
        <p:nvSpPr>
          <p:cNvPr id="62" name="TextBox 61">
            <a:extLst>
              <a:ext uri="{FF2B5EF4-FFF2-40B4-BE49-F238E27FC236}">
                <a16:creationId xmlns:a16="http://schemas.microsoft.com/office/drawing/2014/main" id="{76606032-4109-4219-9CBE-A364B816A3B7}"/>
              </a:ext>
            </a:extLst>
          </p:cNvPr>
          <p:cNvSpPr txBox="1"/>
          <p:nvPr/>
        </p:nvSpPr>
        <p:spPr>
          <a:xfrm>
            <a:off x="9292483" y="5368594"/>
            <a:ext cx="145753"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Non</a:t>
            </a:r>
          </a:p>
        </p:txBody>
      </p:sp>
      <p:sp>
        <p:nvSpPr>
          <p:cNvPr id="63" name="TextBox 62">
            <a:extLst>
              <a:ext uri="{FF2B5EF4-FFF2-40B4-BE49-F238E27FC236}">
                <a16:creationId xmlns:a16="http://schemas.microsoft.com/office/drawing/2014/main" id="{AEDF7F53-CF6B-4E28-AB02-4B8240D9E22A}"/>
              </a:ext>
            </a:extLst>
          </p:cNvPr>
          <p:cNvSpPr txBox="1"/>
          <p:nvPr/>
        </p:nvSpPr>
        <p:spPr>
          <a:xfrm>
            <a:off x="9634718" y="5371330"/>
            <a:ext cx="1029696" cy="76944"/>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Si oui, date d'apparition de la fièvre : </a:t>
            </a:r>
          </a:p>
        </p:txBody>
      </p:sp>
      <p:sp>
        <p:nvSpPr>
          <p:cNvPr id="64" name="TextBox 63">
            <a:extLst>
              <a:ext uri="{FF2B5EF4-FFF2-40B4-BE49-F238E27FC236}">
                <a16:creationId xmlns:a16="http://schemas.microsoft.com/office/drawing/2014/main" id="{5A7A8F89-8258-4E34-BF1F-97F86E802AAA}"/>
              </a:ext>
            </a:extLst>
          </p:cNvPr>
          <p:cNvSpPr txBox="1"/>
          <p:nvPr/>
        </p:nvSpPr>
        <p:spPr>
          <a:xfrm>
            <a:off x="8017468" y="5457144"/>
            <a:ext cx="969570" cy="76944"/>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21. En cas de maladie active.</a:t>
            </a:r>
          </a:p>
        </p:txBody>
      </p:sp>
      <p:sp>
        <p:nvSpPr>
          <p:cNvPr id="65" name="TextBox 64">
            <a:extLst>
              <a:ext uri="{FF2B5EF4-FFF2-40B4-BE49-F238E27FC236}">
                <a16:creationId xmlns:a16="http://schemas.microsoft.com/office/drawing/2014/main" id="{C02F5241-1879-49A8-99D2-E129694DF739}"/>
              </a:ext>
            </a:extLst>
          </p:cNvPr>
          <p:cNvSpPr txBox="1"/>
          <p:nvPr/>
        </p:nvSpPr>
        <p:spPr>
          <a:xfrm>
            <a:off x="8168577" y="5545567"/>
            <a:ext cx="2012357" cy="153888"/>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a. Les lésions sont-elles dans la même phase de développement sur le corps ?</a:t>
            </a:r>
          </a:p>
        </p:txBody>
      </p:sp>
      <p:sp>
        <p:nvSpPr>
          <p:cNvPr id="66" name="TextBox 65">
            <a:extLst>
              <a:ext uri="{FF2B5EF4-FFF2-40B4-BE49-F238E27FC236}">
                <a16:creationId xmlns:a16="http://schemas.microsoft.com/office/drawing/2014/main" id="{1813A94F-00F2-4A80-8FDB-314D6FF5C620}"/>
              </a:ext>
            </a:extLst>
          </p:cNvPr>
          <p:cNvSpPr txBox="1"/>
          <p:nvPr/>
        </p:nvSpPr>
        <p:spPr>
          <a:xfrm>
            <a:off x="8156375" y="5634889"/>
            <a:ext cx="1225749" cy="153888"/>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b. Toutes les lésions ont-elles la même taille ?</a:t>
            </a:r>
          </a:p>
        </p:txBody>
      </p:sp>
      <p:sp>
        <p:nvSpPr>
          <p:cNvPr id="67" name="TextBox 66">
            <a:extLst>
              <a:ext uri="{FF2B5EF4-FFF2-40B4-BE49-F238E27FC236}">
                <a16:creationId xmlns:a16="http://schemas.microsoft.com/office/drawing/2014/main" id="{EF8E177E-FC38-4B03-A1F6-14C7E233E64C}"/>
              </a:ext>
            </a:extLst>
          </p:cNvPr>
          <p:cNvSpPr txBox="1"/>
          <p:nvPr/>
        </p:nvSpPr>
        <p:spPr>
          <a:xfrm>
            <a:off x="8167189" y="5733140"/>
            <a:ext cx="1225749" cy="153888"/>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c. Les lésions sont-elles graves et profondes ?</a:t>
            </a:r>
          </a:p>
        </p:txBody>
      </p:sp>
      <p:sp>
        <p:nvSpPr>
          <p:cNvPr id="68" name="TextBox 67">
            <a:extLst>
              <a:ext uri="{FF2B5EF4-FFF2-40B4-BE49-F238E27FC236}">
                <a16:creationId xmlns:a16="http://schemas.microsoft.com/office/drawing/2014/main" id="{CA3D83C3-1506-4FE7-A16E-3C5DF7519BEA}"/>
              </a:ext>
            </a:extLst>
          </p:cNvPr>
          <p:cNvSpPr txBox="1"/>
          <p:nvPr/>
        </p:nvSpPr>
        <p:spPr>
          <a:xfrm>
            <a:off x="10286636" y="5563470"/>
            <a:ext cx="145753"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Oui</a:t>
            </a:r>
          </a:p>
        </p:txBody>
      </p:sp>
      <p:sp>
        <p:nvSpPr>
          <p:cNvPr id="69" name="TextBox 68">
            <a:extLst>
              <a:ext uri="{FF2B5EF4-FFF2-40B4-BE49-F238E27FC236}">
                <a16:creationId xmlns:a16="http://schemas.microsoft.com/office/drawing/2014/main" id="{A7059035-86C8-4A1F-BD73-CED0D98A7C53}"/>
              </a:ext>
            </a:extLst>
          </p:cNvPr>
          <p:cNvSpPr txBox="1"/>
          <p:nvPr/>
        </p:nvSpPr>
        <p:spPr>
          <a:xfrm>
            <a:off x="10538564" y="5556578"/>
            <a:ext cx="145753"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Non</a:t>
            </a:r>
          </a:p>
        </p:txBody>
      </p:sp>
      <p:sp>
        <p:nvSpPr>
          <p:cNvPr id="70" name="TextBox 69">
            <a:extLst>
              <a:ext uri="{FF2B5EF4-FFF2-40B4-BE49-F238E27FC236}">
                <a16:creationId xmlns:a16="http://schemas.microsoft.com/office/drawing/2014/main" id="{5C12A0F5-1D18-4BCF-A4B4-166A19E03887}"/>
              </a:ext>
            </a:extLst>
          </p:cNvPr>
          <p:cNvSpPr txBox="1"/>
          <p:nvPr/>
        </p:nvSpPr>
        <p:spPr>
          <a:xfrm>
            <a:off x="9641865" y="5647257"/>
            <a:ext cx="145753"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Non</a:t>
            </a:r>
          </a:p>
        </p:txBody>
      </p:sp>
      <p:sp>
        <p:nvSpPr>
          <p:cNvPr id="71" name="TextBox 70">
            <a:extLst>
              <a:ext uri="{FF2B5EF4-FFF2-40B4-BE49-F238E27FC236}">
                <a16:creationId xmlns:a16="http://schemas.microsoft.com/office/drawing/2014/main" id="{F417B851-6600-42B3-90F6-88CA97EF95CD}"/>
              </a:ext>
            </a:extLst>
          </p:cNvPr>
          <p:cNvSpPr txBox="1"/>
          <p:nvPr/>
        </p:nvSpPr>
        <p:spPr>
          <a:xfrm>
            <a:off x="9462141" y="5644082"/>
            <a:ext cx="127944"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Oui</a:t>
            </a:r>
          </a:p>
        </p:txBody>
      </p:sp>
      <p:sp>
        <p:nvSpPr>
          <p:cNvPr id="72" name="TextBox 71">
            <a:extLst>
              <a:ext uri="{FF2B5EF4-FFF2-40B4-BE49-F238E27FC236}">
                <a16:creationId xmlns:a16="http://schemas.microsoft.com/office/drawing/2014/main" id="{64A5E0A0-5C74-4D8A-822F-7E444A0A67F8}"/>
              </a:ext>
            </a:extLst>
          </p:cNvPr>
          <p:cNvSpPr txBox="1"/>
          <p:nvPr/>
        </p:nvSpPr>
        <p:spPr>
          <a:xfrm>
            <a:off x="9462141" y="5747921"/>
            <a:ext cx="127944"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Oui</a:t>
            </a:r>
          </a:p>
        </p:txBody>
      </p:sp>
      <p:sp>
        <p:nvSpPr>
          <p:cNvPr id="73" name="TextBox 72">
            <a:extLst>
              <a:ext uri="{FF2B5EF4-FFF2-40B4-BE49-F238E27FC236}">
                <a16:creationId xmlns:a16="http://schemas.microsoft.com/office/drawing/2014/main" id="{0AF2746B-66B9-4CF1-9F64-20377A3E537A}"/>
              </a:ext>
            </a:extLst>
          </p:cNvPr>
          <p:cNvSpPr txBox="1"/>
          <p:nvPr/>
        </p:nvSpPr>
        <p:spPr>
          <a:xfrm>
            <a:off x="9666209" y="5741252"/>
            <a:ext cx="118085"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Non</a:t>
            </a:r>
          </a:p>
        </p:txBody>
      </p:sp>
      <p:sp>
        <p:nvSpPr>
          <p:cNvPr id="74" name="TextBox 73">
            <a:extLst>
              <a:ext uri="{FF2B5EF4-FFF2-40B4-BE49-F238E27FC236}">
                <a16:creationId xmlns:a16="http://schemas.microsoft.com/office/drawing/2014/main" id="{E0D1388D-8771-451B-9EC5-3475319450FD}"/>
              </a:ext>
            </a:extLst>
          </p:cNvPr>
          <p:cNvSpPr txBox="1"/>
          <p:nvPr/>
        </p:nvSpPr>
        <p:spPr>
          <a:xfrm>
            <a:off x="8012901" y="5830937"/>
            <a:ext cx="946949" cy="76944"/>
          </a:xfrm>
          <a:prstGeom prst="rect">
            <a:avLst/>
          </a:prstGeom>
          <a:solidFill>
            <a:srgbClr val="F8F9F4"/>
          </a:solidFill>
        </p:spPr>
        <p:txBody>
          <a:bodyPr wrap="square" lIns="0" tIns="0" rIns="0" bIns="0" rtlCol="0">
            <a:spAutoFit/>
          </a:bodyPr>
          <a:lstStyle/>
          <a:p>
            <a:r>
              <a:rPr lang="fr-FR" sz="500" b="0" i="0" u="none" strike="noStrike" cap="none" baseline="0">
                <a:solidFill>
                  <a:srgbClr val="000000"/>
                </a:solidFill>
                <a:effectLst/>
                <a:uFill>
                  <a:solidFill>
                    <a:prstClr val="black">
                      <a:alpha val="0"/>
                    </a:prstClr>
                  </a:solidFill>
                </a:uFill>
                <a:latin typeface="Arial"/>
                <a:ea typeface="Arial"/>
                <a:cs typeface="Arial"/>
              </a:rPr>
              <a:t>22. Localisation des lésions </a:t>
            </a:r>
          </a:p>
        </p:txBody>
      </p:sp>
      <p:sp>
        <p:nvSpPr>
          <p:cNvPr id="75" name="TextBox 74">
            <a:extLst>
              <a:ext uri="{FF2B5EF4-FFF2-40B4-BE49-F238E27FC236}">
                <a16:creationId xmlns:a16="http://schemas.microsoft.com/office/drawing/2014/main" id="{BDA37356-F40D-4C23-8DD5-223CBF128B4F}"/>
              </a:ext>
            </a:extLst>
          </p:cNvPr>
          <p:cNvSpPr txBox="1"/>
          <p:nvPr/>
        </p:nvSpPr>
        <p:spPr>
          <a:xfrm>
            <a:off x="9032178" y="5833663"/>
            <a:ext cx="145752" cy="123111"/>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Visage</a:t>
            </a:r>
          </a:p>
        </p:txBody>
      </p:sp>
      <p:sp>
        <p:nvSpPr>
          <p:cNvPr id="76" name="TextBox 75">
            <a:extLst>
              <a:ext uri="{FF2B5EF4-FFF2-40B4-BE49-F238E27FC236}">
                <a16:creationId xmlns:a16="http://schemas.microsoft.com/office/drawing/2014/main" id="{E0FFE851-B272-43AF-AABF-3C9EF433792D}"/>
              </a:ext>
            </a:extLst>
          </p:cNvPr>
          <p:cNvSpPr txBox="1"/>
          <p:nvPr/>
        </p:nvSpPr>
        <p:spPr>
          <a:xfrm>
            <a:off x="9412883" y="5833663"/>
            <a:ext cx="145752" cy="123111"/>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Jambes</a:t>
            </a:r>
          </a:p>
        </p:txBody>
      </p:sp>
      <p:sp>
        <p:nvSpPr>
          <p:cNvPr id="77" name="TextBox 76">
            <a:extLst>
              <a:ext uri="{FF2B5EF4-FFF2-40B4-BE49-F238E27FC236}">
                <a16:creationId xmlns:a16="http://schemas.microsoft.com/office/drawing/2014/main" id="{5D0EFE12-3033-400F-BF9C-EC835A739C4B}"/>
              </a:ext>
            </a:extLst>
          </p:cNvPr>
          <p:cNvSpPr txBox="1"/>
          <p:nvPr/>
        </p:nvSpPr>
        <p:spPr>
          <a:xfrm>
            <a:off x="9791651" y="5826053"/>
            <a:ext cx="464096"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Plantes des pieds</a:t>
            </a:r>
          </a:p>
        </p:txBody>
      </p:sp>
      <p:sp>
        <p:nvSpPr>
          <p:cNvPr id="78" name="TextBox 77">
            <a:extLst>
              <a:ext uri="{FF2B5EF4-FFF2-40B4-BE49-F238E27FC236}">
                <a16:creationId xmlns:a16="http://schemas.microsoft.com/office/drawing/2014/main" id="{57428F9D-11E8-4A4D-BF28-F355FDD9AE3F}"/>
              </a:ext>
            </a:extLst>
          </p:cNvPr>
          <p:cNvSpPr txBox="1"/>
          <p:nvPr/>
        </p:nvSpPr>
        <p:spPr>
          <a:xfrm>
            <a:off x="10345926" y="5833663"/>
            <a:ext cx="591949"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Paumes des mains</a:t>
            </a:r>
          </a:p>
        </p:txBody>
      </p:sp>
      <p:sp>
        <p:nvSpPr>
          <p:cNvPr id="79" name="TextBox 78">
            <a:extLst>
              <a:ext uri="{FF2B5EF4-FFF2-40B4-BE49-F238E27FC236}">
                <a16:creationId xmlns:a16="http://schemas.microsoft.com/office/drawing/2014/main" id="{148B7F47-5491-451A-A67F-B2A567A59490}"/>
              </a:ext>
            </a:extLst>
          </p:cNvPr>
          <p:cNvSpPr txBox="1"/>
          <p:nvPr/>
        </p:nvSpPr>
        <p:spPr>
          <a:xfrm>
            <a:off x="9899164" y="5923346"/>
            <a:ext cx="591949"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Sur tout le corps</a:t>
            </a:r>
          </a:p>
        </p:txBody>
      </p:sp>
      <p:sp>
        <p:nvSpPr>
          <p:cNvPr id="80" name="TextBox 79">
            <a:extLst>
              <a:ext uri="{FF2B5EF4-FFF2-40B4-BE49-F238E27FC236}">
                <a16:creationId xmlns:a16="http://schemas.microsoft.com/office/drawing/2014/main" id="{4113B89E-34BA-4291-80F7-B1FEE3EFA449}"/>
              </a:ext>
            </a:extLst>
          </p:cNvPr>
          <p:cNvSpPr txBox="1"/>
          <p:nvPr/>
        </p:nvSpPr>
        <p:spPr>
          <a:xfrm>
            <a:off x="9558635" y="5923346"/>
            <a:ext cx="264011" cy="123111"/>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Parties génitales</a:t>
            </a:r>
          </a:p>
        </p:txBody>
      </p:sp>
      <p:sp>
        <p:nvSpPr>
          <p:cNvPr id="81" name="TextBox 80">
            <a:extLst>
              <a:ext uri="{FF2B5EF4-FFF2-40B4-BE49-F238E27FC236}">
                <a16:creationId xmlns:a16="http://schemas.microsoft.com/office/drawing/2014/main" id="{CD29A055-9B10-43B1-A459-CD21D2EC6EDC}"/>
              </a:ext>
            </a:extLst>
          </p:cNvPr>
          <p:cNvSpPr txBox="1"/>
          <p:nvPr/>
        </p:nvSpPr>
        <p:spPr>
          <a:xfrm>
            <a:off x="9261078" y="5923346"/>
            <a:ext cx="188129"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Bras</a:t>
            </a:r>
          </a:p>
        </p:txBody>
      </p:sp>
      <p:sp>
        <p:nvSpPr>
          <p:cNvPr id="82" name="TextBox 81">
            <a:extLst>
              <a:ext uri="{FF2B5EF4-FFF2-40B4-BE49-F238E27FC236}">
                <a16:creationId xmlns:a16="http://schemas.microsoft.com/office/drawing/2014/main" id="{58ABDA03-89A1-45F9-B699-AADA19C58E1A}"/>
              </a:ext>
            </a:extLst>
          </p:cNvPr>
          <p:cNvSpPr txBox="1"/>
          <p:nvPr/>
        </p:nvSpPr>
        <p:spPr>
          <a:xfrm>
            <a:off x="8885490" y="5923346"/>
            <a:ext cx="213916"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Thorax</a:t>
            </a:r>
          </a:p>
        </p:txBody>
      </p:sp>
      <p:sp>
        <p:nvSpPr>
          <p:cNvPr id="83" name="TextBox 82">
            <a:extLst>
              <a:ext uri="{FF2B5EF4-FFF2-40B4-BE49-F238E27FC236}">
                <a16:creationId xmlns:a16="http://schemas.microsoft.com/office/drawing/2014/main" id="{06CCFAB9-6D79-4E0C-876D-C5744F830791}"/>
              </a:ext>
            </a:extLst>
          </p:cNvPr>
          <p:cNvSpPr txBox="1"/>
          <p:nvPr/>
        </p:nvSpPr>
        <p:spPr>
          <a:xfrm>
            <a:off x="8272041" y="6017736"/>
            <a:ext cx="510427" cy="123111"/>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Énumérez les autres zones :</a:t>
            </a:r>
          </a:p>
        </p:txBody>
      </p:sp>
      <p:sp>
        <p:nvSpPr>
          <p:cNvPr id="84" name="TextBox 83">
            <a:extLst>
              <a:ext uri="{FF2B5EF4-FFF2-40B4-BE49-F238E27FC236}">
                <a16:creationId xmlns:a16="http://schemas.microsoft.com/office/drawing/2014/main" id="{934CBECA-D8EC-422E-9EFD-78E43C8518A1}"/>
              </a:ext>
            </a:extLst>
          </p:cNvPr>
          <p:cNvSpPr txBox="1"/>
          <p:nvPr/>
        </p:nvSpPr>
        <p:spPr>
          <a:xfrm>
            <a:off x="8020820" y="6119896"/>
            <a:ext cx="1157109" cy="123111"/>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23. Le/la patient(e) a-t-il/elle développé des ulcères ?</a:t>
            </a:r>
          </a:p>
        </p:txBody>
      </p:sp>
      <p:sp>
        <p:nvSpPr>
          <p:cNvPr id="85" name="TextBox 84">
            <a:extLst>
              <a:ext uri="{FF2B5EF4-FFF2-40B4-BE49-F238E27FC236}">
                <a16:creationId xmlns:a16="http://schemas.microsoft.com/office/drawing/2014/main" id="{BBE10D16-80F7-4B11-BCD5-8861DC72B0ED}"/>
              </a:ext>
            </a:extLst>
          </p:cNvPr>
          <p:cNvSpPr txBox="1"/>
          <p:nvPr/>
        </p:nvSpPr>
        <p:spPr>
          <a:xfrm>
            <a:off x="9420372" y="6119896"/>
            <a:ext cx="127944"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Oui</a:t>
            </a:r>
          </a:p>
        </p:txBody>
      </p:sp>
      <p:sp>
        <p:nvSpPr>
          <p:cNvPr id="86" name="TextBox 85">
            <a:extLst>
              <a:ext uri="{FF2B5EF4-FFF2-40B4-BE49-F238E27FC236}">
                <a16:creationId xmlns:a16="http://schemas.microsoft.com/office/drawing/2014/main" id="{C0520778-5F5A-49F7-ABC7-ABC66ED2BB1B}"/>
              </a:ext>
            </a:extLst>
          </p:cNvPr>
          <p:cNvSpPr txBox="1"/>
          <p:nvPr/>
        </p:nvSpPr>
        <p:spPr>
          <a:xfrm>
            <a:off x="9604657" y="6112714"/>
            <a:ext cx="118085" cy="61555"/>
          </a:xfrm>
          <a:prstGeom prst="rect">
            <a:avLst/>
          </a:prstGeom>
          <a:solidFill>
            <a:srgbClr val="F8F9F4"/>
          </a:solidFill>
        </p:spPr>
        <p:txBody>
          <a:bodyPr wrap="square" lIns="0" tIns="0" rIns="0" bIns="0" rtlCol="0">
            <a:spAutoFit/>
          </a:bodyPr>
          <a:lstStyle/>
          <a:p>
            <a:r>
              <a:rPr lang="fr-FR" sz="400" b="0" i="0" u="none" strike="noStrike" cap="none" baseline="0">
                <a:solidFill>
                  <a:srgbClr val="000000"/>
                </a:solidFill>
                <a:effectLst/>
                <a:uFill>
                  <a:solidFill>
                    <a:prstClr val="black">
                      <a:alpha val="0"/>
                    </a:prstClr>
                  </a:solidFill>
                </a:uFill>
                <a:latin typeface="Arial"/>
                <a:ea typeface="Arial"/>
                <a:cs typeface="Arial"/>
              </a:rPr>
              <a:t>Non</a:t>
            </a:r>
          </a:p>
        </p:txBody>
      </p:sp>
      <p:sp>
        <p:nvSpPr>
          <p:cNvPr id="87" name="TextBox 86">
            <a:extLst>
              <a:ext uri="{FF2B5EF4-FFF2-40B4-BE49-F238E27FC236}">
                <a16:creationId xmlns:a16="http://schemas.microsoft.com/office/drawing/2014/main" id="{8DBBD462-9FB6-40E9-85BD-BFACC831E07C}"/>
              </a:ext>
            </a:extLst>
          </p:cNvPr>
          <p:cNvSpPr txBox="1"/>
          <p:nvPr/>
        </p:nvSpPr>
        <p:spPr>
          <a:xfrm>
            <a:off x="8784330" y="6451688"/>
            <a:ext cx="2060575" cy="123111"/>
          </a:xfrm>
          <a:prstGeom prst="rect">
            <a:avLst/>
          </a:prstGeom>
          <a:solidFill>
            <a:srgbClr val="F8F9F4"/>
          </a:solidFill>
        </p:spPr>
        <p:txBody>
          <a:bodyPr wrap="square" lIns="0" tIns="0" rIns="0" bIns="0" rtlCol="0">
            <a:spAutoFit/>
          </a:bodyPr>
          <a:lstStyle/>
          <a:p>
            <a:pPr algn="ctr"/>
            <a:r>
              <a:rPr lang="fr-FR" sz="400" b="0" i="0" u="none" strike="noStrike" cap="none" baseline="0">
                <a:solidFill>
                  <a:srgbClr val="000000"/>
                </a:solidFill>
                <a:effectLst/>
                <a:uFill>
                  <a:solidFill>
                    <a:prstClr val="black">
                      <a:alpha val="0"/>
                    </a:prstClr>
                  </a:solidFill>
                </a:uFill>
                <a:latin typeface="Arial"/>
                <a:ea typeface="Arial"/>
                <a:cs typeface="Arial"/>
              </a:rPr>
              <a:t>DIRECTIVES NATIONALES EN MATIÈRE DE RIPOSTE DE SANTÉ PUBLIQUE CONTRE LA VARIOLE DU SINGE</a:t>
            </a:r>
          </a:p>
        </p:txBody>
      </p:sp>
      <p:sp>
        <p:nvSpPr>
          <p:cNvPr id="88" name="TextBox 87">
            <a:extLst>
              <a:ext uri="{FF2B5EF4-FFF2-40B4-BE49-F238E27FC236}">
                <a16:creationId xmlns:a16="http://schemas.microsoft.com/office/drawing/2014/main" id="{F15C50AA-9B70-45C6-8AF1-E88B1EEA58B9}"/>
              </a:ext>
            </a:extLst>
          </p:cNvPr>
          <p:cNvSpPr txBox="1"/>
          <p:nvPr/>
        </p:nvSpPr>
        <p:spPr>
          <a:xfrm>
            <a:off x="966256" y="1471917"/>
            <a:ext cx="1268944" cy="123111"/>
          </a:xfrm>
          <a:prstGeom prst="rect">
            <a:avLst/>
          </a:prstGeom>
          <a:solidFill>
            <a:schemeClr val="bg1"/>
          </a:solidFill>
        </p:spPr>
        <p:txBody>
          <a:bodyPr wrap="square" lIns="0" tIns="0" rIns="0" bIns="0" rtlCol="0">
            <a:spAutoFit/>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Comté ou État qui déclare : </a:t>
            </a:r>
          </a:p>
        </p:txBody>
      </p:sp>
      <p:sp>
        <p:nvSpPr>
          <p:cNvPr id="89" name="TextBox 88">
            <a:extLst>
              <a:ext uri="{FF2B5EF4-FFF2-40B4-BE49-F238E27FC236}">
                <a16:creationId xmlns:a16="http://schemas.microsoft.com/office/drawing/2014/main" id="{85A4F17A-685F-478B-AAC1-1AF9939C5868}"/>
              </a:ext>
            </a:extLst>
          </p:cNvPr>
          <p:cNvSpPr txBox="1"/>
          <p:nvPr/>
        </p:nvSpPr>
        <p:spPr>
          <a:xfrm>
            <a:off x="5055656" y="1452867"/>
            <a:ext cx="1002244" cy="123111"/>
          </a:xfrm>
          <a:prstGeom prst="rect">
            <a:avLst/>
          </a:prstGeom>
          <a:solidFill>
            <a:schemeClr val="bg1"/>
          </a:solidFill>
        </p:spPr>
        <p:txBody>
          <a:bodyPr wrap="square" lIns="0" tIns="0" rIns="0" bIns="0" rtlCol="0">
            <a:spAutoFit/>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Date du rapport initial : </a:t>
            </a:r>
          </a:p>
        </p:txBody>
      </p:sp>
      <p:sp>
        <p:nvSpPr>
          <p:cNvPr id="90" name="TextBox 89">
            <a:extLst>
              <a:ext uri="{FF2B5EF4-FFF2-40B4-BE49-F238E27FC236}">
                <a16:creationId xmlns:a16="http://schemas.microsoft.com/office/drawing/2014/main" id="{D20A6179-ED33-4CA3-B15F-804999C9B124}"/>
              </a:ext>
            </a:extLst>
          </p:cNvPr>
          <p:cNvSpPr txBox="1"/>
          <p:nvPr/>
        </p:nvSpPr>
        <p:spPr>
          <a:xfrm>
            <a:off x="1054099" y="1733255"/>
            <a:ext cx="377825" cy="246221"/>
          </a:xfrm>
          <a:prstGeom prst="rect">
            <a:avLst/>
          </a:prstGeom>
          <a:solidFill>
            <a:schemeClr val="bg1"/>
          </a:solidFill>
        </p:spPr>
        <p:txBody>
          <a:bodyPr wrap="square" lIns="0" tIns="0" rIns="0" bIns="0" rtlCol="0">
            <a:spAutoFit/>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lD du cas*</a:t>
            </a:r>
          </a:p>
        </p:txBody>
      </p:sp>
      <p:sp>
        <p:nvSpPr>
          <p:cNvPr id="91" name="TextBox 90">
            <a:extLst>
              <a:ext uri="{FF2B5EF4-FFF2-40B4-BE49-F238E27FC236}">
                <a16:creationId xmlns:a16="http://schemas.microsoft.com/office/drawing/2014/main" id="{26485566-ACC9-4754-B153-01B7F6DA1A55}"/>
              </a:ext>
            </a:extLst>
          </p:cNvPr>
          <p:cNvSpPr txBox="1"/>
          <p:nvPr/>
        </p:nvSpPr>
        <p:spPr>
          <a:xfrm>
            <a:off x="1600728" y="1734334"/>
            <a:ext cx="377825" cy="246221"/>
          </a:xfrm>
          <a:prstGeom prst="rect">
            <a:avLst/>
          </a:prstGeom>
          <a:solidFill>
            <a:schemeClr val="bg1"/>
          </a:solidFill>
        </p:spPr>
        <p:txBody>
          <a:bodyPr wrap="square" lIns="0" tIns="0" rIns="0" bIns="0" rtlCol="0">
            <a:spAutoFit/>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Initiales du cas </a:t>
            </a:r>
          </a:p>
        </p:txBody>
      </p:sp>
      <p:sp>
        <p:nvSpPr>
          <p:cNvPr id="92" name="TextBox 91">
            <a:extLst>
              <a:ext uri="{FF2B5EF4-FFF2-40B4-BE49-F238E27FC236}">
                <a16:creationId xmlns:a16="http://schemas.microsoft.com/office/drawing/2014/main" id="{657983E6-B98B-402F-B0D6-9CEDDFF3B4D3}"/>
              </a:ext>
            </a:extLst>
          </p:cNvPr>
          <p:cNvSpPr txBox="1"/>
          <p:nvPr/>
        </p:nvSpPr>
        <p:spPr>
          <a:xfrm>
            <a:off x="2122487" y="1733255"/>
            <a:ext cx="225425" cy="123111"/>
          </a:xfrm>
          <a:prstGeom prst="rect">
            <a:avLst/>
          </a:prstGeom>
          <a:solidFill>
            <a:schemeClr val="bg1"/>
          </a:solidFill>
        </p:spPr>
        <p:txBody>
          <a:bodyPr wrap="square" lIns="0" tIns="0" rIns="0" bIns="0" rtlCol="0">
            <a:spAutoFit/>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Âge</a:t>
            </a:r>
          </a:p>
        </p:txBody>
      </p:sp>
      <p:sp>
        <p:nvSpPr>
          <p:cNvPr id="93" name="TextBox 92">
            <a:extLst>
              <a:ext uri="{FF2B5EF4-FFF2-40B4-BE49-F238E27FC236}">
                <a16:creationId xmlns:a16="http://schemas.microsoft.com/office/drawing/2014/main" id="{7710D124-3084-4535-8B02-E7EF5C18486C}"/>
              </a:ext>
            </a:extLst>
          </p:cNvPr>
          <p:cNvSpPr txBox="1"/>
          <p:nvPr/>
        </p:nvSpPr>
        <p:spPr>
          <a:xfrm>
            <a:off x="2523988" y="1733254"/>
            <a:ext cx="225425" cy="123111"/>
          </a:xfrm>
          <a:prstGeom prst="rect">
            <a:avLst/>
          </a:prstGeom>
          <a:solidFill>
            <a:schemeClr val="bg1"/>
          </a:solidFill>
        </p:spPr>
        <p:txBody>
          <a:bodyPr wrap="square" lIns="0" tIns="0" rIns="0" bIns="0" rtlCol="0">
            <a:spAutoFit/>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Sexe</a:t>
            </a:r>
          </a:p>
        </p:txBody>
      </p:sp>
      <p:sp>
        <p:nvSpPr>
          <p:cNvPr id="94" name="TextBox 93">
            <a:extLst>
              <a:ext uri="{FF2B5EF4-FFF2-40B4-BE49-F238E27FC236}">
                <a16:creationId xmlns:a16="http://schemas.microsoft.com/office/drawing/2014/main" id="{612216EA-BEE4-4614-A95B-D7EE75995974}"/>
              </a:ext>
            </a:extLst>
          </p:cNvPr>
          <p:cNvSpPr txBox="1"/>
          <p:nvPr/>
        </p:nvSpPr>
        <p:spPr>
          <a:xfrm>
            <a:off x="2874160" y="1729783"/>
            <a:ext cx="558937" cy="246221"/>
          </a:xfrm>
          <a:prstGeom prst="rect">
            <a:avLst/>
          </a:prstGeom>
          <a:solidFill>
            <a:schemeClr val="bg1"/>
          </a:solidFill>
        </p:spPr>
        <p:txBody>
          <a:bodyPr wrap="square" lIns="0" tIns="0" rIns="0" bIns="0" rtlCol="0">
            <a:spAutoFit/>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Date d’apparition </a:t>
            </a:r>
          </a:p>
        </p:txBody>
      </p:sp>
      <p:sp>
        <p:nvSpPr>
          <p:cNvPr id="95" name="TextBox 94">
            <a:extLst>
              <a:ext uri="{FF2B5EF4-FFF2-40B4-BE49-F238E27FC236}">
                <a16:creationId xmlns:a16="http://schemas.microsoft.com/office/drawing/2014/main" id="{13316B70-BF7F-4A5A-B4A2-9779490BBCA2}"/>
              </a:ext>
            </a:extLst>
          </p:cNvPr>
          <p:cNvSpPr txBox="1"/>
          <p:nvPr/>
        </p:nvSpPr>
        <p:spPr>
          <a:xfrm>
            <a:off x="3672673" y="1716870"/>
            <a:ext cx="558937" cy="123111"/>
          </a:xfrm>
          <a:prstGeom prst="rect">
            <a:avLst/>
          </a:prstGeom>
          <a:solidFill>
            <a:schemeClr val="bg1"/>
          </a:solidFill>
        </p:spPr>
        <p:txBody>
          <a:bodyPr wrap="square" lIns="0" tIns="0" rIns="0" bIns="0" rtlCol="0">
            <a:spAutoFit/>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Statut actuel</a:t>
            </a:r>
          </a:p>
        </p:txBody>
      </p:sp>
      <p:sp>
        <p:nvSpPr>
          <p:cNvPr id="96" name="TextBox 95">
            <a:extLst>
              <a:ext uri="{FF2B5EF4-FFF2-40B4-BE49-F238E27FC236}">
                <a16:creationId xmlns:a16="http://schemas.microsoft.com/office/drawing/2014/main" id="{BC0A9E2A-A3B1-4E34-9AF2-9A7BA4D2D2EA}"/>
              </a:ext>
            </a:extLst>
          </p:cNvPr>
          <p:cNvSpPr txBox="1"/>
          <p:nvPr/>
        </p:nvSpPr>
        <p:spPr>
          <a:xfrm>
            <a:off x="4411903" y="1729782"/>
            <a:ext cx="449656" cy="123111"/>
          </a:xfrm>
          <a:prstGeom prst="rect">
            <a:avLst/>
          </a:prstGeom>
          <a:solidFill>
            <a:schemeClr val="bg1"/>
          </a:solidFill>
        </p:spPr>
        <p:txBody>
          <a:bodyPr wrap="square" lIns="0" tIns="0" rIns="0" bIns="0" rtlCol="0">
            <a:spAutoFit/>
          </a:bodyPr>
          <a:lstStyle/>
          <a:p>
            <a:pPr algn="ctr"/>
            <a:r>
              <a:rPr lang="fr-FR" sz="800" b="0" i="0" u="none" strike="noStrike" cap="none" baseline="0">
                <a:solidFill>
                  <a:srgbClr val="000000"/>
                </a:solidFill>
                <a:effectLst/>
                <a:uFill>
                  <a:solidFill>
                    <a:prstClr val="black">
                      <a:alpha val="0"/>
                    </a:prstClr>
                  </a:solidFill>
                </a:uFill>
                <a:latin typeface="Calibri"/>
                <a:ea typeface="Calibri"/>
                <a:cs typeface="Calibri"/>
              </a:rPr>
              <a:t>Lieu</a:t>
            </a:r>
          </a:p>
        </p:txBody>
      </p:sp>
      <p:sp>
        <p:nvSpPr>
          <p:cNvPr id="98" name="TextBox 97">
            <a:extLst>
              <a:ext uri="{FF2B5EF4-FFF2-40B4-BE49-F238E27FC236}">
                <a16:creationId xmlns:a16="http://schemas.microsoft.com/office/drawing/2014/main" id="{BE8EE1D6-E8E0-4D2B-BFD0-7AF012C7F7AA}"/>
              </a:ext>
            </a:extLst>
          </p:cNvPr>
          <p:cNvSpPr txBox="1"/>
          <p:nvPr/>
        </p:nvSpPr>
        <p:spPr>
          <a:xfrm>
            <a:off x="4930042" y="1739044"/>
            <a:ext cx="449656" cy="246221"/>
          </a:xfrm>
          <a:prstGeom prst="rect">
            <a:avLst/>
          </a:prstGeom>
          <a:solidFill>
            <a:schemeClr val="bg1"/>
          </a:solidFill>
        </p:spPr>
        <p:txBody>
          <a:bodyPr wrap="square" lIns="0" tIns="0" rIns="0" bIns="0" rtlCol="0">
            <a:spAutoFit/>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Catégorie de cas </a:t>
            </a:r>
          </a:p>
        </p:txBody>
      </p:sp>
      <p:sp>
        <p:nvSpPr>
          <p:cNvPr id="99" name="TextBox 98">
            <a:extLst>
              <a:ext uri="{FF2B5EF4-FFF2-40B4-BE49-F238E27FC236}">
                <a16:creationId xmlns:a16="http://schemas.microsoft.com/office/drawing/2014/main" id="{6C5A1F22-A0F4-49F7-A865-D84EFB21025B}"/>
              </a:ext>
            </a:extLst>
          </p:cNvPr>
          <p:cNvSpPr txBox="1"/>
          <p:nvPr/>
        </p:nvSpPr>
        <p:spPr>
          <a:xfrm>
            <a:off x="5645704" y="1727975"/>
            <a:ext cx="449656" cy="123111"/>
          </a:xfrm>
          <a:prstGeom prst="rect">
            <a:avLst/>
          </a:prstGeom>
          <a:solidFill>
            <a:schemeClr val="bg1"/>
          </a:solidFill>
        </p:spPr>
        <p:txBody>
          <a:bodyPr wrap="square" lIns="0" tIns="0" rIns="0" bIns="0" rtlCol="0">
            <a:spAutoFit/>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Epilinks</a:t>
            </a:r>
            <a:endParaRPr lang="en-US" sz="800">
              <a:latin typeface="Calibri" panose="020F0502020204030204" pitchFamily="34" charset="0"/>
              <a:ea typeface="Calibri" panose="020F0502020204030204" pitchFamily="34" charset="0"/>
              <a:cs typeface="Calibri" panose="020F0502020204030204" pitchFamily="34" charset="0"/>
            </a:endParaRPr>
          </a:p>
        </p:txBody>
      </p:sp>
      <p:sp>
        <p:nvSpPr>
          <p:cNvPr id="100" name="TextBox 99">
            <a:extLst>
              <a:ext uri="{FF2B5EF4-FFF2-40B4-BE49-F238E27FC236}">
                <a16:creationId xmlns:a16="http://schemas.microsoft.com/office/drawing/2014/main" id="{E59D02E7-BB21-4093-BE9B-FF430A6E2FA6}"/>
              </a:ext>
            </a:extLst>
          </p:cNvPr>
          <p:cNvSpPr txBox="1"/>
          <p:nvPr/>
        </p:nvSpPr>
        <p:spPr>
          <a:xfrm>
            <a:off x="6276810" y="1734334"/>
            <a:ext cx="602696" cy="246221"/>
          </a:xfrm>
          <a:prstGeom prst="rect">
            <a:avLst/>
          </a:prstGeom>
          <a:solidFill>
            <a:schemeClr val="bg1"/>
          </a:solidFill>
        </p:spPr>
        <p:txBody>
          <a:bodyPr wrap="square" lIns="0" tIns="0" rIns="0" bIns="0" rtlCol="0">
            <a:spAutoFit/>
          </a:bodyPr>
          <a:lstStyle/>
          <a:p>
            <a:r>
              <a:rPr lang="fr-FR" sz="800" b="0" i="0" u="none" strike="noStrike" cap="none" baseline="0">
                <a:solidFill>
                  <a:srgbClr val="000000"/>
                </a:solidFill>
                <a:effectLst/>
                <a:uFill>
                  <a:solidFill>
                    <a:prstClr val="black">
                      <a:alpha val="0"/>
                    </a:prstClr>
                  </a:solidFill>
                </a:uFill>
                <a:latin typeface="Calibri"/>
                <a:ea typeface="Calibri"/>
                <a:cs typeface="Calibri"/>
              </a:rPr>
              <a:t>Conditions sous-jacentes </a:t>
            </a:r>
          </a:p>
        </p:txBody>
      </p:sp>
      <p:sp>
        <p:nvSpPr>
          <p:cNvPr id="101" name="TextBox 100">
            <a:extLst>
              <a:ext uri="{FF2B5EF4-FFF2-40B4-BE49-F238E27FC236}">
                <a16:creationId xmlns:a16="http://schemas.microsoft.com/office/drawing/2014/main" id="{7E83C3A3-5300-4FC9-A68F-D852803EC66D}"/>
              </a:ext>
            </a:extLst>
          </p:cNvPr>
          <p:cNvSpPr txBox="1"/>
          <p:nvPr/>
        </p:nvSpPr>
        <p:spPr>
          <a:xfrm>
            <a:off x="979459" y="2678533"/>
            <a:ext cx="6718650" cy="3277820"/>
          </a:xfrm>
          <a:prstGeom prst="rect">
            <a:avLst/>
          </a:prstGeom>
          <a:solidFill>
            <a:schemeClr val="bg1"/>
          </a:solidFill>
        </p:spPr>
        <p:txBody>
          <a:bodyPr wrap="square" lIns="0" tIns="0" rIns="0" bIns="0" rtlCol="0">
            <a:spAutoFit/>
          </a:bodyPr>
          <a:lstStyle/>
          <a:p>
            <a:pPr>
              <a:spcAft>
                <a:spcPts val="600"/>
              </a:spcAft>
            </a:pPr>
            <a:r>
              <a:rPr lang="fr-FR" sz="1400" b="1" i="0" u="none" strike="noStrike" cap="none" baseline="0">
                <a:solidFill>
                  <a:srgbClr val="000000"/>
                </a:solidFill>
                <a:effectLst/>
                <a:uFill>
                  <a:solidFill>
                    <a:prstClr val="black">
                      <a:alpha val="0"/>
                    </a:prstClr>
                  </a:solidFill>
                </a:uFill>
                <a:latin typeface="Arial"/>
                <a:ea typeface="Arial"/>
                <a:cs typeface="Arial"/>
              </a:rPr>
              <a:t>ID du cas (IDSR/N° Epid) : </a:t>
            </a:r>
            <a:r>
              <a:rPr lang="fr-FR" sz="1400" b="0" i="0" u="none" strike="noStrike" cap="none" baseline="0">
                <a:solidFill>
                  <a:srgbClr val="000000"/>
                </a:solidFill>
                <a:effectLst/>
                <a:uFill>
                  <a:solidFill>
                    <a:prstClr val="black">
                      <a:alpha val="0"/>
                    </a:prstClr>
                  </a:solidFill>
                </a:uFill>
                <a:latin typeface="Arial"/>
                <a:ea typeface="Arial"/>
                <a:cs typeface="Arial"/>
              </a:rPr>
              <a:t>Identifiant unique attribué à chaque cas-patient</a:t>
            </a:r>
          </a:p>
          <a:p>
            <a:pPr>
              <a:spcAft>
                <a:spcPts val="600"/>
              </a:spcAft>
            </a:pPr>
            <a:r>
              <a:rPr lang="fr-FR" sz="1400" b="1" i="0" u="none" strike="noStrike" cap="none" baseline="0">
                <a:solidFill>
                  <a:srgbClr val="000000"/>
                </a:solidFill>
                <a:effectLst/>
                <a:uFill>
                  <a:solidFill>
                    <a:prstClr val="black">
                      <a:alpha val="0"/>
                    </a:prstClr>
                  </a:solidFill>
                </a:uFill>
                <a:latin typeface="Arial"/>
                <a:ea typeface="Arial"/>
                <a:cs typeface="Arial"/>
              </a:rPr>
              <a:t>Nom ou initiales du cas</a:t>
            </a:r>
          </a:p>
          <a:p>
            <a:pPr>
              <a:spcAft>
                <a:spcPts val="600"/>
              </a:spcAft>
            </a:pPr>
            <a:r>
              <a:rPr lang="fr-FR" sz="1400" b="1" i="0" u="none" strike="noStrike" cap="none" baseline="0">
                <a:solidFill>
                  <a:srgbClr val="000000"/>
                </a:solidFill>
                <a:effectLst/>
                <a:uFill>
                  <a:solidFill>
                    <a:prstClr val="black">
                      <a:alpha val="0"/>
                    </a:prstClr>
                  </a:solidFill>
                </a:uFill>
                <a:latin typeface="Arial"/>
                <a:ea typeface="Arial"/>
                <a:cs typeface="Arial"/>
              </a:rPr>
              <a:t>Âge</a:t>
            </a:r>
            <a:r>
              <a:rPr lang="fr-FR" sz="1400" b="0" i="0" u="none" strike="noStrike" cap="none" baseline="0">
                <a:solidFill>
                  <a:srgbClr val="000000"/>
                </a:solidFill>
                <a:effectLst/>
                <a:uFill>
                  <a:solidFill>
                    <a:prstClr val="black">
                      <a:alpha val="0"/>
                    </a:prstClr>
                  </a:solidFill>
                </a:uFill>
                <a:latin typeface="Arial"/>
                <a:ea typeface="Arial"/>
                <a:cs typeface="Arial"/>
              </a:rPr>
              <a:t> en années ou en mois s’il est inférieur à 5 ans ; </a:t>
            </a:r>
            <a:r>
              <a:rPr lang="fr-FR" sz="1400" b="1" i="0" u="none" strike="noStrike" cap="none" baseline="0">
                <a:solidFill>
                  <a:srgbClr val="000000"/>
                </a:solidFill>
                <a:effectLst/>
                <a:uFill>
                  <a:solidFill>
                    <a:prstClr val="black">
                      <a:alpha val="0"/>
                    </a:prstClr>
                  </a:solidFill>
                </a:uFill>
                <a:latin typeface="Arial"/>
                <a:ea typeface="Arial"/>
                <a:cs typeface="Arial"/>
              </a:rPr>
              <a:t>Sexe : </a:t>
            </a:r>
            <a:r>
              <a:rPr lang="fr-FR" sz="1400" b="0" i="0" u="none" strike="noStrike" cap="none" baseline="0">
                <a:solidFill>
                  <a:srgbClr val="000000"/>
                </a:solidFill>
                <a:effectLst/>
                <a:uFill>
                  <a:solidFill>
                    <a:prstClr val="black">
                      <a:alpha val="0"/>
                    </a:prstClr>
                  </a:solidFill>
                </a:uFill>
                <a:latin typeface="Arial"/>
                <a:ea typeface="Arial"/>
                <a:cs typeface="Arial"/>
              </a:rPr>
              <a:t>Homme, Femme, Inconnu</a:t>
            </a:r>
          </a:p>
          <a:p>
            <a:pPr>
              <a:spcAft>
                <a:spcPts val="600"/>
              </a:spcAft>
            </a:pPr>
            <a:r>
              <a:rPr lang="fr-FR" sz="1400" b="1" i="0" u="none" strike="noStrike" cap="none" baseline="0">
                <a:solidFill>
                  <a:srgbClr val="000000"/>
                </a:solidFill>
                <a:effectLst/>
                <a:uFill>
                  <a:solidFill>
                    <a:prstClr val="black">
                      <a:alpha val="0"/>
                    </a:prstClr>
                  </a:solidFill>
                </a:uFill>
                <a:latin typeface="Arial"/>
                <a:ea typeface="Arial"/>
                <a:cs typeface="Arial"/>
              </a:rPr>
              <a:t>Apparition des symptômes : </a:t>
            </a:r>
            <a:r>
              <a:rPr lang="fr-FR" sz="1400" b="0" i="0" u="none" strike="noStrike" cap="none" baseline="0">
                <a:solidFill>
                  <a:srgbClr val="000000"/>
                </a:solidFill>
                <a:effectLst/>
                <a:uFill>
                  <a:solidFill>
                    <a:prstClr val="black">
                      <a:alpha val="0"/>
                    </a:prstClr>
                  </a:solidFill>
                </a:uFill>
                <a:latin typeface="Arial"/>
                <a:ea typeface="Arial"/>
                <a:cs typeface="Arial"/>
              </a:rPr>
              <a:t>date jj/mm/aa ; type de symptômes</a:t>
            </a:r>
          </a:p>
          <a:p>
            <a:pPr>
              <a:spcAft>
                <a:spcPts val="600"/>
              </a:spcAft>
            </a:pPr>
            <a:r>
              <a:rPr lang="fr-FR" sz="1400" b="1" i="0" u="none" strike="noStrike" cap="none" baseline="0">
                <a:solidFill>
                  <a:srgbClr val="000000"/>
                </a:solidFill>
                <a:effectLst/>
                <a:uFill>
                  <a:solidFill>
                    <a:prstClr val="black">
                      <a:alpha val="0"/>
                    </a:prstClr>
                  </a:solidFill>
                </a:uFill>
                <a:latin typeface="Arial"/>
                <a:ea typeface="Arial"/>
                <a:cs typeface="Arial"/>
              </a:rPr>
              <a:t>Apparition de l’éruption cutanée :</a:t>
            </a:r>
            <a:r>
              <a:rPr lang="fr-FR" sz="1400" b="0" i="0" u="none" strike="noStrike" cap="none" baseline="0">
                <a:solidFill>
                  <a:srgbClr val="000000"/>
                </a:solidFill>
                <a:effectLst/>
                <a:uFill>
                  <a:solidFill>
                    <a:prstClr val="black">
                      <a:alpha val="0"/>
                    </a:prstClr>
                  </a:solidFill>
                </a:uFill>
                <a:latin typeface="Arial"/>
                <a:ea typeface="Arial"/>
                <a:cs typeface="Arial"/>
              </a:rPr>
              <a:t>Date jj/mm/aa ; localisation de l’éruption cutanée </a:t>
            </a:r>
          </a:p>
          <a:p>
            <a:pPr>
              <a:spcAft>
                <a:spcPts val="600"/>
              </a:spcAft>
            </a:pPr>
            <a:r>
              <a:rPr lang="fr-FR" sz="1400" b="1" i="0" u="none" strike="noStrike" cap="none" baseline="0">
                <a:solidFill>
                  <a:srgbClr val="000000"/>
                </a:solidFill>
                <a:effectLst/>
                <a:uFill>
                  <a:solidFill>
                    <a:prstClr val="black">
                      <a:alpha val="0"/>
                    </a:prstClr>
                  </a:solidFill>
                </a:uFill>
                <a:latin typeface="Arial"/>
                <a:ea typeface="Arial"/>
                <a:cs typeface="Arial"/>
              </a:rPr>
              <a:t>Statut actuel :</a:t>
            </a:r>
            <a:r>
              <a:rPr lang="fr-FR" sz="1400" b="0" i="0" u="none" strike="noStrike" cap="none" baseline="0">
                <a:solidFill>
                  <a:srgbClr val="000000"/>
                </a:solidFill>
                <a:effectLst/>
                <a:uFill>
                  <a:solidFill>
                    <a:prstClr val="black">
                      <a:alpha val="0"/>
                    </a:prstClr>
                  </a:solidFill>
                </a:uFill>
                <a:latin typeface="Arial"/>
                <a:ea typeface="Arial"/>
                <a:cs typeface="Arial"/>
              </a:rPr>
              <a:t>III / guéri(e)/ décédé(e)</a:t>
            </a:r>
          </a:p>
          <a:p>
            <a:pPr>
              <a:spcAft>
                <a:spcPts val="600"/>
              </a:spcAft>
            </a:pPr>
            <a:r>
              <a:rPr lang="fr-FR" sz="1400" b="1" i="0" u="none" strike="noStrike" cap="none" baseline="0">
                <a:solidFill>
                  <a:srgbClr val="000000"/>
                </a:solidFill>
                <a:effectLst/>
                <a:uFill>
                  <a:solidFill>
                    <a:prstClr val="black">
                      <a:alpha val="0"/>
                    </a:prstClr>
                  </a:solidFill>
                </a:uFill>
                <a:latin typeface="Arial"/>
                <a:ea typeface="Arial"/>
                <a:cs typeface="Arial"/>
              </a:rPr>
              <a:t>Emplacement: </a:t>
            </a:r>
            <a:r>
              <a:rPr lang="fr-FR" sz="1400" b="0" i="0" u="none" strike="noStrike" cap="none" baseline="0">
                <a:solidFill>
                  <a:srgbClr val="000000"/>
                </a:solidFill>
                <a:effectLst/>
                <a:uFill>
                  <a:solidFill>
                    <a:prstClr val="black">
                      <a:alpha val="0"/>
                    </a:prstClr>
                  </a:solidFill>
                </a:uFill>
                <a:latin typeface="Arial"/>
                <a:ea typeface="Arial"/>
                <a:cs typeface="Arial"/>
              </a:rPr>
              <a:t>Adresse, village, comté / district, hôpital</a:t>
            </a:r>
          </a:p>
          <a:p>
            <a:pPr>
              <a:spcAft>
                <a:spcPts val="600"/>
              </a:spcAft>
            </a:pPr>
            <a:r>
              <a:rPr lang="fr-FR" sz="1400" b="1" i="0" u="none" strike="noStrike" cap="none" baseline="0">
                <a:solidFill>
                  <a:srgbClr val="000000"/>
                </a:solidFill>
                <a:effectLst/>
                <a:uFill>
                  <a:solidFill>
                    <a:prstClr val="black">
                      <a:alpha val="0"/>
                    </a:prstClr>
                  </a:solidFill>
                </a:uFill>
                <a:latin typeface="Arial"/>
                <a:ea typeface="Arial"/>
                <a:cs typeface="Arial"/>
              </a:rPr>
              <a:t>Catégorie de cas :</a:t>
            </a:r>
            <a:r>
              <a:rPr lang="fr-FR" sz="1400" b="0" i="0" u="none" strike="noStrike" cap="none" baseline="0">
                <a:solidFill>
                  <a:srgbClr val="000000"/>
                </a:solidFill>
                <a:effectLst/>
                <a:uFill>
                  <a:solidFill>
                    <a:prstClr val="black">
                      <a:alpha val="0"/>
                    </a:prstClr>
                  </a:solidFill>
                </a:uFill>
                <a:latin typeface="Arial"/>
                <a:ea typeface="Arial"/>
                <a:cs typeface="Arial"/>
              </a:rPr>
              <a:t>Confirmé, probable, suspect</a:t>
            </a:r>
          </a:p>
          <a:p>
            <a:pPr>
              <a:spcAft>
                <a:spcPts val="600"/>
              </a:spcAft>
            </a:pPr>
            <a:r>
              <a:rPr lang="fr-FR" sz="1400" b="1" i="0" u="none" strike="noStrike" cap="none" baseline="0">
                <a:solidFill>
                  <a:srgbClr val="000000"/>
                </a:solidFill>
                <a:effectLst/>
                <a:uFill>
                  <a:solidFill>
                    <a:prstClr val="black">
                      <a:alpha val="0"/>
                    </a:prstClr>
                  </a:solidFill>
                </a:uFill>
                <a:latin typeface="Arial"/>
                <a:ea typeface="Arial"/>
                <a:cs typeface="Arial"/>
              </a:rPr>
              <a:t>Liens épidémiologiques : </a:t>
            </a:r>
            <a:r>
              <a:rPr lang="fr-FR" sz="1400" b="0" i="0" u="none" strike="noStrike" cap="none" baseline="0">
                <a:solidFill>
                  <a:srgbClr val="000000"/>
                </a:solidFill>
                <a:effectLst/>
                <a:uFill>
                  <a:solidFill>
                    <a:prstClr val="black">
                      <a:alpha val="0"/>
                    </a:prstClr>
                  </a:solidFill>
                </a:uFill>
                <a:latin typeface="Arial"/>
                <a:ea typeface="Arial"/>
                <a:cs typeface="Arial"/>
              </a:rPr>
              <a:t>Expositions, affiliations ou liens connus avec d’autres cas </a:t>
            </a:r>
          </a:p>
          <a:p>
            <a:pPr>
              <a:spcAft>
                <a:spcPts val="600"/>
              </a:spcAft>
            </a:pPr>
            <a:r>
              <a:rPr lang="fr-FR" sz="1400" b="1" i="0" u="none" strike="noStrike" cap="none" baseline="0">
                <a:solidFill>
                  <a:srgbClr val="000000"/>
                </a:solidFill>
                <a:effectLst/>
                <a:uFill>
                  <a:solidFill>
                    <a:prstClr val="black">
                      <a:alpha val="0"/>
                    </a:prstClr>
                  </a:solidFill>
                </a:uFill>
                <a:latin typeface="Arial"/>
                <a:ea typeface="Arial"/>
                <a:cs typeface="Arial"/>
              </a:rPr>
              <a:t>Conditions sous-jacentes : </a:t>
            </a:r>
            <a:r>
              <a:rPr lang="fr-FR" sz="1400" b="0" i="0" u="none" strike="noStrike" cap="none" baseline="0">
                <a:solidFill>
                  <a:srgbClr val="000000"/>
                </a:solidFill>
                <a:effectLst/>
                <a:uFill>
                  <a:solidFill>
                    <a:prstClr val="black">
                      <a:alpha val="0"/>
                    </a:prstClr>
                  </a:solidFill>
                </a:uFill>
                <a:latin typeface="Arial"/>
                <a:ea typeface="Arial"/>
                <a:cs typeface="Arial"/>
              </a:rPr>
              <a:t>Immunodéficience, statut VIH, malnutrition, médicaments</a:t>
            </a:r>
          </a:p>
        </p:txBody>
      </p:sp>
    </p:spTree>
    <p:extLst>
      <p:ext uri="{BB962C8B-B14F-4D97-AF65-F5344CB8AC3E}">
        <p14:creationId xmlns:p14="http://schemas.microsoft.com/office/powerpoint/2010/main" val="2605959185"/>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Contrôle de connaissances</a:t>
            </a:r>
          </a:p>
        </p:txBody>
      </p:sp>
      <p:sp>
        <p:nvSpPr>
          <p:cNvPr id="3" name="Content Placeholder 2">
            <a:extLst>
              <a:ext uri="{FF2B5EF4-FFF2-40B4-BE49-F238E27FC236}">
                <a16:creationId xmlns:a16="http://schemas.microsoft.com/office/drawing/2014/main" id="{A1CF54EF-D4CA-F1EF-B5D8-1461764B8C18}"/>
              </a:ext>
            </a:extLst>
          </p:cNvPr>
          <p:cNvSpPr>
            <a:spLocks noGrp="1"/>
          </p:cNvSpPr>
          <p:nvPr>
            <p:ph idx="1"/>
          </p:nvPr>
        </p:nvSpPr>
        <p:spPr/>
        <p:txBody>
          <a:bodyPr/>
          <a:lstStyle/>
          <a:p>
            <a:pPr marL="457200" indent="-457200">
              <a:buFont typeface="+mj-lt"/>
              <a:buAutoNum type="arabicPeriod"/>
            </a:pPr>
            <a:r>
              <a:rPr lang="fr-FR" sz="2400" b="0" i="0" u="none" strike="noStrike" cap="none" baseline="0">
                <a:solidFill>
                  <a:srgbClr val="262626"/>
                </a:solidFill>
                <a:effectLst/>
                <a:uFill>
                  <a:solidFill>
                    <a:prstClr val="black">
                      <a:alpha val="0"/>
                    </a:prstClr>
                  </a:solidFill>
                </a:uFill>
                <a:latin typeface="Arial"/>
                <a:ea typeface="Arial"/>
                <a:cs typeface="Arial"/>
              </a:rPr>
              <a:t>Quels sont les objectifs de la surveillance ?</a:t>
            </a:r>
          </a:p>
          <a:p>
            <a:pPr marL="457200" indent="-457200">
              <a:buFont typeface="+mj-lt"/>
              <a:buAutoNum type="arabicPeriod"/>
            </a:pPr>
            <a:r>
              <a:rPr lang="fr-FR" sz="2400" b="0" i="0" u="none" strike="noStrike" cap="none" baseline="0">
                <a:solidFill>
                  <a:srgbClr val="262626"/>
                </a:solidFill>
                <a:effectLst/>
                <a:uFill>
                  <a:solidFill>
                    <a:prstClr val="black">
                      <a:alpha val="0"/>
                    </a:prstClr>
                  </a:solidFill>
                </a:uFill>
                <a:latin typeface="Arial"/>
                <a:ea typeface="Arial"/>
                <a:cs typeface="Arial"/>
              </a:rPr>
              <a:t>Quels sont les indicateurs OMS ? </a:t>
            </a:r>
          </a:p>
          <a:p>
            <a:pPr marL="457200" indent="-457200">
              <a:buFont typeface="+mj-lt"/>
              <a:buAutoNum type="arabicPeriod"/>
            </a:pPr>
            <a:r>
              <a:rPr lang="fr-FR" sz="2400" b="0" i="0" u="none" strike="noStrike" cap="none" baseline="0">
                <a:solidFill>
                  <a:srgbClr val="262626"/>
                </a:solidFill>
                <a:effectLst/>
                <a:uFill>
                  <a:solidFill>
                    <a:prstClr val="black">
                      <a:alpha val="0"/>
                    </a:prstClr>
                  </a:solidFill>
                </a:uFill>
                <a:latin typeface="Arial"/>
                <a:ea typeface="Arial"/>
                <a:cs typeface="Arial"/>
              </a:rPr>
              <a:t>Quels sont les indicateurs de l’USAID ? </a:t>
            </a:r>
          </a:p>
          <a:p>
            <a:pPr marL="457200" indent="-457200">
              <a:buFont typeface="+mj-lt"/>
              <a:buAutoNum type="arabicPeriod"/>
            </a:pPr>
            <a:r>
              <a:rPr lang="fr-FR" sz="2400" b="0" i="0" u="none" strike="noStrike" cap="none" baseline="0">
                <a:solidFill>
                  <a:srgbClr val="262626"/>
                </a:solidFill>
                <a:effectLst/>
                <a:uFill>
                  <a:solidFill>
                    <a:prstClr val="black">
                      <a:alpha val="0"/>
                    </a:prstClr>
                  </a:solidFill>
                </a:uFill>
                <a:latin typeface="Arial"/>
                <a:ea typeface="Arial"/>
                <a:cs typeface="Arial"/>
              </a:rPr>
              <a:t>Quels sont les indicateurs que QuickRes peut capturer ?</a:t>
            </a:r>
          </a:p>
          <a:p>
            <a:pPr marL="457200" indent="-457200">
              <a:buFont typeface="+mj-lt"/>
              <a:buAutoNum type="arabicPeriod"/>
            </a:pPr>
            <a:r>
              <a:rPr lang="fr-FR" sz="2400" b="0" i="0" u="none" strike="noStrike" cap="none" baseline="0">
                <a:solidFill>
                  <a:srgbClr val="262626"/>
                </a:solidFill>
                <a:effectLst/>
                <a:uFill>
                  <a:solidFill>
                    <a:prstClr val="black">
                      <a:alpha val="0"/>
                    </a:prstClr>
                  </a:solidFill>
                </a:uFill>
                <a:latin typeface="Arial"/>
                <a:ea typeface="Arial"/>
                <a:cs typeface="Arial"/>
              </a:rPr>
              <a:t>Quelles sont les catégories de cas qui doivent être rapportées à l’OMS ? </a:t>
            </a:r>
          </a:p>
        </p:txBody>
      </p:sp>
    </p:spTree>
    <p:extLst>
      <p:ext uri="{BB962C8B-B14F-4D97-AF65-F5344CB8AC3E}">
        <p14:creationId xmlns:p14="http://schemas.microsoft.com/office/powerpoint/2010/main" val="7517952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6" name="Content Placeholder 6" descr="Logo&#10;&#10;Description automatically generated with low confidence">
            <a:extLst>
              <a:ext uri="{FF2B5EF4-FFF2-40B4-BE49-F238E27FC236}">
                <a16:creationId xmlns:a16="http://schemas.microsoft.com/office/drawing/2014/main" id="{D15DC484-F91B-20DE-C188-A0A04C1F91B4}"/>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1129231192"/>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A70E4-E643-4CCA-971A-8766D82D9C5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p:txBody>
          <a:bodyPr>
            <a:normAutofit/>
          </a:bodyPr>
          <a:lstStyle/>
          <a:p>
            <a:r>
              <a:rPr lang="fr-FR" sz="3600" b="0" i="0" u="none" strike="noStrike" cap="none" baseline="0">
                <a:solidFill>
                  <a:srgbClr val="FFFFFF"/>
                </a:solidFill>
                <a:effectLst/>
                <a:uFill>
                  <a:solidFill>
                    <a:prstClr val="black">
                      <a:alpha val="0"/>
                    </a:prstClr>
                  </a:solidFill>
                </a:uFill>
                <a:latin typeface="Arial"/>
                <a:ea typeface="Arial"/>
                <a:cs typeface="Arial"/>
              </a:rPr>
              <a:t>Module 14 : Réponse du projet EpiC</a:t>
            </a:r>
          </a:p>
        </p:txBody>
      </p:sp>
    </p:spTree>
    <p:extLst>
      <p:ext uri="{BB962C8B-B14F-4D97-AF65-F5344CB8AC3E}">
        <p14:creationId xmlns:p14="http://schemas.microsoft.com/office/powerpoint/2010/main" val="2513711945"/>
      </p:ext>
    </p:ext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a:t>
            </a:r>
          </a:p>
          <a:p>
            <a:r>
              <a:rPr lang="fr-FR" sz="2800" b="0" i="0" u="none" strike="noStrike" cap="none" baseline="0">
                <a:solidFill>
                  <a:srgbClr val="262626"/>
                </a:solidFill>
                <a:effectLst/>
                <a:uFill>
                  <a:solidFill>
                    <a:prstClr val="black">
                      <a:alpha val="0"/>
                    </a:prstClr>
                  </a:solidFill>
                </a:uFill>
                <a:latin typeface="Arial"/>
                <a:ea typeface="Arial"/>
                <a:cs typeface="Arial"/>
              </a:rPr>
              <a:t>Décrire la portée du projet EpiC et sa réponse à la variole du singe </a:t>
            </a:r>
          </a:p>
        </p:txBody>
      </p:sp>
    </p:spTree>
    <p:extLst>
      <p:ext uri="{BB962C8B-B14F-4D97-AF65-F5344CB8AC3E}">
        <p14:creationId xmlns:p14="http://schemas.microsoft.com/office/powerpoint/2010/main" val="3031103138"/>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1AE85-22A9-D40F-2912-2F6C64C2F3D5}"/>
              </a:ext>
            </a:extLst>
          </p:cNvPr>
          <p:cNvSpPr>
            <a:spLocks noGrp="1"/>
          </p:cNvSpPr>
          <p:nvPr>
            <p:ph type="title"/>
          </p:nvPr>
        </p:nvSpPr>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Portée de la réponse dans le cadre du projet EpiC</a:t>
            </a:r>
          </a:p>
        </p:txBody>
      </p:sp>
      <p:sp>
        <p:nvSpPr>
          <p:cNvPr id="3" name="Content Placeholder 2">
            <a:extLst>
              <a:ext uri="{FF2B5EF4-FFF2-40B4-BE49-F238E27FC236}">
                <a16:creationId xmlns:a16="http://schemas.microsoft.com/office/drawing/2014/main" id="{D76B3462-4FEC-273A-2E99-F5C13526D2F1}"/>
              </a:ext>
            </a:extLst>
          </p:cNvPr>
          <p:cNvSpPr>
            <a:spLocks noGrp="1"/>
          </p:cNvSpPr>
          <p:nvPr>
            <p:ph idx="1"/>
          </p:nvPr>
        </p:nvSpPr>
        <p:spPr>
          <a:xfrm>
            <a:off x="838200" y="1516414"/>
            <a:ext cx="10182726" cy="4932746"/>
          </a:xfrm>
        </p:spPr>
        <p:txBody>
          <a:bodyPr/>
          <a:lstStyle/>
          <a:p>
            <a:r>
              <a:rPr lang="fr-FR" sz="2400" b="0" i="0" u="none" strike="noStrike" cap="none" baseline="0" dirty="0">
                <a:solidFill>
                  <a:srgbClr val="262626"/>
                </a:solidFill>
                <a:effectLst/>
                <a:uFill>
                  <a:solidFill>
                    <a:prstClr val="black">
                      <a:alpha val="0"/>
                    </a:prstClr>
                  </a:solidFill>
                </a:uFill>
                <a:latin typeface="Arial"/>
                <a:ea typeface="Arial"/>
                <a:cs typeface="Arial"/>
              </a:rPr>
              <a:t>Communication en matière de risques et engagement communautaire pour les hommes qui ont des rapports sexuels avec d’autres hommes et autres populations vulnérables, ainsi que les professionnels de santé</a:t>
            </a:r>
          </a:p>
          <a:p>
            <a:r>
              <a:rPr lang="fr-FR" sz="2400" b="0" i="0" u="none" strike="noStrike" cap="none" baseline="0" dirty="0">
                <a:solidFill>
                  <a:srgbClr val="262626"/>
                </a:solidFill>
                <a:effectLst/>
                <a:uFill>
                  <a:solidFill>
                    <a:prstClr val="black">
                      <a:alpha val="0"/>
                    </a:prstClr>
                  </a:solidFill>
                </a:uFill>
                <a:latin typeface="Arial"/>
                <a:ea typeface="Arial"/>
                <a:cs typeface="Arial"/>
              </a:rPr>
              <a:t>Formation et renforcement des capacités des professionnels de santé, y compris les équipes communautaires</a:t>
            </a:r>
          </a:p>
          <a:p>
            <a:r>
              <a:rPr lang="fr-FR" sz="2400" b="0" i="0" u="none" strike="noStrike" cap="none" baseline="0" dirty="0">
                <a:solidFill>
                  <a:srgbClr val="262626"/>
                </a:solidFill>
                <a:effectLst/>
                <a:uFill>
                  <a:solidFill>
                    <a:prstClr val="black">
                      <a:alpha val="0"/>
                    </a:prstClr>
                  </a:solidFill>
                </a:uFill>
                <a:latin typeface="Arial"/>
                <a:ea typeface="Arial"/>
                <a:cs typeface="Arial"/>
              </a:rPr>
              <a:t>Soutien à l’adaptation de </a:t>
            </a:r>
            <a:r>
              <a:rPr lang="fr-FR" sz="2400" b="0" i="0" u="none" strike="noStrike" cap="none" baseline="0" dirty="0" err="1">
                <a:solidFill>
                  <a:srgbClr val="262626"/>
                </a:solidFill>
                <a:effectLst/>
                <a:uFill>
                  <a:solidFill>
                    <a:prstClr val="black">
                      <a:alpha val="0"/>
                    </a:prstClr>
                  </a:solidFill>
                </a:uFill>
                <a:latin typeface="Arial"/>
                <a:ea typeface="Arial"/>
                <a:cs typeface="Arial"/>
              </a:rPr>
              <a:t>QuickRes</a:t>
            </a:r>
            <a:r>
              <a:rPr lang="fr-FR" sz="2400" b="0" i="0" u="none" strike="noStrike" cap="none" baseline="0" dirty="0">
                <a:solidFill>
                  <a:srgbClr val="262626"/>
                </a:solidFill>
                <a:effectLst/>
                <a:uFill>
                  <a:solidFill>
                    <a:prstClr val="black">
                      <a:alpha val="0"/>
                    </a:prstClr>
                  </a:solidFill>
                </a:uFill>
                <a:latin typeface="Arial"/>
                <a:ea typeface="Arial"/>
                <a:cs typeface="Arial"/>
              </a:rPr>
              <a:t> pour le suivi des résultats d’activités de création de la demande et la liaison aux services pour les clients</a:t>
            </a:r>
          </a:p>
          <a:p>
            <a:r>
              <a:rPr lang="fr-FR" sz="2400" b="0" i="0" u="none" strike="noStrike" cap="none" baseline="0" dirty="0">
                <a:solidFill>
                  <a:srgbClr val="262626"/>
                </a:solidFill>
                <a:effectLst/>
                <a:uFill>
                  <a:solidFill>
                    <a:prstClr val="black">
                      <a:alpha val="0"/>
                    </a:prstClr>
                  </a:solidFill>
                </a:uFill>
                <a:latin typeface="Arial"/>
                <a:ea typeface="Arial"/>
                <a:cs typeface="Arial"/>
              </a:rPr>
              <a:t>Soutien à la constitution d’équipes pour mener des enquêtes sur les cas et les contacts</a:t>
            </a:r>
          </a:p>
          <a:p>
            <a:r>
              <a:rPr lang="fr-FR" sz="2400" b="0" i="0" u="none" strike="noStrike" cap="none" baseline="0" dirty="0">
                <a:solidFill>
                  <a:srgbClr val="262626"/>
                </a:solidFill>
                <a:effectLst/>
                <a:uFill>
                  <a:solidFill>
                    <a:prstClr val="black">
                      <a:alpha val="0"/>
                    </a:prstClr>
                  </a:solidFill>
                </a:uFill>
                <a:latin typeface="Arial"/>
                <a:ea typeface="Arial"/>
                <a:cs typeface="Arial"/>
              </a:rPr>
              <a:t>Soutien lié au diagnostic et à la biosécurité en laboratoire</a:t>
            </a:r>
          </a:p>
          <a:p>
            <a:endParaRPr lang="en-US" sz="2400" dirty="0"/>
          </a:p>
        </p:txBody>
      </p:sp>
    </p:spTree>
    <p:extLst>
      <p:ext uri="{BB962C8B-B14F-4D97-AF65-F5344CB8AC3E}">
        <p14:creationId xmlns:p14="http://schemas.microsoft.com/office/powerpoint/2010/main" val="212799080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93F97-199B-5C90-0CD2-2D85716ECBFC}"/>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Animaux associés à la variole du singe</a:t>
            </a:r>
          </a:p>
        </p:txBody>
      </p:sp>
      <p:pic>
        <p:nvPicPr>
          <p:cNvPr id="5" name="Content Placeholder 4">
            <a:extLst>
              <a:ext uri="{FF2B5EF4-FFF2-40B4-BE49-F238E27FC236}">
                <a16:creationId xmlns:a16="http://schemas.microsoft.com/office/drawing/2014/main" id="{52CA2AAD-719E-9B52-FC70-447776B0BA37}"/>
              </a:ext>
            </a:extLst>
          </p:cNvPr>
          <p:cNvPicPr>
            <a:picLocks noGrp="1" noChangeAspect="1"/>
          </p:cNvPicPr>
          <p:nvPr>
            <p:ph idx="1"/>
          </p:nvPr>
        </p:nvPicPr>
        <p:blipFill>
          <a:blip r:embed="rId3"/>
          <a:stretch>
            <a:fillRect/>
          </a:stretch>
        </p:blipFill>
        <p:spPr>
          <a:xfrm>
            <a:off x="986110" y="1473877"/>
            <a:ext cx="5477297" cy="4932362"/>
          </a:xfrm>
          <a:prstGeom prst="rect">
            <a:avLst/>
          </a:prstGeom>
        </p:spPr>
      </p:pic>
      <p:sp>
        <p:nvSpPr>
          <p:cNvPr id="6" name="TextBox 5">
            <a:extLst>
              <a:ext uri="{FF2B5EF4-FFF2-40B4-BE49-F238E27FC236}">
                <a16:creationId xmlns:a16="http://schemas.microsoft.com/office/drawing/2014/main" id="{A03695B8-80F2-4E3A-B3B1-8F80F908CC77}"/>
              </a:ext>
            </a:extLst>
          </p:cNvPr>
          <p:cNvSpPr txBox="1"/>
          <p:nvPr/>
        </p:nvSpPr>
        <p:spPr>
          <a:xfrm>
            <a:off x="7012820" y="2001771"/>
            <a:ext cx="3837214" cy="3554819"/>
          </a:xfrm>
          <a:prstGeom prst="rect">
            <a:avLst/>
          </a:prstGeom>
          <a:noFill/>
        </p:spPr>
        <p:txBody>
          <a:bodyPr wrap="square">
            <a:spAutoFit/>
          </a:bodyPr>
          <a:lstStyle/>
          <a:p>
            <a:pPr marL="285750" indent="-285750">
              <a:buClr>
                <a:schemeClr val="accent4"/>
              </a:buClr>
              <a:buFont typeface="Arial" panose="020B0604020202020204" pitchFamily="34" charset="0"/>
              <a:buChar char="•"/>
            </a:pPr>
            <a:r>
              <a:rPr lang="fr-FR" sz="2400" b="0" i="0" u="none" strike="noStrike" cap="none" baseline="0">
                <a:solidFill>
                  <a:srgbClr val="000000"/>
                </a:solidFill>
                <a:effectLst/>
                <a:uFill>
                  <a:solidFill>
                    <a:prstClr val="black">
                      <a:alpha val="0"/>
                    </a:prstClr>
                  </a:solidFill>
                </a:uFill>
                <a:latin typeface="ArialNarrow"/>
                <a:ea typeface="ArialNarrow"/>
                <a:cs typeface="ArialNarrow"/>
              </a:rPr>
              <a:t>Le MPXV doit son nom à sa détection initiale chez le singe.</a:t>
            </a:r>
          </a:p>
          <a:p>
            <a:pPr marL="285750" indent="-285750">
              <a:spcBef>
                <a:spcPts val="1800"/>
              </a:spcBef>
              <a:buClr>
                <a:schemeClr val="accent4"/>
              </a:buClr>
              <a:buFont typeface="Arial" panose="020B0604020202020204" pitchFamily="34" charset="0"/>
              <a:buChar char="•"/>
            </a:pPr>
            <a:r>
              <a:rPr lang="fr-FR" sz="2400" b="0" i="0" u="none" strike="noStrike" cap="none" baseline="0">
                <a:solidFill>
                  <a:srgbClr val="000000"/>
                </a:solidFill>
                <a:effectLst/>
                <a:uFill>
                  <a:solidFill>
                    <a:prstClr val="black">
                      <a:alpha val="0"/>
                    </a:prstClr>
                  </a:solidFill>
                </a:uFill>
                <a:latin typeface="ArialNarrow"/>
                <a:ea typeface="ArialNarrow"/>
                <a:cs typeface="ArialNarrow"/>
              </a:rPr>
              <a:t>Le MPXV est principalement présent chez les rongeurs, mais son réservoir est indéterminé. </a:t>
            </a:r>
            <a:br>
              <a:rPr sz="1600"/>
            </a:br>
            <a:endParaRPr lang="en-US" sz="1600"/>
          </a:p>
        </p:txBody>
      </p:sp>
      <p:sp>
        <p:nvSpPr>
          <p:cNvPr id="3" name="TextBox 2">
            <a:extLst>
              <a:ext uri="{FF2B5EF4-FFF2-40B4-BE49-F238E27FC236}">
                <a16:creationId xmlns:a16="http://schemas.microsoft.com/office/drawing/2014/main" id="{A4254AB3-8B37-5E4A-BC4B-32EC980447EE}"/>
              </a:ext>
            </a:extLst>
          </p:cNvPr>
          <p:cNvSpPr txBox="1"/>
          <p:nvPr/>
        </p:nvSpPr>
        <p:spPr>
          <a:xfrm>
            <a:off x="986109" y="6491582"/>
            <a:ext cx="9863925" cy="261610"/>
          </a:xfrm>
          <a:prstGeom prst="rect">
            <a:avLst/>
          </a:prstGeom>
          <a:noFill/>
        </p:spPr>
        <p:txBody>
          <a:bodyPr wrap="square" rtlCol="0">
            <a:spAutoFit/>
          </a:bodyPr>
          <a:lstStyle/>
          <a:p>
            <a:r>
              <a:rPr lang="fr-FR" sz="1100" b="0" i="0" u="none" strike="noStrike" cap="none" baseline="0" dirty="0">
                <a:solidFill>
                  <a:srgbClr val="44546A"/>
                </a:solidFill>
                <a:effectLst/>
                <a:uFill>
                  <a:solidFill>
                    <a:prstClr val="black">
                      <a:alpha val="0"/>
                    </a:prstClr>
                  </a:solidFill>
                </a:uFill>
                <a:latin typeface="Arial"/>
                <a:ea typeface="Arial"/>
                <a:cs typeface="Arial"/>
              </a:rPr>
              <a:t>Source : </a:t>
            </a:r>
            <a:r>
              <a:rPr lang="fr-FR" sz="1100" b="0" i="0" u="none" strike="noStrike" cap="none" baseline="0" dirty="0" err="1">
                <a:solidFill>
                  <a:srgbClr val="44546A"/>
                </a:solidFill>
                <a:effectLst/>
                <a:uFill>
                  <a:solidFill>
                    <a:prstClr val="black">
                      <a:alpha val="0"/>
                    </a:prstClr>
                  </a:solidFill>
                </a:uFill>
                <a:latin typeface="Arial"/>
                <a:ea typeface="Arial"/>
                <a:cs typeface="Arial"/>
              </a:rPr>
              <a:t>OpenWHO</a:t>
            </a:r>
            <a:r>
              <a:rPr lang="fr-FR" sz="1100" b="0" i="0" u="none" strike="noStrike" cap="none" baseline="0" dirty="0">
                <a:solidFill>
                  <a:srgbClr val="44546A"/>
                </a:solidFill>
                <a:effectLst/>
                <a:uFill>
                  <a:solidFill>
                    <a:prstClr val="black">
                      <a:alpha val="0"/>
                    </a:prstClr>
                  </a:solidFill>
                </a:uFill>
                <a:latin typeface="Arial"/>
                <a:ea typeface="Arial"/>
                <a:cs typeface="Arial"/>
              </a:rPr>
              <a:t> [Internet]. Variole du singe : Épidémiologie, préparation et réponse aux contextes d'épidémies en Afrique. Genève : OMS ; 2021.</a:t>
            </a:r>
            <a:endParaRPr lang="en-US" sz="1100" dirty="0">
              <a:solidFill>
                <a:schemeClr val="tx2"/>
              </a:solidFill>
            </a:endParaRPr>
          </a:p>
        </p:txBody>
      </p:sp>
      <p:sp>
        <p:nvSpPr>
          <p:cNvPr id="7" name="Text Box 1">
            <a:extLst>
              <a:ext uri="{FF2B5EF4-FFF2-40B4-BE49-F238E27FC236}">
                <a16:creationId xmlns:a16="http://schemas.microsoft.com/office/drawing/2014/main" id="{370A9F98-4558-4F21-8F6F-2AB1665AEDF7}"/>
              </a:ext>
            </a:extLst>
          </p:cNvPr>
          <p:cNvSpPr txBox="1"/>
          <p:nvPr/>
        </p:nvSpPr>
        <p:spPr>
          <a:xfrm>
            <a:off x="1294341" y="1879622"/>
            <a:ext cx="1691747" cy="21377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400" b="0" i="0" u="none" strike="noStrike" cap="none" baseline="0">
                <a:solidFill>
                  <a:srgbClr val="000000"/>
                </a:solidFill>
                <a:effectLst/>
                <a:uFill>
                  <a:solidFill>
                    <a:prstClr val="black">
                      <a:alpha val="0"/>
                    </a:prstClr>
                  </a:solidFill>
                </a:uFill>
                <a:latin typeface="Arial"/>
                <a:ea typeface="Arial"/>
                <a:cs typeface="Arial"/>
              </a:rPr>
              <a:t>Loir africain</a:t>
            </a:r>
            <a:endParaRPr lang="en-US" sz="1200">
              <a:effectLst/>
              <a:latin typeface="+mj-lt"/>
              <a:ea typeface="DengXian" panose="02010600030101010101" pitchFamily="2" charset="-122"/>
              <a:cs typeface="Arial" panose="020B0604020202020204" pitchFamily="34" charset="0"/>
            </a:endParaRPr>
          </a:p>
        </p:txBody>
      </p:sp>
      <p:sp>
        <p:nvSpPr>
          <p:cNvPr id="8" name="Text Box 1">
            <a:extLst>
              <a:ext uri="{FF2B5EF4-FFF2-40B4-BE49-F238E27FC236}">
                <a16:creationId xmlns:a16="http://schemas.microsoft.com/office/drawing/2014/main" id="{A2944123-B387-4B66-B2BA-1D751C45EB3C}"/>
              </a:ext>
            </a:extLst>
          </p:cNvPr>
          <p:cNvSpPr txBox="1"/>
          <p:nvPr/>
        </p:nvSpPr>
        <p:spPr>
          <a:xfrm>
            <a:off x="4520141" y="1605095"/>
            <a:ext cx="1691747" cy="21377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400" b="0" i="0" u="none" strike="noStrike" cap="none" baseline="0">
                <a:solidFill>
                  <a:srgbClr val="000000"/>
                </a:solidFill>
                <a:effectLst/>
                <a:uFill>
                  <a:solidFill>
                    <a:prstClr val="black">
                      <a:alpha val="0"/>
                    </a:prstClr>
                  </a:solidFill>
                </a:uFill>
                <a:latin typeface="Arial"/>
                <a:ea typeface="Arial"/>
                <a:cs typeface="Arial"/>
              </a:rPr>
              <a:t>Écureuil de corde</a:t>
            </a:r>
            <a:endParaRPr lang="en-US" sz="1200">
              <a:effectLst/>
              <a:latin typeface="+mj-lt"/>
              <a:ea typeface="DengXian" panose="02010600030101010101" pitchFamily="2" charset="-122"/>
              <a:cs typeface="Arial" panose="020B0604020202020204" pitchFamily="34" charset="0"/>
            </a:endParaRPr>
          </a:p>
        </p:txBody>
      </p:sp>
      <p:sp>
        <p:nvSpPr>
          <p:cNvPr id="9" name="Text Box 1">
            <a:extLst>
              <a:ext uri="{FF2B5EF4-FFF2-40B4-BE49-F238E27FC236}">
                <a16:creationId xmlns:a16="http://schemas.microsoft.com/office/drawing/2014/main" id="{3AAC5359-30B3-48C6-A465-FDA322C158A9}"/>
              </a:ext>
            </a:extLst>
          </p:cNvPr>
          <p:cNvSpPr txBox="1"/>
          <p:nvPr/>
        </p:nvSpPr>
        <p:spPr>
          <a:xfrm>
            <a:off x="1205441" y="5817435"/>
            <a:ext cx="2020359" cy="21377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400" b="0" i="0" u="none" strike="noStrike" cap="none" baseline="0">
                <a:solidFill>
                  <a:srgbClr val="000000"/>
                </a:solidFill>
                <a:effectLst/>
                <a:uFill>
                  <a:solidFill>
                    <a:prstClr val="black">
                      <a:alpha val="0"/>
                    </a:prstClr>
                  </a:solidFill>
                </a:uFill>
                <a:latin typeface="Arial"/>
                <a:ea typeface="Arial"/>
                <a:cs typeface="Arial"/>
              </a:rPr>
              <a:t>Rat de Gambie</a:t>
            </a:r>
            <a:endParaRPr lang="en-US" sz="1200">
              <a:effectLst/>
              <a:latin typeface="+mj-lt"/>
              <a:ea typeface="DengXian" panose="02010600030101010101" pitchFamily="2" charset="-122"/>
              <a:cs typeface="Arial" panose="020B0604020202020204" pitchFamily="34" charset="0"/>
            </a:endParaRPr>
          </a:p>
        </p:txBody>
      </p:sp>
      <p:sp>
        <p:nvSpPr>
          <p:cNvPr id="10" name="Text Box 1">
            <a:extLst>
              <a:ext uri="{FF2B5EF4-FFF2-40B4-BE49-F238E27FC236}">
                <a16:creationId xmlns:a16="http://schemas.microsoft.com/office/drawing/2014/main" id="{6FDDE4EE-07E0-409E-A6C5-B6DE57907D60}"/>
              </a:ext>
            </a:extLst>
          </p:cNvPr>
          <p:cNvSpPr txBox="1"/>
          <p:nvPr/>
        </p:nvSpPr>
        <p:spPr>
          <a:xfrm>
            <a:off x="4697645" y="6088814"/>
            <a:ext cx="1691747" cy="21377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400" b="0" i="0" u="none" strike="noStrike" cap="none" baseline="0">
                <a:solidFill>
                  <a:srgbClr val="000000"/>
                </a:solidFill>
                <a:effectLst/>
                <a:uFill>
                  <a:solidFill>
                    <a:prstClr val="black">
                      <a:alpha val="0"/>
                    </a:prstClr>
                  </a:solidFill>
                </a:uFill>
                <a:latin typeface="Arial"/>
                <a:ea typeface="Arial"/>
                <a:cs typeface="Arial"/>
              </a:rPr>
              <a:t>Mangabey enfumé</a:t>
            </a:r>
            <a:endParaRPr lang="en-US" sz="1200">
              <a:effectLst/>
              <a:latin typeface="+mj-lt"/>
              <a:ea typeface="DengXian" panose="02010600030101010101" pitchFamily="2" charset="-122"/>
              <a:cs typeface="Arial" panose="020B0604020202020204" pitchFamily="34" charset="0"/>
            </a:endParaRPr>
          </a:p>
        </p:txBody>
      </p:sp>
      <p:sp>
        <p:nvSpPr>
          <p:cNvPr id="11" name="Text Box 1">
            <a:extLst>
              <a:ext uri="{FF2B5EF4-FFF2-40B4-BE49-F238E27FC236}">
                <a16:creationId xmlns:a16="http://schemas.microsoft.com/office/drawing/2014/main" id="{35BE1BB0-E4C8-46B3-AAAF-5F3866E809E5}"/>
              </a:ext>
            </a:extLst>
          </p:cNvPr>
          <p:cNvSpPr txBox="1"/>
          <p:nvPr/>
        </p:nvSpPr>
        <p:spPr>
          <a:xfrm>
            <a:off x="3059345" y="3576882"/>
            <a:ext cx="1201505" cy="691536"/>
          </a:xfrm>
          <a:prstGeom prst="rect">
            <a:avLst/>
          </a:prstGeom>
          <a:solidFill>
            <a:srgbClr val="CBEAFF"/>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400" b="0" i="0" u="none" strike="noStrike" cap="none" baseline="0">
                <a:solidFill>
                  <a:srgbClr val="000000"/>
                </a:solidFill>
                <a:effectLst/>
                <a:uFill>
                  <a:solidFill>
                    <a:prstClr val="black">
                      <a:alpha val="0"/>
                    </a:prstClr>
                  </a:solidFill>
                </a:uFill>
                <a:latin typeface="Arial"/>
                <a:ea typeface="Arial"/>
                <a:cs typeface="Arial"/>
              </a:rPr>
              <a:t>Autres espèces animales </a:t>
            </a:r>
            <a:endParaRPr lang="en-US" sz="1200">
              <a:effectLst/>
              <a:latin typeface="+mj-lt"/>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418862024"/>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9E118-EBA9-3F49-83E3-411392DD0F5B}"/>
              </a:ext>
            </a:extLst>
          </p:cNvPr>
          <p:cNvSpPr>
            <a:spLocks noGrp="1"/>
          </p:cNvSpPr>
          <p:nvPr>
            <p:ph type="title"/>
          </p:nvPr>
        </p:nvSpPr>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Comment le projet EpiC répond à l’épidémie de variole du singe</a:t>
            </a:r>
          </a:p>
        </p:txBody>
      </p:sp>
      <p:sp>
        <p:nvSpPr>
          <p:cNvPr id="3" name="Content Placeholder 2">
            <a:extLst>
              <a:ext uri="{FF2B5EF4-FFF2-40B4-BE49-F238E27FC236}">
                <a16:creationId xmlns:a16="http://schemas.microsoft.com/office/drawing/2014/main" id="{7702EDE7-A803-78AD-5E50-62DE4321439B}"/>
              </a:ext>
            </a:extLst>
          </p:cNvPr>
          <p:cNvSpPr>
            <a:spLocks noGrp="1"/>
          </p:cNvSpPr>
          <p:nvPr>
            <p:ph idx="1"/>
          </p:nvPr>
        </p:nvSpPr>
        <p:spPr>
          <a:xfrm>
            <a:off x="838200" y="1636730"/>
            <a:ext cx="9966158" cy="4932746"/>
          </a:xfrm>
        </p:spPr>
        <p:txBody>
          <a:bodyPr vert="horz" lIns="91440" tIns="45720" rIns="91440" bIns="45720" rtlCol="0" anchor="t">
            <a:noAutofit/>
          </a:bodyPr>
          <a:lstStyle/>
          <a:p>
            <a:r>
              <a:rPr lang="fr-FR" sz="2400" b="0" i="0" u="none" strike="noStrike" cap="none" baseline="0" dirty="0">
                <a:solidFill>
                  <a:srgbClr val="262626"/>
                </a:solidFill>
                <a:effectLst/>
                <a:uFill>
                  <a:solidFill>
                    <a:prstClr val="black">
                      <a:alpha val="0"/>
                    </a:prstClr>
                  </a:solidFill>
                </a:uFill>
                <a:latin typeface="Arial"/>
                <a:ea typeface="Arial"/>
                <a:cs typeface="Arial"/>
              </a:rPr>
              <a:t>Engagé par l’USAID pour coordonner les efforts dans six pays :  Bénin, République dominicaine, Ghana, Guatemala, Jamaïque, Maroc (MENA)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Engagement de la communauté des populations clés dans plusieurs pays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Élaboration de la fiche d'information sur la variole du singe </a:t>
            </a:r>
          </a:p>
          <a:p>
            <a:r>
              <a:rPr lang="fr-FR" sz="2400" b="0" i="0" u="none" strike="noStrike" cap="none" baseline="0" dirty="0">
                <a:solidFill>
                  <a:srgbClr val="262626"/>
                </a:solidFill>
                <a:effectLst/>
                <a:uFill>
                  <a:solidFill>
                    <a:prstClr val="black">
                      <a:alpha val="0"/>
                    </a:prstClr>
                  </a:solidFill>
                </a:uFill>
                <a:latin typeface="Arial"/>
                <a:ea typeface="Arial"/>
                <a:cs typeface="Arial"/>
              </a:rPr>
              <a:t>Webinaires et réunions techniques (aux niveaux interne et mondial)</a:t>
            </a:r>
          </a:p>
          <a:p>
            <a:r>
              <a:rPr lang="fr-FR" sz="2400" b="0" i="0" u="none" strike="noStrike" cap="none" baseline="0" dirty="0">
                <a:solidFill>
                  <a:srgbClr val="262626"/>
                </a:solidFill>
                <a:effectLst/>
                <a:uFill>
                  <a:solidFill>
                    <a:prstClr val="black">
                      <a:alpha val="0"/>
                    </a:prstClr>
                  </a:solidFill>
                </a:uFill>
                <a:latin typeface="Arial"/>
                <a:ea typeface="Arial"/>
                <a:cs typeface="Arial"/>
              </a:rPr>
              <a:t>Engagement et collaboration avec les missions de l’USAID, les ministères de la Santé, les partenaires de mise en œuvre, etc. </a:t>
            </a:r>
          </a:p>
          <a:p>
            <a:endParaRPr lang="en-US" sz="2000" dirty="0"/>
          </a:p>
        </p:txBody>
      </p:sp>
    </p:spTree>
    <p:extLst>
      <p:ext uri="{BB962C8B-B14F-4D97-AF65-F5344CB8AC3E}">
        <p14:creationId xmlns:p14="http://schemas.microsoft.com/office/powerpoint/2010/main" val="4114094465"/>
      </p:ext>
    </p:ext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9E118-EBA9-3F49-83E3-411392DD0F5B}"/>
              </a:ext>
            </a:extLst>
          </p:cNvPr>
          <p:cNvSpPr>
            <a:spLocks noGrp="1"/>
          </p:cNvSpPr>
          <p:nvPr>
            <p:ph type="title"/>
          </p:nvPr>
        </p:nvSpPr>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Comment le projet EpiC soutient la réponse à l’épidémie de variole du singe</a:t>
            </a:r>
          </a:p>
        </p:txBody>
      </p:sp>
      <p:sp>
        <p:nvSpPr>
          <p:cNvPr id="3" name="Content Placeholder 2">
            <a:extLst>
              <a:ext uri="{FF2B5EF4-FFF2-40B4-BE49-F238E27FC236}">
                <a16:creationId xmlns:a16="http://schemas.microsoft.com/office/drawing/2014/main" id="{7702EDE7-A803-78AD-5E50-62DE4321439B}"/>
              </a:ext>
            </a:extLst>
          </p:cNvPr>
          <p:cNvSpPr>
            <a:spLocks noGrp="1"/>
          </p:cNvSpPr>
          <p:nvPr>
            <p:ph idx="1"/>
          </p:nvPr>
        </p:nvSpPr>
        <p:spPr>
          <a:xfrm>
            <a:off x="838200" y="1636730"/>
            <a:ext cx="9966158" cy="4932746"/>
          </a:xfrm>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Engagé par l’USAID pour coordonner les efforts dans 9 pays :  Bénin, Burundi, République dominicaine, RDC, Ghana, Guatemala, Jamaïque, Maroc (MENA) et Nigeria </a:t>
            </a:r>
          </a:p>
          <a:p>
            <a:r>
              <a:rPr lang="fr-FR" sz="2400" b="0" i="0" u="none" strike="noStrike" cap="none" baseline="0">
                <a:solidFill>
                  <a:srgbClr val="262626"/>
                </a:solidFill>
                <a:effectLst/>
                <a:uFill>
                  <a:solidFill>
                    <a:prstClr val="black">
                      <a:alpha val="0"/>
                    </a:prstClr>
                  </a:solidFill>
                </a:uFill>
                <a:latin typeface="Arial"/>
                <a:ea typeface="Arial"/>
                <a:cs typeface="Arial"/>
              </a:rPr>
              <a:t>Engagement de la communauté des populations clés dans plusieurs pays </a:t>
            </a:r>
          </a:p>
          <a:p>
            <a:r>
              <a:rPr lang="fr-FR" sz="2400" b="0" i="0" u="none" strike="noStrike" cap="none" baseline="0">
                <a:solidFill>
                  <a:srgbClr val="262626"/>
                </a:solidFill>
                <a:effectLst/>
                <a:uFill>
                  <a:solidFill>
                    <a:prstClr val="black">
                      <a:alpha val="0"/>
                    </a:prstClr>
                  </a:solidFill>
                </a:uFill>
                <a:latin typeface="Arial"/>
                <a:ea typeface="Arial"/>
                <a:cs typeface="Arial"/>
              </a:rPr>
              <a:t>Élaboration de la fiche d’information sur la variole du singe (anglais, français, portugais, espagnol)</a:t>
            </a:r>
          </a:p>
          <a:p>
            <a:r>
              <a:rPr lang="fr-FR" sz="2400" b="0" i="0" u="none" strike="noStrike" cap="none" baseline="0">
                <a:solidFill>
                  <a:srgbClr val="262626"/>
                </a:solidFill>
                <a:effectLst/>
                <a:uFill>
                  <a:solidFill>
                    <a:prstClr val="black">
                      <a:alpha val="0"/>
                    </a:prstClr>
                  </a:solidFill>
                </a:uFill>
                <a:latin typeface="Arial"/>
                <a:ea typeface="Arial"/>
                <a:cs typeface="Arial"/>
              </a:rPr>
              <a:t>Webinaires et réunions techniques (aux niveaux interne et mondial)</a:t>
            </a:r>
          </a:p>
          <a:p>
            <a:r>
              <a:rPr lang="fr-FR" sz="2400" b="0" i="0" u="none" strike="noStrike" cap="none" baseline="0">
                <a:solidFill>
                  <a:srgbClr val="262626"/>
                </a:solidFill>
                <a:effectLst/>
                <a:uFill>
                  <a:solidFill>
                    <a:prstClr val="black">
                      <a:alpha val="0"/>
                    </a:prstClr>
                  </a:solidFill>
                </a:uFill>
                <a:latin typeface="Arial"/>
                <a:ea typeface="Arial"/>
                <a:cs typeface="Arial"/>
              </a:rPr>
              <a:t>Engagement et collaboration avec les missions de l’USAID, les ministères de la Santé, les partenaires de mise en œuvre, etc. </a:t>
            </a:r>
          </a:p>
          <a:p>
            <a:endParaRPr lang="en-US" sz="2400"/>
          </a:p>
        </p:txBody>
      </p:sp>
    </p:spTree>
    <p:extLst>
      <p:ext uri="{BB962C8B-B14F-4D97-AF65-F5344CB8AC3E}">
        <p14:creationId xmlns:p14="http://schemas.microsoft.com/office/powerpoint/2010/main" val="1692121856"/>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A4A57-2CC1-DE16-D73F-2CB1F8B6498B}"/>
              </a:ext>
            </a:extLst>
          </p:cNvPr>
          <p:cNvSpPr>
            <a:spLocks noGrp="1"/>
          </p:cNvSpPr>
          <p:nvPr>
            <p:ph type="title"/>
          </p:nvPr>
        </p:nvSpPr>
        <p:spPr/>
        <p:txBody>
          <a:bodyPr>
            <a:normAutofit fontScale="90000"/>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Mobilisation communautaire rapide et soutenue </a:t>
            </a:r>
          </a:p>
        </p:txBody>
      </p:sp>
      <p:sp>
        <p:nvSpPr>
          <p:cNvPr id="3" name="Content Placeholder 2">
            <a:extLst>
              <a:ext uri="{FF2B5EF4-FFF2-40B4-BE49-F238E27FC236}">
                <a16:creationId xmlns:a16="http://schemas.microsoft.com/office/drawing/2014/main" id="{A34DEA3D-0E3D-CB12-9F5D-675D73D60E9B}"/>
              </a:ext>
            </a:extLst>
          </p:cNvPr>
          <p:cNvSpPr>
            <a:spLocks noGrp="1"/>
          </p:cNvSpPr>
          <p:nvPr>
            <p:ph idx="1"/>
          </p:nvPr>
        </p:nvSpPr>
        <p:spPr>
          <a:xfrm>
            <a:off x="838200" y="1636730"/>
            <a:ext cx="9508958" cy="4932746"/>
          </a:xfrm>
        </p:spPr>
        <p:txBody>
          <a:bodyPr/>
          <a:lstStyle/>
          <a:p>
            <a:pPr marL="342900" indent="-342900">
              <a:buFont typeface="Arial" panose="020B0604020202020204" pitchFamily="34" charset="0"/>
              <a:buChar char="•"/>
            </a:pPr>
            <a:r>
              <a:rPr lang="fr-FR" sz="2800" b="0" i="0" u="none" strike="noStrike" cap="none" baseline="0">
                <a:solidFill>
                  <a:srgbClr val="262626"/>
                </a:solidFill>
                <a:effectLst/>
                <a:uFill>
                  <a:solidFill>
                    <a:prstClr val="black">
                      <a:alpha val="0"/>
                    </a:prstClr>
                  </a:solidFill>
                </a:uFill>
                <a:latin typeface="Arial"/>
                <a:ea typeface="Arial"/>
                <a:cs typeface="Arial"/>
              </a:rPr>
              <a:t>Élaboration de messages de prévention</a:t>
            </a:r>
            <a:endParaRPr lang="en-US" sz="2800">
              <a:ea typeface="Verdana"/>
              <a:cs typeface="Calibri"/>
            </a:endParaRPr>
          </a:p>
          <a:p>
            <a:pPr marL="342900" indent="-342900">
              <a:buFont typeface="Arial" panose="020B0604020202020204" pitchFamily="34" charset="0"/>
              <a:buChar char="•"/>
            </a:pPr>
            <a:r>
              <a:rPr lang="fr-FR" sz="2800" b="0" i="0" u="none" strike="noStrike" cap="none" baseline="0">
                <a:solidFill>
                  <a:srgbClr val="262626"/>
                </a:solidFill>
                <a:effectLst/>
                <a:uFill>
                  <a:solidFill>
                    <a:prstClr val="black">
                      <a:alpha val="0"/>
                    </a:prstClr>
                  </a:solidFill>
                </a:uFill>
                <a:latin typeface="Arial"/>
                <a:ea typeface="Arial"/>
                <a:cs typeface="Arial"/>
              </a:rPr>
              <a:t>Partage et diffusion d’informations scientifiquement correctes en temps opportun</a:t>
            </a:r>
            <a:endParaRPr lang="en-US" sz="2800">
              <a:ea typeface="Verdana"/>
              <a:cs typeface="Calibri"/>
            </a:endParaRPr>
          </a:p>
          <a:p>
            <a:pPr marL="342900" indent="-342900">
              <a:buFont typeface="Arial,Sans-Serif" panose="020B0604020202020204" pitchFamily="34" charset="0"/>
              <a:buChar char="•"/>
            </a:pPr>
            <a:r>
              <a:rPr lang="fr-FR" sz="2800" b="0" i="0" u="none" strike="noStrike" cap="none" baseline="0">
                <a:solidFill>
                  <a:srgbClr val="262626"/>
                </a:solidFill>
                <a:effectLst/>
                <a:uFill>
                  <a:solidFill>
                    <a:prstClr val="black">
                      <a:alpha val="0"/>
                    </a:prstClr>
                  </a:solidFill>
                </a:uFill>
                <a:latin typeface="Arial"/>
                <a:ea typeface="Arial"/>
                <a:cs typeface="Arial"/>
              </a:rPr>
              <a:t>Collaboration avec tous les acteurs, tant de la santé publique que du secteur privé</a:t>
            </a:r>
          </a:p>
          <a:p>
            <a:pPr marL="342900" indent="-342900">
              <a:buFont typeface="Arial,Sans-Serif" panose="020B0604020202020204" pitchFamily="34" charset="0"/>
              <a:buChar char="•"/>
            </a:pPr>
            <a:r>
              <a:rPr lang="fr-FR" sz="2800" b="0" i="0" u="none" strike="noStrike" cap="none" baseline="0">
                <a:solidFill>
                  <a:srgbClr val="262626"/>
                </a:solidFill>
                <a:effectLst/>
                <a:uFill>
                  <a:solidFill>
                    <a:prstClr val="black">
                      <a:alpha val="0"/>
                    </a:prstClr>
                  </a:solidFill>
                </a:uFill>
                <a:latin typeface="Arial"/>
                <a:ea typeface="Arial"/>
                <a:cs typeface="Arial"/>
              </a:rPr>
              <a:t>Promotion du vaccin et des informations sur les lieux et les modes de vaccination</a:t>
            </a:r>
            <a:endParaRPr lang="en-US" sz="2800">
              <a:ea typeface="Verdana"/>
            </a:endParaRPr>
          </a:p>
          <a:p>
            <a:endParaRPr lang="en-US"/>
          </a:p>
        </p:txBody>
      </p:sp>
    </p:spTree>
    <p:extLst>
      <p:ext uri="{BB962C8B-B14F-4D97-AF65-F5344CB8AC3E}">
        <p14:creationId xmlns:p14="http://schemas.microsoft.com/office/powerpoint/2010/main" val="968249977"/>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DCE83-BE74-BA65-9640-B810D3CF3393}"/>
              </a:ext>
            </a:extLst>
          </p:cNvPr>
          <p:cNvSpPr>
            <a:spLocks noGrp="1"/>
          </p:cNvSpPr>
          <p:nvPr>
            <p:ph type="title"/>
          </p:nvPr>
        </p:nvSpPr>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Soyez au fait des orientations évolutives de l’OMS</a:t>
            </a:r>
          </a:p>
        </p:txBody>
      </p:sp>
      <p:sp>
        <p:nvSpPr>
          <p:cNvPr id="3" name="Content Placeholder 2">
            <a:extLst>
              <a:ext uri="{FF2B5EF4-FFF2-40B4-BE49-F238E27FC236}">
                <a16:creationId xmlns:a16="http://schemas.microsoft.com/office/drawing/2014/main" id="{3D6D17F4-CD86-7339-759C-AE2989A44EB6}"/>
              </a:ext>
            </a:extLst>
          </p:cNvPr>
          <p:cNvSpPr>
            <a:spLocks noGrp="1"/>
          </p:cNvSpPr>
          <p:nvPr>
            <p:ph idx="1"/>
          </p:nvPr>
        </p:nvSpPr>
        <p:spPr/>
        <p:txBody>
          <a:bodyPr/>
          <a:lstStyle/>
          <a:p>
            <a:r>
              <a:rPr lang="fr-FR" sz="2800" b="0" i="0" u="none" strike="noStrike" cap="none" baseline="0">
                <a:solidFill>
                  <a:srgbClr val="44546A"/>
                </a:solidFill>
                <a:effectLst/>
                <a:uFill>
                  <a:solidFill>
                    <a:prstClr val="black">
                      <a:alpha val="0"/>
                    </a:prstClr>
                  </a:solidFill>
                </a:uFill>
                <a:latin typeface="Arial"/>
                <a:ea typeface="Arial"/>
                <a:cs typeface="Arial"/>
                <a:hlinkClick r:id="rId3" history="0"/>
              </a:rPr>
              <a:t>Troisième réunion du Comité d’urgence du Règlement sanitaire international (RSI) [2005] portant sur la flambée multinationale de variole du singe (who.int)</a:t>
            </a:r>
            <a:endParaRPr lang="en-US">
              <a:solidFill>
                <a:schemeClr val="tx2"/>
              </a:solidFill>
            </a:endParaRPr>
          </a:p>
        </p:txBody>
      </p:sp>
    </p:spTree>
    <p:extLst>
      <p:ext uri="{BB962C8B-B14F-4D97-AF65-F5344CB8AC3E}">
        <p14:creationId xmlns:p14="http://schemas.microsoft.com/office/powerpoint/2010/main" val="1272646064"/>
      </p:ext>
    </p:extLst>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F3DC5-4CBD-FB5D-DC57-F0334272E0AC}"/>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Resources </a:t>
            </a:r>
          </a:p>
        </p:txBody>
      </p:sp>
      <p:sp>
        <p:nvSpPr>
          <p:cNvPr id="3" name="Content Placeholder 2">
            <a:extLst>
              <a:ext uri="{FF2B5EF4-FFF2-40B4-BE49-F238E27FC236}">
                <a16:creationId xmlns:a16="http://schemas.microsoft.com/office/drawing/2014/main" id="{6E57A6C1-94B3-AAD7-FF46-533EC2986929}"/>
              </a:ext>
            </a:extLst>
          </p:cNvPr>
          <p:cNvSpPr>
            <a:spLocks noGrp="1"/>
          </p:cNvSpPr>
          <p:nvPr>
            <p:ph idx="1"/>
          </p:nvPr>
        </p:nvSpPr>
        <p:spPr/>
        <p:txBody>
          <a:bodyPr/>
          <a:lstStyle/>
          <a:p>
            <a:r>
              <a:rPr lang="fr-FR" sz="2800" b="0" i="0" u="none" strike="noStrike" cap="none" baseline="0">
                <a:solidFill>
                  <a:srgbClr val="0A1825"/>
                </a:solidFill>
                <a:effectLst/>
                <a:uFill>
                  <a:solidFill>
                    <a:prstClr val="black">
                      <a:alpha val="0"/>
                    </a:prstClr>
                  </a:solidFill>
                </a:uFill>
                <a:latin typeface="Arial"/>
                <a:ea typeface="Arial"/>
                <a:cs typeface="Arial"/>
                <a:hlinkClick r:id="rId3" history="0"/>
              </a:rPr>
              <a:t>Mpox (monkeypox) outbreak 2022 - Global (who.int)</a:t>
            </a:r>
            <a:endParaRPr lang="en-US">
              <a:solidFill>
                <a:schemeClr val="accent3">
                  <a:lumMod val="10000"/>
                </a:schemeClr>
              </a:solidFill>
            </a:endParaRPr>
          </a:p>
          <a:p>
            <a:r>
              <a:rPr lang="fr-FR" sz="2800" b="0" i="0" u="none" strike="noStrike" cap="none" baseline="0">
                <a:solidFill>
                  <a:srgbClr val="0A1825"/>
                </a:solidFill>
                <a:effectLst/>
                <a:uFill>
                  <a:solidFill>
                    <a:prstClr val="black">
                      <a:alpha val="0"/>
                    </a:prstClr>
                  </a:solidFill>
                </a:uFill>
                <a:latin typeface="Arial"/>
                <a:ea typeface="Arial"/>
                <a:cs typeface="Arial"/>
                <a:hlinkClick r:id="rId4" history="0"/>
              </a:rPr>
              <a:t>Clinical management and infection prevention and control for monkeypox: Orientations provisoires pour une intervention rapide, 10 juin 2022 (who.int)</a:t>
            </a:r>
            <a:endParaRPr lang="en-US">
              <a:solidFill>
                <a:schemeClr val="accent3">
                  <a:lumMod val="10000"/>
                </a:schemeClr>
              </a:solidFill>
            </a:endParaRPr>
          </a:p>
          <a:p>
            <a:r>
              <a:rPr lang="fr-FR" sz="2800" b="0" i="0" u="none" strike="noStrike" cap="none" baseline="0">
                <a:solidFill>
                  <a:srgbClr val="0A1825"/>
                </a:solidFill>
                <a:effectLst/>
                <a:uFill>
                  <a:solidFill>
                    <a:prstClr val="black">
                      <a:alpha val="0"/>
                    </a:prstClr>
                  </a:solidFill>
                </a:uFill>
                <a:latin typeface="Arial"/>
                <a:ea typeface="Arial"/>
                <a:cs typeface="Arial"/>
                <a:hlinkClick r:id="rId5" history="0"/>
              </a:rPr>
              <a:t>Mpox health topics page (who.int)</a:t>
            </a:r>
            <a:endParaRPr lang="en-US">
              <a:solidFill>
                <a:schemeClr val="accent3">
                  <a:lumMod val="10000"/>
                </a:schemeClr>
              </a:solidFill>
            </a:endParaRPr>
          </a:p>
          <a:p>
            <a:r>
              <a:rPr lang="fr-FR" sz="2800" b="0" i="0" u="none" strike="noStrike" cap="none" baseline="0">
                <a:solidFill>
                  <a:srgbClr val="0A1825"/>
                </a:solidFill>
                <a:effectLst/>
                <a:uFill>
                  <a:solidFill>
                    <a:prstClr val="black">
                      <a:alpha val="0"/>
                    </a:prstClr>
                  </a:solidFill>
                </a:uFill>
                <a:latin typeface="Arial"/>
                <a:ea typeface="Arial"/>
                <a:cs typeface="Arial"/>
                <a:hlinkClick r:id="rId6" history="0"/>
              </a:rPr>
              <a:t>Mpox Content Collection (thelancet.com)</a:t>
            </a:r>
            <a:endParaRPr lang="en-US">
              <a:solidFill>
                <a:schemeClr val="accent3">
                  <a:lumMod val="10000"/>
                </a:schemeClr>
              </a:solidFill>
            </a:endParaRPr>
          </a:p>
          <a:p>
            <a:r>
              <a:rPr lang="fr-FR" sz="2800" b="0" i="0" u="none" strike="noStrike" cap="none" baseline="0">
                <a:solidFill>
                  <a:srgbClr val="0A1825"/>
                </a:solidFill>
                <a:effectLst/>
                <a:uFill>
                  <a:solidFill>
                    <a:prstClr val="black">
                      <a:alpha val="0"/>
                    </a:prstClr>
                  </a:solidFill>
                </a:uFill>
                <a:latin typeface="Arial"/>
                <a:ea typeface="Arial"/>
                <a:cs typeface="Arial"/>
                <a:hlinkClick r:id="rId7" history="0"/>
              </a:rPr>
              <a:t>Variole du singe | CDC</a:t>
            </a:r>
            <a:endParaRPr lang="en-US">
              <a:solidFill>
                <a:schemeClr val="accent3">
                  <a:lumMod val="10000"/>
                </a:schemeClr>
              </a:solidFill>
            </a:endParaRPr>
          </a:p>
          <a:p>
            <a:r>
              <a:rPr lang="fr-FR" sz="2800" b="0" i="0" u="none" strike="noStrike" cap="none" baseline="0">
                <a:solidFill>
                  <a:srgbClr val="0A1825"/>
                </a:solidFill>
                <a:effectLst/>
                <a:uFill>
                  <a:solidFill>
                    <a:prstClr val="black">
                      <a:alpha val="0"/>
                    </a:prstClr>
                  </a:solidFill>
                </a:uFill>
                <a:latin typeface="Arial"/>
                <a:ea typeface="Arial"/>
                <a:cs typeface="Arial"/>
                <a:hlinkClick r:id="rId8" history="0"/>
              </a:rPr>
              <a:t>Variole du singe | Johns Hopkins Medicine</a:t>
            </a:r>
            <a:endParaRPr lang="en-US">
              <a:solidFill>
                <a:schemeClr val="accent3">
                  <a:lumMod val="10000"/>
                </a:schemeClr>
              </a:solidFill>
            </a:endParaRPr>
          </a:p>
        </p:txBody>
      </p:sp>
    </p:spTree>
    <p:extLst>
      <p:ext uri="{BB962C8B-B14F-4D97-AF65-F5344CB8AC3E}">
        <p14:creationId xmlns:p14="http://schemas.microsoft.com/office/powerpoint/2010/main" val="2771039300"/>
      </p:ext>
    </p:extLst>
  </p:cSld>
  <p:clrMapOvr>
    <a:masterClrMapping/>
  </p:clrMapOvr>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706FA6-D5B3-0EBC-FF90-03D396354CF8}"/>
              </a:ext>
            </a:extLst>
          </p:cNvPr>
          <p:cNvPicPr>
            <a:picLocks noChangeAspect="1"/>
          </p:cNvPicPr>
          <p:nvPr/>
        </p:nvPicPr>
        <p:blipFill>
          <a:blip r:embed="rId3"/>
          <a:srcRect t="53685" r="82500" b="32834"/>
          <a:stretch>
            <a:fillRect/>
          </a:stretch>
        </p:blipFill>
        <p:spPr>
          <a:xfrm>
            <a:off x="5373146" y="2618155"/>
            <a:ext cx="1967727" cy="852677"/>
          </a:xfrm>
          <a:prstGeom prst="rect">
            <a:avLst/>
          </a:prstGeom>
        </p:spPr>
      </p:pic>
      <p:pic>
        <p:nvPicPr>
          <p:cNvPr id="3" name="Picture 2" descr="A picture containing background pattern&#10;&#10;Description automatically generated">
            <a:extLst>
              <a:ext uri="{FF2B5EF4-FFF2-40B4-BE49-F238E27FC236}">
                <a16:creationId xmlns:a16="http://schemas.microsoft.com/office/drawing/2014/main" id="{2EC26F58-9BCB-2FE7-F817-D3BA2D1CE726}"/>
              </a:ext>
            </a:extLst>
          </p:cNvPr>
          <p:cNvPicPr>
            <a:picLocks noChangeAspect="1"/>
          </p:cNvPicPr>
          <p:nvPr/>
        </p:nvPicPr>
        <p:blipFill>
          <a:blip r:embed="rId3"/>
          <a:srcRect t="38036" r="82500" b="46315"/>
          <a:stretch>
            <a:fillRect/>
          </a:stretch>
        </p:blipFill>
        <p:spPr>
          <a:xfrm>
            <a:off x="3603169" y="3658145"/>
            <a:ext cx="1964777" cy="988256"/>
          </a:xfrm>
          <a:prstGeom prst="rect">
            <a:avLst/>
          </a:prstGeom>
        </p:spPr>
      </p:pic>
      <p:pic>
        <p:nvPicPr>
          <p:cNvPr id="2" name="Picture 1" descr="A picture containing background pattern&#10;&#10;Description automatically generated">
            <a:extLst>
              <a:ext uri="{FF2B5EF4-FFF2-40B4-BE49-F238E27FC236}">
                <a16:creationId xmlns:a16="http://schemas.microsoft.com/office/drawing/2014/main" id="{926E52D4-B9F7-C779-15F9-6085DD7F24E2}"/>
              </a:ext>
            </a:extLst>
          </p:cNvPr>
          <p:cNvPicPr>
            <a:picLocks noChangeAspect="1"/>
          </p:cNvPicPr>
          <p:nvPr/>
        </p:nvPicPr>
        <p:blipFill>
          <a:blip r:embed="rId3"/>
          <a:srcRect t="67895" r="82500" b="16693"/>
          <a:stretch>
            <a:fillRect/>
          </a:stretch>
        </p:blipFill>
        <p:spPr>
          <a:xfrm>
            <a:off x="5373146" y="1633526"/>
            <a:ext cx="1967727" cy="974783"/>
          </a:xfrm>
          <a:prstGeom prst="rect">
            <a:avLst/>
          </a:prstGeom>
        </p:spPr>
      </p:pic>
      <p:pic>
        <p:nvPicPr>
          <p:cNvPr id="16" name="Picture 15" descr="A picture containing background pattern&#10;&#10;Description automatically generated">
            <a:extLst>
              <a:ext uri="{FF2B5EF4-FFF2-40B4-BE49-F238E27FC236}">
                <a16:creationId xmlns:a16="http://schemas.microsoft.com/office/drawing/2014/main" id="{EC29F7A4-D1A8-499E-1C0B-102C98CE4E64}"/>
              </a:ext>
            </a:extLst>
          </p:cNvPr>
          <p:cNvPicPr>
            <a:picLocks noChangeAspect="1"/>
          </p:cNvPicPr>
          <p:nvPr/>
        </p:nvPicPr>
        <p:blipFill>
          <a:blip r:embed="rId3"/>
          <a:srcRect r="82500" b="60983"/>
          <a:stretch>
            <a:fillRect/>
          </a:stretch>
        </p:blipFill>
        <p:spPr>
          <a:xfrm>
            <a:off x="1703708" y="1084665"/>
            <a:ext cx="1964777" cy="2464078"/>
          </a:xfrm>
          <a:prstGeom prst="rect">
            <a:avLst/>
          </a:prstGeom>
        </p:spPr>
      </p:pic>
      <p:sp>
        <p:nvSpPr>
          <p:cNvPr id="6" name="Title 5">
            <a:extLst>
              <a:ext uri="{FF2B5EF4-FFF2-40B4-BE49-F238E27FC236}">
                <a16:creationId xmlns:a16="http://schemas.microsoft.com/office/drawing/2014/main" id="{204AF7F1-9185-473C-81B6-362D475676E6}"/>
              </a:ext>
            </a:extLst>
          </p:cNvPr>
          <p:cNvSpPr>
            <a:spLocks noGrp="1"/>
          </p:cNvSpPr>
          <p:nvPr>
            <p:ph type="title"/>
          </p:nvPr>
        </p:nvSpPr>
        <p:spPr>
          <a:xfrm>
            <a:off x="1883415" y="5029556"/>
            <a:ext cx="8784581" cy="800039"/>
          </a:xfrm>
        </p:spPr>
        <p:txBody>
          <a:bodyPr>
            <a:noAutofit/>
          </a:bodyPr>
          <a:lstStyle/>
          <a:p>
            <a:pPr algn="ctr"/>
            <a:r>
              <a:rPr lang="fr-FR" sz="1800" b="0" i="0" u="none" strike="noStrike" cap="none" baseline="0" dirty="0">
                <a:solidFill>
                  <a:srgbClr val="577F9F"/>
                </a:solidFill>
                <a:effectLst/>
                <a:uFill>
                  <a:solidFill>
                    <a:prstClr val="black">
                      <a:alpha val="0"/>
                    </a:prstClr>
                  </a:solidFill>
                </a:uFill>
                <a:latin typeface="Arial"/>
                <a:ea typeface="Arial"/>
                <a:cs typeface="Arial"/>
              </a:rPr>
              <a:t>Le projet </a:t>
            </a:r>
            <a:r>
              <a:rPr lang="fr-FR" sz="1800" b="0" i="0" u="none" strike="noStrike" cap="none" baseline="0" dirty="0" err="1">
                <a:solidFill>
                  <a:srgbClr val="577F9F"/>
                </a:solidFill>
                <a:effectLst/>
                <a:uFill>
                  <a:solidFill>
                    <a:prstClr val="black">
                      <a:alpha val="0"/>
                    </a:prstClr>
                  </a:solidFill>
                </a:uFill>
                <a:latin typeface="Arial"/>
                <a:ea typeface="Arial"/>
                <a:cs typeface="Arial"/>
              </a:rPr>
              <a:t>EpiC</a:t>
            </a:r>
            <a:r>
              <a:rPr lang="fr-FR" sz="1800" b="0" i="0" u="none" strike="noStrike" cap="none" baseline="0" dirty="0">
                <a:solidFill>
                  <a:srgbClr val="577F9F"/>
                </a:solidFill>
                <a:effectLst/>
                <a:uFill>
                  <a:solidFill>
                    <a:prstClr val="black">
                      <a:alpha val="0"/>
                    </a:prstClr>
                  </a:solidFill>
                </a:uFill>
                <a:latin typeface="Arial"/>
                <a:ea typeface="Arial"/>
                <a:cs typeface="Arial"/>
              </a:rPr>
              <a:t> est un accord de coopération mondial dédié à l’atteinte et au maintien du contrôle épidémique du VIH. Il est dirigé par FHI 360 avec les principaux partenaires Right to Care, Palladium et Population Services International (PSI).</a:t>
            </a:r>
          </a:p>
        </p:txBody>
      </p:sp>
      <p:sp>
        <p:nvSpPr>
          <p:cNvPr id="11" name="Title 5">
            <a:extLst>
              <a:ext uri="{FF2B5EF4-FFF2-40B4-BE49-F238E27FC236}">
                <a16:creationId xmlns:a16="http://schemas.microsoft.com/office/drawing/2014/main" id="{A44DCAA3-C403-914D-98D0-85A03F5CA11C}"/>
              </a:ext>
            </a:extLst>
          </p:cNvPr>
          <p:cNvSpPr txBox="1"/>
          <p:nvPr/>
        </p:nvSpPr>
        <p:spPr>
          <a:xfrm>
            <a:off x="3408370" y="1922062"/>
            <a:ext cx="3546459" cy="37603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fr-FR" sz="2000" b="0" i="0" u="none" strike="noStrike" cap="none" baseline="0">
                <a:solidFill>
                  <a:srgbClr val="577F9F"/>
                </a:solidFill>
                <a:effectLst/>
                <a:uFill>
                  <a:solidFill>
                    <a:prstClr val="black">
                      <a:alpha val="0"/>
                    </a:prstClr>
                  </a:solidFill>
                </a:uFill>
                <a:latin typeface="Arial"/>
                <a:ea typeface="Arial"/>
                <a:cs typeface="Arial"/>
                <a:hlinkClick r:id="rId4" history="0"/>
              </a:rPr>
              <a:t>Twitter EpiC</a:t>
            </a:r>
            <a:endParaRPr kumimoji="0" lang="en-US" sz="2000" b="0" i="0" u="none" strike="noStrike" kern="1200" cap="none" spc="0" normalizeH="0" baseline="0" noProof="0">
              <a:ln>
                <a:noFill/>
              </a:ln>
              <a:solidFill>
                <a:srgbClr val="577F9F"/>
              </a:solidFill>
              <a:effectLst/>
              <a:uLnTx/>
              <a:uFillTx/>
              <a:latin typeface="Arial" panose="020B0604020202020204" pitchFamily="34" charset="0"/>
              <a:ea typeface="+mj-ea"/>
              <a:cs typeface="Arial" panose="020B0604020202020204" pitchFamily="34" charset="0"/>
            </a:endParaRPr>
          </a:p>
        </p:txBody>
      </p:sp>
      <p:sp>
        <p:nvSpPr>
          <p:cNvPr id="12" name="Title 5">
            <a:extLst>
              <a:ext uri="{FF2B5EF4-FFF2-40B4-BE49-F238E27FC236}">
                <a16:creationId xmlns:a16="http://schemas.microsoft.com/office/drawing/2014/main" id="{4696A683-15CF-5579-A847-6D83B0BD3B4D}"/>
              </a:ext>
            </a:extLst>
          </p:cNvPr>
          <p:cNvSpPr txBox="1"/>
          <p:nvPr/>
        </p:nvSpPr>
        <p:spPr>
          <a:xfrm>
            <a:off x="3408369" y="2856477"/>
            <a:ext cx="3546459" cy="37603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fr-FR" sz="2000" b="0" i="0" u="none" strike="noStrike" cap="none" baseline="0">
                <a:solidFill>
                  <a:srgbClr val="577F9F"/>
                </a:solidFill>
                <a:effectLst/>
                <a:uFill>
                  <a:solidFill>
                    <a:prstClr val="black">
                      <a:alpha val="0"/>
                    </a:prstClr>
                  </a:solidFill>
                </a:uFill>
                <a:latin typeface="Arial"/>
                <a:ea typeface="Arial"/>
                <a:cs typeface="Arial"/>
                <a:hlinkClick r:id="rId5" history="0"/>
              </a:rPr>
              <a:t>Facebook EpiC</a:t>
            </a:r>
            <a:endParaRPr kumimoji="0" lang="en-US" sz="2000" b="0" i="0" u="none" strike="noStrike" kern="1200" cap="none" spc="0" normalizeH="0" baseline="0" noProof="0">
              <a:ln>
                <a:noFill/>
              </a:ln>
              <a:solidFill>
                <a:srgbClr val="577F9F"/>
              </a:solidFill>
              <a:effectLst/>
              <a:uLnTx/>
              <a:uFillTx/>
              <a:latin typeface="Arial" panose="020B0604020202020204" pitchFamily="34" charset="0"/>
              <a:ea typeface="+mj-ea"/>
              <a:cs typeface="Arial" panose="020B0604020202020204" pitchFamily="34" charset="0"/>
            </a:endParaRPr>
          </a:p>
        </p:txBody>
      </p:sp>
      <p:sp>
        <p:nvSpPr>
          <p:cNvPr id="13" name="Title 5">
            <a:extLst>
              <a:ext uri="{FF2B5EF4-FFF2-40B4-BE49-F238E27FC236}">
                <a16:creationId xmlns:a16="http://schemas.microsoft.com/office/drawing/2014/main" id="{E1775F7F-A2D6-D7DE-113A-761C0C2B4256}"/>
              </a:ext>
            </a:extLst>
          </p:cNvPr>
          <p:cNvSpPr txBox="1"/>
          <p:nvPr/>
        </p:nvSpPr>
        <p:spPr>
          <a:xfrm>
            <a:off x="5307832" y="3984872"/>
            <a:ext cx="3546459" cy="37603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fr-FR" sz="2000" b="0" i="0" u="none" strike="noStrike" cap="none" baseline="0">
                <a:solidFill>
                  <a:srgbClr val="577F9F"/>
                </a:solidFill>
                <a:effectLst/>
                <a:uFill>
                  <a:solidFill>
                    <a:prstClr val="black">
                      <a:alpha val="0"/>
                    </a:prstClr>
                  </a:solidFill>
                </a:uFill>
                <a:latin typeface="Arial"/>
                <a:ea typeface="Arial"/>
                <a:cs typeface="Arial"/>
                <a:hlinkClick r:id="rId6" history="0"/>
              </a:rPr>
              <a:t>Blog EpiC </a:t>
            </a:r>
            <a:endParaRPr kumimoji="0" lang="en-US" sz="2000" b="0" i="0" u="none" strike="noStrike" kern="1200" cap="none" spc="0" normalizeH="0" baseline="0" noProof="0">
              <a:ln>
                <a:noFill/>
              </a:ln>
              <a:solidFill>
                <a:srgbClr val="577F9F"/>
              </a:solidFill>
              <a:effectLst/>
              <a:uLnTx/>
              <a:uFillTx/>
              <a:latin typeface="Arial" panose="020B0604020202020204" pitchFamily="34" charset="0"/>
              <a:ea typeface="+mj-ea"/>
              <a:cs typeface="Arial" panose="020B0604020202020204" pitchFamily="34" charset="0"/>
            </a:endParaRPr>
          </a:p>
        </p:txBody>
      </p:sp>
      <p:sp>
        <p:nvSpPr>
          <p:cNvPr id="14" name="Title 5">
            <a:extLst>
              <a:ext uri="{FF2B5EF4-FFF2-40B4-BE49-F238E27FC236}">
                <a16:creationId xmlns:a16="http://schemas.microsoft.com/office/drawing/2014/main" id="{CDD4C870-6319-CDA0-4473-7197DA1F84B6}"/>
              </a:ext>
            </a:extLst>
          </p:cNvPr>
          <p:cNvSpPr txBox="1"/>
          <p:nvPr/>
        </p:nvSpPr>
        <p:spPr>
          <a:xfrm>
            <a:off x="7121537" y="1926399"/>
            <a:ext cx="3546459" cy="37603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fr-FR" sz="2000" b="0" i="0" u="none" strike="noStrike" cap="none" baseline="0">
                <a:solidFill>
                  <a:srgbClr val="577F9F"/>
                </a:solidFill>
                <a:effectLst/>
                <a:uFill>
                  <a:solidFill>
                    <a:prstClr val="black">
                      <a:alpha val="0"/>
                    </a:prstClr>
                  </a:solidFill>
                </a:uFill>
                <a:latin typeface="Arial"/>
                <a:ea typeface="Arial"/>
                <a:cs typeface="Arial"/>
                <a:hlinkClick r:id="rId7" history="0"/>
              </a:rPr>
              <a:t>Page Web EpiC </a:t>
            </a:r>
            <a:endParaRPr kumimoji="0" lang="en-US" sz="2000" b="0" i="0" u="none" strike="noStrike" kern="1200" cap="none" spc="0" normalizeH="0" baseline="0" noProof="0">
              <a:ln>
                <a:noFill/>
              </a:ln>
              <a:solidFill>
                <a:srgbClr val="577F9F"/>
              </a:solidFill>
              <a:effectLst/>
              <a:uLnTx/>
              <a:uFillTx/>
              <a:latin typeface="Arial" panose="020B0604020202020204" pitchFamily="34" charset="0"/>
              <a:ea typeface="+mj-ea"/>
              <a:cs typeface="Arial" panose="020B0604020202020204" pitchFamily="34" charset="0"/>
            </a:endParaRPr>
          </a:p>
        </p:txBody>
      </p:sp>
      <p:sp>
        <p:nvSpPr>
          <p:cNvPr id="18" name="Title 7">
            <a:extLst>
              <a:ext uri="{FF2B5EF4-FFF2-40B4-BE49-F238E27FC236}">
                <a16:creationId xmlns:a16="http://schemas.microsoft.com/office/drawing/2014/main" id="{6E811764-A76E-8020-2BFF-57470A7FCDA3}"/>
              </a:ext>
            </a:extLst>
          </p:cNvPr>
          <p:cNvSpPr txBox="1"/>
          <p:nvPr/>
        </p:nvSpPr>
        <p:spPr>
          <a:xfrm>
            <a:off x="871047" y="109882"/>
            <a:ext cx="6430703" cy="97478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fr-FR" sz="3600" b="1" i="0" u="none" strike="noStrike" cap="none" baseline="0">
                <a:solidFill>
                  <a:srgbClr val="577F9F"/>
                </a:solidFill>
                <a:effectLst/>
                <a:uFill>
                  <a:solidFill>
                    <a:prstClr val="black">
                      <a:alpha val="0"/>
                    </a:prstClr>
                  </a:solidFill>
                </a:uFill>
                <a:latin typeface="Arial"/>
                <a:ea typeface="Arial"/>
                <a:cs typeface="Arial"/>
              </a:rPr>
              <a:t>Restez connectés</a:t>
            </a:r>
          </a:p>
        </p:txBody>
      </p:sp>
      <p:sp>
        <p:nvSpPr>
          <p:cNvPr id="4" name="Title 5">
            <a:extLst>
              <a:ext uri="{FF2B5EF4-FFF2-40B4-BE49-F238E27FC236}">
                <a16:creationId xmlns:a16="http://schemas.microsoft.com/office/drawing/2014/main" id="{0FBA029A-8530-2521-7B88-F5921B411020}"/>
              </a:ext>
            </a:extLst>
          </p:cNvPr>
          <p:cNvSpPr txBox="1"/>
          <p:nvPr/>
        </p:nvSpPr>
        <p:spPr>
          <a:xfrm>
            <a:off x="7121537" y="2856476"/>
            <a:ext cx="3546459" cy="37603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ct val="0"/>
              </a:spcAft>
              <a:buClrTx/>
              <a:buSzTx/>
              <a:buFontTx/>
              <a:buNone/>
              <a:defRPr/>
            </a:pPr>
            <a:r>
              <a:rPr lang="fr-FR" sz="2000" b="0" i="0" u="none" strike="noStrike" cap="none" baseline="0">
                <a:solidFill>
                  <a:srgbClr val="577F9F"/>
                </a:solidFill>
                <a:effectLst/>
                <a:uFill>
                  <a:solidFill>
                    <a:prstClr val="black">
                      <a:alpha val="0"/>
                    </a:prstClr>
                  </a:solidFill>
                </a:uFill>
                <a:latin typeface="Arial"/>
                <a:ea typeface="Arial"/>
                <a:cs typeface="Arial"/>
                <a:hlinkClick r:id="rId8" history="0"/>
              </a:rPr>
              <a:t>YouTube EpiC</a:t>
            </a:r>
            <a:endParaRPr kumimoji="0" lang="en-US" sz="2000" b="0" i="0" u="none" strike="noStrike" kern="1200" cap="none" spc="0" normalizeH="0" baseline="0" noProof="0">
              <a:ln>
                <a:noFill/>
              </a:ln>
              <a:solidFill>
                <a:srgbClr val="577F9F"/>
              </a:solidFill>
              <a:effectLst/>
              <a:uLnTx/>
              <a:uFillTx/>
              <a:latin typeface="Arial" panose="020B0604020202020204" pitchFamily="34" charset="0"/>
              <a:ea typeface="+mj-ea"/>
              <a:cs typeface="Arial" panose="020B0604020202020204" pitchFamily="34" charset="0"/>
            </a:endParaRPr>
          </a:p>
        </p:txBody>
      </p:sp>
      <p:sp>
        <p:nvSpPr>
          <p:cNvPr id="7" name="TextBox 6">
            <a:extLst>
              <a:ext uri="{FF2B5EF4-FFF2-40B4-BE49-F238E27FC236}">
                <a16:creationId xmlns:a16="http://schemas.microsoft.com/office/drawing/2014/main" id="{A07ED940-92E0-AA7F-5530-9E933AC66433}"/>
              </a:ext>
            </a:extLst>
          </p:cNvPr>
          <p:cNvSpPr txBox="1"/>
          <p:nvPr/>
        </p:nvSpPr>
        <p:spPr>
          <a:xfrm>
            <a:off x="2238375" y="6280200"/>
            <a:ext cx="8010525" cy="396240"/>
          </a:xfrm>
          <a:prstGeom prst="rect">
            <a:avLst/>
          </a:prstGeom>
          <a:noFill/>
        </p:spPr>
        <p:txBody>
          <a:bodyPr wrap="square" rtlCol="0">
            <a:spAutoFit/>
          </a:bodyPr>
          <a:lstStyle/>
          <a:p>
            <a:r>
              <a:rPr lang="fr-FR" sz="1000" b="0" i="0" u="none" strike="noStrike" cap="none" baseline="0">
                <a:solidFill>
                  <a:srgbClr val="183C5C"/>
                </a:solidFill>
                <a:effectLst/>
                <a:uFill>
                  <a:solidFill>
                    <a:prstClr val="black">
                      <a:alpha val="0"/>
                    </a:prstClr>
                  </a:solidFill>
                </a:uFill>
                <a:latin typeface="Segoe UI"/>
                <a:ea typeface="Segoe UI"/>
                <a:cs typeface="Segoe UI"/>
              </a:rPr>
              <a:t>Projet Atteindre les objectifs et maintenir le contrôle épidémique (EpiC). Formation sur la variole du singe destinée aux prestataires de services cliniques. Durham (NC) : FHI 360 ; 2023.</a:t>
            </a:r>
            <a:endParaRPr lang="en-US" sz="1000">
              <a:solidFill>
                <a:srgbClr val="183C5C"/>
              </a:solidFill>
            </a:endParaRPr>
          </a:p>
        </p:txBody>
      </p:sp>
    </p:spTree>
    <p:extLst>
      <p:ext uri="{BB962C8B-B14F-4D97-AF65-F5344CB8AC3E}">
        <p14:creationId xmlns:p14="http://schemas.microsoft.com/office/powerpoint/2010/main" val="359998665"/>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98AEF-4647-ABB3-6E62-CF541CFFD6FF}"/>
              </a:ext>
            </a:extLst>
          </p:cNvPr>
          <p:cNvSpPr>
            <a:spLocks noGrp="1"/>
          </p:cNvSpPr>
          <p:nvPr>
            <p:ph type="title"/>
          </p:nvPr>
        </p:nvSpPr>
        <p:spPr>
          <a:xfrm>
            <a:off x="838200" y="263642"/>
            <a:ext cx="10515600"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Infection primaire et secondaire</a:t>
            </a:r>
          </a:p>
        </p:txBody>
      </p:sp>
      <p:pic>
        <p:nvPicPr>
          <p:cNvPr id="6" name="Content Placeholder 5">
            <a:extLst>
              <a:ext uri="{FF2B5EF4-FFF2-40B4-BE49-F238E27FC236}">
                <a16:creationId xmlns:a16="http://schemas.microsoft.com/office/drawing/2014/main" id="{308030B7-E701-A194-50C3-5C27AA30D7A0}"/>
              </a:ext>
            </a:extLst>
          </p:cNvPr>
          <p:cNvPicPr>
            <a:picLocks noGrp="1" noChangeAspect="1"/>
          </p:cNvPicPr>
          <p:nvPr>
            <p:ph idx="1"/>
          </p:nvPr>
        </p:nvPicPr>
        <p:blipFill>
          <a:blip r:embed="rId3"/>
          <a:stretch>
            <a:fillRect/>
          </a:stretch>
        </p:blipFill>
        <p:spPr>
          <a:xfrm>
            <a:off x="686839" y="1174481"/>
            <a:ext cx="10310044" cy="5180542"/>
          </a:xfrm>
        </p:spPr>
      </p:pic>
      <p:sp>
        <p:nvSpPr>
          <p:cNvPr id="7" name="TextBox 6">
            <a:extLst>
              <a:ext uri="{FF2B5EF4-FFF2-40B4-BE49-F238E27FC236}">
                <a16:creationId xmlns:a16="http://schemas.microsoft.com/office/drawing/2014/main" id="{154B88C6-D35A-15D9-4B30-214A29769813}"/>
              </a:ext>
            </a:extLst>
          </p:cNvPr>
          <p:cNvSpPr txBox="1"/>
          <p:nvPr/>
        </p:nvSpPr>
        <p:spPr>
          <a:xfrm>
            <a:off x="1241599" y="6482720"/>
            <a:ext cx="9755283" cy="446276"/>
          </a:xfrm>
          <a:prstGeom prst="rect">
            <a:avLst/>
          </a:prstGeom>
          <a:noFill/>
        </p:spPr>
        <p:txBody>
          <a:bodyPr wrap="square" rtlCol="0">
            <a:spAutoFit/>
          </a:bodyPr>
          <a:lstStyle/>
          <a:p>
            <a:r>
              <a:rPr lang="fr-FR" sz="1100" b="0" i="0" u="none" strike="noStrike" cap="none" baseline="0" dirty="0">
                <a:solidFill>
                  <a:srgbClr val="44546A"/>
                </a:solidFill>
                <a:effectLst/>
                <a:uFill>
                  <a:solidFill>
                    <a:prstClr val="black">
                      <a:alpha val="0"/>
                    </a:prstClr>
                  </a:solidFill>
                </a:uFill>
                <a:latin typeface="Arial"/>
                <a:ea typeface="Arial"/>
                <a:cs typeface="Arial"/>
              </a:rPr>
              <a:t>Source : </a:t>
            </a:r>
            <a:r>
              <a:rPr lang="fr-FR" sz="1100" b="0" i="0" u="none" strike="noStrike" cap="none" baseline="0" dirty="0" err="1">
                <a:solidFill>
                  <a:srgbClr val="44546A"/>
                </a:solidFill>
                <a:effectLst/>
                <a:uFill>
                  <a:solidFill>
                    <a:prstClr val="black">
                      <a:alpha val="0"/>
                    </a:prstClr>
                  </a:solidFill>
                </a:uFill>
                <a:latin typeface="Arial"/>
                <a:ea typeface="Arial"/>
                <a:cs typeface="Arial"/>
              </a:rPr>
              <a:t>OpenWHO</a:t>
            </a:r>
            <a:r>
              <a:rPr lang="fr-FR" sz="1100" b="0" i="0" u="none" strike="noStrike" cap="none" baseline="0" dirty="0">
                <a:solidFill>
                  <a:srgbClr val="44546A"/>
                </a:solidFill>
                <a:effectLst/>
                <a:uFill>
                  <a:solidFill>
                    <a:prstClr val="black">
                      <a:alpha val="0"/>
                    </a:prstClr>
                  </a:solidFill>
                </a:uFill>
                <a:latin typeface="Arial"/>
                <a:ea typeface="Arial"/>
                <a:cs typeface="Arial"/>
              </a:rPr>
              <a:t> [Internet]. Variole du singe : </a:t>
            </a:r>
            <a:r>
              <a:rPr lang="fr-FR" sz="1050" b="0" i="0" u="none" strike="noStrike" cap="none" baseline="0" dirty="0">
                <a:solidFill>
                  <a:srgbClr val="44546A"/>
                </a:solidFill>
                <a:effectLst/>
                <a:uFill>
                  <a:solidFill>
                    <a:prstClr val="black">
                      <a:alpha val="0"/>
                    </a:prstClr>
                  </a:solidFill>
                </a:uFill>
                <a:latin typeface="Arial"/>
                <a:ea typeface="Arial"/>
                <a:cs typeface="Arial"/>
              </a:rPr>
              <a:t>Épidémiologie</a:t>
            </a:r>
            <a:r>
              <a:rPr lang="fr-FR" sz="1100" b="0" i="0" u="none" strike="noStrike" cap="none" baseline="0" dirty="0">
                <a:solidFill>
                  <a:srgbClr val="44546A"/>
                </a:solidFill>
                <a:effectLst/>
                <a:uFill>
                  <a:solidFill>
                    <a:prstClr val="black">
                      <a:alpha val="0"/>
                    </a:prstClr>
                  </a:solidFill>
                </a:uFill>
                <a:latin typeface="Arial"/>
                <a:ea typeface="Arial"/>
                <a:cs typeface="Arial"/>
              </a:rPr>
              <a:t>, préparation et réponse aux contextes d'épidémies en Afrique. Genève : OMS ; 2021.</a:t>
            </a:r>
          </a:p>
          <a:p>
            <a:endParaRPr lang="en-US" sz="1200" dirty="0">
              <a:solidFill>
                <a:schemeClr val="tx2"/>
              </a:solidFill>
            </a:endParaRPr>
          </a:p>
        </p:txBody>
      </p:sp>
      <p:sp>
        <p:nvSpPr>
          <p:cNvPr id="9" name="Text Box 1">
            <a:extLst>
              <a:ext uri="{FF2B5EF4-FFF2-40B4-BE49-F238E27FC236}">
                <a16:creationId xmlns:a16="http://schemas.microsoft.com/office/drawing/2014/main" id="{B6E99F1E-C986-491D-BB7D-9757EF0CFC73}"/>
              </a:ext>
            </a:extLst>
          </p:cNvPr>
          <p:cNvSpPr txBox="1"/>
          <p:nvPr/>
        </p:nvSpPr>
        <p:spPr>
          <a:xfrm>
            <a:off x="2840278" y="1274502"/>
            <a:ext cx="2359795" cy="729253"/>
          </a:xfrm>
          <a:prstGeom prst="rect">
            <a:avLst/>
          </a:prstGeom>
          <a:solidFill>
            <a:srgbClr val="BCE2F5"/>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2250" b="1" i="0" u="none" strike="noStrike" cap="none" baseline="0">
                <a:solidFill>
                  <a:srgbClr val="000000"/>
                </a:solidFill>
                <a:effectLst/>
                <a:uFill>
                  <a:solidFill>
                    <a:prstClr val="black">
                      <a:alpha val="0"/>
                    </a:prstClr>
                  </a:solidFill>
                </a:uFill>
                <a:latin typeface="Arial"/>
                <a:ea typeface="Arial"/>
                <a:cs typeface="Arial"/>
              </a:rPr>
              <a:t>Infection primaire</a:t>
            </a:r>
          </a:p>
        </p:txBody>
      </p:sp>
      <p:sp>
        <p:nvSpPr>
          <p:cNvPr id="10" name="Text Box 1">
            <a:extLst>
              <a:ext uri="{FF2B5EF4-FFF2-40B4-BE49-F238E27FC236}">
                <a16:creationId xmlns:a16="http://schemas.microsoft.com/office/drawing/2014/main" id="{E53B3B4C-DB0B-467A-85A3-6E5548465E1C}"/>
              </a:ext>
            </a:extLst>
          </p:cNvPr>
          <p:cNvSpPr txBox="1"/>
          <p:nvPr/>
        </p:nvSpPr>
        <p:spPr>
          <a:xfrm>
            <a:off x="2840278" y="1671963"/>
            <a:ext cx="960486" cy="362350"/>
          </a:xfrm>
          <a:prstGeom prst="rect">
            <a:avLst/>
          </a:prstGeom>
          <a:solidFill>
            <a:srgbClr val="BCE2F5"/>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2250" b="0" i="0" u="none" strike="noStrike" cap="none" baseline="0">
                <a:solidFill>
                  <a:srgbClr val="000000"/>
                </a:solidFill>
                <a:effectLst/>
                <a:uFill>
                  <a:solidFill>
                    <a:prstClr val="black">
                      <a:alpha val="0"/>
                    </a:prstClr>
                  </a:solidFill>
                </a:uFill>
                <a:latin typeface="Arial"/>
                <a:ea typeface="Arial"/>
                <a:cs typeface="Arial"/>
              </a:rPr>
              <a:t>Animal </a:t>
            </a:r>
          </a:p>
        </p:txBody>
      </p:sp>
      <p:sp>
        <p:nvSpPr>
          <p:cNvPr id="11" name="Text Box 1">
            <a:extLst>
              <a:ext uri="{FF2B5EF4-FFF2-40B4-BE49-F238E27FC236}">
                <a16:creationId xmlns:a16="http://schemas.microsoft.com/office/drawing/2014/main" id="{E030AED7-8C56-40F6-97C5-0BBFA3B40508}"/>
              </a:ext>
            </a:extLst>
          </p:cNvPr>
          <p:cNvSpPr txBox="1"/>
          <p:nvPr/>
        </p:nvSpPr>
        <p:spPr>
          <a:xfrm>
            <a:off x="4147224" y="1655066"/>
            <a:ext cx="960486" cy="362350"/>
          </a:xfrm>
          <a:prstGeom prst="rect">
            <a:avLst/>
          </a:prstGeom>
          <a:solidFill>
            <a:srgbClr val="BCE2F5"/>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2250" b="0" i="0" u="none" strike="noStrike" cap="none" baseline="0">
                <a:solidFill>
                  <a:srgbClr val="000000"/>
                </a:solidFill>
                <a:effectLst/>
                <a:uFill>
                  <a:solidFill>
                    <a:prstClr val="black">
                      <a:alpha val="0"/>
                    </a:prstClr>
                  </a:solidFill>
                </a:uFill>
                <a:latin typeface="Arial"/>
                <a:ea typeface="Arial"/>
                <a:cs typeface="Arial"/>
              </a:rPr>
              <a:t>humain</a:t>
            </a:r>
          </a:p>
        </p:txBody>
      </p:sp>
      <p:sp>
        <p:nvSpPr>
          <p:cNvPr id="12" name="Text Box 1">
            <a:extLst>
              <a:ext uri="{FF2B5EF4-FFF2-40B4-BE49-F238E27FC236}">
                <a16:creationId xmlns:a16="http://schemas.microsoft.com/office/drawing/2014/main" id="{525F6670-D636-4552-A66F-F048A5C85A6A}"/>
              </a:ext>
            </a:extLst>
          </p:cNvPr>
          <p:cNvSpPr txBox="1"/>
          <p:nvPr/>
        </p:nvSpPr>
        <p:spPr>
          <a:xfrm>
            <a:off x="3038764" y="3588586"/>
            <a:ext cx="1880755" cy="486169"/>
          </a:xfrm>
          <a:prstGeom prst="rect">
            <a:avLst/>
          </a:prstGeom>
          <a:solidFill>
            <a:srgbClr val="BCE2F5"/>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500" b="0" i="0" u="none" strike="noStrike" cap="none" baseline="0">
                <a:solidFill>
                  <a:srgbClr val="000000"/>
                </a:solidFill>
                <a:effectLst/>
                <a:uFill>
                  <a:solidFill>
                    <a:prstClr val="black">
                      <a:alpha val="0"/>
                    </a:prstClr>
                  </a:solidFill>
                </a:uFill>
                <a:latin typeface="Arial"/>
                <a:ea typeface="Arial"/>
                <a:cs typeface="Arial"/>
              </a:rPr>
              <a:t>Contact avec des animaux infectés </a:t>
            </a:r>
          </a:p>
        </p:txBody>
      </p:sp>
      <p:sp>
        <p:nvSpPr>
          <p:cNvPr id="13" name="Text Box 1">
            <a:extLst>
              <a:ext uri="{FF2B5EF4-FFF2-40B4-BE49-F238E27FC236}">
                <a16:creationId xmlns:a16="http://schemas.microsoft.com/office/drawing/2014/main" id="{619FEB40-641D-4617-9F4E-21C2255354A4}"/>
              </a:ext>
            </a:extLst>
          </p:cNvPr>
          <p:cNvSpPr txBox="1"/>
          <p:nvPr/>
        </p:nvSpPr>
        <p:spPr>
          <a:xfrm>
            <a:off x="2570116" y="5851287"/>
            <a:ext cx="2971702" cy="486169"/>
          </a:xfrm>
          <a:prstGeom prst="rect">
            <a:avLst/>
          </a:prstGeom>
          <a:solidFill>
            <a:srgbClr val="BCE2F5"/>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500" b="0" i="0" u="none" strike="noStrike" cap="none" baseline="0">
                <a:solidFill>
                  <a:srgbClr val="000000"/>
                </a:solidFill>
                <a:effectLst/>
                <a:uFill>
                  <a:solidFill>
                    <a:prstClr val="black">
                      <a:alpha val="0"/>
                    </a:prstClr>
                  </a:solidFill>
                </a:uFill>
                <a:latin typeface="Arial"/>
                <a:ea typeface="Arial"/>
                <a:cs typeface="Arial"/>
              </a:rPr>
              <a:t>Contact avec des produits animaux contaminés </a:t>
            </a:r>
          </a:p>
        </p:txBody>
      </p:sp>
      <p:sp>
        <p:nvSpPr>
          <p:cNvPr id="14" name="Text Box 1">
            <a:extLst>
              <a:ext uri="{FF2B5EF4-FFF2-40B4-BE49-F238E27FC236}">
                <a16:creationId xmlns:a16="http://schemas.microsoft.com/office/drawing/2014/main" id="{63C7BACB-470D-4084-85D2-0D9397A14309}"/>
              </a:ext>
            </a:extLst>
          </p:cNvPr>
          <p:cNvSpPr txBox="1"/>
          <p:nvPr/>
        </p:nvSpPr>
        <p:spPr>
          <a:xfrm>
            <a:off x="6807298" y="1256030"/>
            <a:ext cx="2816995" cy="362350"/>
          </a:xfrm>
          <a:prstGeom prst="rect">
            <a:avLst/>
          </a:prstGeom>
          <a:solidFill>
            <a:srgbClr val="C8E5B2"/>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2250" b="1" i="0" u="none" strike="noStrike" cap="none" baseline="0">
                <a:solidFill>
                  <a:srgbClr val="000000"/>
                </a:solidFill>
                <a:effectLst/>
                <a:uFill>
                  <a:solidFill>
                    <a:prstClr val="black">
                      <a:alpha val="0"/>
                    </a:prstClr>
                  </a:solidFill>
                </a:uFill>
                <a:latin typeface="Arial"/>
                <a:ea typeface="Arial"/>
                <a:cs typeface="Arial"/>
              </a:rPr>
              <a:t>Infection secondaire</a:t>
            </a:r>
          </a:p>
        </p:txBody>
      </p:sp>
      <p:sp>
        <p:nvSpPr>
          <p:cNvPr id="15" name="Text Box 1">
            <a:extLst>
              <a:ext uri="{FF2B5EF4-FFF2-40B4-BE49-F238E27FC236}">
                <a16:creationId xmlns:a16="http://schemas.microsoft.com/office/drawing/2014/main" id="{07D765E2-E56D-4BD1-9255-B10EEC71599D}"/>
              </a:ext>
            </a:extLst>
          </p:cNvPr>
          <p:cNvSpPr txBox="1"/>
          <p:nvPr/>
        </p:nvSpPr>
        <p:spPr>
          <a:xfrm>
            <a:off x="7073338" y="1682742"/>
            <a:ext cx="960486" cy="362350"/>
          </a:xfrm>
          <a:prstGeom prst="rect">
            <a:avLst/>
          </a:prstGeom>
          <a:solidFill>
            <a:srgbClr val="C8E5B2"/>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2250" b="0" i="0" u="none" strike="noStrike" cap="none" baseline="0">
                <a:solidFill>
                  <a:srgbClr val="000000"/>
                </a:solidFill>
                <a:effectLst/>
                <a:uFill>
                  <a:solidFill>
                    <a:prstClr val="black">
                      <a:alpha val="0"/>
                    </a:prstClr>
                  </a:solidFill>
                </a:uFill>
                <a:latin typeface="Arial"/>
                <a:ea typeface="Arial"/>
                <a:cs typeface="Arial"/>
              </a:rPr>
              <a:t>humain</a:t>
            </a:r>
          </a:p>
        </p:txBody>
      </p:sp>
      <p:sp>
        <p:nvSpPr>
          <p:cNvPr id="16" name="Text Box 1">
            <a:extLst>
              <a:ext uri="{FF2B5EF4-FFF2-40B4-BE49-F238E27FC236}">
                <a16:creationId xmlns:a16="http://schemas.microsoft.com/office/drawing/2014/main" id="{B5393AB9-6941-46EC-9163-B105AA7F294C}"/>
              </a:ext>
            </a:extLst>
          </p:cNvPr>
          <p:cNvSpPr txBox="1"/>
          <p:nvPr/>
        </p:nvSpPr>
        <p:spPr>
          <a:xfrm>
            <a:off x="8372994" y="1671963"/>
            <a:ext cx="960486" cy="362350"/>
          </a:xfrm>
          <a:prstGeom prst="rect">
            <a:avLst/>
          </a:prstGeom>
          <a:solidFill>
            <a:srgbClr val="C8E5B2"/>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2250" b="0" i="0" u="none" strike="noStrike" cap="none" baseline="0">
                <a:solidFill>
                  <a:srgbClr val="000000"/>
                </a:solidFill>
                <a:effectLst/>
                <a:uFill>
                  <a:solidFill>
                    <a:prstClr val="black">
                      <a:alpha val="0"/>
                    </a:prstClr>
                  </a:solidFill>
                </a:uFill>
                <a:latin typeface="Arial"/>
                <a:ea typeface="Arial"/>
                <a:cs typeface="Arial"/>
              </a:rPr>
              <a:t>humain</a:t>
            </a:r>
          </a:p>
        </p:txBody>
      </p:sp>
      <p:sp>
        <p:nvSpPr>
          <p:cNvPr id="17" name="Text Box 1">
            <a:extLst>
              <a:ext uri="{FF2B5EF4-FFF2-40B4-BE49-F238E27FC236}">
                <a16:creationId xmlns:a16="http://schemas.microsoft.com/office/drawing/2014/main" id="{48F56F53-7079-4242-93EB-2485682BE1B6}"/>
              </a:ext>
            </a:extLst>
          </p:cNvPr>
          <p:cNvSpPr txBox="1"/>
          <p:nvPr/>
        </p:nvSpPr>
        <p:spPr>
          <a:xfrm>
            <a:off x="7234500" y="3625530"/>
            <a:ext cx="1880755" cy="457200"/>
          </a:xfrm>
          <a:prstGeom prst="rect">
            <a:avLst/>
          </a:prstGeom>
          <a:solidFill>
            <a:srgbClr val="C8E5B2"/>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500" b="0" i="0" u="none" strike="noStrike" cap="none" baseline="0">
                <a:solidFill>
                  <a:srgbClr val="000000"/>
                </a:solidFill>
                <a:effectLst/>
                <a:uFill>
                  <a:solidFill>
                    <a:prstClr val="black">
                      <a:alpha val="0"/>
                    </a:prstClr>
                  </a:solidFill>
                </a:uFill>
                <a:latin typeface="Arial"/>
                <a:ea typeface="Arial"/>
                <a:cs typeface="Arial"/>
              </a:rPr>
              <a:t>Contact avec des personnes infectées</a:t>
            </a:r>
          </a:p>
        </p:txBody>
      </p:sp>
      <p:sp>
        <p:nvSpPr>
          <p:cNvPr id="19" name="Text Box 1">
            <a:extLst>
              <a:ext uri="{FF2B5EF4-FFF2-40B4-BE49-F238E27FC236}">
                <a16:creationId xmlns:a16="http://schemas.microsoft.com/office/drawing/2014/main" id="{1F53055B-854A-4887-BF3E-674354139FE9}"/>
              </a:ext>
            </a:extLst>
          </p:cNvPr>
          <p:cNvSpPr txBox="1"/>
          <p:nvPr/>
        </p:nvSpPr>
        <p:spPr>
          <a:xfrm>
            <a:off x="7165227" y="5973885"/>
            <a:ext cx="1880755" cy="228600"/>
          </a:xfrm>
          <a:prstGeom prst="rect">
            <a:avLst/>
          </a:prstGeom>
          <a:solidFill>
            <a:srgbClr val="C8E5B2"/>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500" b="0" i="0" u="none" strike="noStrike" cap="none" baseline="0">
                <a:solidFill>
                  <a:srgbClr val="000000"/>
                </a:solidFill>
                <a:effectLst/>
                <a:uFill>
                  <a:solidFill>
                    <a:prstClr val="black">
                      <a:alpha val="0"/>
                    </a:prstClr>
                  </a:solidFill>
                </a:uFill>
                <a:latin typeface="Arial"/>
                <a:ea typeface="Arial"/>
                <a:cs typeface="Arial"/>
              </a:rPr>
              <a:t>De la mère au fœtus</a:t>
            </a:r>
          </a:p>
        </p:txBody>
      </p:sp>
    </p:spTree>
    <p:extLst>
      <p:ext uri="{BB962C8B-B14F-4D97-AF65-F5344CB8AC3E}">
        <p14:creationId xmlns:p14="http://schemas.microsoft.com/office/powerpoint/2010/main" val="164843638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1908412-4C24-8247-9BA6-72388DD7C00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738" r="4738"/>
          <a:stretch>
            <a:fillRect/>
          </a:stretch>
        </p:blipFill>
        <p:spPr>
          <a:xfrm>
            <a:off x="-195451" y="0"/>
            <a:ext cx="12423448" cy="6857999"/>
          </a:xfrm>
        </p:spPr>
      </p:pic>
      <p:sp>
        <p:nvSpPr>
          <p:cNvPr id="2" name="TextBox 1">
            <a:extLst>
              <a:ext uri="{FF2B5EF4-FFF2-40B4-BE49-F238E27FC236}">
                <a16:creationId xmlns:a16="http://schemas.microsoft.com/office/drawing/2014/main" id="{8BFC419F-4CE8-BD2B-84F5-109C826C8F8D}"/>
              </a:ext>
            </a:extLst>
          </p:cNvPr>
          <p:cNvSpPr txBox="1"/>
          <p:nvPr/>
        </p:nvSpPr>
        <p:spPr>
          <a:xfrm>
            <a:off x="83696" y="6130976"/>
            <a:ext cx="7926963" cy="7620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050" b="0" i="0" u="none" strike="noStrike" cap="none" baseline="0">
                <a:solidFill>
                  <a:srgbClr val="000000"/>
                </a:solidFill>
                <a:effectLst/>
                <a:uFill>
                  <a:solidFill>
                    <a:prstClr val="black">
                      <a:alpha val="0"/>
                    </a:prstClr>
                  </a:solidFill>
                </a:uFill>
                <a:latin typeface="Arial"/>
                <a:ea typeface="Arial"/>
                <a:cs typeface="Arial"/>
              </a:rPr>
              <a:t>Remerciements : Michael Konomos, chef d’équipe de formation en médecine visuelle, Faculté de médecine de l'Université d'Emory. Figure 2 dans Titanji BK, Tegomoh B, Nematollahi S, Konomos M, Kulkarni PA.</a:t>
            </a:r>
            <a:r>
              <a:rPr lang="fr-FR" sz="1050" b="0" i="0" u="none" strike="noStrike" cap="none" baseline="0">
                <a:solidFill>
                  <a:srgbClr val="44546A"/>
                </a:solidFill>
                <a:effectLst/>
                <a:uFill>
                  <a:solidFill>
                    <a:prstClr val="black">
                      <a:alpha val="0"/>
                    </a:prstClr>
                  </a:solidFill>
                </a:uFill>
                <a:latin typeface="Arial"/>
                <a:ea typeface="Arial"/>
                <a:cs typeface="Arial"/>
              </a:rPr>
              <a:t> </a:t>
            </a:r>
            <a:r>
              <a:rPr lang="fr-FR" sz="1050" b="0" i="0" u="none" strike="noStrike" cap="none" baseline="0">
                <a:solidFill>
                  <a:srgbClr val="44546A"/>
                </a:solidFill>
                <a:effectLst/>
                <a:uFill>
                  <a:solidFill>
                    <a:prstClr val="black">
                      <a:alpha val="0"/>
                    </a:prstClr>
                  </a:solidFill>
                </a:uFill>
                <a:latin typeface="Arial"/>
                <a:ea typeface="Arial"/>
                <a:cs typeface="Arial"/>
                <a:hlinkClick r:id="rId4" history="0"/>
              </a:rPr>
              <a:t>Monkeypox: a contemporary review for healthcare professionals</a:t>
            </a:r>
            <a:r>
              <a:rPr lang="fr-FR" sz="1050" b="0" i="0" u="none" strike="noStrike" cap="none" baseline="0">
                <a:solidFill>
                  <a:srgbClr val="000000"/>
                </a:solidFill>
                <a:effectLst/>
                <a:uFill>
                  <a:solidFill>
                    <a:prstClr val="black">
                      <a:alpha val="0"/>
                    </a:prstClr>
                  </a:solidFill>
                </a:uFill>
                <a:latin typeface="Arial"/>
                <a:ea typeface="Arial"/>
                <a:cs typeface="Arial"/>
              </a:rPr>
              <a:t>. Open Forum Infect Dis. 2022;9(7):ofac310, p. 3. </a:t>
            </a:r>
            <a:endParaRPr lang="en-US" sz="1050">
              <a:cs typeface="Arial"/>
            </a:endParaRPr>
          </a:p>
          <a:p>
            <a:pPr algn="l"/>
            <a:endParaRPr lang="en-US" sz="1050">
              <a:cs typeface="Arial"/>
            </a:endParaRPr>
          </a:p>
        </p:txBody>
      </p:sp>
      <p:sp>
        <p:nvSpPr>
          <p:cNvPr id="7" name="Text Box 1">
            <a:extLst>
              <a:ext uri="{FF2B5EF4-FFF2-40B4-BE49-F238E27FC236}">
                <a16:creationId xmlns:a16="http://schemas.microsoft.com/office/drawing/2014/main" id="{BE71543E-2381-4D53-97BC-1D965D19F369}"/>
              </a:ext>
            </a:extLst>
          </p:cNvPr>
          <p:cNvSpPr txBox="1"/>
          <p:nvPr/>
        </p:nvSpPr>
        <p:spPr>
          <a:xfrm>
            <a:off x="2466110" y="1648950"/>
            <a:ext cx="1880755" cy="263470"/>
          </a:xfrm>
          <a:prstGeom prst="rect">
            <a:avLst/>
          </a:prstGeom>
          <a:solidFill>
            <a:srgbClr val="6C9F7F"/>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600" b="1" i="0" u="none" strike="noStrike" cap="none" baseline="0">
                <a:solidFill>
                  <a:srgbClr val="FFFFFF"/>
                </a:solidFill>
                <a:effectLst/>
                <a:uFill>
                  <a:solidFill>
                    <a:prstClr val="black">
                      <a:alpha val="0"/>
                    </a:prstClr>
                  </a:solidFill>
                </a:uFill>
                <a:latin typeface="Arial"/>
                <a:ea typeface="Arial"/>
                <a:cs typeface="Arial"/>
              </a:rPr>
              <a:t>ENDÉMIQUE</a:t>
            </a:r>
          </a:p>
        </p:txBody>
      </p:sp>
      <p:sp>
        <p:nvSpPr>
          <p:cNvPr id="8" name="Text Box 1">
            <a:extLst>
              <a:ext uri="{FF2B5EF4-FFF2-40B4-BE49-F238E27FC236}">
                <a16:creationId xmlns:a16="http://schemas.microsoft.com/office/drawing/2014/main" id="{58BE7D88-CE01-46ED-A6E6-8E5B2E26C596}"/>
              </a:ext>
            </a:extLst>
          </p:cNvPr>
          <p:cNvSpPr txBox="1"/>
          <p:nvPr/>
        </p:nvSpPr>
        <p:spPr>
          <a:xfrm>
            <a:off x="1016001" y="3752425"/>
            <a:ext cx="628649" cy="167995"/>
          </a:xfrm>
          <a:prstGeom prst="rect">
            <a:avLst/>
          </a:prstGeom>
          <a:solidFill>
            <a:srgbClr val="6C9F7F"/>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100" b="0" i="0" u="none" strike="noStrike" cap="none" baseline="0">
                <a:solidFill>
                  <a:srgbClr val="FFFFFF"/>
                </a:solidFill>
                <a:effectLst/>
                <a:uFill>
                  <a:solidFill>
                    <a:prstClr val="black">
                      <a:alpha val="0"/>
                    </a:prstClr>
                  </a:solidFill>
                </a:uFill>
                <a:latin typeface="Arial"/>
                <a:ea typeface="Arial"/>
                <a:cs typeface="Arial"/>
              </a:rPr>
              <a:t>animal</a:t>
            </a:r>
            <a:endParaRPr lang="en-US" sz="1400">
              <a:solidFill>
                <a:schemeClr val="bg1"/>
              </a:solidFill>
              <a:effectLst/>
              <a:latin typeface="+mj-lt"/>
              <a:ea typeface="DengXian" panose="02010600030101010101" pitchFamily="2" charset="-122"/>
              <a:cs typeface="Arial" panose="020B0604020202020204" pitchFamily="34" charset="0"/>
            </a:endParaRPr>
          </a:p>
        </p:txBody>
      </p:sp>
      <p:sp>
        <p:nvSpPr>
          <p:cNvPr id="9" name="Text Box 1">
            <a:extLst>
              <a:ext uri="{FF2B5EF4-FFF2-40B4-BE49-F238E27FC236}">
                <a16:creationId xmlns:a16="http://schemas.microsoft.com/office/drawing/2014/main" id="{22A8A5DB-99C8-462F-8A02-62F21352714B}"/>
              </a:ext>
            </a:extLst>
          </p:cNvPr>
          <p:cNvSpPr txBox="1"/>
          <p:nvPr/>
        </p:nvSpPr>
        <p:spPr>
          <a:xfrm>
            <a:off x="2765138" y="2763252"/>
            <a:ext cx="628649" cy="167995"/>
          </a:xfrm>
          <a:prstGeom prst="rect">
            <a:avLst/>
          </a:prstGeom>
          <a:solidFill>
            <a:srgbClr val="6C9F7F"/>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100" b="0" i="0" u="none" strike="noStrike" cap="none" baseline="0">
                <a:solidFill>
                  <a:srgbClr val="FFFFFF"/>
                </a:solidFill>
                <a:effectLst/>
                <a:uFill>
                  <a:solidFill>
                    <a:prstClr val="black">
                      <a:alpha val="0"/>
                    </a:prstClr>
                  </a:solidFill>
                </a:uFill>
                <a:latin typeface="Arial"/>
                <a:ea typeface="Arial"/>
                <a:cs typeface="Arial"/>
              </a:rPr>
              <a:t>humain</a:t>
            </a:r>
            <a:endParaRPr lang="en-US" sz="1400">
              <a:solidFill>
                <a:schemeClr val="bg1"/>
              </a:solidFill>
              <a:effectLst/>
              <a:latin typeface="+mj-lt"/>
              <a:ea typeface="DengXian" panose="02010600030101010101" pitchFamily="2" charset="-122"/>
              <a:cs typeface="Arial" panose="020B0604020202020204" pitchFamily="34" charset="0"/>
            </a:endParaRPr>
          </a:p>
        </p:txBody>
      </p:sp>
      <p:sp>
        <p:nvSpPr>
          <p:cNvPr id="10" name="Text Box 1">
            <a:extLst>
              <a:ext uri="{FF2B5EF4-FFF2-40B4-BE49-F238E27FC236}">
                <a16:creationId xmlns:a16="http://schemas.microsoft.com/office/drawing/2014/main" id="{55A2017C-614E-4243-B065-B76FF313490C}"/>
              </a:ext>
            </a:extLst>
          </p:cNvPr>
          <p:cNvSpPr txBox="1"/>
          <p:nvPr/>
        </p:nvSpPr>
        <p:spPr>
          <a:xfrm>
            <a:off x="3647788" y="2597437"/>
            <a:ext cx="1527462" cy="333168"/>
          </a:xfrm>
          <a:prstGeom prst="rect">
            <a:avLst/>
          </a:prstGeom>
          <a:solidFill>
            <a:srgbClr val="6A9882"/>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050" b="0" i="0" u="none" strike="noStrike" cap="none" baseline="0">
                <a:solidFill>
                  <a:srgbClr val="FFFFFF"/>
                </a:solidFill>
                <a:effectLst/>
                <a:uFill>
                  <a:solidFill>
                    <a:prstClr val="black">
                      <a:alpha val="0"/>
                    </a:prstClr>
                  </a:solidFill>
                </a:uFill>
                <a:latin typeface="Arial"/>
                <a:ea typeface="Arial"/>
                <a:cs typeface="Arial"/>
              </a:rPr>
              <a:t>foyer/autres contacts étroits</a:t>
            </a:r>
            <a:endParaRPr lang="en-US" sz="1200">
              <a:solidFill>
                <a:schemeClr val="bg1"/>
              </a:solidFill>
              <a:effectLst/>
              <a:latin typeface="+mj-lt"/>
              <a:ea typeface="DengXian" panose="02010600030101010101" pitchFamily="2" charset="-122"/>
              <a:cs typeface="Arial" panose="020B0604020202020204" pitchFamily="34" charset="0"/>
            </a:endParaRPr>
          </a:p>
        </p:txBody>
      </p:sp>
      <p:sp>
        <p:nvSpPr>
          <p:cNvPr id="11" name="Text Box 1">
            <a:extLst>
              <a:ext uri="{FF2B5EF4-FFF2-40B4-BE49-F238E27FC236}">
                <a16:creationId xmlns:a16="http://schemas.microsoft.com/office/drawing/2014/main" id="{99BEA2CB-613F-4E9D-8E97-2A759F84D24A}"/>
              </a:ext>
            </a:extLst>
          </p:cNvPr>
          <p:cNvSpPr txBox="1"/>
          <p:nvPr/>
        </p:nvSpPr>
        <p:spPr>
          <a:xfrm>
            <a:off x="5187950" y="2909596"/>
            <a:ext cx="628649" cy="167995"/>
          </a:xfrm>
          <a:prstGeom prst="rect">
            <a:avLst/>
          </a:prstGeom>
          <a:solidFill>
            <a:srgbClr val="63917F"/>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100" b="0" i="0" u="none" strike="noStrike" cap="none" baseline="0">
                <a:solidFill>
                  <a:srgbClr val="FFFFFF"/>
                </a:solidFill>
                <a:effectLst/>
                <a:uFill>
                  <a:solidFill>
                    <a:prstClr val="black">
                      <a:alpha val="0"/>
                    </a:prstClr>
                  </a:solidFill>
                </a:uFill>
                <a:latin typeface="Arial"/>
                <a:ea typeface="Arial"/>
                <a:cs typeface="Arial"/>
              </a:rPr>
              <a:t>voyageur</a:t>
            </a:r>
            <a:endParaRPr lang="en-US" sz="1400">
              <a:solidFill>
                <a:schemeClr val="bg1"/>
              </a:solidFill>
              <a:effectLst/>
              <a:latin typeface="+mj-lt"/>
              <a:ea typeface="DengXian" panose="02010600030101010101" pitchFamily="2" charset="-122"/>
              <a:cs typeface="Arial" panose="020B0604020202020204" pitchFamily="34" charset="0"/>
            </a:endParaRPr>
          </a:p>
        </p:txBody>
      </p:sp>
      <p:sp>
        <p:nvSpPr>
          <p:cNvPr id="12" name="Text Box 1">
            <a:extLst>
              <a:ext uri="{FF2B5EF4-FFF2-40B4-BE49-F238E27FC236}">
                <a16:creationId xmlns:a16="http://schemas.microsoft.com/office/drawing/2014/main" id="{F5429D6D-99D5-4E6B-B26A-E715770560CC}"/>
              </a:ext>
            </a:extLst>
          </p:cNvPr>
          <p:cNvSpPr txBox="1"/>
          <p:nvPr/>
        </p:nvSpPr>
        <p:spPr>
          <a:xfrm>
            <a:off x="3307775" y="5793792"/>
            <a:ext cx="2078180" cy="362279"/>
          </a:xfrm>
          <a:prstGeom prst="rect">
            <a:avLst/>
          </a:prstGeom>
          <a:solidFill>
            <a:srgbClr val="63917F"/>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100" b="0" i="0" u="none" strike="noStrike" cap="none" baseline="0">
                <a:solidFill>
                  <a:srgbClr val="FFFFFF"/>
                </a:solidFill>
                <a:effectLst/>
                <a:uFill>
                  <a:solidFill>
                    <a:prstClr val="black">
                      <a:alpha val="0"/>
                    </a:prstClr>
                  </a:solidFill>
                </a:uFill>
                <a:latin typeface="Arial"/>
                <a:ea typeface="Arial"/>
                <a:cs typeface="Arial"/>
              </a:rPr>
              <a:t>importation d’animaux destinés à la recherche</a:t>
            </a:r>
            <a:endParaRPr lang="en-US" sz="1400">
              <a:solidFill>
                <a:schemeClr val="bg1"/>
              </a:solidFill>
              <a:effectLst/>
              <a:latin typeface="+mj-lt"/>
              <a:ea typeface="DengXian" panose="02010600030101010101" pitchFamily="2" charset="-122"/>
              <a:cs typeface="Arial" panose="020B0604020202020204" pitchFamily="34" charset="0"/>
            </a:endParaRPr>
          </a:p>
        </p:txBody>
      </p:sp>
      <p:sp>
        <p:nvSpPr>
          <p:cNvPr id="13" name="Text Box 1">
            <a:extLst>
              <a:ext uri="{FF2B5EF4-FFF2-40B4-BE49-F238E27FC236}">
                <a16:creationId xmlns:a16="http://schemas.microsoft.com/office/drawing/2014/main" id="{0721C61A-C6EB-44B3-AC70-6007F8EAFB6D}"/>
              </a:ext>
            </a:extLst>
          </p:cNvPr>
          <p:cNvSpPr txBox="1"/>
          <p:nvPr/>
        </p:nvSpPr>
        <p:spPr>
          <a:xfrm>
            <a:off x="6580910" y="2814050"/>
            <a:ext cx="927100" cy="461024"/>
          </a:xfrm>
          <a:prstGeom prst="rect">
            <a:avLst/>
          </a:prstGeom>
          <a:solidFill>
            <a:srgbClr val="466B63"/>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400" b="1" i="0" u="none" strike="noStrike" cap="none" baseline="0">
                <a:solidFill>
                  <a:srgbClr val="FFFFFF"/>
                </a:solidFill>
                <a:effectLst/>
                <a:uFill>
                  <a:solidFill>
                    <a:prstClr val="black">
                      <a:alpha val="0"/>
                    </a:prstClr>
                  </a:solidFill>
                </a:uFill>
                <a:latin typeface="Arial"/>
                <a:ea typeface="Arial"/>
                <a:cs typeface="Arial"/>
              </a:rPr>
              <a:t>DÉPLACEMENTS</a:t>
            </a:r>
            <a:endParaRPr lang="en-US" b="1">
              <a:solidFill>
                <a:schemeClr val="bg1"/>
              </a:solidFill>
              <a:effectLst/>
              <a:latin typeface="+mj-lt"/>
              <a:ea typeface="DengXian" panose="02010600030101010101" pitchFamily="2" charset="-122"/>
              <a:cs typeface="Arial" panose="020B0604020202020204" pitchFamily="34" charset="0"/>
            </a:endParaRPr>
          </a:p>
        </p:txBody>
      </p:sp>
      <p:sp>
        <p:nvSpPr>
          <p:cNvPr id="14" name="Text Box 1">
            <a:extLst>
              <a:ext uri="{FF2B5EF4-FFF2-40B4-BE49-F238E27FC236}">
                <a16:creationId xmlns:a16="http://schemas.microsoft.com/office/drawing/2014/main" id="{FDF49182-434F-435D-BDAF-435C2916293E}"/>
              </a:ext>
            </a:extLst>
          </p:cNvPr>
          <p:cNvSpPr txBox="1"/>
          <p:nvPr/>
        </p:nvSpPr>
        <p:spPr>
          <a:xfrm>
            <a:off x="8821190" y="673590"/>
            <a:ext cx="1880755" cy="263470"/>
          </a:xfrm>
          <a:prstGeom prst="rect">
            <a:avLst/>
          </a:prstGeom>
          <a:solidFill>
            <a:srgbClr val="5B8685"/>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600" b="1" i="0" u="none" strike="noStrike" cap="none" baseline="0">
                <a:solidFill>
                  <a:srgbClr val="FFFFFF"/>
                </a:solidFill>
                <a:effectLst/>
                <a:uFill>
                  <a:solidFill>
                    <a:prstClr val="black">
                      <a:alpha val="0"/>
                    </a:prstClr>
                  </a:solidFill>
                </a:uFill>
                <a:latin typeface="Arial"/>
                <a:ea typeface="Arial"/>
                <a:cs typeface="Arial"/>
              </a:rPr>
              <a:t>NON ENDÉMIQUE</a:t>
            </a:r>
          </a:p>
        </p:txBody>
      </p:sp>
      <p:sp>
        <p:nvSpPr>
          <p:cNvPr id="15" name="Text Box 1">
            <a:extLst>
              <a:ext uri="{FF2B5EF4-FFF2-40B4-BE49-F238E27FC236}">
                <a16:creationId xmlns:a16="http://schemas.microsoft.com/office/drawing/2014/main" id="{F7E2EC38-F56F-414C-8E6B-C4FB917F89CD}"/>
              </a:ext>
            </a:extLst>
          </p:cNvPr>
          <p:cNvSpPr txBox="1"/>
          <p:nvPr/>
        </p:nvSpPr>
        <p:spPr>
          <a:xfrm>
            <a:off x="8964410" y="1408287"/>
            <a:ext cx="1299730" cy="183320"/>
          </a:xfrm>
          <a:prstGeom prst="rect">
            <a:avLst/>
          </a:prstGeom>
          <a:solidFill>
            <a:srgbClr val="5D8885"/>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200" b="0" i="0" u="none" strike="noStrike" cap="none" baseline="0">
                <a:solidFill>
                  <a:srgbClr val="FFFFFF"/>
                </a:solidFill>
                <a:effectLst/>
                <a:uFill>
                  <a:solidFill>
                    <a:prstClr val="black">
                      <a:alpha val="0"/>
                    </a:prstClr>
                  </a:solidFill>
                </a:uFill>
                <a:latin typeface="Arial"/>
                <a:ea typeface="Arial"/>
                <a:cs typeface="Arial"/>
              </a:rPr>
              <a:t>contacts étroits</a:t>
            </a:r>
            <a:endParaRPr lang="en-US" sz="1600">
              <a:solidFill>
                <a:schemeClr val="bg1"/>
              </a:solidFill>
              <a:effectLst/>
              <a:latin typeface="+mj-lt"/>
              <a:ea typeface="DengXian" panose="02010600030101010101" pitchFamily="2" charset="-122"/>
              <a:cs typeface="Arial" panose="020B0604020202020204" pitchFamily="34" charset="0"/>
            </a:endParaRPr>
          </a:p>
        </p:txBody>
      </p:sp>
      <p:sp>
        <p:nvSpPr>
          <p:cNvPr id="16" name="Text Box 1">
            <a:extLst>
              <a:ext uri="{FF2B5EF4-FFF2-40B4-BE49-F238E27FC236}">
                <a16:creationId xmlns:a16="http://schemas.microsoft.com/office/drawing/2014/main" id="{A36BDBD4-CF75-485D-8110-D211A248F365}"/>
              </a:ext>
            </a:extLst>
          </p:cNvPr>
          <p:cNvSpPr txBox="1"/>
          <p:nvPr/>
        </p:nvSpPr>
        <p:spPr>
          <a:xfrm>
            <a:off x="10652759" y="2028537"/>
            <a:ext cx="586915" cy="362279"/>
          </a:xfrm>
          <a:prstGeom prst="rect">
            <a:avLst/>
          </a:prstGeom>
          <a:solidFill>
            <a:srgbClr val="5A828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100" b="0" i="0" u="none" strike="noStrike" cap="none" baseline="0">
                <a:solidFill>
                  <a:srgbClr val="FFFFFF"/>
                </a:solidFill>
                <a:effectLst/>
                <a:uFill>
                  <a:solidFill>
                    <a:prstClr val="black">
                      <a:alpha val="0"/>
                    </a:prstClr>
                  </a:solidFill>
                </a:uFill>
                <a:latin typeface="Arial"/>
                <a:ea typeface="Arial"/>
                <a:cs typeface="Arial"/>
              </a:rPr>
              <a:t>gouttelette</a:t>
            </a:r>
            <a:endParaRPr lang="en-US" sz="1400">
              <a:solidFill>
                <a:schemeClr val="bg1"/>
              </a:solidFill>
              <a:effectLst/>
              <a:latin typeface="+mj-lt"/>
              <a:ea typeface="DengXian" panose="02010600030101010101" pitchFamily="2" charset="-122"/>
              <a:cs typeface="Arial" panose="020B0604020202020204" pitchFamily="34" charset="0"/>
            </a:endParaRPr>
          </a:p>
        </p:txBody>
      </p:sp>
      <p:sp>
        <p:nvSpPr>
          <p:cNvPr id="17" name="Text Box 1">
            <a:extLst>
              <a:ext uri="{FF2B5EF4-FFF2-40B4-BE49-F238E27FC236}">
                <a16:creationId xmlns:a16="http://schemas.microsoft.com/office/drawing/2014/main" id="{E2D6791E-B829-42BD-9AA4-E68413945ED5}"/>
              </a:ext>
            </a:extLst>
          </p:cNvPr>
          <p:cNvSpPr txBox="1"/>
          <p:nvPr/>
        </p:nvSpPr>
        <p:spPr>
          <a:xfrm>
            <a:off x="8535352" y="3499698"/>
            <a:ext cx="586915" cy="362279"/>
          </a:xfrm>
          <a:prstGeom prst="rect">
            <a:avLst/>
          </a:prstGeom>
          <a:solidFill>
            <a:srgbClr val="5A828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100" b="0" i="0" u="none" strike="noStrike" cap="none" baseline="0">
                <a:solidFill>
                  <a:srgbClr val="FFFFFF"/>
                </a:solidFill>
                <a:effectLst/>
                <a:uFill>
                  <a:solidFill>
                    <a:prstClr val="black">
                      <a:alpha val="0"/>
                    </a:prstClr>
                  </a:solidFill>
                </a:uFill>
                <a:latin typeface="Arial"/>
                <a:ea typeface="Arial"/>
                <a:cs typeface="Arial"/>
              </a:rPr>
              <a:t>vêtements</a:t>
            </a:r>
            <a:endParaRPr lang="en-US" sz="1400">
              <a:solidFill>
                <a:schemeClr val="bg1"/>
              </a:solidFill>
              <a:effectLst/>
              <a:latin typeface="+mj-lt"/>
              <a:ea typeface="DengXian" panose="02010600030101010101" pitchFamily="2" charset="-122"/>
              <a:cs typeface="Arial" panose="020B0604020202020204" pitchFamily="34" charset="0"/>
            </a:endParaRPr>
          </a:p>
        </p:txBody>
      </p:sp>
      <p:sp>
        <p:nvSpPr>
          <p:cNvPr id="18" name="Text Box 1">
            <a:extLst>
              <a:ext uri="{FF2B5EF4-FFF2-40B4-BE49-F238E27FC236}">
                <a16:creationId xmlns:a16="http://schemas.microsoft.com/office/drawing/2014/main" id="{E97CDCFC-876E-40C7-AE78-84C7E01CEA6E}"/>
              </a:ext>
            </a:extLst>
          </p:cNvPr>
          <p:cNvSpPr txBox="1"/>
          <p:nvPr/>
        </p:nvSpPr>
        <p:spPr>
          <a:xfrm>
            <a:off x="11049650" y="2713154"/>
            <a:ext cx="380048" cy="167995"/>
          </a:xfrm>
          <a:prstGeom prst="rect">
            <a:avLst/>
          </a:prstGeom>
          <a:solidFill>
            <a:srgbClr val="5A828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100" b="0" i="0" u="none" strike="noStrike" cap="none" baseline="0">
                <a:solidFill>
                  <a:srgbClr val="FFFFFF"/>
                </a:solidFill>
                <a:effectLst/>
                <a:uFill>
                  <a:solidFill>
                    <a:prstClr val="black">
                      <a:alpha val="0"/>
                    </a:prstClr>
                  </a:solidFill>
                </a:uFill>
                <a:latin typeface="Arial"/>
                <a:ea typeface="Arial"/>
                <a:cs typeface="Arial"/>
              </a:rPr>
              <a:t>peau</a:t>
            </a:r>
            <a:endParaRPr lang="en-US" sz="1400">
              <a:solidFill>
                <a:schemeClr val="bg1"/>
              </a:solidFill>
              <a:effectLst/>
              <a:latin typeface="+mj-lt"/>
              <a:ea typeface="DengXian" panose="02010600030101010101" pitchFamily="2" charset="-122"/>
              <a:cs typeface="Arial" panose="020B0604020202020204" pitchFamily="34" charset="0"/>
            </a:endParaRPr>
          </a:p>
        </p:txBody>
      </p:sp>
      <p:sp>
        <p:nvSpPr>
          <p:cNvPr id="19" name="Text Box 1">
            <a:extLst>
              <a:ext uri="{FF2B5EF4-FFF2-40B4-BE49-F238E27FC236}">
                <a16:creationId xmlns:a16="http://schemas.microsoft.com/office/drawing/2014/main" id="{4C0360FB-C362-4E58-837C-E3BBEEA34B93}"/>
              </a:ext>
            </a:extLst>
          </p:cNvPr>
          <p:cNvSpPr txBox="1"/>
          <p:nvPr/>
        </p:nvSpPr>
        <p:spPr>
          <a:xfrm>
            <a:off x="10681004" y="3352579"/>
            <a:ext cx="628649" cy="167995"/>
          </a:xfrm>
          <a:prstGeom prst="rect">
            <a:avLst/>
          </a:prstGeom>
          <a:solidFill>
            <a:srgbClr val="5A828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100" b="0" i="0" u="none" strike="noStrike" cap="none" baseline="0">
                <a:solidFill>
                  <a:srgbClr val="FFFFFF"/>
                </a:solidFill>
                <a:effectLst/>
                <a:uFill>
                  <a:solidFill>
                    <a:prstClr val="black">
                      <a:alpha val="0"/>
                    </a:prstClr>
                  </a:solidFill>
                </a:uFill>
                <a:latin typeface="Arial"/>
                <a:ea typeface="Arial"/>
                <a:cs typeface="Arial"/>
              </a:rPr>
              <a:t>surfaces</a:t>
            </a:r>
            <a:endParaRPr lang="en-US" sz="1400">
              <a:solidFill>
                <a:schemeClr val="bg1"/>
              </a:solidFill>
              <a:effectLst/>
              <a:latin typeface="+mj-lt"/>
              <a:ea typeface="DengXian" panose="02010600030101010101" pitchFamily="2" charset="-122"/>
              <a:cs typeface="Arial" panose="020B0604020202020204" pitchFamily="34" charset="0"/>
            </a:endParaRPr>
          </a:p>
        </p:txBody>
      </p:sp>
      <p:sp>
        <p:nvSpPr>
          <p:cNvPr id="20" name="Text Box 1">
            <a:extLst>
              <a:ext uri="{FF2B5EF4-FFF2-40B4-BE49-F238E27FC236}">
                <a16:creationId xmlns:a16="http://schemas.microsoft.com/office/drawing/2014/main" id="{66F90CDB-38F7-4492-9399-A7E979077AE9}"/>
              </a:ext>
            </a:extLst>
          </p:cNvPr>
          <p:cNvSpPr txBox="1"/>
          <p:nvPr/>
        </p:nvSpPr>
        <p:spPr>
          <a:xfrm>
            <a:off x="10197522" y="4433063"/>
            <a:ext cx="966963" cy="592855"/>
          </a:xfrm>
          <a:prstGeom prst="rect">
            <a:avLst/>
          </a:prstGeom>
          <a:solidFill>
            <a:srgbClr val="5A828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nSpc>
                <a:spcPct val="107000"/>
              </a:lnSpc>
              <a:spcBef>
                <a:spcPct val="0"/>
              </a:spcBef>
              <a:spcAft>
                <a:spcPct val="0"/>
              </a:spcAft>
            </a:pPr>
            <a:r>
              <a:rPr lang="fr-FR" sz="1200" b="0" i="0" u="none" strike="noStrike" cap="none" baseline="0">
                <a:solidFill>
                  <a:srgbClr val="FFFFFF"/>
                </a:solidFill>
                <a:effectLst/>
                <a:uFill>
                  <a:solidFill>
                    <a:prstClr val="black">
                      <a:alpha val="0"/>
                    </a:prstClr>
                  </a:solidFill>
                </a:uFill>
                <a:latin typeface="Arial"/>
                <a:ea typeface="Arial"/>
                <a:cs typeface="Arial"/>
              </a:rPr>
              <a:t>foyer/ autres contacts étroits</a:t>
            </a:r>
            <a:endParaRPr lang="en-US" sz="1600">
              <a:solidFill>
                <a:schemeClr val="bg1"/>
              </a:solidFill>
              <a:effectLst/>
              <a:latin typeface="+mj-lt"/>
              <a:ea typeface="DengXian" panose="02010600030101010101" pitchFamily="2" charset="-122"/>
              <a:cs typeface="Arial" panose="020B0604020202020204" pitchFamily="34" charset="0"/>
            </a:endParaRPr>
          </a:p>
        </p:txBody>
      </p:sp>
      <p:sp>
        <p:nvSpPr>
          <p:cNvPr id="21" name="Text Box 1">
            <a:extLst>
              <a:ext uri="{FF2B5EF4-FFF2-40B4-BE49-F238E27FC236}">
                <a16:creationId xmlns:a16="http://schemas.microsoft.com/office/drawing/2014/main" id="{08A6B763-1058-4C52-8DED-46554DD3CDE1}"/>
              </a:ext>
            </a:extLst>
          </p:cNvPr>
          <p:cNvSpPr txBox="1"/>
          <p:nvPr/>
        </p:nvSpPr>
        <p:spPr>
          <a:xfrm>
            <a:off x="8754515" y="6117778"/>
            <a:ext cx="2343295" cy="121893"/>
          </a:xfrm>
          <a:prstGeom prst="rect">
            <a:avLst/>
          </a:prstGeom>
          <a:solidFill>
            <a:srgbClr val="5A828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800" b="0" i="0" u="none" strike="noStrike" cap="none" baseline="0">
                <a:solidFill>
                  <a:srgbClr val="FFFFFF"/>
                </a:solidFill>
                <a:effectLst/>
                <a:uFill>
                  <a:solidFill>
                    <a:prstClr val="black">
                      <a:alpha val="0"/>
                    </a:prstClr>
                  </a:solidFill>
                </a:uFill>
                <a:latin typeface="Arial"/>
                <a:ea typeface="Arial"/>
                <a:cs typeface="Arial"/>
              </a:rPr>
              <a:t>Michael Konomos </a:t>
            </a:r>
            <a:r>
              <a:rPr lang="fr-FR" sz="800" b="0" i="0" u="none" strike="noStrike" cap="none" baseline="0">
                <a:solidFill>
                  <a:srgbClr val="FFFFFF"/>
                </a:solidFill>
                <a:effectLst/>
                <a:uFill>
                  <a:solidFill>
                    <a:prstClr val="black">
                      <a:alpha val="0"/>
                    </a:prstClr>
                  </a:solidFill>
                </a:uFill>
                <a:latin typeface="Symbol"/>
                <a:ea typeface="Arial"/>
                <a:cs typeface="Arial"/>
                <a:sym typeface="Symbol"/>
              </a:rPr>
              <a:t></a:t>
            </a:r>
            <a:r>
              <a:rPr lang="fr-FR" sz="800" b="0" i="0" u="none" strike="noStrike" cap="none" baseline="0">
                <a:solidFill>
                  <a:srgbClr val="FFFFFF"/>
                </a:solidFill>
                <a:effectLst/>
                <a:uFill>
                  <a:solidFill>
                    <a:prstClr val="black">
                      <a:alpha val="0"/>
                    </a:prstClr>
                  </a:solidFill>
                </a:uFill>
                <a:latin typeface="Arial"/>
                <a:ea typeface="Arial"/>
                <a:cs typeface="Arial"/>
              </a:rPr>
              <a:t>2022 Université d'Emory</a:t>
            </a:r>
            <a:endParaRPr lang="en-US" sz="1000">
              <a:solidFill>
                <a:schemeClr val="bg1"/>
              </a:solidFill>
              <a:effectLst/>
              <a:latin typeface="+mj-lt"/>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6604710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99705-CEA3-55BB-C135-0A81CB331156}"/>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Facteurs environnementaux et sociaux </a:t>
            </a:r>
          </a:p>
        </p:txBody>
      </p:sp>
      <p:pic>
        <p:nvPicPr>
          <p:cNvPr id="6" name="Content Placeholder 5">
            <a:extLst>
              <a:ext uri="{FF2B5EF4-FFF2-40B4-BE49-F238E27FC236}">
                <a16:creationId xmlns:a16="http://schemas.microsoft.com/office/drawing/2014/main" id="{D16D1788-D261-FD4B-DBB4-8D4CC8E7023D}"/>
              </a:ext>
            </a:extLst>
          </p:cNvPr>
          <p:cNvPicPr>
            <a:picLocks noGrp="1" noChangeAspect="1"/>
          </p:cNvPicPr>
          <p:nvPr>
            <p:ph idx="1"/>
          </p:nvPr>
        </p:nvPicPr>
        <p:blipFill>
          <a:blip r:embed="rId3"/>
          <a:stretch>
            <a:fillRect/>
          </a:stretch>
        </p:blipFill>
        <p:spPr>
          <a:xfrm>
            <a:off x="838200" y="1540160"/>
            <a:ext cx="10515600" cy="4547955"/>
          </a:xfrm>
        </p:spPr>
      </p:pic>
      <p:sp>
        <p:nvSpPr>
          <p:cNvPr id="7" name="TextBox 6">
            <a:extLst>
              <a:ext uri="{FF2B5EF4-FFF2-40B4-BE49-F238E27FC236}">
                <a16:creationId xmlns:a16="http://schemas.microsoft.com/office/drawing/2014/main" id="{DCB6763E-2AAD-0A42-3BD9-7F09B47D562C}"/>
              </a:ext>
            </a:extLst>
          </p:cNvPr>
          <p:cNvSpPr txBox="1"/>
          <p:nvPr/>
        </p:nvSpPr>
        <p:spPr>
          <a:xfrm>
            <a:off x="217845" y="6131006"/>
            <a:ext cx="10293312" cy="277063"/>
          </a:xfrm>
          <a:prstGeom prst="rect">
            <a:avLst/>
          </a:prstGeom>
          <a:noFill/>
        </p:spPr>
        <p:txBody>
          <a:bodyPr wrap="none" rtlCol="0">
            <a:spAutoFit/>
          </a:bodyPr>
          <a:lstStyle/>
          <a:p>
            <a:pPr algn="ctr"/>
            <a:r>
              <a:rPr lang="fr-FR" sz="1200" b="0" i="0" u="none" strike="noStrike" cap="none" baseline="0">
                <a:solidFill>
                  <a:srgbClr val="44546A"/>
                </a:solidFill>
                <a:effectLst/>
                <a:uFill>
                  <a:solidFill>
                    <a:prstClr val="black">
                      <a:alpha val="0"/>
                    </a:prstClr>
                  </a:solidFill>
                </a:uFill>
                <a:latin typeface="Arial"/>
                <a:ea typeface="Arial"/>
                <a:cs typeface="Arial"/>
              </a:rPr>
              <a:t>Source : OpenWHO [Internet]. Variole du singe : Épidémiologie, préparation et réponse aux contextes d'épidémies en Afrique. Genève : OMS ; 2021.</a:t>
            </a:r>
            <a:endParaRPr lang="en-US" sz="1200">
              <a:solidFill>
                <a:schemeClr val="tx2"/>
              </a:solidFill>
            </a:endParaRPr>
          </a:p>
        </p:txBody>
      </p:sp>
      <p:sp>
        <p:nvSpPr>
          <p:cNvPr id="5" name="Text Box 1">
            <a:extLst>
              <a:ext uri="{FF2B5EF4-FFF2-40B4-BE49-F238E27FC236}">
                <a16:creationId xmlns:a16="http://schemas.microsoft.com/office/drawing/2014/main" id="{7860342D-2F5F-43B9-BFDA-DB82BECA5396}"/>
              </a:ext>
            </a:extLst>
          </p:cNvPr>
          <p:cNvSpPr txBox="1"/>
          <p:nvPr/>
        </p:nvSpPr>
        <p:spPr>
          <a:xfrm>
            <a:off x="1071418" y="4382913"/>
            <a:ext cx="2216726" cy="41871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2600" b="0" i="0" u="none" strike="noStrike" cap="none" baseline="0">
                <a:solidFill>
                  <a:srgbClr val="000000"/>
                </a:solidFill>
                <a:effectLst/>
                <a:uFill>
                  <a:solidFill>
                    <a:prstClr val="black">
                      <a:alpha val="0"/>
                    </a:prstClr>
                  </a:solidFill>
                </a:uFill>
                <a:latin typeface="Arial"/>
                <a:ea typeface="Arial"/>
                <a:cs typeface="Arial"/>
              </a:rPr>
              <a:t>Déforestation</a:t>
            </a:r>
          </a:p>
        </p:txBody>
      </p:sp>
      <p:sp>
        <p:nvSpPr>
          <p:cNvPr id="8" name="Text Box 1">
            <a:extLst>
              <a:ext uri="{FF2B5EF4-FFF2-40B4-BE49-F238E27FC236}">
                <a16:creationId xmlns:a16="http://schemas.microsoft.com/office/drawing/2014/main" id="{39CDE544-8EFC-420B-9105-25B8863F09C4}"/>
              </a:ext>
            </a:extLst>
          </p:cNvPr>
          <p:cNvSpPr txBox="1"/>
          <p:nvPr/>
        </p:nvSpPr>
        <p:spPr>
          <a:xfrm>
            <a:off x="3521363" y="4367364"/>
            <a:ext cx="2433782" cy="79248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2600" b="0" i="0" u="none" strike="noStrike" cap="none" baseline="0">
                <a:solidFill>
                  <a:srgbClr val="000000"/>
                </a:solidFill>
                <a:effectLst/>
                <a:uFill>
                  <a:solidFill>
                    <a:prstClr val="black">
                      <a:alpha val="0"/>
                    </a:prstClr>
                  </a:solidFill>
                </a:uFill>
                <a:latin typeface="Arial"/>
                <a:ea typeface="Arial"/>
                <a:cs typeface="Arial"/>
              </a:rPr>
              <a:t>Troubles civils et pauvreté </a:t>
            </a:r>
          </a:p>
        </p:txBody>
      </p:sp>
      <p:sp>
        <p:nvSpPr>
          <p:cNvPr id="9" name="Text Box 1">
            <a:extLst>
              <a:ext uri="{FF2B5EF4-FFF2-40B4-BE49-F238E27FC236}">
                <a16:creationId xmlns:a16="http://schemas.microsoft.com/office/drawing/2014/main" id="{7F3CF4EE-4B6C-4C8E-BDB7-CAF8809F0B23}"/>
              </a:ext>
            </a:extLst>
          </p:cNvPr>
          <p:cNvSpPr txBox="1"/>
          <p:nvPr/>
        </p:nvSpPr>
        <p:spPr>
          <a:xfrm>
            <a:off x="6204524" y="4367364"/>
            <a:ext cx="2433782" cy="79248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2600" b="0" i="0" u="none" strike="noStrike" cap="none" baseline="0">
                <a:solidFill>
                  <a:srgbClr val="000000"/>
                </a:solidFill>
                <a:effectLst/>
                <a:uFill>
                  <a:solidFill>
                    <a:prstClr val="black">
                      <a:alpha val="0"/>
                    </a:prstClr>
                  </a:solidFill>
                </a:uFill>
                <a:latin typeface="Arial"/>
                <a:ea typeface="Arial"/>
                <a:cs typeface="Arial"/>
              </a:rPr>
              <a:t>Changement climatique</a:t>
            </a:r>
          </a:p>
        </p:txBody>
      </p:sp>
      <p:sp>
        <p:nvSpPr>
          <p:cNvPr id="10" name="Text Box 1">
            <a:extLst>
              <a:ext uri="{FF2B5EF4-FFF2-40B4-BE49-F238E27FC236}">
                <a16:creationId xmlns:a16="http://schemas.microsoft.com/office/drawing/2014/main" id="{EA68E118-312C-410E-8280-704CECA99F2A}"/>
              </a:ext>
            </a:extLst>
          </p:cNvPr>
          <p:cNvSpPr txBox="1"/>
          <p:nvPr/>
        </p:nvSpPr>
        <p:spPr>
          <a:xfrm>
            <a:off x="8797634" y="4304488"/>
            <a:ext cx="2433782" cy="11887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2600" b="0" i="0" u="none" strike="noStrike" cap="none" baseline="0">
                <a:solidFill>
                  <a:srgbClr val="000000"/>
                </a:solidFill>
                <a:effectLst/>
                <a:uFill>
                  <a:solidFill>
                    <a:prstClr val="black">
                      <a:alpha val="0"/>
                    </a:prstClr>
                  </a:solidFill>
                </a:uFill>
                <a:latin typeface="Arial"/>
                <a:ea typeface="Arial"/>
                <a:cs typeface="Arial"/>
              </a:rPr>
              <a:t>Arrêt de la vaccination contre la variole</a:t>
            </a:r>
          </a:p>
        </p:txBody>
      </p:sp>
      <p:sp>
        <p:nvSpPr>
          <p:cNvPr id="11" name="Text Box 1">
            <a:extLst>
              <a:ext uri="{FF2B5EF4-FFF2-40B4-BE49-F238E27FC236}">
                <a16:creationId xmlns:a16="http://schemas.microsoft.com/office/drawing/2014/main" id="{89DDFE98-A24B-4A36-9C6F-74B0D7A23E05}"/>
              </a:ext>
            </a:extLst>
          </p:cNvPr>
          <p:cNvSpPr txBox="1"/>
          <p:nvPr/>
        </p:nvSpPr>
        <p:spPr>
          <a:xfrm>
            <a:off x="9134766" y="2115128"/>
            <a:ext cx="1496292" cy="1524000"/>
          </a:xfrm>
          <a:prstGeom prst="rect">
            <a:avLst/>
          </a:prstGeom>
          <a:solidFill>
            <a:srgbClr val="FF7200"/>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marL="0" marR="0" algn="ctr">
              <a:lnSpc>
                <a:spcPct val="114000"/>
              </a:lnSpc>
              <a:spcBef>
                <a:spcPct val="0"/>
              </a:spcBef>
              <a:spcAft>
                <a:spcPct val="0"/>
              </a:spcAft>
            </a:pPr>
            <a:r>
              <a:rPr lang="fr-FR" sz="1200" b="1" i="0" u="none" strike="noStrike" cap="none" baseline="0">
                <a:solidFill>
                  <a:srgbClr val="1C2718"/>
                </a:solidFill>
                <a:effectLst/>
                <a:uFill>
                  <a:solidFill>
                    <a:prstClr val="black">
                      <a:alpha val="0"/>
                    </a:prstClr>
                  </a:solidFill>
                </a:uFill>
                <a:latin typeface="Arial"/>
                <a:ea typeface="Arial"/>
                <a:cs typeface="Arial"/>
              </a:rPr>
              <a:t>[cachet :] ORGANISATION</a:t>
            </a:r>
          </a:p>
          <a:p>
            <a:pPr marL="0" marR="0" algn="ctr">
              <a:lnSpc>
                <a:spcPct val="114000"/>
              </a:lnSpc>
              <a:spcBef>
                <a:spcPct val="0"/>
              </a:spcBef>
              <a:spcAft>
                <a:spcPct val="0"/>
              </a:spcAft>
            </a:pPr>
            <a:r>
              <a:rPr lang="fr-FR" sz="1200" b="1" i="0" u="none" strike="noStrike" cap="none" baseline="0">
                <a:solidFill>
                  <a:srgbClr val="1C2718"/>
                </a:solidFill>
                <a:effectLst/>
                <a:uFill>
                  <a:solidFill>
                    <a:prstClr val="black">
                      <a:alpha val="0"/>
                    </a:prstClr>
                  </a:solidFill>
                </a:uFill>
                <a:latin typeface="Arial"/>
                <a:ea typeface="Arial"/>
                <a:cs typeface="Arial"/>
              </a:rPr>
              <a:t>MONDIALE DE LA SANTÉ </a:t>
            </a:r>
          </a:p>
          <a:p>
            <a:pPr marL="0" marR="0" algn="ctr">
              <a:lnSpc>
                <a:spcPct val="114000"/>
              </a:lnSpc>
              <a:spcBef>
                <a:spcPct val="0"/>
              </a:spcBef>
              <a:spcAft>
                <a:spcPct val="0"/>
              </a:spcAft>
            </a:pPr>
            <a:r>
              <a:rPr lang="fr-FR" sz="1200" b="0" i="0" u="none" strike="noStrike" cap="none" baseline="0">
                <a:solidFill>
                  <a:srgbClr val="1C2718"/>
                </a:solidFill>
                <a:effectLst/>
                <a:uFill>
                  <a:solidFill>
                    <a:prstClr val="black">
                      <a:alpha val="0"/>
                    </a:prstClr>
                  </a:solidFill>
                </a:uFill>
                <a:latin typeface="Arial"/>
                <a:ea typeface="Arial"/>
                <a:cs typeface="Arial"/>
              </a:rPr>
              <a:t>VARIOLE</a:t>
            </a:r>
          </a:p>
          <a:p>
            <a:pPr marL="0" marR="0" algn="ctr">
              <a:lnSpc>
                <a:spcPct val="114000"/>
              </a:lnSpc>
              <a:spcBef>
                <a:spcPct val="0"/>
              </a:spcBef>
              <a:spcAft>
                <a:spcPct val="0"/>
              </a:spcAft>
            </a:pPr>
            <a:r>
              <a:rPr lang="fr-FR" sz="1200" b="0" i="0" u="none" strike="noStrike" cap="none" baseline="0">
                <a:solidFill>
                  <a:srgbClr val="1C2718"/>
                </a:solidFill>
                <a:effectLst/>
                <a:uFill>
                  <a:solidFill>
                    <a:prstClr val="black">
                      <a:alpha val="0"/>
                    </a:prstClr>
                  </a:solidFill>
                </a:uFill>
                <a:latin typeface="Arial"/>
                <a:ea typeface="Arial"/>
                <a:cs typeface="Arial"/>
              </a:rPr>
              <a:t> </a:t>
            </a:r>
            <a:r>
              <a:rPr lang="fr-FR" sz="1200" b="1" i="0" u="none" strike="noStrike" cap="none" baseline="0">
                <a:solidFill>
                  <a:srgbClr val="1C2718"/>
                </a:solidFill>
                <a:effectLst/>
                <a:uFill>
                  <a:solidFill>
                    <a:prstClr val="black">
                      <a:alpha val="0"/>
                    </a:prstClr>
                  </a:solidFill>
                </a:uFill>
                <a:latin typeface="Arial"/>
                <a:ea typeface="Arial"/>
                <a:cs typeface="Arial"/>
              </a:rPr>
              <a:t>ZÉRO</a:t>
            </a:r>
            <a:endParaRPr lang="en-US" sz="1200" b="1">
              <a:solidFill>
                <a:srgbClr val="1C2718"/>
              </a:solidFill>
              <a:effectLst/>
              <a:latin typeface="+mj-lt"/>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43048108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8A7D8-988C-64F3-620B-5AE17C1D611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Transmission </a:t>
            </a:r>
          </a:p>
        </p:txBody>
      </p:sp>
      <p:sp>
        <p:nvSpPr>
          <p:cNvPr id="3" name="TextBox 2">
            <a:extLst>
              <a:ext uri="{FF2B5EF4-FFF2-40B4-BE49-F238E27FC236}">
                <a16:creationId xmlns:a16="http://schemas.microsoft.com/office/drawing/2014/main" id="{A4048888-6E45-3413-82A6-DEBAD875D729}"/>
              </a:ext>
            </a:extLst>
          </p:cNvPr>
          <p:cNvSpPr txBox="1"/>
          <p:nvPr/>
        </p:nvSpPr>
        <p:spPr>
          <a:xfrm>
            <a:off x="933599" y="6131006"/>
            <a:ext cx="10270210" cy="274320"/>
          </a:xfrm>
          <a:prstGeom prst="rect">
            <a:avLst/>
          </a:prstGeom>
          <a:noFill/>
        </p:spPr>
        <p:txBody>
          <a:bodyPr wrap="square" rtlCol="0">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OpenWHO [Internet]. Variole du singe : Épidémiologie, préparation et réponse aux contextes d'épidémies en Afrique. Genève : OMS ; 2021.</a:t>
            </a:r>
            <a:endParaRPr lang="en-US" sz="1200">
              <a:solidFill>
                <a:schemeClr val="tx2"/>
              </a:solidFill>
            </a:endParaRPr>
          </a:p>
        </p:txBody>
      </p:sp>
      <p:grpSp>
        <p:nvGrpSpPr>
          <p:cNvPr id="6" name="Group 5">
            <a:extLst>
              <a:ext uri="{FF2B5EF4-FFF2-40B4-BE49-F238E27FC236}">
                <a16:creationId xmlns:a16="http://schemas.microsoft.com/office/drawing/2014/main" id="{CAB7B4A5-6879-0AAA-8068-1154450ED4D8}"/>
              </a:ext>
            </a:extLst>
          </p:cNvPr>
          <p:cNvGrpSpPr/>
          <p:nvPr/>
        </p:nvGrpSpPr>
        <p:grpSpPr>
          <a:xfrm>
            <a:off x="976088" y="1522829"/>
            <a:ext cx="9839208" cy="4528162"/>
            <a:chOff x="976088" y="1522829"/>
            <a:chExt cx="9839208" cy="4528162"/>
          </a:xfrm>
        </p:grpSpPr>
        <p:pic>
          <p:nvPicPr>
            <p:cNvPr id="7" name="Content Placeholder 4">
              <a:extLst>
                <a:ext uri="{FF2B5EF4-FFF2-40B4-BE49-F238E27FC236}">
                  <a16:creationId xmlns:a16="http://schemas.microsoft.com/office/drawing/2014/main" id="{382D7AB3-B7F7-F7C4-6128-625C3491D001}"/>
                </a:ext>
              </a:extLst>
            </p:cNvPr>
            <p:cNvPicPr>
              <a:picLocks noChangeAspect="1"/>
            </p:cNvPicPr>
            <p:nvPr/>
          </p:nvPicPr>
          <p:blipFill>
            <a:blip r:embed="rId3"/>
            <a:srcRect l="51939"/>
            <a:stretch>
              <a:fillRect/>
            </a:stretch>
          </p:blipFill>
          <p:spPr>
            <a:xfrm>
              <a:off x="6096000" y="1522829"/>
              <a:ext cx="4719296" cy="4528162"/>
            </a:xfrm>
            <a:prstGeom prst="rect">
              <a:avLst/>
            </a:prstGeom>
          </p:spPr>
        </p:pic>
        <p:sp>
          <p:nvSpPr>
            <p:cNvPr id="8" name="TextBox 7">
              <a:extLst>
                <a:ext uri="{FF2B5EF4-FFF2-40B4-BE49-F238E27FC236}">
                  <a16:creationId xmlns:a16="http://schemas.microsoft.com/office/drawing/2014/main" id="{CA63E102-54AB-F222-AE95-FF39B303712B}"/>
                </a:ext>
              </a:extLst>
            </p:cNvPr>
            <p:cNvSpPr txBox="1"/>
            <p:nvPr/>
          </p:nvSpPr>
          <p:spPr>
            <a:xfrm>
              <a:off x="976088" y="1522829"/>
              <a:ext cx="5222488" cy="4815841"/>
            </a:xfrm>
            <a:prstGeom prst="rect">
              <a:avLst/>
            </a:prstGeom>
            <a:solidFill>
              <a:schemeClr val="bg1"/>
            </a:solidFill>
          </p:spPr>
          <p:txBody>
            <a:bodyPr rot="0" spcFirstLastPara="0" vertOverflow="overflow" horzOverflow="overflow" vert="horz" wrap="square" lIns="365760" tIns="45720" rIns="91440" bIns="45720" numCol="1" spcCol="0" rtlCol="0" fromWordArt="0" anchor="t" anchorCtr="0" forceAA="0" compatLnSpc="1">
              <a:prstTxWarp prst="textNoShape">
                <a:avLst/>
              </a:prstTxWarp>
              <a:spAutoFit/>
            </a:bodyPr>
            <a:lstStyle/>
            <a:p>
              <a:endParaRPr lang="en-US">
                <a:cs typeface="Arial"/>
              </a:endParaRPr>
            </a:p>
            <a:p>
              <a:endParaRPr lang="en-US">
                <a:cs typeface="Arial"/>
              </a:endParaRPr>
            </a:p>
            <a:p>
              <a:r>
                <a:rPr lang="fr-FR" sz="2000" b="1" i="0" u="none" strike="noStrike" cap="none" baseline="0">
                  <a:solidFill>
                    <a:srgbClr val="000000"/>
                  </a:solidFill>
                  <a:effectLst/>
                  <a:uFill>
                    <a:solidFill>
                      <a:prstClr val="black">
                        <a:alpha val="0"/>
                      </a:prstClr>
                    </a:solidFill>
                  </a:uFill>
                  <a:latin typeface="Arial"/>
                  <a:ea typeface="Arial"/>
                  <a:cs typeface="Arial"/>
                </a:rPr>
                <a:t>Contact </a:t>
              </a:r>
              <a:r>
                <a:rPr lang="fr-FR" sz="2000" b="0" i="0" u="none" strike="noStrike" cap="none" baseline="0">
                  <a:solidFill>
                    <a:srgbClr val="000000"/>
                  </a:solidFill>
                  <a:effectLst/>
                  <a:uFill>
                    <a:solidFill>
                      <a:prstClr val="black">
                        <a:alpha val="0"/>
                      </a:prstClr>
                    </a:solidFill>
                  </a:uFill>
                  <a:latin typeface="Arial"/>
                  <a:ea typeface="Arial"/>
                  <a:cs typeface="Arial"/>
                </a:rPr>
                <a:t>sans protection avec : </a:t>
              </a:r>
            </a:p>
            <a:p>
              <a:pPr marL="277813" lvl="1" indent="-277813">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Gouttelettes respiratoires</a:t>
              </a:r>
            </a:p>
            <a:p>
              <a:pPr marL="277813" lvl="1" indent="-277813">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Tissus lésionnels</a:t>
              </a:r>
            </a:p>
            <a:p>
              <a:pPr marL="277813" lvl="1" indent="-277813">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Fluides corporels</a:t>
              </a:r>
            </a:p>
            <a:p>
              <a:pPr marL="277813" lvl="1" indent="-277813">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Objets et surfaces contaminés</a:t>
              </a:r>
            </a:p>
            <a:p>
              <a:pPr marL="742950" lvl="1" indent="-285750">
                <a:buFont typeface="Wingdings"/>
                <a:buChar char="§"/>
              </a:pPr>
              <a:endParaRPr lang="en-US" sz="2000">
                <a:solidFill>
                  <a:srgbClr val="000000"/>
                </a:solidFill>
                <a:cs typeface="Arial"/>
              </a:endParaRPr>
            </a:p>
            <a:p>
              <a:r>
                <a:rPr lang="fr-FR" sz="2000" b="0" i="0" u="none" strike="noStrike" cap="none" baseline="0">
                  <a:solidFill>
                    <a:srgbClr val="000000"/>
                  </a:solidFill>
                  <a:effectLst/>
                  <a:uFill>
                    <a:solidFill>
                      <a:prstClr val="black">
                        <a:alpha val="0"/>
                      </a:prstClr>
                    </a:solidFill>
                  </a:uFill>
                  <a:latin typeface="Arial"/>
                  <a:ea typeface="Arial"/>
                  <a:cs typeface="Arial"/>
                </a:rPr>
                <a:t>Le virus peut </a:t>
              </a:r>
              <a:r>
                <a:rPr lang="fr-FR" sz="2000" b="1" i="0" u="none" strike="noStrike" cap="none" baseline="0">
                  <a:solidFill>
                    <a:srgbClr val="000000"/>
                  </a:solidFill>
                  <a:effectLst/>
                  <a:uFill>
                    <a:solidFill>
                      <a:prstClr val="black">
                        <a:alpha val="0"/>
                      </a:prstClr>
                    </a:solidFill>
                  </a:uFill>
                  <a:latin typeface="Arial"/>
                  <a:ea typeface="Arial"/>
                  <a:cs typeface="Arial"/>
                </a:rPr>
                <a:t>s’introduire par</a:t>
              </a:r>
              <a:r>
                <a:rPr lang="fr-FR" sz="2000" b="0" i="0" u="none" strike="noStrike" cap="none" baseline="0">
                  <a:solidFill>
                    <a:srgbClr val="000000"/>
                  </a:solidFill>
                  <a:effectLst/>
                  <a:uFill>
                    <a:solidFill>
                      <a:prstClr val="black">
                        <a:alpha val="0"/>
                      </a:prstClr>
                    </a:solidFill>
                  </a:uFill>
                  <a:latin typeface="Arial"/>
                  <a:ea typeface="Arial"/>
                  <a:cs typeface="Arial"/>
                </a:rPr>
                <a:t> :</a:t>
              </a:r>
            </a:p>
            <a:p>
              <a:pPr marL="285750" lvl="1" indent="-285750">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Voies respiratoires</a:t>
              </a:r>
            </a:p>
            <a:p>
              <a:pPr marL="285750" lvl="1" indent="-285750">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Muqueuses (yeux et bouche) </a:t>
              </a:r>
            </a:p>
            <a:p>
              <a:pPr marL="285750" lvl="1" indent="-285750">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Peau présentant des lésions (par exemple, morsures d’animaux)</a:t>
              </a:r>
            </a:p>
            <a:p>
              <a:pPr marL="742950" lvl="1" indent="-285750">
                <a:buFont typeface="Wingdings"/>
                <a:buChar char="§"/>
              </a:pPr>
              <a:endParaRPr lang="en-US">
                <a:solidFill>
                  <a:srgbClr val="000000"/>
                </a:solidFill>
                <a:cs typeface="Arial"/>
              </a:endParaRPr>
            </a:p>
            <a:p>
              <a:pPr lvl="1"/>
              <a:endParaRPr lang="en-US">
                <a:solidFill>
                  <a:srgbClr val="000000"/>
                </a:solidFill>
                <a:cs typeface="Arial"/>
              </a:endParaRPr>
            </a:p>
            <a:p>
              <a:pPr lvl="1"/>
              <a:endParaRPr lang="en-US">
                <a:solidFill>
                  <a:srgbClr val="000000"/>
                </a:solidFill>
                <a:cs typeface="Arial"/>
              </a:endParaRPr>
            </a:p>
          </p:txBody>
        </p:sp>
      </p:grpSp>
    </p:spTree>
    <p:extLst>
      <p:ext uri="{BB962C8B-B14F-4D97-AF65-F5344CB8AC3E}">
        <p14:creationId xmlns:p14="http://schemas.microsoft.com/office/powerpoint/2010/main" val="83388233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8A7D8-988C-64F3-620B-5AE17C1D6115}"/>
              </a:ext>
            </a:extLst>
          </p:cNvPr>
          <p:cNvSpPr>
            <a:spLocks noGrp="1"/>
          </p:cNvSpPr>
          <p:nvPr>
            <p:ph type="title"/>
          </p:nvPr>
        </p:nvSpPr>
        <p:spPr>
          <a:xfrm>
            <a:off x="324491" y="156979"/>
            <a:ext cx="10310117" cy="800039"/>
          </a:xfrm>
        </p:spPr>
        <p:txBody>
          <a:bodyPr>
            <a:norm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Transmission: Contact corporel étroit et intime </a:t>
            </a:r>
          </a:p>
        </p:txBody>
      </p:sp>
      <p:sp>
        <p:nvSpPr>
          <p:cNvPr id="3" name="Content Placeholder 2">
            <a:extLst>
              <a:ext uri="{FF2B5EF4-FFF2-40B4-BE49-F238E27FC236}">
                <a16:creationId xmlns:a16="http://schemas.microsoft.com/office/drawing/2014/main" id="{3B6F4E0C-C8AA-4045-B53A-BBBD53E87370}"/>
              </a:ext>
            </a:extLst>
          </p:cNvPr>
          <p:cNvSpPr>
            <a:spLocks noGrp="1"/>
          </p:cNvSpPr>
          <p:nvPr>
            <p:ph idx="1"/>
          </p:nvPr>
        </p:nvSpPr>
        <p:spPr>
          <a:xfrm>
            <a:off x="324492" y="1171254"/>
            <a:ext cx="11531886" cy="4966707"/>
          </a:xfrm>
        </p:spPr>
        <p:txBody>
          <a:bodyPr vert="horz" lIns="91440" tIns="45720" rIns="91440" bIns="45720" rtlCol="0" anchor="t">
            <a:noAutofit/>
          </a:bodyPr>
          <a:lstStyle/>
          <a:p>
            <a:r>
              <a:rPr lang="fr-FR" sz="2000" b="0" i="0" u="none" strike="noStrike" cap="none" baseline="0">
                <a:solidFill>
                  <a:srgbClr val="262626"/>
                </a:solidFill>
                <a:effectLst/>
                <a:uFill>
                  <a:solidFill>
                    <a:prstClr val="black">
                      <a:alpha val="0"/>
                    </a:prstClr>
                  </a:solidFill>
                </a:uFill>
                <a:latin typeface="Arial"/>
                <a:ea typeface="Arial"/>
                <a:cs typeface="Arial"/>
              </a:rPr>
              <a:t>Rapports sexuels oraux, anaux et vaginaux ou contact avec les organes génitaux (pénis, testicules, lèvres et vagin) ou l’anus d’une personne atteinte de variole du singe</a:t>
            </a:r>
          </a:p>
          <a:p>
            <a:r>
              <a:rPr lang="fr-FR" sz="2000" b="0" i="0" u="none" strike="noStrike" cap="none" baseline="0">
                <a:solidFill>
                  <a:srgbClr val="262626"/>
                </a:solidFill>
                <a:effectLst/>
                <a:uFill>
                  <a:solidFill>
                    <a:prstClr val="black">
                      <a:alpha val="0"/>
                    </a:prstClr>
                  </a:solidFill>
                </a:uFill>
                <a:latin typeface="Arial"/>
                <a:ea typeface="Arial"/>
                <a:cs typeface="Arial"/>
              </a:rPr>
              <a:t>Câlins, massages, baisers ou contact direct prolongé (c’est-à-dire, discussions, rires)</a:t>
            </a:r>
          </a:p>
          <a:p>
            <a:r>
              <a:rPr lang="fr-FR" sz="2000" b="0" i="0" u="none" strike="noStrike" cap="none" baseline="0">
                <a:solidFill>
                  <a:srgbClr val="262626"/>
                </a:solidFill>
                <a:effectLst/>
                <a:uFill>
                  <a:solidFill>
                    <a:prstClr val="black">
                      <a:alpha val="0"/>
                    </a:prstClr>
                  </a:solidFill>
                </a:uFill>
                <a:latin typeface="Arial"/>
                <a:ea typeface="Arial"/>
                <a:cs typeface="Arial"/>
              </a:rPr>
              <a:t>Contact avec des tissus et des objets pendant les rapports sexuels qui ont été utilisés par une personne atteinte de variole du singe et n’ont pas été désinfectés, notamment la literie, les serviettes de toilette, les tenues fétichistes et les gadgets sexuels</a:t>
            </a:r>
          </a:p>
          <a:p>
            <a:r>
              <a:rPr lang="fr-FR" sz="2000" b="0" i="0" u="none" strike="noStrike" cap="none" baseline="0">
                <a:solidFill>
                  <a:srgbClr val="262626"/>
                </a:solidFill>
                <a:effectLst/>
                <a:uFill>
                  <a:solidFill>
                    <a:prstClr val="black">
                      <a:alpha val="0"/>
                    </a:prstClr>
                  </a:solidFill>
                </a:uFill>
                <a:latin typeface="Arial"/>
                <a:ea typeface="Arial"/>
                <a:cs typeface="Arial"/>
              </a:rPr>
              <a:t>Contact étroit au foyer : partage des espaces de sommeil, de bain et de cuisine et contact avec les vêtements, la literie et les objets communément partagés</a:t>
            </a:r>
          </a:p>
          <a:p>
            <a:r>
              <a:rPr lang="fr-FR" sz="2000" b="0" i="0" u="none" strike="noStrike" cap="none" baseline="0">
                <a:solidFill>
                  <a:srgbClr val="262626"/>
                </a:solidFill>
                <a:effectLst/>
                <a:uFill>
                  <a:solidFill>
                    <a:prstClr val="black">
                      <a:alpha val="0"/>
                    </a:prstClr>
                  </a:solidFill>
                </a:uFill>
                <a:latin typeface="Arial"/>
                <a:ea typeface="Arial"/>
                <a:cs typeface="Arial"/>
              </a:rPr>
              <a:t>D’une femme enceinte atteinte de variole du singe au fœtus à travers le placenta</a:t>
            </a:r>
          </a:p>
          <a:p>
            <a:r>
              <a:rPr lang="fr-FR" sz="2000" b="0" i="0" u="none" strike="noStrike" cap="none" baseline="0">
                <a:solidFill>
                  <a:srgbClr val="262626"/>
                </a:solidFill>
                <a:effectLst/>
                <a:uFill>
                  <a:solidFill>
                    <a:prstClr val="black">
                      <a:alpha val="0"/>
                    </a:prstClr>
                  </a:solidFill>
                </a:uFill>
                <a:latin typeface="Arial"/>
                <a:ea typeface="Arial"/>
                <a:cs typeface="Arial"/>
              </a:rPr>
              <a:t>Des animaux infectés, soit par égratignure ou morsure de l’animal, soit en préparant ou en consommant de la viande, soit en utilisant des produits provenant d’un animal infecté</a:t>
            </a:r>
          </a:p>
          <a:p>
            <a:endParaRPr lang="en-US" sz="2000"/>
          </a:p>
        </p:txBody>
      </p:sp>
    </p:spTree>
    <p:extLst>
      <p:ext uri="{BB962C8B-B14F-4D97-AF65-F5344CB8AC3E}">
        <p14:creationId xmlns:p14="http://schemas.microsoft.com/office/powerpoint/2010/main" val="163695275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56EA-A643-A15D-B364-FCFD8D136BCE}"/>
              </a:ext>
            </a:extLst>
          </p:cNvPr>
          <p:cNvSpPr>
            <a:spLocks noGrp="1"/>
          </p:cNvSpPr>
          <p:nvPr>
            <p:ph type="title"/>
          </p:nvPr>
        </p:nvSpPr>
        <p:spPr>
          <a:xfrm>
            <a:off x="838200" y="288524"/>
            <a:ext cx="10515600" cy="800039"/>
          </a:xfrm>
        </p:spPr>
        <p:txBody>
          <a:bodyPr>
            <a:normAutofit fontScale="90000"/>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La variole du singe peut-elle être transmise par l’activité sexuelle ?</a:t>
            </a:r>
          </a:p>
        </p:txBody>
      </p:sp>
      <p:sp>
        <p:nvSpPr>
          <p:cNvPr id="3" name="Content Placeholder 2">
            <a:extLst>
              <a:ext uri="{FF2B5EF4-FFF2-40B4-BE49-F238E27FC236}">
                <a16:creationId xmlns:a16="http://schemas.microsoft.com/office/drawing/2014/main" id="{447EAE29-EA6E-F205-C093-573C74F4BAE3}"/>
              </a:ext>
            </a:extLst>
          </p:cNvPr>
          <p:cNvSpPr>
            <a:spLocks noGrp="1"/>
          </p:cNvSpPr>
          <p:nvPr>
            <p:ph idx="1"/>
          </p:nvPr>
        </p:nvSpPr>
        <p:spPr>
          <a:xfrm>
            <a:off x="838200" y="1278749"/>
            <a:ext cx="10515600" cy="4932746"/>
          </a:xfrm>
        </p:spPr>
        <p:txBody>
          <a:bodyPr vert="horz" lIns="91440" tIns="45720" rIns="91440" bIns="45720" rtlCol="0" anchor="t">
            <a:noAutofit/>
          </a:bodyPr>
          <a:lstStyle/>
          <a:p>
            <a:r>
              <a:rPr lang="fr-FR" sz="2000" b="0" i="0" u="none" strike="noStrike" cap="none" baseline="0">
                <a:solidFill>
                  <a:srgbClr val="262626"/>
                </a:solidFill>
                <a:effectLst/>
                <a:uFill>
                  <a:solidFill>
                    <a:prstClr val="black">
                      <a:alpha val="0"/>
                    </a:prstClr>
                  </a:solidFill>
                </a:uFill>
                <a:latin typeface="Arial"/>
                <a:ea typeface="Arial"/>
                <a:cs typeface="Arial"/>
              </a:rPr>
              <a:t>La variole du singe peut être transmise par contact sexuel oral, anal et vaginal. </a:t>
            </a:r>
            <a:endParaRPr lang="en-US" sz="2000"/>
          </a:p>
          <a:p>
            <a:r>
              <a:rPr lang="fr-FR" sz="2000" b="0" i="0" u="none" strike="noStrike" cap="none" baseline="0">
                <a:solidFill>
                  <a:srgbClr val="262626"/>
                </a:solidFill>
                <a:effectLst/>
                <a:uFill>
                  <a:solidFill>
                    <a:prstClr val="black">
                      <a:alpha val="0"/>
                    </a:prstClr>
                  </a:solidFill>
                </a:uFill>
                <a:latin typeface="Arial"/>
                <a:ea typeface="Arial"/>
                <a:cs typeface="Arial"/>
              </a:rPr>
              <a:t>Par le passé, les épidémies de variole du singe étaient liées à une exposition directe à des animaux et à des produits animaux infectés, avec une transmission interhumaine limitée. </a:t>
            </a:r>
            <a:endParaRPr lang="en-US" sz="2000"/>
          </a:p>
          <a:p>
            <a:r>
              <a:rPr lang="fr-FR" sz="2000" b="0" i="0" u="none" strike="noStrike" cap="none" baseline="0">
                <a:solidFill>
                  <a:srgbClr val="262626"/>
                </a:solidFill>
                <a:effectLst/>
                <a:uFill>
                  <a:solidFill>
                    <a:prstClr val="black">
                      <a:alpha val="0"/>
                    </a:prstClr>
                  </a:solidFill>
                </a:uFill>
                <a:latin typeface="Arial"/>
                <a:ea typeface="Arial"/>
                <a:cs typeface="Arial"/>
              </a:rPr>
              <a:t>Dans l’épidémie de variole du singe actuelle, le virus se propage principalement par contact personnel étroit d'humain à humain. </a:t>
            </a:r>
            <a:endParaRPr lang="en-US" sz="2000"/>
          </a:p>
          <a:p>
            <a:r>
              <a:rPr lang="fr-FR" sz="2000" b="0" i="0" u="none" strike="noStrike" cap="none" baseline="0">
                <a:solidFill>
                  <a:srgbClr val="262626"/>
                </a:solidFill>
                <a:effectLst/>
                <a:uFill>
                  <a:solidFill>
                    <a:prstClr val="black">
                      <a:alpha val="0"/>
                    </a:prstClr>
                  </a:solidFill>
                </a:uFill>
                <a:latin typeface="Arial"/>
                <a:ea typeface="Arial"/>
                <a:cs typeface="Arial"/>
              </a:rPr>
              <a:t>Il peut s’agir d’un contact avec des lésions infectieuses ou des sécrétions respiratoires par contact corporel étroit et prolongé lors des rapports sexuels. </a:t>
            </a:r>
            <a:endParaRPr lang="en-US" sz="2000"/>
          </a:p>
          <a:p>
            <a:r>
              <a:rPr lang="fr-FR" sz="2000" b="0" i="0" u="none" strike="noStrike" cap="none" baseline="0">
                <a:solidFill>
                  <a:srgbClr val="262626"/>
                </a:solidFill>
                <a:effectLst/>
                <a:uFill>
                  <a:solidFill>
                    <a:prstClr val="black">
                      <a:alpha val="0"/>
                    </a:prstClr>
                  </a:solidFill>
                </a:uFill>
                <a:latin typeface="Arial"/>
                <a:ea typeface="Arial"/>
                <a:cs typeface="Arial"/>
              </a:rPr>
              <a:t>Cependant, tout contact corporel étroit et prolongé avec une personne atteinte de variole du singe peut transmettre le virus. Le contact n’a pas besoin d’être exclusivement intime ou sexuel.</a:t>
            </a:r>
          </a:p>
        </p:txBody>
      </p:sp>
      <p:sp>
        <p:nvSpPr>
          <p:cNvPr id="5" name="TextBox 4">
            <a:extLst>
              <a:ext uri="{FF2B5EF4-FFF2-40B4-BE49-F238E27FC236}">
                <a16:creationId xmlns:a16="http://schemas.microsoft.com/office/drawing/2014/main" id="{F6181D34-362B-1027-61AB-30D087B46357}"/>
              </a:ext>
            </a:extLst>
          </p:cNvPr>
          <p:cNvSpPr txBox="1"/>
          <p:nvPr/>
        </p:nvSpPr>
        <p:spPr>
          <a:xfrm>
            <a:off x="752437" y="6338643"/>
            <a:ext cx="10927757" cy="430887"/>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Centres pour le contrôle et la prévention des maladies (CDC) [Internet]. Mpox: clinician FAQs. Atlanta :  CDC [mis à jour le 2 février 2023 ; cité le 27 avril 2023]. Disponible à l'adresse : https://www.cdc.gov/poxvirus/mpox/clinicians/faq.html.</a:t>
            </a:r>
            <a:endParaRPr lang="en-US" sz="1100">
              <a:solidFill>
                <a:schemeClr val="tx2"/>
              </a:solidFill>
            </a:endParaRPr>
          </a:p>
        </p:txBody>
      </p:sp>
    </p:spTree>
    <p:extLst>
      <p:ext uri="{BB962C8B-B14F-4D97-AF65-F5344CB8AC3E}">
        <p14:creationId xmlns:p14="http://schemas.microsoft.com/office/powerpoint/2010/main" val="4151401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56EA-A643-A15D-B364-FCFD8D136BCE}"/>
              </a:ext>
            </a:extLst>
          </p:cNvPr>
          <p:cNvSpPr>
            <a:spLocks noGrp="1"/>
          </p:cNvSpPr>
          <p:nvPr>
            <p:ph type="title"/>
          </p:nvPr>
        </p:nvSpPr>
        <p:spPr>
          <a:xfrm>
            <a:off x="838199" y="588494"/>
            <a:ext cx="9310141" cy="800039"/>
          </a:xfrm>
        </p:spPr>
        <p:txBody>
          <a:bodyPr>
            <a:normAutofit fontScale="90000"/>
          </a:bodyPr>
          <a:lstStyle/>
          <a:p>
            <a:r>
              <a:rPr lang="fr-FR" sz="2800" b="1" i="0" u="none" strike="noStrike" cap="none" baseline="0" dirty="0">
                <a:solidFill>
                  <a:srgbClr val="577F9F"/>
                </a:solidFill>
                <a:effectLst/>
                <a:uFill>
                  <a:solidFill>
                    <a:prstClr val="black">
                      <a:alpha val="0"/>
                    </a:prstClr>
                  </a:solidFill>
                </a:uFill>
                <a:latin typeface="Arial"/>
                <a:ea typeface="Arial"/>
                <a:cs typeface="Arial"/>
              </a:rPr>
              <a:t>La variole du singe peut-elle être transmise par l’eau des piscines, des spas ou des aires de jeux aquatiques ?</a:t>
            </a:r>
          </a:p>
        </p:txBody>
      </p:sp>
      <p:sp>
        <p:nvSpPr>
          <p:cNvPr id="3" name="Content Placeholder 2">
            <a:extLst>
              <a:ext uri="{FF2B5EF4-FFF2-40B4-BE49-F238E27FC236}">
                <a16:creationId xmlns:a16="http://schemas.microsoft.com/office/drawing/2014/main" id="{447EAE29-EA6E-F205-C093-573C74F4BAE3}"/>
              </a:ext>
            </a:extLst>
          </p:cNvPr>
          <p:cNvSpPr>
            <a:spLocks noGrp="1"/>
          </p:cNvSpPr>
          <p:nvPr>
            <p:ph idx="1"/>
          </p:nvPr>
        </p:nvSpPr>
        <p:spPr>
          <a:xfrm>
            <a:off x="838200" y="1636730"/>
            <a:ext cx="9479507" cy="4932746"/>
          </a:xfrm>
        </p:spPr>
        <p:txBody>
          <a:bodyPr vert="horz" lIns="91440" tIns="45720" rIns="91440" bIns="45720" rtlCol="0" anchor="t">
            <a:noAutofit/>
          </a:bodyPr>
          <a:lstStyle/>
          <a:p>
            <a:r>
              <a:rPr lang="fr-FR" sz="2000" b="0" i="0" u="none" strike="noStrike" cap="none" baseline="0">
                <a:solidFill>
                  <a:srgbClr val="262626"/>
                </a:solidFill>
                <a:effectLst/>
                <a:uFill>
                  <a:solidFill>
                    <a:prstClr val="black">
                      <a:alpha val="0"/>
                    </a:prstClr>
                  </a:solidFill>
                </a:uFill>
                <a:latin typeface="Arial"/>
                <a:ea typeface="Arial"/>
                <a:cs typeface="Arial"/>
              </a:rPr>
              <a:t>Aucune étude n’a mis en évidence un lien clair entre la variole du singe et l’eau des piscines, des baignoires, des spas ou des aires de jeux aquatiques ; donc, le partage d’eau comporte un risque faible ou nul. </a:t>
            </a:r>
            <a:endParaRPr lang="en-US" sz="2000"/>
          </a:p>
          <a:p>
            <a:r>
              <a:rPr lang="fr-FR" sz="2000" b="0" i="0" u="none" strike="noStrike" cap="none" baseline="0">
                <a:solidFill>
                  <a:srgbClr val="262626"/>
                </a:solidFill>
                <a:effectLst/>
                <a:uFill>
                  <a:solidFill>
                    <a:prstClr val="black">
                      <a:alpha val="0"/>
                    </a:prstClr>
                  </a:solidFill>
                </a:uFill>
                <a:latin typeface="Arial"/>
                <a:ea typeface="Arial"/>
                <a:cs typeface="Arial"/>
              </a:rPr>
              <a:t>Le virus de la variole du singe est détruit dans l’eau à des teneurs en chlore spécifiques recommandées pour la désinfection dans les eaux de plaisance, mais tous les sites d’eaux publics peuvent ne pas respecter cette teneur recommandée. </a:t>
            </a:r>
          </a:p>
          <a:p>
            <a:r>
              <a:rPr lang="fr-FR" sz="2000" b="0" i="0" u="none" strike="noStrike" cap="none" baseline="0">
                <a:solidFill>
                  <a:srgbClr val="262626"/>
                </a:solidFill>
                <a:effectLst/>
                <a:uFill>
                  <a:solidFill>
                    <a:prstClr val="black">
                      <a:alpha val="0"/>
                    </a:prstClr>
                  </a:solidFill>
                </a:uFill>
                <a:latin typeface="Arial"/>
                <a:ea typeface="Arial"/>
                <a:cs typeface="Arial"/>
              </a:rPr>
              <a:t>En revanche, il est possible de transmettre la variole du singe à d’autres personnes par contact corporel étroit. Elle peut également être transmise en partageant des objets utilisés par une personne atteinte de variole du singe, notamment les serviettes, les planches, les jouets de piscine ou les vêtements.</a:t>
            </a:r>
          </a:p>
        </p:txBody>
      </p:sp>
      <p:sp>
        <p:nvSpPr>
          <p:cNvPr id="5" name="TextBox 4">
            <a:extLst>
              <a:ext uri="{FF2B5EF4-FFF2-40B4-BE49-F238E27FC236}">
                <a16:creationId xmlns:a16="http://schemas.microsoft.com/office/drawing/2014/main" id="{F6181D34-362B-1027-61AB-30D087B46357}"/>
              </a:ext>
            </a:extLst>
          </p:cNvPr>
          <p:cNvSpPr txBox="1"/>
          <p:nvPr/>
        </p:nvSpPr>
        <p:spPr>
          <a:xfrm>
            <a:off x="976062" y="6269506"/>
            <a:ext cx="10734675" cy="430887"/>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Centres pour le contrôle et la prévention des maladies (CDC) [Internet]. Mpox: clinician FAQs. Atlanta :  CDC [mis à jour le 2 février 2023 ; cité le 27 avril 2023].</a:t>
            </a:r>
          </a:p>
          <a:p>
            <a:r>
              <a:rPr lang="fr-FR" sz="1100" b="0" i="0" u="none" strike="noStrike" cap="none" baseline="0">
                <a:solidFill>
                  <a:srgbClr val="44546A"/>
                </a:solidFill>
                <a:effectLst/>
                <a:uFill>
                  <a:solidFill>
                    <a:prstClr val="black">
                      <a:alpha val="0"/>
                    </a:prstClr>
                  </a:solidFill>
                </a:uFill>
                <a:latin typeface="Arial"/>
                <a:ea typeface="Arial"/>
                <a:cs typeface="Arial"/>
              </a:rPr>
              <a:t>Disponible à l'adresse : https://www.cdc.gov/poxvirus/mpox/clinicians/faq.html.</a:t>
            </a:r>
            <a:endParaRPr lang="en-US" sz="1100">
              <a:solidFill>
                <a:schemeClr val="accent3">
                  <a:lumMod val="10000"/>
                </a:schemeClr>
              </a:solidFill>
            </a:endParaRPr>
          </a:p>
        </p:txBody>
      </p:sp>
    </p:spTree>
    <p:extLst>
      <p:ext uri="{BB962C8B-B14F-4D97-AF65-F5344CB8AC3E}">
        <p14:creationId xmlns:p14="http://schemas.microsoft.com/office/powerpoint/2010/main" val="38406341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DCB9C-07B0-B7AB-BC9B-783F4AFB8861}"/>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 de ce programme </a:t>
            </a:r>
          </a:p>
        </p:txBody>
      </p:sp>
      <p:sp>
        <p:nvSpPr>
          <p:cNvPr id="3" name="Content Placeholder 2">
            <a:extLst>
              <a:ext uri="{FF2B5EF4-FFF2-40B4-BE49-F238E27FC236}">
                <a16:creationId xmlns:a16="http://schemas.microsoft.com/office/drawing/2014/main" id="{FF631E21-5EE3-9C24-1618-065EF3AE2937}"/>
              </a:ext>
            </a:extLst>
          </p:cNvPr>
          <p:cNvSpPr>
            <a:spLocks noGrp="1"/>
          </p:cNvSpPr>
          <p:nvPr>
            <p:ph idx="1"/>
          </p:nvPr>
        </p:nvSpPr>
        <p:spPr>
          <a:xfrm>
            <a:off x="838201" y="1636730"/>
            <a:ext cx="10487024" cy="4932746"/>
          </a:xfrm>
        </p:spPr>
        <p:txBody>
          <a:bodyPr vert="horz" lIns="91440" tIns="45720" rIns="91440" bIns="45720" rtlCol="0" anchor="t">
            <a:noAutofit/>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Renforcer les capacités des professionnels de santé à jouer leur rôle en termes de : </a:t>
            </a:r>
          </a:p>
          <a:p>
            <a:pPr lvl="1"/>
            <a:r>
              <a:rPr lang="fr-FR" sz="2800" b="0" i="0" u="none" strike="noStrike" cap="none" baseline="0">
                <a:solidFill>
                  <a:srgbClr val="262626"/>
                </a:solidFill>
                <a:effectLst/>
                <a:uFill>
                  <a:solidFill>
                    <a:prstClr val="black">
                      <a:alpha val="0"/>
                    </a:prstClr>
                  </a:solidFill>
                </a:uFill>
                <a:latin typeface="Arial"/>
                <a:ea typeface="Arial"/>
                <a:cs typeface="Arial"/>
              </a:rPr>
              <a:t>Soins aux personnes atteintes de la variole du singe</a:t>
            </a:r>
          </a:p>
          <a:p>
            <a:pPr lvl="1"/>
            <a:r>
              <a:rPr lang="fr-FR" sz="2800" b="0" i="0" u="none" strike="noStrike" cap="none" baseline="0">
                <a:solidFill>
                  <a:srgbClr val="262626"/>
                </a:solidFill>
                <a:effectLst/>
                <a:uFill>
                  <a:solidFill>
                    <a:prstClr val="black">
                      <a:alpha val="0"/>
                    </a:prstClr>
                  </a:solidFill>
                </a:uFill>
                <a:latin typeface="Arial"/>
                <a:ea typeface="Arial"/>
                <a:cs typeface="Arial"/>
              </a:rPr>
              <a:t>Mise en œuvre des protocoles recommandés pour le diagnostic, le traitement et la prévention de la variole du singe</a:t>
            </a:r>
          </a:p>
          <a:p>
            <a:pPr lvl="1"/>
            <a:r>
              <a:rPr lang="fr-FR" sz="2800" b="0" i="0" u="none" strike="noStrike" cap="none" baseline="0">
                <a:solidFill>
                  <a:srgbClr val="262626"/>
                </a:solidFill>
                <a:effectLst/>
                <a:uFill>
                  <a:solidFill>
                    <a:prstClr val="black">
                      <a:alpha val="0"/>
                    </a:prstClr>
                  </a:solidFill>
                </a:uFill>
                <a:latin typeface="Arial"/>
                <a:ea typeface="Arial"/>
                <a:cs typeface="Arial"/>
              </a:rPr>
              <a:t>Contribution efficace à la riposte de santé publique visant à contenir la propagation de l’épidémie</a:t>
            </a:r>
          </a:p>
          <a:p>
            <a:endParaRPr lang="en-US"/>
          </a:p>
        </p:txBody>
      </p:sp>
    </p:spTree>
    <p:extLst>
      <p:ext uri="{BB962C8B-B14F-4D97-AF65-F5344CB8AC3E}">
        <p14:creationId xmlns:p14="http://schemas.microsoft.com/office/powerpoint/2010/main" val="421700069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Contrôle de connaissances</a:t>
            </a:r>
          </a:p>
        </p:txBody>
      </p:sp>
      <p:sp>
        <p:nvSpPr>
          <p:cNvPr id="3" name="Content Placeholder 2">
            <a:extLst>
              <a:ext uri="{FF2B5EF4-FFF2-40B4-BE49-F238E27FC236}">
                <a16:creationId xmlns:a16="http://schemas.microsoft.com/office/drawing/2014/main" id="{B9DF3568-BF5E-7916-93E3-37F9583EE96D}"/>
              </a:ext>
            </a:extLst>
          </p:cNvPr>
          <p:cNvSpPr>
            <a:spLocks noGrp="1"/>
          </p:cNvSpPr>
          <p:nvPr>
            <p:ph idx="1"/>
          </p:nvPr>
        </p:nvSpPr>
        <p:spPr>
          <a:xfrm>
            <a:off x="838200" y="1636730"/>
            <a:ext cx="10107304" cy="4932746"/>
          </a:xfrm>
        </p:spPr>
        <p:txBody>
          <a:bodyPr/>
          <a:lstStyle/>
          <a:p>
            <a:pPr marL="457200" indent="-45720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Dans quelle catégorie d'animaux trouve-t-on le MPXV ?</a:t>
            </a:r>
          </a:p>
          <a:p>
            <a:pPr marL="457200" indent="-45720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 est le réservoir du MPXV ? </a:t>
            </a:r>
          </a:p>
          <a:p>
            <a:pPr marL="457200" indent="-45720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Quelle est la définition de l’infection primaire et secondaire ? </a:t>
            </a:r>
          </a:p>
          <a:p>
            <a:pPr marL="457200" indent="-45720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Quels sont les principaux facteurs environnementaux et sociaux de l’apparition de la variole du singe ?</a:t>
            </a:r>
          </a:p>
          <a:p>
            <a:pPr marL="457200" indent="-457200">
              <a:buFont typeface="+mj-lt"/>
              <a:buAutoNum type="arabicPeriod"/>
            </a:pPr>
            <a:r>
              <a:rPr lang="fr-FR" sz="2800" b="0" i="0" u="none" strike="noStrike" cap="none" baseline="0">
                <a:solidFill>
                  <a:srgbClr val="262626"/>
                </a:solidFill>
                <a:effectLst/>
                <a:uFill>
                  <a:solidFill>
                    <a:prstClr val="black">
                      <a:alpha val="0"/>
                    </a:prstClr>
                  </a:solidFill>
                </a:uFill>
                <a:latin typeface="Arial"/>
                <a:ea typeface="Arial"/>
                <a:cs typeface="Arial"/>
              </a:rPr>
              <a:t>Comment se transmet la variole du singe ?</a:t>
            </a:r>
          </a:p>
          <a:p>
            <a:endParaRPr lang="en-US" sz="2400"/>
          </a:p>
          <a:p>
            <a:endParaRPr lang="en-US" sz="2400"/>
          </a:p>
        </p:txBody>
      </p:sp>
    </p:spTree>
    <p:extLst>
      <p:ext uri="{BB962C8B-B14F-4D97-AF65-F5344CB8AC3E}">
        <p14:creationId xmlns:p14="http://schemas.microsoft.com/office/powerpoint/2010/main" val="3579093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CCB6C-CC47-FEC0-D5C8-11A9D2467775}"/>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Questions-réponses</a:t>
            </a:r>
          </a:p>
        </p:txBody>
      </p:sp>
      <p:pic>
        <p:nvPicPr>
          <p:cNvPr id="6" name="Content Placeholder 6" descr="Logo&#10;&#10;Description automatically generated with low confidence">
            <a:extLst>
              <a:ext uri="{FF2B5EF4-FFF2-40B4-BE49-F238E27FC236}">
                <a16:creationId xmlns:a16="http://schemas.microsoft.com/office/drawing/2014/main" id="{B6DAD360-F910-D584-B104-75B645482CF2}"/>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478072" y="684735"/>
            <a:ext cx="9269178" cy="6179452"/>
          </a:xfrm>
        </p:spPr>
      </p:pic>
    </p:spTree>
    <p:extLst>
      <p:ext uri="{BB962C8B-B14F-4D97-AF65-F5344CB8AC3E}">
        <p14:creationId xmlns:p14="http://schemas.microsoft.com/office/powerpoint/2010/main" val="371599218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A70E4-E643-4CCA-971A-8766D82D9C5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p:txBody>
          <a:bodyPr>
            <a:normAutofit/>
          </a:bodyPr>
          <a:lstStyle/>
          <a:p>
            <a:r>
              <a:rPr lang="fr-FR" sz="3600" b="0" i="0" u="none" strike="noStrike" cap="none" baseline="0">
                <a:solidFill>
                  <a:srgbClr val="FFFFFF"/>
                </a:solidFill>
                <a:effectLst/>
                <a:uFill>
                  <a:solidFill>
                    <a:prstClr val="black">
                      <a:alpha val="0"/>
                    </a:prstClr>
                  </a:solidFill>
                </a:uFill>
                <a:latin typeface="Arial"/>
                <a:ea typeface="Arial"/>
                <a:cs typeface="Arial"/>
              </a:rPr>
              <a:t>Module 4 : Signes et symptômes </a:t>
            </a:r>
          </a:p>
        </p:txBody>
      </p:sp>
    </p:spTree>
    <p:extLst>
      <p:ext uri="{BB962C8B-B14F-4D97-AF65-F5344CB8AC3E}">
        <p14:creationId xmlns:p14="http://schemas.microsoft.com/office/powerpoint/2010/main" val="55837452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a:xfrm>
            <a:off x="160106" y="115883"/>
            <a:ext cx="10515600"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a:xfrm>
            <a:off x="396410" y="1144794"/>
            <a:ext cx="11388047" cy="4932746"/>
          </a:xfrm>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a:t>
            </a:r>
          </a:p>
          <a:p>
            <a:r>
              <a:rPr lang="fr-FR" sz="2400" b="0" i="0" u="none" strike="noStrike" cap="none" baseline="0">
                <a:solidFill>
                  <a:srgbClr val="262626"/>
                </a:solidFill>
                <a:effectLst/>
                <a:uFill>
                  <a:solidFill>
                    <a:prstClr val="black">
                      <a:alpha val="0"/>
                    </a:prstClr>
                  </a:solidFill>
                </a:uFill>
                <a:latin typeface="Arial"/>
                <a:ea typeface="Arial"/>
                <a:cs typeface="Arial"/>
              </a:rPr>
              <a:t>Décrire la période d’incubation de l’infection par la variole du singe</a:t>
            </a:r>
          </a:p>
          <a:p>
            <a:r>
              <a:rPr lang="fr-FR" sz="2400" b="0" i="0" u="none" strike="noStrike" cap="none" baseline="0">
                <a:solidFill>
                  <a:srgbClr val="262626"/>
                </a:solidFill>
                <a:effectLst/>
                <a:uFill>
                  <a:solidFill>
                    <a:prstClr val="black">
                      <a:alpha val="0"/>
                    </a:prstClr>
                  </a:solidFill>
                </a:uFill>
                <a:latin typeface="Arial"/>
                <a:ea typeface="Arial"/>
                <a:cs typeface="Arial"/>
              </a:rPr>
              <a:t>Décrire les facteurs qui influencent l’évolution clinique de la variole du singe</a:t>
            </a:r>
          </a:p>
          <a:p>
            <a:r>
              <a:rPr lang="fr-FR" sz="2400" b="0" i="0" u="none" strike="noStrike" cap="none" baseline="0">
                <a:solidFill>
                  <a:srgbClr val="262626"/>
                </a:solidFill>
                <a:effectLst/>
                <a:uFill>
                  <a:solidFill>
                    <a:prstClr val="black">
                      <a:alpha val="0"/>
                    </a:prstClr>
                  </a:solidFill>
                </a:uFill>
                <a:latin typeface="Arial"/>
                <a:ea typeface="Arial"/>
                <a:cs typeface="Arial"/>
              </a:rPr>
              <a:t>Reconnaître les signes et les symptômes de l’infection par la variole du singe et son évolution clinique</a:t>
            </a:r>
          </a:p>
          <a:p>
            <a:r>
              <a:rPr lang="fr-FR" sz="2400" b="0" i="0" u="none" strike="noStrike" cap="none" baseline="0">
                <a:solidFill>
                  <a:srgbClr val="262626"/>
                </a:solidFill>
                <a:effectLst/>
                <a:uFill>
                  <a:solidFill>
                    <a:prstClr val="black">
                      <a:alpha val="0"/>
                    </a:prstClr>
                  </a:solidFill>
                </a:uFill>
                <a:latin typeface="Arial"/>
                <a:ea typeface="Arial"/>
                <a:cs typeface="Arial"/>
              </a:rPr>
              <a:t>Prendre en compte des manifestations atypiques ou peu fréquentes </a:t>
            </a:r>
          </a:p>
          <a:p>
            <a:r>
              <a:rPr lang="fr-FR" sz="2400" b="0" i="0" u="none" strike="noStrike" cap="none" baseline="0">
                <a:solidFill>
                  <a:srgbClr val="262626"/>
                </a:solidFill>
                <a:effectLst/>
                <a:uFill>
                  <a:solidFill>
                    <a:prstClr val="black">
                      <a:alpha val="0"/>
                    </a:prstClr>
                  </a:solidFill>
                </a:uFill>
                <a:latin typeface="Arial"/>
                <a:ea typeface="Arial"/>
                <a:cs typeface="Arial"/>
              </a:rPr>
              <a:t>Décrire le diagnostic différentiel possible  </a:t>
            </a:r>
          </a:p>
          <a:p>
            <a:r>
              <a:rPr lang="fr-FR" sz="2400" b="0" i="0" u="none" strike="noStrike" cap="none" baseline="0">
                <a:solidFill>
                  <a:srgbClr val="262626"/>
                </a:solidFill>
                <a:effectLst/>
                <a:uFill>
                  <a:solidFill>
                    <a:prstClr val="black">
                      <a:alpha val="0"/>
                    </a:prstClr>
                  </a:solidFill>
                </a:uFill>
                <a:latin typeface="Arial"/>
                <a:ea typeface="Arial"/>
                <a:cs typeface="Arial"/>
              </a:rPr>
              <a:t>Proposer des recommandations en matière de soins cutanés aux clients atteints d’une infection par la variole du singe</a:t>
            </a:r>
          </a:p>
          <a:p>
            <a:r>
              <a:rPr lang="fr-FR" sz="2400" b="0" i="0" u="none" strike="noStrike" cap="none" baseline="0">
                <a:solidFill>
                  <a:srgbClr val="262626"/>
                </a:solidFill>
                <a:effectLst/>
                <a:uFill>
                  <a:solidFill>
                    <a:prstClr val="black">
                      <a:alpha val="0"/>
                    </a:prstClr>
                  </a:solidFill>
                </a:uFill>
                <a:latin typeface="Arial"/>
                <a:ea typeface="Arial"/>
                <a:cs typeface="Arial"/>
              </a:rPr>
              <a:t>Élaborer un plan de soins complet et centré sur la personne pour les patients atteints de variole du singe </a:t>
            </a:r>
          </a:p>
        </p:txBody>
      </p:sp>
    </p:spTree>
    <p:extLst>
      <p:ext uri="{BB962C8B-B14F-4D97-AF65-F5344CB8AC3E}">
        <p14:creationId xmlns:p14="http://schemas.microsoft.com/office/powerpoint/2010/main" val="115723885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B86C-FF98-FF41-7AA4-08B5DFE61965}"/>
              </a:ext>
            </a:extLst>
          </p:cNvPr>
          <p:cNvSpPr>
            <a:spLocks noGrp="1"/>
          </p:cNvSpPr>
          <p:nvPr>
            <p:ph type="title"/>
          </p:nvPr>
        </p:nvSpPr>
        <p:spPr>
          <a:xfrm>
            <a:off x="838200" y="182064"/>
            <a:ext cx="10761324" cy="721556"/>
          </a:xfrm>
        </p:spPr>
        <p:txBody>
          <a:bodyPr>
            <a:noAutofit/>
          </a:bodyPr>
          <a:lstStyle/>
          <a:p>
            <a:r>
              <a:rPr lang="fr-FR" sz="1600" b="1" i="0" u="none" strike="noStrike" cap="none" baseline="0">
                <a:solidFill>
                  <a:srgbClr val="577F9F"/>
                </a:solidFill>
                <a:effectLst/>
                <a:uFill>
                  <a:solidFill>
                    <a:prstClr val="black">
                      <a:alpha val="0"/>
                    </a:prstClr>
                  </a:solidFill>
                </a:uFill>
                <a:latin typeface="Arial"/>
                <a:ea typeface="Arial"/>
                <a:cs typeface="Arial"/>
              </a:rPr>
              <a:t>La période d’incubation dure de 5 à 21 jours. Au cours de cette période, le/la patient(e) ne présente pas de symptômes et peut se sentir bien. La maladie dure généralement 2 à 4 semaines avec des soins de soutien.</a:t>
            </a:r>
          </a:p>
        </p:txBody>
      </p:sp>
      <p:pic>
        <p:nvPicPr>
          <p:cNvPr id="5" name="Content Placeholder 10">
            <a:extLst>
              <a:ext uri="{FF2B5EF4-FFF2-40B4-BE49-F238E27FC236}">
                <a16:creationId xmlns:a16="http://schemas.microsoft.com/office/drawing/2014/main" id="{5A7F0CC8-E81E-E5FC-BB92-AB5E712373FD}"/>
              </a:ext>
            </a:extLst>
          </p:cNvPr>
          <p:cNvPicPr>
            <a:picLocks noGrp="1" noChangeAspect="1"/>
          </p:cNvPicPr>
          <p:nvPr>
            <p:ph idx="1"/>
          </p:nvPr>
        </p:nvPicPr>
        <p:blipFill>
          <a:blip r:embed="rId3"/>
          <a:stretch>
            <a:fillRect/>
          </a:stretch>
        </p:blipFill>
        <p:spPr>
          <a:xfrm>
            <a:off x="211477" y="1375087"/>
            <a:ext cx="8860604" cy="4071658"/>
          </a:xfrm>
        </p:spPr>
      </p:pic>
      <p:sp>
        <p:nvSpPr>
          <p:cNvPr id="6" name="TextBox 5">
            <a:extLst>
              <a:ext uri="{FF2B5EF4-FFF2-40B4-BE49-F238E27FC236}">
                <a16:creationId xmlns:a16="http://schemas.microsoft.com/office/drawing/2014/main" id="{CB5C3753-EBF4-C2F6-F043-4A0F45E61E08}"/>
              </a:ext>
            </a:extLst>
          </p:cNvPr>
          <p:cNvSpPr txBox="1"/>
          <p:nvPr/>
        </p:nvSpPr>
        <p:spPr>
          <a:xfrm>
            <a:off x="9308386" y="1720840"/>
            <a:ext cx="2582304" cy="2308324"/>
          </a:xfrm>
          <a:prstGeom prst="rect">
            <a:avLst/>
          </a:prstGeom>
          <a:noFill/>
        </p:spPr>
        <p:txBody>
          <a:bodyPr wrap="square">
            <a:spAutoFit/>
          </a:bodyPr>
          <a:lstStyle/>
          <a:p>
            <a:pPr algn="ctr"/>
            <a:r>
              <a:rPr lang="fr-FR" b="0" i="0" u="none" strike="noStrike" cap="none" baseline="0">
                <a:solidFill>
                  <a:srgbClr val="000000"/>
                </a:solidFill>
                <a:effectLst/>
                <a:uFill>
                  <a:solidFill>
                    <a:prstClr val="black">
                      <a:alpha val="0"/>
                    </a:prstClr>
                  </a:solidFill>
                </a:uFill>
                <a:latin typeface="Arial"/>
                <a:ea typeface="Arial"/>
                <a:cs typeface="Arial"/>
              </a:rPr>
              <a:t>La période infectieuse dure jusqu’à ce que les lésions cutanées se dessèchent, forment des croûtes et tombent ou jusqu’à la disparition des lésions des muqueuses. </a:t>
            </a:r>
          </a:p>
        </p:txBody>
      </p:sp>
      <p:sp>
        <p:nvSpPr>
          <p:cNvPr id="3" name="TextBox 2">
            <a:extLst>
              <a:ext uri="{FF2B5EF4-FFF2-40B4-BE49-F238E27FC236}">
                <a16:creationId xmlns:a16="http://schemas.microsoft.com/office/drawing/2014/main" id="{5F321562-BD71-9BE6-25AE-13DC0CE0353A}"/>
              </a:ext>
            </a:extLst>
          </p:cNvPr>
          <p:cNvSpPr txBox="1"/>
          <p:nvPr/>
        </p:nvSpPr>
        <p:spPr>
          <a:xfrm>
            <a:off x="1162050" y="5558113"/>
            <a:ext cx="10125075" cy="261610"/>
          </a:xfrm>
          <a:prstGeom prst="rect">
            <a:avLst/>
          </a:prstGeom>
          <a:noFill/>
        </p:spPr>
        <p:txBody>
          <a:bodyPr wrap="square" rtlCol="0">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OpenWHO [Internet]. Variole du singe : Épidémiologie, préparation et réponse aux contextes d'épidémies en Afrique. Genève : OMS ; 2021.</a:t>
            </a:r>
            <a:endParaRPr lang="en-US" sz="1050">
              <a:solidFill>
                <a:schemeClr val="tx2"/>
              </a:solidFill>
            </a:endParaRPr>
          </a:p>
        </p:txBody>
      </p:sp>
      <p:sp>
        <p:nvSpPr>
          <p:cNvPr id="7" name="Text Box 1">
            <a:extLst>
              <a:ext uri="{FF2B5EF4-FFF2-40B4-BE49-F238E27FC236}">
                <a16:creationId xmlns:a16="http://schemas.microsoft.com/office/drawing/2014/main" id="{0323707E-161C-4624-8332-8D8BE1A573F9}"/>
              </a:ext>
            </a:extLst>
          </p:cNvPr>
          <p:cNvSpPr txBox="1"/>
          <p:nvPr/>
        </p:nvSpPr>
        <p:spPr>
          <a:xfrm>
            <a:off x="838200" y="2112499"/>
            <a:ext cx="1129722" cy="263470"/>
          </a:xfrm>
          <a:prstGeom prst="rect">
            <a:avLst/>
          </a:prstGeom>
          <a:solidFill>
            <a:srgbClr val="CCE4A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600" b="0" i="0" u="none" strike="noStrike" cap="none" baseline="0">
                <a:solidFill>
                  <a:srgbClr val="576F36"/>
                </a:solidFill>
                <a:effectLst/>
                <a:uFill>
                  <a:solidFill>
                    <a:prstClr val="black">
                      <a:alpha val="0"/>
                    </a:prstClr>
                  </a:solidFill>
                </a:uFill>
                <a:latin typeface="Arial"/>
                <a:ea typeface="Arial"/>
                <a:cs typeface="Arial"/>
              </a:rPr>
              <a:t>5 à 21 jours</a:t>
            </a:r>
          </a:p>
        </p:txBody>
      </p:sp>
      <p:sp>
        <p:nvSpPr>
          <p:cNvPr id="8" name="Text Box 1">
            <a:extLst>
              <a:ext uri="{FF2B5EF4-FFF2-40B4-BE49-F238E27FC236}">
                <a16:creationId xmlns:a16="http://schemas.microsoft.com/office/drawing/2014/main" id="{335C7AE7-9D4C-4B2D-9DD9-5AFEDEB9CC86}"/>
              </a:ext>
            </a:extLst>
          </p:cNvPr>
          <p:cNvSpPr txBox="1"/>
          <p:nvPr/>
        </p:nvSpPr>
        <p:spPr>
          <a:xfrm>
            <a:off x="2946400" y="2112499"/>
            <a:ext cx="1129722" cy="263470"/>
          </a:xfrm>
          <a:prstGeom prst="rect">
            <a:avLst/>
          </a:prstGeom>
          <a:solidFill>
            <a:srgbClr val="CCE4A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600" b="0" i="0" u="none" strike="noStrike" cap="none" baseline="0">
                <a:solidFill>
                  <a:srgbClr val="576F36"/>
                </a:solidFill>
                <a:effectLst/>
                <a:uFill>
                  <a:solidFill>
                    <a:prstClr val="black">
                      <a:alpha val="0"/>
                    </a:prstClr>
                  </a:solidFill>
                </a:uFill>
                <a:latin typeface="Arial"/>
                <a:ea typeface="Arial"/>
                <a:cs typeface="Arial"/>
              </a:rPr>
              <a:t>1 à 4 jours</a:t>
            </a:r>
          </a:p>
        </p:txBody>
      </p:sp>
      <p:sp>
        <p:nvSpPr>
          <p:cNvPr id="9" name="Text Box 1">
            <a:extLst>
              <a:ext uri="{FF2B5EF4-FFF2-40B4-BE49-F238E27FC236}">
                <a16:creationId xmlns:a16="http://schemas.microsoft.com/office/drawing/2014/main" id="{47115EE9-C78A-4DBE-8C59-5D15391BBFF2}"/>
              </a:ext>
            </a:extLst>
          </p:cNvPr>
          <p:cNvSpPr txBox="1"/>
          <p:nvPr/>
        </p:nvSpPr>
        <p:spPr>
          <a:xfrm>
            <a:off x="4854195" y="2112499"/>
            <a:ext cx="1502155" cy="263470"/>
          </a:xfrm>
          <a:prstGeom prst="rect">
            <a:avLst/>
          </a:prstGeom>
          <a:solidFill>
            <a:srgbClr val="CCE4A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600" b="0" i="0" u="none" strike="noStrike" cap="none" baseline="0" dirty="0">
                <a:solidFill>
                  <a:srgbClr val="576F36"/>
                </a:solidFill>
                <a:effectLst/>
                <a:uFill>
                  <a:solidFill>
                    <a:prstClr val="black">
                      <a:alpha val="0"/>
                    </a:prstClr>
                  </a:solidFill>
                </a:uFill>
                <a:latin typeface="Arial"/>
                <a:ea typeface="Arial"/>
                <a:cs typeface="Arial"/>
              </a:rPr>
              <a:t>2 à 4 semaines</a:t>
            </a:r>
          </a:p>
        </p:txBody>
      </p:sp>
      <p:sp>
        <p:nvSpPr>
          <p:cNvPr id="10" name="Text Box 1">
            <a:extLst>
              <a:ext uri="{FF2B5EF4-FFF2-40B4-BE49-F238E27FC236}">
                <a16:creationId xmlns:a16="http://schemas.microsoft.com/office/drawing/2014/main" id="{38533CAA-2269-4806-8793-169010DA3B42}"/>
              </a:ext>
            </a:extLst>
          </p:cNvPr>
          <p:cNvSpPr txBox="1"/>
          <p:nvPr/>
        </p:nvSpPr>
        <p:spPr>
          <a:xfrm>
            <a:off x="6945468" y="2037048"/>
            <a:ext cx="1689100" cy="461024"/>
          </a:xfrm>
          <a:prstGeom prst="rect">
            <a:avLst/>
          </a:prstGeom>
          <a:solidFill>
            <a:srgbClr val="CCE4A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400" b="0" i="0" u="none" strike="noStrike" cap="none" baseline="0" dirty="0">
                <a:solidFill>
                  <a:srgbClr val="576F36"/>
                </a:solidFill>
                <a:effectLst/>
                <a:uFill>
                  <a:solidFill>
                    <a:prstClr val="black">
                      <a:alpha val="0"/>
                    </a:prstClr>
                  </a:solidFill>
                </a:uFill>
                <a:latin typeface="Arial"/>
                <a:ea typeface="Arial"/>
                <a:cs typeface="Arial"/>
              </a:rPr>
              <a:t>De quelques jours à quelques semaines</a:t>
            </a:r>
          </a:p>
        </p:txBody>
      </p:sp>
      <p:sp>
        <p:nvSpPr>
          <p:cNvPr id="11" name="Text Box 1">
            <a:extLst>
              <a:ext uri="{FF2B5EF4-FFF2-40B4-BE49-F238E27FC236}">
                <a16:creationId xmlns:a16="http://schemas.microsoft.com/office/drawing/2014/main" id="{6F6ED6C4-BA18-4E31-99B9-F1656A7451FF}"/>
              </a:ext>
            </a:extLst>
          </p:cNvPr>
          <p:cNvSpPr txBox="1"/>
          <p:nvPr/>
        </p:nvSpPr>
        <p:spPr>
          <a:xfrm>
            <a:off x="788015" y="2983275"/>
            <a:ext cx="1325880" cy="526939"/>
          </a:xfrm>
          <a:prstGeom prst="rect">
            <a:avLst/>
          </a:prstGeom>
          <a:solidFill>
            <a:srgbClr val="F6E35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Période d'incubation</a:t>
            </a:r>
          </a:p>
        </p:txBody>
      </p:sp>
      <p:sp>
        <p:nvSpPr>
          <p:cNvPr id="12" name="Text Box 1">
            <a:extLst>
              <a:ext uri="{FF2B5EF4-FFF2-40B4-BE49-F238E27FC236}">
                <a16:creationId xmlns:a16="http://schemas.microsoft.com/office/drawing/2014/main" id="{034A24E6-BBD1-4AA3-AF03-BF2B25DB930C}"/>
              </a:ext>
            </a:extLst>
          </p:cNvPr>
          <p:cNvSpPr txBox="1"/>
          <p:nvPr/>
        </p:nvSpPr>
        <p:spPr>
          <a:xfrm>
            <a:off x="2848321" y="2936999"/>
            <a:ext cx="1325880" cy="263470"/>
          </a:xfrm>
          <a:prstGeom prst="rect">
            <a:avLst/>
          </a:prstGeom>
          <a:solidFill>
            <a:srgbClr val="E09E24"/>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Stade fébrile </a:t>
            </a:r>
          </a:p>
        </p:txBody>
      </p:sp>
      <p:sp>
        <p:nvSpPr>
          <p:cNvPr id="13" name="Text Box 1">
            <a:extLst>
              <a:ext uri="{FF2B5EF4-FFF2-40B4-BE49-F238E27FC236}">
                <a16:creationId xmlns:a16="http://schemas.microsoft.com/office/drawing/2014/main" id="{2197ABF0-FBE8-4E41-A096-580B7FF31774}"/>
              </a:ext>
            </a:extLst>
          </p:cNvPr>
          <p:cNvSpPr txBox="1"/>
          <p:nvPr/>
        </p:nvSpPr>
        <p:spPr>
          <a:xfrm>
            <a:off x="5054600" y="2968505"/>
            <a:ext cx="1237780" cy="790409"/>
          </a:xfrm>
          <a:prstGeom prst="rect">
            <a:avLst/>
          </a:prstGeom>
          <a:solidFill>
            <a:srgbClr val="D62E2E"/>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Stade d’éruption cutanée</a:t>
            </a:r>
          </a:p>
        </p:txBody>
      </p:sp>
      <p:sp>
        <p:nvSpPr>
          <p:cNvPr id="14" name="Text Box 1">
            <a:extLst>
              <a:ext uri="{FF2B5EF4-FFF2-40B4-BE49-F238E27FC236}">
                <a16:creationId xmlns:a16="http://schemas.microsoft.com/office/drawing/2014/main" id="{38CCDA1D-2A62-49A1-9C9B-18A5224BD28C}"/>
              </a:ext>
            </a:extLst>
          </p:cNvPr>
          <p:cNvSpPr txBox="1"/>
          <p:nvPr/>
        </p:nvSpPr>
        <p:spPr>
          <a:xfrm>
            <a:off x="7178910" y="3160032"/>
            <a:ext cx="1237780" cy="263470"/>
          </a:xfrm>
          <a:prstGeom prst="rect">
            <a:avLst/>
          </a:prstGeom>
          <a:solidFill>
            <a:srgbClr val="8AFFF4"/>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Récupération </a:t>
            </a:r>
          </a:p>
        </p:txBody>
      </p:sp>
      <p:sp>
        <p:nvSpPr>
          <p:cNvPr id="15" name="Text Box 1">
            <a:extLst>
              <a:ext uri="{FF2B5EF4-FFF2-40B4-BE49-F238E27FC236}">
                <a16:creationId xmlns:a16="http://schemas.microsoft.com/office/drawing/2014/main" id="{0153FC12-B7E3-4819-BFA3-A14574D5E739}"/>
              </a:ext>
            </a:extLst>
          </p:cNvPr>
          <p:cNvSpPr txBox="1"/>
          <p:nvPr/>
        </p:nvSpPr>
        <p:spPr>
          <a:xfrm>
            <a:off x="723611" y="4552606"/>
            <a:ext cx="1358900" cy="197618"/>
          </a:xfrm>
          <a:prstGeom prst="rect">
            <a:avLst/>
          </a:prstGeom>
          <a:solidFill>
            <a:srgbClr val="CCE4A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200" b="0" i="0" u="none" strike="noStrike" cap="none" baseline="0" dirty="0">
                <a:solidFill>
                  <a:srgbClr val="576F36"/>
                </a:solidFill>
                <a:effectLst/>
                <a:uFill>
                  <a:solidFill>
                    <a:prstClr val="black">
                      <a:alpha val="0"/>
                    </a:prstClr>
                  </a:solidFill>
                </a:uFill>
                <a:latin typeface="Arial"/>
                <a:ea typeface="Arial"/>
                <a:cs typeface="Arial"/>
              </a:rPr>
              <a:t>Asymptomatique</a:t>
            </a:r>
          </a:p>
        </p:txBody>
      </p:sp>
      <p:sp>
        <p:nvSpPr>
          <p:cNvPr id="16" name="Text Box 1">
            <a:extLst>
              <a:ext uri="{FF2B5EF4-FFF2-40B4-BE49-F238E27FC236}">
                <a16:creationId xmlns:a16="http://schemas.microsoft.com/office/drawing/2014/main" id="{EB2FD8D6-33B0-44FC-921B-8E851F3AD8B9}"/>
              </a:ext>
            </a:extLst>
          </p:cNvPr>
          <p:cNvSpPr txBox="1"/>
          <p:nvPr/>
        </p:nvSpPr>
        <p:spPr>
          <a:xfrm>
            <a:off x="2622584" y="4231619"/>
            <a:ext cx="1794098" cy="864339"/>
          </a:xfrm>
          <a:prstGeom prst="rect">
            <a:avLst/>
          </a:prstGeom>
          <a:solidFill>
            <a:srgbClr val="CCE4A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050" b="0" i="0" u="none" strike="noStrike" cap="none" baseline="0" dirty="0">
                <a:solidFill>
                  <a:srgbClr val="576F36"/>
                </a:solidFill>
                <a:effectLst/>
                <a:uFill>
                  <a:solidFill>
                    <a:prstClr val="black">
                      <a:alpha val="0"/>
                    </a:prstClr>
                  </a:solidFill>
                </a:uFill>
                <a:latin typeface="Arial"/>
                <a:ea typeface="Arial"/>
                <a:cs typeface="Arial"/>
              </a:rPr>
              <a:t>Fièvre, </a:t>
            </a:r>
            <a:r>
              <a:rPr lang="fr-FR" sz="1050" b="0" i="0" u="none" strike="noStrike" cap="none" baseline="0" dirty="0" err="1">
                <a:solidFill>
                  <a:srgbClr val="576F36"/>
                </a:solidFill>
                <a:effectLst/>
                <a:uFill>
                  <a:solidFill>
                    <a:prstClr val="black">
                      <a:alpha val="0"/>
                    </a:prstClr>
                  </a:solidFill>
                </a:uFill>
                <a:latin typeface="Arial"/>
                <a:ea typeface="Arial"/>
                <a:cs typeface="Arial"/>
              </a:rPr>
              <a:t>lymphadénopathie</a:t>
            </a:r>
            <a:r>
              <a:rPr lang="fr-FR" sz="1050" b="0" i="0" u="none" strike="noStrike" cap="none" baseline="0" dirty="0">
                <a:solidFill>
                  <a:srgbClr val="576F36"/>
                </a:solidFill>
                <a:effectLst/>
                <a:uFill>
                  <a:solidFill>
                    <a:prstClr val="black">
                      <a:alpha val="0"/>
                    </a:prstClr>
                  </a:solidFill>
                </a:uFill>
                <a:latin typeface="Arial"/>
                <a:ea typeface="Arial"/>
                <a:cs typeface="Arial"/>
              </a:rPr>
              <a:t>, mal de tête, frissons, mal de gorge, malaise, fatigue.</a:t>
            </a:r>
          </a:p>
          <a:p>
            <a:pPr marL="0" marR="0" algn="ctr">
              <a:lnSpc>
                <a:spcPct val="107000"/>
              </a:lnSpc>
              <a:spcBef>
                <a:spcPct val="0"/>
              </a:spcBef>
              <a:spcAft>
                <a:spcPct val="0"/>
              </a:spcAft>
            </a:pPr>
            <a:endParaRPr lang="fr-FR" sz="1050" dirty="0">
              <a:solidFill>
                <a:srgbClr val="576F36"/>
              </a:solidFill>
              <a:uFill>
                <a:solidFill>
                  <a:prstClr val="black">
                    <a:alpha val="0"/>
                  </a:prstClr>
                </a:solidFill>
              </a:uFill>
              <a:latin typeface="Arial"/>
              <a:ea typeface="Arial"/>
              <a:cs typeface="Arial"/>
            </a:endParaRPr>
          </a:p>
          <a:p>
            <a:pPr marL="0" marR="0" algn="ctr">
              <a:lnSpc>
                <a:spcPct val="107000"/>
              </a:lnSpc>
              <a:spcBef>
                <a:spcPct val="0"/>
              </a:spcBef>
              <a:spcAft>
                <a:spcPct val="0"/>
              </a:spcAft>
            </a:pPr>
            <a:endParaRPr lang="fr-FR" sz="1050" b="0" i="0" u="none" strike="noStrike" cap="none" baseline="0" dirty="0">
              <a:solidFill>
                <a:srgbClr val="576F36"/>
              </a:solidFill>
              <a:effectLst/>
              <a:uFill>
                <a:solidFill>
                  <a:prstClr val="black">
                    <a:alpha val="0"/>
                  </a:prstClr>
                </a:solidFill>
              </a:uFill>
              <a:latin typeface="Arial"/>
              <a:ea typeface="Arial"/>
              <a:cs typeface="Arial"/>
            </a:endParaRPr>
          </a:p>
        </p:txBody>
      </p:sp>
      <p:sp>
        <p:nvSpPr>
          <p:cNvPr id="17" name="Text Box 1">
            <a:extLst>
              <a:ext uri="{FF2B5EF4-FFF2-40B4-BE49-F238E27FC236}">
                <a16:creationId xmlns:a16="http://schemas.microsoft.com/office/drawing/2014/main" id="{AFECDB6B-EA98-48F2-B8BD-2118ABD2BB19}"/>
              </a:ext>
            </a:extLst>
          </p:cNvPr>
          <p:cNvSpPr txBox="1"/>
          <p:nvPr/>
        </p:nvSpPr>
        <p:spPr>
          <a:xfrm>
            <a:off x="4854195" y="4558770"/>
            <a:ext cx="1638589" cy="197618"/>
          </a:xfrm>
          <a:prstGeom prst="rect">
            <a:avLst/>
          </a:prstGeom>
          <a:solidFill>
            <a:srgbClr val="CCE4A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200" b="0" i="0" u="none" strike="noStrike" cap="none" baseline="0" dirty="0">
                <a:solidFill>
                  <a:srgbClr val="576F36"/>
                </a:solidFill>
                <a:effectLst/>
                <a:uFill>
                  <a:solidFill>
                    <a:prstClr val="black">
                      <a:alpha val="0"/>
                    </a:prstClr>
                  </a:solidFill>
                </a:uFill>
                <a:latin typeface="Arial"/>
                <a:ea typeface="Arial"/>
                <a:cs typeface="Arial"/>
              </a:rPr>
              <a:t>Éruption cutanée </a:t>
            </a:r>
          </a:p>
        </p:txBody>
      </p:sp>
      <p:sp>
        <p:nvSpPr>
          <p:cNvPr id="18" name="Text Box 1">
            <a:extLst>
              <a:ext uri="{FF2B5EF4-FFF2-40B4-BE49-F238E27FC236}">
                <a16:creationId xmlns:a16="http://schemas.microsoft.com/office/drawing/2014/main" id="{AEDD5531-5845-480A-AAA7-F145D2853D1B}"/>
              </a:ext>
            </a:extLst>
          </p:cNvPr>
          <p:cNvSpPr txBox="1"/>
          <p:nvPr/>
        </p:nvSpPr>
        <p:spPr>
          <a:xfrm>
            <a:off x="6995979" y="4569296"/>
            <a:ext cx="1638589" cy="197618"/>
          </a:xfrm>
          <a:prstGeom prst="rect">
            <a:avLst/>
          </a:prstGeom>
          <a:solidFill>
            <a:srgbClr val="CCE4A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200" b="0" i="0" u="none" strike="noStrike" cap="none" baseline="0" dirty="0">
                <a:solidFill>
                  <a:srgbClr val="576F36"/>
                </a:solidFill>
                <a:effectLst/>
                <a:uFill>
                  <a:solidFill>
                    <a:prstClr val="black">
                      <a:alpha val="0"/>
                    </a:prstClr>
                  </a:solidFill>
                </a:uFill>
                <a:latin typeface="Arial"/>
                <a:ea typeface="Arial"/>
                <a:cs typeface="Arial"/>
              </a:rPr>
              <a:t>Asymptomatique</a:t>
            </a:r>
          </a:p>
        </p:txBody>
      </p:sp>
    </p:spTree>
    <p:extLst>
      <p:ext uri="{BB962C8B-B14F-4D97-AF65-F5344CB8AC3E}">
        <p14:creationId xmlns:p14="http://schemas.microsoft.com/office/powerpoint/2010/main" val="230042561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60F4E-5874-56AA-B3FD-6680634677AC}"/>
              </a:ext>
            </a:extLst>
          </p:cNvPr>
          <p:cNvSpPr>
            <a:spLocks noGrp="1"/>
          </p:cNvSpPr>
          <p:nvPr>
            <p:ph type="title"/>
          </p:nvPr>
        </p:nvSpPr>
        <p:spPr>
          <a:xfrm>
            <a:off x="303944" y="243293"/>
            <a:ext cx="10515600" cy="800039"/>
          </a:xfrm>
        </p:spPr>
        <p:txBody>
          <a:bodyPr>
            <a:norm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Facteurs qui influencent l’évolution de la variole du singe</a:t>
            </a:r>
          </a:p>
        </p:txBody>
      </p:sp>
      <p:sp>
        <p:nvSpPr>
          <p:cNvPr id="3" name="Content Placeholder 2">
            <a:extLst>
              <a:ext uri="{FF2B5EF4-FFF2-40B4-BE49-F238E27FC236}">
                <a16:creationId xmlns:a16="http://schemas.microsoft.com/office/drawing/2014/main" id="{14BCC1E3-C1A0-A5FF-1331-988528D93397}"/>
              </a:ext>
            </a:extLst>
          </p:cNvPr>
          <p:cNvSpPr>
            <a:spLocks noGrp="1"/>
          </p:cNvSpPr>
          <p:nvPr>
            <p:ph idx="1"/>
          </p:nvPr>
        </p:nvSpPr>
        <p:spPr>
          <a:xfrm>
            <a:off x="535422" y="1206733"/>
            <a:ext cx="6538993" cy="5097137"/>
          </a:xfrm>
        </p:spPr>
        <p:txBody>
          <a:bodyPr/>
          <a:lstStyle/>
          <a:p>
            <a:r>
              <a:rPr lang="fr-FR" sz="2400" b="0" i="0" u="none" strike="noStrike" cap="none" baseline="0">
                <a:solidFill>
                  <a:srgbClr val="262626"/>
                </a:solidFill>
                <a:effectLst/>
                <a:uFill>
                  <a:solidFill>
                    <a:prstClr val="black">
                      <a:alpha val="0"/>
                    </a:prstClr>
                  </a:solidFill>
                </a:uFill>
                <a:latin typeface="Arial"/>
                <a:ea typeface="Arial"/>
                <a:cs typeface="Arial"/>
              </a:rPr>
              <a:t>Une infection asymptomatique peut survenir </a:t>
            </a:r>
          </a:p>
          <a:p>
            <a:r>
              <a:rPr lang="fr-FR" sz="2400" b="0" i="0" u="none" strike="noStrike" cap="none" baseline="0">
                <a:solidFill>
                  <a:srgbClr val="262626"/>
                </a:solidFill>
                <a:effectLst/>
                <a:uFill>
                  <a:solidFill>
                    <a:prstClr val="black">
                      <a:alpha val="0"/>
                    </a:prstClr>
                  </a:solidFill>
                </a:uFill>
                <a:latin typeface="Arial"/>
                <a:ea typeface="Arial"/>
                <a:cs typeface="Arial"/>
              </a:rPr>
              <a:t>Facteurs de risque de maladie grave</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Enfants et adolescents</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Immunodéficience, y compris la grossesse</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Voie d’infection invasive</a:t>
            </a:r>
          </a:p>
          <a:p>
            <a:pPr lvl="1"/>
            <a:r>
              <a:rPr lang="fr-FR" sz="2000" b="0" i="0" u="none" strike="noStrike" cap="none" baseline="0">
                <a:solidFill>
                  <a:srgbClr val="262626"/>
                </a:solidFill>
                <a:effectLst/>
                <a:uFill>
                  <a:solidFill>
                    <a:prstClr val="black">
                      <a:alpha val="0"/>
                    </a:prstClr>
                  </a:solidFill>
                </a:uFill>
                <a:latin typeface="Arial"/>
                <a:ea typeface="Arial"/>
                <a:cs typeface="Arial"/>
              </a:rPr>
              <a:t>Variant de clade Ib</a:t>
            </a:r>
          </a:p>
          <a:p>
            <a:r>
              <a:rPr lang="fr-FR" sz="2400" b="0" i="0" u="none" strike="noStrike" cap="none" baseline="0">
                <a:solidFill>
                  <a:srgbClr val="262626"/>
                </a:solidFill>
                <a:effectLst/>
                <a:uFill>
                  <a:solidFill>
                    <a:prstClr val="black">
                      <a:alpha val="0"/>
                    </a:prstClr>
                  </a:solidFill>
                </a:uFill>
                <a:latin typeface="Arial"/>
                <a:ea typeface="Arial"/>
                <a:cs typeface="Arial"/>
              </a:rPr>
              <a:t>Facteurs de protection : vaccination antérieure contre la variole</a:t>
            </a:r>
          </a:p>
          <a:p>
            <a:r>
              <a:rPr lang="fr-FR" sz="2400" b="0" i="0" u="none" strike="noStrike" cap="none" baseline="0">
                <a:solidFill>
                  <a:srgbClr val="262626"/>
                </a:solidFill>
                <a:effectLst/>
                <a:uFill>
                  <a:solidFill>
                    <a:prstClr val="black">
                      <a:alpha val="0"/>
                    </a:prstClr>
                  </a:solidFill>
                </a:uFill>
                <a:latin typeface="Arial"/>
                <a:ea typeface="Arial"/>
                <a:cs typeface="Arial"/>
              </a:rPr>
              <a:t>Taux de létalité : Est. 3,2 % à 10 %, supérieur chez les groupes démographiques clés (en l’occurrence, les enfants &lt; 15 ans)</a:t>
            </a:r>
          </a:p>
        </p:txBody>
      </p:sp>
      <p:sp>
        <p:nvSpPr>
          <p:cNvPr id="6" name="TextBox 5">
            <a:extLst>
              <a:ext uri="{FF2B5EF4-FFF2-40B4-BE49-F238E27FC236}">
                <a16:creationId xmlns:a16="http://schemas.microsoft.com/office/drawing/2014/main" id="{D92A5767-E28B-22C2-E8EF-59BAC1A1DADA}"/>
              </a:ext>
            </a:extLst>
          </p:cNvPr>
          <p:cNvSpPr txBox="1"/>
          <p:nvPr/>
        </p:nvSpPr>
        <p:spPr>
          <a:xfrm>
            <a:off x="8135158" y="5602391"/>
            <a:ext cx="3694892" cy="769441"/>
          </a:xfrm>
          <a:prstGeom prst="rect">
            <a:avLst/>
          </a:prstGeom>
          <a:noFill/>
        </p:spPr>
        <p:txBody>
          <a:bodyPr wrap="square" lIns="91440" tIns="45720" rIns="91440" bIns="45720" anchor="t">
            <a:spAutoFit/>
          </a:bodyPr>
          <a:lstStyle/>
          <a:p>
            <a:pPr marL="0" marR="0">
              <a:spcBef>
                <a:spcPct val="0"/>
              </a:spcBef>
              <a:spcAft>
                <a:spcPct val="0"/>
              </a:spcAft>
            </a:pPr>
            <a:r>
              <a:rPr lang="fr-FR" sz="1100" b="0" i="0" u="none" strike="noStrike" cap="none" baseline="0" dirty="0">
                <a:solidFill>
                  <a:srgbClr val="44546A"/>
                </a:solidFill>
                <a:effectLst/>
                <a:uFill>
                  <a:solidFill>
                    <a:prstClr val="black">
                      <a:alpha val="0"/>
                    </a:prstClr>
                  </a:solidFill>
                </a:uFill>
                <a:latin typeface="Arial"/>
                <a:ea typeface="Arial"/>
                <a:cs typeface="Arial"/>
              </a:rPr>
              <a:t>Source : Miller MJ, Cash-</a:t>
            </a:r>
            <a:r>
              <a:rPr lang="fr-FR" sz="1100" b="0" i="0" u="none" strike="noStrike" cap="none" baseline="0" dirty="0" err="1">
                <a:solidFill>
                  <a:srgbClr val="44546A"/>
                </a:solidFill>
                <a:effectLst/>
                <a:uFill>
                  <a:solidFill>
                    <a:prstClr val="black">
                      <a:alpha val="0"/>
                    </a:prstClr>
                  </a:solidFill>
                </a:uFill>
                <a:latin typeface="Arial"/>
                <a:ea typeface="Arial"/>
                <a:cs typeface="Arial"/>
              </a:rPr>
              <a:t>Goldwasser</a:t>
            </a:r>
            <a:r>
              <a:rPr lang="fr-FR" sz="1100" b="0" i="0" u="none" strike="noStrike" cap="none" baseline="0" dirty="0">
                <a:solidFill>
                  <a:srgbClr val="44546A"/>
                </a:solidFill>
                <a:effectLst/>
                <a:uFill>
                  <a:solidFill>
                    <a:prstClr val="black">
                      <a:alpha val="0"/>
                    </a:prstClr>
                  </a:solidFill>
                </a:uFill>
                <a:latin typeface="Arial"/>
                <a:ea typeface="Arial"/>
                <a:cs typeface="Arial"/>
              </a:rPr>
              <a:t> S, Marx GE, et al. </a:t>
            </a:r>
            <a:r>
              <a:rPr lang="fr-FR" sz="1100" b="0" i="0" u="none" strike="noStrike" cap="none" baseline="0" dirty="0" err="1">
                <a:solidFill>
                  <a:srgbClr val="44546A"/>
                </a:solidFill>
                <a:effectLst/>
                <a:uFill>
                  <a:solidFill>
                    <a:prstClr val="black">
                      <a:alpha val="0"/>
                    </a:prstClr>
                  </a:solidFill>
                </a:uFill>
                <a:latin typeface="Arial"/>
                <a:ea typeface="Arial"/>
                <a:cs typeface="Arial"/>
              </a:rPr>
              <a:t>Severe</a:t>
            </a:r>
            <a:r>
              <a:rPr lang="fr-FR" sz="1100" b="0" i="0" u="none" strike="noStrike" cap="none" baseline="0" dirty="0">
                <a:solidFill>
                  <a:srgbClr val="44546A"/>
                </a:solidFill>
                <a:effectLst/>
                <a:uFill>
                  <a:solidFill>
                    <a:prstClr val="black">
                      <a:alpha val="0"/>
                    </a:prstClr>
                  </a:solidFill>
                </a:uFill>
                <a:latin typeface="Arial"/>
                <a:ea typeface="Arial"/>
                <a:cs typeface="Arial"/>
              </a:rPr>
              <a:t> </a:t>
            </a:r>
            <a:r>
              <a:rPr lang="fr-FR" sz="1100" b="0" i="0" u="none" strike="noStrike" cap="none" baseline="0" dirty="0" err="1">
                <a:solidFill>
                  <a:srgbClr val="44546A"/>
                </a:solidFill>
                <a:effectLst/>
                <a:uFill>
                  <a:solidFill>
                    <a:prstClr val="black">
                      <a:alpha val="0"/>
                    </a:prstClr>
                  </a:solidFill>
                </a:uFill>
                <a:latin typeface="Arial"/>
                <a:ea typeface="Arial"/>
                <a:cs typeface="Arial"/>
              </a:rPr>
              <a:t>monkeypox</a:t>
            </a:r>
            <a:r>
              <a:rPr lang="fr-FR" sz="1100" b="0" i="0" u="none" strike="noStrike" cap="none" baseline="0" dirty="0">
                <a:solidFill>
                  <a:srgbClr val="44546A"/>
                </a:solidFill>
                <a:effectLst/>
                <a:uFill>
                  <a:solidFill>
                    <a:prstClr val="black">
                      <a:alpha val="0"/>
                    </a:prstClr>
                  </a:solidFill>
                </a:uFill>
                <a:latin typeface="Arial"/>
                <a:ea typeface="Arial"/>
                <a:cs typeface="Arial"/>
              </a:rPr>
              <a:t> in </a:t>
            </a:r>
            <a:r>
              <a:rPr lang="fr-FR" sz="1100" b="0" i="0" u="none" strike="noStrike" cap="none" baseline="0" dirty="0" err="1">
                <a:solidFill>
                  <a:srgbClr val="44546A"/>
                </a:solidFill>
                <a:effectLst/>
                <a:uFill>
                  <a:solidFill>
                    <a:prstClr val="black">
                      <a:alpha val="0"/>
                    </a:prstClr>
                  </a:solidFill>
                </a:uFill>
                <a:latin typeface="Arial"/>
                <a:ea typeface="Arial"/>
                <a:cs typeface="Arial"/>
              </a:rPr>
              <a:t>hospitalized</a:t>
            </a:r>
            <a:r>
              <a:rPr lang="fr-FR" sz="1100" b="0" i="0" u="none" strike="noStrike" cap="none" baseline="0" dirty="0">
                <a:solidFill>
                  <a:srgbClr val="44546A"/>
                </a:solidFill>
                <a:effectLst/>
                <a:uFill>
                  <a:solidFill>
                    <a:prstClr val="black">
                      <a:alpha val="0"/>
                    </a:prstClr>
                  </a:solidFill>
                </a:uFill>
                <a:latin typeface="Arial"/>
                <a:ea typeface="Arial"/>
                <a:cs typeface="Arial"/>
              </a:rPr>
              <a:t> patients-—United States, </a:t>
            </a:r>
            <a:r>
              <a:rPr lang="fr-FR" sz="1100" b="0" i="0" u="none" strike="noStrike" cap="none" baseline="0" dirty="0" err="1">
                <a:solidFill>
                  <a:srgbClr val="44546A"/>
                </a:solidFill>
                <a:effectLst/>
                <a:uFill>
                  <a:solidFill>
                    <a:prstClr val="black">
                      <a:alpha val="0"/>
                    </a:prstClr>
                  </a:solidFill>
                </a:uFill>
                <a:latin typeface="Arial"/>
                <a:ea typeface="Arial"/>
                <a:cs typeface="Arial"/>
                <a:hlinkClick r:id="rId3" history="0"/>
              </a:rPr>
              <a:t>Aug</a:t>
            </a:r>
            <a:r>
              <a:rPr lang="fr-FR" sz="1100" b="0" i="0" u="none" strike="noStrike" cap="none" baseline="0" dirty="0">
                <a:solidFill>
                  <a:srgbClr val="44546A"/>
                </a:solidFill>
                <a:effectLst/>
                <a:uFill>
                  <a:solidFill>
                    <a:prstClr val="black">
                      <a:alpha val="0"/>
                    </a:prstClr>
                  </a:solidFill>
                </a:uFill>
                <a:latin typeface="Arial"/>
                <a:ea typeface="Arial"/>
                <a:cs typeface="Arial"/>
                <a:hlinkClick r:id="rId3" history="0"/>
              </a:rPr>
              <a:t> 10–</a:t>
            </a:r>
            <a:r>
              <a:rPr lang="fr-FR" sz="1100" b="0" i="0" u="none" strike="noStrike" cap="none" baseline="0" dirty="0" err="1">
                <a:solidFill>
                  <a:srgbClr val="44546A"/>
                </a:solidFill>
                <a:effectLst/>
                <a:uFill>
                  <a:solidFill>
                    <a:prstClr val="black">
                      <a:alpha val="0"/>
                    </a:prstClr>
                  </a:solidFill>
                </a:uFill>
                <a:latin typeface="Arial"/>
                <a:ea typeface="Arial"/>
                <a:cs typeface="Arial"/>
                <a:hlinkClick r:id="rId3" history="0"/>
              </a:rPr>
              <a:t>Oct</a:t>
            </a:r>
            <a:r>
              <a:rPr lang="fr-FR" sz="1100" b="0" i="0" u="none" strike="noStrike" cap="none" baseline="0" dirty="0">
                <a:solidFill>
                  <a:srgbClr val="44546A"/>
                </a:solidFill>
                <a:effectLst/>
                <a:uFill>
                  <a:solidFill>
                    <a:prstClr val="black">
                      <a:alpha val="0"/>
                    </a:prstClr>
                  </a:solidFill>
                </a:uFill>
                <a:latin typeface="Arial"/>
                <a:ea typeface="Arial"/>
                <a:cs typeface="Arial"/>
                <a:hlinkClick r:id="rId3" history="0"/>
              </a:rPr>
              <a:t> 10, 2022</a:t>
            </a:r>
            <a:r>
              <a:rPr lang="fr-FR" sz="1100" b="0" i="0" u="none" strike="noStrike" cap="none" baseline="0" dirty="0">
                <a:solidFill>
                  <a:srgbClr val="44546A"/>
                </a:solidFill>
                <a:effectLst/>
                <a:uFill>
                  <a:solidFill>
                    <a:prstClr val="black">
                      <a:alpha val="0"/>
                    </a:prstClr>
                  </a:solidFill>
                </a:uFill>
                <a:latin typeface="Arial"/>
                <a:ea typeface="Arial"/>
                <a:cs typeface="Arial"/>
              </a:rPr>
              <a:t>. CDC </a:t>
            </a:r>
            <a:r>
              <a:rPr lang="fr-FR" sz="1100" b="0" i="0" u="none" strike="noStrike" cap="none" baseline="0" dirty="0" err="1">
                <a:solidFill>
                  <a:srgbClr val="44546A"/>
                </a:solidFill>
                <a:effectLst/>
                <a:uFill>
                  <a:solidFill>
                    <a:prstClr val="black">
                      <a:alpha val="0"/>
                    </a:prstClr>
                  </a:solidFill>
                </a:uFill>
                <a:latin typeface="Arial"/>
                <a:ea typeface="Arial"/>
                <a:cs typeface="Arial"/>
              </a:rPr>
              <a:t>Morb</a:t>
            </a:r>
            <a:r>
              <a:rPr lang="fr-FR" sz="1100" b="0" i="0" u="none" strike="noStrike" cap="none" baseline="0" dirty="0">
                <a:solidFill>
                  <a:srgbClr val="44546A"/>
                </a:solidFill>
                <a:effectLst/>
                <a:uFill>
                  <a:solidFill>
                    <a:prstClr val="black">
                      <a:alpha val="0"/>
                    </a:prstClr>
                  </a:solidFill>
                </a:uFill>
                <a:latin typeface="Arial"/>
                <a:ea typeface="Arial"/>
                <a:cs typeface="Arial"/>
              </a:rPr>
              <a:t> Mortal </a:t>
            </a:r>
            <a:r>
              <a:rPr lang="fr-FR" sz="1100" b="0" i="0" u="none" strike="noStrike" cap="none" baseline="0" dirty="0" err="1">
                <a:solidFill>
                  <a:srgbClr val="44546A"/>
                </a:solidFill>
                <a:effectLst/>
                <a:uFill>
                  <a:solidFill>
                    <a:prstClr val="black">
                      <a:alpha val="0"/>
                    </a:prstClr>
                  </a:solidFill>
                </a:uFill>
                <a:latin typeface="Arial"/>
                <a:ea typeface="Arial"/>
                <a:cs typeface="Arial"/>
              </a:rPr>
              <a:t>Wkly</a:t>
            </a:r>
            <a:r>
              <a:rPr lang="fr-FR" sz="1100" b="0" i="0" u="none" strike="noStrike" cap="none" baseline="0" dirty="0">
                <a:solidFill>
                  <a:srgbClr val="44546A"/>
                </a:solidFill>
                <a:effectLst/>
                <a:uFill>
                  <a:solidFill>
                    <a:prstClr val="black">
                      <a:alpha val="0"/>
                    </a:prstClr>
                  </a:solidFill>
                </a:uFill>
                <a:latin typeface="Arial"/>
                <a:ea typeface="Arial"/>
                <a:cs typeface="Arial"/>
              </a:rPr>
              <a:t> </a:t>
            </a:r>
            <a:r>
              <a:rPr lang="fr-FR" sz="1100" b="0" i="0" u="none" strike="noStrike" cap="none" baseline="0" dirty="0" err="1">
                <a:solidFill>
                  <a:srgbClr val="44546A"/>
                </a:solidFill>
                <a:effectLst/>
                <a:uFill>
                  <a:solidFill>
                    <a:prstClr val="black">
                      <a:alpha val="0"/>
                    </a:prstClr>
                  </a:solidFill>
                </a:uFill>
                <a:latin typeface="Arial"/>
                <a:ea typeface="Arial"/>
                <a:cs typeface="Arial"/>
              </a:rPr>
              <a:t>Rpt</a:t>
            </a:r>
            <a:r>
              <a:rPr lang="fr-FR" sz="1100" b="0" i="0" u="none" strike="noStrike" cap="none" baseline="0" dirty="0">
                <a:solidFill>
                  <a:srgbClr val="44546A"/>
                </a:solidFill>
                <a:effectLst/>
                <a:uFill>
                  <a:solidFill>
                    <a:prstClr val="black">
                      <a:alpha val="0"/>
                    </a:prstClr>
                  </a:solidFill>
                </a:uFill>
                <a:latin typeface="Arial"/>
                <a:ea typeface="Arial"/>
                <a:cs typeface="Arial"/>
              </a:rPr>
              <a:t>. 2022;71:1412–17.</a:t>
            </a:r>
            <a:endParaRPr lang="en-US" sz="1100" dirty="0">
              <a:solidFill>
                <a:schemeClr val="tx2"/>
              </a:solidFill>
              <a:effectLst/>
              <a:ea typeface="Calibri"/>
              <a:cs typeface="Times New Roman"/>
            </a:endParaRPr>
          </a:p>
        </p:txBody>
      </p:sp>
      <p:sp>
        <p:nvSpPr>
          <p:cNvPr id="8" name="TextBox 7">
            <a:extLst>
              <a:ext uri="{FF2B5EF4-FFF2-40B4-BE49-F238E27FC236}">
                <a16:creationId xmlns:a16="http://schemas.microsoft.com/office/drawing/2014/main" id="{776EF76F-9B89-5C1A-CA89-B4114BC5A7EF}"/>
              </a:ext>
            </a:extLst>
          </p:cNvPr>
          <p:cNvSpPr txBox="1"/>
          <p:nvPr/>
        </p:nvSpPr>
        <p:spPr>
          <a:xfrm>
            <a:off x="8135158" y="3910907"/>
            <a:ext cx="4056842" cy="1649682"/>
          </a:xfrm>
          <a:prstGeom prst="rect">
            <a:avLst/>
          </a:prstGeom>
          <a:solidFill>
            <a:schemeClr val="bg1">
              <a:lumMod val="95000"/>
            </a:schemeClr>
          </a:solidFill>
        </p:spPr>
        <p:txBody>
          <a:bodyPr wrap="square" lIns="91440" tIns="45720" rIns="91440" bIns="45720" anchor="t">
            <a:spAutoFit/>
          </a:bodyPr>
          <a:lstStyle/>
          <a:p>
            <a:pPr marL="285750" indent="-285750">
              <a:lnSpc>
                <a:spcPct val="95000"/>
              </a:lnSpc>
              <a:spcBef>
                <a:spcPts val="600"/>
              </a:spcBef>
              <a:buFont typeface="Arial" panose="020B0604020202020204" pitchFamily="34" charset="0"/>
              <a:buChar char="•"/>
            </a:pPr>
            <a:r>
              <a:rPr lang="fr-FR" sz="1600" b="0" i="0" u="none" strike="noStrike" cap="none" baseline="0">
                <a:solidFill>
                  <a:srgbClr val="000000"/>
                </a:solidFill>
                <a:effectLst/>
                <a:uFill>
                  <a:solidFill>
                    <a:prstClr val="black">
                      <a:alpha val="0"/>
                    </a:prstClr>
                  </a:solidFill>
                </a:uFill>
                <a:latin typeface="Arial"/>
                <a:ea typeface="Arial"/>
                <a:cs typeface="Arial"/>
              </a:rPr>
              <a:t>57 patients hospitalisés atteints de variole du singe</a:t>
            </a:r>
          </a:p>
          <a:p>
            <a:pPr marL="285750" indent="-285750">
              <a:lnSpc>
                <a:spcPct val="95000"/>
              </a:lnSpc>
              <a:spcBef>
                <a:spcPts val="600"/>
              </a:spcBef>
              <a:buFont typeface="Arial" panose="020B0604020202020204" pitchFamily="34" charset="0"/>
              <a:buChar char="•"/>
            </a:pPr>
            <a:r>
              <a:rPr lang="fr-FR" sz="1600" b="0" i="0" u="none" strike="noStrike" cap="none" baseline="0">
                <a:solidFill>
                  <a:srgbClr val="000000"/>
                </a:solidFill>
                <a:effectLst/>
                <a:uFill>
                  <a:solidFill>
                    <a:prstClr val="black">
                      <a:alpha val="0"/>
                    </a:prstClr>
                  </a:solidFill>
                </a:uFill>
                <a:latin typeface="Arial"/>
                <a:ea typeface="Arial"/>
                <a:cs typeface="Arial"/>
              </a:rPr>
              <a:t>82 % étaient séropositifs au VIH </a:t>
            </a:r>
          </a:p>
          <a:p>
            <a:pPr marL="285750" indent="-285750">
              <a:lnSpc>
                <a:spcPct val="95000"/>
              </a:lnSpc>
              <a:spcBef>
                <a:spcPts val="600"/>
              </a:spcBef>
              <a:buFont typeface="Arial" panose="020B0604020202020204" pitchFamily="34" charset="0"/>
              <a:buChar char="•"/>
            </a:pPr>
            <a:r>
              <a:rPr lang="fr-FR" sz="1600" b="0" i="0" u="none" strike="noStrike" cap="none" baseline="0">
                <a:solidFill>
                  <a:srgbClr val="000000"/>
                </a:solidFill>
                <a:effectLst/>
                <a:uFill>
                  <a:solidFill>
                    <a:prstClr val="black">
                      <a:alpha val="0"/>
                    </a:prstClr>
                  </a:solidFill>
                </a:uFill>
                <a:latin typeface="Arial"/>
                <a:ea typeface="Arial"/>
                <a:cs typeface="Arial"/>
              </a:rPr>
              <a:t>9 % d’entre eux étaient sous traitement antirétroviral (TAR) avant le diagnostic de la variole du singe</a:t>
            </a:r>
            <a:endParaRPr lang="en-US" sz="1600"/>
          </a:p>
        </p:txBody>
      </p:sp>
      <p:cxnSp>
        <p:nvCxnSpPr>
          <p:cNvPr id="10" name="Straight Arrow Connector 9">
            <a:extLst>
              <a:ext uri="{FF2B5EF4-FFF2-40B4-BE49-F238E27FC236}">
                <a16:creationId xmlns:a16="http://schemas.microsoft.com/office/drawing/2014/main" id="{AD6E4A5D-ED57-E144-A8E5-DDE8D1A6FD9A}"/>
              </a:ext>
            </a:extLst>
          </p:cNvPr>
          <p:cNvCxnSpPr/>
          <p:nvPr/>
        </p:nvCxnSpPr>
        <p:spPr>
          <a:xfrm>
            <a:off x="6678202" y="3000054"/>
            <a:ext cx="1253447" cy="1044580"/>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9A39FDD4-0DA9-9A4E-A1A3-D0CD51164116}"/>
              </a:ext>
            </a:extLst>
          </p:cNvPr>
          <p:cNvCxnSpPr/>
          <p:nvPr/>
        </p:nvCxnSpPr>
        <p:spPr>
          <a:xfrm>
            <a:off x="4921321" y="2566598"/>
            <a:ext cx="2732925" cy="0"/>
          </a:xfrm>
          <a:prstGeom prst="straightConnector1">
            <a:avLst/>
          </a:prstGeom>
          <a:ln w="5715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E617AC3-D888-0C50-4188-49F4297730B7}"/>
              </a:ext>
            </a:extLst>
          </p:cNvPr>
          <p:cNvSpPr/>
          <p:nvPr/>
        </p:nvSpPr>
        <p:spPr>
          <a:xfrm>
            <a:off x="8044665" y="1664413"/>
            <a:ext cx="4056842" cy="1804371"/>
          </a:xfrm>
          <a:prstGeom prst="rect">
            <a:avLst/>
          </a:prstGeom>
          <a:solidFill>
            <a:schemeClr val="bg1"/>
          </a:solidFill>
        </p:spPr>
        <p:style>
          <a:lnRef idx="1">
            <a:schemeClr val="accent3"/>
          </a:lnRef>
          <a:fillRef idx="2">
            <a:schemeClr val="accent3"/>
          </a:fillRef>
          <a:effectRef idx="1">
            <a:schemeClr val="accent3"/>
          </a:effectRef>
          <a:fontRef idx="minor">
            <a:schemeClr val="dk1"/>
          </a:fontRef>
        </p:style>
        <p:txBody>
          <a:bodyPr rtlCol="0" anchor="ctr"/>
          <a:lstStyle/>
          <a:p>
            <a:r>
              <a:rPr lang="fr-FR" sz="1200" b="0" i="0" u="none" strike="noStrike" cap="none" baseline="0">
                <a:solidFill>
                  <a:srgbClr val="505050"/>
                </a:solidFill>
                <a:effectLst/>
                <a:highlight>
                  <a:srgbClr val="FFFFFF"/>
                </a:highlight>
                <a:uFill>
                  <a:solidFill>
                    <a:prstClr val="black">
                      <a:alpha val="0"/>
                    </a:prstClr>
                  </a:solidFill>
                </a:uFill>
                <a:latin typeface="Arial"/>
                <a:ea typeface="Arial"/>
                <a:cs typeface="Arial"/>
              </a:rPr>
              <a:t>En RDC, où des cas de variole du singe dus au clade Ib ont été rapportés dans l’ensemble des 26 provinces, les enfants de moins de 15 ans représentent 66 % des cas rapportés et plus de 82 % des cas de décès.</a:t>
            </a:r>
          </a:p>
          <a:p>
            <a:endParaRPr lang="en-US" sz="1200">
              <a:solidFill>
                <a:srgbClr val="505050"/>
              </a:solidFill>
              <a:highlight>
                <a:srgbClr val="FFFFFF"/>
              </a:highlight>
            </a:endParaRPr>
          </a:p>
          <a:p>
            <a:r>
              <a:rPr lang="fr-FR" sz="1200" b="0" i="0" u="none" strike="noStrike" cap="none" baseline="0">
                <a:solidFill>
                  <a:srgbClr val="505050"/>
                </a:solidFill>
                <a:effectLst/>
                <a:highlight>
                  <a:srgbClr val="FFFFFF"/>
                </a:highlight>
                <a:uFill>
                  <a:solidFill>
                    <a:prstClr val="black">
                      <a:alpha val="0"/>
                    </a:prstClr>
                  </a:solidFill>
                </a:uFill>
                <a:latin typeface="Arial"/>
                <a:ea typeface="Arial"/>
                <a:cs typeface="Arial"/>
              </a:rPr>
              <a:t>Le contact étroit, la malnutrition et l'absence de vaccination contre la variole contribuent à la vulnérabilité des enfants </a:t>
            </a:r>
          </a:p>
        </p:txBody>
      </p:sp>
    </p:spTree>
    <p:extLst>
      <p:ext uri="{BB962C8B-B14F-4D97-AF65-F5344CB8AC3E}">
        <p14:creationId xmlns:p14="http://schemas.microsoft.com/office/powerpoint/2010/main" val="6213854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03481-3E13-AD31-D192-AA3B25C46E62}"/>
              </a:ext>
            </a:extLst>
          </p:cNvPr>
          <p:cNvSpPr>
            <a:spLocks noGrp="1"/>
          </p:cNvSpPr>
          <p:nvPr>
            <p:ph type="title"/>
          </p:nvPr>
        </p:nvSpPr>
        <p:spPr>
          <a:xfrm>
            <a:off x="242298" y="351016"/>
            <a:ext cx="8543925"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Symptomatologie </a:t>
            </a:r>
          </a:p>
        </p:txBody>
      </p:sp>
      <p:sp>
        <p:nvSpPr>
          <p:cNvPr id="3" name="Content Placeholder 2">
            <a:extLst>
              <a:ext uri="{FF2B5EF4-FFF2-40B4-BE49-F238E27FC236}">
                <a16:creationId xmlns:a16="http://schemas.microsoft.com/office/drawing/2014/main" id="{DE821104-2605-7925-480C-88908D1151D4}"/>
              </a:ext>
            </a:extLst>
          </p:cNvPr>
          <p:cNvSpPr>
            <a:spLocks noGrp="1"/>
          </p:cNvSpPr>
          <p:nvPr>
            <p:ph idx="1"/>
          </p:nvPr>
        </p:nvSpPr>
        <p:spPr>
          <a:xfrm>
            <a:off x="612169" y="1359328"/>
            <a:ext cx="10935984" cy="4932746"/>
          </a:xfrm>
        </p:spPr>
        <p:txBody>
          <a:bodyPr/>
          <a:lstStyle/>
          <a:p>
            <a:r>
              <a:rPr lang="fr-FR" sz="2800" b="0" i="0" u="none" strike="noStrike" cap="none" baseline="0">
                <a:solidFill>
                  <a:srgbClr val="000000"/>
                </a:solidFill>
                <a:effectLst/>
                <a:uFill>
                  <a:solidFill>
                    <a:prstClr val="black">
                      <a:alpha val="0"/>
                    </a:prstClr>
                  </a:solidFill>
                </a:uFill>
                <a:latin typeface="Arial"/>
                <a:ea typeface="Arial"/>
                <a:cs typeface="Arial"/>
              </a:rPr>
              <a:t>La gravité dépend de plusieurs facteurs, notamment l’état de santé des patients et la voie d’exposition. </a:t>
            </a:r>
          </a:p>
          <a:p>
            <a:r>
              <a:rPr lang="fr-FR" sz="2800" b="0" i="0" u="none" strike="noStrike" cap="none" baseline="0">
                <a:solidFill>
                  <a:srgbClr val="262626"/>
                </a:solidFill>
                <a:effectLst/>
                <a:uFill>
                  <a:solidFill>
                    <a:prstClr val="black">
                      <a:alpha val="0"/>
                    </a:prstClr>
                  </a:solidFill>
                </a:uFill>
                <a:latin typeface="Arial"/>
                <a:ea typeface="Arial"/>
                <a:cs typeface="Arial"/>
              </a:rPr>
              <a:t>Le clade I et le clade II provoquent des manifestations cliniques similaires ; le risque de maladie grave semble plus élevé dans le clade I.</a:t>
            </a:r>
          </a:p>
          <a:p>
            <a:r>
              <a:rPr lang="fr-FR" sz="2800" b="0" i="0" u="none" strike="noStrike" cap="none" baseline="0">
                <a:solidFill>
                  <a:srgbClr val="262626"/>
                </a:solidFill>
                <a:effectLst/>
                <a:uFill>
                  <a:solidFill>
                    <a:prstClr val="black">
                      <a:alpha val="0"/>
                    </a:prstClr>
                  </a:solidFill>
                </a:uFill>
                <a:latin typeface="Arial"/>
                <a:ea typeface="Arial"/>
                <a:cs typeface="Arial"/>
              </a:rPr>
              <a:t>Le virus MPX peut provoquer une maladie grave chez certains groupes de population ; le diagnostic de la forme sévère de l’infection à MPXV doit inciter les médecins hospitaliers à effectuer un dépistage du VIH.</a:t>
            </a:r>
          </a:p>
          <a:p>
            <a:r>
              <a:rPr lang="fr-FR" sz="2800" b="0" i="0" u="none" strike="noStrike" cap="none" baseline="0">
                <a:solidFill>
                  <a:srgbClr val="262626"/>
                </a:solidFill>
                <a:effectLst/>
                <a:uFill>
                  <a:solidFill>
                    <a:prstClr val="black">
                      <a:alpha val="0"/>
                    </a:prstClr>
                  </a:solidFill>
                </a:uFill>
                <a:latin typeface="Arial"/>
                <a:ea typeface="Arial"/>
                <a:cs typeface="Arial"/>
              </a:rPr>
              <a:t>Le symptôme révélateur le plus fréquent est l’éruption cutanée. </a:t>
            </a:r>
          </a:p>
        </p:txBody>
      </p:sp>
    </p:spTree>
    <p:extLst>
      <p:ext uri="{BB962C8B-B14F-4D97-AF65-F5344CB8AC3E}">
        <p14:creationId xmlns:p14="http://schemas.microsoft.com/office/powerpoint/2010/main" val="2632496581"/>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182A5-B6AF-28C0-1579-2DDA19C38E4B}"/>
              </a:ext>
            </a:extLst>
          </p:cNvPr>
          <p:cNvSpPr>
            <a:spLocks noGrp="1"/>
          </p:cNvSpPr>
          <p:nvPr>
            <p:ph type="title"/>
          </p:nvPr>
        </p:nvSpPr>
        <p:spPr>
          <a:xfrm>
            <a:off x="838200" y="350124"/>
            <a:ext cx="10515600"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Signes et symptômes </a:t>
            </a:r>
          </a:p>
        </p:txBody>
      </p:sp>
      <p:sp>
        <p:nvSpPr>
          <p:cNvPr id="3" name="Content Placeholder 2">
            <a:extLst>
              <a:ext uri="{FF2B5EF4-FFF2-40B4-BE49-F238E27FC236}">
                <a16:creationId xmlns:a16="http://schemas.microsoft.com/office/drawing/2014/main" id="{79C5A026-93A9-1300-C302-D8D8FB6D19E1}"/>
              </a:ext>
            </a:extLst>
          </p:cNvPr>
          <p:cNvSpPr>
            <a:spLocks noGrp="1"/>
          </p:cNvSpPr>
          <p:nvPr>
            <p:ph idx="1"/>
          </p:nvPr>
        </p:nvSpPr>
        <p:spPr>
          <a:xfrm>
            <a:off x="523732" y="1054714"/>
            <a:ext cx="6267522" cy="5484595"/>
          </a:xfrm>
        </p:spPr>
        <p:txBody>
          <a:bodyPr/>
          <a:lstStyle/>
          <a:p>
            <a:r>
              <a:rPr lang="fr-FR" sz="2000" b="0" i="0" u="none" strike="noStrike" cap="none" baseline="0">
                <a:solidFill>
                  <a:srgbClr val="262626"/>
                </a:solidFill>
                <a:effectLst/>
                <a:uFill>
                  <a:solidFill>
                    <a:prstClr val="black">
                      <a:alpha val="0"/>
                    </a:prstClr>
                  </a:solidFill>
                </a:uFill>
                <a:latin typeface="Arial"/>
                <a:ea typeface="Arial"/>
                <a:cs typeface="Arial"/>
              </a:rPr>
              <a:t>Rougeurs (lésions) sur la peau et/ou les muqueuses.  </a:t>
            </a:r>
          </a:p>
          <a:p>
            <a:r>
              <a:rPr lang="fr-FR" sz="2000" b="0" i="0" u="none" strike="noStrike" cap="none" baseline="0">
                <a:solidFill>
                  <a:srgbClr val="262626"/>
                </a:solidFill>
                <a:effectLst/>
                <a:uFill>
                  <a:solidFill>
                    <a:prstClr val="black">
                      <a:alpha val="0"/>
                    </a:prstClr>
                  </a:solidFill>
                </a:uFill>
                <a:latin typeface="Arial"/>
                <a:ea typeface="Arial"/>
                <a:cs typeface="Arial"/>
              </a:rPr>
              <a:t>Autres symptômes : </a:t>
            </a:r>
          </a:p>
          <a:p>
            <a:pPr lvl="1"/>
            <a:r>
              <a:rPr lang="fr-FR" sz="1800" b="0" i="0" u="none" strike="noStrike" cap="none" baseline="0">
                <a:solidFill>
                  <a:srgbClr val="262626"/>
                </a:solidFill>
                <a:effectLst/>
                <a:uFill>
                  <a:solidFill>
                    <a:prstClr val="black">
                      <a:alpha val="0"/>
                    </a:prstClr>
                  </a:solidFill>
                </a:uFill>
                <a:latin typeface="Arial"/>
                <a:ea typeface="Arial"/>
                <a:cs typeface="Arial"/>
              </a:rPr>
              <a:t>fièvre, frissons, gonflement des ganglions lymphatiques, épuisement, douleurs musculaires et mal de dos, mal de tête</a:t>
            </a:r>
          </a:p>
          <a:p>
            <a:pPr lvl="1"/>
            <a:r>
              <a:rPr lang="fr-FR" sz="1800" b="0" i="0" u="none" strike="noStrike" cap="none" baseline="0">
                <a:solidFill>
                  <a:srgbClr val="262626"/>
                </a:solidFill>
                <a:effectLst/>
                <a:uFill>
                  <a:solidFill>
                    <a:prstClr val="black">
                      <a:alpha val="0"/>
                    </a:prstClr>
                  </a:solidFill>
                </a:uFill>
                <a:latin typeface="Arial"/>
                <a:ea typeface="Arial"/>
                <a:cs typeface="Arial"/>
              </a:rPr>
              <a:t>Symptômes respiratoires</a:t>
            </a:r>
          </a:p>
          <a:p>
            <a:r>
              <a:rPr lang="fr-FR" sz="2000" b="0" i="0" u="none" strike="noStrike" cap="none" baseline="0">
                <a:solidFill>
                  <a:srgbClr val="262626"/>
                </a:solidFill>
                <a:effectLst/>
                <a:uFill>
                  <a:solidFill>
                    <a:prstClr val="black">
                      <a:alpha val="0"/>
                    </a:prstClr>
                  </a:solidFill>
                </a:uFill>
                <a:latin typeface="Arial"/>
                <a:ea typeface="Arial"/>
                <a:cs typeface="Arial"/>
              </a:rPr>
              <a:t>Un(e) patient(e) peut présenter tous ces symptômes ou seulement quelques-uns.</a:t>
            </a:r>
          </a:p>
          <a:p>
            <a:r>
              <a:rPr lang="fr-FR" sz="2000" b="0" i="0" u="none" strike="noStrike" cap="none" baseline="0">
                <a:solidFill>
                  <a:srgbClr val="262626"/>
                </a:solidFill>
                <a:effectLst/>
                <a:uFill>
                  <a:solidFill>
                    <a:prstClr val="black">
                      <a:alpha val="0"/>
                    </a:prstClr>
                  </a:solidFill>
                </a:uFill>
                <a:latin typeface="Arial"/>
                <a:ea typeface="Arial"/>
                <a:cs typeface="Arial"/>
              </a:rPr>
              <a:t>Parfois, les patients présentent des symptômes pseudo-grippaux avant l’éruption cutanée.</a:t>
            </a:r>
          </a:p>
          <a:p>
            <a:r>
              <a:rPr lang="fr-FR" sz="2000" b="0" i="0" u="none" strike="noStrike" cap="none" baseline="0">
                <a:solidFill>
                  <a:srgbClr val="262626"/>
                </a:solidFill>
                <a:effectLst/>
                <a:uFill>
                  <a:solidFill>
                    <a:prstClr val="black">
                      <a:alpha val="0"/>
                    </a:prstClr>
                  </a:solidFill>
                </a:uFill>
                <a:latin typeface="Arial"/>
                <a:ea typeface="Arial"/>
                <a:cs typeface="Arial"/>
              </a:rPr>
              <a:t>Certains patients présentent d’abord une éruption cutanée, suivie d’autres symptômes.</a:t>
            </a:r>
          </a:p>
          <a:p>
            <a:r>
              <a:rPr lang="fr-FR" sz="2000" b="0" i="0" u="none" strike="noStrike" cap="none" baseline="0">
                <a:solidFill>
                  <a:srgbClr val="262626"/>
                </a:solidFill>
                <a:effectLst/>
                <a:uFill>
                  <a:solidFill>
                    <a:prstClr val="black">
                      <a:alpha val="0"/>
                    </a:prstClr>
                  </a:solidFill>
                </a:uFill>
                <a:latin typeface="Arial"/>
                <a:ea typeface="Arial"/>
                <a:cs typeface="Arial"/>
              </a:rPr>
              <a:t>D’autres ne présentent qu’une éruption cutanée.</a:t>
            </a:r>
          </a:p>
          <a:p>
            <a:endParaRPr lang="en-US" sz="2000"/>
          </a:p>
        </p:txBody>
      </p:sp>
      <p:pic>
        <p:nvPicPr>
          <p:cNvPr id="6" name="Picture 5">
            <a:extLst>
              <a:ext uri="{FF2B5EF4-FFF2-40B4-BE49-F238E27FC236}">
                <a16:creationId xmlns:a16="http://schemas.microsoft.com/office/drawing/2014/main" id="{94C2D1EE-CF20-50C4-9F1C-B4422D87973C}"/>
              </a:ext>
            </a:extLst>
          </p:cNvPr>
          <p:cNvPicPr>
            <a:picLocks noChangeAspect="1"/>
          </p:cNvPicPr>
          <p:nvPr/>
        </p:nvPicPr>
        <p:blipFill>
          <a:blip r:embed="rId3"/>
          <a:srcRect l="6626"/>
          <a:stretch>
            <a:fillRect/>
          </a:stretch>
        </p:blipFill>
        <p:spPr>
          <a:xfrm>
            <a:off x="7267610" y="1054714"/>
            <a:ext cx="4562546" cy="5172075"/>
          </a:xfrm>
          <a:prstGeom prst="rect">
            <a:avLst/>
          </a:prstGeom>
        </p:spPr>
      </p:pic>
      <p:sp>
        <p:nvSpPr>
          <p:cNvPr id="4" name="TextBox 3">
            <a:extLst>
              <a:ext uri="{FF2B5EF4-FFF2-40B4-BE49-F238E27FC236}">
                <a16:creationId xmlns:a16="http://schemas.microsoft.com/office/drawing/2014/main" id="{F1C4CA94-FDA0-60F6-E808-E5F5856B18FB}"/>
              </a:ext>
            </a:extLst>
          </p:cNvPr>
          <p:cNvSpPr txBox="1"/>
          <p:nvPr/>
        </p:nvSpPr>
        <p:spPr>
          <a:xfrm>
            <a:off x="7229510" y="6247724"/>
            <a:ext cx="4886325" cy="430887"/>
          </a:xfrm>
          <a:prstGeom prst="rect">
            <a:avLst/>
          </a:prstGeom>
          <a:noFill/>
        </p:spPr>
        <p:txBody>
          <a:bodyPr wrap="square" rtlCol="0">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OpenWHO [Internet]. Variole du singe : Épidémiologie, préparation et réponse aux contextes d'épidémies en Afrique. Genève : OMS ; 2021.</a:t>
            </a:r>
            <a:endParaRPr lang="en-US" sz="1100">
              <a:solidFill>
                <a:schemeClr val="tx2"/>
              </a:solidFill>
            </a:endParaRPr>
          </a:p>
        </p:txBody>
      </p:sp>
      <p:sp>
        <p:nvSpPr>
          <p:cNvPr id="7" name="Text Box 1">
            <a:extLst>
              <a:ext uri="{FF2B5EF4-FFF2-40B4-BE49-F238E27FC236}">
                <a16:creationId xmlns:a16="http://schemas.microsoft.com/office/drawing/2014/main" id="{E45EBF72-13B7-4B59-8AA9-CA36EB3F2302}"/>
              </a:ext>
            </a:extLst>
          </p:cNvPr>
          <p:cNvSpPr txBox="1"/>
          <p:nvPr/>
        </p:nvSpPr>
        <p:spPr>
          <a:xfrm>
            <a:off x="8505224" y="1236960"/>
            <a:ext cx="1783079" cy="230512"/>
          </a:xfrm>
          <a:prstGeom prst="rect">
            <a:avLst/>
          </a:prstGeom>
          <a:solidFill>
            <a:srgbClr val="E3F1E2"/>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lnSpc>
                <a:spcPct val="107000"/>
              </a:lnSpc>
              <a:spcBef>
                <a:spcPct val="0"/>
              </a:spcBef>
              <a:spcAft>
                <a:spcPct val="0"/>
              </a:spcAft>
            </a:pPr>
            <a:r>
              <a:rPr lang="fr-FR" sz="1400" b="1" i="0" u="none" strike="noStrike" cap="none" baseline="0">
                <a:solidFill>
                  <a:srgbClr val="3C6377"/>
                </a:solidFill>
                <a:effectLst/>
                <a:uFill>
                  <a:solidFill>
                    <a:prstClr val="black">
                      <a:alpha val="0"/>
                    </a:prstClr>
                  </a:solidFill>
                </a:uFill>
                <a:latin typeface="Arial"/>
                <a:ea typeface="Arial"/>
                <a:cs typeface="Arial"/>
              </a:rPr>
              <a:t>Présentation</a:t>
            </a:r>
          </a:p>
        </p:txBody>
      </p:sp>
      <p:sp>
        <p:nvSpPr>
          <p:cNvPr id="8" name="Text Box 1">
            <a:extLst>
              <a:ext uri="{FF2B5EF4-FFF2-40B4-BE49-F238E27FC236}">
                <a16:creationId xmlns:a16="http://schemas.microsoft.com/office/drawing/2014/main" id="{59BE3B91-3688-4BC1-B039-67B703075356}"/>
              </a:ext>
            </a:extLst>
          </p:cNvPr>
          <p:cNvSpPr txBox="1"/>
          <p:nvPr/>
        </p:nvSpPr>
        <p:spPr>
          <a:xfrm>
            <a:off x="7835901" y="1887835"/>
            <a:ext cx="457200" cy="502920"/>
          </a:xfrm>
          <a:prstGeom prst="rect">
            <a:avLst/>
          </a:prstGeom>
          <a:solidFill>
            <a:srgbClr val="E3F1E2"/>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50" b="0" i="0" u="none" strike="noStrike" cap="none" baseline="0">
                <a:solidFill>
                  <a:srgbClr val="3C6377"/>
                </a:solidFill>
                <a:effectLst/>
                <a:uFill>
                  <a:solidFill>
                    <a:prstClr val="black">
                      <a:alpha val="0"/>
                    </a:prstClr>
                  </a:solidFill>
                </a:uFill>
                <a:latin typeface="Arial"/>
                <a:ea typeface="Arial"/>
                <a:cs typeface="Arial"/>
              </a:rPr>
              <a:t>ulcères buccaux</a:t>
            </a:r>
          </a:p>
        </p:txBody>
      </p:sp>
      <p:sp>
        <p:nvSpPr>
          <p:cNvPr id="9" name="Text Box 1">
            <a:extLst>
              <a:ext uri="{FF2B5EF4-FFF2-40B4-BE49-F238E27FC236}">
                <a16:creationId xmlns:a16="http://schemas.microsoft.com/office/drawing/2014/main" id="{CB2D661B-A10C-49B6-9DDA-1B231B1B4602}"/>
              </a:ext>
            </a:extLst>
          </p:cNvPr>
          <p:cNvSpPr txBox="1"/>
          <p:nvPr/>
        </p:nvSpPr>
        <p:spPr>
          <a:xfrm>
            <a:off x="10163176" y="1854753"/>
            <a:ext cx="457200" cy="167640"/>
          </a:xfrm>
          <a:prstGeom prst="rect">
            <a:avLst/>
          </a:prstGeom>
          <a:solidFill>
            <a:srgbClr val="E3F1E2"/>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50" b="0" i="0" u="none" strike="noStrike" cap="none" baseline="0">
                <a:solidFill>
                  <a:srgbClr val="3C6377"/>
                </a:solidFill>
                <a:effectLst/>
                <a:uFill>
                  <a:solidFill>
                    <a:prstClr val="black">
                      <a:alpha val="0"/>
                    </a:prstClr>
                  </a:solidFill>
                </a:uFill>
                <a:latin typeface="Arial"/>
                <a:ea typeface="Arial"/>
                <a:cs typeface="Arial"/>
              </a:rPr>
              <a:t>fièvre</a:t>
            </a:r>
            <a:endParaRPr lang="en-US" sz="1050">
              <a:solidFill>
                <a:srgbClr val="3C6377"/>
              </a:solidFill>
              <a:effectLst/>
              <a:latin typeface="+mj-lt"/>
              <a:ea typeface="DengXian" panose="02010600030101010101" pitchFamily="2" charset="-122"/>
              <a:cs typeface="Arial" panose="020B0604020202020204" pitchFamily="34" charset="0"/>
            </a:endParaRPr>
          </a:p>
        </p:txBody>
      </p:sp>
      <p:sp>
        <p:nvSpPr>
          <p:cNvPr id="10" name="Text Box 1">
            <a:extLst>
              <a:ext uri="{FF2B5EF4-FFF2-40B4-BE49-F238E27FC236}">
                <a16:creationId xmlns:a16="http://schemas.microsoft.com/office/drawing/2014/main" id="{C0544CB9-96A9-4AD8-9E34-A98423C224A1}"/>
              </a:ext>
            </a:extLst>
          </p:cNvPr>
          <p:cNvSpPr txBox="1"/>
          <p:nvPr/>
        </p:nvSpPr>
        <p:spPr>
          <a:xfrm>
            <a:off x="8137526" y="2581828"/>
            <a:ext cx="457200" cy="335280"/>
          </a:xfrm>
          <a:prstGeom prst="rect">
            <a:avLst/>
          </a:prstGeom>
          <a:solidFill>
            <a:srgbClr val="E3F1E2"/>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50" b="0" i="0" u="none" strike="noStrike" cap="none" baseline="0">
                <a:solidFill>
                  <a:srgbClr val="3C6377"/>
                </a:solidFill>
                <a:effectLst/>
                <a:uFill>
                  <a:solidFill>
                    <a:prstClr val="black">
                      <a:alpha val="0"/>
                    </a:prstClr>
                  </a:solidFill>
                </a:uFill>
                <a:latin typeface="Arial"/>
                <a:ea typeface="Arial"/>
                <a:cs typeface="Arial"/>
              </a:rPr>
              <a:t>frissons</a:t>
            </a:r>
            <a:endParaRPr lang="en-US" sz="1050">
              <a:solidFill>
                <a:srgbClr val="3C6377"/>
              </a:solidFill>
              <a:effectLst/>
              <a:latin typeface="+mj-lt"/>
              <a:ea typeface="DengXian" panose="02010600030101010101" pitchFamily="2" charset="-122"/>
              <a:cs typeface="Arial" panose="020B0604020202020204" pitchFamily="34" charset="0"/>
            </a:endParaRPr>
          </a:p>
        </p:txBody>
      </p:sp>
      <p:sp>
        <p:nvSpPr>
          <p:cNvPr id="11" name="Text Box 1">
            <a:extLst>
              <a:ext uri="{FF2B5EF4-FFF2-40B4-BE49-F238E27FC236}">
                <a16:creationId xmlns:a16="http://schemas.microsoft.com/office/drawing/2014/main" id="{0AC8C535-9995-448B-B992-A9F170CB2535}"/>
              </a:ext>
            </a:extLst>
          </p:cNvPr>
          <p:cNvSpPr txBox="1"/>
          <p:nvPr/>
        </p:nvSpPr>
        <p:spPr>
          <a:xfrm>
            <a:off x="10036176" y="2666466"/>
            <a:ext cx="1123949" cy="206909"/>
          </a:xfrm>
          <a:prstGeom prst="rect">
            <a:avLst/>
          </a:prstGeom>
          <a:solidFill>
            <a:srgbClr val="E3F1E2"/>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ct val="0"/>
              </a:spcBef>
              <a:spcAft>
                <a:spcPct val="0"/>
              </a:spcAft>
            </a:pPr>
            <a:r>
              <a:rPr lang="fr-FR" sz="1050" b="0" i="0" u="none" strike="noStrike" cap="none" baseline="0">
                <a:solidFill>
                  <a:srgbClr val="3C6377"/>
                </a:solidFill>
                <a:effectLst/>
                <a:uFill>
                  <a:solidFill>
                    <a:prstClr val="black">
                      <a:alpha val="0"/>
                    </a:prstClr>
                  </a:solidFill>
                </a:uFill>
                <a:latin typeface="Arial"/>
                <a:ea typeface="Arial"/>
                <a:cs typeface="Arial"/>
              </a:rPr>
              <a:t>lymphadénopathie</a:t>
            </a:r>
            <a:endParaRPr lang="en-US" sz="1050">
              <a:solidFill>
                <a:srgbClr val="3C6377"/>
              </a:solidFill>
              <a:effectLst/>
              <a:latin typeface="+mj-lt"/>
              <a:ea typeface="DengXian" panose="02010600030101010101" pitchFamily="2" charset="-122"/>
              <a:cs typeface="Arial" panose="020B0604020202020204" pitchFamily="34" charset="0"/>
            </a:endParaRPr>
          </a:p>
        </p:txBody>
      </p:sp>
      <p:sp>
        <p:nvSpPr>
          <p:cNvPr id="12" name="Text Box 1">
            <a:extLst>
              <a:ext uri="{FF2B5EF4-FFF2-40B4-BE49-F238E27FC236}">
                <a16:creationId xmlns:a16="http://schemas.microsoft.com/office/drawing/2014/main" id="{39880459-9312-4D41-86E7-51E434A33AB2}"/>
              </a:ext>
            </a:extLst>
          </p:cNvPr>
          <p:cNvSpPr txBox="1"/>
          <p:nvPr/>
        </p:nvSpPr>
        <p:spPr>
          <a:xfrm>
            <a:off x="7572376" y="3701823"/>
            <a:ext cx="457200" cy="670560"/>
          </a:xfrm>
          <a:prstGeom prst="rect">
            <a:avLst/>
          </a:prstGeom>
          <a:solidFill>
            <a:srgbClr val="E3F1E2"/>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0" i="0" u="none" strike="noStrike" cap="none" baseline="0">
                <a:solidFill>
                  <a:srgbClr val="3C6377"/>
                </a:solidFill>
                <a:effectLst/>
                <a:uFill>
                  <a:solidFill>
                    <a:prstClr val="black">
                      <a:alpha val="0"/>
                    </a:prstClr>
                  </a:solidFill>
                </a:uFill>
                <a:latin typeface="Arial"/>
                <a:ea typeface="Arial"/>
                <a:cs typeface="Arial"/>
              </a:rPr>
              <a:t>douleurs musculaires</a:t>
            </a:r>
            <a:endParaRPr lang="en-US" sz="1050">
              <a:solidFill>
                <a:srgbClr val="3C6377"/>
              </a:solidFill>
              <a:effectLst/>
              <a:latin typeface="+mj-lt"/>
              <a:ea typeface="DengXian" panose="02010600030101010101" pitchFamily="2" charset="-122"/>
              <a:cs typeface="Arial" panose="020B0604020202020204" pitchFamily="34" charset="0"/>
            </a:endParaRPr>
          </a:p>
        </p:txBody>
      </p:sp>
      <p:sp>
        <p:nvSpPr>
          <p:cNvPr id="13" name="Text Box 1">
            <a:extLst>
              <a:ext uri="{FF2B5EF4-FFF2-40B4-BE49-F238E27FC236}">
                <a16:creationId xmlns:a16="http://schemas.microsoft.com/office/drawing/2014/main" id="{BD81D77F-B90F-4BEE-B99D-E481319FC39D}"/>
              </a:ext>
            </a:extLst>
          </p:cNvPr>
          <p:cNvSpPr txBox="1"/>
          <p:nvPr/>
        </p:nvSpPr>
        <p:spPr>
          <a:xfrm>
            <a:off x="10325102" y="4300263"/>
            <a:ext cx="952498" cy="335280"/>
          </a:xfrm>
          <a:prstGeom prst="rect">
            <a:avLst/>
          </a:prstGeom>
          <a:solidFill>
            <a:srgbClr val="E3F1E2"/>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50" b="0" i="0" u="none" strike="noStrike" cap="none" baseline="0">
                <a:solidFill>
                  <a:srgbClr val="3C6377"/>
                </a:solidFill>
                <a:effectLst/>
                <a:uFill>
                  <a:solidFill>
                    <a:prstClr val="black">
                      <a:alpha val="0"/>
                    </a:prstClr>
                  </a:solidFill>
                </a:uFill>
                <a:latin typeface="Arial"/>
                <a:ea typeface="Arial"/>
                <a:cs typeface="Arial"/>
              </a:rPr>
              <a:t>lésions génitales</a:t>
            </a:r>
            <a:endParaRPr lang="en-US" sz="1050">
              <a:solidFill>
                <a:srgbClr val="3C6377"/>
              </a:solidFill>
              <a:effectLst/>
              <a:latin typeface="+mj-lt"/>
              <a:ea typeface="DengXian" panose="02010600030101010101" pitchFamily="2" charset="-122"/>
              <a:cs typeface="Arial" panose="020B0604020202020204" pitchFamily="34" charset="0"/>
            </a:endParaRPr>
          </a:p>
        </p:txBody>
      </p:sp>
      <p:sp>
        <p:nvSpPr>
          <p:cNvPr id="15" name="Text Box 1">
            <a:extLst>
              <a:ext uri="{FF2B5EF4-FFF2-40B4-BE49-F238E27FC236}">
                <a16:creationId xmlns:a16="http://schemas.microsoft.com/office/drawing/2014/main" id="{44031FBB-BDD2-47E2-A296-324CE2A62580}"/>
              </a:ext>
            </a:extLst>
          </p:cNvPr>
          <p:cNvSpPr txBox="1"/>
          <p:nvPr/>
        </p:nvSpPr>
        <p:spPr>
          <a:xfrm>
            <a:off x="10795001" y="3052488"/>
            <a:ext cx="730248" cy="1173480"/>
          </a:xfrm>
          <a:prstGeom prst="rect">
            <a:avLst/>
          </a:prstGeom>
          <a:solidFill>
            <a:srgbClr val="E3F1E2"/>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0" i="0" u="none" strike="noStrike" cap="none" baseline="0">
                <a:solidFill>
                  <a:srgbClr val="3C6377"/>
                </a:solidFill>
                <a:effectLst/>
                <a:uFill>
                  <a:solidFill>
                    <a:prstClr val="black">
                      <a:alpha val="0"/>
                    </a:prstClr>
                  </a:solidFill>
                </a:uFill>
                <a:latin typeface="Arial"/>
                <a:ea typeface="Arial"/>
                <a:cs typeface="Arial"/>
              </a:rPr>
              <a:t>éruption cutanée ou lésions cutanées (peuvent être ulcéreuses)</a:t>
            </a:r>
            <a:endParaRPr lang="en-US" sz="1050">
              <a:solidFill>
                <a:srgbClr val="3C6377"/>
              </a:solidFill>
              <a:effectLst/>
              <a:latin typeface="+mj-lt"/>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74000919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D87FD-3F72-7F6A-9EDA-D2A46D9B400A}"/>
              </a:ext>
            </a:extLst>
          </p:cNvPr>
          <p:cNvSpPr>
            <a:spLocks noGrp="1"/>
          </p:cNvSpPr>
          <p:nvPr>
            <p:ph type="title"/>
          </p:nvPr>
        </p:nvSpPr>
        <p:spPr>
          <a:xfrm>
            <a:off x="838200" y="395989"/>
            <a:ext cx="10515600" cy="800039"/>
          </a:xfrm>
        </p:spPr>
        <p:txBody>
          <a:bodyPr>
            <a:normAutofit/>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Proportion des cas présentant les symptômes rapportés </a:t>
            </a:r>
          </a:p>
        </p:txBody>
      </p:sp>
      <p:pic>
        <p:nvPicPr>
          <p:cNvPr id="6" name="Content Placeholder 5">
            <a:extLst>
              <a:ext uri="{FF2B5EF4-FFF2-40B4-BE49-F238E27FC236}">
                <a16:creationId xmlns:a16="http://schemas.microsoft.com/office/drawing/2014/main" id="{8458B8DD-9204-234C-3F7D-416DC6C1E34C}"/>
              </a:ext>
            </a:extLst>
          </p:cNvPr>
          <p:cNvPicPr>
            <a:picLocks noGrp="1" noChangeAspect="1"/>
          </p:cNvPicPr>
          <p:nvPr>
            <p:ph idx="1"/>
          </p:nvPr>
        </p:nvPicPr>
        <p:blipFill>
          <a:blip r:embed="rId3"/>
          <a:stretch>
            <a:fillRect/>
          </a:stretch>
        </p:blipFill>
        <p:spPr>
          <a:xfrm>
            <a:off x="892808" y="1228112"/>
            <a:ext cx="7828989" cy="5340963"/>
          </a:xfrm>
        </p:spPr>
      </p:pic>
      <p:sp>
        <p:nvSpPr>
          <p:cNvPr id="7" name="TextBox 6">
            <a:extLst>
              <a:ext uri="{FF2B5EF4-FFF2-40B4-BE49-F238E27FC236}">
                <a16:creationId xmlns:a16="http://schemas.microsoft.com/office/drawing/2014/main" id="{711270A2-E1FA-F79A-B14F-16F87EB671D4}"/>
              </a:ext>
            </a:extLst>
          </p:cNvPr>
          <p:cNvSpPr txBox="1"/>
          <p:nvPr/>
        </p:nvSpPr>
        <p:spPr>
          <a:xfrm>
            <a:off x="8803105" y="1636713"/>
            <a:ext cx="3003883" cy="4431983"/>
          </a:xfrm>
          <a:prstGeom prst="rect">
            <a:avLst/>
          </a:prstGeom>
          <a:noFill/>
        </p:spPr>
        <p:txBody>
          <a:bodyPr wrap="square" rtlCol="0">
            <a:spAutoFit/>
          </a:bodyPr>
          <a:lstStyle/>
          <a:p>
            <a:pPr>
              <a:spcBef>
                <a:spcPts val="1200"/>
              </a:spcBef>
            </a:pPr>
            <a:r>
              <a:rPr lang="fr-FR" b="0" i="0" u="none" strike="noStrike" cap="none" baseline="0">
                <a:solidFill>
                  <a:srgbClr val="000000"/>
                </a:solidFill>
                <a:effectLst/>
                <a:uFill>
                  <a:solidFill>
                    <a:prstClr val="black">
                      <a:alpha val="0"/>
                    </a:prstClr>
                  </a:solidFill>
                </a:uFill>
                <a:latin typeface="Arial"/>
                <a:ea typeface="Arial"/>
                <a:cs typeface="Arial"/>
              </a:rPr>
              <a:t>Le graphique fait référence à : </a:t>
            </a:r>
          </a:p>
          <a:p>
            <a:pPr>
              <a:spcBef>
                <a:spcPts val="1200"/>
              </a:spcBef>
            </a:pPr>
            <a:r>
              <a:rPr lang="fr-FR" b="0" i="0" u="none" strike="noStrike" cap="none" baseline="0">
                <a:solidFill>
                  <a:srgbClr val="000000"/>
                </a:solidFill>
                <a:effectLst/>
                <a:uFill>
                  <a:solidFill>
                    <a:prstClr val="black">
                      <a:alpha val="0"/>
                    </a:prstClr>
                  </a:solidFill>
                </a:uFill>
                <a:latin typeface="Arial"/>
                <a:ea typeface="Arial"/>
                <a:cs typeface="Arial"/>
              </a:rPr>
              <a:t>Tous les cas, hommes et femmes.  </a:t>
            </a:r>
          </a:p>
          <a:p>
            <a:pPr>
              <a:spcBef>
                <a:spcPts val="1200"/>
              </a:spcBef>
            </a:pPr>
            <a:r>
              <a:rPr lang="fr-FR" b="0" i="0" u="none" strike="noStrike" cap="none" baseline="0">
                <a:solidFill>
                  <a:srgbClr val="000000"/>
                </a:solidFill>
                <a:effectLst/>
                <a:uFill>
                  <a:solidFill>
                    <a:prstClr val="black">
                      <a:alpha val="0"/>
                    </a:prstClr>
                  </a:solidFill>
                </a:uFill>
                <a:latin typeface="Arial"/>
                <a:ea typeface="Arial"/>
                <a:cs typeface="Arial"/>
              </a:rPr>
              <a:t>Toute éruption cutanée fait référence à un ou plusieurs symptômes d’éruption cutanée (systémique, buccale, génitale ou de localisation inconnue).</a:t>
            </a:r>
          </a:p>
          <a:p>
            <a:pPr>
              <a:spcBef>
                <a:spcPts val="1200"/>
              </a:spcBef>
            </a:pPr>
            <a:r>
              <a:rPr lang="fr-FR" b="0" i="0" u="none" strike="noStrike" cap="none" baseline="0">
                <a:solidFill>
                  <a:srgbClr val="000000"/>
                </a:solidFill>
                <a:effectLst/>
                <a:uFill>
                  <a:solidFill>
                    <a:prstClr val="black">
                      <a:alpha val="0"/>
                    </a:prstClr>
                  </a:solidFill>
                </a:uFill>
                <a:latin typeface="Arial"/>
                <a:ea typeface="Arial"/>
                <a:cs typeface="Arial"/>
              </a:rPr>
              <a:t>Toute lymphadénopathie fait référence à une lymphadénopathie générale ou locale.</a:t>
            </a:r>
          </a:p>
        </p:txBody>
      </p:sp>
      <p:sp>
        <p:nvSpPr>
          <p:cNvPr id="5" name="Text Box 1">
            <a:extLst>
              <a:ext uri="{FF2B5EF4-FFF2-40B4-BE49-F238E27FC236}">
                <a16:creationId xmlns:a16="http://schemas.microsoft.com/office/drawing/2014/main" id="{9BDF22CD-8E83-4D1D-B588-A60446B7209C}"/>
              </a:ext>
            </a:extLst>
          </p:cNvPr>
          <p:cNvSpPr txBox="1"/>
          <p:nvPr/>
        </p:nvSpPr>
        <p:spPr>
          <a:xfrm>
            <a:off x="2685535" y="1388926"/>
            <a:ext cx="643081" cy="48006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Toute éruption cutanée </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8" name="Text Box 1">
            <a:extLst>
              <a:ext uri="{FF2B5EF4-FFF2-40B4-BE49-F238E27FC236}">
                <a16:creationId xmlns:a16="http://schemas.microsoft.com/office/drawing/2014/main" id="{A73D3D37-4B24-4874-A5BA-3B1FC1BB35BE}"/>
              </a:ext>
            </a:extLst>
          </p:cNvPr>
          <p:cNvSpPr txBox="1"/>
          <p:nvPr/>
        </p:nvSpPr>
        <p:spPr>
          <a:xfrm>
            <a:off x="2890466" y="1580525"/>
            <a:ext cx="438150" cy="1600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Fièvre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9" name="Text Box 1">
            <a:extLst>
              <a:ext uri="{FF2B5EF4-FFF2-40B4-BE49-F238E27FC236}">
                <a16:creationId xmlns:a16="http://schemas.microsoft.com/office/drawing/2014/main" id="{8F5A7A88-E5B2-4281-B07C-9BB560249792}"/>
              </a:ext>
            </a:extLst>
          </p:cNvPr>
          <p:cNvSpPr txBox="1"/>
          <p:nvPr/>
        </p:nvSpPr>
        <p:spPr>
          <a:xfrm>
            <a:off x="2413844" y="1742108"/>
            <a:ext cx="914772" cy="48006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Éruption cutanée systémique </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10" name="Text Box 1">
            <a:extLst>
              <a:ext uri="{FF2B5EF4-FFF2-40B4-BE49-F238E27FC236}">
                <a16:creationId xmlns:a16="http://schemas.microsoft.com/office/drawing/2014/main" id="{77FC36FC-39DA-4E01-8E20-41E29C17D489}"/>
              </a:ext>
            </a:extLst>
          </p:cNvPr>
          <p:cNvSpPr txBox="1"/>
          <p:nvPr/>
        </p:nvSpPr>
        <p:spPr>
          <a:xfrm>
            <a:off x="2418607" y="1927634"/>
            <a:ext cx="914772" cy="48006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Éruption cutanée génitale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11" name="Text Box 1">
            <a:extLst>
              <a:ext uri="{FF2B5EF4-FFF2-40B4-BE49-F238E27FC236}">
                <a16:creationId xmlns:a16="http://schemas.microsoft.com/office/drawing/2014/main" id="{831F9175-7257-4ACA-8422-99F8873939A6}"/>
              </a:ext>
            </a:extLst>
          </p:cNvPr>
          <p:cNvSpPr txBox="1"/>
          <p:nvPr/>
        </p:nvSpPr>
        <p:spPr>
          <a:xfrm>
            <a:off x="2413844" y="2113160"/>
            <a:ext cx="914772" cy="1600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Maux de tête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12" name="Text Box 1">
            <a:extLst>
              <a:ext uri="{FF2B5EF4-FFF2-40B4-BE49-F238E27FC236}">
                <a16:creationId xmlns:a16="http://schemas.microsoft.com/office/drawing/2014/main" id="{412FBE6C-1C26-4571-A762-0C43151D9C7D}"/>
              </a:ext>
            </a:extLst>
          </p:cNvPr>
          <p:cNvSpPr txBox="1"/>
          <p:nvPr/>
        </p:nvSpPr>
        <p:spPr>
          <a:xfrm>
            <a:off x="1951510" y="2304759"/>
            <a:ext cx="1377106" cy="32004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Toute lymphadénopathie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13" name="Text Box 1">
            <a:extLst>
              <a:ext uri="{FF2B5EF4-FFF2-40B4-BE49-F238E27FC236}">
                <a16:creationId xmlns:a16="http://schemas.microsoft.com/office/drawing/2014/main" id="{65610F25-187B-49D1-9CAC-7730CDCFF12A}"/>
              </a:ext>
            </a:extLst>
          </p:cNvPr>
          <p:cNvSpPr txBox="1"/>
          <p:nvPr/>
        </p:nvSpPr>
        <p:spPr>
          <a:xfrm>
            <a:off x="2685534" y="2484212"/>
            <a:ext cx="643082" cy="1600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Fatigue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14" name="Text Box 1">
            <a:extLst>
              <a:ext uri="{FF2B5EF4-FFF2-40B4-BE49-F238E27FC236}">
                <a16:creationId xmlns:a16="http://schemas.microsoft.com/office/drawing/2014/main" id="{4B3B378B-6AE3-4E79-BF3D-9419EE214D71}"/>
              </a:ext>
            </a:extLst>
          </p:cNvPr>
          <p:cNvSpPr txBox="1"/>
          <p:nvPr/>
        </p:nvSpPr>
        <p:spPr>
          <a:xfrm>
            <a:off x="2571750" y="2663665"/>
            <a:ext cx="756866" cy="32004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Douleurs musculaires</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15" name="Text Box 1">
            <a:extLst>
              <a:ext uri="{FF2B5EF4-FFF2-40B4-BE49-F238E27FC236}">
                <a16:creationId xmlns:a16="http://schemas.microsoft.com/office/drawing/2014/main" id="{2F93D3C0-D827-4D34-82DE-6E9A7C07E9BF}"/>
              </a:ext>
            </a:extLst>
          </p:cNvPr>
          <p:cNvSpPr txBox="1"/>
          <p:nvPr/>
        </p:nvSpPr>
        <p:spPr>
          <a:xfrm>
            <a:off x="1695079" y="2843363"/>
            <a:ext cx="1638300" cy="153888"/>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Lymphadénopathie générale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16" name="Text Box 1">
            <a:extLst>
              <a:ext uri="{FF2B5EF4-FFF2-40B4-BE49-F238E27FC236}">
                <a16:creationId xmlns:a16="http://schemas.microsoft.com/office/drawing/2014/main" id="{BA0C8D3A-8486-457F-90A4-3E7641196E9C}"/>
              </a:ext>
            </a:extLst>
          </p:cNvPr>
          <p:cNvSpPr txBox="1"/>
          <p:nvPr/>
        </p:nvSpPr>
        <p:spPr>
          <a:xfrm>
            <a:off x="1695079" y="3026397"/>
            <a:ext cx="1638300" cy="1600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Lymphadénopathie locale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17" name="Text Box 1">
            <a:extLst>
              <a:ext uri="{FF2B5EF4-FFF2-40B4-BE49-F238E27FC236}">
                <a16:creationId xmlns:a16="http://schemas.microsoft.com/office/drawing/2014/main" id="{45E17060-3772-45AC-97B2-F018EA8F6FF0}"/>
              </a:ext>
            </a:extLst>
          </p:cNvPr>
          <p:cNvSpPr txBox="1"/>
          <p:nvPr/>
        </p:nvSpPr>
        <p:spPr>
          <a:xfrm>
            <a:off x="2571749" y="3199714"/>
            <a:ext cx="756867" cy="153888"/>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Mal de gorge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18" name="Text Box 1">
            <a:extLst>
              <a:ext uri="{FF2B5EF4-FFF2-40B4-BE49-F238E27FC236}">
                <a16:creationId xmlns:a16="http://schemas.microsoft.com/office/drawing/2014/main" id="{8C515AE4-0BBF-4C37-9074-61ED90F6C8CA}"/>
              </a:ext>
            </a:extLst>
          </p:cNvPr>
          <p:cNvSpPr txBox="1"/>
          <p:nvPr/>
        </p:nvSpPr>
        <p:spPr>
          <a:xfrm>
            <a:off x="1814141" y="3373031"/>
            <a:ext cx="1514475" cy="32004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Éruption cutanée, de localisation inconnue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19" name="Text Box 1">
            <a:extLst>
              <a:ext uri="{FF2B5EF4-FFF2-40B4-BE49-F238E27FC236}">
                <a16:creationId xmlns:a16="http://schemas.microsoft.com/office/drawing/2014/main" id="{D9781EA1-A9BE-463B-991D-CE05C0623F4B}"/>
              </a:ext>
            </a:extLst>
          </p:cNvPr>
          <p:cNvSpPr txBox="1"/>
          <p:nvPr/>
        </p:nvSpPr>
        <p:spPr>
          <a:xfrm>
            <a:off x="2738066" y="3566698"/>
            <a:ext cx="590550" cy="48006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Éruption cutanée buccale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20" name="Text Box 1">
            <a:extLst>
              <a:ext uri="{FF2B5EF4-FFF2-40B4-BE49-F238E27FC236}">
                <a16:creationId xmlns:a16="http://schemas.microsoft.com/office/drawing/2014/main" id="{CD1B0AB2-B5B9-4301-AEDC-C76004651C38}"/>
              </a:ext>
            </a:extLst>
          </p:cNvPr>
          <p:cNvSpPr txBox="1"/>
          <p:nvPr/>
        </p:nvSpPr>
        <p:spPr>
          <a:xfrm>
            <a:off x="2733276" y="3745997"/>
            <a:ext cx="590550" cy="1600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Frissons</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21" name="Text Box 1">
            <a:extLst>
              <a:ext uri="{FF2B5EF4-FFF2-40B4-BE49-F238E27FC236}">
                <a16:creationId xmlns:a16="http://schemas.microsoft.com/office/drawing/2014/main" id="{BF7958E6-8D39-4260-A99E-CD58C98DD860}"/>
              </a:ext>
            </a:extLst>
          </p:cNvPr>
          <p:cNvSpPr txBox="1"/>
          <p:nvPr/>
        </p:nvSpPr>
        <p:spPr>
          <a:xfrm>
            <a:off x="2895228" y="3927626"/>
            <a:ext cx="438151" cy="1600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Toux</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22" name="Text Box 1">
            <a:extLst>
              <a:ext uri="{FF2B5EF4-FFF2-40B4-BE49-F238E27FC236}">
                <a16:creationId xmlns:a16="http://schemas.microsoft.com/office/drawing/2014/main" id="{6084F8AD-6F7D-4DA6-A3C9-8685F2444AA8}"/>
              </a:ext>
            </a:extLst>
          </p:cNvPr>
          <p:cNvSpPr txBox="1"/>
          <p:nvPr/>
        </p:nvSpPr>
        <p:spPr>
          <a:xfrm>
            <a:off x="2728512" y="4109255"/>
            <a:ext cx="595314" cy="32004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Vomissements</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23" name="Text Box 1">
            <a:extLst>
              <a:ext uri="{FF2B5EF4-FFF2-40B4-BE49-F238E27FC236}">
                <a16:creationId xmlns:a16="http://schemas.microsoft.com/office/drawing/2014/main" id="{392B11F4-BF7C-4F9B-8333-13F4444A01F9}"/>
              </a:ext>
            </a:extLst>
          </p:cNvPr>
          <p:cNvSpPr txBox="1"/>
          <p:nvPr/>
        </p:nvSpPr>
        <p:spPr>
          <a:xfrm>
            <a:off x="1075950" y="4288554"/>
            <a:ext cx="2272084" cy="32004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Lymphadénopathie, de localisation inconnue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24" name="Text Box 1">
            <a:extLst>
              <a:ext uri="{FF2B5EF4-FFF2-40B4-BE49-F238E27FC236}">
                <a16:creationId xmlns:a16="http://schemas.microsoft.com/office/drawing/2014/main" id="{F32A9D16-16DF-41D4-AC73-898E79E4D382}"/>
              </a:ext>
            </a:extLst>
          </p:cNvPr>
          <p:cNvSpPr txBox="1"/>
          <p:nvPr/>
        </p:nvSpPr>
        <p:spPr>
          <a:xfrm>
            <a:off x="2957145" y="4480153"/>
            <a:ext cx="376234" cy="1600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Autre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25" name="Text Box 1">
            <a:extLst>
              <a:ext uri="{FF2B5EF4-FFF2-40B4-BE49-F238E27FC236}">
                <a16:creationId xmlns:a16="http://schemas.microsoft.com/office/drawing/2014/main" id="{C3A3A742-81C4-4124-81CC-2C51268109B3}"/>
              </a:ext>
            </a:extLst>
          </p:cNvPr>
          <p:cNvSpPr txBox="1"/>
          <p:nvPr/>
        </p:nvSpPr>
        <p:spPr>
          <a:xfrm>
            <a:off x="2447553" y="4647780"/>
            <a:ext cx="900481" cy="32004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Asymptomatique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26" name="Text Box 1">
            <a:extLst>
              <a:ext uri="{FF2B5EF4-FFF2-40B4-BE49-F238E27FC236}">
                <a16:creationId xmlns:a16="http://schemas.microsoft.com/office/drawing/2014/main" id="{88D9B89C-6B88-4A46-9DAE-F54A622D8F43}"/>
              </a:ext>
            </a:extLst>
          </p:cNvPr>
          <p:cNvSpPr txBox="1"/>
          <p:nvPr/>
        </p:nvSpPr>
        <p:spPr>
          <a:xfrm>
            <a:off x="2280498" y="4849423"/>
            <a:ext cx="1052881" cy="1600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Œdème génital</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27" name="Text Box 1">
            <a:extLst>
              <a:ext uri="{FF2B5EF4-FFF2-40B4-BE49-F238E27FC236}">
                <a16:creationId xmlns:a16="http://schemas.microsoft.com/office/drawing/2014/main" id="{01DD2901-53EB-4741-ABA5-F66731799297}"/>
              </a:ext>
            </a:extLst>
          </p:cNvPr>
          <p:cNvSpPr txBox="1"/>
          <p:nvPr/>
        </p:nvSpPr>
        <p:spPr>
          <a:xfrm>
            <a:off x="2685792" y="5035308"/>
            <a:ext cx="642566" cy="1600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Diarrhée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28" name="Text Box 1">
            <a:extLst>
              <a:ext uri="{FF2B5EF4-FFF2-40B4-BE49-F238E27FC236}">
                <a16:creationId xmlns:a16="http://schemas.microsoft.com/office/drawing/2014/main" id="{647EA11F-6E69-4DE8-A8BA-63F4DC153B21}"/>
              </a:ext>
            </a:extLst>
          </p:cNvPr>
          <p:cNvSpPr txBox="1"/>
          <p:nvPr/>
        </p:nvSpPr>
        <p:spPr>
          <a:xfrm>
            <a:off x="2457393" y="5201742"/>
            <a:ext cx="866145" cy="1600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Conjonctivite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29" name="Text Box 1">
            <a:extLst>
              <a:ext uri="{FF2B5EF4-FFF2-40B4-BE49-F238E27FC236}">
                <a16:creationId xmlns:a16="http://schemas.microsoft.com/office/drawing/2014/main" id="{F082E79D-FBBF-4CA7-BAD9-2B07171A783E}"/>
              </a:ext>
            </a:extLst>
          </p:cNvPr>
          <p:cNvSpPr txBox="1"/>
          <p:nvPr/>
        </p:nvSpPr>
        <p:spPr>
          <a:xfrm>
            <a:off x="1300478" y="5411260"/>
            <a:ext cx="2032901" cy="32004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00" b="0" i="0" u="none" strike="noStrike" cap="none" baseline="0">
                <a:solidFill>
                  <a:srgbClr val="6E6E6E"/>
                </a:solidFill>
                <a:effectLst/>
                <a:uFill>
                  <a:solidFill>
                    <a:prstClr val="black">
                      <a:alpha val="0"/>
                    </a:prstClr>
                  </a:solidFill>
                </a:uFill>
                <a:latin typeface="Arial"/>
                <a:ea typeface="Arial"/>
                <a:cs typeface="Arial"/>
              </a:rPr>
              <a:t>Douleur et/ou saignement dans la région anogénitale</a:t>
            </a:r>
            <a:endParaRPr lang="en-US" sz="1000">
              <a:solidFill>
                <a:srgbClr val="6E6E6E"/>
              </a:solidFill>
              <a:effectLst/>
              <a:latin typeface="+mj-lt"/>
              <a:ea typeface="DengXian" panose="02010600030101010101" pitchFamily="2" charset="-122"/>
              <a:cs typeface="Arial" panose="020B0604020202020204" pitchFamily="34" charset="0"/>
            </a:endParaRPr>
          </a:p>
        </p:txBody>
      </p:sp>
      <p:sp>
        <p:nvSpPr>
          <p:cNvPr id="31" name="Text Box 1">
            <a:extLst>
              <a:ext uri="{FF2B5EF4-FFF2-40B4-BE49-F238E27FC236}">
                <a16:creationId xmlns:a16="http://schemas.microsoft.com/office/drawing/2014/main" id="{402E7BD1-BEF4-459C-A496-89D4243CB227}"/>
              </a:ext>
            </a:extLst>
          </p:cNvPr>
          <p:cNvSpPr txBox="1"/>
          <p:nvPr/>
        </p:nvSpPr>
        <p:spPr>
          <a:xfrm>
            <a:off x="4053840" y="5777020"/>
            <a:ext cx="3886200" cy="169277"/>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100" b="1" i="0" u="none" strike="noStrike" cap="none" baseline="0">
                <a:solidFill>
                  <a:srgbClr val="000000"/>
                </a:solidFill>
                <a:effectLst/>
                <a:uFill>
                  <a:solidFill>
                    <a:prstClr val="black">
                      <a:alpha val="0"/>
                    </a:prstClr>
                  </a:solidFill>
                </a:uFill>
                <a:latin typeface="Arial"/>
                <a:ea typeface="Arial"/>
                <a:cs typeface="Arial"/>
              </a:rPr>
              <a:t>Proportion des cas présentant le symptôme rapporté*</a:t>
            </a:r>
            <a:endParaRPr lang="en-US" sz="1100" b="1">
              <a:effectLst/>
              <a:latin typeface="+mj-lt"/>
              <a:ea typeface="DengXian" panose="02010600030101010101" pitchFamily="2" charset="-122"/>
              <a:cs typeface="Arial" panose="020B0604020202020204" pitchFamily="34" charset="0"/>
            </a:endParaRPr>
          </a:p>
        </p:txBody>
      </p:sp>
      <p:sp>
        <p:nvSpPr>
          <p:cNvPr id="33" name="Text Box 1">
            <a:extLst>
              <a:ext uri="{FF2B5EF4-FFF2-40B4-BE49-F238E27FC236}">
                <a16:creationId xmlns:a16="http://schemas.microsoft.com/office/drawing/2014/main" id="{24069808-1ACD-46C9-B425-98F53F45495B}"/>
              </a:ext>
            </a:extLst>
          </p:cNvPr>
          <p:cNvSpPr txBox="1"/>
          <p:nvPr/>
        </p:nvSpPr>
        <p:spPr>
          <a:xfrm>
            <a:off x="3348034" y="5984721"/>
            <a:ext cx="5020362" cy="5029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0" i="0" u="none" strike="noStrike" cap="none" baseline="0">
                <a:solidFill>
                  <a:srgbClr val="000000"/>
                </a:solidFill>
                <a:effectLst/>
                <a:uFill>
                  <a:solidFill>
                    <a:prstClr val="black">
                      <a:alpha val="0"/>
                    </a:prstClr>
                  </a:solidFill>
                </a:uFill>
                <a:latin typeface="Arial"/>
                <a:ea typeface="Arial"/>
                <a:cs typeface="Arial"/>
              </a:rPr>
              <a:t>Source : QUI</a:t>
            </a:r>
          </a:p>
          <a:p>
            <a:pPr marL="0" marR="0">
              <a:spcBef>
                <a:spcPct val="0"/>
              </a:spcBef>
              <a:spcAft>
                <a:spcPct val="0"/>
              </a:spcAft>
            </a:pPr>
            <a:r>
              <a:rPr lang="fr-FR" sz="1050" b="0" i="0" u="none" strike="noStrike" cap="none" baseline="0">
                <a:solidFill>
                  <a:srgbClr val="000000"/>
                </a:solidFill>
                <a:effectLst/>
                <a:uFill>
                  <a:solidFill>
                    <a:prstClr val="black">
                      <a:alpha val="0"/>
                    </a:prstClr>
                  </a:solidFill>
                </a:uFill>
                <a:latin typeface="Arial"/>
                <a:ea typeface="Arial"/>
                <a:cs typeface="Arial"/>
              </a:rPr>
              <a:t>*29 475 cas présentant au moins un symptôme rapporté dans un pays où au moins deux symptômes uniques rapportés ont servi de dénominateur</a:t>
            </a:r>
            <a:endParaRPr lang="en-US" sz="1050">
              <a:effectLst/>
              <a:latin typeface="+mj-lt"/>
              <a:ea typeface="DengXian" panose="02010600030101010101" pitchFamily="2" charset="-122"/>
              <a:cs typeface="Arial" panose="020B0604020202020204" pitchFamily="34" charset="0"/>
            </a:endParaRPr>
          </a:p>
        </p:txBody>
      </p:sp>
      <p:sp>
        <p:nvSpPr>
          <p:cNvPr id="34" name="Text Box 1">
            <a:extLst>
              <a:ext uri="{FF2B5EF4-FFF2-40B4-BE49-F238E27FC236}">
                <a16:creationId xmlns:a16="http://schemas.microsoft.com/office/drawing/2014/main" id="{43BF2179-073B-435F-84A7-8D4DFC0F0F2C}"/>
              </a:ext>
            </a:extLst>
          </p:cNvPr>
          <p:cNvSpPr txBox="1"/>
          <p:nvPr/>
        </p:nvSpPr>
        <p:spPr>
          <a:xfrm rot="16200000">
            <a:off x="618639" y="3362062"/>
            <a:ext cx="1045095" cy="169277"/>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100" b="1" i="0" u="none" strike="noStrike" cap="none" baseline="0">
                <a:solidFill>
                  <a:srgbClr val="000000"/>
                </a:solidFill>
                <a:effectLst/>
                <a:uFill>
                  <a:solidFill>
                    <a:prstClr val="black">
                      <a:alpha val="0"/>
                    </a:prstClr>
                  </a:solidFill>
                </a:uFill>
                <a:latin typeface="Arial"/>
                <a:ea typeface="Arial"/>
                <a:cs typeface="Arial"/>
              </a:rPr>
              <a:t>Symptôme</a:t>
            </a:r>
            <a:endParaRPr lang="en-US" sz="1100" b="1">
              <a:effectLst/>
              <a:latin typeface="+mj-lt"/>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54944985"/>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DA17C-964F-3E7B-BB78-B9AA1D2A3E4D}"/>
              </a:ext>
            </a:extLst>
          </p:cNvPr>
          <p:cNvSpPr>
            <a:spLocks noGrp="1"/>
          </p:cNvSpPr>
          <p:nvPr>
            <p:ph type="title"/>
          </p:nvPr>
        </p:nvSpPr>
        <p:spPr>
          <a:xfrm>
            <a:off x="838200" y="319872"/>
            <a:ext cx="10515600"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Progression de l’éruption cutanée </a:t>
            </a:r>
          </a:p>
        </p:txBody>
      </p:sp>
      <p:pic>
        <p:nvPicPr>
          <p:cNvPr id="5" name="Content Placeholder 4">
            <a:extLst>
              <a:ext uri="{FF2B5EF4-FFF2-40B4-BE49-F238E27FC236}">
                <a16:creationId xmlns:a16="http://schemas.microsoft.com/office/drawing/2014/main" id="{7CD71CAB-5646-A57D-2AA0-8CDEC40E183D}"/>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838200" y="1404188"/>
            <a:ext cx="10515600" cy="4870469"/>
          </a:xfrm>
          <a:prstGeom prst="rect">
            <a:avLst/>
          </a:prstGeom>
        </p:spPr>
      </p:pic>
      <p:sp>
        <p:nvSpPr>
          <p:cNvPr id="4" name="Text Box 1">
            <a:extLst>
              <a:ext uri="{FF2B5EF4-FFF2-40B4-BE49-F238E27FC236}">
                <a16:creationId xmlns:a16="http://schemas.microsoft.com/office/drawing/2014/main" id="{300C5471-69B2-495E-B0F7-047E88C158C5}"/>
              </a:ext>
            </a:extLst>
          </p:cNvPr>
          <p:cNvSpPr txBox="1"/>
          <p:nvPr/>
        </p:nvSpPr>
        <p:spPr>
          <a:xfrm>
            <a:off x="1162858" y="1566910"/>
            <a:ext cx="1266306" cy="307777"/>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2000" b="1" i="0" u="none" strike="noStrike" cap="none" baseline="0">
                <a:solidFill>
                  <a:srgbClr val="000000"/>
                </a:solidFill>
                <a:effectLst/>
                <a:uFill>
                  <a:solidFill>
                    <a:prstClr val="black">
                      <a:alpha val="0"/>
                    </a:prstClr>
                  </a:solidFill>
                </a:uFill>
                <a:latin typeface="Arial"/>
                <a:ea typeface="Arial"/>
                <a:cs typeface="Arial"/>
              </a:rPr>
              <a:t>Macule</a:t>
            </a:r>
            <a:endParaRPr lang="en-US" sz="2000" b="1">
              <a:effectLst/>
              <a:latin typeface="+mj-lt"/>
              <a:ea typeface="DengXian" panose="02010600030101010101" pitchFamily="2" charset="-122"/>
              <a:cs typeface="Arial" panose="020B0604020202020204" pitchFamily="34" charset="0"/>
            </a:endParaRPr>
          </a:p>
        </p:txBody>
      </p:sp>
      <p:sp>
        <p:nvSpPr>
          <p:cNvPr id="6" name="Text Box 1">
            <a:extLst>
              <a:ext uri="{FF2B5EF4-FFF2-40B4-BE49-F238E27FC236}">
                <a16:creationId xmlns:a16="http://schemas.microsoft.com/office/drawing/2014/main" id="{E5D66162-3659-4830-9CFF-C663ABF590D8}"/>
              </a:ext>
            </a:extLst>
          </p:cNvPr>
          <p:cNvSpPr txBox="1"/>
          <p:nvPr/>
        </p:nvSpPr>
        <p:spPr>
          <a:xfrm>
            <a:off x="3236421" y="1566910"/>
            <a:ext cx="1266306" cy="307777"/>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2000" b="1" i="0" u="none" strike="noStrike" cap="none" baseline="0">
                <a:solidFill>
                  <a:srgbClr val="000000"/>
                </a:solidFill>
                <a:effectLst/>
                <a:uFill>
                  <a:solidFill>
                    <a:prstClr val="black">
                      <a:alpha val="0"/>
                    </a:prstClr>
                  </a:solidFill>
                </a:uFill>
                <a:latin typeface="Arial"/>
                <a:ea typeface="Arial"/>
                <a:cs typeface="Arial"/>
              </a:rPr>
              <a:t>Papule</a:t>
            </a:r>
            <a:endParaRPr lang="en-US" sz="2000" b="1">
              <a:effectLst/>
              <a:latin typeface="+mj-lt"/>
              <a:ea typeface="DengXian" panose="02010600030101010101" pitchFamily="2" charset="-122"/>
              <a:cs typeface="Arial" panose="020B0604020202020204" pitchFamily="34" charset="0"/>
            </a:endParaRPr>
          </a:p>
        </p:txBody>
      </p:sp>
      <p:sp>
        <p:nvSpPr>
          <p:cNvPr id="7" name="Text Box 1">
            <a:extLst>
              <a:ext uri="{FF2B5EF4-FFF2-40B4-BE49-F238E27FC236}">
                <a16:creationId xmlns:a16="http://schemas.microsoft.com/office/drawing/2014/main" id="{AFCCFE5F-0C45-49E1-A999-5B58D4B91A4A}"/>
              </a:ext>
            </a:extLst>
          </p:cNvPr>
          <p:cNvSpPr txBox="1"/>
          <p:nvPr/>
        </p:nvSpPr>
        <p:spPr>
          <a:xfrm>
            <a:off x="5342311" y="1566910"/>
            <a:ext cx="1266306" cy="307777"/>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2000" b="1" i="0" u="none" strike="noStrike" cap="none" baseline="0">
                <a:solidFill>
                  <a:srgbClr val="000000"/>
                </a:solidFill>
                <a:effectLst/>
                <a:uFill>
                  <a:solidFill>
                    <a:prstClr val="black">
                      <a:alpha val="0"/>
                    </a:prstClr>
                  </a:solidFill>
                </a:uFill>
                <a:latin typeface="Arial"/>
                <a:ea typeface="Arial"/>
                <a:cs typeface="Arial"/>
              </a:rPr>
              <a:t>Vésicule</a:t>
            </a:r>
            <a:endParaRPr lang="en-US" sz="2000" b="1">
              <a:effectLst/>
              <a:latin typeface="+mj-lt"/>
              <a:ea typeface="DengXian" panose="02010600030101010101" pitchFamily="2" charset="-122"/>
              <a:cs typeface="Arial" panose="020B0604020202020204" pitchFamily="34" charset="0"/>
            </a:endParaRPr>
          </a:p>
        </p:txBody>
      </p:sp>
      <p:sp>
        <p:nvSpPr>
          <p:cNvPr id="8" name="Text Box 1">
            <a:extLst>
              <a:ext uri="{FF2B5EF4-FFF2-40B4-BE49-F238E27FC236}">
                <a16:creationId xmlns:a16="http://schemas.microsoft.com/office/drawing/2014/main" id="{F9BB26F8-6A4E-43DC-9BFE-006EBB3628A1}"/>
              </a:ext>
            </a:extLst>
          </p:cNvPr>
          <p:cNvSpPr txBox="1"/>
          <p:nvPr/>
        </p:nvSpPr>
        <p:spPr>
          <a:xfrm>
            <a:off x="7545184" y="1566910"/>
            <a:ext cx="1266306" cy="307777"/>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2000" b="1" i="0" u="none" strike="noStrike" cap="none" baseline="0">
                <a:solidFill>
                  <a:srgbClr val="000000"/>
                </a:solidFill>
                <a:effectLst/>
                <a:uFill>
                  <a:solidFill>
                    <a:prstClr val="black">
                      <a:alpha val="0"/>
                    </a:prstClr>
                  </a:solidFill>
                </a:uFill>
                <a:latin typeface="Arial"/>
                <a:ea typeface="Arial"/>
                <a:cs typeface="Arial"/>
              </a:rPr>
              <a:t>Pustule</a:t>
            </a:r>
            <a:endParaRPr lang="en-US" sz="2000" b="1">
              <a:effectLst/>
              <a:latin typeface="+mj-lt"/>
              <a:ea typeface="DengXian" panose="02010600030101010101" pitchFamily="2" charset="-122"/>
              <a:cs typeface="Arial" panose="020B0604020202020204" pitchFamily="34" charset="0"/>
            </a:endParaRPr>
          </a:p>
        </p:txBody>
      </p:sp>
      <p:sp>
        <p:nvSpPr>
          <p:cNvPr id="9" name="Text Box 1">
            <a:extLst>
              <a:ext uri="{FF2B5EF4-FFF2-40B4-BE49-F238E27FC236}">
                <a16:creationId xmlns:a16="http://schemas.microsoft.com/office/drawing/2014/main" id="{E574F201-C180-4362-9660-5ED36176CC5F}"/>
              </a:ext>
            </a:extLst>
          </p:cNvPr>
          <p:cNvSpPr txBox="1"/>
          <p:nvPr/>
        </p:nvSpPr>
        <p:spPr>
          <a:xfrm>
            <a:off x="9674166" y="1566910"/>
            <a:ext cx="1266306" cy="307777"/>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2000" b="1" i="0" u="none" strike="noStrike" cap="none" baseline="0">
                <a:solidFill>
                  <a:srgbClr val="000000"/>
                </a:solidFill>
                <a:effectLst/>
                <a:uFill>
                  <a:solidFill>
                    <a:prstClr val="black">
                      <a:alpha val="0"/>
                    </a:prstClr>
                  </a:solidFill>
                </a:uFill>
                <a:latin typeface="Arial"/>
                <a:ea typeface="Arial"/>
                <a:cs typeface="Arial"/>
              </a:rPr>
              <a:t>Croûte</a:t>
            </a:r>
            <a:endParaRPr lang="en-US" sz="2000" b="1">
              <a:effectLst/>
              <a:latin typeface="+mj-lt"/>
              <a:ea typeface="DengXian" panose="02010600030101010101" pitchFamily="2" charset="-122"/>
              <a:cs typeface="Arial" panose="020B0604020202020204" pitchFamily="34" charset="0"/>
            </a:endParaRPr>
          </a:p>
        </p:txBody>
      </p:sp>
      <p:sp>
        <p:nvSpPr>
          <p:cNvPr id="10" name="Text Box 1">
            <a:extLst>
              <a:ext uri="{FF2B5EF4-FFF2-40B4-BE49-F238E27FC236}">
                <a16:creationId xmlns:a16="http://schemas.microsoft.com/office/drawing/2014/main" id="{09C125CB-8342-476B-8F86-DD104BB90E7D}"/>
              </a:ext>
            </a:extLst>
          </p:cNvPr>
          <p:cNvSpPr txBox="1"/>
          <p:nvPr/>
        </p:nvSpPr>
        <p:spPr>
          <a:xfrm>
            <a:off x="1053177" y="5720659"/>
            <a:ext cx="1411779" cy="430887"/>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700" b="0" i="0" u="none" strike="noStrike" cap="none" baseline="0">
                <a:solidFill>
                  <a:srgbClr val="000000"/>
                </a:solidFill>
                <a:effectLst/>
                <a:uFill>
                  <a:solidFill>
                    <a:prstClr val="black">
                      <a:alpha val="0"/>
                    </a:prstClr>
                  </a:solidFill>
                </a:uFill>
                <a:latin typeface="Calibri"/>
                <a:ea typeface="Calibri"/>
                <a:cs typeface="Calibri"/>
              </a:rPr>
              <a:t>Remerciements : Emerg Infect Dis / N. Erez et al., 2018 Consulté à l’adresse : </a:t>
            </a:r>
            <a:r>
              <a:rPr lang="fr-FR" sz="700" b="0" i="0" u="none" strike="noStrike" cap="none" baseline="0">
                <a:solidFill>
                  <a:srgbClr val="3177B9"/>
                </a:solidFill>
                <a:effectLst/>
                <a:uFill>
                  <a:solidFill>
                    <a:prstClr val="black">
                      <a:alpha val="0"/>
                    </a:prstClr>
                  </a:solidFill>
                </a:uFill>
                <a:latin typeface="Calibri"/>
                <a:ea typeface="Calibri"/>
                <a:cs typeface="Calibri"/>
                <a:hlinkClick r:id="rId4" history="0"/>
              </a:rPr>
              <a:t>https://wwwnc.cdc.gov/eid/article/25/5/19-0076-f1</a:t>
            </a:r>
            <a:r>
              <a:rPr lang="fr-FR" sz="700" b="0" i="0" u="none" strike="noStrike" cap="none" baseline="0">
                <a:solidFill>
                  <a:srgbClr val="3177B9"/>
                </a:solidFill>
                <a:effectLst/>
                <a:uFill>
                  <a:solidFill>
                    <a:prstClr val="black">
                      <a:alpha val="0"/>
                    </a:prstClr>
                  </a:solidFill>
                </a:uFill>
                <a:latin typeface="Calibri"/>
                <a:ea typeface="Calibri"/>
                <a:cs typeface="Calibri"/>
              </a:rPr>
              <a:t>  </a:t>
            </a:r>
            <a:endParaRPr lang="en-US" sz="700">
              <a:solidFill>
                <a:schemeClr val="accent3">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Text Box 1">
            <a:extLst>
              <a:ext uri="{FF2B5EF4-FFF2-40B4-BE49-F238E27FC236}">
                <a16:creationId xmlns:a16="http://schemas.microsoft.com/office/drawing/2014/main" id="{C67DD20F-99AC-41E8-B12A-2CC11DD8AE15}"/>
              </a:ext>
            </a:extLst>
          </p:cNvPr>
          <p:cNvSpPr txBox="1"/>
          <p:nvPr/>
        </p:nvSpPr>
        <p:spPr>
          <a:xfrm>
            <a:off x="2980111" y="5720659"/>
            <a:ext cx="1739671" cy="430887"/>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700" b="0" i="0" u="none" strike="noStrike" cap="none" baseline="0">
                <a:solidFill>
                  <a:srgbClr val="000000"/>
                </a:solidFill>
                <a:effectLst/>
                <a:uFill>
                  <a:solidFill>
                    <a:prstClr val="black">
                      <a:alpha val="0"/>
                    </a:prstClr>
                  </a:solidFill>
                </a:uFill>
                <a:latin typeface="Calibri"/>
                <a:ea typeface="Calibri"/>
                <a:cs typeface="Calibri"/>
              </a:rPr>
              <a:t>Remerciements : NEJM/ D.Kurz et al .2004 </a:t>
            </a:r>
          </a:p>
          <a:p>
            <a:pPr marL="0" marR="0">
              <a:spcBef>
                <a:spcPct val="0"/>
              </a:spcBef>
              <a:spcAft>
                <a:spcPct val="0"/>
              </a:spcAft>
            </a:pPr>
            <a:r>
              <a:rPr lang="fr-FR" sz="700" b="0" i="0" u="none" strike="noStrike" cap="none" baseline="0">
                <a:solidFill>
                  <a:srgbClr val="000000"/>
                </a:solidFill>
                <a:effectLst/>
                <a:uFill>
                  <a:solidFill>
                    <a:prstClr val="black">
                      <a:alpha val="0"/>
                    </a:prstClr>
                  </a:solidFill>
                </a:uFill>
                <a:latin typeface="Calibri"/>
                <a:ea typeface="Calibri"/>
                <a:cs typeface="Calibri"/>
              </a:rPr>
              <a:t>Consulté à l’adresse : </a:t>
            </a:r>
            <a:r>
              <a:rPr lang="fr-FR" sz="700" b="0" i="0" u="none" strike="noStrike" cap="none" baseline="0">
                <a:solidFill>
                  <a:srgbClr val="3177B9"/>
                </a:solidFill>
                <a:effectLst/>
                <a:uFill>
                  <a:solidFill>
                    <a:prstClr val="black">
                      <a:alpha val="0"/>
                    </a:prstClr>
                  </a:solidFill>
                </a:uFill>
                <a:latin typeface="Calibri"/>
                <a:ea typeface="Calibri"/>
                <a:cs typeface="Calibri"/>
                <a:hlinkClick r:id="rId5" history="0"/>
              </a:rPr>
              <a:t>https://www.nejm.org/doi/full/10.1056/NEJMoa032299</a:t>
            </a:r>
            <a:endParaRPr lang="en-US" sz="700">
              <a:solidFill>
                <a:schemeClr val="accent3">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Text Box 1">
            <a:extLst>
              <a:ext uri="{FF2B5EF4-FFF2-40B4-BE49-F238E27FC236}">
                <a16:creationId xmlns:a16="http://schemas.microsoft.com/office/drawing/2014/main" id="{2424C936-CAEF-44CF-8E65-6E181DA480FD}"/>
              </a:ext>
            </a:extLst>
          </p:cNvPr>
          <p:cNvSpPr txBox="1"/>
          <p:nvPr/>
        </p:nvSpPr>
        <p:spPr>
          <a:xfrm>
            <a:off x="5025966" y="5702187"/>
            <a:ext cx="1739671" cy="107722"/>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700" b="0" i="0" u="none" strike="noStrike" cap="none" baseline="0">
                <a:solidFill>
                  <a:srgbClr val="000000"/>
                </a:solidFill>
                <a:effectLst/>
                <a:uFill>
                  <a:solidFill>
                    <a:prstClr val="black">
                      <a:alpha val="0"/>
                    </a:prstClr>
                  </a:solidFill>
                </a:uFill>
                <a:latin typeface="Calibri"/>
                <a:ea typeface="Calibri"/>
                <a:cs typeface="Calibri"/>
              </a:rPr>
              <a:t>Remerciements : Andrea McCollum / CDC</a:t>
            </a:r>
            <a:endParaRPr lang="en-US" sz="700">
              <a:solidFill>
                <a:schemeClr val="accent3">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Text Box 1">
            <a:extLst>
              <a:ext uri="{FF2B5EF4-FFF2-40B4-BE49-F238E27FC236}">
                <a16:creationId xmlns:a16="http://schemas.microsoft.com/office/drawing/2014/main" id="{DE0C4E9E-1008-4D21-9926-EAF9721D20DB}"/>
              </a:ext>
            </a:extLst>
          </p:cNvPr>
          <p:cNvSpPr txBox="1"/>
          <p:nvPr/>
        </p:nvSpPr>
        <p:spPr>
          <a:xfrm>
            <a:off x="7343138" y="5702187"/>
            <a:ext cx="1739671" cy="215444"/>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700" b="0" i="0" u="none" strike="noStrike" cap="none" baseline="0">
                <a:solidFill>
                  <a:srgbClr val="000000"/>
                </a:solidFill>
                <a:effectLst/>
                <a:uFill>
                  <a:solidFill>
                    <a:prstClr val="black">
                      <a:alpha val="0"/>
                    </a:prstClr>
                  </a:solidFill>
                </a:uFill>
                <a:latin typeface="Calibri"/>
                <a:ea typeface="Calibri"/>
                <a:cs typeface="Calibri"/>
              </a:rPr>
              <a:t>Remerciements : Toutou Likafi/ École de Santé Publique de Kinshasa</a:t>
            </a:r>
            <a:endParaRPr lang="en-US" sz="700">
              <a:solidFill>
                <a:schemeClr val="accent3">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 Box 1">
            <a:extLst>
              <a:ext uri="{FF2B5EF4-FFF2-40B4-BE49-F238E27FC236}">
                <a16:creationId xmlns:a16="http://schemas.microsoft.com/office/drawing/2014/main" id="{6B020D29-1A74-4E95-9742-4CDF8A42FB3F}"/>
              </a:ext>
            </a:extLst>
          </p:cNvPr>
          <p:cNvSpPr txBox="1"/>
          <p:nvPr/>
        </p:nvSpPr>
        <p:spPr>
          <a:xfrm>
            <a:off x="9431712" y="5719391"/>
            <a:ext cx="1707111" cy="215444"/>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700" b="0" i="0" u="none" strike="noStrike" cap="none" baseline="0">
                <a:solidFill>
                  <a:srgbClr val="000000"/>
                </a:solidFill>
                <a:effectLst/>
                <a:uFill>
                  <a:solidFill>
                    <a:prstClr val="black">
                      <a:alpha val="0"/>
                    </a:prstClr>
                  </a:solidFill>
                </a:uFill>
                <a:latin typeface="Calibri"/>
                <a:ea typeface="Calibri"/>
                <a:cs typeface="Calibri"/>
              </a:rPr>
              <a:t>Remerciements : P. Mbala /Institut National de Recherche Biomedicale. RDC</a:t>
            </a:r>
            <a:endParaRPr lang="en-US" sz="700">
              <a:solidFill>
                <a:schemeClr val="accent3">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379305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0934A-359E-F9DD-CF51-FAF684607510}"/>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de ce programme</a:t>
            </a:r>
          </a:p>
        </p:txBody>
      </p:sp>
      <p:sp>
        <p:nvSpPr>
          <p:cNvPr id="3" name="Content Placeholder 2">
            <a:extLst>
              <a:ext uri="{FF2B5EF4-FFF2-40B4-BE49-F238E27FC236}">
                <a16:creationId xmlns:a16="http://schemas.microsoft.com/office/drawing/2014/main" id="{3DFDBA37-1DB2-D56B-62A7-FDD6A5D9975F}"/>
              </a:ext>
            </a:extLst>
          </p:cNvPr>
          <p:cNvSpPr>
            <a:spLocks noGrp="1"/>
          </p:cNvSpPr>
          <p:nvPr>
            <p:ph idx="1"/>
          </p:nvPr>
        </p:nvSpPr>
        <p:spPr>
          <a:xfrm>
            <a:off x="838200" y="1636730"/>
            <a:ext cx="9763125" cy="4932746"/>
          </a:xfrm>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Les participants qui maîtrisent les objectifs d’apprentissage de la formation devront pouvoir comprendre le contexte, l’épidémiologie, le mode de transmission, le diagnostic, le traitement et la prévention de la variole du singe, notamment les caractéristiques de la flambée la plus récente déclarée urgence de santé publique de portée internationale en août 2024. </a:t>
            </a:r>
          </a:p>
        </p:txBody>
      </p:sp>
    </p:spTree>
    <p:extLst>
      <p:ext uri="{BB962C8B-B14F-4D97-AF65-F5344CB8AC3E}">
        <p14:creationId xmlns:p14="http://schemas.microsoft.com/office/powerpoint/2010/main" val="2865323435"/>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19D7A80-CD3E-F0A7-9153-3217A1CF4DFA}"/>
              </a:ext>
            </a:extLst>
          </p:cNvPr>
          <p:cNvPicPr>
            <a:picLocks noGrp="1" noChangeAspect="1"/>
          </p:cNvPicPr>
          <p:nvPr>
            <p:ph idx="1"/>
          </p:nvPr>
        </p:nvPicPr>
        <p:blipFill>
          <a:blip r:embed="rId3"/>
          <a:stretch>
            <a:fillRect/>
          </a:stretch>
        </p:blipFill>
        <p:spPr>
          <a:xfrm>
            <a:off x="524744" y="909201"/>
            <a:ext cx="11142512" cy="4608195"/>
          </a:xfrm>
        </p:spPr>
      </p:pic>
      <p:sp>
        <p:nvSpPr>
          <p:cNvPr id="8" name="TextBox 7">
            <a:extLst>
              <a:ext uri="{FF2B5EF4-FFF2-40B4-BE49-F238E27FC236}">
                <a16:creationId xmlns:a16="http://schemas.microsoft.com/office/drawing/2014/main" id="{7F87FC99-F4B4-D7AF-476C-34ED97FD377C}"/>
              </a:ext>
            </a:extLst>
          </p:cNvPr>
          <p:cNvSpPr txBox="1"/>
          <p:nvPr/>
        </p:nvSpPr>
        <p:spPr>
          <a:xfrm>
            <a:off x="524744" y="5517396"/>
            <a:ext cx="11903876" cy="259080"/>
          </a:xfrm>
          <a:prstGeom prst="rect">
            <a:avLst/>
          </a:prstGeom>
          <a:noFill/>
        </p:spPr>
        <p:txBody>
          <a:bodyPr wrap="square">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Titanji BK, Tegomoh B, Nematollahi S, et al. Monkeypox: a contemporary review for healthcare professionals. Open Forum Infec Dis. 2022;9(7):</a:t>
            </a:r>
            <a:r>
              <a:rPr lang="fr-FR" sz="1050" b="0" i="0" u="none" strike="noStrike" cap="none" baseline="0">
                <a:solidFill>
                  <a:srgbClr val="44546A"/>
                </a:solidFill>
                <a:effectLst/>
                <a:uFill>
                  <a:solidFill>
                    <a:prstClr val="black">
                      <a:alpha val="0"/>
                    </a:prstClr>
                  </a:solidFill>
                </a:uFill>
                <a:latin typeface="Arial"/>
                <a:ea typeface="Arial"/>
                <a:cs typeface="Arial"/>
                <a:hlinkClick r:id="rId4" history="0"/>
              </a:rPr>
              <a:t>10.1093/ofid/ofac310.</a:t>
            </a:r>
            <a:endParaRPr lang="en-US" sz="1050">
              <a:solidFill>
                <a:schemeClr val="tx2"/>
              </a:solidFill>
            </a:endParaRPr>
          </a:p>
        </p:txBody>
      </p:sp>
      <p:sp>
        <p:nvSpPr>
          <p:cNvPr id="4" name="Text Box 1">
            <a:extLst>
              <a:ext uri="{FF2B5EF4-FFF2-40B4-BE49-F238E27FC236}">
                <a16:creationId xmlns:a16="http://schemas.microsoft.com/office/drawing/2014/main" id="{F6D6661A-CD08-4FD0-94BE-C5343DF10F05}"/>
              </a:ext>
            </a:extLst>
          </p:cNvPr>
          <p:cNvSpPr txBox="1"/>
          <p:nvPr/>
        </p:nvSpPr>
        <p:spPr>
          <a:xfrm>
            <a:off x="1461308" y="1262110"/>
            <a:ext cx="792942" cy="215444"/>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400" b="1" i="0" u="none" strike="noStrike" cap="none" baseline="0">
                <a:solidFill>
                  <a:srgbClr val="519DBD"/>
                </a:solidFill>
                <a:effectLst/>
                <a:uFill>
                  <a:solidFill>
                    <a:prstClr val="black">
                      <a:alpha val="0"/>
                    </a:prstClr>
                  </a:solidFill>
                </a:uFill>
                <a:latin typeface="Arial"/>
                <a:ea typeface="Arial"/>
                <a:cs typeface="Arial"/>
              </a:rPr>
              <a:t>PHASE</a:t>
            </a:r>
            <a:r>
              <a:rPr lang="fr-FR" sz="1400" b="1" i="0" u="none" strike="noStrike" cap="none" baseline="0">
                <a:solidFill>
                  <a:srgbClr val="3177B9"/>
                </a:solidFill>
                <a:effectLst/>
                <a:uFill>
                  <a:solidFill>
                    <a:prstClr val="black">
                      <a:alpha val="0"/>
                    </a:prstClr>
                  </a:solidFill>
                </a:uFill>
                <a:latin typeface="Arial"/>
                <a:ea typeface="Arial"/>
                <a:cs typeface="Arial"/>
              </a:rPr>
              <a:t> :</a:t>
            </a:r>
            <a:endParaRPr lang="en-US" sz="1400" b="1">
              <a:solidFill>
                <a:schemeClr val="accent3">
                  <a:lumMod val="50000"/>
                </a:schemeClr>
              </a:solidFill>
              <a:effectLst/>
              <a:latin typeface="+mj-lt"/>
              <a:ea typeface="DengXian" panose="02010600030101010101" pitchFamily="2" charset="-122"/>
              <a:cs typeface="Arial" panose="020B0604020202020204" pitchFamily="34" charset="0"/>
            </a:endParaRPr>
          </a:p>
        </p:txBody>
      </p:sp>
      <p:sp>
        <p:nvSpPr>
          <p:cNvPr id="5" name="Text Box 1">
            <a:extLst>
              <a:ext uri="{FF2B5EF4-FFF2-40B4-BE49-F238E27FC236}">
                <a16:creationId xmlns:a16="http://schemas.microsoft.com/office/drawing/2014/main" id="{ECFE2C1D-6832-4277-93D7-5FCA47A8502E}"/>
              </a:ext>
            </a:extLst>
          </p:cNvPr>
          <p:cNvSpPr txBox="1"/>
          <p:nvPr/>
        </p:nvSpPr>
        <p:spPr>
          <a:xfrm>
            <a:off x="2566208" y="1262110"/>
            <a:ext cx="875492" cy="215444"/>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400" b="1" i="0" u="none" strike="noStrike" cap="none" baseline="0">
                <a:solidFill>
                  <a:srgbClr val="519DBD"/>
                </a:solidFill>
                <a:effectLst/>
                <a:uFill>
                  <a:solidFill>
                    <a:prstClr val="black">
                      <a:alpha val="0"/>
                    </a:prstClr>
                  </a:solidFill>
                </a:uFill>
                <a:latin typeface="Arial"/>
                <a:ea typeface="Arial"/>
                <a:cs typeface="Arial"/>
              </a:rPr>
              <a:t>Macules</a:t>
            </a:r>
            <a:endParaRPr lang="en-US" sz="1400" b="1">
              <a:solidFill>
                <a:schemeClr val="accent3">
                  <a:lumMod val="50000"/>
                </a:schemeClr>
              </a:solidFill>
              <a:effectLst/>
              <a:latin typeface="+mj-lt"/>
              <a:ea typeface="DengXian" panose="02010600030101010101" pitchFamily="2" charset="-122"/>
              <a:cs typeface="Arial" panose="020B0604020202020204" pitchFamily="34" charset="0"/>
            </a:endParaRPr>
          </a:p>
        </p:txBody>
      </p:sp>
      <p:sp>
        <p:nvSpPr>
          <p:cNvPr id="7" name="Text Box 1">
            <a:extLst>
              <a:ext uri="{FF2B5EF4-FFF2-40B4-BE49-F238E27FC236}">
                <a16:creationId xmlns:a16="http://schemas.microsoft.com/office/drawing/2014/main" id="{A0B42981-71ED-4072-946C-CC3685F0562D}"/>
              </a:ext>
            </a:extLst>
          </p:cNvPr>
          <p:cNvSpPr txBox="1"/>
          <p:nvPr/>
        </p:nvSpPr>
        <p:spPr>
          <a:xfrm>
            <a:off x="4020358" y="1282080"/>
            <a:ext cx="875492" cy="215444"/>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400" b="1" i="0" u="none" strike="noStrike" cap="none" baseline="0">
                <a:solidFill>
                  <a:srgbClr val="519DBD"/>
                </a:solidFill>
                <a:effectLst/>
                <a:uFill>
                  <a:solidFill>
                    <a:prstClr val="black">
                      <a:alpha val="0"/>
                    </a:prstClr>
                  </a:solidFill>
                </a:uFill>
                <a:latin typeface="Arial"/>
                <a:ea typeface="Arial"/>
                <a:cs typeface="Arial"/>
              </a:rPr>
              <a:t>Papules</a:t>
            </a:r>
            <a:endParaRPr lang="en-US" sz="1400" b="1">
              <a:solidFill>
                <a:schemeClr val="accent3">
                  <a:lumMod val="50000"/>
                </a:schemeClr>
              </a:solidFill>
              <a:effectLst/>
              <a:latin typeface="+mj-lt"/>
              <a:ea typeface="DengXian" panose="02010600030101010101" pitchFamily="2" charset="-122"/>
              <a:cs typeface="Arial" panose="020B0604020202020204" pitchFamily="34" charset="0"/>
            </a:endParaRPr>
          </a:p>
        </p:txBody>
      </p:sp>
      <p:sp>
        <p:nvSpPr>
          <p:cNvPr id="9" name="Text Box 1">
            <a:extLst>
              <a:ext uri="{FF2B5EF4-FFF2-40B4-BE49-F238E27FC236}">
                <a16:creationId xmlns:a16="http://schemas.microsoft.com/office/drawing/2014/main" id="{1BF6FCC7-07FE-4F1A-B717-0507AC520CA9}"/>
              </a:ext>
            </a:extLst>
          </p:cNvPr>
          <p:cNvSpPr txBox="1"/>
          <p:nvPr/>
        </p:nvSpPr>
        <p:spPr>
          <a:xfrm>
            <a:off x="5601190" y="1282079"/>
            <a:ext cx="875492" cy="215444"/>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400" b="1" i="0" u="none" strike="noStrike" cap="none" baseline="0">
                <a:solidFill>
                  <a:srgbClr val="519DBD"/>
                </a:solidFill>
                <a:effectLst/>
                <a:uFill>
                  <a:solidFill>
                    <a:prstClr val="black">
                      <a:alpha val="0"/>
                    </a:prstClr>
                  </a:solidFill>
                </a:uFill>
                <a:latin typeface="Arial"/>
                <a:ea typeface="Arial"/>
                <a:cs typeface="Arial"/>
              </a:rPr>
              <a:t>Vésicules</a:t>
            </a:r>
            <a:endParaRPr lang="en-US" sz="1400" b="1">
              <a:solidFill>
                <a:schemeClr val="accent3">
                  <a:lumMod val="50000"/>
                </a:schemeClr>
              </a:solidFill>
              <a:effectLst/>
              <a:latin typeface="+mj-lt"/>
              <a:ea typeface="DengXian" panose="02010600030101010101" pitchFamily="2" charset="-122"/>
              <a:cs typeface="Arial" panose="020B0604020202020204" pitchFamily="34" charset="0"/>
            </a:endParaRPr>
          </a:p>
        </p:txBody>
      </p:sp>
      <p:sp>
        <p:nvSpPr>
          <p:cNvPr id="10" name="Text Box 1">
            <a:extLst>
              <a:ext uri="{FF2B5EF4-FFF2-40B4-BE49-F238E27FC236}">
                <a16:creationId xmlns:a16="http://schemas.microsoft.com/office/drawing/2014/main" id="{F7BE8021-959B-45ED-BC08-F7F407B80A2A}"/>
              </a:ext>
            </a:extLst>
          </p:cNvPr>
          <p:cNvSpPr txBox="1"/>
          <p:nvPr/>
        </p:nvSpPr>
        <p:spPr>
          <a:xfrm>
            <a:off x="7182022" y="1297993"/>
            <a:ext cx="875492" cy="215444"/>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400" b="1" i="0" u="none" strike="noStrike" cap="none" baseline="0">
                <a:solidFill>
                  <a:srgbClr val="519DBD"/>
                </a:solidFill>
                <a:effectLst/>
                <a:uFill>
                  <a:solidFill>
                    <a:prstClr val="black">
                      <a:alpha val="0"/>
                    </a:prstClr>
                  </a:solidFill>
                </a:uFill>
                <a:latin typeface="Arial"/>
                <a:ea typeface="Arial"/>
                <a:cs typeface="Arial"/>
              </a:rPr>
              <a:t>Pustules</a:t>
            </a:r>
            <a:endParaRPr lang="en-US" sz="1400" b="1">
              <a:solidFill>
                <a:schemeClr val="accent3">
                  <a:lumMod val="50000"/>
                </a:schemeClr>
              </a:solidFill>
              <a:effectLst/>
              <a:latin typeface="+mj-lt"/>
              <a:ea typeface="DengXian" panose="02010600030101010101" pitchFamily="2" charset="-122"/>
              <a:cs typeface="Arial" panose="020B0604020202020204" pitchFamily="34" charset="0"/>
            </a:endParaRPr>
          </a:p>
        </p:txBody>
      </p:sp>
      <p:sp>
        <p:nvSpPr>
          <p:cNvPr id="11" name="Text Box 1">
            <a:extLst>
              <a:ext uri="{FF2B5EF4-FFF2-40B4-BE49-F238E27FC236}">
                <a16:creationId xmlns:a16="http://schemas.microsoft.com/office/drawing/2014/main" id="{B0A69511-FFA1-4F5E-AF25-09F240489D19}"/>
              </a:ext>
            </a:extLst>
          </p:cNvPr>
          <p:cNvSpPr txBox="1"/>
          <p:nvPr/>
        </p:nvSpPr>
        <p:spPr>
          <a:xfrm>
            <a:off x="8777747" y="1282079"/>
            <a:ext cx="723092" cy="215444"/>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400" b="1" i="0" u="none" strike="noStrike" cap="none" baseline="0">
                <a:solidFill>
                  <a:srgbClr val="519DBD"/>
                </a:solidFill>
                <a:effectLst/>
                <a:uFill>
                  <a:solidFill>
                    <a:prstClr val="black">
                      <a:alpha val="0"/>
                    </a:prstClr>
                  </a:solidFill>
                </a:uFill>
                <a:latin typeface="Arial"/>
                <a:ea typeface="Arial"/>
                <a:cs typeface="Arial"/>
              </a:rPr>
              <a:t>Croûtes</a:t>
            </a:r>
            <a:endParaRPr lang="en-US" sz="1400" b="1">
              <a:solidFill>
                <a:schemeClr val="accent3">
                  <a:lumMod val="50000"/>
                </a:schemeClr>
              </a:solidFill>
              <a:effectLst/>
              <a:latin typeface="+mj-lt"/>
              <a:ea typeface="DengXian" panose="02010600030101010101" pitchFamily="2" charset="-122"/>
              <a:cs typeface="Arial" panose="020B0604020202020204" pitchFamily="34" charset="0"/>
            </a:endParaRPr>
          </a:p>
        </p:txBody>
      </p:sp>
      <p:sp>
        <p:nvSpPr>
          <p:cNvPr id="12" name="Text Box 1">
            <a:extLst>
              <a:ext uri="{FF2B5EF4-FFF2-40B4-BE49-F238E27FC236}">
                <a16:creationId xmlns:a16="http://schemas.microsoft.com/office/drawing/2014/main" id="{B89F4745-4146-49A2-85E1-DC680A648AF8}"/>
              </a:ext>
            </a:extLst>
          </p:cNvPr>
          <p:cNvSpPr txBox="1"/>
          <p:nvPr/>
        </p:nvSpPr>
        <p:spPr>
          <a:xfrm>
            <a:off x="1071418" y="2493948"/>
            <a:ext cx="1145886" cy="553998"/>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200" b="0" i="0" u="none" strike="noStrike" cap="none" baseline="0">
                <a:solidFill>
                  <a:srgbClr val="519DBD"/>
                </a:solidFill>
                <a:effectLst/>
                <a:uFill>
                  <a:solidFill>
                    <a:prstClr val="black">
                      <a:alpha val="0"/>
                    </a:prstClr>
                  </a:solidFill>
                </a:uFill>
                <a:latin typeface="Arial"/>
                <a:ea typeface="Arial"/>
                <a:cs typeface="Arial"/>
              </a:rPr>
              <a:t>Pigmentation plus foncée de la peau</a:t>
            </a:r>
            <a:endParaRPr lang="en-US" sz="1200">
              <a:solidFill>
                <a:schemeClr val="accent3">
                  <a:lumMod val="50000"/>
                </a:schemeClr>
              </a:solidFill>
              <a:effectLst/>
              <a:latin typeface="+mj-lt"/>
              <a:ea typeface="DengXian" panose="02010600030101010101" pitchFamily="2" charset="-122"/>
              <a:cs typeface="Arial" panose="020B0604020202020204" pitchFamily="34" charset="0"/>
            </a:endParaRPr>
          </a:p>
        </p:txBody>
      </p:sp>
      <p:sp>
        <p:nvSpPr>
          <p:cNvPr id="13" name="Text Box 1">
            <a:extLst>
              <a:ext uri="{FF2B5EF4-FFF2-40B4-BE49-F238E27FC236}">
                <a16:creationId xmlns:a16="http://schemas.microsoft.com/office/drawing/2014/main" id="{6BD8B2D7-AC45-4607-8D87-A9DA6B551380}"/>
              </a:ext>
            </a:extLst>
          </p:cNvPr>
          <p:cNvSpPr txBox="1"/>
          <p:nvPr/>
        </p:nvSpPr>
        <p:spPr>
          <a:xfrm>
            <a:off x="1071418" y="4207250"/>
            <a:ext cx="1145886" cy="553998"/>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200" b="0" i="0" u="none" strike="noStrike" cap="none" baseline="0">
                <a:solidFill>
                  <a:srgbClr val="519DBD"/>
                </a:solidFill>
                <a:effectLst/>
                <a:uFill>
                  <a:solidFill>
                    <a:prstClr val="black">
                      <a:alpha val="0"/>
                    </a:prstClr>
                  </a:solidFill>
                </a:uFill>
                <a:latin typeface="Arial"/>
                <a:ea typeface="Arial"/>
                <a:cs typeface="Arial"/>
              </a:rPr>
              <a:t>Pigmentation plus légère de la peau</a:t>
            </a:r>
            <a:endParaRPr lang="en-US" sz="1200">
              <a:solidFill>
                <a:schemeClr val="accent3">
                  <a:lumMod val="50000"/>
                </a:schemeClr>
              </a:solidFill>
              <a:effectLst/>
              <a:latin typeface="+mj-lt"/>
              <a:ea typeface="DengXian" panose="02010600030101010101" pitchFamily="2" charset="-122"/>
              <a:cs typeface="Arial" panose="020B0604020202020204" pitchFamily="34" charset="0"/>
            </a:endParaRPr>
          </a:p>
        </p:txBody>
      </p:sp>
      <p:sp>
        <p:nvSpPr>
          <p:cNvPr id="14" name="Text Box 1">
            <a:extLst>
              <a:ext uri="{FF2B5EF4-FFF2-40B4-BE49-F238E27FC236}">
                <a16:creationId xmlns:a16="http://schemas.microsoft.com/office/drawing/2014/main" id="{2963E589-DC9F-4E50-B661-71411A755B1D}"/>
              </a:ext>
            </a:extLst>
          </p:cNvPr>
          <p:cNvSpPr txBox="1"/>
          <p:nvPr/>
        </p:nvSpPr>
        <p:spPr>
          <a:xfrm>
            <a:off x="10006358" y="2674947"/>
            <a:ext cx="1243532" cy="1661993"/>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200" b="0" i="0" u="none" strike="noStrike" cap="none" baseline="0">
                <a:solidFill>
                  <a:srgbClr val="519DBD"/>
                </a:solidFill>
                <a:effectLst/>
                <a:uFill>
                  <a:solidFill>
                    <a:prstClr val="black">
                      <a:alpha val="0"/>
                    </a:prstClr>
                  </a:solidFill>
                </a:uFill>
                <a:latin typeface="Arial"/>
                <a:ea typeface="Arial"/>
                <a:cs typeface="Arial"/>
              </a:rPr>
              <a:t>Les médecins hospitaliers doivent être au fait des types de présentation des lésions sur le spectre de pigmentation de la peau</a:t>
            </a:r>
            <a:endParaRPr lang="en-US" sz="1200">
              <a:solidFill>
                <a:schemeClr val="accent3">
                  <a:lumMod val="50000"/>
                </a:schemeClr>
              </a:solidFill>
              <a:effectLst/>
              <a:latin typeface="+mj-lt"/>
              <a:ea typeface="DengXian" panose="02010600030101010101" pitchFamily="2" charset="-122"/>
              <a:cs typeface="Arial" panose="020B0604020202020204" pitchFamily="34" charset="0"/>
            </a:endParaRPr>
          </a:p>
        </p:txBody>
      </p:sp>
      <p:sp>
        <p:nvSpPr>
          <p:cNvPr id="15" name="Text Box 1">
            <a:extLst>
              <a:ext uri="{FF2B5EF4-FFF2-40B4-BE49-F238E27FC236}">
                <a16:creationId xmlns:a16="http://schemas.microsoft.com/office/drawing/2014/main" id="{340E2A76-555C-4953-BD60-D64E330F3085}"/>
              </a:ext>
            </a:extLst>
          </p:cNvPr>
          <p:cNvSpPr txBox="1"/>
          <p:nvPr/>
        </p:nvSpPr>
        <p:spPr>
          <a:xfrm>
            <a:off x="1644361" y="4954656"/>
            <a:ext cx="792942" cy="215444"/>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400" b="1" i="0" u="none" strike="noStrike" cap="none" baseline="0">
                <a:solidFill>
                  <a:srgbClr val="519DBD"/>
                </a:solidFill>
                <a:effectLst/>
                <a:uFill>
                  <a:solidFill>
                    <a:prstClr val="black">
                      <a:alpha val="0"/>
                    </a:prstClr>
                  </a:solidFill>
                </a:uFill>
                <a:latin typeface="Arial"/>
                <a:ea typeface="Arial"/>
                <a:cs typeface="Arial"/>
              </a:rPr>
              <a:t>JOUR</a:t>
            </a:r>
            <a:endParaRPr lang="en-US" sz="1400" b="1">
              <a:solidFill>
                <a:schemeClr val="accent3">
                  <a:lumMod val="50000"/>
                </a:schemeClr>
              </a:solidFill>
              <a:effectLst/>
              <a:latin typeface="+mj-lt"/>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96472695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3127-3974-DF48-2A69-66047682D3D3}"/>
              </a:ext>
            </a:extLst>
          </p:cNvPr>
          <p:cNvSpPr>
            <a:spLocks noGrp="1"/>
          </p:cNvSpPr>
          <p:nvPr>
            <p:ph type="title"/>
          </p:nvPr>
        </p:nvSpPr>
        <p:spPr>
          <a:xfrm>
            <a:off x="962186" y="3028980"/>
            <a:ext cx="8543925"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Évolution des lésions au fil du temps </a:t>
            </a:r>
          </a:p>
        </p:txBody>
      </p:sp>
    </p:spTree>
    <p:extLst>
      <p:ext uri="{BB962C8B-B14F-4D97-AF65-F5344CB8AC3E}">
        <p14:creationId xmlns:p14="http://schemas.microsoft.com/office/powerpoint/2010/main" val="242377828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C22A-1A13-1017-6D55-4BD3CEF95BE4}"/>
              </a:ext>
            </a:extLst>
          </p:cNvPr>
          <p:cNvSpPr>
            <a:spLocks noGrp="1"/>
          </p:cNvSpPr>
          <p:nvPr>
            <p:ph type="title"/>
          </p:nvPr>
        </p:nvSpPr>
        <p:spPr>
          <a:xfrm>
            <a:off x="372708" y="68347"/>
            <a:ext cx="3282938" cy="3360653"/>
          </a:xfrm>
        </p:spPr>
        <p:txBody>
          <a:bodyPr>
            <a:normAutofit fontScale="90000"/>
          </a:bodyPr>
          <a:lstStyle/>
          <a:p>
            <a:r>
              <a:rPr lang="fr-FR" sz="2800" b="0" i="0" u="none" strike="noStrike" cap="none" baseline="0">
                <a:solidFill>
                  <a:srgbClr val="577F9F"/>
                </a:solidFill>
                <a:effectLst/>
                <a:uFill>
                  <a:solidFill>
                    <a:prstClr val="black">
                      <a:alpha val="0"/>
                    </a:prstClr>
                  </a:solidFill>
                </a:uFill>
                <a:latin typeface="Arial"/>
                <a:ea typeface="Arial"/>
                <a:cs typeface="Arial"/>
              </a:rPr>
              <a:t>Développement d’une </a:t>
            </a:r>
            <a:r>
              <a:rPr lang="fr-FR" sz="2800" b="1" i="0" u="none" strike="noStrike" cap="none" baseline="0">
                <a:solidFill>
                  <a:srgbClr val="577F9F"/>
                </a:solidFill>
                <a:effectLst/>
                <a:uFill>
                  <a:solidFill>
                    <a:prstClr val="black">
                      <a:alpha val="0"/>
                    </a:prstClr>
                  </a:solidFill>
                </a:uFill>
                <a:latin typeface="Arial"/>
                <a:ea typeface="Arial"/>
                <a:cs typeface="Arial"/>
              </a:rPr>
              <a:t>lésion solitaire </a:t>
            </a:r>
            <a:r>
              <a:rPr lang="fr-FR" sz="2800" b="0" i="0" u="none" strike="noStrike" cap="none" baseline="0">
                <a:solidFill>
                  <a:srgbClr val="577F9F"/>
                </a:solidFill>
                <a:effectLst/>
                <a:uFill>
                  <a:solidFill>
                    <a:prstClr val="black">
                      <a:alpha val="0"/>
                    </a:prstClr>
                  </a:solidFill>
                </a:uFill>
                <a:latin typeface="Arial"/>
                <a:ea typeface="Arial"/>
                <a:cs typeface="Arial"/>
              </a:rPr>
              <a:t>dans la partie supérieure de l’intérieur de la cuisse droite, qui remonte latéralement vers l’extérieur de la cuisse</a:t>
            </a:r>
          </a:p>
        </p:txBody>
      </p:sp>
      <p:pic>
        <p:nvPicPr>
          <p:cNvPr id="3074" name="Picture 2" descr="Fig 4">
            <a:extLst>
              <a:ext uri="{FF2B5EF4-FFF2-40B4-BE49-F238E27FC236}">
                <a16:creationId xmlns:a16="http://schemas.microsoft.com/office/drawing/2014/main" id="{579A493B-D58A-DAC9-5DB2-000ADA803F9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58322" y="0"/>
            <a:ext cx="4639086" cy="666251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D49A338-2B6D-BAA9-1CC1-B2773B30423E}"/>
              </a:ext>
            </a:extLst>
          </p:cNvPr>
          <p:cNvSpPr txBox="1"/>
          <p:nvPr/>
        </p:nvSpPr>
        <p:spPr>
          <a:xfrm>
            <a:off x="9050277" y="5404267"/>
            <a:ext cx="2635406" cy="938719"/>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Patel A, et al. </a:t>
            </a:r>
            <a:r>
              <a:rPr lang="fr-FR" sz="1100" b="0" i="0" u="none" strike="noStrike" cap="none" baseline="0">
                <a:solidFill>
                  <a:srgbClr val="44546A"/>
                </a:solidFill>
                <a:effectLst/>
                <a:uFill>
                  <a:solidFill>
                    <a:prstClr val="black">
                      <a:alpha val="0"/>
                    </a:prstClr>
                  </a:solidFill>
                </a:uFill>
                <a:latin typeface="Arial"/>
                <a:ea typeface="Arial"/>
                <a:cs typeface="Arial"/>
                <a:hlinkClick r:id="rId4" history="0"/>
              </a:rPr>
              <a:t>Clinical features and novel presentations of human monkeypox in a central London centre during the 2022 outbreak: descriptive case series. BMJ</a:t>
            </a:r>
            <a:r>
              <a:rPr lang="fr-FR" sz="1100" b="0" i="0" u="none" strike="noStrike" cap="none" baseline="0">
                <a:solidFill>
                  <a:srgbClr val="44546A"/>
                </a:solidFill>
                <a:effectLst/>
                <a:uFill>
                  <a:solidFill>
                    <a:prstClr val="black">
                      <a:alpha val="0"/>
                    </a:prstClr>
                  </a:solidFill>
                </a:uFill>
                <a:latin typeface="Arial"/>
                <a:ea typeface="Arial"/>
                <a:cs typeface="Arial"/>
              </a:rPr>
              <a:t>. 2022;378:e072410.</a:t>
            </a:r>
          </a:p>
        </p:txBody>
      </p:sp>
      <p:sp>
        <p:nvSpPr>
          <p:cNvPr id="7" name="TextBox 6">
            <a:extLst>
              <a:ext uri="{FF2B5EF4-FFF2-40B4-BE49-F238E27FC236}">
                <a16:creationId xmlns:a16="http://schemas.microsoft.com/office/drawing/2014/main" id="{773FD93F-5609-D86E-DA15-CB713DD91CA2}"/>
              </a:ext>
            </a:extLst>
          </p:cNvPr>
          <p:cNvSpPr txBox="1"/>
          <p:nvPr/>
        </p:nvSpPr>
        <p:spPr>
          <a:xfrm>
            <a:off x="8700085" y="644907"/>
            <a:ext cx="2814976" cy="4809009"/>
          </a:xfrm>
          <a:prstGeom prst="rect">
            <a:avLst/>
          </a:prstGeom>
          <a:noFill/>
        </p:spPr>
        <p:txBody>
          <a:bodyPr wrap="square">
            <a:spAutoFit/>
          </a:bodyPr>
          <a:lstStyle/>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interfaceregular"/>
                <a:ea typeface="interfaceregular"/>
                <a:cs typeface="interfaceregular"/>
              </a:rPr>
              <a:t>Homme âgé de 53 ans  </a:t>
            </a:r>
          </a:p>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interfaceregular"/>
                <a:ea typeface="interfaceregular"/>
                <a:cs typeface="interfaceregular"/>
              </a:rPr>
              <a:t>Séropositif au VIH</a:t>
            </a:r>
          </a:p>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interfaceregular"/>
                <a:ea typeface="interfaceregular"/>
                <a:cs typeface="interfaceregular"/>
              </a:rPr>
              <a:t>Charge virale </a:t>
            </a:r>
            <a:br>
              <a:rPr/>
            </a:br>
            <a:r>
              <a:rPr lang="fr-FR" b="0" i="0" u="none" strike="noStrike" cap="none" baseline="0">
                <a:solidFill>
                  <a:srgbClr val="333333"/>
                </a:solidFill>
                <a:effectLst/>
                <a:uFill>
                  <a:solidFill>
                    <a:prstClr val="black">
                      <a:alpha val="0"/>
                    </a:prstClr>
                  </a:solidFill>
                </a:uFill>
                <a:latin typeface="interfaceregular"/>
                <a:ea typeface="interfaceregular"/>
                <a:cs typeface="interfaceregular"/>
              </a:rPr>
              <a:t>&lt; 200 copies/ml</a:t>
            </a:r>
          </a:p>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interfaceregular"/>
                <a:ea typeface="interfaceregular"/>
                <a:cs typeface="interfaceregular"/>
              </a:rPr>
              <a:t>Sous TAR</a:t>
            </a:r>
          </a:p>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interfaceregular"/>
                <a:ea typeface="interfaceregular"/>
                <a:cs typeface="interfaceregular"/>
              </a:rPr>
              <a:t>Lésion cutanée unique sur la cuisse</a:t>
            </a:r>
            <a:endParaRPr lang="en-US">
              <a:solidFill>
                <a:srgbClr val="333333"/>
              </a:solidFill>
              <a:latin typeface="interfaceregular"/>
            </a:endParaRPr>
          </a:p>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interfaceregular"/>
                <a:ea typeface="interfaceregular"/>
                <a:cs typeface="interfaceregular"/>
              </a:rPr>
              <a:t>Il s’agissait au départ d’une petite papule sur la partie médiale de la cuisse droite, mais elle s’est transformée en une masse douloureuse avec un érythème environnant</a:t>
            </a:r>
            <a:endParaRPr lang="en-US"/>
          </a:p>
        </p:txBody>
      </p:sp>
      <p:sp>
        <p:nvSpPr>
          <p:cNvPr id="6" name="Text Box 1">
            <a:extLst>
              <a:ext uri="{FF2B5EF4-FFF2-40B4-BE49-F238E27FC236}">
                <a16:creationId xmlns:a16="http://schemas.microsoft.com/office/drawing/2014/main" id="{2BA6C127-DCDC-4FFC-9BB8-3697306AE114}"/>
              </a:ext>
            </a:extLst>
          </p:cNvPr>
          <p:cNvSpPr txBox="1"/>
          <p:nvPr/>
        </p:nvSpPr>
        <p:spPr>
          <a:xfrm>
            <a:off x="4073698" y="703248"/>
            <a:ext cx="627842" cy="18466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200" b="0" i="0" u="none" strike="noStrike" cap="none" baseline="0">
                <a:solidFill>
                  <a:srgbClr val="000000"/>
                </a:solidFill>
                <a:effectLst/>
                <a:uFill>
                  <a:solidFill>
                    <a:prstClr val="black">
                      <a:alpha val="0"/>
                    </a:prstClr>
                  </a:solidFill>
                </a:uFill>
                <a:latin typeface="Arial"/>
                <a:ea typeface="Arial"/>
                <a:cs typeface="Arial"/>
              </a:rPr>
              <a:t>Jour 9</a:t>
            </a:r>
            <a:endParaRPr lang="en-US" sz="1200">
              <a:effectLst/>
              <a:latin typeface="+mj-lt"/>
              <a:ea typeface="DengXian" panose="02010600030101010101" pitchFamily="2" charset="-122"/>
              <a:cs typeface="Arial" panose="020B0604020202020204" pitchFamily="34" charset="0"/>
            </a:endParaRPr>
          </a:p>
        </p:txBody>
      </p:sp>
      <p:sp>
        <p:nvSpPr>
          <p:cNvPr id="8" name="Text Box 1">
            <a:extLst>
              <a:ext uri="{FF2B5EF4-FFF2-40B4-BE49-F238E27FC236}">
                <a16:creationId xmlns:a16="http://schemas.microsoft.com/office/drawing/2014/main" id="{6904E4B4-711F-441B-863D-C949357F081D}"/>
              </a:ext>
            </a:extLst>
          </p:cNvPr>
          <p:cNvSpPr txBox="1"/>
          <p:nvPr/>
        </p:nvSpPr>
        <p:spPr>
          <a:xfrm>
            <a:off x="3997498" y="1960548"/>
            <a:ext cx="627842" cy="18466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200" b="0" i="0" u="none" strike="noStrike" cap="none" baseline="0">
                <a:solidFill>
                  <a:srgbClr val="000000"/>
                </a:solidFill>
                <a:effectLst/>
                <a:uFill>
                  <a:solidFill>
                    <a:prstClr val="black">
                      <a:alpha val="0"/>
                    </a:prstClr>
                  </a:solidFill>
                </a:uFill>
                <a:latin typeface="Arial"/>
                <a:ea typeface="Arial"/>
                <a:cs typeface="Arial"/>
              </a:rPr>
              <a:t>Jour 19</a:t>
            </a:r>
            <a:endParaRPr lang="en-US" sz="1200">
              <a:effectLst/>
              <a:latin typeface="+mj-lt"/>
              <a:ea typeface="DengXian" panose="02010600030101010101" pitchFamily="2" charset="-122"/>
              <a:cs typeface="Arial" panose="020B0604020202020204" pitchFamily="34" charset="0"/>
            </a:endParaRPr>
          </a:p>
        </p:txBody>
      </p:sp>
      <p:sp>
        <p:nvSpPr>
          <p:cNvPr id="9" name="Text Box 1">
            <a:extLst>
              <a:ext uri="{FF2B5EF4-FFF2-40B4-BE49-F238E27FC236}">
                <a16:creationId xmlns:a16="http://schemas.microsoft.com/office/drawing/2014/main" id="{7BF3E55B-BFB2-400E-A6BC-417256F643E0}"/>
              </a:ext>
            </a:extLst>
          </p:cNvPr>
          <p:cNvSpPr txBox="1"/>
          <p:nvPr/>
        </p:nvSpPr>
        <p:spPr>
          <a:xfrm>
            <a:off x="4029883" y="3233061"/>
            <a:ext cx="627842" cy="18466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200" b="0" i="0" u="none" strike="noStrike" cap="none" baseline="0">
                <a:solidFill>
                  <a:srgbClr val="000000"/>
                </a:solidFill>
                <a:effectLst/>
                <a:uFill>
                  <a:solidFill>
                    <a:prstClr val="black">
                      <a:alpha val="0"/>
                    </a:prstClr>
                  </a:solidFill>
                </a:uFill>
                <a:latin typeface="Arial"/>
                <a:ea typeface="Arial"/>
                <a:cs typeface="Arial"/>
              </a:rPr>
              <a:t>Jour 24</a:t>
            </a:r>
            <a:endParaRPr lang="en-US" sz="1200">
              <a:effectLst/>
              <a:latin typeface="+mj-lt"/>
              <a:ea typeface="DengXian" panose="02010600030101010101" pitchFamily="2" charset="-122"/>
              <a:cs typeface="Arial" panose="020B0604020202020204" pitchFamily="34" charset="0"/>
            </a:endParaRPr>
          </a:p>
        </p:txBody>
      </p:sp>
      <p:sp>
        <p:nvSpPr>
          <p:cNvPr id="10" name="Text Box 1">
            <a:extLst>
              <a:ext uri="{FF2B5EF4-FFF2-40B4-BE49-F238E27FC236}">
                <a16:creationId xmlns:a16="http://schemas.microsoft.com/office/drawing/2014/main" id="{FAD84BD0-2776-42BD-BC1B-283A858DA7E8}"/>
              </a:ext>
            </a:extLst>
          </p:cNvPr>
          <p:cNvSpPr txBox="1"/>
          <p:nvPr/>
        </p:nvSpPr>
        <p:spPr>
          <a:xfrm>
            <a:off x="4020358" y="4509384"/>
            <a:ext cx="627842" cy="18466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200" b="0" i="0" u="none" strike="noStrike" cap="none" baseline="0">
                <a:solidFill>
                  <a:srgbClr val="000000"/>
                </a:solidFill>
                <a:effectLst/>
                <a:uFill>
                  <a:solidFill>
                    <a:prstClr val="black">
                      <a:alpha val="0"/>
                    </a:prstClr>
                  </a:solidFill>
                </a:uFill>
                <a:latin typeface="Arial"/>
                <a:ea typeface="Arial"/>
                <a:cs typeface="Arial"/>
              </a:rPr>
              <a:t>Jour 25</a:t>
            </a:r>
            <a:endParaRPr lang="en-US" sz="1200">
              <a:effectLst/>
              <a:latin typeface="+mj-lt"/>
              <a:ea typeface="DengXian" panose="02010600030101010101" pitchFamily="2" charset="-122"/>
              <a:cs typeface="Arial" panose="020B0604020202020204" pitchFamily="34" charset="0"/>
            </a:endParaRPr>
          </a:p>
        </p:txBody>
      </p:sp>
      <p:sp>
        <p:nvSpPr>
          <p:cNvPr id="11" name="Text Box 1">
            <a:extLst>
              <a:ext uri="{FF2B5EF4-FFF2-40B4-BE49-F238E27FC236}">
                <a16:creationId xmlns:a16="http://schemas.microsoft.com/office/drawing/2014/main" id="{D34A96D9-FE42-400C-83AC-3D6FA50956D7}"/>
              </a:ext>
            </a:extLst>
          </p:cNvPr>
          <p:cNvSpPr txBox="1"/>
          <p:nvPr/>
        </p:nvSpPr>
        <p:spPr>
          <a:xfrm>
            <a:off x="4020358" y="5788987"/>
            <a:ext cx="627842" cy="18466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200" b="0" i="0" u="none" strike="noStrike" cap="none" baseline="0">
                <a:solidFill>
                  <a:srgbClr val="000000"/>
                </a:solidFill>
                <a:effectLst/>
                <a:uFill>
                  <a:solidFill>
                    <a:prstClr val="black">
                      <a:alpha val="0"/>
                    </a:prstClr>
                  </a:solidFill>
                </a:uFill>
                <a:latin typeface="Arial"/>
                <a:ea typeface="Arial"/>
                <a:cs typeface="Arial"/>
              </a:rPr>
              <a:t>Jour 46</a:t>
            </a:r>
            <a:endParaRPr lang="en-US" sz="1200">
              <a:effectLst/>
              <a:latin typeface="+mj-lt"/>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99912503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BA9F5-3FD4-BCB5-CA1D-B4B4BC3934D3}"/>
              </a:ext>
            </a:extLst>
          </p:cNvPr>
          <p:cNvSpPr>
            <a:spLocks noGrp="1"/>
          </p:cNvSpPr>
          <p:nvPr>
            <p:ph type="title"/>
          </p:nvPr>
        </p:nvSpPr>
        <p:spPr>
          <a:xfrm>
            <a:off x="325464" y="396645"/>
            <a:ext cx="3626604" cy="3564610"/>
          </a:xfrm>
        </p:spPr>
        <p:txBody>
          <a:bodyPr>
            <a:normAutofit/>
          </a:bodyPr>
          <a:lstStyle/>
          <a:p>
            <a:r>
              <a:rPr lang="fr-FR" sz="2000" b="0" i="0" u="none" strike="noStrike" cap="none" baseline="0">
                <a:solidFill>
                  <a:srgbClr val="577F9F"/>
                </a:solidFill>
                <a:effectLst/>
                <a:uFill>
                  <a:solidFill>
                    <a:prstClr val="black">
                      <a:alpha val="0"/>
                    </a:prstClr>
                  </a:solidFill>
                </a:uFill>
                <a:latin typeface="Arial"/>
                <a:ea typeface="Arial"/>
                <a:cs typeface="Arial"/>
              </a:rPr>
              <a:t>Lésions cutanées sur le </a:t>
            </a:r>
            <a:r>
              <a:rPr lang="fr-FR" sz="2000" b="1" i="0" u="none" strike="noStrike" cap="none" baseline="0">
                <a:solidFill>
                  <a:srgbClr val="577F9F"/>
                </a:solidFill>
                <a:effectLst/>
                <a:uFill>
                  <a:solidFill>
                    <a:prstClr val="black">
                      <a:alpha val="0"/>
                    </a:prstClr>
                  </a:solidFill>
                </a:uFill>
                <a:latin typeface="Arial"/>
                <a:ea typeface="Arial"/>
                <a:cs typeface="Arial"/>
              </a:rPr>
              <a:t>nez, la main et le pénis </a:t>
            </a:r>
            <a:r>
              <a:rPr lang="fr-FR" sz="2000" b="0" i="0" u="none" strike="noStrike" cap="none" baseline="0">
                <a:solidFill>
                  <a:srgbClr val="577F9F"/>
                </a:solidFill>
                <a:effectLst/>
                <a:uFill>
                  <a:solidFill>
                    <a:prstClr val="black">
                      <a:alpha val="0"/>
                    </a:prstClr>
                  </a:solidFill>
                </a:uFill>
                <a:latin typeface="Arial"/>
                <a:ea typeface="Arial"/>
                <a:cs typeface="Arial"/>
              </a:rPr>
              <a:t>au fil du temps.  </a:t>
            </a:r>
            <a:br>
              <a:rPr sz="2000"/>
            </a:br>
            <a:br>
              <a:rPr sz="2000"/>
            </a:br>
            <a:r>
              <a:rPr lang="fr-FR" sz="2000" b="0" i="0" u="none" strike="noStrike" cap="none" baseline="0">
                <a:solidFill>
                  <a:srgbClr val="577F9F"/>
                </a:solidFill>
                <a:effectLst/>
                <a:uFill>
                  <a:solidFill>
                    <a:prstClr val="black">
                      <a:alpha val="0"/>
                    </a:prstClr>
                  </a:solidFill>
                </a:uFill>
                <a:latin typeface="Arial"/>
                <a:ea typeface="Arial"/>
                <a:cs typeface="Arial"/>
              </a:rPr>
              <a:t>Au Jour 17, il y avait de nouvelles lésions pustuleuses sur la main, une lésion partiellement croûteuse sur le visage et des lésions entièrement croûteuses sur le pénis.</a:t>
            </a:r>
          </a:p>
        </p:txBody>
      </p:sp>
      <p:pic>
        <p:nvPicPr>
          <p:cNvPr id="4098" name="Picture 2" descr="Fig 5">
            <a:extLst>
              <a:ext uri="{FF2B5EF4-FFF2-40B4-BE49-F238E27FC236}">
                <a16:creationId xmlns:a16="http://schemas.microsoft.com/office/drawing/2014/main" id="{0EB07267-16F3-B800-5923-64A88231E2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52068" y="89694"/>
            <a:ext cx="5636625" cy="66786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710125D-260F-94C5-E201-D0CD2E606462}"/>
              </a:ext>
            </a:extLst>
          </p:cNvPr>
          <p:cNvSpPr txBox="1"/>
          <p:nvPr/>
        </p:nvSpPr>
        <p:spPr>
          <a:xfrm>
            <a:off x="9758612" y="5532894"/>
            <a:ext cx="2533186" cy="1107996"/>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Patel A, et al. </a:t>
            </a:r>
            <a:r>
              <a:rPr lang="fr-FR" sz="1100" b="0" i="0" u="none" strike="noStrike" cap="none" baseline="0">
                <a:solidFill>
                  <a:srgbClr val="44546A"/>
                </a:solidFill>
                <a:effectLst/>
                <a:uFill>
                  <a:solidFill>
                    <a:prstClr val="black">
                      <a:alpha val="0"/>
                    </a:prstClr>
                  </a:solidFill>
                </a:uFill>
                <a:latin typeface="Arial"/>
                <a:ea typeface="Arial"/>
                <a:cs typeface="Arial"/>
                <a:hlinkClick r:id="rId4" history="0"/>
              </a:rPr>
              <a:t>Clinical features and novel presentations of human monkeypox in a central London centre during the 2022 outbreak: descriptive case series. BMJ</a:t>
            </a:r>
            <a:r>
              <a:rPr lang="fr-FR" sz="1100" b="0" i="0" u="none" strike="noStrike" cap="none" baseline="0">
                <a:solidFill>
                  <a:srgbClr val="44546A"/>
                </a:solidFill>
                <a:effectLst/>
                <a:uFill>
                  <a:solidFill>
                    <a:prstClr val="black">
                      <a:alpha val="0"/>
                    </a:prstClr>
                  </a:solidFill>
                </a:uFill>
                <a:latin typeface="Arial"/>
                <a:ea typeface="Arial"/>
                <a:cs typeface="Arial"/>
              </a:rPr>
              <a:t>. 2022;378:e072410.</a:t>
            </a:r>
          </a:p>
        </p:txBody>
      </p:sp>
      <p:sp>
        <p:nvSpPr>
          <p:cNvPr id="7" name="TextBox 6">
            <a:extLst>
              <a:ext uri="{FF2B5EF4-FFF2-40B4-BE49-F238E27FC236}">
                <a16:creationId xmlns:a16="http://schemas.microsoft.com/office/drawing/2014/main" id="{188FE9C6-E734-7F56-0489-A6292AFAA58F}"/>
              </a:ext>
            </a:extLst>
          </p:cNvPr>
          <p:cNvSpPr txBox="1"/>
          <p:nvPr/>
        </p:nvSpPr>
        <p:spPr>
          <a:xfrm>
            <a:off x="9658813" y="613213"/>
            <a:ext cx="2430967" cy="3031599"/>
          </a:xfrm>
          <a:prstGeom prst="rect">
            <a:avLst/>
          </a:prstGeom>
          <a:noFill/>
        </p:spPr>
        <p:txBody>
          <a:bodyPr wrap="square">
            <a:spAutoFit/>
          </a:bodyPr>
          <a:lstStyle/>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interfaceregular"/>
                <a:ea typeface="interfaceregular"/>
                <a:cs typeface="interfaceregular"/>
              </a:rPr>
              <a:t>Homme de âgée 48 ans</a:t>
            </a:r>
          </a:p>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interfaceregular"/>
                <a:ea typeface="interfaceregular"/>
                <a:cs typeface="interfaceregular"/>
              </a:rPr>
              <a:t>Lésions cutanées polymorphes après l’observation d’une seule érosion sur le scrotum</a:t>
            </a:r>
          </a:p>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interfaceregular"/>
                <a:ea typeface="interfaceregular"/>
                <a:cs typeface="interfaceregular"/>
              </a:rPr>
              <a:t>Propagation vers la base du pénis et le prépuce</a:t>
            </a:r>
          </a:p>
        </p:txBody>
      </p:sp>
      <p:sp>
        <p:nvSpPr>
          <p:cNvPr id="6" name="Text Box 1">
            <a:extLst>
              <a:ext uri="{FF2B5EF4-FFF2-40B4-BE49-F238E27FC236}">
                <a16:creationId xmlns:a16="http://schemas.microsoft.com/office/drawing/2014/main" id="{17472040-308A-46D5-B3C8-61284873998F}"/>
              </a:ext>
            </a:extLst>
          </p:cNvPr>
          <p:cNvSpPr txBox="1"/>
          <p:nvPr/>
        </p:nvSpPr>
        <p:spPr>
          <a:xfrm>
            <a:off x="4578523" y="288923"/>
            <a:ext cx="627842" cy="18466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200" b="0" i="0" u="none" strike="noStrike" cap="none" baseline="0">
                <a:solidFill>
                  <a:srgbClr val="000000"/>
                </a:solidFill>
                <a:effectLst/>
                <a:uFill>
                  <a:solidFill>
                    <a:prstClr val="black">
                      <a:alpha val="0"/>
                    </a:prstClr>
                  </a:solidFill>
                </a:uFill>
                <a:latin typeface="Arial"/>
                <a:ea typeface="Arial"/>
                <a:cs typeface="Arial"/>
              </a:rPr>
              <a:t>Jour 3</a:t>
            </a:r>
            <a:endParaRPr lang="en-US" sz="1200">
              <a:effectLst/>
              <a:latin typeface="+mj-lt"/>
              <a:ea typeface="DengXian" panose="02010600030101010101" pitchFamily="2" charset="-122"/>
              <a:cs typeface="Arial" panose="020B0604020202020204" pitchFamily="34" charset="0"/>
            </a:endParaRPr>
          </a:p>
        </p:txBody>
      </p:sp>
      <p:sp>
        <p:nvSpPr>
          <p:cNvPr id="8" name="Text Box 1">
            <a:extLst>
              <a:ext uri="{FF2B5EF4-FFF2-40B4-BE49-F238E27FC236}">
                <a16:creationId xmlns:a16="http://schemas.microsoft.com/office/drawing/2014/main" id="{CCF04B91-735C-423F-95F1-231BF8A26DB0}"/>
              </a:ext>
            </a:extLst>
          </p:cNvPr>
          <p:cNvSpPr txBox="1"/>
          <p:nvPr/>
        </p:nvSpPr>
        <p:spPr>
          <a:xfrm>
            <a:off x="6540673" y="288923"/>
            <a:ext cx="627842" cy="18466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200" b="0" i="0" u="none" strike="noStrike" cap="none" baseline="0">
                <a:solidFill>
                  <a:srgbClr val="000000"/>
                </a:solidFill>
                <a:effectLst/>
                <a:uFill>
                  <a:solidFill>
                    <a:prstClr val="black">
                      <a:alpha val="0"/>
                    </a:prstClr>
                  </a:solidFill>
                </a:uFill>
                <a:latin typeface="Arial"/>
                <a:ea typeface="Arial"/>
                <a:cs typeface="Arial"/>
              </a:rPr>
              <a:t>Jour 17</a:t>
            </a:r>
            <a:endParaRPr lang="en-US" sz="1200">
              <a:effectLst/>
              <a:latin typeface="+mj-lt"/>
              <a:ea typeface="DengXian" panose="02010600030101010101" pitchFamily="2" charset="-122"/>
              <a:cs typeface="Arial" panose="020B0604020202020204" pitchFamily="34" charset="0"/>
            </a:endParaRPr>
          </a:p>
        </p:txBody>
      </p:sp>
      <p:sp>
        <p:nvSpPr>
          <p:cNvPr id="9" name="Text Box 1">
            <a:extLst>
              <a:ext uri="{FF2B5EF4-FFF2-40B4-BE49-F238E27FC236}">
                <a16:creationId xmlns:a16="http://schemas.microsoft.com/office/drawing/2014/main" id="{BD92DA60-556B-42AD-8212-0B6CAC492A5D}"/>
              </a:ext>
            </a:extLst>
          </p:cNvPr>
          <p:cNvSpPr txBox="1"/>
          <p:nvPr/>
        </p:nvSpPr>
        <p:spPr>
          <a:xfrm>
            <a:off x="8398048" y="288923"/>
            <a:ext cx="627842" cy="184666"/>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200" b="0" i="0" u="none" strike="noStrike" cap="none" baseline="0">
                <a:solidFill>
                  <a:srgbClr val="000000"/>
                </a:solidFill>
                <a:effectLst/>
                <a:uFill>
                  <a:solidFill>
                    <a:prstClr val="black">
                      <a:alpha val="0"/>
                    </a:prstClr>
                  </a:solidFill>
                </a:uFill>
                <a:latin typeface="Arial"/>
                <a:ea typeface="Arial"/>
                <a:cs typeface="Arial"/>
              </a:rPr>
              <a:t>Jour 25</a:t>
            </a:r>
            <a:endParaRPr lang="en-US" sz="1200">
              <a:effectLst/>
              <a:latin typeface="+mj-lt"/>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217013675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A7F941-EBA7-6E32-C658-19AFB91DD4FF}"/>
              </a:ext>
            </a:extLst>
          </p:cNvPr>
          <p:cNvPicPr>
            <a:picLocks noChangeAspect="1"/>
          </p:cNvPicPr>
          <p:nvPr/>
        </p:nvPicPr>
        <p:blipFill>
          <a:blip r:embed="rId3"/>
          <a:stretch>
            <a:fillRect/>
          </a:stretch>
        </p:blipFill>
        <p:spPr>
          <a:xfrm>
            <a:off x="487211" y="741275"/>
            <a:ext cx="11049152" cy="4419661"/>
          </a:xfrm>
          <a:prstGeom prst="rect">
            <a:avLst/>
          </a:prstGeom>
        </p:spPr>
      </p:pic>
      <p:sp>
        <p:nvSpPr>
          <p:cNvPr id="8" name="TextBox 7">
            <a:extLst>
              <a:ext uri="{FF2B5EF4-FFF2-40B4-BE49-F238E27FC236}">
                <a16:creationId xmlns:a16="http://schemas.microsoft.com/office/drawing/2014/main" id="{E6CE0EF6-3CBE-A16A-B23D-6076B5288E16}"/>
              </a:ext>
            </a:extLst>
          </p:cNvPr>
          <p:cNvSpPr txBox="1"/>
          <p:nvPr/>
        </p:nvSpPr>
        <p:spPr>
          <a:xfrm>
            <a:off x="487210" y="5357839"/>
            <a:ext cx="11049151" cy="365760"/>
          </a:xfrm>
          <a:prstGeom prst="rect">
            <a:avLst/>
          </a:prstGeom>
          <a:noFill/>
        </p:spPr>
        <p:txBody>
          <a:bodyPr wrap="square">
            <a:spAutoFit/>
          </a:bodyPr>
          <a:lstStyle/>
          <a:p>
            <a:r>
              <a:rPr lang="fr-FR" sz="1800" b="0" i="0" u="none" strike="noStrike" cap="none" baseline="0">
                <a:solidFill>
                  <a:srgbClr val="000000"/>
                </a:solidFill>
                <a:effectLst/>
                <a:uFill>
                  <a:solidFill>
                    <a:prstClr val="black">
                      <a:alpha val="0"/>
                    </a:prstClr>
                  </a:solidFill>
                </a:uFill>
                <a:latin typeface="Arial"/>
                <a:ea typeface="Arial"/>
                <a:cs typeface="Arial"/>
              </a:rPr>
              <a:t>(A) Jour 1                                        (B) Jour 3                                     (C) Jour 7</a:t>
            </a:r>
          </a:p>
        </p:txBody>
      </p:sp>
      <p:sp>
        <p:nvSpPr>
          <p:cNvPr id="2" name="TextBox 1">
            <a:extLst>
              <a:ext uri="{FF2B5EF4-FFF2-40B4-BE49-F238E27FC236}">
                <a16:creationId xmlns:a16="http://schemas.microsoft.com/office/drawing/2014/main" id="{1CD64E7A-9717-7442-BB54-6973FB878B7D}"/>
              </a:ext>
            </a:extLst>
          </p:cNvPr>
          <p:cNvSpPr txBox="1"/>
          <p:nvPr/>
        </p:nvSpPr>
        <p:spPr>
          <a:xfrm>
            <a:off x="2704307" y="6267222"/>
            <a:ext cx="6783386" cy="45720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Betancort-Plata C, et al. Monkeypox and HIV in the Canary Islands: a different pattern in a mobile population. Trop Med Infect Dis. 2022;7(10):</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10.3390/tropicalmed7100318</a:t>
            </a:r>
            <a:r>
              <a:rPr lang="fr-FR" sz="1200" b="0" i="0" u="none" strike="noStrike" cap="none" baseline="0">
                <a:solidFill>
                  <a:srgbClr val="44546A"/>
                </a:solidFill>
                <a:effectLst/>
                <a:uFill>
                  <a:solidFill>
                    <a:prstClr val="black">
                      <a:alpha val="0"/>
                    </a:prstClr>
                  </a:solidFill>
                </a:uFill>
                <a:latin typeface="Arial"/>
                <a:ea typeface="Arial"/>
                <a:cs typeface="Arial"/>
              </a:rPr>
              <a:t>.</a:t>
            </a:r>
          </a:p>
        </p:txBody>
      </p:sp>
      <p:sp>
        <p:nvSpPr>
          <p:cNvPr id="4" name="TextBox 3">
            <a:extLst>
              <a:ext uri="{FF2B5EF4-FFF2-40B4-BE49-F238E27FC236}">
                <a16:creationId xmlns:a16="http://schemas.microsoft.com/office/drawing/2014/main" id="{811B195D-A024-3727-46EF-D09722BE49CF}"/>
              </a:ext>
            </a:extLst>
          </p:cNvPr>
          <p:cNvSpPr txBox="1"/>
          <p:nvPr/>
        </p:nvSpPr>
        <p:spPr>
          <a:xfrm>
            <a:off x="487210" y="273492"/>
            <a:ext cx="6097904" cy="457200"/>
          </a:xfrm>
          <a:prstGeom prst="rect">
            <a:avLst/>
          </a:prstGeom>
          <a:noFill/>
        </p:spPr>
        <p:txBody>
          <a:bodyPr wrap="square">
            <a:spAutoFit/>
          </a:bodyPr>
          <a:lstStyle/>
          <a:p>
            <a:r>
              <a:rPr lang="fr-FR" sz="2400" b="0" i="0" u="none" strike="noStrike" cap="none" baseline="0">
                <a:solidFill>
                  <a:srgbClr val="222222"/>
                </a:solidFill>
                <a:effectLst/>
                <a:uFill>
                  <a:solidFill>
                    <a:prstClr val="black">
                      <a:alpha val="0"/>
                    </a:prstClr>
                  </a:solidFill>
                </a:uFill>
                <a:latin typeface="Arial"/>
                <a:ea typeface="Arial"/>
                <a:cs typeface="Arial"/>
              </a:rPr>
              <a:t>Évolution synchrone des lésions </a:t>
            </a:r>
            <a:endParaRPr lang="en-US" sz="2400"/>
          </a:p>
        </p:txBody>
      </p:sp>
      <p:sp>
        <p:nvSpPr>
          <p:cNvPr id="7" name="Text Box 1">
            <a:extLst>
              <a:ext uri="{FF2B5EF4-FFF2-40B4-BE49-F238E27FC236}">
                <a16:creationId xmlns:a16="http://schemas.microsoft.com/office/drawing/2014/main" id="{E007D236-10E0-49D2-BEE4-9AE9E63AD5B6}"/>
              </a:ext>
            </a:extLst>
          </p:cNvPr>
          <p:cNvSpPr txBox="1"/>
          <p:nvPr/>
        </p:nvSpPr>
        <p:spPr>
          <a:xfrm>
            <a:off x="487210" y="5404005"/>
            <a:ext cx="1160615" cy="274320"/>
          </a:xfrm>
          <a:prstGeom prst="rect">
            <a:avLst/>
          </a:prstGeom>
          <a:solidFill>
            <a:srgbClr val="DEEBF7"/>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800" b="0" i="0" u="none" strike="noStrike" cap="none" baseline="0">
                <a:solidFill>
                  <a:srgbClr val="000000"/>
                </a:solidFill>
                <a:effectLst/>
                <a:uFill>
                  <a:solidFill>
                    <a:prstClr val="black">
                      <a:alpha val="0"/>
                    </a:prstClr>
                  </a:solidFill>
                </a:uFill>
                <a:latin typeface="Arial"/>
                <a:ea typeface="Arial"/>
                <a:cs typeface="Arial"/>
              </a:rPr>
              <a:t>(A) Jour 1</a:t>
            </a:r>
            <a:endParaRPr lang="en-US">
              <a:effectLst/>
              <a:latin typeface="+mj-lt"/>
              <a:ea typeface="DengXian" panose="02010600030101010101" pitchFamily="2" charset="-122"/>
              <a:cs typeface="Arial" panose="020B0604020202020204" pitchFamily="34" charset="0"/>
            </a:endParaRPr>
          </a:p>
        </p:txBody>
      </p:sp>
      <p:sp>
        <p:nvSpPr>
          <p:cNvPr id="9" name="Text Box 1">
            <a:extLst>
              <a:ext uri="{FF2B5EF4-FFF2-40B4-BE49-F238E27FC236}">
                <a16:creationId xmlns:a16="http://schemas.microsoft.com/office/drawing/2014/main" id="{F7CBD7BE-B363-49A0-8A44-DF03DB311965}"/>
              </a:ext>
            </a:extLst>
          </p:cNvPr>
          <p:cNvSpPr txBox="1"/>
          <p:nvPr/>
        </p:nvSpPr>
        <p:spPr>
          <a:xfrm>
            <a:off x="3935260" y="5404005"/>
            <a:ext cx="1160615" cy="274320"/>
          </a:xfrm>
          <a:prstGeom prst="rect">
            <a:avLst/>
          </a:prstGeom>
          <a:solidFill>
            <a:srgbClr val="DEEBF7"/>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800" b="0" i="0" u="none" strike="noStrike" cap="none" baseline="0">
                <a:solidFill>
                  <a:srgbClr val="000000"/>
                </a:solidFill>
                <a:effectLst/>
                <a:uFill>
                  <a:solidFill>
                    <a:prstClr val="black">
                      <a:alpha val="0"/>
                    </a:prstClr>
                  </a:solidFill>
                </a:uFill>
                <a:latin typeface="Arial"/>
                <a:ea typeface="Arial"/>
                <a:cs typeface="Arial"/>
              </a:rPr>
              <a:t>(B) Jour 3</a:t>
            </a:r>
            <a:endParaRPr lang="en-US">
              <a:effectLst/>
              <a:latin typeface="+mj-lt"/>
              <a:ea typeface="DengXian" panose="02010600030101010101" pitchFamily="2" charset="-122"/>
              <a:cs typeface="Arial" panose="020B0604020202020204" pitchFamily="34" charset="0"/>
            </a:endParaRPr>
          </a:p>
        </p:txBody>
      </p:sp>
      <p:sp>
        <p:nvSpPr>
          <p:cNvPr id="10" name="Text Box 1">
            <a:extLst>
              <a:ext uri="{FF2B5EF4-FFF2-40B4-BE49-F238E27FC236}">
                <a16:creationId xmlns:a16="http://schemas.microsoft.com/office/drawing/2014/main" id="{6779F4A4-9B4A-44D7-9DB7-BEDFD56ECA54}"/>
              </a:ext>
            </a:extLst>
          </p:cNvPr>
          <p:cNvSpPr txBox="1"/>
          <p:nvPr/>
        </p:nvSpPr>
        <p:spPr>
          <a:xfrm>
            <a:off x="7383310" y="5404004"/>
            <a:ext cx="1160615" cy="274320"/>
          </a:xfrm>
          <a:prstGeom prst="rect">
            <a:avLst/>
          </a:prstGeom>
          <a:solidFill>
            <a:srgbClr val="DEEBF7"/>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800" b="0" i="0" u="none" strike="noStrike" cap="none" baseline="0">
                <a:solidFill>
                  <a:srgbClr val="000000"/>
                </a:solidFill>
                <a:effectLst/>
                <a:uFill>
                  <a:solidFill>
                    <a:prstClr val="black">
                      <a:alpha val="0"/>
                    </a:prstClr>
                  </a:solidFill>
                </a:uFill>
                <a:latin typeface="Arial"/>
                <a:ea typeface="Arial"/>
                <a:cs typeface="Arial"/>
              </a:rPr>
              <a:t>(C) Jour 7</a:t>
            </a:r>
            <a:endParaRPr lang="en-US">
              <a:effectLst/>
              <a:latin typeface="+mj-lt"/>
              <a:ea typeface="DengXian" panose="02010600030101010101" pitchFamily="2" charset="-122"/>
              <a:cs typeface="Arial" panose="020B0604020202020204" pitchFamily="34" charset="0"/>
            </a:endParaRPr>
          </a:p>
        </p:txBody>
      </p:sp>
      <p:sp>
        <p:nvSpPr>
          <p:cNvPr id="11" name="Text Box 1">
            <a:extLst>
              <a:ext uri="{FF2B5EF4-FFF2-40B4-BE49-F238E27FC236}">
                <a16:creationId xmlns:a16="http://schemas.microsoft.com/office/drawing/2014/main" id="{2DEF9C3F-75E5-4007-A2AD-10DFF04118A2}"/>
              </a:ext>
            </a:extLst>
          </p:cNvPr>
          <p:cNvSpPr txBox="1"/>
          <p:nvPr/>
        </p:nvSpPr>
        <p:spPr>
          <a:xfrm>
            <a:off x="674687" y="933674"/>
            <a:ext cx="277813" cy="2743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800" b="0" i="0" u="none" strike="noStrike" cap="none" baseline="0">
                <a:solidFill>
                  <a:srgbClr val="000000"/>
                </a:solidFill>
                <a:effectLst/>
                <a:uFill>
                  <a:solidFill>
                    <a:prstClr val="black">
                      <a:alpha val="0"/>
                    </a:prstClr>
                  </a:solidFill>
                </a:uFill>
                <a:latin typeface="Arial"/>
                <a:ea typeface="Arial"/>
                <a:cs typeface="Arial"/>
              </a:rPr>
              <a:t>A</a:t>
            </a:r>
          </a:p>
        </p:txBody>
      </p:sp>
      <p:sp>
        <p:nvSpPr>
          <p:cNvPr id="12" name="Text Box 1">
            <a:extLst>
              <a:ext uri="{FF2B5EF4-FFF2-40B4-BE49-F238E27FC236}">
                <a16:creationId xmlns:a16="http://schemas.microsoft.com/office/drawing/2014/main" id="{A7C10BF6-EADE-4FD1-8469-721118AE5C45}"/>
              </a:ext>
            </a:extLst>
          </p:cNvPr>
          <p:cNvSpPr txBox="1"/>
          <p:nvPr/>
        </p:nvSpPr>
        <p:spPr>
          <a:xfrm>
            <a:off x="4065587" y="952724"/>
            <a:ext cx="277813" cy="2743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800" b="0" i="0" u="none" strike="noStrike" cap="none" baseline="0">
                <a:solidFill>
                  <a:srgbClr val="000000"/>
                </a:solidFill>
                <a:effectLst/>
                <a:uFill>
                  <a:solidFill>
                    <a:prstClr val="black">
                      <a:alpha val="0"/>
                    </a:prstClr>
                  </a:solidFill>
                </a:uFill>
                <a:latin typeface="Arial"/>
                <a:ea typeface="Arial"/>
                <a:cs typeface="Arial"/>
              </a:rPr>
              <a:t>B</a:t>
            </a:r>
            <a:endParaRPr lang="en-US">
              <a:effectLst/>
              <a:latin typeface="+mj-lt"/>
              <a:ea typeface="DengXian" panose="02010600030101010101" pitchFamily="2" charset="-122"/>
              <a:cs typeface="Arial" panose="020B0604020202020204" pitchFamily="34" charset="0"/>
            </a:endParaRPr>
          </a:p>
        </p:txBody>
      </p:sp>
      <p:sp>
        <p:nvSpPr>
          <p:cNvPr id="13" name="Text Box 1">
            <a:extLst>
              <a:ext uri="{FF2B5EF4-FFF2-40B4-BE49-F238E27FC236}">
                <a16:creationId xmlns:a16="http://schemas.microsoft.com/office/drawing/2014/main" id="{3C9F400F-3CA8-469A-9526-AD9E5948F052}"/>
              </a:ext>
            </a:extLst>
          </p:cNvPr>
          <p:cNvSpPr txBox="1"/>
          <p:nvPr/>
        </p:nvSpPr>
        <p:spPr>
          <a:xfrm>
            <a:off x="7494587" y="853830"/>
            <a:ext cx="277813" cy="2743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800" b="0" i="0" u="none" strike="noStrike" cap="none" baseline="0">
                <a:solidFill>
                  <a:srgbClr val="000000"/>
                </a:solidFill>
                <a:effectLst/>
                <a:uFill>
                  <a:solidFill>
                    <a:prstClr val="black">
                      <a:alpha val="0"/>
                    </a:prstClr>
                  </a:solidFill>
                </a:uFill>
                <a:latin typeface="Arial"/>
                <a:ea typeface="Arial"/>
                <a:cs typeface="Arial"/>
              </a:rPr>
              <a:t>C</a:t>
            </a:r>
          </a:p>
        </p:txBody>
      </p:sp>
    </p:spTree>
    <p:extLst>
      <p:ext uri="{BB962C8B-B14F-4D97-AF65-F5344CB8AC3E}">
        <p14:creationId xmlns:p14="http://schemas.microsoft.com/office/powerpoint/2010/main" val="2550600652"/>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F29F32-F70D-8747-3772-3FAE42423EAB}"/>
              </a:ext>
            </a:extLst>
          </p:cNvPr>
          <p:cNvSpPr/>
          <p:nvPr/>
        </p:nvSpPr>
        <p:spPr>
          <a:xfrm>
            <a:off x="795668" y="1176641"/>
            <a:ext cx="10368521" cy="4968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Title 2">
            <a:extLst>
              <a:ext uri="{FF2B5EF4-FFF2-40B4-BE49-F238E27FC236}">
                <a16:creationId xmlns:a16="http://schemas.microsoft.com/office/drawing/2014/main" id="{E6644E72-E8C5-10E0-D34A-59C60480FED1}"/>
              </a:ext>
            </a:extLst>
          </p:cNvPr>
          <p:cNvSpPr>
            <a:spLocks noGrp="1"/>
          </p:cNvSpPr>
          <p:nvPr>
            <p:ph type="title"/>
          </p:nvPr>
        </p:nvSpPr>
        <p:spPr>
          <a:xfrm>
            <a:off x="637802" y="375951"/>
            <a:ext cx="10916395" cy="588147"/>
          </a:xfrm>
        </p:spPr>
        <p:txBody>
          <a:bodyPr>
            <a:normAutofit fontScale="90000"/>
          </a:bodyPr>
          <a:lstStyle/>
          <a:p>
            <a:r>
              <a:rPr lang="fr-FR" sz="2800" b="1" i="0" u="none" strike="noStrike" cap="none" baseline="0">
                <a:solidFill>
                  <a:srgbClr val="577F9F"/>
                </a:solidFill>
                <a:effectLst/>
                <a:uFill>
                  <a:solidFill>
                    <a:prstClr val="black">
                      <a:alpha val="0"/>
                    </a:prstClr>
                  </a:solidFill>
                </a:uFill>
                <a:latin typeface="Arial"/>
                <a:ea typeface="Arial"/>
                <a:cs typeface="Arial"/>
              </a:rPr>
              <a:t>Évolution des lésions cutanées chez une personne atteinte de variole du singe</a:t>
            </a:r>
          </a:p>
        </p:txBody>
      </p:sp>
      <p:pic>
        <p:nvPicPr>
          <p:cNvPr id="1026" name="Picture 2">
            <a:extLst>
              <a:ext uri="{FF2B5EF4-FFF2-40B4-BE49-F238E27FC236}">
                <a16:creationId xmlns:a16="http://schemas.microsoft.com/office/drawing/2014/main" id="{534A73F1-8FD5-CE2B-180A-780B0C776CE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200" t="705" r="1404" b="59599"/>
          <a:stretch>
            <a:fillRect/>
          </a:stretch>
        </p:blipFill>
        <p:spPr>
          <a:xfrm>
            <a:off x="925032" y="1339702"/>
            <a:ext cx="8771860" cy="4667693"/>
          </a:xfrm>
        </p:spPr>
      </p:pic>
      <p:sp>
        <p:nvSpPr>
          <p:cNvPr id="5" name="TextBox 4">
            <a:extLst>
              <a:ext uri="{FF2B5EF4-FFF2-40B4-BE49-F238E27FC236}">
                <a16:creationId xmlns:a16="http://schemas.microsoft.com/office/drawing/2014/main" id="{ADF39012-B6DC-8BC5-C235-C8F43606951E}"/>
              </a:ext>
            </a:extLst>
          </p:cNvPr>
          <p:cNvSpPr txBox="1"/>
          <p:nvPr/>
        </p:nvSpPr>
        <p:spPr>
          <a:xfrm>
            <a:off x="1244189" y="6457042"/>
            <a:ext cx="10697008" cy="261610"/>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Thornhill JP. </a:t>
            </a:r>
            <a:r>
              <a:rPr lang="fr-FR" sz="1100" b="0" i="0" u="none" strike="noStrike" cap="none" baseline="0">
                <a:solidFill>
                  <a:srgbClr val="44546A"/>
                </a:solidFill>
                <a:effectLst/>
                <a:uFill>
                  <a:solidFill>
                    <a:prstClr val="black">
                      <a:alpha val="0"/>
                    </a:prstClr>
                  </a:solidFill>
                </a:uFill>
                <a:latin typeface="Arial"/>
                <a:ea typeface="Arial"/>
                <a:cs typeface="Arial"/>
                <a:hlinkClick r:id="rId4" history="0"/>
              </a:rPr>
              <a:t>Monkeypox virus infection in humans across 16 countries — April–June 2022</a:t>
            </a:r>
            <a:r>
              <a:rPr lang="fr-FR" sz="1100" b="0" i="0" u="none" strike="noStrike" cap="none" baseline="0">
                <a:solidFill>
                  <a:srgbClr val="44546A"/>
                </a:solidFill>
                <a:effectLst/>
                <a:uFill>
                  <a:solidFill>
                    <a:prstClr val="black">
                      <a:alpha val="0"/>
                    </a:prstClr>
                  </a:solidFill>
                </a:uFill>
                <a:latin typeface="Arial"/>
                <a:ea typeface="Arial"/>
                <a:cs typeface="Arial"/>
              </a:rPr>
              <a:t>. N Engl J Med. 2022;387:679-91.</a:t>
            </a:r>
          </a:p>
        </p:txBody>
      </p:sp>
      <p:sp>
        <p:nvSpPr>
          <p:cNvPr id="7" name="TextBox 6">
            <a:extLst>
              <a:ext uri="{FF2B5EF4-FFF2-40B4-BE49-F238E27FC236}">
                <a16:creationId xmlns:a16="http://schemas.microsoft.com/office/drawing/2014/main" id="{C29D93CA-5D5C-293D-A90F-607F66652049}"/>
              </a:ext>
            </a:extLst>
          </p:cNvPr>
          <p:cNvSpPr txBox="1"/>
          <p:nvPr/>
        </p:nvSpPr>
        <p:spPr>
          <a:xfrm>
            <a:off x="8718699" y="1764788"/>
            <a:ext cx="2179678" cy="3031599"/>
          </a:xfrm>
          <a:prstGeom prst="rect">
            <a:avLst/>
          </a:prstGeom>
          <a:noFill/>
        </p:spPr>
        <p:txBody>
          <a:bodyPr wrap="square">
            <a:spAutoFit/>
          </a:bodyPr>
          <a:lstStyle/>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a:solidFill>
                  <a:srgbClr val="000000"/>
                </a:solidFill>
                <a:effectLst/>
                <a:uFill>
                  <a:solidFill>
                    <a:prstClr val="black">
                      <a:alpha val="0"/>
                    </a:prstClr>
                  </a:solidFill>
                </a:uFill>
                <a:latin typeface="interfaceregular"/>
                <a:ea typeface="interfaceregular"/>
                <a:cs typeface="interfaceregular"/>
              </a:rPr>
              <a:t>a1 et a2 illustrent des lésions faciales</a:t>
            </a:r>
            <a:endParaRPr lang="en-US">
              <a:latin typeface="interfaceregular"/>
            </a:endParaRPr>
          </a:p>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a:solidFill>
                  <a:srgbClr val="000000"/>
                </a:solidFill>
                <a:effectLst/>
                <a:uFill>
                  <a:solidFill>
                    <a:prstClr val="black">
                      <a:alpha val="0"/>
                    </a:prstClr>
                  </a:solidFill>
                </a:uFill>
                <a:latin typeface="interfaceregular"/>
                <a:ea typeface="interfaceregular"/>
                <a:cs typeface="interfaceregular"/>
              </a:rPr>
              <a:t>b1 à b3 illustrent une lésion pénienne</a:t>
            </a:r>
          </a:p>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a:solidFill>
                  <a:srgbClr val="000000"/>
                </a:solidFill>
                <a:effectLst/>
                <a:uFill>
                  <a:solidFill>
                    <a:prstClr val="black">
                      <a:alpha val="0"/>
                    </a:prstClr>
                  </a:solidFill>
                </a:uFill>
                <a:latin typeface="interfaceregular"/>
                <a:ea typeface="interfaceregular"/>
                <a:cs typeface="interfaceregular"/>
              </a:rPr>
              <a:t>c1 et c2 illustrent une lésion sur le front </a:t>
            </a:r>
            <a:endParaRPr lang="en-US">
              <a:latin typeface="interfaceregular"/>
            </a:endParaRPr>
          </a:p>
        </p:txBody>
      </p:sp>
      <p:sp>
        <p:nvSpPr>
          <p:cNvPr id="9" name="Text Box 1">
            <a:extLst>
              <a:ext uri="{FF2B5EF4-FFF2-40B4-BE49-F238E27FC236}">
                <a16:creationId xmlns:a16="http://schemas.microsoft.com/office/drawing/2014/main" id="{B1C87148-494C-484A-9391-42CC90644887}"/>
              </a:ext>
            </a:extLst>
          </p:cNvPr>
          <p:cNvSpPr txBox="1"/>
          <p:nvPr/>
        </p:nvSpPr>
        <p:spPr>
          <a:xfrm>
            <a:off x="897324" y="1349581"/>
            <a:ext cx="2690668" cy="16764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1" i="0" u="none" strike="noStrike" cap="none" baseline="0">
                <a:solidFill>
                  <a:srgbClr val="000000"/>
                </a:solidFill>
                <a:effectLst/>
                <a:uFill>
                  <a:solidFill>
                    <a:prstClr val="black">
                      <a:alpha val="0"/>
                    </a:prstClr>
                  </a:solidFill>
                </a:uFill>
                <a:latin typeface="Arial"/>
                <a:ea typeface="Arial"/>
                <a:cs typeface="Arial"/>
              </a:rPr>
              <a:t>A</a:t>
            </a:r>
            <a:r>
              <a:rPr lang="fr-FR" sz="1050" b="0" i="0" u="none" strike="noStrike" cap="none" baseline="0">
                <a:solidFill>
                  <a:srgbClr val="000000"/>
                </a:solidFill>
                <a:effectLst/>
                <a:uFill>
                  <a:solidFill>
                    <a:prstClr val="black">
                      <a:alpha val="0"/>
                    </a:prstClr>
                  </a:solidFill>
                </a:uFill>
                <a:latin typeface="Arial"/>
                <a:ea typeface="Arial"/>
                <a:cs typeface="Arial"/>
              </a:rPr>
              <a:t> </a:t>
            </a:r>
            <a:r>
              <a:rPr lang="fr-FR" sz="1000" b="1" i="0" u="none" strike="noStrike" cap="none" baseline="0">
                <a:solidFill>
                  <a:srgbClr val="000000"/>
                </a:solidFill>
                <a:effectLst/>
                <a:uFill>
                  <a:solidFill>
                    <a:prstClr val="black">
                      <a:alpha val="0"/>
                    </a:prstClr>
                  </a:solidFill>
                </a:uFill>
                <a:latin typeface="Arial"/>
                <a:ea typeface="Arial"/>
                <a:cs typeface="Arial"/>
              </a:rPr>
              <a:t>Évolution des lésions cutanées</a:t>
            </a:r>
            <a:endParaRPr lang="en-US" sz="1050" b="1">
              <a:effectLst/>
              <a:latin typeface="+mj-lt"/>
              <a:ea typeface="DengXian" panose="02010600030101010101" pitchFamily="2" charset="-122"/>
              <a:cs typeface="Arial" panose="020B0604020202020204" pitchFamily="34" charset="0"/>
            </a:endParaRPr>
          </a:p>
        </p:txBody>
      </p:sp>
      <p:sp>
        <p:nvSpPr>
          <p:cNvPr id="10" name="Text Box 1">
            <a:extLst>
              <a:ext uri="{FF2B5EF4-FFF2-40B4-BE49-F238E27FC236}">
                <a16:creationId xmlns:a16="http://schemas.microsoft.com/office/drawing/2014/main" id="{8AC3063F-6037-4F29-A570-422E528E28BB}"/>
              </a:ext>
            </a:extLst>
          </p:cNvPr>
          <p:cNvSpPr txBox="1"/>
          <p:nvPr/>
        </p:nvSpPr>
        <p:spPr>
          <a:xfrm>
            <a:off x="2333580" y="2481035"/>
            <a:ext cx="825258" cy="502920"/>
          </a:xfrm>
          <a:prstGeom prst="rect">
            <a:avLst/>
          </a:prstGeom>
          <a:solidFill>
            <a:srgbClr val="372D2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1" i="0" u="none" strike="noStrike" cap="none" baseline="0">
                <a:solidFill>
                  <a:srgbClr val="FFFFFF"/>
                </a:solidFill>
                <a:effectLst/>
                <a:uFill>
                  <a:solidFill>
                    <a:prstClr val="black">
                      <a:alpha val="0"/>
                    </a:prstClr>
                  </a:solidFill>
                </a:uFill>
                <a:latin typeface="Calibri"/>
                <a:ea typeface="Calibri"/>
                <a:cs typeface="Calibri"/>
              </a:rPr>
              <a:t>a1 :  Jour 11, résultat PCR positif</a:t>
            </a:r>
            <a:endParaRPr lang="en-US" sz="105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Text Box 1">
            <a:extLst>
              <a:ext uri="{FF2B5EF4-FFF2-40B4-BE49-F238E27FC236}">
                <a16:creationId xmlns:a16="http://schemas.microsoft.com/office/drawing/2014/main" id="{69AA369A-53F8-4EED-9F1C-C42C896923D4}"/>
              </a:ext>
            </a:extLst>
          </p:cNvPr>
          <p:cNvSpPr txBox="1"/>
          <p:nvPr/>
        </p:nvSpPr>
        <p:spPr>
          <a:xfrm>
            <a:off x="4387150" y="2499507"/>
            <a:ext cx="853906" cy="502920"/>
          </a:xfrm>
          <a:prstGeom prst="rect">
            <a:avLst/>
          </a:prstGeom>
          <a:solidFill>
            <a:srgbClr val="372D2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1" i="0" u="none" strike="noStrike" cap="none" baseline="0">
                <a:solidFill>
                  <a:srgbClr val="FFFFFF"/>
                </a:solidFill>
                <a:effectLst/>
                <a:uFill>
                  <a:solidFill>
                    <a:prstClr val="black">
                      <a:alpha val="0"/>
                    </a:prstClr>
                  </a:solidFill>
                </a:uFill>
                <a:latin typeface="Calibri"/>
                <a:ea typeface="Calibri"/>
                <a:cs typeface="Calibri"/>
              </a:rPr>
              <a:t>a2 :  Jour 21, résultat PCR négatif</a:t>
            </a:r>
            <a:endParaRPr lang="en-US" sz="105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Text Box 1">
            <a:extLst>
              <a:ext uri="{FF2B5EF4-FFF2-40B4-BE49-F238E27FC236}">
                <a16:creationId xmlns:a16="http://schemas.microsoft.com/office/drawing/2014/main" id="{03D9A0AA-4AA5-4946-BB66-E1F4B9169C46}"/>
              </a:ext>
            </a:extLst>
          </p:cNvPr>
          <p:cNvSpPr txBox="1"/>
          <p:nvPr/>
        </p:nvSpPr>
        <p:spPr>
          <a:xfrm>
            <a:off x="6290140" y="2668784"/>
            <a:ext cx="623578" cy="167640"/>
          </a:xfrm>
          <a:prstGeom prst="rect">
            <a:avLst/>
          </a:prstGeom>
          <a:solidFill>
            <a:srgbClr val="372D2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1" i="0" u="none" strike="noStrike" cap="none" baseline="0">
                <a:solidFill>
                  <a:srgbClr val="FFFFFF"/>
                </a:solidFill>
                <a:effectLst/>
                <a:uFill>
                  <a:solidFill>
                    <a:prstClr val="black">
                      <a:alpha val="0"/>
                    </a:prstClr>
                  </a:solidFill>
                </a:uFill>
                <a:latin typeface="Calibri"/>
                <a:ea typeface="Calibri"/>
                <a:cs typeface="Calibri"/>
              </a:rPr>
              <a:t>cl : Jour 11</a:t>
            </a:r>
            <a:endParaRPr lang="en-US" sz="105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Text Box 1">
            <a:extLst>
              <a:ext uri="{FF2B5EF4-FFF2-40B4-BE49-F238E27FC236}">
                <a16:creationId xmlns:a16="http://schemas.microsoft.com/office/drawing/2014/main" id="{9C79AD1F-878E-4F2F-8C76-BB37C1E05615}"/>
              </a:ext>
            </a:extLst>
          </p:cNvPr>
          <p:cNvSpPr txBox="1"/>
          <p:nvPr/>
        </p:nvSpPr>
        <p:spPr>
          <a:xfrm>
            <a:off x="2340742" y="4288542"/>
            <a:ext cx="818098" cy="502920"/>
          </a:xfrm>
          <a:prstGeom prst="rect">
            <a:avLst/>
          </a:prstGeom>
          <a:solidFill>
            <a:srgbClr val="544D45"/>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1" i="0" u="none" strike="noStrike" cap="none" baseline="0">
                <a:solidFill>
                  <a:srgbClr val="FFFFFF"/>
                </a:solidFill>
                <a:effectLst/>
                <a:uFill>
                  <a:solidFill>
                    <a:prstClr val="black">
                      <a:alpha val="0"/>
                    </a:prstClr>
                  </a:solidFill>
                </a:uFill>
                <a:latin typeface="Calibri"/>
                <a:ea typeface="Calibri"/>
                <a:cs typeface="Calibri"/>
              </a:rPr>
              <a:t>b1 :  Jour 6, résultat PCR positif</a:t>
            </a:r>
            <a:endParaRPr lang="en-US" sz="105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 Box 1">
            <a:extLst>
              <a:ext uri="{FF2B5EF4-FFF2-40B4-BE49-F238E27FC236}">
                <a16:creationId xmlns:a16="http://schemas.microsoft.com/office/drawing/2014/main" id="{2EA390DB-3DD9-4F2B-8601-C7B67213500D}"/>
              </a:ext>
            </a:extLst>
          </p:cNvPr>
          <p:cNvSpPr txBox="1"/>
          <p:nvPr/>
        </p:nvSpPr>
        <p:spPr>
          <a:xfrm>
            <a:off x="3656925" y="4288542"/>
            <a:ext cx="818098" cy="502920"/>
          </a:xfrm>
          <a:prstGeom prst="rect">
            <a:avLst/>
          </a:prstGeom>
          <a:solidFill>
            <a:srgbClr val="544D45"/>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1" i="0" u="none" strike="noStrike" cap="none" baseline="0">
                <a:solidFill>
                  <a:srgbClr val="FFFFFF"/>
                </a:solidFill>
                <a:effectLst/>
                <a:uFill>
                  <a:solidFill>
                    <a:prstClr val="black">
                      <a:alpha val="0"/>
                    </a:prstClr>
                  </a:solidFill>
                </a:uFill>
                <a:latin typeface="Calibri"/>
                <a:ea typeface="Calibri"/>
                <a:cs typeface="Calibri"/>
              </a:rPr>
              <a:t>b2 :  Jour 21, résultat PCR positif</a:t>
            </a:r>
            <a:endParaRPr lang="en-US" sz="105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Text Box 1">
            <a:extLst>
              <a:ext uri="{FF2B5EF4-FFF2-40B4-BE49-F238E27FC236}">
                <a16:creationId xmlns:a16="http://schemas.microsoft.com/office/drawing/2014/main" id="{73E5696B-C2E8-4B92-AAAC-E2883F5980EE}"/>
              </a:ext>
            </a:extLst>
          </p:cNvPr>
          <p:cNvSpPr txBox="1"/>
          <p:nvPr/>
        </p:nvSpPr>
        <p:spPr>
          <a:xfrm>
            <a:off x="4716498" y="4262687"/>
            <a:ext cx="818098" cy="502920"/>
          </a:xfrm>
          <a:prstGeom prst="rect">
            <a:avLst/>
          </a:prstGeom>
          <a:solidFill>
            <a:srgbClr val="544D45"/>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1" i="0" u="none" strike="noStrike" cap="none" baseline="0">
                <a:solidFill>
                  <a:srgbClr val="FFFFFF"/>
                </a:solidFill>
                <a:effectLst/>
                <a:uFill>
                  <a:solidFill>
                    <a:prstClr val="black">
                      <a:alpha val="0"/>
                    </a:prstClr>
                  </a:solidFill>
                </a:uFill>
                <a:latin typeface="Calibri"/>
                <a:ea typeface="Calibri"/>
                <a:cs typeface="Calibri"/>
              </a:rPr>
              <a:t>b3 :  Jour 28, résultat PCR négatif</a:t>
            </a:r>
            <a:endParaRPr lang="en-US" sz="105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Text Box 1">
            <a:extLst>
              <a:ext uri="{FF2B5EF4-FFF2-40B4-BE49-F238E27FC236}">
                <a16:creationId xmlns:a16="http://schemas.microsoft.com/office/drawing/2014/main" id="{5B760F81-633A-449F-959E-7F3A55757A6B}"/>
              </a:ext>
            </a:extLst>
          </p:cNvPr>
          <p:cNvSpPr txBox="1"/>
          <p:nvPr/>
        </p:nvSpPr>
        <p:spPr>
          <a:xfrm>
            <a:off x="6216549" y="4439347"/>
            <a:ext cx="623578" cy="335280"/>
          </a:xfrm>
          <a:prstGeom prst="rect">
            <a:avLst/>
          </a:prstGeom>
          <a:solidFill>
            <a:srgbClr val="544D45"/>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1" i="0" u="none" strike="noStrike" cap="none" baseline="0">
                <a:solidFill>
                  <a:srgbClr val="FFFFFF"/>
                </a:solidFill>
                <a:effectLst/>
                <a:uFill>
                  <a:solidFill>
                    <a:prstClr val="black">
                      <a:alpha val="0"/>
                    </a:prstClr>
                  </a:solidFill>
                </a:uFill>
                <a:latin typeface="Calibri"/>
                <a:ea typeface="Calibri"/>
                <a:cs typeface="Calibri"/>
              </a:rPr>
              <a:t>c2 :  Jour 21</a:t>
            </a:r>
            <a:endParaRPr lang="en-US" sz="105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Text Box 1">
            <a:extLst>
              <a:ext uri="{FF2B5EF4-FFF2-40B4-BE49-F238E27FC236}">
                <a16:creationId xmlns:a16="http://schemas.microsoft.com/office/drawing/2014/main" id="{DCADA0F6-D2CC-4CE0-849F-A035A11665A9}"/>
              </a:ext>
            </a:extLst>
          </p:cNvPr>
          <p:cNvSpPr txBox="1"/>
          <p:nvPr/>
        </p:nvSpPr>
        <p:spPr>
          <a:xfrm>
            <a:off x="1194072" y="4703075"/>
            <a:ext cx="1192850" cy="67056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1" i="0" u="none" strike="noStrike" cap="none" baseline="0">
                <a:solidFill>
                  <a:srgbClr val="000000"/>
                </a:solidFill>
                <a:effectLst/>
                <a:uFill>
                  <a:solidFill>
                    <a:prstClr val="black">
                      <a:alpha val="0"/>
                    </a:prstClr>
                  </a:solidFill>
                </a:uFill>
                <a:latin typeface="Calibri"/>
                <a:ea typeface="Calibri"/>
                <a:cs typeface="Calibri"/>
              </a:rPr>
              <a:t>Jour -4 </a:t>
            </a:r>
          </a:p>
          <a:p>
            <a:pPr marL="0" marR="0">
              <a:spcBef>
                <a:spcPct val="0"/>
              </a:spcBef>
              <a:spcAft>
                <a:spcPct val="0"/>
              </a:spcAft>
            </a:pPr>
            <a:r>
              <a:rPr lang="fr-FR" sz="1050" b="0" i="0" u="none" strike="noStrike" cap="none" baseline="0">
                <a:solidFill>
                  <a:srgbClr val="000000"/>
                </a:solidFill>
                <a:effectLst/>
                <a:uFill>
                  <a:solidFill>
                    <a:prstClr val="black">
                      <a:alpha val="0"/>
                    </a:prstClr>
                  </a:solidFill>
                </a:uFill>
                <a:latin typeface="Calibri"/>
                <a:ea typeface="Calibri"/>
                <a:cs typeface="Calibri"/>
              </a:rPr>
              <a:t>Contact sexuel sans préservatif chez les HSH </a:t>
            </a:r>
            <a:endParaRPr lang="en-US" sz="1050">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Text Box 1">
            <a:extLst>
              <a:ext uri="{FF2B5EF4-FFF2-40B4-BE49-F238E27FC236}">
                <a16:creationId xmlns:a16="http://schemas.microsoft.com/office/drawing/2014/main" id="{FC34E853-641C-4EF4-8103-D86993A65E68}"/>
              </a:ext>
            </a:extLst>
          </p:cNvPr>
          <p:cNvSpPr txBox="1"/>
          <p:nvPr/>
        </p:nvSpPr>
        <p:spPr>
          <a:xfrm>
            <a:off x="2869513" y="4721547"/>
            <a:ext cx="1519408" cy="67056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1" i="0" u="none" strike="noStrike" cap="none" baseline="0">
                <a:solidFill>
                  <a:srgbClr val="000000"/>
                </a:solidFill>
                <a:effectLst/>
                <a:uFill>
                  <a:solidFill>
                    <a:prstClr val="black">
                      <a:alpha val="0"/>
                    </a:prstClr>
                  </a:solidFill>
                </a:uFill>
                <a:latin typeface="Calibri"/>
                <a:ea typeface="Calibri"/>
                <a:cs typeface="Calibri"/>
              </a:rPr>
              <a:t>Jours 4 à 6</a:t>
            </a:r>
          </a:p>
          <a:p>
            <a:pPr marL="0" marR="0">
              <a:spcBef>
                <a:spcPct val="0"/>
              </a:spcBef>
              <a:spcAft>
                <a:spcPct val="0"/>
              </a:spcAft>
            </a:pPr>
            <a:r>
              <a:rPr lang="fr-FR" sz="1050" b="0" i="0" u="none" strike="noStrike" cap="none" baseline="0">
                <a:solidFill>
                  <a:srgbClr val="000000"/>
                </a:solidFill>
                <a:effectLst/>
                <a:uFill>
                  <a:solidFill>
                    <a:prstClr val="black">
                      <a:alpha val="0"/>
                    </a:prstClr>
                  </a:solidFill>
                </a:uFill>
                <a:latin typeface="Calibri"/>
                <a:ea typeface="Calibri"/>
                <a:cs typeface="Calibri"/>
              </a:rPr>
              <a:t>Sensation de malaise ; d’autres lésions se développent</a:t>
            </a:r>
            <a:endParaRPr lang="en-US" sz="1050">
              <a:effectLst/>
              <a:latin typeface="Calibri" panose="020F0502020204030204" pitchFamily="34" charset="0"/>
              <a:ea typeface="Calibri" panose="020F0502020204030204" pitchFamily="34" charset="0"/>
              <a:cs typeface="Calibri" panose="020F0502020204030204" pitchFamily="34" charset="0"/>
            </a:endParaRPr>
          </a:p>
        </p:txBody>
      </p:sp>
      <p:sp>
        <p:nvSpPr>
          <p:cNvPr id="19" name="Text Box 1">
            <a:extLst>
              <a:ext uri="{FF2B5EF4-FFF2-40B4-BE49-F238E27FC236}">
                <a16:creationId xmlns:a16="http://schemas.microsoft.com/office/drawing/2014/main" id="{5F61A0BD-A4F2-4242-B9C0-F77516857C56}"/>
              </a:ext>
            </a:extLst>
          </p:cNvPr>
          <p:cNvSpPr txBox="1"/>
          <p:nvPr/>
        </p:nvSpPr>
        <p:spPr>
          <a:xfrm>
            <a:off x="6825070" y="4701685"/>
            <a:ext cx="2348231" cy="67056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1" i="0" u="none" strike="noStrike" cap="none" baseline="0">
                <a:solidFill>
                  <a:srgbClr val="000000"/>
                </a:solidFill>
                <a:effectLst/>
                <a:uFill>
                  <a:solidFill>
                    <a:prstClr val="black">
                      <a:alpha val="0"/>
                    </a:prstClr>
                  </a:solidFill>
                </a:uFill>
                <a:latin typeface="Calibri"/>
                <a:ea typeface="Calibri"/>
                <a:cs typeface="Calibri"/>
              </a:rPr>
              <a:t>Jour 21 </a:t>
            </a:r>
          </a:p>
          <a:p>
            <a:pPr marL="0" marR="0">
              <a:spcBef>
                <a:spcPct val="0"/>
              </a:spcBef>
              <a:spcAft>
                <a:spcPct val="0"/>
              </a:spcAft>
            </a:pPr>
            <a:r>
              <a:rPr lang="fr-FR" sz="1050" b="0" i="0" u="none" strike="noStrike" cap="none" baseline="0">
                <a:solidFill>
                  <a:srgbClr val="000000"/>
                </a:solidFill>
                <a:effectLst/>
                <a:uFill>
                  <a:solidFill>
                    <a:prstClr val="black">
                      <a:alpha val="0"/>
                    </a:prstClr>
                  </a:solidFill>
                </a:uFill>
                <a:latin typeface="Calibri"/>
                <a:ea typeface="Calibri"/>
                <a:cs typeface="Calibri"/>
              </a:rPr>
              <a:t>Suivi 1 : résultat PCR négatif pour les lésions faciales, résultat PCR positif pour les lésions génitales</a:t>
            </a:r>
            <a:endParaRPr lang="en-US" sz="1050">
              <a:effectLst/>
              <a:latin typeface="Calibri" panose="020F0502020204030204" pitchFamily="34" charset="0"/>
              <a:ea typeface="Calibri" panose="020F0502020204030204" pitchFamily="34" charset="0"/>
              <a:cs typeface="Calibri" panose="020F0502020204030204" pitchFamily="34" charset="0"/>
            </a:endParaRPr>
          </a:p>
        </p:txBody>
      </p:sp>
      <p:sp>
        <p:nvSpPr>
          <p:cNvPr id="20" name="Text Box 1">
            <a:extLst>
              <a:ext uri="{FF2B5EF4-FFF2-40B4-BE49-F238E27FC236}">
                <a16:creationId xmlns:a16="http://schemas.microsoft.com/office/drawing/2014/main" id="{72A54381-AC08-4413-ADE7-21589934D45E}"/>
              </a:ext>
            </a:extLst>
          </p:cNvPr>
          <p:cNvSpPr txBox="1"/>
          <p:nvPr/>
        </p:nvSpPr>
        <p:spPr>
          <a:xfrm>
            <a:off x="2056930" y="5316646"/>
            <a:ext cx="1531062" cy="83820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1" i="0" u="none" strike="noStrike" cap="none" baseline="0">
                <a:solidFill>
                  <a:srgbClr val="000000"/>
                </a:solidFill>
                <a:effectLst/>
                <a:uFill>
                  <a:solidFill>
                    <a:prstClr val="black">
                      <a:alpha val="0"/>
                    </a:prstClr>
                  </a:solidFill>
                </a:uFill>
                <a:latin typeface="Calibri"/>
                <a:ea typeface="Calibri"/>
                <a:cs typeface="Calibri"/>
              </a:rPr>
              <a:t>Jour 0 </a:t>
            </a:r>
          </a:p>
          <a:p>
            <a:pPr marL="0" marR="0">
              <a:spcBef>
                <a:spcPct val="0"/>
              </a:spcBef>
              <a:spcAft>
                <a:spcPct val="0"/>
              </a:spcAft>
            </a:pPr>
            <a:r>
              <a:rPr lang="fr-FR" sz="1050" b="0" i="0" u="none" strike="noStrike" cap="none" baseline="0">
                <a:solidFill>
                  <a:srgbClr val="000000"/>
                </a:solidFill>
                <a:effectLst/>
                <a:uFill>
                  <a:solidFill>
                    <a:prstClr val="black">
                      <a:alpha val="0"/>
                    </a:prstClr>
                  </a:solidFill>
                </a:uFill>
                <a:latin typeface="Calibri"/>
                <a:ea typeface="Calibri"/>
                <a:cs typeface="Calibri"/>
              </a:rPr>
              <a:t>Lésion génitale unique traitée par pénicilline intramusculaire comme cas de syphilis suspectée</a:t>
            </a:r>
            <a:endParaRPr lang="en-US" sz="1050">
              <a:effectLst/>
              <a:latin typeface="Calibri" panose="020F0502020204030204" pitchFamily="34" charset="0"/>
              <a:ea typeface="Calibri" panose="020F0502020204030204" pitchFamily="34" charset="0"/>
              <a:cs typeface="Calibri" panose="020F0502020204030204" pitchFamily="34" charset="0"/>
            </a:endParaRPr>
          </a:p>
        </p:txBody>
      </p:sp>
      <p:sp>
        <p:nvSpPr>
          <p:cNvPr id="21" name="Text Box 1">
            <a:extLst>
              <a:ext uri="{FF2B5EF4-FFF2-40B4-BE49-F238E27FC236}">
                <a16:creationId xmlns:a16="http://schemas.microsoft.com/office/drawing/2014/main" id="{D4051E67-2409-4831-9DA3-93C71D579BC3}"/>
              </a:ext>
            </a:extLst>
          </p:cNvPr>
          <p:cNvSpPr txBox="1"/>
          <p:nvPr/>
        </p:nvSpPr>
        <p:spPr>
          <a:xfrm>
            <a:off x="4490710" y="5342805"/>
            <a:ext cx="1605289" cy="67056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50" b="1" i="0" u="none" strike="noStrike" cap="none" baseline="0">
                <a:solidFill>
                  <a:srgbClr val="000000"/>
                </a:solidFill>
                <a:effectLst/>
                <a:uFill>
                  <a:solidFill>
                    <a:prstClr val="black">
                      <a:alpha val="0"/>
                    </a:prstClr>
                  </a:solidFill>
                </a:uFill>
                <a:latin typeface="Calibri"/>
                <a:ea typeface="Calibri"/>
                <a:cs typeface="Calibri"/>
              </a:rPr>
              <a:t>Jour 11 </a:t>
            </a:r>
          </a:p>
          <a:p>
            <a:pPr marL="0" marR="0">
              <a:spcBef>
                <a:spcPct val="0"/>
              </a:spcBef>
              <a:spcAft>
                <a:spcPct val="0"/>
              </a:spcAft>
            </a:pPr>
            <a:r>
              <a:rPr lang="fr-FR" sz="1050" b="0" i="0" u="none" strike="noStrike" cap="none" baseline="0">
                <a:solidFill>
                  <a:srgbClr val="000000"/>
                </a:solidFill>
                <a:effectLst/>
                <a:uFill>
                  <a:solidFill>
                    <a:prstClr val="black">
                      <a:alpha val="0"/>
                    </a:prstClr>
                  </a:solidFill>
                </a:uFill>
                <a:latin typeface="Calibri"/>
                <a:ea typeface="Calibri"/>
                <a:cs typeface="Calibri"/>
              </a:rPr>
              <a:t>Variole du singe confirmée : résultat PCR positif des lésions faciales et génitales</a:t>
            </a:r>
            <a:endParaRPr lang="en-US" sz="1050">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Text Box 1">
            <a:extLst>
              <a:ext uri="{FF2B5EF4-FFF2-40B4-BE49-F238E27FC236}">
                <a16:creationId xmlns:a16="http://schemas.microsoft.com/office/drawing/2014/main" id="{104DA25A-35B4-4673-A1F2-802588410FFC}"/>
              </a:ext>
            </a:extLst>
          </p:cNvPr>
          <p:cNvSpPr txBox="1"/>
          <p:nvPr/>
        </p:nvSpPr>
        <p:spPr>
          <a:xfrm>
            <a:off x="6278459" y="5325238"/>
            <a:ext cx="1605289" cy="5029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r">
              <a:spcBef>
                <a:spcPct val="0"/>
              </a:spcBef>
              <a:spcAft>
                <a:spcPct val="0"/>
              </a:spcAft>
            </a:pPr>
            <a:r>
              <a:rPr lang="fr-FR" sz="1050" b="1" i="0" u="none" strike="noStrike" cap="none" baseline="0">
                <a:solidFill>
                  <a:srgbClr val="000000"/>
                </a:solidFill>
                <a:effectLst/>
                <a:uFill>
                  <a:solidFill>
                    <a:prstClr val="black">
                      <a:alpha val="0"/>
                    </a:prstClr>
                  </a:solidFill>
                </a:uFill>
                <a:latin typeface="Calibri"/>
                <a:ea typeface="Calibri"/>
                <a:cs typeface="Calibri"/>
              </a:rPr>
              <a:t>Jour 28 </a:t>
            </a:r>
          </a:p>
          <a:p>
            <a:pPr marL="0" marR="0" algn="r">
              <a:spcBef>
                <a:spcPct val="0"/>
              </a:spcBef>
              <a:spcAft>
                <a:spcPct val="0"/>
              </a:spcAft>
            </a:pPr>
            <a:r>
              <a:rPr lang="fr-FR" sz="1050" b="0" i="0" u="none" strike="noStrike" cap="none" baseline="0">
                <a:solidFill>
                  <a:srgbClr val="000000"/>
                </a:solidFill>
                <a:effectLst/>
                <a:uFill>
                  <a:solidFill>
                    <a:prstClr val="black">
                      <a:alpha val="0"/>
                    </a:prstClr>
                  </a:solidFill>
                </a:uFill>
                <a:latin typeface="Calibri"/>
                <a:ea typeface="Calibri"/>
                <a:cs typeface="Calibri"/>
              </a:rPr>
              <a:t>Suivi 2 : résultat PCR négatif des lésions génitales</a:t>
            </a:r>
            <a:endParaRPr lang="en-US" sz="105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42403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3127-3974-DF48-2A69-66047682D3D3}"/>
              </a:ext>
            </a:extLst>
          </p:cNvPr>
          <p:cNvSpPr>
            <a:spLocks noGrp="1"/>
          </p:cNvSpPr>
          <p:nvPr>
            <p:ph type="title"/>
          </p:nvPr>
        </p:nvSpPr>
        <p:spPr>
          <a:xfrm>
            <a:off x="962186" y="3028980"/>
            <a:ext cx="8543925"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Lésions de la peau et des tissus mous</a:t>
            </a:r>
          </a:p>
        </p:txBody>
      </p:sp>
    </p:spTree>
    <p:extLst>
      <p:ext uri="{BB962C8B-B14F-4D97-AF65-F5344CB8AC3E}">
        <p14:creationId xmlns:p14="http://schemas.microsoft.com/office/powerpoint/2010/main" val="199007339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1B6779-B6DB-003E-CB4B-7CF6C21AF413}"/>
              </a:ext>
            </a:extLst>
          </p:cNvPr>
          <p:cNvPicPr>
            <a:picLocks noChangeAspect="1"/>
          </p:cNvPicPr>
          <p:nvPr/>
        </p:nvPicPr>
        <p:blipFill>
          <a:blip r:embed="rId3"/>
          <a:stretch>
            <a:fillRect/>
          </a:stretch>
        </p:blipFill>
        <p:spPr>
          <a:xfrm>
            <a:off x="205108" y="304056"/>
            <a:ext cx="9622226" cy="5836972"/>
          </a:xfrm>
          <a:prstGeom prst="rect">
            <a:avLst/>
          </a:prstGeom>
          <a:ln w="12700">
            <a:solidFill>
              <a:schemeClr val="accent4">
                <a:lumMod val="75000"/>
              </a:schemeClr>
            </a:solidFill>
          </a:ln>
        </p:spPr>
      </p:pic>
      <p:sp>
        <p:nvSpPr>
          <p:cNvPr id="8" name="TextBox 7">
            <a:extLst>
              <a:ext uri="{FF2B5EF4-FFF2-40B4-BE49-F238E27FC236}">
                <a16:creationId xmlns:a16="http://schemas.microsoft.com/office/drawing/2014/main" id="{58F9938A-AF8A-366F-10D8-B7845D29AF4C}"/>
              </a:ext>
            </a:extLst>
          </p:cNvPr>
          <p:cNvSpPr txBox="1"/>
          <p:nvPr/>
        </p:nvSpPr>
        <p:spPr>
          <a:xfrm>
            <a:off x="9891133" y="423314"/>
            <a:ext cx="2300867" cy="4955203"/>
          </a:xfrm>
          <a:prstGeom prst="rect">
            <a:avLst/>
          </a:prstGeom>
          <a:noFill/>
        </p:spPr>
        <p:txBody>
          <a:bodyPr wrap="square">
            <a:spAutoFit/>
          </a:bodyPr>
          <a:lstStyle/>
          <a:p>
            <a:pPr>
              <a:lnSpc>
                <a:spcPct val="95000"/>
              </a:lnSpc>
            </a:pPr>
            <a:r>
              <a:rPr lang="fr-FR" sz="1400" b="0" i="0" u="none" strike="noStrike" cap="none" baseline="0">
                <a:solidFill>
                  <a:srgbClr val="333333"/>
                </a:solidFill>
                <a:effectLst/>
                <a:uFill>
                  <a:solidFill>
                    <a:prstClr val="black">
                      <a:alpha val="0"/>
                    </a:prstClr>
                  </a:solidFill>
                </a:uFill>
                <a:latin typeface="interfaceregular"/>
                <a:ea typeface="interfaceregular"/>
                <a:cs typeface="interfaceregular"/>
              </a:rPr>
              <a:t>Les caractéristiques de la peau et des tissus mous étaient notamment les suivantes : </a:t>
            </a:r>
          </a:p>
          <a:p>
            <a:pPr marL="285750" indent="-285750">
              <a:lnSpc>
                <a:spcPct val="95000"/>
              </a:lnSpc>
              <a:spcBef>
                <a:spcPts val="1200"/>
              </a:spcBef>
              <a:buClr>
                <a:schemeClr val="accent4"/>
              </a:buClr>
              <a:buFont typeface="Arial" panose="020B0604020202020204" pitchFamily="34" charset="0"/>
              <a:buChar char="•"/>
            </a:pPr>
            <a:r>
              <a:rPr lang="fr-FR" sz="1400" b="0" i="0" u="none" strike="noStrike" cap="none" baseline="0">
                <a:solidFill>
                  <a:srgbClr val="333333"/>
                </a:solidFill>
                <a:effectLst/>
                <a:uFill>
                  <a:solidFill>
                    <a:prstClr val="black">
                      <a:alpha val="0"/>
                    </a:prstClr>
                  </a:solidFill>
                </a:uFill>
                <a:latin typeface="interfaceregular"/>
                <a:ea typeface="interfaceregular"/>
                <a:cs typeface="interfaceregular"/>
              </a:rPr>
              <a:t>(A et D) lésions vésiculaires ou pustuleuses  </a:t>
            </a:r>
          </a:p>
          <a:p>
            <a:pPr marL="285750" indent="-285750">
              <a:lnSpc>
                <a:spcPct val="95000"/>
              </a:lnSpc>
              <a:spcBef>
                <a:spcPts val="1200"/>
              </a:spcBef>
              <a:buClr>
                <a:schemeClr val="accent4"/>
              </a:buClr>
              <a:buFont typeface="Arial" panose="020B0604020202020204" pitchFamily="34" charset="0"/>
              <a:buChar char="•"/>
            </a:pPr>
            <a:r>
              <a:rPr lang="fr-FR" sz="1400" b="0" i="0" u="none" strike="noStrike" cap="none" baseline="0">
                <a:solidFill>
                  <a:srgbClr val="333333"/>
                </a:solidFill>
                <a:effectLst/>
                <a:uFill>
                  <a:solidFill>
                    <a:prstClr val="black">
                      <a:alpha val="0"/>
                    </a:prstClr>
                  </a:solidFill>
                </a:uFill>
                <a:latin typeface="interfaceregular"/>
                <a:ea typeface="interfaceregular"/>
                <a:cs typeface="interfaceregular"/>
              </a:rPr>
              <a:t>(B et C) lésions maculaires sur la paume des mains et la plante des pieds </a:t>
            </a:r>
          </a:p>
          <a:p>
            <a:pPr marL="285750" indent="-285750">
              <a:lnSpc>
                <a:spcPct val="95000"/>
              </a:lnSpc>
              <a:spcBef>
                <a:spcPts val="1200"/>
              </a:spcBef>
              <a:buClr>
                <a:schemeClr val="accent4"/>
              </a:buClr>
              <a:buFont typeface="Arial" panose="020B0604020202020204" pitchFamily="34" charset="0"/>
              <a:buChar char="•"/>
            </a:pPr>
            <a:r>
              <a:rPr lang="fr-FR" sz="1400" b="0" i="0" u="none" strike="noStrike" cap="none" baseline="0">
                <a:solidFill>
                  <a:srgbClr val="333333"/>
                </a:solidFill>
                <a:effectLst/>
                <a:uFill>
                  <a:solidFill>
                    <a:prstClr val="black">
                      <a:alpha val="0"/>
                    </a:prstClr>
                  </a:solidFill>
                </a:uFill>
                <a:latin typeface="interfaceregular"/>
                <a:ea typeface="interfaceregular"/>
                <a:cs typeface="interfaceregular"/>
              </a:rPr>
              <a:t>(D et E) une lésion sous-unguéale  </a:t>
            </a:r>
          </a:p>
          <a:p>
            <a:pPr marL="285750" indent="-285750">
              <a:lnSpc>
                <a:spcPct val="95000"/>
              </a:lnSpc>
              <a:spcBef>
                <a:spcPts val="1200"/>
              </a:spcBef>
              <a:buClr>
                <a:schemeClr val="accent4"/>
              </a:buClr>
              <a:buFont typeface="Arial" panose="020B0604020202020204" pitchFamily="34" charset="0"/>
              <a:buChar char="•"/>
            </a:pPr>
            <a:r>
              <a:rPr lang="fr-FR" sz="1400" b="0" i="0" u="none" strike="noStrike" cap="none" baseline="0">
                <a:solidFill>
                  <a:srgbClr val="333333"/>
                </a:solidFill>
                <a:effectLst/>
                <a:uFill>
                  <a:solidFill>
                    <a:prstClr val="black">
                      <a:alpha val="0"/>
                    </a:prstClr>
                  </a:solidFill>
                </a:uFill>
                <a:latin typeface="interfaceregular"/>
                <a:ea typeface="interfaceregular"/>
                <a:cs typeface="interfaceregular"/>
              </a:rPr>
              <a:t>(F et G) papules plus discrètes et vésicules de plus petite taille</a:t>
            </a:r>
          </a:p>
          <a:p>
            <a:pPr marL="285750" indent="-285750">
              <a:lnSpc>
                <a:spcPct val="95000"/>
              </a:lnSpc>
              <a:spcBef>
                <a:spcPts val="1200"/>
              </a:spcBef>
              <a:buClr>
                <a:schemeClr val="accent4"/>
              </a:buClr>
              <a:buFont typeface="Arial" panose="020B0604020202020204" pitchFamily="34" charset="0"/>
              <a:buChar char="•"/>
            </a:pPr>
            <a:r>
              <a:rPr lang="fr-FR" sz="1400" b="0" i="0" u="none" strike="noStrike" cap="none" baseline="0">
                <a:solidFill>
                  <a:srgbClr val="333333"/>
                </a:solidFill>
                <a:effectLst/>
                <a:uFill>
                  <a:solidFill>
                    <a:prstClr val="black">
                      <a:alpha val="0"/>
                    </a:prstClr>
                  </a:solidFill>
                </a:uFill>
                <a:latin typeface="interfaceregular"/>
                <a:ea typeface="interfaceregular"/>
                <a:cs typeface="interfaceregular"/>
              </a:rPr>
              <a:t>(H) abcès profond (flèche, image obtenue lors du drainage guidé par échographie)</a:t>
            </a:r>
          </a:p>
        </p:txBody>
      </p:sp>
      <p:sp>
        <p:nvSpPr>
          <p:cNvPr id="10" name="TextBox 9">
            <a:extLst>
              <a:ext uri="{FF2B5EF4-FFF2-40B4-BE49-F238E27FC236}">
                <a16:creationId xmlns:a16="http://schemas.microsoft.com/office/drawing/2014/main" id="{28BA14C3-036F-81C5-68CB-E709A2F23176}"/>
              </a:ext>
            </a:extLst>
          </p:cNvPr>
          <p:cNvSpPr txBox="1"/>
          <p:nvPr/>
        </p:nvSpPr>
        <p:spPr>
          <a:xfrm>
            <a:off x="205108" y="6323111"/>
            <a:ext cx="11369271" cy="261610"/>
          </a:xfrm>
          <a:prstGeom prst="rect">
            <a:avLst/>
          </a:prstGeom>
          <a:noFill/>
        </p:spPr>
        <p:txBody>
          <a:bodyPr wrap="square">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Adler H, et al. </a:t>
            </a:r>
            <a:r>
              <a:rPr lang="fr-FR" sz="1050" b="0" i="0" u="none" strike="noStrike" cap="none" baseline="0">
                <a:solidFill>
                  <a:srgbClr val="44546A"/>
                </a:solidFill>
                <a:effectLst/>
                <a:uFill>
                  <a:solidFill>
                    <a:prstClr val="black">
                      <a:alpha val="0"/>
                    </a:prstClr>
                  </a:solidFill>
                </a:uFill>
                <a:latin typeface="Arial"/>
                <a:ea typeface="Arial"/>
                <a:cs typeface="Arial"/>
                <a:hlinkClick r:id="rId4" history="0"/>
              </a:rPr>
              <a:t>Clinical features and management of human monkeypox: a retrospective observational study in the UK</a:t>
            </a:r>
            <a:r>
              <a:rPr lang="fr-FR" sz="1050" b="0" i="0" u="none" strike="noStrike" cap="none" baseline="0">
                <a:solidFill>
                  <a:srgbClr val="44546A"/>
                </a:solidFill>
                <a:effectLst/>
                <a:uFill>
                  <a:solidFill>
                    <a:prstClr val="black">
                      <a:alpha val="0"/>
                    </a:prstClr>
                  </a:solidFill>
                </a:uFill>
                <a:latin typeface="Arial"/>
                <a:ea typeface="Arial"/>
                <a:cs typeface="Arial"/>
              </a:rPr>
              <a:t>. Lancet Infect Dis. 2022:22(8):1153-61.</a:t>
            </a:r>
          </a:p>
        </p:txBody>
      </p:sp>
    </p:spTree>
    <p:extLst>
      <p:ext uri="{BB962C8B-B14F-4D97-AF65-F5344CB8AC3E}">
        <p14:creationId xmlns:p14="http://schemas.microsoft.com/office/powerpoint/2010/main" val="204266728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CA59-EF59-692A-D553-2C95AA3F9112}"/>
              </a:ext>
            </a:extLst>
          </p:cNvPr>
          <p:cNvSpPr>
            <a:spLocks noGrp="1"/>
          </p:cNvSpPr>
          <p:nvPr>
            <p:ph type="title"/>
          </p:nvPr>
        </p:nvSpPr>
        <p:spPr>
          <a:xfrm>
            <a:off x="424841" y="584792"/>
            <a:ext cx="3339085" cy="1665152"/>
          </a:xfrm>
        </p:spPr>
        <p:txBody>
          <a:bodyPr>
            <a:normAutofit/>
          </a:bodyPr>
          <a:lstStyle/>
          <a:p>
            <a:r>
              <a:rPr lang="fr-FR" sz="2000" b="1" i="0" u="none" strike="noStrike" cap="none" baseline="0">
                <a:solidFill>
                  <a:srgbClr val="577F9F"/>
                </a:solidFill>
                <a:effectLst/>
                <a:uFill>
                  <a:solidFill>
                    <a:prstClr val="black">
                      <a:alpha val="0"/>
                    </a:prstClr>
                  </a:solidFill>
                </a:uFill>
                <a:latin typeface="Arial"/>
                <a:ea typeface="Arial"/>
                <a:cs typeface="Arial"/>
              </a:rPr>
              <a:t>Éruption maculo-papuleuse </a:t>
            </a:r>
            <a:r>
              <a:rPr lang="fr-FR" sz="2000" b="0" i="0" u="none" strike="noStrike" cap="none" baseline="0">
                <a:solidFill>
                  <a:srgbClr val="577F9F"/>
                </a:solidFill>
                <a:effectLst/>
                <a:uFill>
                  <a:solidFill>
                    <a:prstClr val="black">
                      <a:alpha val="0"/>
                    </a:prstClr>
                  </a:solidFill>
                </a:uFill>
                <a:latin typeface="Arial"/>
                <a:ea typeface="Arial"/>
                <a:cs typeface="Arial"/>
              </a:rPr>
              <a:t>symétrique sur le torse, le dos et les fesses</a:t>
            </a:r>
          </a:p>
        </p:txBody>
      </p:sp>
      <p:pic>
        <p:nvPicPr>
          <p:cNvPr id="5122" name="Picture 2" descr="Fig 6">
            <a:extLst>
              <a:ext uri="{FF2B5EF4-FFF2-40B4-BE49-F238E27FC236}">
                <a16:creationId xmlns:a16="http://schemas.microsoft.com/office/drawing/2014/main" id="{163A527B-DB94-9107-6AD8-99CFBF7E07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14844" y="404035"/>
            <a:ext cx="7952316" cy="5536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1CDFC10-218D-87C1-9CE2-14FEC0ABEEA2}"/>
              </a:ext>
            </a:extLst>
          </p:cNvPr>
          <p:cNvSpPr txBox="1"/>
          <p:nvPr/>
        </p:nvSpPr>
        <p:spPr>
          <a:xfrm>
            <a:off x="3763926" y="5917346"/>
            <a:ext cx="7952316" cy="430887"/>
          </a:xfrm>
          <a:prstGeom prst="rect">
            <a:avLst/>
          </a:prstGeom>
          <a:noFill/>
        </p:spPr>
        <p:txBody>
          <a:bodyPr wrap="square">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Patel A, et al. </a:t>
            </a:r>
            <a:r>
              <a:rPr lang="fr-FR" sz="1050" b="0" i="0" u="none" strike="noStrike" cap="none" baseline="0">
                <a:solidFill>
                  <a:srgbClr val="44546A"/>
                </a:solidFill>
                <a:effectLst/>
                <a:uFill>
                  <a:solidFill>
                    <a:prstClr val="black">
                      <a:alpha val="0"/>
                    </a:prstClr>
                  </a:solidFill>
                </a:uFill>
                <a:latin typeface="Arial"/>
                <a:ea typeface="Arial"/>
                <a:cs typeface="Arial"/>
                <a:hlinkClick r:id="rId4" history="0"/>
              </a:rPr>
              <a:t>Clinical features and novel presentations of human monkeypox in a central London centre during the 2022 outbreak: descriptive case series. BMJ</a:t>
            </a:r>
            <a:r>
              <a:rPr lang="fr-FR" sz="1050" b="0" i="0" u="none" strike="noStrike" cap="none" baseline="0">
                <a:solidFill>
                  <a:srgbClr val="44546A"/>
                </a:solidFill>
                <a:effectLst/>
                <a:uFill>
                  <a:solidFill>
                    <a:prstClr val="black">
                      <a:alpha val="0"/>
                    </a:prstClr>
                  </a:solidFill>
                </a:uFill>
                <a:latin typeface="Arial"/>
                <a:ea typeface="Arial"/>
                <a:cs typeface="Arial"/>
              </a:rPr>
              <a:t>. 2022;378:e072410.</a:t>
            </a:r>
          </a:p>
        </p:txBody>
      </p:sp>
      <p:sp>
        <p:nvSpPr>
          <p:cNvPr id="7" name="TextBox 6">
            <a:extLst>
              <a:ext uri="{FF2B5EF4-FFF2-40B4-BE49-F238E27FC236}">
                <a16:creationId xmlns:a16="http://schemas.microsoft.com/office/drawing/2014/main" id="{7C45F7CD-92AD-F0CD-043D-BFBF574E7015}"/>
              </a:ext>
            </a:extLst>
          </p:cNvPr>
          <p:cNvSpPr txBox="1"/>
          <p:nvPr/>
        </p:nvSpPr>
        <p:spPr>
          <a:xfrm>
            <a:off x="424841" y="2403938"/>
            <a:ext cx="2729196" cy="3668697"/>
          </a:xfrm>
          <a:prstGeom prst="rect">
            <a:avLst/>
          </a:prstGeom>
          <a:noFill/>
        </p:spPr>
        <p:txBody>
          <a:bodyPr wrap="square">
            <a:spAutoFit/>
          </a:bodyPr>
          <a:lstStyle/>
          <a:p>
            <a:pPr marL="285750" indent="-285750">
              <a:lnSpc>
                <a:spcPct val="95000"/>
              </a:lnSpc>
              <a:spcBef>
                <a:spcPts val="1200"/>
              </a:spcBef>
              <a:buClr>
                <a:schemeClr val="accent4"/>
              </a:buClr>
              <a:buFont typeface="Arial" panose="020B0604020202020204" pitchFamily="34" charset="0"/>
              <a:buChar char="•"/>
            </a:pPr>
            <a:r>
              <a:rPr lang="fr-FR" sz="1600" b="0" i="0" u="none" strike="noStrike" cap="none" baseline="0">
                <a:solidFill>
                  <a:srgbClr val="333333"/>
                </a:solidFill>
                <a:effectLst/>
                <a:uFill>
                  <a:solidFill>
                    <a:prstClr val="black">
                      <a:alpha val="0"/>
                    </a:prstClr>
                  </a:solidFill>
                </a:uFill>
                <a:latin typeface="interfaceregular"/>
                <a:ea typeface="interfaceregular"/>
                <a:cs typeface="interfaceregular"/>
              </a:rPr>
              <a:t>Homme âgé de 36 ans </a:t>
            </a:r>
          </a:p>
          <a:p>
            <a:pPr marL="285750" indent="-285750">
              <a:lnSpc>
                <a:spcPct val="95000"/>
              </a:lnSpc>
              <a:spcBef>
                <a:spcPts val="1200"/>
              </a:spcBef>
              <a:buClr>
                <a:schemeClr val="accent4"/>
              </a:buClr>
              <a:buFont typeface="Arial" panose="020B0604020202020204" pitchFamily="34" charset="0"/>
              <a:buChar char="•"/>
            </a:pPr>
            <a:r>
              <a:rPr lang="fr-FR" sz="1600" b="0" i="0" u="none" strike="noStrike" cap="none" baseline="0">
                <a:solidFill>
                  <a:srgbClr val="333333"/>
                </a:solidFill>
                <a:effectLst/>
                <a:uFill>
                  <a:solidFill>
                    <a:prstClr val="black">
                      <a:alpha val="0"/>
                    </a:prstClr>
                  </a:solidFill>
                </a:uFill>
                <a:latin typeface="interfaceregular"/>
                <a:ea typeface="interfaceregular"/>
                <a:cs typeface="interfaceregular"/>
              </a:rPr>
              <a:t>Séropositif au VIH</a:t>
            </a:r>
          </a:p>
          <a:p>
            <a:pPr marL="285750" indent="-285750">
              <a:lnSpc>
                <a:spcPct val="95000"/>
              </a:lnSpc>
              <a:spcBef>
                <a:spcPts val="1200"/>
              </a:spcBef>
              <a:buClr>
                <a:schemeClr val="accent4"/>
              </a:buClr>
              <a:buFont typeface="Arial" panose="020B0604020202020204" pitchFamily="34" charset="0"/>
              <a:buChar char="•"/>
            </a:pPr>
            <a:r>
              <a:rPr lang="fr-FR" sz="1600" b="0" i="0" u="none" strike="noStrike" cap="none" baseline="0">
                <a:solidFill>
                  <a:srgbClr val="333333"/>
                </a:solidFill>
                <a:effectLst/>
                <a:uFill>
                  <a:solidFill>
                    <a:prstClr val="black">
                      <a:alpha val="0"/>
                    </a:prstClr>
                  </a:solidFill>
                </a:uFill>
                <a:latin typeface="interfaceregular"/>
                <a:ea typeface="interfaceregular"/>
                <a:cs typeface="interfaceregular"/>
              </a:rPr>
              <a:t>Charge virale </a:t>
            </a:r>
            <a:br>
              <a:rPr sz="1600"/>
            </a:br>
            <a:r>
              <a:rPr lang="fr-FR" sz="1600" b="0" i="0" u="none" strike="noStrike" cap="none" baseline="0">
                <a:solidFill>
                  <a:srgbClr val="333333"/>
                </a:solidFill>
                <a:effectLst/>
                <a:uFill>
                  <a:solidFill>
                    <a:prstClr val="black">
                      <a:alpha val="0"/>
                    </a:prstClr>
                  </a:solidFill>
                </a:uFill>
                <a:latin typeface="interfaceregular"/>
                <a:ea typeface="interfaceregular"/>
                <a:cs typeface="interfaceregular"/>
              </a:rPr>
              <a:t>&lt; 200 copies/ml</a:t>
            </a:r>
          </a:p>
          <a:p>
            <a:pPr marL="285750" indent="-285750">
              <a:lnSpc>
                <a:spcPct val="95000"/>
              </a:lnSpc>
              <a:spcBef>
                <a:spcPts val="1200"/>
              </a:spcBef>
              <a:buClr>
                <a:schemeClr val="accent4"/>
              </a:buClr>
              <a:buFont typeface="Arial" panose="020B0604020202020204" pitchFamily="34" charset="0"/>
              <a:buChar char="•"/>
            </a:pPr>
            <a:r>
              <a:rPr lang="fr-FR" sz="1600" b="0" i="0" u="none" strike="noStrike" cap="none" baseline="0">
                <a:solidFill>
                  <a:srgbClr val="333333"/>
                </a:solidFill>
                <a:effectLst/>
                <a:uFill>
                  <a:solidFill>
                    <a:prstClr val="black">
                      <a:alpha val="0"/>
                    </a:prstClr>
                  </a:solidFill>
                </a:uFill>
                <a:latin typeface="interfaceregular"/>
                <a:ea typeface="interfaceregular"/>
                <a:cs typeface="interfaceregular"/>
              </a:rPr>
              <a:t>Sous TAR</a:t>
            </a:r>
          </a:p>
          <a:p>
            <a:pPr marL="285750" indent="-285750">
              <a:lnSpc>
                <a:spcPct val="95000"/>
              </a:lnSpc>
              <a:spcBef>
                <a:spcPts val="1200"/>
              </a:spcBef>
              <a:buClr>
                <a:schemeClr val="accent4"/>
              </a:buClr>
              <a:buFont typeface="Arial" panose="020B0604020202020204" pitchFamily="34" charset="0"/>
              <a:buChar char="•"/>
            </a:pPr>
            <a:r>
              <a:rPr lang="fr-FR" sz="1600" b="0" i="0" u="none" strike="noStrike" cap="none" baseline="0">
                <a:solidFill>
                  <a:srgbClr val="333333"/>
                </a:solidFill>
                <a:effectLst/>
                <a:uFill>
                  <a:solidFill>
                    <a:prstClr val="black">
                      <a:alpha val="0"/>
                    </a:prstClr>
                  </a:solidFill>
                </a:uFill>
                <a:latin typeface="interfaceregular"/>
                <a:ea typeface="interfaceregular"/>
                <a:cs typeface="interfaceregular"/>
              </a:rPr>
              <a:t>Numération des CD4 </a:t>
            </a:r>
            <a:br>
              <a:rPr sz="1600"/>
            </a:br>
            <a:r>
              <a:rPr lang="fr-FR" sz="1600" b="0" i="0" u="none" strike="noStrike" cap="none" baseline="0">
                <a:solidFill>
                  <a:srgbClr val="333333"/>
                </a:solidFill>
                <a:effectLst/>
                <a:uFill>
                  <a:solidFill>
                    <a:prstClr val="black">
                      <a:alpha val="0"/>
                    </a:prstClr>
                  </a:solidFill>
                </a:uFill>
                <a:latin typeface="interfaceregular"/>
                <a:ea typeface="interfaceregular"/>
                <a:cs typeface="interfaceregular"/>
              </a:rPr>
              <a:t>&gt; 400 cellules/μl</a:t>
            </a:r>
          </a:p>
          <a:p>
            <a:pPr marL="285750" indent="-285750">
              <a:lnSpc>
                <a:spcPct val="95000"/>
              </a:lnSpc>
              <a:spcBef>
                <a:spcPts val="1200"/>
              </a:spcBef>
              <a:buClr>
                <a:schemeClr val="accent4"/>
              </a:buClr>
              <a:buFont typeface="Arial" panose="020B0604020202020204" pitchFamily="34" charset="0"/>
              <a:buChar char="•"/>
            </a:pPr>
            <a:r>
              <a:rPr lang="fr-FR" sz="1600" b="0" i="0" u="none" strike="noStrike" cap="none" baseline="0">
                <a:solidFill>
                  <a:srgbClr val="333333"/>
                </a:solidFill>
                <a:effectLst/>
                <a:uFill>
                  <a:solidFill>
                    <a:prstClr val="black">
                      <a:alpha val="0"/>
                    </a:prstClr>
                  </a:solidFill>
                </a:uFill>
                <a:latin typeface="interfaceregular"/>
                <a:ea typeface="interfaceregular"/>
                <a:cs typeface="interfaceregular"/>
              </a:rPr>
              <a:t>Éruption maculopapuleuse à progression rapide peu après le développement des vésicules périanales</a:t>
            </a:r>
          </a:p>
        </p:txBody>
      </p:sp>
    </p:spTree>
    <p:extLst>
      <p:ext uri="{BB962C8B-B14F-4D97-AF65-F5344CB8AC3E}">
        <p14:creationId xmlns:p14="http://schemas.microsoft.com/office/powerpoint/2010/main" val="162093014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0E533B92-1836-8CE9-31F0-AEBB4D279E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50028" y="97029"/>
            <a:ext cx="5223363" cy="64342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FBCFDC-029D-488E-CB81-E9A6A51E6751}"/>
              </a:ext>
            </a:extLst>
          </p:cNvPr>
          <p:cNvSpPr txBox="1"/>
          <p:nvPr/>
        </p:nvSpPr>
        <p:spPr>
          <a:xfrm>
            <a:off x="5653101" y="244084"/>
            <a:ext cx="6091224" cy="5726696"/>
          </a:xfrm>
          <a:prstGeom prst="rect">
            <a:avLst/>
          </a:prstGeom>
          <a:noFill/>
        </p:spPr>
        <p:txBody>
          <a:bodyPr wrap="square">
            <a:spAutoFit/>
          </a:bodyPr>
          <a:lstStyle/>
          <a:p>
            <a:pPr marL="285750" indent="-285750">
              <a:lnSpc>
                <a:spcPct val="95000"/>
              </a:lnSpc>
              <a:spcBef>
                <a:spcPts val="10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Arial"/>
                <a:ea typeface="Arial"/>
                <a:cs typeface="Arial"/>
              </a:rPr>
              <a:t>Résultat positif au test des anticorps tréponémiques </a:t>
            </a:r>
          </a:p>
          <a:p>
            <a:pPr marL="285750" indent="-285750">
              <a:lnSpc>
                <a:spcPct val="95000"/>
              </a:lnSpc>
              <a:spcBef>
                <a:spcPts val="10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Arial"/>
                <a:ea typeface="Arial"/>
                <a:cs typeface="Arial"/>
              </a:rPr>
              <a:t>Test rapide de la réagine plasmatique (RPR) réactif à une dilution de 1:1</a:t>
            </a:r>
          </a:p>
          <a:p>
            <a:pPr marL="285750" indent="-285750">
              <a:lnSpc>
                <a:spcPct val="95000"/>
              </a:lnSpc>
              <a:spcBef>
                <a:spcPts val="10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Arial"/>
                <a:ea typeface="Arial"/>
                <a:cs typeface="Arial"/>
              </a:rPr>
              <a:t>Séronégatifs </a:t>
            </a:r>
          </a:p>
          <a:p>
            <a:pPr marL="285750" indent="-285750">
              <a:lnSpc>
                <a:spcPct val="95000"/>
              </a:lnSpc>
              <a:spcBef>
                <a:spcPts val="1000"/>
              </a:spcBef>
              <a:buClr>
                <a:schemeClr val="accent4"/>
              </a:buClr>
              <a:buFont typeface="Arial" panose="020B0604020202020204" pitchFamily="34" charset="0"/>
              <a:buChar char="•"/>
            </a:pPr>
            <a:r>
              <a:rPr lang="fr-FR" b="0" i="1" u="none" strike="noStrike" cap="none" baseline="0">
                <a:solidFill>
                  <a:srgbClr val="333333"/>
                </a:solidFill>
                <a:effectLst/>
                <a:uFill>
                  <a:solidFill>
                    <a:prstClr val="black">
                      <a:alpha val="0"/>
                    </a:prstClr>
                  </a:solidFill>
                </a:uFill>
                <a:latin typeface="Arial"/>
                <a:ea typeface="Arial"/>
                <a:cs typeface="Arial"/>
              </a:rPr>
              <a:t>Neisseria gonorrhoeae </a:t>
            </a:r>
            <a:r>
              <a:rPr lang="fr-FR" b="0" i="0" u="none" strike="noStrike" cap="none" baseline="0">
                <a:solidFill>
                  <a:srgbClr val="333333"/>
                </a:solidFill>
                <a:effectLst/>
                <a:uFill>
                  <a:solidFill>
                    <a:prstClr val="black">
                      <a:alpha val="0"/>
                    </a:prstClr>
                  </a:solidFill>
                </a:uFill>
                <a:latin typeface="Arial"/>
                <a:ea typeface="Arial"/>
                <a:cs typeface="Arial"/>
              </a:rPr>
              <a:t>et </a:t>
            </a:r>
            <a:r>
              <a:rPr lang="fr-FR" b="0" i="1" u="none" strike="noStrike" cap="none" baseline="0">
                <a:solidFill>
                  <a:srgbClr val="333333"/>
                </a:solidFill>
                <a:effectLst/>
                <a:uFill>
                  <a:solidFill>
                    <a:prstClr val="black">
                      <a:alpha val="0"/>
                    </a:prstClr>
                  </a:solidFill>
                </a:uFill>
                <a:latin typeface="Arial"/>
                <a:ea typeface="Arial"/>
                <a:cs typeface="Arial"/>
              </a:rPr>
              <a:t>Chlamydia trachomatis</a:t>
            </a:r>
            <a:r>
              <a:rPr lang="fr-FR" b="0" i="0" u="none" strike="noStrike" cap="none" baseline="0">
                <a:solidFill>
                  <a:srgbClr val="333333"/>
                </a:solidFill>
                <a:effectLst/>
                <a:uFill>
                  <a:solidFill>
                    <a:prstClr val="black">
                      <a:alpha val="0"/>
                    </a:prstClr>
                  </a:solidFill>
                </a:uFill>
                <a:latin typeface="Arial"/>
                <a:ea typeface="Arial"/>
                <a:cs typeface="Arial"/>
              </a:rPr>
              <a:t> négatifs </a:t>
            </a:r>
          </a:p>
          <a:p>
            <a:pPr marL="285750" indent="-285750">
              <a:lnSpc>
                <a:spcPct val="95000"/>
              </a:lnSpc>
              <a:spcBef>
                <a:spcPts val="10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Arial"/>
                <a:ea typeface="Arial"/>
                <a:cs typeface="Arial"/>
              </a:rPr>
              <a:t>Les cadres A et B illustrent les lésions papulo-vésiculaires dispersées sur le thorax qui étaient présentes 2 jours avant l’admission. </a:t>
            </a:r>
          </a:p>
          <a:p>
            <a:pPr marL="285750" indent="-285750">
              <a:lnSpc>
                <a:spcPct val="95000"/>
              </a:lnSpc>
              <a:spcBef>
                <a:spcPts val="10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Arial"/>
                <a:ea typeface="Arial"/>
                <a:cs typeface="Arial"/>
              </a:rPr>
              <a:t>Les lésions ont un diamètre de 2 mm, sont remplies de liquide transparent et présentent un érythème environnant. </a:t>
            </a:r>
          </a:p>
          <a:p>
            <a:pPr marL="285750" indent="-285750">
              <a:lnSpc>
                <a:spcPct val="95000"/>
              </a:lnSpc>
              <a:spcBef>
                <a:spcPts val="10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Arial"/>
                <a:ea typeface="Arial"/>
                <a:cs typeface="Arial"/>
              </a:rPr>
              <a:t>Le cadre C illustre une lésion sur la paume de la main droite qui était présente au moment de l'admission. </a:t>
            </a:r>
          </a:p>
          <a:p>
            <a:pPr marL="285750" indent="-285750">
              <a:lnSpc>
                <a:spcPct val="95000"/>
              </a:lnSpc>
              <a:spcBef>
                <a:spcPts val="1000"/>
              </a:spcBef>
              <a:buClr>
                <a:schemeClr val="accent4"/>
              </a:buClr>
              <a:buFont typeface="Arial" panose="020B0604020202020204" pitchFamily="34" charset="0"/>
              <a:buChar char="•"/>
            </a:pPr>
            <a:r>
              <a:rPr lang="fr-FR" b="0" i="0" u="none" strike="noStrike" cap="none" baseline="0">
                <a:solidFill>
                  <a:srgbClr val="333333"/>
                </a:solidFill>
                <a:effectLst/>
                <a:uFill>
                  <a:solidFill>
                    <a:prstClr val="black">
                      <a:alpha val="0"/>
                    </a:prstClr>
                  </a:solidFill>
                </a:uFill>
                <a:latin typeface="Arial"/>
                <a:ea typeface="Arial"/>
                <a:cs typeface="Arial"/>
              </a:rPr>
              <a:t>Le cadre D illustre une lésion papulo-vésiculaire sur l’index de la main gauche, qui figurait parmi les dernières lésions cutanées à se développer, environ 2 semaines après l’apparition des symptômes.</a:t>
            </a:r>
          </a:p>
        </p:txBody>
      </p:sp>
      <p:sp>
        <p:nvSpPr>
          <p:cNvPr id="8" name="TextBox 7">
            <a:extLst>
              <a:ext uri="{FF2B5EF4-FFF2-40B4-BE49-F238E27FC236}">
                <a16:creationId xmlns:a16="http://schemas.microsoft.com/office/drawing/2014/main" id="{7EF01801-C8B4-0A42-3073-8B7D02DA5C87}"/>
              </a:ext>
            </a:extLst>
          </p:cNvPr>
          <p:cNvSpPr txBox="1"/>
          <p:nvPr/>
        </p:nvSpPr>
        <p:spPr>
          <a:xfrm>
            <a:off x="5965210" y="6237171"/>
            <a:ext cx="5822172" cy="430887"/>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Basgoz N. </a:t>
            </a:r>
            <a:r>
              <a:rPr lang="fr-FR" sz="1100" b="0" i="0" u="none" strike="noStrike" cap="none" baseline="0">
                <a:solidFill>
                  <a:srgbClr val="44546A"/>
                </a:solidFill>
                <a:effectLst/>
                <a:uFill>
                  <a:solidFill>
                    <a:prstClr val="black">
                      <a:alpha val="0"/>
                    </a:prstClr>
                  </a:solidFill>
                </a:uFill>
                <a:latin typeface="Arial"/>
                <a:ea typeface="Arial"/>
                <a:cs typeface="Arial"/>
                <a:hlinkClick r:id="rId4" history="0"/>
              </a:rPr>
              <a:t>Case 24-2022: a 31-year-old man with perianal and penile ulcers, rectal pain, and rash</a:t>
            </a:r>
            <a:r>
              <a:rPr lang="fr-FR" sz="1100" b="0" i="0" u="none" strike="noStrike" cap="none" baseline="0">
                <a:solidFill>
                  <a:srgbClr val="44546A"/>
                </a:solidFill>
                <a:effectLst/>
                <a:uFill>
                  <a:solidFill>
                    <a:prstClr val="black">
                      <a:alpha val="0"/>
                    </a:prstClr>
                  </a:solidFill>
                </a:uFill>
                <a:latin typeface="Arial"/>
                <a:ea typeface="Arial"/>
                <a:cs typeface="Arial"/>
              </a:rPr>
              <a:t>. N Engl J Med. 2022:387:547-56.</a:t>
            </a:r>
          </a:p>
        </p:txBody>
      </p:sp>
    </p:spTree>
    <p:extLst>
      <p:ext uri="{BB962C8B-B14F-4D97-AF65-F5344CB8AC3E}">
        <p14:creationId xmlns:p14="http://schemas.microsoft.com/office/powerpoint/2010/main" val="30788078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65EDC-31C4-0D4C-039A-8FCD9AFAB03A}"/>
              </a:ext>
            </a:extLst>
          </p:cNvPr>
          <p:cNvSpPr>
            <a:spLocks noGrp="1"/>
          </p:cNvSpPr>
          <p:nvPr>
            <p:ph type="title"/>
          </p:nvPr>
        </p:nvSpPr>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Étiquette de la formation</a:t>
            </a:r>
          </a:p>
        </p:txBody>
      </p:sp>
      <p:sp>
        <p:nvSpPr>
          <p:cNvPr id="3" name="Content Placeholder 2">
            <a:extLst>
              <a:ext uri="{FF2B5EF4-FFF2-40B4-BE49-F238E27FC236}">
                <a16:creationId xmlns:a16="http://schemas.microsoft.com/office/drawing/2014/main" id="{D4D5B64A-0962-1784-640C-63F0E53C8AB6}"/>
              </a:ext>
            </a:extLst>
          </p:cNvPr>
          <p:cNvSpPr>
            <a:spLocks noGrp="1"/>
          </p:cNvSpPr>
          <p:nvPr>
            <p:ph idx="1"/>
          </p:nvPr>
        </p:nvSpPr>
        <p:spPr>
          <a:xfrm>
            <a:off x="838200" y="1484329"/>
            <a:ext cx="10375900" cy="5357795"/>
          </a:xfrm>
        </p:spPr>
        <p:txBody>
          <a:bodyPr/>
          <a:lstStyle/>
          <a:p>
            <a:pPr>
              <a:spcBef>
                <a:spcPts val="1000"/>
              </a:spcBef>
            </a:pPr>
            <a:r>
              <a:rPr lang="fr-FR" sz="1600" b="0" i="0" u="none" strike="noStrike" cap="none" baseline="0" dirty="0">
                <a:solidFill>
                  <a:srgbClr val="262626"/>
                </a:solidFill>
                <a:effectLst/>
                <a:uFill>
                  <a:solidFill>
                    <a:prstClr val="black">
                      <a:alpha val="0"/>
                    </a:prstClr>
                  </a:solidFill>
                </a:uFill>
                <a:latin typeface="Arial"/>
                <a:ea typeface="Arial"/>
                <a:cs typeface="Arial"/>
              </a:rPr>
              <a:t>Tenez-vous prêt(e) à vous engager dans le processus d’apprentissage.</a:t>
            </a:r>
          </a:p>
          <a:p>
            <a:pPr>
              <a:spcBef>
                <a:spcPts val="1000"/>
              </a:spcBef>
            </a:pPr>
            <a:r>
              <a:rPr lang="fr-FR" sz="1600" b="0" i="0" u="none" strike="noStrike" cap="none" baseline="0" dirty="0">
                <a:solidFill>
                  <a:srgbClr val="262626"/>
                </a:solidFill>
                <a:effectLst/>
                <a:uFill>
                  <a:solidFill>
                    <a:prstClr val="black">
                      <a:alpha val="0"/>
                    </a:prstClr>
                  </a:solidFill>
                </a:uFill>
                <a:latin typeface="Arial"/>
                <a:ea typeface="Arial"/>
                <a:cs typeface="Arial"/>
              </a:rPr>
              <a:t>Soyez à l’heure. </a:t>
            </a:r>
          </a:p>
          <a:p>
            <a:pPr>
              <a:spcBef>
                <a:spcPts val="1000"/>
              </a:spcBef>
            </a:pPr>
            <a:r>
              <a:rPr lang="fr-FR" sz="1600" b="0" i="0" u="none" strike="noStrike" cap="none" baseline="0" dirty="0">
                <a:solidFill>
                  <a:srgbClr val="262626"/>
                </a:solidFill>
                <a:effectLst/>
                <a:uFill>
                  <a:solidFill>
                    <a:prstClr val="black">
                      <a:alpha val="0"/>
                    </a:prstClr>
                  </a:solidFill>
                </a:uFill>
                <a:latin typeface="Arial"/>
                <a:ea typeface="Arial"/>
                <a:cs typeface="Arial"/>
              </a:rPr>
              <a:t>Gardez l’esprit ouvert.</a:t>
            </a:r>
          </a:p>
          <a:p>
            <a:pPr>
              <a:spcBef>
                <a:spcPts val="1000"/>
              </a:spcBef>
            </a:pPr>
            <a:r>
              <a:rPr lang="fr-FR" sz="1600" b="0" i="0" u="none" strike="noStrike" cap="none" baseline="0" dirty="0">
                <a:solidFill>
                  <a:srgbClr val="262626"/>
                </a:solidFill>
                <a:effectLst/>
                <a:uFill>
                  <a:solidFill>
                    <a:prstClr val="black">
                      <a:alpha val="0"/>
                    </a:prstClr>
                  </a:solidFill>
                </a:uFill>
                <a:latin typeface="Arial"/>
                <a:ea typeface="Arial"/>
                <a:cs typeface="Arial"/>
              </a:rPr>
              <a:t>Si vous apportez un ordinateur portable ou une tablette, ne distrayez pas les autres par des </a:t>
            </a:r>
            <a:br>
              <a:rPr sz="1600" dirty="0"/>
            </a:br>
            <a:r>
              <a:rPr lang="fr-FR" sz="1600" b="0" i="0" u="none" strike="noStrike" cap="none" baseline="0" dirty="0">
                <a:solidFill>
                  <a:srgbClr val="262626"/>
                </a:solidFill>
                <a:effectLst/>
                <a:uFill>
                  <a:solidFill>
                    <a:prstClr val="black">
                      <a:alpha val="0"/>
                    </a:prstClr>
                  </a:solidFill>
                </a:uFill>
                <a:latin typeface="Arial"/>
                <a:ea typeface="Arial"/>
                <a:cs typeface="Arial"/>
              </a:rPr>
              <a:t>saisies sur clavier ou la consultation d’e-mails.</a:t>
            </a:r>
          </a:p>
          <a:p>
            <a:pPr>
              <a:spcBef>
                <a:spcPts val="1000"/>
              </a:spcBef>
            </a:pPr>
            <a:r>
              <a:rPr lang="fr-FR" sz="1600" b="0" i="0" u="none" strike="noStrike" cap="none" baseline="0" dirty="0">
                <a:solidFill>
                  <a:srgbClr val="262626"/>
                </a:solidFill>
                <a:effectLst/>
                <a:uFill>
                  <a:solidFill>
                    <a:prstClr val="black">
                      <a:alpha val="0"/>
                    </a:prstClr>
                  </a:solidFill>
                </a:uFill>
                <a:latin typeface="Arial"/>
                <a:ea typeface="Arial"/>
                <a:cs typeface="Arial"/>
              </a:rPr>
              <a:t>Mettez votre téléphone portable en mode vibreur ou éteignez-le et mettez-le dans votre poche ou votre sac à main.</a:t>
            </a:r>
          </a:p>
          <a:p>
            <a:pPr>
              <a:spcBef>
                <a:spcPts val="1000"/>
              </a:spcBef>
            </a:pPr>
            <a:r>
              <a:rPr lang="fr-FR" sz="1600" b="0" i="0" u="none" strike="noStrike" cap="none" baseline="0" dirty="0">
                <a:solidFill>
                  <a:srgbClr val="262626"/>
                </a:solidFill>
                <a:effectLst/>
                <a:uFill>
                  <a:solidFill>
                    <a:prstClr val="black">
                      <a:alpha val="0"/>
                    </a:prstClr>
                  </a:solidFill>
                </a:uFill>
                <a:latin typeface="Arial"/>
                <a:ea typeface="Arial"/>
                <a:cs typeface="Arial"/>
              </a:rPr>
              <a:t>Participez, posez des questions, parlez de manière audible pour que tout le monde dans la salle puisse vous entendre.</a:t>
            </a:r>
          </a:p>
          <a:p>
            <a:pPr>
              <a:spcBef>
                <a:spcPts val="1000"/>
              </a:spcBef>
            </a:pPr>
            <a:r>
              <a:rPr lang="fr-FR" sz="1600" b="0" i="0" u="none" strike="noStrike" cap="none" baseline="0" dirty="0">
                <a:solidFill>
                  <a:srgbClr val="262626"/>
                </a:solidFill>
                <a:effectLst/>
                <a:uFill>
                  <a:solidFill>
                    <a:prstClr val="black">
                      <a:alpha val="0"/>
                    </a:prstClr>
                  </a:solidFill>
                </a:uFill>
                <a:latin typeface="Arial"/>
                <a:ea typeface="Arial"/>
                <a:cs typeface="Arial"/>
              </a:rPr>
              <a:t>Prenez des notes. </a:t>
            </a:r>
          </a:p>
          <a:p>
            <a:pPr>
              <a:spcBef>
                <a:spcPts val="1000"/>
              </a:spcBef>
            </a:pPr>
            <a:r>
              <a:rPr lang="fr-FR" sz="1600" b="0" i="0" u="none" strike="noStrike" cap="none" baseline="0" dirty="0">
                <a:solidFill>
                  <a:srgbClr val="262626"/>
                </a:solidFill>
                <a:effectLst/>
                <a:uFill>
                  <a:solidFill>
                    <a:prstClr val="black">
                      <a:alpha val="0"/>
                    </a:prstClr>
                  </a:solidFill>
                </a:uFill>
                <a:latin typeface="Arial"/>
                <a:ea typeface="Arial"/>
                <a:cs typeface="Arial"/>
              </a:rPr>
              <a:t>Regagnez votre lieu de travail prêt(e) à discuter des enseignements reçus et à les mettre en œuvre.</a:t>
            </a:r>
          </a:p>
          <a:p>
            <a:pPr>
              <a:spcBef>
                <a:spcPts val="1000"/>
              </a:spcBef>
            </a:pPr>
            <a:r>
              <a:rPr lang="fr-FR" sz="1600" b="0" i="0" u="none" strike="noStrike" cap="none" baseline="0" dirty="0">
                <a:solidFill>
                  <a:srgbClr val="262626"/>
                </a:solidFill>
                <a:effectLst/>
                <a:uFill>
                  <a:solidFill>
                    <a:prstClr val="black">
                      <a:alpha val="0"/>
                    </a:prstClr>
                  </a:solidFill>
                </a:uFill>
                <a:latin typeface="Arial"/>
                <a:ea typeface="Arial"/>
                <a:cs typeface="Arial"/>
              </a:rPr>
              <a:t>Formulez des commentaires d’évaluation concernant l’expérience d’apprentissage et la manière dont elle peut être améliorée.</a:t>
            </a:r>
          </a:p>
          <a:p>
            <a:pPr>
              <a:spcBef>
                <a:spcPts val="1000"/>
              </a:spcBef>
            </a:pPr>
            <a:r>
              <a:rPr lang="fr-FR" sz="1600" b="0" i="0" u="none" strike="noStrike" cap="none" baseline="0" dirty="0">
                <a:solidFill>
                  <a:srgbClr val="262626"/>
                </a:solidFill>
                <a:effectLst/>
                <a:uFill>
                  <a:solidFill>
                    <a:prstClr val="black">
                      <a:alpha val="0"/>
                    </a:prstClr>
                  </a:solidFill>
                </a:uFill>
                <a:latin typeface="Arial"/>
                <a:ea typeface="Arial"/>
                <a:cs typeface="Arial"/>
              </a:rPr>
              <a:t>Lors des sessions de formation virtuelles, éteignez votre micro et votre vidéo pour réduire les bruits de fond et améliorer la connectivité Internet. Utilisez la boîte de discussion et les icônes ; coupez/désactivez votre propre son et utilisez les fonctions vidéo, le cas échéant, lors des interactions avec le ou les animateurs et les autres participants.</a:t>
            </a:r>
          </a:p>
          <a:p>
            <a:endParaRPr lang="en-US" sz="1600" dirty="0"/>
          </a:p>
        </p:txBody>
      </p:sp>
    </p:spTree>
    <p:extLst>
      <p:ext uri="{BB962C8B-B14F-4D97-AF65-F5344CB8AC3E}">
        <p14:creationId xmlns:p14="http://schemas.microsoft.com/office/powerpoint/2010/main" val="283948903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315C58-8981-FF3D-9253-6B21AAC3E7BE}"/>
              </a:ext>
            </a:extLst>
          </p:cNvPr>
          <p:cNvPicPr>
            <a:picLocks noChangeAspect="1"/>
          </p:cNvPicPr>
          <p:nvPr/>
        </p:nvPicPr>
        <p:blipFill>
          <a:blip r:embed="rId3"/>
          <a:stretch>
            <a:fillRect/>
          </a:stretch>
        </p:blipFill>
        <p:spPr>
          <a:xfrm>
            <a:off x="134647" y="104706"/>
            <a:ext cx="8987051" cy="5052180"/>
          </a:xfrm>
          <a:prstGeom prst="rect">
            <a:avLst/>
          </a:prstGeom>
        </p:spPr>
      </p:pic>
      <p:sp>
        <p:nvSpPr>
          <p:cNvPr id="8" name="TextBox 7">
            <a:extLst>
              <a:ext uri="{FF2B5EF4-FFF2-40B4-BE49-F238E27FC236}">
                <a16:creationId xmlns:a16="http://schemas.microsoft.com/office/drawing/2014/main" id="{DEF22826-8805-CE31-7279-F471C4103E44}"/>
              </a:ext>
            </a:extLst>
          </p:cNvPr>
          <p:cNvSpPr txBox="1"/>
          <p:nvPr/>
        </p:nvSpPr>
        <p:spPr>
          <a:xfrm>
            <a:off x="9121698" y="325549"/>
            <a:ext cx="3070302" cy="3674852"/>
          </a:xfrm>
          <a:prstGeom prst="rect">
            <a:avLst/>
          </a:prstGeom>
          <a:noFill/>
        </p:spPr>
        <p:txBody>
          <a:bodyPr wrap="square">
            <a:spAutoFit/>
          </a:bodyPr>
          <a:lstStyle/>
          <a:p>
            <a:pPr marL="223838" indent="-223838">
              <a:lnSpc>
                <a:spcPct val="95000"/>
              </a:lnSpc>
              <a:spcBef>
                <a:spcPts val="1200"/>
              </a:spcBef>
              <a:buClr>
                <a:schemeClr val="accent4"/>
              </a:buClr>
              <a:buFont typeface="+mj-lt"/>
              <a:buAutoNum type="alphaLcPeriod"/>
            </a:pPr>
            <a:r>
              <a:rPr lang="fr-FR" sz="1400" b="0" i="0" u="none" strike="noStrike" cap="none" baseline="0">
                <a:solidFill>
                  <a:srgbClr val="333333"/>
                </a:solidFill>
                <a:effectLst/>
                <a:uFill>
                  <a:solidFill>
                    <a:prstClr val="black">
                      <a:alpha val="0"/>
                    </a:prstClr>
                  </a:solidFill>
                </a:uFill>
                <a:latin typeface="interfaceregular"/>
                <a:ea typeface="interfaceregular"/>
                <a:cs typeface="interfaceregular"/>
              </a:rPr>
              <a:t>Pustules des membres supérieurs et lésion cicatrisée au site de ponction veineuse (partage d’aiguille avec le cas confirmé). Sous la lésion de ponction cicatrisée, il y a un abcès avec isolement de </a:t>
            </a:r>
            <a:r>
              <a:rPr lang="fr-FR" sz="1400" b="0" i="1" u="none" strike="noStrike" cap="none" baseline="0">
                <a:solidFill>
                  <a:srgbClr val="333333"/>
                </a:solidFill>
                <a:effectLst/>
                <a:uFill>
                  <a:solidFill>
                    <a:prstClr val="black">
                      <a:alpha val="0"/>
                    </a:prstClr>
                  </a:solidFill>
                </a:uFill>
                <a:latin typeface="interfaceregular"/>
                <a:ea typeface="interfaceregular"/>
                <a:cs typeface="interfaceregular"/>
              </a:rPr>
              <a:t>Staphylococcus aureus</a:t>
            </a:r>
            <a:r>
              <a:rPr lang="fr-FR" sz="1400" b="0" i="0" u="none" strike="noStrike" cap="none" baseline="0">
                <a:solidFill>
                  <a:srgbClr val="333333"/>
                </a:solidFill>
                <a:effectLst/>
                <a:uFill>
                  <a:solidFill>
                    <a:prstClr val="black">
                      <a:alpha val="0"/>
                    </a:prstClr>
                  </a:solidFill>
                </a:uFill>
                <a:latin typeface="interfaceregular"/>
                <a:ea typeface="interfaceregular"/>
                <a:cs typeface="interfaceregular"/>
              </a:rPr>
              <a:t> résistant à la méticilline</a:t>
            </a:r>
          </a:p>
          <a:p>
            <a:pPr marL="223838" indent="-223838">
              <a:lnSpc>
                <a:spcPct val="95000"/>
              </a:lnSpc>
              <a:spcBef>
                <a:spcPts val="1200"/>
              </a:spcBef>
              <a:buClr>
                <a:schemeClr val="accent4"/>
              </a:buClr>
              <a:buFont typeface="+mj-lt"/>
              <a:buAutoNum type="alphaLcPeriod"/>
            </a:pPr>
            <a:r>
              <a:rPr lang="fr-FR" sz="1400" b="0" i="0" u="none" strike="noStrike" cap="none" baseline="0">
                <a:solidFill>
                  <a:srgbClr val="333333"/>
                </a:solidFill>
                <a:effectLst/>
                <a:uFill>
                  <a:solidFill>
                    <a:prstClr val="black">
                      <a:alpha val="0"/>
                    </a:prstClr>
                  </a:solidFill>
                </a:uFill>
                <a:latin typeface="interfaceregular"/>
                <a:ea typeface="interfaceregular"/>
                <a:cs typeface="interfaceregular"/>
              </a:rPr>
              <a:t>Pustules ombiliquées anales et exsudation abondante chez un patient atteint de proctite </a:t>
            </a:r>
          </a:p>
          <a:p>
            <a:pPr marL="223838" indent="-223838">
              <a:lnSpc>
                <a:spcPct val="95000"/>
              </a:lnSpc>
              <a:spcBef>
                <a:spcPts val="1200"/>
              </a:spcBef>
              <a:buClr>
                <a:schemeClr val="accent4"/>
              </a:buClr>
              <a:buFont typeface="+mj-lt"/>
              <a:buAutoNum type="alphaLcPeriod"/>
            </a:pPr>
            <a:r>
              <a:rPr lang="fr-FR" sz="1400" b="0" i="0" u="none" strike="noStrike" cap="none" baseline="0">
                <a:solidFill>
                  <a:srgbClr val="333333"/>
                </a:solidFill>
                <a:effectLst/>
                <a:uFill>
                  <a:solidFill>
                    <a:prstClr val="black">
                      <a:alpha val="0"/>
                    </a:prstClr>
                  </a:solidFill>
                </a:uFill>
                <a:latin typeface="interfaceregular"/>
                <a:ea typeface="interfaceregular"/>
                <a:cs typeface="interfaceregular"/>
              </a:rPr>
              <a:t>Trois lésions ombiliquées (petites flèches) et un ulcère douloureux de taille modérée du côté latéral gauche de la langue </a:t>
            </a:r>
          </a:p>
        </p:txBody>
      </p:sp>
      <p:sp>
        <p:nvSpPr>
          <p:cNvPr id="10" name="TextBox 9">
            <a:extLst>
              <a:ext uri="{FF2B5EF4-FFF2-40B4-BE49-F238E27FC236}">
                <a16:creationId xmlns:a16="http://schemas.microsoft.com/office/drawing/2014/main" id="{55DEA3C3-B36E-876E-677C-97EFEED1C3C0}"/>
              </a:ext>
            </a:extLst>
          </p:cNvPr>
          <p:cNvSpPr txBox="1"/>
          <p:nvPr/>
        </p:nvSpPr>
        <p:spPr>
          <a:xfrm>
            <a:off x="1580675" y="5253879"/>
            <a:ext cx="6606395" cy="1218795"/>
          </a:xfrm>
          <a:prstGeom prst="rect">
            <a:avLst/>
          </a:prstGeom>
          <a:noFill/>
        </p:spPr>
        <p:txBody>
          <a:bodyPr wrap="square">
            <a:spAutoFit/>
          </a:bodyPr>
          <a:lstStyle/>
          <a:p>
            <a:pPr marL="223838" indent="-223838">
              <a:lnSpc>
                <a:spcPct val="95000"/>
              </a:lnSpc>
              <a:spcBef>
                <a:spcPts val="1200"/>
              </a:spcBef>
              <a:buClr>
                <a:schemeClr val="accent4"/>
              </a:buClr>
              <a:buFont typeface="+mj-lt"/>
              <a:buAutoNum type="alphaLcPeriod" startAt="4"/>
            </a:pPr>
            <a:r>
              <a:rPr lang="fr-FR" sz="1400" b="0" i="0" u="none" strike="noStrike" cap="none" baseline="0">
                <a:solidFill>
                  <a:srgbClr val="333333"/>
                </a:solidFill>
                <a:effectLst/>
                <a:uFill>
                  <a:solidFill>
                    <a:prstClr val="black">
                      <a:alpha val="0"/>
                    </a:prstClr>
                  </a:solidFill>
                </a:uFill>
                <a:latin typeface="interfaceregular"/>
                <a:ea typeface="interfaceregular"/>
                <a:cs typeface="interfaceregular"/>
              </a:rPr>
              <a:t>Trois pustules ombiliquées dans le prépuce du pénis</a:t>
            </a:r>
          </a:p>
          <a:p>
            <a:pPr marL="223838" indent="-223838">
              <a:lnSpc>
                <a:spcPct val="95000"/>
              </a:lnSpc>
              <a:spcBef>
                <a:spcPts val="1200"/>
              </a:spcBef>
              <a:buClr>
                <a:schemeClr val="accent4"/>
              </a:buClr>
              <a:buFont typeface="+mj-lt"/>
              <a:buAutoNum type="alphaLcPeriod" startAt="4"/>
            </a:pPr>
            <a:r>
              <a:rPr lang="fr-FR" sz="1400" b="0" i="0" u="none" strike="noStrike" cap="none" baseline="0">
                <a:solidFill>
                  <a:srgbClr val="333333"/>
                </a:solidFill>
                <a:effectLst/>
                <a:uFill>
                  <a:solidFill>
                    <a:prstClr val="black">
                      <a:alpha val="0"/>
                    </a:prstClr>
                  </a:solidFill>
                </a:uFill>
                <a:latin typeface="interfaceregular"/>
                <a:ea typeface="interfaceregular"/>
                <a:cs typeface="interfaceregular"/>
              </a:rPr>
              <a:t>Deux lésions du tronc, dont l’une est pustuleuse et l’autre maculaire, chez un patient qui présente une éruption cutanée diffuse sur le tronc</a:t>
            </a:r>
          </a:p>
          <a:p>
            <a:pPr marL="223838" indent="-223838">
              <a:lnSpc>
                <a:spcPct val="95000"/>
              </a:lnSpc>
              <a:spcBef>
                <a:spcPts val="1200"/>
              </a:spcBef>
              <a:buClr>
                <a:schemeClr val="accent4"/>
              </a:buClr>
              <a:buFont typeface="+mj-lt"/>
              <a:buAutoNum type="alphaLcPeriod" startAt="4"/>
            </a:pPr>
            <a:r>
              <a:rPr lang="fr-FR" sz="1400" b="0" i="0" u="none" strike="noStrike" cap="none" baseline="0">
                <a:solidFill>
                  <a:srgbClr val="333333"/>
                </a:solidFill>
                <a:effectLst/>
                <a:uFill>
                  <a:solidFill>
                    <a:prstClr val="black">
                      <a:alpha val="0"/>
                    </a:prstClr>
                  </a:solidFill>
                </a:uFill>
                <a:latin typeface="interfaceregular"/>
                <a:ea typeface="interfaceregular"/>
                <a:cs typeface="interfaceregular"/>
              </a:rPr>
              <a:t>Deux lésions sur la main, dont l’une est pustuleuse et l’autre ombiliquée</a:t>
            </a:r>
          </a:p>
        </p:txBody>
      </p:sp>
      <p:sp>
        <p:nvSpPr>
          <p:cNvPr id="12" name="TextBox 11">
            <a:extLst>
              <a:ext uri="{FF2B5EF4-FFF2-40B4-BE49-F238E27FC236}">
                <a16:creationId xmlns:a16="http://schemas.microsoft.com/office/drawing/2014/main" id="{12B96D8C-3A13-3CA2-1AE8-0FF3310B7C3B}"/>
              </a:ext>
            </a:extLst>
          </p:cNvPr>
          <p:cNvSpPr txBox="1"/>
          <p:nvPr/>
        </p:nvSpPr>
        <p:spPr>
          <a:xfrm>
            <a:off x="8753475" y="5668687"/>
            <a:ext cx="3303878" cy="861774"/>
          </a:xfrm>
          <a:prstGeom prst="rect">
            <a:avLst/>
          </a:prstGeom>
          <a:noFill/>
        </p:spPr>
        <p:txBody>
          <a:bodyPr wrap="square">
            <a:spAutoFit/>
          </a:bodyPr>
          <a:lstStyle/>
          <a:p>
            <a:r>
              <a:rPr lang="fr-FR" sz="1000" b="0" i="0" u="none" strike="noStrike" cap="none" baseline="0">
                <a:solidFill>
                  <a:srgbClr val="44546A"/>
                </a:solidFill>
                <a:effectLst/>
                <a:uFill>
                  <a:solidFill>
                    <a:prstClr val="black">
                      <a:alpha val="0"/>
                    </a:prstClr>
                  </a:solidFill>
                </a:uFill>
                <a:latin typeface="Arial"/>
                <a:ea typeface="Arial"/>
                <a:cs typeface="Arial"/>
              </a:rPr>
              <a:t>Source : Caria J, et al. </a:t>
            </a:r>
            <a:r>
              <a:rPr lang="fr-FR" sz="1000" b="0" i="0" u="none" strike="noStrike" cap="none" baseline="0">
                <a:solidFill>
                  <a:srgbClr val="44546A"/>
                </a:solidFill>
                <a:effectLst/>
                <a:uFill>
                  <a:solidFill>
                    <a:prstClr val="black">
                      <a:alpha val="0"/>
                    </a:prstClr>
                  </a:solidFill>
                </a:uFill>
                <a:latin typeface="Arial"/>
                <a:ea typeface="Arial"/>
                <a:cs typeface="Arial"/>
                <a:hlinkClick r:id="rId4" history="0"/>
              </a:rPr>
              <a:t>Clinical and epidemiological features of hospitalized and ambulatory patients with human monkeypox infection: a retrospective observational study in Portugal</a:t>
            </a:r>
            <a:r>
              <a:rPr lang="fr-FR" sz="1000" b="0" i="0" u="none" strike="noStrike" cap="none" baseline="0">
                <a:solidFill>
                  <a:srgbClr val="44546A"/>
                </a:solidFill>
                <a:effectLst/>
                <a:uFill>
                  <a:solidFill>
                    <a:prstClr val="black">
                      <a:alpha val="0"/>
                    </a:prstClr>
                  </a:solidFill>
                </a:uFill>
                <a:latin typeface="Arial"/>
                <a:ea typeface="Arial"/>
                <a:cs typeface="Arial"/>
              </a:rPr>
              <a:t>. Infect Dis Rep. 2022;14(6):810‒23.</a:t>
            </a:r>
            <a:endParaRPr lang="en-US" sz="1000">
              <a:solidFill>
                <a:schemeClr val="tx2"/>
              </a:solidFill>
            </a:endParaRPr>
          </a:p>
        </p:txBody>
      </p:sp>
    </p:spTree>
    <p:extLst>
      <p:ext uri="{BB962C8B-B14F-4D97-AF65-F5344CB8AC3E}">
        <p14:creationId xmlns:p14="http://schemas.microsoft.com/office/powerpoint/2010/main" val="168594846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picture"/>
          <p:cNvPicPr/>
          <p:nvPr/>
        </p:nvPicPr>
        <p:blipFill>
          <a:blip r:embed="rId3"/>
          <a:stretch>
            <a:fillRect/>
          </a:stretch>
        </p:blipFill>
        <p:spPr>
          <a:xfrm>
            <a:off x="4710525" y="254000"/>
            <a:ext cx="6581251" cy="5873032"/>
          </a:xfrm>
          <a:prstGeom prst="rect">
            <a:avLst/>
          </a:prstGeom>
          <a:noFill/>
          <a:ln>
            <a:noFill/>
          </a:ln>
        </p:spPr>
      </p:pic>
      <p:sp>
        <p:nvSpPr>
          <p:cNvPr id="4" name="New shape"/>
          <p:cNvSpPr/>
          <p:nvPr/>
        </p:nvSpPr>
        <p:spPr>
          <a:xfrm>
            <a:off x="742514" y="1701209"/>
            <a:ext cx="3533999" cy="34555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fontScale="87500"/>
          </a:bodyPr>
          <a:lstStyle/>
          <a:p>
            <a:pPr>
              <a:spcBef>
                <a:spcPts val="1200"/>
              </a:spcBef>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Jeune femme infectée par le MPXV après un rapport sexuel, pustules dans les régions et zones suivantes : </a:t>
            </a:r>
          </a:p>
          <a:p>
            <a:pPr marL="233363" indent="-225425" algn="l">
              <a:spcBef>
                <a:spcPts val="12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région fessière (A)</a:t>
            </a:r>
          </a:p>
          <a:p>
            <a:pPr marL="233363" indent="-225425" algn="l">
              <a:spcBef>
                <a:spcPts val="12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région génitale (B, C)  </a:t>
            </a:r>
          </a:p>
          <a:p>
            <a:pPr marL="233363" indent="-225425" algn="l">
              <a:spcBef>
                <a:spcPts val="12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zone intravaginale (D)  </a:t>
            </a:r>
          </a:p>
          <a:p>
            <a:pPr marL="233363" indent="-225425" algn="l">
              <a:spcBef>
                <a:spcPts val="12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bras et main (E)  </a:t>
            </a:r>
          </a:p>
          <a:p>
            <a:pPr marL="233363" indent="-225425" algn="l">
              <a:spcBef>
                <a:spcPts val="12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interfaceregular"/>
                <a:ea typeface="interfaceregular"/>
                <a:cs typeface="interfaceregular"/>
              </a:rPr>
              <a:t>doigt (F)  </a:t>
            </a:r>
          </a:p>
          <a:p>
            <a:pPr algn="l">
              <a:spcBef>
                <a:spcPts val="1200"/>
              </a:spcBef>
            </a:pPr>
            <a:r>
              <a:rPr lang="fr-FR" sz="1400" b="0" i="1" u="none" strike="noStrike" cap="none" baseline="0">
                <a:solidFill>
                  <a:srgbClr val="000000"/>
                </a:solidFill>
                <a:effectLst/>
                <a:uFill>
                  <a:solidFill>
                    <a:prstClr val="black">
                      <a:alpha val="0"/>
                    </a:prstClr>
                  </a:solidFill>
                </a:uFill>
                <a:latin typeface="interfaceregular"/>
                <a:ea typeface="interfaceregular"/>
                <a:cs typeface="interfaceregular"/>
              </a:rPr>
              <a:t>France, septembre 2022</a:t>
            </a:r>
          </a:p>
        </p:txBody>
      </p:sp>
      <p:sp>
        <p:nvSpPr>
          <p:cNvPr id="5" name="New shape"/>
          <p:cNvSpPr/>
          <p:nvPr/>
        </p:nvSpPr>
        <p:spPr>
          <a:xfrm>
            <a:off x="192630" y="6357182"/>
            <a:ext cx="11806739" cy="5008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endParaRPr lang="en-US" sz="1200">
              <a:solidFill>
                <a:schemeClr val="accent3">
                  <a:lumMod val="10000"/>
                </a:schemeClr>
              </a:solidFill>
            </a:endParaRPr>
          </a:p>
          <a:p>
            <a:r>
              <a:rPr lang="fr-FR" sz="1100" b="0" i="0" u="none" strike="noStrike" cap="none" baseline="0">
                <a:solidFill>
                  <a:srgbClr val="44546A"/>
                </a:solidFill>
                <a:effectLst/>
                <a:uFill>
                  <a:solidFill>
                    <a:prstClr val="black">
                      <a:alpha val="0"/>
                    </a:prstClr>
                  </a:solidFill>
                </a:uFill>
                <a:latin typeface="Arial"/>
                <a:ea typeface="Arial"/>
                <a:cs typeface="Arial"/>
              </a:rPr>
              <a:t>Source : Vallée A, Chatelain A, Carbonnel M, et al. </a:t>
            </a:r>
            <a:r>
              <a:rPr lang="fr-FR" sz="1100" b="0" i="0" u="none" strike="noStrike" cap="none" baseline="0">
                <a:solidFill>
                  <a:srgbClr val="44546A"/>
                </a:solidFill>
                <a:effectLst/>
                <a:uFill>
                  <a:solidFill>
                    <a:prstClr val="black">
                      <a:alpha val="0"/>
                    </a:prstClr>
                  </a:solidFill>
                </a:uFill>
                <a:latin typeface="Arial"/>
                <a:ea typeface="Arial"/>
                <a:cs typeface="Arial"/>
                <a:hlinkClick r:id="rId4" history="0"/>
              </a:rPr>
              <a:t>Monkeypox virus infection in 18-year-old woman after sexual intercourse, France, September 2022</a:t>
            </a:r>
            <a:r>
              <a:rPr lang="fr-FR" sz="1100" b="0" i="0" u="none" strike="noStrike" cap="none" baseline="0">
                <a:solidFill>
                  <a:srgbClr val="44546A"/>
                </a:solidFill>
                <a:effectLst/>
                <a:uFill>
                  <a:solidFill>
                    <a:prstClr val="black">
                      <a:alpha val="0"/>
                    </a:prstClr>
                  </a:solidFill>
                </a:uFill>
                <a:latin typeface="Arial"/>
                <a:ea typeface="Arial"/>
                <a:cs typeface="Arial"/>
              </a:rPr>
              <a:t>. Emerg Infect Dis. 2023;29(1)219‒22.</a:t>
            </a:r>
            <a:endParaRPr lang="en-US" sz="1200">
              <a:solidFill>
                <a:schemeClr val="tx2"/>
              </a:solidFill>
            </a:endParaRPr>
          </a:p>
          <a:p>
            <a:pPr algn="r"/>
            <a:endParaRPr lang="en-US">
              <a:solidFill>
                <a:schemeClr val="accent3">
                  <a:lumMod val="10000"/>
                </a:schemeClr>
              </a:solidFill>
            </a:endParaRPr>
          </a:p>
        </p:txBody>
      </p:sp>
      <p:sp>
        <p:nvSpPr>
          <p:cNvPr id="6" name="Title 5">
            <a:extLst>
              <a:ext uri="{FF2B5EF4-FFF2-40B4-BE49-F238E27FC236}">
                <a16:creationId xmlns:a16="http://schemas.microsoft.com/office/drawing/2014/main" id="{02EFE10B-B969-3047-4B88-7D5C3A7AC6E6}"/>
              </a:ext>
            </a:extLst>
          </p:cNvPr>
          <p:cNvSpPr>
            <a:spLocks noGrp="1"/>
          </p:cNvSpPr>
          <p:nvPr>
            <p:ph type="title"/>
          </p:nvPr>
        </p:nvSpPr>
        <p:spPr>
          <a:xfrm>
            <a:off x="742514" y="546593"/>
            <a:ext cx="3274682" cy="1048291"/>
          </a:xfrm>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Variole du singe chez les femmes</a:t>
            </a:r>
          </a:p>
        </p:txBody>
      </p:sp>
    </p:spTree>
    <p:extLst>
      <p:ext uri="{BB962C8B-B14F-4D97-AF65-F5344CB8AC3E}">
        <p14:creationId xmlns:p14="http://schemas.microsoft.com/office/powerpoint/2010/main" val="285714167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BD29F0-9020-7C67-4DF7-8F50570D38B8}"/>
              </a:ext>
            </a:extLst>
          </p:cNvPr>
          <p:cNvPicPr>
            <a:picLocks noChangeAspect="1"/>
          </p:cNvPicPr>
          <p:nvPr/>
        </p:nvPicPr>
        <p:blipFill>
          <a:blip r:embed="rId3"/>
          <a:stretch>
            <a:fillRect/>
          </a:stretch>
        </p:blipFill>
        <p:spPr>
          <a:xfrm>
            <a:off x="1371254" y="0"/>
            <a:ext cx="2940120" cy="6653420"/>
          </a:xfrm>
          <a:prstGeom prst="rect">
            <a:avLst/>
          </a:prstGeom>
        </p:spPr>
      </p:pic>
      <p:sp>
        <p:nvSpPr>
          <p:cNvPr id="6" name="New shape">
            <a:extLst>
              <a:ext uri="{FF2B5EF4-FFF2-40B4-BE49-F238E27FC236}">
                <a16:creationId xmlns:a16="http://schemas.microsoft.com/office/drawing/2014/main" id="{E7403B28-2604-C94D-FE77-BCA9983AF490}"/>
              </a:ext>
            </a:extLst>
          </p:cNvPr>
          <p:cNvSpPr/>
          <p:nvPr/>
        </p:nvSpPr>
        <p:spPr>
          <a:xfrm>
            <a:off x="4311375" y="53008"/>
            <a:ext cx="4235726" cy="6600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fontScale="92500"/>
          </a:bodyPr>
          <a:lstStyle/>
          <a:p>
            <a:pPr>
              <a:spcBef>
                <a:spcPts val="1200"/>
              </a:spcBef>
            </a:pPr>
            <a:r>
              <a:rPr lang="fr-FR" sz="2400" b="1" i="0" u="none" strike="noStrike" cap="none" baseline="0">
                <a:solidFill>
                  <a:srgbClr val="577F9F"/>
                </a:solidFill>
                <a:effectLst/>
                <a:uFill>
                  <a:solidFill>
                    <a:prstClr val="black">
                      <a:alpha val="0"/>
                    </a:prstClr>
                  </a:solidFill>
                </a:uFill>
                <a:latin typeface="Arial"/>
                <a:ea typeface="Arial"/>
                <a:cs typeface="Arial"/>
              </a:rPr>
              <a:t>Éruption morbilliforme sur les parties du corps suivantes </a:t>
            </a:r>
            <a:endParaRPr lang="en-US" sz="2400">
              <a:solidFill>
                <a:srgbClr val="000000"/>
              </a:solidFill>
              <a:latin typeface="interfaceregular"/>
            </a:endParaRPr>
          </a:p>
          <a:p>
            <a:pPr>
              <a:spcBef>
                <a:spcPts val="2400"/>
              </a:spcBef>
            </a:pPr>
            <a:r>
              <a:rPr lang="fr-FR" sz="2200" b="0" i="0" u="none" strike="noStrike" cap="none" baseline="0">
                <a:solidFill>
                  <a:srgbClr val="000000"/>
                </a:solidFill>
                <a:effectLst/>
                <a:uFill>
                  <a:solidFill>
                    <a:prstClr val="black">
                      <a:alpha val="0"/>
                    </a:prstClr>
                  </a:solidFill>
                </a:uFill>
                <a:latin typeface="interfaceregular"/>
                <a:ea typeface="interfaceregular"/>
                <a:cs typeface="interfaceregular"/>
              </a:rPr>
              <a:t>Fesses (A) </a:t>
            </a:r>
          </a:p>
          <a:p>
            <a:pPr>
              <a:spcBef>
                <a:spcPts val="1200"/>
              </a:spcBef>
            </a:pPr>
            <a:endParaRPr lang="en-US" sz="2200">
              <a:solidFill>
                <a:srgbClr val="000000"/>
              </a:solidFill>
              <a:latin typeface="interfaceregular"/>
            </a:endParaRPr>
          </a:p>
          <a:p>
            <a:pPr>
              <a:spcBef>
                <a:spcPts val="1200"/>
              </a:spcBef>
            </a:pPr>
            <a:endParaRPr lang="en-US" sz="2200">
              <a:solidFill>
                <a:srgbClr val="000000"/>
              </a:solidFill>
              <a:latin typeface="interfaceregular"/>
            </a:endParaRPr>
          </a:p>
          <a:p>
            <a:pPr>
              <a:spcBef>
                <a:spcPts val="1200"/>
              </a:spcBef>
            </a:pPr>
            <a:r>
              <a:rPr lang="fr-FR" sz="2200" b="0" i="0" u="none" strike="noStrike" cap="none" baseline="0">
                <a:solidFill>
                  <a:srgbClr val="000000"/>
                </a:solidFill>
                <a:effectLst/>
                <a:uFill>
                  <a:solidFill>
                    <a:prstClr val="black">
                      <a:alpha val="0"/>
                    </a:prstClr>
                  </a:solidFill>
                </a:uFill>
                <a:latin typeface="interfaceregular"/>
                <a:ea typeface="interfaceregular"/>
                <a:cs typeface="interfaceregular"/>
              </a:rPr>
              <a:t>Bas du tronc (B) </a:t>
            </a:r>
          </a:p>
          <a:p>
            <a:pPr>
              <a:spcBef>
                <a:spcPts val="1200"/>
              </a:spcBef>
            </a:pPr>
            <a:endParaRPr lang="en-US" sz="2200">
              <a:solidFill>
                <a:srgbClr val="000000"/>
              </a:solidFill>
              <a:latin typeface="interfaceregular"/>
            </a:endParaRPr>
          </a:p>
          <a:p>
            <a:pPr>
              <a:spcBef>
                <a:spcPts val="1200"/>
              </a:spcBef>
            </a:pPr>
            <a:endParaRPr lang="en-US" sz="2200">
              <a:solidFill>
                <a:srgbClr val="000000"/>
              </a:solidFill>
              <a:latin typeface="interfaceregular"/>
            </a:endParaRPr>
          </a:p>
          <a:p>
            <a:pPr>
              <a:spcBef>
                <a:spcPts val="1200"/>
              </a:spcBef>
            </a:pPr>
            <a:endParaRPr lang="en-US" sz="2200">
              <a:solidFill>
                <a:srgbClr val="000000"/>
              </a:solidFill>
              <a:latin typeface="interfaceregular"/>
            </a:endParaRPr>
          </a:p>
          <a:p>
            <a:pPr>
              <a:spcBef>
                <a:spcPts val="1200"/>
              </a:spcBef>
            </a:pPr>
            <a:r>
              <a:rPr lang="fr-FR" sz="2200" b="0" i="0" u="none" strike="noStrike" cap="none" baseline="0">
                <a:solidFill>
                  <a:srgbClr val="000000"/>
                </a:solidFill>
                <a:effectLst/>
                <a:uFill>
                  <a:solidFill>
                    <a:prstClr val="black">
                      <a:alpha val="0"/>
                    </a:prstClr>
                  </a:solidFill>
                </a:uFill>
                <a:latin typeface="interfaceregular"/>
                <a:ea typeface="interfaceregular"/>
                <a:cs typeface="interfaceregular"/>
              </a:rPr>
              <a:t>Avant-bras (C)  </a:t>
            </a:r>
          </a:p>
          <a:p>
            <a:pPr>
              <a:spcBef>
                <a:spcPts val="1200"/>
              </a:spcBef>
            </a:pPr>
            <a:endParaRPr lang="en-US" sz="2200">
              <a:solidFill>
                <a:srgbClr val="000000"/>
              </a:solidFill>
              <a:latin typeface="interfaceregular"/>
            </a:endParaRPr>
          </a:p>
          <a:p>
            <a:pPr>
              <a:spcBef>
                <a:spcPts val="3600"/>
              </a:spcBef>
            </a:pPr>
            <a:r>
              <a:rPr lang="fr-FR" sz="2200" b="0" i="0" u="none" strike="noStrike" cap="none" baseline="0">
                <a:solidFill>
                  <a:srgbClr val="000000"/>
                </a:solidFill>
                <a:effectLst/>
                <a:uFill>
                  <a:solidFill>
                    <a:prstClr val="black">
                      <a:alpha val="0"/>
                    </a:prstClr>
                  </a:solidFill>
                </a:uFill>
                <a:latin typeface="interfaceregular"/>
                <a:ea typeface="interfaceregular"/>
                <a:cs typeface="interfaceregular"/>
              </a:rPr>
              <a:t>Éruption morbilliforme sur la cuisse avec une zone d’éruption cutanée confluente (D)</a:t>
            </a:r>
            <a:endParaRPr lang="en-US" sz="1500" i="1">
              <a:solidFill>
                <a:srgbClr val="000000"/>
              </a:solidFill>
              <a:latin typeface="interfaceregular"/>
            </a:endParaRPr>
          </a:p>
        </p:txBody>
      </p:sp>
      <p:sp>
        <p:nvSpPr>
          <p:cNvPr id="7" name="TextBox 6">
            <a:extLst>
              <a:ext uri="{FF2B5EF4-FFF2-40B4-BE49-F238E27FC236}">
                <a16:creationId xmlns:a16="http://schemas.microsoft.com/office/drawing/2014/main" id="{EE02EABB-A1F1-3CE4-F2E1-D00A86626E83}"/>
              </a:ext>
            </a:extLst>
          </p:cNvPr>
          <p:cNvSpPr txBox="1"/>
          <p:nvPr/>
        </p:nvSpPr>
        <p:spPr>
          <a:xfrm>
            <a:off x="8991601" y="5870215"/>
            <a:ext cx="2971799" cy="64008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Torres HM, et al</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 Approaching monkeypox: a guide for clinicians</a:t>
            </a:r>
            <a:r>
              <a:rPr lang="fr-FR" sz="1200" b="0" i="0" u="none" strike="noStrike" cap="none" baseline="0">
                <a:solidFill>
                  <a:srgbClr val="44546A"/>
                </a:solidFill>
                <a:effectLst/>
                <a:uFill>
                  <a:solidFill>
                    <a:prstClr val="black">
                      <a:alpha val="0"/>
                    </a:prstClr>
                  </a:solidFill>
                </a:uFill>
                <a:latin typeface="Arial"/>
                <a:ea typeface="Arial"/>
                <a:cs typeface="Arial"/>
              </a:rPr>
              <a:t>. Top Antivir Med. 2022;30(4):575‒81.</a:t>
            </a:r>
            <a:endParaRPr lang="en-US">
              <a:solidFill>
                <a:schemeClr val="tx2"/>
              </a:solidFill>
            </a:endParaRPr>
          </a:p>
        </p:txBody>
      </p:sp>
    </p:spTree>
    <p:extLst>
      <p:ext uri="{BB962C8B-B14F-4D97-AF65-F5344CB8AC3E}">
        <p14:creationId xmlns:p14="http://schemas.microsoft.com/office/powerpoint/2010/main" val="183795038"/>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D51D-5BA0-0EC5-98B7-F29E9B5C6B94}"/>
              </a:ext>
            </a:extLst>
          </p:cNvPr>
          <p:cNvSpPr>
            <a:spLocks noGrp="1"/>
          </p:cNvSpPr>
          <p:nvPr>
            <p:ph type="title"/>
          </p:nvPr>
        </p:nvSpPr>
        <p:spPr>
          <a:xfrm>
            <a:off x="788096" y="3028980"/>
            <a:ext cx="8543925"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Lésions buccales </a:t>
            </a:r>
          </a:p>
        </p:txBody>
      </p:sp>
    </p:spTree>
    <p:extLst>
      <p:ext uri="{BB962C8B-B14F-4D97-AF65-F5344CB8AC3E}">
        <p14:creationId xmlns:p14="http://schemas.microsoft.com/office/powerpoint/2010/main" val="69466043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A83C927-23A6-23D3-FDF4-AA0220806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933" t="43860" r="21563" b="30576"/>
          <a:stretch>
            <a:fillRect/>
          </a:stretch>
        </p:blipFill>
        <p:spPr bwMode="auto">
          <a:xfrm>
            <a:off x="457201" y="1236962"/>
            <a:ext cx="9163776" cy="51397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D11A505-E241-CBFE-152C-8AA569172049}"/>
              </a:ext>
            </a:extLst>
          </p:cNvPr>
          <p:cNvSpPr txBox="1"/>
          <p:nvPr/>
        </p:nvSpPr>
        <p:spPr>
          <a:xfrm>
            <a:off x="676275" y="6431144"/>
            <a:ext cx="9321282" cy="246221"/>
          </a:xfrm>
          <a:prstGeom prst="rect">
            <a:avLst/>
          </a:prstGeom>
          <a:noFill/>
        </p:spPr>
        <p:txBody>
          <a:bodyPr wrap="square">
            <a:spAutoFit/>
          </a:bodyPr>
          <a:lstStyle/>
          <a:p>
            <a:r>
              <a:rPr lang="fr-FR" sz="1000" b="0" i="0" u="none" strike="noStrike" cap="none" baseline="0">
                <a:solidFill>
                  <a:srgbClr val="44546A"/>
                </a:solidFill>
                <a:effectLst/>
                <a:uFill>
                  <a:solidFill>
                    <a:prstClr val="black">
                      <a:alpha val="0"/>
                    </a:prstClr>
                  </a:solidFill>
                </a:uFill>
                <a:latin typeface="Arial"/>
                <a:ea typeface="Arial"/>
                <a:cs typeface="Arial"/>
              </a:rPr>
              <a:t>Source : Thornhill JP, et al. </a:t>
            </a:r>
            <a:r>
              <a:rPr lang="fr-FR" sz="1000" b="0" i="0" u="none" strike="noStrike" cap="none" baseline="0">
                <a:solidFill>
                  <a:srgbClr val="44546A"/>
                </a:solidFill>
                <a:effectLst/>
                <a:uFill>
                  <a:solidFill>
                    <a:prstClr val="black">
                      <a:alpha val="0"/>
                    </a:prstClr>
                  </a:solidFill>
                </a:uFill>
                <a:latin typeface="Arial"/>
                <a:ea typeface="Arial"/>
                <a:cs typeface="Arial"/>
                <a:hlinkClick r:id="rId4" history="0"/>
              </a:rPr>
              <a:t>Monkeypox virus infection in humans across 16 countries—April‒June 2022</a:t>
            </a:r>
            <a:r>
              <a:rPr lang="fr-FR" sz="1000" b="0" i="0" u="none" strike="noStrike" cap="none" baseline="0">
                <a:solidFill>
                  <a:srgbClr val="44546A"/>
                </a:solidFill>
                <a:effectLst/>
                <a:uFill>
                  <a:solidFill>
                    <a:prstClr val="black">
                      <a:alpha val="0"/>
                    </a:prstClr>
                  </a:solidFill>
                </a:uFill>
                <a:latin typeface="Arial"/>
                <a:ea typeface="Arial"/>
                <a:cs typeface="Arial"/>
              </a:rPr>
              <a:t>. N Engl J Med. 2022;387:679‒91.</a:t>
            </a:r>
            <a:endParaRPr lang="en-US" sz="1000">
              <a:solidFill>
                <a:schemeClr val="tx2"/>
              </a:solidFill>
            </a:endParaRPr>
          </a:p>
        </p:txBody>
      </p:sp>
      <p:sp>
        <p:nvSpPr>
          <p:cNvPr id="2" name="Title 1">
            <a:extLst>
              <a:ext uri="{FF2B5EF4-FFF2-40B4-BE49-F238E27FC236}">
                <a16:creationId xmlns:a16="http://schemas.microsoft.com/office/drawing/2014/main" id="{50EB58B5-BA5B-5EAF-F4F8-046584256AF1}"/>
              </a:ext>
            </a:extLst>
          </p:cNvPr>
          <p:cNvSpPr>
            <a:spLocks noGrp="1"/>
          </p:cNvSpPr>
          <p:nvPr>
            <p:ph type="title"/>
          </p:nvPr>
        </p:nvSpPr>
        <p:spPr>
          <a:xfrm>
            <a:off x="457201" y="517405"/>
            <a:ext cx="8763000" cy="534291"/>
          </a:xfrm>
        </p:spPr>
        <p:txBody>
          <a:bodyPr>
            <a:normAutofit/>
          </a:bodyPr>
          <a:lstStyle/>
          <a:p>
            <a:r>
              <a:rPr lang="fr-FR" sz="2400" b="1" i="0" u="none" strike="noStrike" cap="none" baseline="0">
                <a:solidFill>
                  <a:srgbClr val="577F9F"/>
                </a:solidFill>
                <a:effectLst/>
                <a:uFill>
                  <a:solidFill>
                    <a:prstClr val="black">
                      <a:alpha val="0"/>
                    </a:prstClr>
                  </a:solidFill>
                </a:uFill>
                <a:latin typeface="Arial"/>
                <a:ea typeface="Arial"/>
                <a:cs typeface="Arial"/>
              </a:rPr>
              <a:t>Lésions buccales et péribuccales </a:t>
            </a:r>
          </a:p>
        </p:txBody>
      </p:sp>
      <p:sp>
        <p:nvSpPr>
          <p:cNvPr id="3" name="Content Placeholder 2">
            <a:extLst>
              <a:ext uri="{FF2B5EF4-FFF2-40B4-BE49-F238E27FC236}">
                <a16:creationId xmlns:a16="http://schemas.microsoft.com/office/drawing/2014/main" id="{E12D8B93-178E-2B72-E039-464B884D5B60}"/>
              </a:ext>
            </a:extLst>
          </p:cNvPr>
          <p:cNvSpPr>
            <a:spLocks noGrp="1"/>
          </p:cNvSpPr>
          <p:nvPr>
            <p:ph idx="1"/>
          </p:nvPr>
        </p:nvSpPr>
        <p:spPr>
          <a:xfrm>
            <a:off x="9705474" y="1167127"/>
            <a:ext cx="2265947" cy="5522440"/>
          </a:xfrm>
        </p:spPr>
        <p:txBody>
          <a:bodyPr/>
          <a:lstStyle/>
          <a:p>
            <a:pPr marL="225425" indent="-225425">
              <a:spcBef>
                <a:spcPts val="600"/>
              </a:spcBef>
              <a:buFont typeface="Arial" panose="020B0604020202020204" pitchFamily="34" charset="0"/>
              <a:buChar char="•"/>
            </a:pPr>
            <a:r>
              <a:rPr lang="fr-FR" sz="1400" b="1" i="0" u="none" strike="noStrike" cap="none" baseline="0">
                <a:solidFill>
                  <a:srgbClr val="262626"/>
                </a:solidFill>
                <a:effectLst/>
                <a:uFill>
                  <a:solidFill>
                    <a:prstClr val="black">
                      <a:alpha val="0"/>
                    </a:prstClr>
                  </a:solidFill>
                </a:uFill>
                <a:latin typeface="interfaceregular"/>
                <a:ea typeface="interfaceregular"/>
                <a:cs typeface="interfaceregular"/>
              </a:rPr>
              <a:t>a :</a:t>
            </a:r>
            <a:r>
              <a:rPr lang="fr-FR" sz="1400" b="0" i="0" u="none" strike="noStrike" cap="none" baseline="0">
                <a:solidFill>
                  <a:srgbClr val="262626"/>
                </a:solidFill>
                <a:effectLst/>
                <a:uFill>
                  <a:solidFill>
                    <a:prstClr val="black">
                      <a:alpha val="0"/>
                    </a:prstClr>
                  </a:solidFill>
                </a:uFill>
                <a:latin typeface="interfaceregular"/>
                <a:ea typeface="interfaceregular"/>
                <a:cs typeface="interfaceregular"/>
              </a:rPr>
              <a:t> lésions ombiliquées péribuccales </a:t>
            </a:r>
          </a:p>
          <a:p>
            <a:pPr marL="225425" indent="-225425">
              <a:spcBef>
                <a:spcPts val="600"/>
              </a:spcBef>
              <a:buFont typeface="Arial" panose="020B0604020202020204" pitchFamily="34" charset="0"/>
              <a:buChar char="•"/>
            </a:pPr>
            <a:r>
              <a:rPr lang="fr-FR" sz="1400" b="1" i="0" u="none" strike="noStrike" cap="none" baseline="0">
                <a:solidFill>
                  <a:srgbClr val="262626"/>
                </a:solidFill>
                <a:effectLst/>
                <a:uFill>
                  <a:solidFill>
                    <a:prstClr val="black">
                      <a:alpha val="0"/>
                    </a:prstClr>
                  </a:solidFill>
                </a:uFill>
                <a:latin typeface="interfaceregular"/>
                <a:ea typeface="interfaceregular"/>
                <a:cs typeface="interfaceregular"/>
              </a:rPr>
              <a:t>b :</a:t>
            </a:r>
            <a:r>
              <a:rPr lang="fr-FR" sz="1400" b="0" i="0" u="none" strike="noStrike" cap="none" baseline="0">
                <a:solidFill>
                  <a:srgbClr val="262626"/>
                </a:solidFill>
                <a:effectLst/>
                <a:uFill>
                  <a:solidFill>
                    <a:prstClr val="black">
                      <a:alpha val="0"/>
                    </a:prstClr>
                  </a:solidFill>
                </a:uFill>
                <a:latin typeface="interfaceregular"/>
                <a:ea typeface="interfaceregular"/>
                <a:cs typeface="interfaceregular"/>
              </a:rPr>
              <a:t> lésion vésiculaire péribuccale le Jour 8, résultat PCR positif </a:t>
            </a:r>
          </a:p>
          <a:p>
            <a:pPr marL="225425" indent="-225425">
              <a:spcBef>
                <a:spcPts val="600"/>
              </a:spcBef>
              <a:buFont typeface="Arial" panose="020B0604020202020204" pitchFamily="34" charset="0"/>
              <a:buChar char="•"/>
            </a:pPr>
            <a:r>
              <a:rPr lang="fr-FR" sz="1400" b="1" i="0" u="none" strike="noStrike" cap="none" baseline="0">
                <a:solidFill>
                  <a:srgbClr val="262626"/>
                </a:solidFill>
                <a:effectLst/>
                <a:uFill>
                  <a:solidFill>
                    <a:prstClr val="black">
                      <a:alpha val="0"/>
                    </a:prstClr>
                  </a:solidFill>
                </a:uFill>
                <a:latin typeface="interfaceregular"/>
                <a:ea typeface="interfaceregular"/>
                <a:cs typeface="interfaceregular"/>
              </a:rPr>
              <a:t>c :</a:t>
            </a:r>
            <a:r>
              <a:rPr lang="fr-FR" sz="1400" b="0" i="0" u="none" strike="noStrike" cap="none" baseline="0">
                <a:solidFill>
                  <a:srgbClr val="262626"/>
                </a:solidFill>
                <a:effectLst/>
                <a:uFill>
                  <a:solidFill>
                    <a:prstClr val="black">
                      <a:alpha val="0"/>
                    </a:prstClr>
                  </a:solidFill>
                </a:uFill>
                <a:latin typeface="interfaceregular"/>
                <a:ea typeface="interfaceregular"/>
                <a:cs typeface="interfaceregular"/>
              </a:rPr>
              <a:t> ulcère au coin gauche de la bouche le Jour 7, résultat PCR positif</a:t>
            </a:r>
          </a:p>
          <a:p>
            <a:pPr marL="225425" indent="-225425">
              <a:spcBef>
                <a:spcPts val="600"/>
              </a:spcBef>
            </a:pPr>
            <a:r>
              <a:rPr lang="fr-FR" sz="1400" b="1" i="0" u="none" strike="noStrike" cap="none" baseline="0">
                <a:solidFill>
                  <a:srgbClr val="262626"/>
                </a:solidFill>
                <a:effectLst/>
                <a:uFill>
                  <a:solidFill>
                    <a:prstClr val="black">
                      <a:alpha val="0"/>
                    </a:prstClr>
                  </a:solidFill>
                </a:uFill>
                <a:latin typeface="interfaceregular"/>
                <a:ea typeface="interfaceregular"/>
                <a:cs typeface="interfaceregular"/>
              </a:rPr>
              <a:t>d :</a:t>
            </a:r>
            <a:r>
              <a:rPr lang="fr-FR" sz="1400" b="0" i="0" u="none" strike="noStrike" cap="none" baseline="0">
                <a:solidFill>
                  <a:srgbClr val="262626"/>
                </a:solidFill>
                <a:effectLst/>
                <a:uFill>
                  <a:solidFill>
                    <a:prstClr val="black">
                      <a:alpha val="0"/>
                    </a:prstClr>
                  </a:solidFill>
                </a:uFill>
                <a:latin typeface="interfaceregular"/>
                <a:ea typeface="interfaceregular"/>
                <a:cs typeface="interfaceregular"/>
              </a:rPr>
              <a:t> ulcère de la langue </a:t>
            </a:r>
          </a:p>
          <a:p>
            <a:pPr marL="225425" indent="-225425">
              <a:spcBef>
                <a:spcPts val="600"/>
              </a:spcBef>
              <a:buFont typeface="Arial" panose="020B0604020202020204" pitchFamily="34" charset="0"/>
              <a:buChar char="•"/>
            </a:pPr>
            <a:r>
              <a:rPr lang="fr-FR" sz="1400" b="1" i="0" u="none" strike="noStrike" cap="none" baseline="0">
                <a:solidFill>
                  <a:srgbClr val="262626"/>
                </a:solidFill>
                <a:effectLst/>
                <a:uFill>
                  <a:solidFill>
                    <a:prstClr val="black">
                      <a:alpha val="0"/>
                    </a:prstClr>
                  </a:solidFill>
                </a:uFill>
                <a:latin typeface="interfaceregular"/>
                <a:ea typeface="interfaceregular"/>
                <a:cs typeface="interfaceregular"/>
              </a:rPr>
              <a:t>e :</a:t>
            </a:r>
            <a:r>
              <a:rPr lang="fr-FR" sz="1400" b="0" i="0" u="none" strike="noStrike" cap="none" baseline="0">
                <a:solidFill>
                  <a:srgbClr val="262626"/>
                </a:solidFill>
                <a:effectLst/>
                <a:uFill>
                  <a:solidFill>
                    <a:prstClr val="black">
                      <a:alpha val="0"/>
                    </a:prstClr>
                  </a:solidFill>
                </a:uFill>
                <a:latin typeface="interfaceregular"/>
                <a:ea typeface="interfaceregular"/>
                <a:cs typeface="interfaceregular"/>
              </a:rPr>
              <a:t> lésion de la langue le Jour 5, résultat PCR positif</a:t>
            </a:r>
          </a:p>
          <a:p>
            <a:pPr marL="225425" indent="-225425">
              <a:spcBef>
                <a:spcPts val="600"/>
              </a:spcBef>
              <a:buFont typeface="Arial" panose="020B0604020202020204" pitchFamily="34" charset="0"/>
              <a:buChar char="•"/>
            </a:pPr>
            <a:r>
              <a:rPr lang="fr-FR" sz="1400" b="1" i="0" u="none" strike="noStrike" cap="none" baseline="0">
                <a:solidFill>
                  <a:srgbClr val="262626"/>
                </a:solidFill>
                <a:effectLst/>
                <a:uFill>
                  <a:solidFill>
                    <a:prstClr val="black">
                      <a:alpha val="0"/>
                    </a:prstClr>
                  </a:solidFill>
                </a:uFill>
                <a:latin typeface="interfaceregular"/>
                <a:ea typeface="interfaceregular"/>
                <a:cs typeface="interfaceregular"/>
              </a:rPr>
              <a:t>f, g, h :</a:t>
            </a:r>
            <a:r>
              <a:rPr lang="fr-FR" sz="1400" b="0" i="0" u="none" strike="noStrike" cap="none" baseline="0">
                <a:solidFill>
                  <a:srgbClr val="262626"/>
                </a:solidFill>
                <a:effectLst/>
                <a:uFill>
                  <a:solidFill>
                    <a:prstClr val="black">
                      <a:alpha val="0"/>
                    </a:prstClr>
                  </a:solidFill>
                </a:uFill>
                <a:latin typeface="interfaceregular"/>
                <a:ea typeface="interfaceregular"/>
                <a:cs typeface="interfaceregular"/>
              </a:rPr>
              <a:t> lésions pharyngées les Jours 0, 3 et 21, respectivement, résultat PCR positif les Jours 0 et 3 et négatif le Jour 21</a:t>
            </a:r>
            <a:endParaRPr lang="en-US" sz="1400"/>
          </a:p>
        </p:txBody>
      </p:sp>
    </p:spTree>
    <p:extLst>
      <p:ext uri="{BB962C8B-B14F-4D97-AF65-F5344CB8AC3E}">
        <p14:creationId xmlns:p14="http://schemas.microsoft.com/office/powerpoint/2010/main" val="274095256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53ACB-FCCA-DDE9-1085-905E480E4B11}"/>
              </a:ext>
            </a:extLst>
          </p:cNvPr>
          <p:cNvSpPr>
            <a:spLocks noGrp="1"/>
          </p:cNvSpPr>
          <p:nvPr>
            <p:ph type="title"/>
          </p:nvPr>
        </p:nvSpPr>
        <p:spPr>
          <a:xfrm>
            <a:off x="323851" y="179159"/>
            <a:ext cx="6559445" cy="800039"/>
          </a:xfrm>
        </p:spPr>
        <p:txBody>
          <a:bodyPr>
            <a:normAutofit fontScale="90000"/>
          </a:bodyPr>
          <a:lstStyle/>
          <a:p>
            <a:r>
              <a:rPr lang="fr-FR" sz="1800" b="1" i="0" u="none" strike="noStrike" cap="none" baseline="0">
                <a:solidFill>
                  <a:srgbClr val="44546A"/>
                </a:solidFill>
                <a:effectLst/>
                <a:uFill>
                  <a:solidFill>
                    <a:prstClr val="black">
                      <a:alpha val="0"/>
                    </a:prstClr>
                  </a:solidFill>
                </a:uFill>
                <a:latin typeface="Arial"/>
                <a:ea typeface="Arial"/>
                <a:cs typeface="Arial"/>
              </a:rPr>
              <a:t>(Gauche) Éruption érythémateuse maculopapuleuse symétrique sur le dos et le haut des bras, avec des zones d’érythème confluent </a:t>
            </a:r>
          </a:p>
        </p:txBody>
      </p:sp>
      <p:pic>
        <p:nvPicPr>
          <p:cNvPr id="6146" name="Picture 2" descr="Fig 7">
            <a:extLst>
              <a:ext uri="{FF2B5EF4-FFF2-40B4-BE49-F238E27FC236}">
                <a16:creationId xmlns:a16="http://schemas.microsoft.com/office/drawing/2014/main" id="{E4BB06E3-A780-B7BC-502A-038D7CAF875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851" y="1066800"/>
            <a:ext cx="7620000" cy="4724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8F7293D5-A827-C6ED-D1C1-87F800E7C97B}"/>
              </a:ext>
            </a:extLst>
          </p:cNvPr>
          <p:cNvSpPr txBox="1"/>
          <p:nvPr/>
        </p:nvSpPr>
        <p:spPr bwMode="auto">
          <a:xfrm>
            <a:off x="323851" y="5722403"/>
            <a:ext cx="7343774" cy="1119722"/>
          </a:xfrm>
          <a:prstGeom prst="rect">
            <a:avLst/>
          </a:prstGeom>
          <a:noFill/>
          <a:ln>
            <a:noFill/>
          </a:ln>
          <a:extLst>
            <a:ext uri="{909E8E84-426E-40dd-AFC4-6F175D3DCCD1}">
              <a14:hiddenFill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a:solidFill>
                  <a:srgbClr val="FFFFFF"/>
                </a:solidFill>
              </a14:hiddenFill>
            </a:ext>
            <a:ext uri="{91240B29-F687-4f45-9708-019B960494DF}">
              <a14:hiddenLine xmlns:m="http://schemas.openxmlformats.org/officeDocument/2006/math" xmlns:w="http://schemas.openxmlformats.org/wordprocessingml/2006/main" xmlns:wp="http://schemas.openxmlformats.org/drawingml/2006/wordprocessingDrawing" xmlns:mc="http://schemas.openxmlformats.org/markup-compatibility/2006" xmlns:p14="http://schemas.microsoft.com/office/powerpoint/2010/main" xmlns:p15="http://schemas.microsoft.com/office/powerpoint/2012/main" xmlns:p159="http://schemas.microsoft.com/office/powerpoint/2015/09/main"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3600" b="1" kern="1200">
                <a:solidFill>
                  <a:srgbClr val="717074"/>
                </a:solidFill>
                <a:latin typeface="+mj-lt"/>
                <a:ea typeface="+mj-ea"/>
                <a:cs typeface="+mj-cs"/>
              </a:defRPr>
            </a:lvl1pPr>
            <a:lvl2pPr algn="l" defTabSz="457200" rtl="0" eaLnBrk="0" fontAlgn="base" hangingPunct="0">
              <a:spcBef>
                <a:spcPct val="0"/>
              </a:spcBef>
              <a:spcAft>
                <a:spcPct val="0"/>
              </a:spcAft>
              <a:defRPr sz="2800" b="1">
                <a:solidFill>
                  <a:srgbClr val="717074"/>
                </a:solidFill>
                <a:latin typeface="Calibri" panose="020F0502020204030204" pitchFamily="34" charset="0"/>
              </a:defRPr>
            </a:lvl2pPr>
            <a:lvl3pPr algn="l" defTabSz="457200" rtl="0" eaLnBrk="0" fontAlgn="base" hangingPunct="0">
              <a:spcBef>
                <a:spcPct val="0"/>
              </a:spcBef>
              <a:spcAft>
                <a:spcPct val="0"/>
              </a:spcAft>
              <a:defRPr sz="2800" b="1">
                <a:solidFill>
                  <a:srgbClr val="717074"/>
                </a:solidFill>
                <a:latin typeface="Calibri" panose="020F0502020204030204" pitchFamily="34" charset="0"/>
              </a:defRPr>
            </a:lvl3pPr>
            <a:lvl4pPr algn="l" defTabSz="457200" rtl="0" eaLnBrk="0" fontAlgn="base" hangingPunct="0">
              <a:spcBef>
                <a:spcPct val="0"/>
              </a:spcBef>
              <a:spcAft>
                <a:spcPct val="0"/>
              </a:spcAft>
              <a:defRPr sz="2800" b="1">
                <a:solidFill>
                  <a:srgbClr val="717074"/>
                </a:solidFill>
                <a:latin typeface="Calibri" panose="020F0502020204030204" pitchFamily="34" charset="0"/>
              </a:defRPr>
            </a:lvl4pPr>
            <a:lvl5pPr algn="l" defTabSz="457200" rtl="0" eaLnBrk="0" fontAlgn="base" hangingPunct="0">
              <a:spcBef>
                <a:spcPct val="0"/>
              </a:spcBef>
              <a:spcAft>
                <a:spcPct val="0"/>
              </a:spcAft>
              <a:defRPr sz="2800" b="1">
                <a:solidFill>
                  <a:srgbClr val="717074"/>
                </a:solidFill>
                <a:latin typeface="Calibri" panose="020F0502020204030204" pitchFamily="34" charset="0"/>
              </a:defRPr>
            </a:lvl5pPr>
            <a:lvl6pPr marL="457200" algn="l" defTabSz="457200" rtl="0" fontAlgn="base">
              <a:spcBef>
                <a:spcPct val="0"/>
              </a:spcBef>
              <a:spcAft>
                <a:spcPct val="0"/>
              </a:spcAft>
              <a:defRPr sz="2800" b="1">
                <a:solidFill>
                  <a:srgbClr val="5C6F7A"/>
                </a:solidFill>
                <a:latin typeface="Calibri" panose="020F0502020204030204" pitchFamily="34" charset="0"/>
              </a:defRPr>
            </a:lvl6pPr>
            <a:lvl7pPr marL="914400" algn="l" defTabSz="457200" rtl="0" fontAlgn="base">
              <a:spcBef>
                <a:spcPct val="0"/>
              </a:spcBef>
              <a:spcAft>
                <a:spcPct val="0"/>
              </a:spcAft>
              <a:defRPr sz="2800" b="1">
                <a:solidFill>
                  <a:srgbClr val="5C6F7A"/>
                </a:solidFill>
                <a:latin typeface="Calibri" panose="020F0502020204030204" pitchFamily="34" charset="0"/>
              </a:defRPr>
            </a:lvl7pPr>
            <a:lvl8pPr marL="1371600" algn="l" defTabSz="457200" rtl="0" fontAlgn="base">
              <a:spcBef>
                <a:spcPct val="0"/>
              </a:spcBef>
              <a:spcAft>
                <a:spcPct val="0"/>
              </a:spcAft>
              <a:defRPr sz="2800" b="1">
                <a:solidFill>
                  <a:srgbClr val="5C6F7A"/>
                </a:solidFill>
                <a:latin typeface="Calibri" panose="020F0502020204030204" pitchFamily="34" charset="0"/>
              </a:defRPr>
            </a:lvl8pPr>
            <a:lvl9pPr marL="1828800" algn="l" defTabSz="457200" rtl="0" fontAlgn="base">
              <a:spcBef>
                <a:spcPct val="0"/>
              </a:spcBef>
              <a:spcAft>
                <a:spcPct val="0"/>
              </a:spcAft>
              <a:defRPr sz="2800" b="1">
                <a:solidFill>
                  <a:srgbClr val="5C6F7A"/>
                </a:solidFill>
                <a:latin typeface="Calibri" panose="020F0502020204030204" pitchFamily="34" charset="0"/>
              </a:defRPr>
            </a:lvl9pPr>
          </a:lstStyle>
          <a:p>
            <a:r>
              <a:rPr lang="fr-FR" sz="1800" b="1" i="0" u="none" strike="noStrike" cap="none" baseline="0">
                <a:solidFill>
                  <a:srgbClr val="44546A"/>
                </a:solidFill>
                <a:effectLst/>
                <a:uFill>
                  <a:solidFill>
                    <a:prstClr val="black">
                      <a:alpha val="0"/>
                    </a:prstClr>
                  </a:solidFill>
                </a:uFill>
                <a:latin typeface="Arial"/>
                <a:ea typeface="Arial"/>
                <a:cs typeface="Arial"/>
              </a:rPr>
              <a:t>(Droite) Hypertrophie amygdalienne droite avec lésion pustuleuse sus-jacente et exsudat jaune-vert avec légère déviation de la luette</a:t>
            </a:r>
          </a:p>
        </p:txBody>
      </p:sp>
      <p:sp>
        <p:nvSpPr>
          <p:cNvPr id="6" name="TextBox 5">
            <a:extLst>
              <a:ext uri="{FF2B5EF4-FFF2-40B4-BE49-F238E27FC236}">
                <a16:creationId xmlns:a16="http://schemas.microsoft.com/office/drawing/2014/main" id="{C1D2373F-057B-F71D-C28D-6C8B0227835F}"/>
              </a:ext>
            </a:extLst>
          </p:cNvPr>
          <p:cNvSpPr txBox="1"/>
          <p:nvPr/>
        </p:nvSpPr>
        <p:spPr>
          <a:xfrm>
            <a:off x="8447964" y="5808838"/>
            <a:ext cx="3311635" cy="762000"/>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Patel A, et al. </a:t>
            </a:r>
            <a:r>
              <a:rPr lang="fr-FR" sz="1100" b="0" i="0" u="none" strike="noStrike" cap="none" baseline="0">
                <a:solidFill>
                  <a:srgbClr val="44546A"/>
                </a:solidFill>
                <a:effectLst/>
                <a:uFill>
                  <a:solidFill>
                    <a:prstClr val="black">
                      <a:alpha val="0"/>
                    </a:prstClr>
                  </a:solidFill>
                </a:uFill>
                <a:latin typeface="Arial"/>
                <a:ea typeface="Arial"/>
                <a:cs typeface="Arial"/>
                <a:hlinkClick r:id="rId4" history="0"/>
              </a:rPr>
              <a:t>Clinical features and novel presentations of human monkeypox in a central London centre during the 2022 outbreak: descriptive case series. BMJ</a:t>
            </a:r>
            <a:r>
              <a:rPr lang="fr-FR" sz="1100" b="0" i="0" u="none" strike="noStrike" cap="none" baseline="0">
                <a:solidFill>
                  <a:srgbClr val="44546A"/>
                </a:solidFill>
                <a:effectLst/>
                <a:uFill>
                  <a:solidFill>
                    <a:prstClr val="black">
                      <a:alpha val="0"/>
                    </a:prstClr>
                  </a:solidFill>
                </a:uFill>
                <a:latin typeface="Arial"/>
                <a:ea typeface="Arial"/>
                <a:cs typeface="Arial"/>
              </a:rPr>
              <a:t>. 2022;378:e072410.</a:t>
            </a:r>
          </a:p>
        </p:txBody>
      </p:sp>
      <p:sp>
        <p:nvSpPr>
          <p:cNvPr id="8" name="TextBox 7">
            <a:extLst>
              <a:ext uri="{FF2B5EF4-FFF2-40B4-BE49-F238E27FC236}">
                <a16:creationId xmlns:a16="http://schemas.microsoft.com/office/drawing/2014/main" id="{0ED1CC08-C813-EE78-40DB-C8C93A20E5A9}"/>
              </a:ext>
            </a:extLst>
          </p:cNvPr>
          <p:cNvSpPr txBox="1"/>
          <p:nvPr/>
        </p:nvSpPr>
        <p:spPr>
          <a:xfrm>
            <a:off x="8149432" y="1445230"/>
            <a:ext cx="3714749" cy="4238083"/>
          </a:xfrm>
          <a:prstGeom prst="rect">
            <a:avLst/>
          </a:prstGeom>
          <a:noFill/>
        </p:spPr>
        <p:txBody>
          <a:bodyPr wrap="square">
            <a:spAutoFit/>
          </a:bodyPr>
          <a:lstStyle/>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dirty="0">
                <a:solidFill>
                  <a:srgbClr val="333333"/>
                </a:solidFill>
                <a:effectLst/>
                <a:uFill>
                  <a:solidFill>
                    <a:prstClr val="black">
                      <a:alpha val="0"/>
                    </a:prstClr>
                  </a:solidFill>
                </a:uFill>
                <a:latin typeface="interfaceregular"/>
                <a:ea typeface="interfaceregular"/>
                <a:cs typeface="interfaceregular"/>
              </a:rPr>
              <a:t>Homme âgé de 25 ans</a:t>
            </a:r>
          </a:p>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dirty="0">
                <a:solidFill>
                  <a:srgbClr val="333333"/>
                </a:solidFill>
                <a:effectLst/>
                <a:uFill>
                  <a:solidFill>
                    <a:prstClr val="black">
                      <a:alpha val="0"/>
                    </a:prstClr>
                  </a:solidFill>
                </a:uFill>
                <a:latin typeface="interfaceregular"/>
                <a:ea typeface="interfaceregular"/>
                <a:cs typeface="interfaceregular"/>
              </a:rPr>
              <a:t>Douleur du côté droit du cou, rapidement suivie d'une éruption cutanée érythémateuse et prurigineuse sur le tronc</a:t>
            </a:r>
          </a:p>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dirty="0">
                <a:solidFill>
                  <a:srgbClr val="333333"/>
                </a:solidFill>
                <a:effectLst/>
                <a:uFill>
                  <a:solidFill>
                    <a:prstClr val="black">
                      <a:alpha val="0"/>
                    </a:prstClr>
                  </a:solidFill>
                </a:uFill>
                <a:latin typeface="interfaceregular"/>
                <a:ea typeface="interfaceregular"/>
                <a:cs typeface="interfaceregular"/>
              </a:rPr>
              <a:t>A ensuite présenté de la fièvre, une aggravation progressive du gonflement sous-mandibulaire droit et des douleurs, puis a fait état de fatigue </a:t>
            </a:r>
          </a:p>
          <a:p>
            <a:pPr marL="285750" indent="-285750">
              <a:lnSpc>
                <a:spcPct val="95000"/>
              </a:lnSpc>
              <a:spcBef>
                <a:spcPts val="1200"/>
              </a:spcBef>
              <a:buClr>
                <a:schemeClr val="accent4"/>
              </a:buClr>
              <a:buFont typeface="Arial" panose="020B0604020202020204" pitchFamily="34" charset="0"/>
              <a:buChar char="•"/>
            </a:pPr>
            <a:r>
              <a:rPr lang="fr-FR" b="0" i="0" u="none" strike="noStrike" cap="none" baseline="0" dirty="0">
                <a:solidFill>
                  <a:srgbClr val="333333"/>
                </a:solidFill>
                <a:effectLst/>
                <a:uFill>
                  <a:solidFill>
                    <a:prstClr val="black">
                      <a:alpha val="0"/>
                    </a:prstClr>
                  </a:solidFill>
                </a:uFill>
                <a:latin typeface="interfaceregular"/>
                <a:ea typeface="interfaceregular"/>
                <a:cs typeface="interfaceregular"/>
              </a:rPr>
              <a:t>Augmentation du gonflement, induisant une dysphagie et des difficultés respiratoires</a:t>
            </a:r>
          </a:p>
        </p:txBody>
      </p:sp>
    </p:spTree>
    <p:extLst>
      <p:ext uri="{BB962C8B-B14F-4D97-AF65-F5344CB8AC3E}">
        <p14:creationId xmlns:p14="http://schemas.microsoft.com/office/powerpoint/2010/main" val="428917683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DDFE-D582-22D1-C8CC-DFC9750DDAE3}"/>
              </a:ext>
            </a:extLst>
          </p:cNvPr>
          <p:cNvSpPr>
            <a:spLocks noGrp="1"/>
          </p:cNvSpPr>
          <p:nvPr>
            <p:ph type="title"/>
          </p:nvPr>
        </p:nvSpPr>
        <p:spPr>
          <a:xfrm>
            <a:off x="888305" y="3028980"/>
            <a:ext cx="8543925"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Lésions oculaires </a:t>
            </a:r>
          </a:p>
        </p:txBody>
      </p:sp>
    </p:spTree>
    <p:extLst>
      <p:ext uri="{BB962C8B-B14F-4D97-AF65-F5344CB8AC3E}">
        <p14:creationId xmlns:p14="http://schemas.microsoft.com/office/powerpoint/2010/main" val="23787675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D0DCF60-275C-0656-9281-71347C081FD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2285" y="274778"/>
            <a:ext cx="10897716" cy="45059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423EB7-2481-497E-2D0C-B4C328777435}"/>
              </a:ext>
            </a:extLst>
          </p:cNvPr>
          <p:cNvSpPr txBox="1"/>
          <p:nvPr/>
        </p:nvSpPr>
        <p:spPr>
          <a:xfrm>
            <a:off x="1458653" y="4861205"/>
            <a:ext cx="9044980" cy="1188720"/>
          </a:xfrm>
          <a:prstGeom prst="rect">
            <a:avLst/>
          </a:prstGeom>
          <a:noFill/>
        </p:spPr>
        <p:txBody>
          <a:bodyPr wrap="square">
            <a:spAutoFit/>
          </a:bodyPr>
          <a:lstStyle/>
          <a:p>
            <a:r>
              <a:rPr lang="fr-FR" sz="2400" b="0" i="0" u="none" strike="noStrike" cap="none" baseline="0">
                <a:solidFill>
                  <a:srgbClr val="333333"/>
                </a:solidFill>
                <a:effectLst/>
                <a:uFill>
                  <a:solidFill>
                    <a:prstClr val="black">
                      <a:alpha val="0"/>
                    </a:prstClr>
                  </a:solidFill>
                </a:uFill>
                <a:latin typeface="Arial"/>
                <a:ea typeface="Arial"/>
                <a:cs typeface="Arial"/>
              </a:rPr>
              <a:t>Lésions palpébrales (pointe de flèche blanche) et caronculaires (pointe de flèche noire) avant (A) et 4 jours après (B) le traitement par técovirimat.</a:t>
            </a:r>
            <a:endParaRPr lang="en-US" sz="2400"/>
          </a:p>
        </p:txBody>
      </p:sp>
      <p:sp>
        <p:nvSpPr>
          <p:cNvPr id="6" name="TextBox 5">
            <a:extLst>
              <a:ext uri="{FF2B5EF4-FFF2-40B4-BE49-F238E27FC236}">
                <a16:creationId xmlns:a16="http://schemas.microsoft.com/office/drawing/2014/main" id="{3FA55D92-E3B1-93E6-D281-FDA44137E70A}"/>
              </a:ext>
            </a:extLst>
          </p:cNvPr>
          <p:cNvSpPr txBox="1"/>
          <p:nvPr/>
        </p:nvSpPr>
        <p:spPr>
          <a:xfrm>
            <a:off x="1155032" y="6444722"/>
            <a:ext cx="10555608" cy="27432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Ravneet SR, et al. </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Ocular pox lesions in a male patient with monkeypox treated with tecovirimat</a:t>
            </a:r>
            <a:r>
              <a:rPr lang="fr-FR" sz="1200" b="0" i="0" u="none" strike="noStrike" cap="none" baseline="0">
                <a:solidFill>
                  <a:srgbClr val="44546A"/>
                </a:solidFill>
                <a:effectLst/>
                <a:uFill>
                  <a:solidFill>
                    <a:prstClr val="black">
                      <a:alpha val="0"/>
                    </a:prstClr>
                  </a:solidFill>
                </a:uFill>
                <a:latin typeface="Arial"/>
                <a:ea typeface="Arial"/>
                <a:cs typeface="Arial"/>
              </a:rPr>
              <a:t>, JAMA Ophthalmol. 2022;140(12):1244-46.</a:t>
            </a:r>
          </a:p>
        </p:txBody>
      </p:sp>
      <p:sp>
        <p:nvSpPr>
          <p:cNvPr id="7" name="Text Box 1">
            <a:extLst>
              <a:ext uri="{FF2B5EF4-FFF2-40B4-BE49-F238E27FC236}">
                <a16:creationId xmlns:a16="http://schemas.microsoft.com/office/drawing/2014/main" id="{82796A33-B14B-4BE9-90A2-2DAF3383D630}"/>
              </a:ext>
            </a:extLst>
          </p:cNvPr>
          <p:cNvSpPr txBox="1"/>
          <p:nvPr/>
        </p:nvSpPr>
        <p:spPr>
          <a:xfrm>
            <a:off x="852812" y="311722"/>
            <a:ext cx="1466000" cy="21336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400" b="0" i="0" u="none" strike="noStrike" cap="none" baseline="0">
                <a:solidFill>
                  <a:srgbClr val="000000"/>
                </a:solidFill>
                <a:effectLst/>
                <a:uFill>
                  <a:solidFill>
                    <a:prstClr val="black">
                      <a:alpha val="0"/>
                    </a:prstClr>
                  </a:solidFill>
                </a:uFill>
                <a:latin typeface="Calibri"/>
                <a:ea typeface="Calibri"/>
                <a:cs typeface="Calibri"/>
              </a:rPr>
              <a:t>Avant le traitement </a:t>
            </a:r>
            <a:endParaRPr lang="en-US" sz="140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 Box 1">
            <a:extLst>
              <a:ext uri="{FF2B5EF4-FFF2-40B4-BE49-F238E27FC236}">
                <a16:creationId xmlns:a16="http://schemas.microsoft.com/office/drawing/2014/main" id="{C64935C2-1DE8-45D7-9711-BA7DCEAA4190}"/>
              </a:ext>
            </a:extLst>
          </p:cNvPr>
          <p:cNvSpPr txBox="1"/>
          <p:nvPr/>
        </p:nvSpPr>
        <p:spPr>
          <a:xfrm>
            <a:off x="583986" y="311722"/>
            <a:ext cx="159541" cy="21336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400" b="1" i="0" u="none" strike="noStrike" cap="none" baseline="0">
                <a:solidFill>
                  <a:srgbClr val="000000"/>
                </a:solidFill>
                <a:effectLst/>
                <a:uFill>
                  <a:solidFill>
                    <a:prstClr val="black">
                      <a:alpha val="0"/>
                    </a:prstClr>
                  </a:solidFill>
                </a:uFill>
                <a:latin typeface="Calibri"/>
                <a:ea typeface="Calibri"/>
                <a:cs typeface="Calibri"/>
              </a:rPr>
              <a:t>A</a:t>
            </a:r>
            <a:endParaRPr lang="en-US" sz="1400" b="1">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 Box 1">
            <a:extLst>
              <a:ext uri="{FF2B5EF4-FFF2-40B4-BE49-F238E27FC236}">
                <a16:creationId xmlns:a16="http://schemas.microsoft.com/office/drawing/2014/main" id="{1048D8DE-FE75-407D-B166-8AC20CC2CE8F}"/>
              </a:ext>
            </a:extLst>
          </p:cNvPr>
          <p:cNvSpPr txBox="1"/>
          <p:nvPr/>
        </p:nvSpPr>
        <p:spPr>
          <a:xfrm>
            <a:off x="6061636" y="302486"/>
            <a:ext cx="159541" cy="21336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400" b="1" i="0" u="none" strike="noStrike" cap="none" baseline="0">
                <a:solidFill>
                  <a:srgbClr val="000000"/>
                </a:solidFill>
                <a:effectLst/>
                <a:uFill>
                  <a:solidFill>
                    <a:prstClr val="black">
                      <a:alpha val="0"/>
                    </a:prstClr>
                  </a:solidFill>
                </a:uFill>
                <a:latin typeface="Calibri"/>
                <a:ea typeface="Calibri"/>
                <a:cs typeface="Calibri"/>
              </a:rPr>
              <a:t>B</a:t>
            </a:r>
          </a:p>
        </p:txBody>
      </p:sp>
      <p:sp>
        <p:nvSpPr>
          <p:cNvPr id="10" name="Text Box 1">
            <a:extLst>
              <a:ext uri="{FF2B5EF4-FFF2-40B4-BE49-F238E27FC236}">
                <a16:creationId xmlns:a16="http://schemas.microsoft.com/office/drawing/2014/main" id="{7EC85AB1-8833-49DB-B6FA-D6734690778E}"/>
              </a:ext>
            </a:extLst>
          </p:cNvPr>
          <p:cNvSpPr txBox="1"/>
          <p:nvPr/>
        </p:nvSpPr>
        <p:spPr>
          <a:xfrm>
            <a:off x="6310309" y="309588"/>
            <a:ext cx="1466000" cy="4267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400" b="0" i="0" u="none" strike="noStrike" cap="none" baseline="0">
                <a:solidFill>
                  <a:srgbClr val="000000"/>
                </a:solidFill>
                <a:effectLst/>
                <a:uFill>
                  <a:solidFill>
                    <a:prstClr val="black">
                      <a:alpha val="0"/>
                    </a:prstClr>
                  </a:solidFill>
                </a:uFill>
                <a:latin typeface="Calibri"/>
                <a:ea typeface="Calibri"/>
                <a:cs typeface="Calibri"/>
              </a:rPr>
              <a:t>4 j après le traitement</a:t>
            </a:r>
            <a:endParaRPr lang="en-US" sz="14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639761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1033054-738E-0428-6455-84FC1E40918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10148" y="433596"/>
            <a:ext cx="11371704" cy="47019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29D637-1731-C3D4-1BCF-9DCDA45CB797}"/>
              </a:ext>
            </a:extLst>
          </p:cNvPr>
          <p:cNvSpPr txBox="1"/>
          <p:nvPr/>
        </p:nvSpPr>
        <p:spPr>
          <a:xfrm>
            <a:off x="1102636" y="5135526"/>
            <a:ext cx="9986728" cy="822960"/>
          </a:xfrm>
          <a:prstGeom prst="rect">
            <a:avLst/>
          </a:prstGeom>
          <a:noFill/>
        </p:spPr>
        <p:txBody>
          <a:bodyPr wrap="square">
            <a:spAutoFit/>
          </a:bodyPr>
          <a:lstStyle/>
          <a:p>
            <a:r>
              <a:rPr lang="fr-FR" sz="2400" b="0" i="0" u="none" strike="noStrike" cap="none" baseline="0">
                <a:solidFill>
                  <a:srgbClr val="333333"/>
                </a:solidFill>
                <a:effectLst/>
                <a:uFill>
                  <a:solidFill>
                    <a:prstClr val="black">
                      <a:alpha val="0"/>
                    </a:prstClr>
                  </a:solidFill>
                </a:uFill>
                <a:latin typeface="Guardian TextSans Web"/>
                <a:ea typeface="Guardian TextSans Web"/>
                <a:cs typeface="Guardian TextSans Web"/>
              </a:rPr>
              <a:t>Lésion du bord de la paupière avant (A) et 4 jours après (B) le traitement par técovirimat.</a:t>
            </a:r>
            <a:endParaRPr lang="en-US" sz="2400"/>
          </a:p>
        </p:txBody>
      </p:sp>
      <p:sp>
        <p:nvSpPr>
          <p:cNvPr id="7" name="TextBox 6">
            <a:extLst>
              <a:ext uri="{FF2B5EF4-FFF2-40B4-BE49-F238E27FC236}">
                <a16:creationId xmlns:a16="http://schemas.microsoft.com/office/drawing/2014/main" id="{D3ED76ED-B9F3-1B67-DA66-4DB522F64ECF}"/>
              </a:ext>
            </a:extLst>
          </p:cNvPr>
          <p:cNvSpPr txBox="1"/>
          <p:nvPr/>
        </p:nvSpPr>
        <p:spPr>
          <a:xfrm>
            <a:off x="410148" y="6472071"/>
            <a:ext cx="11008895" cy="27432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Ravneet SR, et al. </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Ocular pox lesions in a male patient with monkeypox treated with tecovirimat</a:t>
            </a:r>
            <a:r>
              <a:rPr lang="fr-FR" sz="1200" b="0" i="0" u="none" strike="noStrike" cap="none" baseline="0">
                <a:solidFill>
                  <a:srgbClr val="44546A"/>
                </a:solidFill>
                <a:effectLst/>
                <a:uFill>
                  <a:solidFill>
                    <a:prstClr val="black">
                      <a:alpha val="0"/>
                    </a:prstClr>
                  </a:solidFill>
                </a:uFill>
                <a:latin typeface="Arial"/>
                <a:ea typeface="Arial"/>
                <a:cs typeface="Arial"/>
              </a:rPr>
              <a:t>, JAMA Ophthalmol. 2022;140(12):1244-46.</a:t>
            </a:r>
          </a:p>
        </p:txBody>
      </p:sp>
      <p:sp>
        <p:nvSpPr>
          <p:cNvPr id="6" name="Text Box 1">
            <a:extLst>
              <a:ext uri="{FF2B5EF4-FFF2-40B4-BE49-F238E27FC236}">
                <a16:creationId xmlns:a16="http://schemas.microsoft.com/office/drawing/2014/main" id="{2AA9A4DF-5C38-4251-8304-0C926C7CEEDF}"/>
              </a:ext>
            </a:extLst>
          </p:cNvPr>
          <p:cNvSpPr txBox="1"/>
          <p:nvPr/>
        </p:nvSpPr>
        <p:spPr>
          <a:xfrm>
            <a:off x="741975" y="470540"/>
            <a:ext cx="1466000" cy="21336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400" b="0" i="0" u="none" strike="noStrike" cap="none" baseline="0">
                <a:solidFill>
                  <a:srgbClr val="000000"/>
                </a:solidFill>
                <a:effectLst/>
                <a:uFill>
                  <a:solidFill>
                    <a:prstClr val="black">
                      <a:alpha val="0"/>
                    </a:prstClr>
                  </a:solidFill>
                </a:uFill>
                <a:latin typeface="Calibri"/>
                <a:ea typeface="Calibri"/>
                <a:cs typeface="Calibri"/>
              </a:rPr>
              <a:t>Avant le traitement </a:t>
            </a:r>
            <a:endParaRPr lang="en-US" sz="140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 Box 1">
            <a:extLst>
              <a:ext uri="{FF2B5EF4-FFF2-40B4-BE49-F238E27FC236}">
                <a16:creationId xmlns:a16="http://schemas.microsoft.com/office/drawing/2014/main" id="{821B15BE-6569-4611-A981-D6860BC53861}"/>
              </a:ext>
            </a:extLst>
          </p:cNvPr>
          <p:cNvSpPr txBox="1"/>
          <p:nvPr/>
        </p:nvSpPr>
        <p:spPr>
          <a:xfrm>
            <a:off x="6439618" y="470540"/>
            <a:ext cx="1466000" cy="42672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400" b="0" i="0" u="none" strike="noStrike" cap="none" baseline="0">
                <a:solidFill>
                  <a:srgbClr val="000000"/>
                </a:solidFill>
                <a:effectLst/>
                <a:uFill>
                  <a:solidFill>
                    <a:prstClr val="black">
                      <a:alpha val="0"/>
                    </a:prstClr>
                  </a:solidFill>
                </a:uFill>
                <a:latin typeface="Calibri"/>
                <a:ea typeface="Calibri"/>
                <a:cs typeface="Calibri"/>
              </a:rPr>
              <a:t>4 j après le traitement</a:t>
            </a:r>
            <a:endParaRPr lang="en-US" sz="1400">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 Box 1">
            <a:extLst>
              <a:ext uri="{FF2B5EF4-FFF2-40B4-BE49-F238E27FC236}">
                <a16:creationId xmlns:a16="http://schemas.microsoft.com/office/drawing/2014/main" id="{3BB8DCDB-B06F-4310-8A88-D402252F4F4F}"/>
              </a:ext>
            </a:extLst>
          </p:cNvPr>
          <p:cNvSpPr txBox="1"/>
          <p:nvPr/>
        </p:nvSpPr>
        <p:spPr>
          <a:xfrm>
            <a:off x="471936" y="476149"/>
            <a:ext cx="159541" cy="18288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200" b="1" i="0" u="none" strike="noStrike" cap="none" baseline="0">
                <a:solidFill>
                  <a:srgbClr val="000000"/>
                </a:solidFill>
                <a:effectLst/>
                <a:uFill>
                  <a:solidFill>
                    <a:prstClr val="black">
                      <a:alpha val="0"/>
                    </a:prstClr>
                  </a:solidFill>
                </a:uFill>
                <a:latin typeface="Calibri"/>
                <a:ea typeface="Calibri"/>
                <a:cs typeface="Calibri"/>
              </a:rPr>
              <a:t>A</a:t>
            </a:r>
            <a:endParaRPr lang="en-US" sz="1200" b="1">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xt Box 1">
            <a:extLst>
              <a:ext uri="{FF2B5EF4-FFF2-40B4-BE49-F238E27FC236}">
                <a16:creationId xmlns:a16="http://schemas.microsoft.com/office/drawing/2014/main" id="{F0C426BD-CCD6-45F7-B575-557610A47027}"/>
              </a:ext>
            </a:extLst>
          </p:cNvPr>
          <p:cNvSpPr txBox="1"/>
          <p:nvPr/>
        </p:nvSpPr>
        <p:spPr>
          <a:xfrm>
            <a:off x="6166154" y="482846"/>
            <a:ext cx="159541" cy="182880"/>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200" b="1" i="0" u="none" strike="noStrike" cap="none" baseline="0">
                <a:solidFill>
                  <a:srgbClr val="000000"/>
                </a:solidFill>
                <a:effectLst/>
                <a:uFill>
                  <a:solidFill>
                    <a:prstClr val="black">
                      <a:alpha val="0"/>
                    </a:prstClr>
                  </a:solidFill>
                </a:uFill>
                <a:latin typeface="Calibri"/>
                <a:ea typeface="Calibri"/>
                <a:cs typeface="Calibri"/>
              </a:rPr>
              <a:t>B</a:t>
            </a:r>
          </a:p>
        </p:txBody>
      </p:sp>
    </p:spTree>
    <p:extLst>
      <p:ext uri="{BB962C8B-B14F-4D97-AF65-F5344CB8AC3E}">
        <p14:creationId xmlns:p14="http://schemas.microsoft.com/office/powerpoint/2010/main" val="3751024967"/>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F4BD03-A1DF-1007-9574-64FA90769733}"/>
              </a:ext>
            </a:extLst>
          </p:cNvPr>
          <p:cNvSpPr>
            <a:spLocks noGrp="1"/>
          </p:cNvSpPr>
          <p:nvPr>
            <p:ph type="title"/>
          </p:nvPr>
        </p:nvSpPr>
        <p:spPr>
          <a:xfrm>
            <a:off x="1358760" y="286604"/>
            <a:ext cx="9690921" cy="1101930"/>
          </a:xfrm>
        </p:spPr>
        <p:txBody>
          <a:bodyPr>
            <a:normAutofit/>
          </a:bodyPr>
          <a:lstStyle/>
          <a:p>
            <a:r>
              <a:rPr lang="fr-FR" sz="2400" b="1" i="0" u="none" strike="noStrike" cap="none" baseline="0">
                <a:solidFill>
                  <a:srgbClr val="577F9F"/>
                </a:solidFill>
                <a:effectLst/>
                <a:uFill>
                  <a:solidFill>
                    <a:prstClr val="black">
                      <a:alpha val="0"/>
                    </a:prstClr>
                  </a:solidFill>
                </a:uFill>
                <a:latin typeface="Arial"/>
                <a:ea typeface="Arial"/>
                <a:cs typeface="Arial"/>
              </a:rPr>
              <a:t>Chronologie de l’évolution clinique et résultat PCR positif dans les échantillons biologiques prélevés</a:t>
            </a:r>
          </a:p>
        </p:txBody>
      </p:sp>
      <p:pic>
        <p:nvPicPr>
          <p:cNvPr id="3074" name="Picture 2" descr="Fig 1">
            <a:extLst>
              <a:ext uri="{FF2B5EF4-FFF2-40B4-BE49-F238E27FC236}">
                <a16:creationId xmlns:a16="http://schemas.microsoft.com/office/drawing/2014/main" id="{22DD39A3-E055-EC91-B05A-0F1B8B27221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358760" y="1406712"/>
            <a:ext cx="9690920" cy="50192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60AB58C-87B5-7E48-6CBD-FD0E4690A5DC}"/>
              </a:ext>
            </a:extLst>
          </p:cNvPr>
          <p:cNvSpPr txBox="1"/>
          <p:nvPr/>
        </p:nvSpPr>
        <p:spPr>
          <a:xfrm>
            <a:off x="902368" y="6512702"/>
            <a:ext cx="10965457" cy="261610"/>
          </a:xfrm>
          <a:prstGeom prst="rect">
            <a:avLst/>
          </a:prstGeom>
          <a:noFill/>
        </p:spPr>
        <p:txBody>
          <a:bodyPr wrap="square">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Mazzotta V, et al. </a:t>
            </a:r>
            <a:r>
              <a:rPr lang="fr-FR" sz="1050" b="0" i="0" u="none" strike="noStrike" cap="none" baseline="0">
                <a:solidFill>
                  <a:srgbClr val="44546A"/>
                </a:solidFill>
                <a:effectLst/>
                <a:uFill>
                  <a:solidFill>
                    <a:prstClr val="black">
                      <a:alpha val="0"/>
                    </a:prstClr>
                  </a:solidFill>
                </a:uFill>
                <a:latin typeface="Arial"/>
                <a:ea typeface="Arial"/>
                <a:cs typeface="Arial"/>
                <a:hlinkClick r:id="rId4" history="0"/>
              </a:rPr>
              <a:t>Ocular involvement in monkeypox: description of an unusual presentation during the current outbreak</a:t>
            </a:r>
            <a:r>
              <a:rPr lang="fr-FR" sz="1050" b="0" i="0" u="none" strike="noStrike" cap="none" baseline="0">
                <a:solidFill>
                  <a:srgbClr val="44546A"/>
                </a:solidFill>
                <a:effectLst/>
                <a:uFill>
                  <a:solidFill>
                    <a:prstClr val="black">
                      <a:alpha val="0"/>
                    </a:prstClr>
                  </a:solidFill>
                </a:uFill>
                <a:latin typeface="Arial"/>
                <a:ea typeface="Arial"/>
                <a:cs typeface="Arial"/>
              </a:rPr>
              <a:t>. J Infect. 2022;85(5):573-607.</a:t>
            </a:r>
          </a:p>
        </p:txBody>
      </p:sp>
      <p:sp>
        <p:nvSpPr>
          <p:cNvPr id="5" name="Text Box 1">
            <a:extLst>
              <a:ext uri="{FF2B5EF4-FFF2-40B4-BE49-F238E27FC236}">
                <a16:creationId xmlns:a16="http://schemas.microsoft.com/office/drawing/2014/main" id="{A2941A88-40F5-4BA5-A080-108A1BEA089C}"/>
              </a:ext>
            </a:extLst>
          </p:cNvPr>
          <p:cNvSpPr txBox="1"/>
          <p:nvPr/>
        </p:nvSpPr>
        <p:spPr>
          <a:xfrm>
            <a:off x="1416232" y="1435291"/>
            <a:ext cx="717370" cy="769441"/>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00" b="0" i="0" u="none" strike="noStrike" cap="none" baseline="0" dirty="0">
                <a:solidFill>
                  <a:srgbClr val="000000"/>
                </a:solidFill>
                <a:effectLst/>
                <a:uFill>
                  <a:solidFill>
                    <a:prstClr val="black">
                      <a:alpha val="0"/>
                    </a:prstClr>
                  </a:solidFill>
                </a:uFill>
                <a:latin typeface="Calibri"/>
                <a:ea typeface="Calibri"/>
                <a:cs typeface="Calibri"/>
              </a:rPr>
              <a:t>Contact avec cas de MPXV confirmé</a:t>
            </a:r>
          </a:p>
          <a:p>
            <a:pPr marL="0" marR="0">
              <a:spcBef>
                <a:spcPct val="0"/>
              </a:spcBef>
              <a:spcAft>
                <a:spcPct val="0"/>
              </a:spcAft>
            </a:pPr>
            <a:endParaRPr lang="fr-FR" sz="1000" dirty="0">
              <a:solidFill>
                <a:srgbClr val="000000"/>
              </a:solidFill>
              <a:uFill>
                <a:solidFill>
                  <a:prstClr val="black">
                    <a:alpha val="0"/>
                  </a:prstClr>
                </a:solidFill>
              </a:uFill>
              <a:latin typeface="Calibri"/>
              <a:ea typeface="Calibri" panose="020F0502020204030204" pitchFamily="34" charset="0"/>
              <a:cs typeface="Calibri"/>
            </a:endParaRPr>
          </a:p>
          <a:p>
            <a:pPr marL="0" marR="0">
              <a:spcBef>
                <a:spcPct val="0"/>
              </a:spcBef>
              <a:spcAft>
                <a:spcPct val="0"/>
              </a:spcAft>
            </a:pPr>
            <a:endParaRPr lang="en-US"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Text Box 1">
            <a:extLst>
              <a:ext uri="{FF2B5EF4-FFF2-40B4-BE49-F238E27FC236}">
                <a16:creationId xmlns:a16="http://schemas.microsoft.com/office/drawing/2014/main" id="{9C4FFDB5-A3B4-4C76-ADF5-7B65B3C08058}"/>
              </a:ext>
            </a:extLst>
          </p:cNvPr>
          <p:cNvSpPr txBox="1"/>
          <p:nvPr/>
        </p:nvSpPr>
        <p:spPr>
          <a:xfrm>
            <a:off x="3045034" y="2196982"/>
            <a:ext cx="894276" cy="307777"/>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00" b="0" i="0" u="none" strike="noStrike" cap="none" baseline="0" dirty="0">
                <a:solidFill>
                  <a:srgbClr val="000000"/>
                </a:solidFill>
                <a:effectLst/>
                <a:uFill>
                  <a:solidFill>
                    <a:prstClr val="black">
                      <a:alpha val="0"/>
                    </a:prstClr>
                  </a:solidFill>
                </a:uFill>
                <a:latin typeface="Calibri"/>
                <a:ea typeface="Calibri"/>
                <a:cs typeface="Calibri"/>
              </a:rPr>
              <a:t>Symptômes systémiques </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 Box 1">
            <a:extLst>
              <a:ext uri="{FF2B5EF4-FFF2-40B4-BE49-F238E27FC236}">
                <a16:creationId xmlns:a16="http://schemas.microsoft.com/office/drawing/2014/main" id="{FBAEAB32-8A9F-45FF-A2E4-7DB20BCED61B}"/>
              </a:ext>
            </a:extLst>
          </p:cNvPr>
          <p:cNvSpPr txBox="1"/>
          <p:nvPr/>
        </p:nvSpPr>
        <p:spPr>
          <a:xfrm>
            <a:off x="3939310" y="2196982"/>
            <a:ext cx="1337228" cy="307777"/>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000" b="0" i="0" u="none" strike="noStrike" cap="none" baseline="0" dirty="0">
                <a:solidFill>
                  <a:srgbClr val="000000"/>
                </a:solidFill>
                <a:effectLst/>
                <a:uFill>
                  <a:solidFill>
                    <a:prstClr val="black">
                      <a:alpha val="0"/>
                    </a:prstClr>
                  </a:solidFill>
                </a:uFill>
                <a:latin typeface="Calibri"/>
                <a:ea typeface="Calibri"/>
                <a:cs typeface="Calibri"/>
              </a:rPr>
              <a:t>hyperémie et œdème des paupières </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9" name="Text Box 1">
            <a:extLst>
              <a:ext uri="{FF2B5EF4-FFF2-40B4-BE49-F238E27FC236}">
                <a16:creationId xmlns:a16="http://schemas.microsoft.com/office/drawing/2014/main" id="{BC1EC7F4-C1F0-428A-B727-6B1729477B42}"/>
              </a:ext>
            </a:extLst>
          </p:cNvPr>
          <p:cNvSpPr txBox="1"/>
          <p:nvPr/>
        </p:nvSpPr>
        <p:spPr>
          <a:xfrm>
            <a:off x="1397760" y="2913110"/>
            <a:ext cx="1299259" cy="507831"/>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ct val="0"/>
              </a:spcBef>
              <a:spcAft>
                <a:spcPct val="0"/>
              </a:spcAft>
            </a:pPr>
            <a:r>
              <a:rPr lang="fr-FR" sz="1100" b="1" i="1" u="none" strike="noStrike" cap="none" baseline="0">
                <a:solidFill>
                  <a:srgbClr val="000000"/>
                </a:solidFill>
                <a:effectLst/>
                <a:uFill>
                  <a:solidFill>
                    <a:prstClr val="black">
                      <a:alpha val="0"/>
                    </a:prstClr>
                  </a:solidFill>
                </a:uFill>
                <a:latin typeface="Calibri"/>
                <a:ea typeface="Calibri"/>
                <a:cs typeface="Calibri"/>
              </a:rPr>
              <a:t>Nombre de jours à compter de l’apparition</a:t>
            </a:r>
            <a:endParaRPr lang="en-US" sz="1100" b="1" i="1">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Text Box 1">
            <a:extLst>
              <a:ext uri="{FF2B5EF4-FFF2-40B4-BE49-F238E27FC236}">
                <a16:creationId xmlns:a16="http://schemas.microsoft.com/office/drawing/2014/main" id="{B92E7ECD-562F-4DDB-8915-BF22B1FEBA8C}"/>
              </a:ext>
            </a:extLst>
          </p:cNvPr>
          <p:cNvSpPr txBox="1"/>
          <p:nvPr/>
        </p:nvSpPr>
        <p:spPr>
          <a:xfrm>
            <a:off x="4290783" y="3218738"/>
            <a:ext cx="1971510" cy="169277"/>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100" b="1" i="1" u="none" strike="noStrike" cap="none" baseline="0" dirty="0">
                <a:solidFill>
                  <a:srgbClr val="000000"/>
                </a:solidFill>
                <a:effectLst/>
                <a:uFill>
                  <a:solidFill>
                    <a:prstClr val="black">
                      <a:alpha val="0"/>
                    </a:prstClr>
                  </a:solidFill>
                </a:uFill>
                <a:latin typeface="Calibri"/>
                <a:ea typeface="Calibri"/>
                <a:cs typeface="Calibri"/>
              </a:rPr>
              <a:t>CIDOFOVIR/</a:t>
            </a:r>
            <a:r>
              <a:rPr lang="fr-FR" sz="1100" b="1" i="1" u="none" strike="noStrike" cap="none" baseline="0" dirty="0" err="1">
                <a:solidFill>
                  <a:srgbClr val="000000"/>
                </a:solidFill>
                <a:effectLst/>
                <a:uFill>
                  <a:solidFill>
                    <a:prstClr val="black">
                      <a:alpha val="0"/>
                    </a:prstClr>
                  </a:solidFill>
                </a:uFill>
                <a:latin typeface="Calibri"/>
                <a:ea typeface="Calibri"/>
                <a:cs typeface="Calibri"/>
              </a:rPr>
              <a:t>probénécide</a:t>
            </a:r>
            <a:r>
              <a:rPr lang="fr-FR" sz="1100" b="1" i="1" u="none" strike="noStrike" cap="none" baseline="0" dirty="0">
                <a:solidFill>
                  <a:srgbClr val="000000"/>
                </a:solidFill>
                <a:effectLst/>
                <a:uFill>
                  <a:solidFill>
                    <a:prstClr val="black">
                      <a:alpha val="0"/>
                    </a:prstClr>
                  </a:solidFill>
                </a:uFill>
                <a:latin typeface="Calibri"/>
                <a:ea typeface="Calibri"/>
                <a:cs typeface="Calibri"/>
              </a:rPr>
              <a:t>* </a:t>
            </a:r>
            <a:endParaRPr lang="en-US" sz="1100" b="1" i="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Text Box 1">
            <a:extLst>
              <a:ext uri="{FF2B5EF4-FFF2-40B4-BE49-F238E27FC236}">
                <a16:creationId xmlns:a16="http://schemas.microsoft.com/office/drawing/2014/main" id="{E4B52AC1-CA1E-474D-9EFB-BCE0859F0982}"/>
              </a:ext>
            </a:extLst>
          </p:cNvPr>
          <p:cNvSpPr txBox="1"/>
          <p:nvPr/>
        </p:nvSpPr>
        <p:spPr>
          <a:xfrm>
            <a:off x="6983143" y="3207169"/>
            <a:ext cx="1971510" cy="169277"/>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100" b="1" i="1" u="none" strike="noStrike" cap="none" baseline="0">
                <a:solidFill>
                  <a:srgbClr val="000000"/>
                </a:solidFill>
                <a:effectLst/>
                <a:uFill>
                  <a:solidFill>
                    <a:prstClr val="black">
                      <a:alpha val="0"/>
                    </a:prstClr>
                  </a:solidFill>
                </a:uFill>
                <a:latin typeface="Calibri"/>
                <a:ea typeface="Calibri"/>
                <a:cs typeface="Calibri"/>
              </a:rPr>
              <a:t>CIDOFOVIR/probénécide* </a:t>
            </a:r>
            <a:endParaRPr lang="en-US" sz="1100" b="1" i="1">
              <a:effectLst/>
              <a:latin typeface="Calibri" panose="020F0502020204030204" pitchFamily="34" charset="0"/>
              <a:ea typeface="Calibri" panose="020F0502020204030204" pitchFamily="34" charset="0"/>
              <a:cs typeface="Calibri" panose="020F0502020204030204" pitchFamily="34" charset="0"/>
            </a:endParaRPr>
          </a:p>
        </p:txBody>
      </p:sp>
      <p:sp>
        <p:nvSpPr>
          <p:cNvPr id="12" name="Text Box 1">
            <a:extLst>
              <a:ext uri="{FF2B5EF4-FFF2-40B4-BE49-F238E27FC236}">
                <a16:creationId xmlns:a16="http://schemas.microsoft.com/office/drawing/2014/main" id="{3C0F8891-32C7-4343-B565-8A301F41B6BE}"/>
              </a:ext>
            </a:extLst>
          </p:cNvPr>
          <p:cNvSpPr txBox="1"/>
          <p:nvPr/>
        </p:nvSpPr>
        <p:spPr>
          <a:xfrm>
            <a:off x="1383384" y="3429866"/>
            <a:ext cx="8868979" cy="123111"/>
          </a:xfrm>
          <a:prstGeom prst="rect">
            <a:avLst/>
          </a:prstGeom>
          <a:solidFill>
            <a:schemeClr val="bg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800" b="0" i="0" u="none" strike="noStrike" cap="none" baseline="0">
                <a:solidFill>
                  <a:srgbClr val="000000"/>
                </a:solidFill>
                <a:effectLst/>
                <a:uFill>
                  <a:solidFill>
                    <a:prstClr val="black">
                      <a:alpha val="0"/>
                    </a:prstClr>
                  </a:solidFill>
                </a:uFill>
                <a:latin typeface="Calibri"/>
                <a:ea typeface="Calibri"/>
                <a:cs typeface="Calibri"/>
              </a:rPr>
              <a:t>*Cidofovir 5 mg/kg en association avec le probénécide par voie orale (2 g 3 heures avant chaque dose de cidofovir et 1 g 2 heures et 8 heures après la fin de la perfusion de cidofovir)</a:t>
            </a:r>
            <a:endParaRPr lang="en-US" sz="800">
              <a:effectLst/>
              <a:latin typeface="Calibri" panose="020F0502020204030204" pitchFamily="34" charset="0"/>
              <a:ea typeface="Calibri" panose="020F0502020204030204" pitchFamily="34" charset="0"/>
              <a:cs typeface="Calibri" panose="020F0502020204030204" pitchFamily="34" charset="0"/>
            </a:endParaRPr>
          </a:p>
        </p:txBody>
      </p:sp>
      <p:sp>
        <p:nvSpPr>
          <p:cNvPr id="13" name="Text Box 1">
            <a:extLst>
              <a:ext uri="{FF2B5EF4-FFF2-40B4-BE49-F238E27FC236}">
                <a16:creationId xmlns:a16="http://schemas.microsoft.com/office/drawing/2014/main" id="{6E838893-696F-4A78-AFDF-7426140706DC}"/>
              </a:ext>
            </a:extLst>
          </p:cNvPr>
          <p:cNvSpPr txBox="1"/>
          <p:nvPr/>
        </p:nvSpPr>
        <p:spPr>
          <a:xfrm>
            <a:off x="1480309" y="3724723"/>
            <a:ext cx="686138" cy="153888"/>
          </a:xfrm>
          <a:prstGeom prst="rect">
            <a:avLst/>
          </a:prstGeom>
          <a:solidFill>
            <a:srgbClr val="ED7D3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dirty="0">
                <a:solidFill>
                  <a:srgbClr val="000000"/>
                </a:solidFill>
                <a:effectLst/>
                <a:uFill>
                  <a:solidFill>
                    <a:prstClr val="black">
                      <a:alpha val="0"/>
                    </a:prstClr>
                  </a:solidFill>
                </a:uFill>
                <a:latin typeface="Calibri"/>
                <a:ea typeface="Calibri"/>
                <a:cs typeface="Calibri"/>
              </a:rPr>
              <a:t>Échantillons</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Text Box 1">
            <a:extLst>
              <a:ext uri="{FF2B5EF4-FFF2-40B4-BE49-F238E27FC236}">
                <a16:creationId xmlns:a16="http://schemas.microsoft.com/office/drawing/2014/main" id="{C73A419D-2AC7-428D-85BE-9AD0968B5536}"/>
              </a:ext>
            </a:extLst>
          </p:cNvPr>
          <p:cNvSpPr txBox="1"/>
          <p:nvPr/>
        </p:nvSpPr>
        <p:spPr>
          <a:xfrm>
            <a:off x="1422871" y="4072957"/>
            <a:ext cx="785832" cy="153888"/>
          </a:xfrm>
          <a:prstGeom prst="rect">
            <a:avLst/>
          </a:prstGeom>
          <a:solidFill>
            <a:srgbClr val="FFF2CD"/>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dirty="0">
                <a:solidFill>
                  <a:srgbClr val="000000"/>
                </a:solidFill>
                <a:effectLst/>
                <a:uFill>
                  <a:solidFill>
                    <a:prstClr val="black">
                      <a:alpha val="0"/>
                    </a:prstClr>
                  </a:solidFill>
                </a:uFill>
                <a:latin typeface="Calibri"/>
                <a:ea typeface="Calibri"/>
                <a:cs typeface="Calibri"/>
              </a:rPr>
              <a:t>Lésion cutanée </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Text Box 1">
            <a:extLst>
              <a:ext uri="{FF2B5EF4-FFF2-40B4-BE49-F238E27FC236}">
                <a16:creationId xmlns:a16="http://schemas.microsoft.com/office/drawing/2014/main" id="{8BA0F0F1-9CE5-44AA-9504-B7E8B0D5A4E5}"/>
              </a:ext>
            </a:extLst>
          </p:cNvPr>
          <p:cNvSpPr txBox="1"/>
          <p:nvPr/>
        </p:nvSpPr>
        <p:spPr>
          <a:xfrm>
            <a:off x="1383386" y="4338584"/>
            <a:ext cx="850141" cy="307777"/>
          </a:xfrm>
          <a:prstGeom prst="rect">
            <a:avLst/>
          </a:prstGeom>
          <a:solidFill>
            <a:srgbClr val="FFE69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dirty="0">
                <a:solidFill>
                  <a:srgbClr val="000000"/>
                </a:solidFill>
                <a:effectLst/>
                <a:uFill>
                  <a:solidFill>
                    <a:prstClr val="black">
                      <a:alpha val="0"/>
                    </a:prstClr>
                  </a:solidFill>
                </a:uFill>
                <a:latin typeface="Calibri"/>
                <a:ea typeface="Calibri"/>
                <a:cs typeface="Calibri"/>
              </a:rPr>
              <a:t>Écouvillon </a:t>
            </a:r>
            <a:r>
              <a:rPr lang="fr-FR" sz="1000" b="0" i="0" u="none" strike="noStrike" cap="none" baseline="0" dirty="0" err="1">
                <a:solidFill>
                  <a:srgbClr val="000000"/>
                </a:solidFill>
                <a:effectLst/>
                <a:uFill>
                  <a:solidFill>
                    <a:prstClr val="black">
                      <a:alpha val="0"/>
                    </a:prstClr>
                  </a:solidFill>
                </a:uFill>
                <a:latin typeface="Calibri"/>
                <a:ea typeface="Calibri"/>
                <a:cs typeface="Calibri"/>
              </a:rPr>
              <a:t>oropharyngé</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6" name="Text Box 1">
            <a:extLst>
              <a:ext uri="{FF2B5EF4-FFF2-40B4-BE49-F238E27FC236}">
                <a16:creationId xmlns:a16="http://schemas.microsoft.com/office/drawing/2014/main" id="{EF45C033-505C-4946-B260-56A2D31591CC}"/>
              </a:ext>
            </a:extLst>
          </p:cNvPr>
          <p:cNvSpPr txBox="1"/>
          <p:nvPr/>
        </p:nvSpPr>
        <p:spPr>
          <a:xfrm>
            <a:off x="1447273" y="4761058"/>
            <a:ext cx="761430" cy="307777"/>
          </a:xfrm>
          <a:prstGeom prst="rect">
            <a:avLst/>
          </a:prstGeom>
          <a:solidFill>
            <a:srgbClr val="FFD866"/>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dirty="0">
                <a:solidFill>
                  <a:srgbClr val="000000"/>
                </a:solidFill>
                <a:effectLst/>
                <a:uFill>
                  <a:solidFill>
                    <a:prstClr val="black">
                      <a:alpha val="0"/>
                    </a:prstClr>
                  </a:solidFill>
                </a:uFill>
                <a:latin typeface="Calibri"/>
                <a:ea typeface="Calibri"/>
                <a:cs typeface="Calibri"/>
              </a:rPr>
              <a:t>Écouvillon de la paupière</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Text Box 1">
            <a:extLst>
              <a:ext uri="{FF2B5EF4-FFF2-40B4-BE49-F238E27FC236}">
                <a16:creationId xmlns:a16="http://schemas.microsoft.com/office/drawing/2014/main" id="{F5A0B8CF-EB29-4444-A838-C4CF7CBAC89D}"/>
              </a:ext>
            </a:extLst>
          </p:cNvPr>
          <p:cNvSpPr txBox="1"/>
          <p:nvPr/>
        </p:nvSpPr>
        <p:spPr>
          <a:xfrm>
            <a:off x="1410171" y="5020287"/>
            <a:ext cx="823356" cy="307777"/>
          </a:xfrm>
          <a:prstGeom prst="rect">
            <a:avLst/>
          </a:prstGeom>
          <a:solidFill>
            <a:srgbClr val="FBE5D7"/>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dirty="0">
                <a:solidFill>
                  <a:srgbClr val="000000"/>
                </a:solidFill>
                <a:effectLst/>
                <a:uFill>
                  <a:solidFill>
                    <a:prstClr val="black">
                      <a:alpha val="0"/>
                    </a:prstClr>
                  </a:solidFill>
                </a:uFill>
                <a:latin typeface="Calibri"/>
                <a:ea typeface="Calibri"/>
                <a:cs typeface="Calibri"/>
              </a:rPr>
              <a:t>Écouvillon conjonctival</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Text Box 1">
            <a:extLst>
              <a:ext uri="{FF2B5EF4-FFF2-40B4-BE49-F238E27FC236}">
                <a16:creationId xmlns:a16="http://schemas.microsoft.com/office/drawing/2014/main" id="{7AA96220-50D4-4459-9837-1F84F5DDAB27}"/>
              </a:ext>
            </a:extLst>
          </p:cNvPr>
          <p:cNvSpPr txBox="1"/>
          <p:nvPr/>
        </p:nvSpPr>
        <p:spPr>
          <a:xfrm>
            <a:off x="1504922" y="5456173"/>
            <a:ext cx="607068" cy="153888"/>
          </a:xfrm>
          <a:prstGeom prst="rect">
            <a:avLst/>
          </a:prstGeom>
          <a:solidFill>
            <a:srgbClr val="F8CBAC"/>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dirty="0">
                <a:solidFill>
                  <a:srgbClr val="000000"/>
                </a:solidFill>
                <a:effectLst/>
                <a:uFill>
                  <a:solidFill>
                    <a:prstClr val="black">
                      <a:alpha val="0"/>
                    </a:prstClr>
                  </a:solidFill>
                </a:uFill>
                <a:latin typeface="Calibri"/>
                <a:ea typeface="Calibri"/>
                <a:cs typeface="Calibri"/>
              </a:rPr>
              <a:t>Sérum </a:t>
            </a:r>
            <a:endParaRPr lang="en-US" sz="1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9" name="Text Box 1">
            <a:extLst>
              <a:ext uri="{FF2B5EF4-FFF2-40B4-BE49-F238E27FC236}">
                <a16:creationId xmlns:a16="http://schemas.microsoft.com/office/drawing/2014/main" id="{A81F0E49-5091-4B32-A941-0F8CCCB69182}"/>
              </a:ext>
            </a:extLst>
          </p:cNvPr>
          <p:cNvSpPr txBox="1"/>
          <p:nvPr/>
        </p:nvSpPr>
        <p:spPr>
          <a:xfrm>
            <a:off x="1519894" y="5816266"/>
            <a:ext cx="607068" cy="153888"/>
          </a:xfrm>
          <a:prstGeom prst="rect">
            <a:avLst/>
          </a:prstGeom>
          <a:solidFill>
            <a:srgbClr val="F4B184"/>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a:solidFill>
                  <a:srgbClr val="000000"/>
                </a:solidFill>
                <a:effectLst/>
                <a:uFill>
                  <a:solidFill>
                    <a:prstClr val="black">
                      <a:alpha val="0"/>
                    </a:prstClr>
                  </a:solidFill>
                </a:uFill>
                <a:latin typeface="Calibri"/>
                <a:ea typeface="Calibri"/>
                <a:cs typeface="Calibri"/>
              </a:rPr>
              <a:t>Urine</a:t>
            </a:r>
            <a:endParaRPr lang="en-US" sz="1000">
              <a:effectLst/>
              <a:latin typeface="Calibri" panose="020F0502020204030204" pitchFamily="34" charset="0"/>
              <a:ea typeface="Calibri" panose="020F0502020204030204" pitchFamily="34" charset="0"/>
              <a:cs typeface="Calibri" panose="020F0502020204030204" pitchFamily="34" charset="0"/>
            </a:endParaRPr>
          </a:p>
        </p:txBody>
      </p:sp>
      <p:sp>
        <p:nvSpPr>
          <p:cNvPr id="20" name="Text Box 1">
            <a:extLst>
              <a:ext uri="{FF2B5EF4-FFF2-40B4-BE49-F238E27FC236}">
                <a16:creationId xmlns:a16="http://schemas.microsoft.com/office/drawing/2014/main" id="{6E394D95-4263-49A0-B0CE-582B2FCB85BB}"/>
              </a:ext>
            </a:extLst>
          </p:cNvPr>
          <p:cNvSpPr txBox="1"/>
          <p:nvPr/>
        </p:nvSpPr>
        <p:spPr>
          <a:xfrm>
            <a:off x="1504922" y="6156659"/>
            <a:ext cx="607068" cy="153888"/>
          </a:xfrm>
          <a:prstGeom prst="rect">
            <a:avLst/>
          </a:prstGeom>
          <a:solidFill>
            <a:srgbClr val="C55B1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a:solidFill>
                  <a:srgbClr val="000000"/>
                </a:solidFill>
                <a:effectLst/>
                <a:uFill>
                  <a:solidFill>
                    <a:prstClr val="black">
                      <a:alpha val="0"/>
                    </a:prstClr>
                  </a:solidFill>
                </a:uFill>
                <a:latin typeface="Calibri"/>
                <a:ea typeface="Calibri"/>
                <a:cs typeface="Calibri"/>
              </a:rPr>
              <a:t>Crachat</a:t>
            </a:r>
            <a:endParaRPr lang="en-US" sz="1000">
              <a:effectLst/>
              <a:latin typeface="Calibri" panose="020F0502020204030204" pitchFamily="34" charset="0"/>
              <a:ea typeface="Calibri" panose="020F0502020204030204" pitchFamily="34" charset="0"/>
              <a:cs typeface="Calibri" panose="020F0502020204030204" pitchFamily="34" charset="0"/>
            </a:endParaRPr>
          </a:p>
        </p:txBody>
      </p:sp>
      <p:sp>
        <p:nvSpPr>
          <p:cNvPr id="21" name="Text Box 1">
            <a:extLst>
              <a:ext uri="{FF2B5EF4-FFF2-40B4-BE49-F238E27FC236}">
                <a16:creationId xmlns:a16="http://schemas.microsoft.com/office/drawing/2014/main" id="{EA91362C-CA81-4C97-AC8E-D16474B46A0E}"/>
              </a:ext>
            </a:extLst>
          </p:cNvPr>
          <p:cNvSpPr txBox="1"/>
          <p:nvPr/>
        </p:nvSpPr>
        <p:spPr>
          <a:xfrm>
            <a:off x="6870672" y="6157995"/>
            <a:ext cx="424902" cy="153888"/>
          </a:xfrm>
          <a:prstGeom prst="rect">
            <a:avLst/>
          </a:prstGeom>
          <a:solidFill>
            <a:srgbClr val="C55B1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a:solidFill>
                  <a:srgbClr val="000000"/>
                </a:solidFill>
                <a:effectLst/>
                <a:uFill>
                  <a:solidFill>
                    <a:prstClr val="black">
                      <a:alpha val="0"/>
                    </a:prstClr>
                  </a:solidFill>
                </a:uFill>
                <a:latin typeface="Calibri"/>
                <a:ea typeface="Calibri"/>
                <a:cs typeface="Calibri"/>
              </a:rPr>
              <a:t>NÉG.</a:t>
            </a:r>
            <a:endParaRPr lang="en-US" sz="1000">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Text Box 1">
            <a:extLst>
              <a:ext uri="{FF2B5EF4-FFF2-40B4-BE49-F238E27FC236}">
                <a16:creationId xmlns:a16="http://schemas.microsoft.com/office/drawing/2014/main" id="{450BECE0-2370-4B3F-A809-535A2169CFE3}"/>
              </a:ext>
            </a:extLst>
          </p:cNvPr>
          <p:cNvSpPr txBox="1"/>
          <p:nvPr/>
        </p:nvSpPr>
        <p:spPr>
          <a:xfrm>
            <a:off x="3338766" y="5816265"/>
            <a:ext cx="479093" cy="153888"/>
          </a:xfrm>
          <a:prstGeom prst="rect">
            <a:avLst/>
          </a:prstGeom>
          <a:solidFill>
            <a:srgbClr val="F4B184"/>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a:solidFill>
                  <a:srgbClr val="000000"/>
                </a:solidFill>
                <a:effectLst/>
                <a:uFill>
                  <a:solidFill>
                    <a:prstClr val="black">
                      <a:alpha val="0"/>
                    </a:prstClr>
                  </a:solidFill>
                </a:uFill>
                <a:latin typeface="Calibri"/>
                <a:ea typeface="Calibri"/>
                <a:cs typeface="Calibri"/>
              </a:rPr>
              <a:t>NÉG.</a:t>
            </a:r>
            <a:endParaRPr lang="en-US" sz="1000">
              <a:effectLst/>
              <a:latin typeface="Calibri" panose="020F0502020204030204" pitchFamily="34" charset="0"/>
              <a:ea typeface="Calibri" panose="020F0502020204030204" pitchFamily="34" charset="0"/>
              <a:cs typeface="Calibri" panose="020F0502020204030204" pitchFamily="34" charset="0"/>
            </a:endParaRPr>
          </a:p>
        </p:txBody>
      </p:sp>
      <p:sp>
        <p:nvSpPr>
          <p:cNvPr id="23" name="Text Box 1">
            <a:extLst>
              <a:ext uri="{FF2B5EF4-FFF2-40B4-BE49-F238E27FC236}">
                <a16:creationId xmlns:a16="http://schemas.microsoft.com/office/drawing/2014/main" id="{9C97A7AE-6A54-4F83-88E9-8476153BDE24}"/>
              </a:ext>
            </a:extLst>
          </p:cNvPr>
          <p:cNvSpPr txBox="1"/>
          <p:nvPr/>
        </p:nvSpPr>
        <p:spPr>
          <a:xfrm>
            <a:off x="4215066" y="5826457"/>
            <a:ext cx="479093" cy="153888"/>
          </a:xfrm>
          <a:prstGeom prst="rect">
            <a:avLst/>
          </a:prstGeom>
          <a:solidFill>
            <a:srgbClr val="F4B184"/>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a:solidFill>
                  <a:srgbClr val="000000"/>
                </a:solidFill>
                <a:effectLst/>
                <a:uFill>
                  <a:solidFill>
                    <a:prstClr val="black">
                      <a:alpha val="0"/>
                    </a:prstClr>
                  </a:solidFill>
                </a:uFill>
                <a:latin typeface="Calibri"/>
                <a:ea typeface="Calibri"/>
                <a:cs typeface="Calibri"/>
              </a:rPr>
              <a:t>NÉG.</a:t>
            </a:r>
            <a:endParaRPr lang="en-US" sz="1000">
              <a:effectLst/>
              <a:latin typeface="Calibri" panose="020F0502020204030204" pitchFamily="34" charset="0"/>
              <a:ea typeface="Calibri" panose="020F0502020204030204" pitchFamily="34" charset="0"/>
              <a:cs typeface="Calibri" panose="020F0502020204030204" pitchFamily="34" charset="0"/>
            </a:endParaRPr>
          </a:p>
        </p:txBody>
      </p:sp>
      <p:sp>
        <p:nvSpPr>
          <p:cNvPr id="24" name="Text Box 1">
            <a:extLst>
              <a:ext uri="{FF2B5EF4-FFF2-40B4-BE49-F238E27FC236}">
                <a16:creationId xmlns:a16="http://schemas.microsoft.com/office/drawing/2014/main" id="{A1799EAC-2A2B-4D80-A575-D34FF062530C}"/>
              </a:ext>
            </a:extLst>
          </p:cNvPr>
          <p:cNvSpPr txBox="1"/>
          <p:nvPr/>
        </p:nvSpPr>
        <p:spPr>
          <a:xfrm>
            <a:off x="5937713" y="5830299"/>
            <a:ext cx="479093" cy="153888"/>
          </a:xfrm>
          <a:prstGeom prst="rect">
            <a:avLst/>
          </a:prstGeom>
          <a:solidFill>
            <a:srgbClr val="F4B184"/>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a:solidFill>
                  <a:srgbClr val="000000"/>
                </a:solidFill>
                <a:effectLst/>
                <a:uFill>
                  <a:solidFill>
                    <a:prstClr val="black">
                      <a:alpha val="0"/>
                    </a:prstClr>
                  </a:solidFill>
                </a:uFill>
                <a:latin typeface="Calibri"/>
                <a:ea typeface="Calibri"/>
                <a:cs typeface="Calibri"/>
              </a:rPr>
              <a:t>NÉG.</a:t>
            </a:r>
            <a:endParaRPr lang="en-US" sz="1000">
              <a:effectLst/>
              <a:latin typeface="Calibri" panose="020F0502020204030204" pitchFamily="34" charset="0"/>
              <a:ea typeface="Calibri" panose="020F0502020204030204" pitchFamily="34" charset="0"/>
              <a:cs typeface="Calibri" panose="020F0502020204030204" pitchFamily="34" charset="0"/>
            </a:endParaRPr>
          </a:p>
        </p:txBody>
      </p:sp>
      <p:sp>
        <p:nvSpPr>
          <p:cNvPr id="25" name="Text Box 1">
            <a:extLst>
              <a:ext uri="{FF2B5EF4-FFF2-40B4-BE49-F238E27FC236}">
                <a16:creationId xmlns:a16="http://schemas.microsoft.com/office/drawing/2014/main" id="{D329C59F-17D9-4EDB-A4B5-4F959B9320D5}"/>
              </a:ext>
            </a:extLst>
          </p:cNvPr>
          <p:cNvSpPr txBox="1"/>
          <p:nvPr/>
        </p:nvSpPr>
        <p:spPr>
          <a:xfrm>
            <a:off x="6843576" y="5826457"/>
            <a:ext cx="479093" cy="153888"/>
          </a:xfrm>
          <a:prstGeom prst="rect">
            <a:avLst/>
          </a:prstGeom>
          <a:solidFill>
            <a:srgbClr val="F4B184"/>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a:solidFill>
                  <a:srgbClr val="000000"/>
                </a:solidFill>
                <a:effectLst/>
                <a:uFill>
                  <a:solidFill>
                    <a:prstClr val="black">
                      <a:alpha val="0"/>
                    </a:prstClr>
                  </a:solidFill>
                </a:uFill>
                <a:latin typeface="Calibri"/>
                <a:ea typeface="Calibri"/>
                <a:cs typeface="Calibri"/>
              </a:rPr>
              <a:t>NÉG.</a:t>
            </a:r>
            <a:endParaRPr lang="en-US" sz="1000">
              <a:effectLst/>
              <a:latin typeface="Calibri" panose="020F0502020204030204" pitchFamily="34" charset="0"/>
              <a:ea typeface="Calibri" panose="020F0502020204030204" pitchFamily="34" charset="0"/>
              <a:cs typeface="Calibri" panose="020F0502020204030204" pitchFamily="34" charset="0"/>
            </a:endParaRPr>
          </a:p>
        </p:txBody>
      </p:sp>
      <p:sp>
        <p:nvSpPr>
          <p:cNvPr id="26" name="Text Box 1">
            <a:extLst>
              <a:ext uri="{FF2B5EF4-FFF2-40B4-BE49-F238E27FC236}">
                <a16:creationId xmlns:a16="http://schemas.microsoft.com/office/drawing/2014/main" id="{29712184-6AB7-4ED8-98E5-6267F3845FAA}"/>
              </a:ext>
            </a:extLst>
          </p:cNvPr>
          <p:cNvSpPr txBox="1"/>
          <p:nvPr/>
        </p:nvSpPr>
        <p:spPr>
          <a:xfrm>
            <a:off x="5868936" y="5475201"/>
            <a:ext cx="607068" cy="153888"/>
          </a:xfrm>
          <a:prstGeom prst="rect">
            <a:avLst/>
          </a:prstGeom>
          <a:solidFill>
            <a:srgbClr val="F8CBAC"/>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a:solidFill>
                  <a:srgbClr val="000000"/>
                </a:solidFill>
                <a:effectLst/>
                <a:uFill>
                  <a:solidFill>
                    <a:prstClr val="black">
                      <a:alpha val="0"/>
                    </a:prstClr>
                  </a:solidFill>
                </a:uFill>
                <a:latin typeface="Calibri"/>
                <a:ea typeface="Calibri"/>
                <a:cs typeface="Calibri"/>
              </a:rPr>
              <a:t>NÉG.</a:t>
            </a:r>
            <a:endParaRPr lang="en-US" sz="1000">
              <a:effectLst/>
              <a:latin typeface="Calibri" panose="020F0502020204030204" pitchFamily="34" charset="0"/>
              <a:ea typeface="Calibri" panose="020F0502020204030204" pitchFamily="34" charset="0"/>
              <a:cs typeface="Calibri" panose="020F0502020204030204" pitchFamily="34" charset="0"/>
            </a:endParaRPr>
          </a:p>
        </p:txBody>
      </p:sp>
      <p:sp>
        <p:nvSpPr>
          <p:cNvPr id="27" name="Text Box 1">
            <a:extLst>
              <a:ext uri="{FF2B5EF4-FFF2-40B4-BE49-F238E27FC236}">
                <a16:creationId xmlns:a16="http://schemas.microsoft.com/office/drawing/2014/main" id="{BE1BBA17-B076-4531-BA18-8FCE6A9B6128}"/>
              </a:ext>
            </a:extLst>
          </p:cNvPr>
          <p:cNvSpPr txBox="1"/>
          <p:nvPr/>
        </p:nvSpPr>
        <p:spPr>
          <a:xfrm>
            <a:off x="6840906" y="5486562"/>
            <a:ext cx="454668" cy="153888"/>
          </a:xfrm>
          <a:prstGeom prst="rect">
            <a:avLst/>
          </a:prstGeom>
          <a:solidFill>
            <a:srgbClr val="F8CBAC"/>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a:solidFill>
                  <a:srgbClr val="000000"/>
                </a:solidFill>
                <a:effectLst/>
                <a:uFill>
                  <a:solidFill>
                    <a:prstClr val="black">
                      <a:alpha val="0"/>
                    </a:prstClr>
                  </a:solidFill>
                </a:uFill>
                <a:latin typeface="Calibri"/>
                <a:ea typeface="Calibri"/>
                <a:cs typeface="Calibri"/>
              </a:rPr>
              <a:t>NÉG.</a:t>
            </a:r>
            <a:endParaRPr lang="en-US" sz="1000">
              <a:effectLst/>
              <a:latin typeface="Calibri" panose="020F0502020204030204" pitchFamily="34" charset="0"/>
              <a:ea typeface="Calibri" panose="020F0502020204030204" pitchFamily="34" charset="0"/>
              <a:cs typeface="Calibri" panose="020F0502020204030204" pitchFamily="34" charset="0"/>
            </a:endParaRPr>
          </a:p>
        </p:txBody>
      </p:sp>
      <p:sp>
        <p:nvSpPr>
          <p:cNvPr id="28" name="Text Box 1">
            <a:extLst>
              <a:ext uri="{FF2B5EF4-FFF2-40B4-BE49-F238E27FC236}">
                <a16:creationId xmlns:a16="http://schemas.microsoft.com/office/drawing/2014/main" id="{1166399B-53AC-4D01-8CDA-10791B59C7AF}"/>
              </a:ext>
            </a:extLst>
          </p:cNvPr>
          <p:cNvSpPr txBox="1"/>
          <p:nvPr/>
        </p:nvSpPr>
        <p:spPr>
          <a:xfrm>
            <a:off x="2431239" y="4420844"/>
            <a:ext cx="531560" cy="153888"/>
          </a:xfrm>
          <a:prstGeom prst="rect">
            <a:avLst/>
          </a:prstGeom>
          <a:solidFill>
            <a:srgbClr val="FFE69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a:solidFill>
                  <a:srgbClr val="000000"/>
                </a:solidFill>
                <a:effectLst/>
                <a:uFill>
                  <a:solidFill>
                    <a:prstClr val="black">
                      <a:alpha val="0"/>
                    </a:prstClr>
                  </a:solidFill>
                </a:uFill>
                <a:latin typeface="Calibri"/>
                <a:ea typeface="Calibri"/>
                <a:cs typeface="Calibri"/>
              </a:rPr>
              <a:t>NÉG.</a:t>
            </a:r>
            <a:endParaRPr lang="en-US" sz="1000">
              <a:effectLst/>
              <a:latin typeface="Calibri" panose="020F0502020204030204" pitchFamily="34" charset="0"/>
              <a:ea typeface="Calibri" panose="020F0502020204030204" pitchFamily="34" charset="0"/>
              <a:cs typeface="Calibri" panose="020F0502020204030204" pitchFamily="34" charset="0"/>
            </a:endParaRPr>
          </a:p>
        </p:txBody>
      </p:sp>
      <p:sp>
        <p:nvSpPr>
          <p:cNvPr id="29" name="Text Box 1">
            <a:extLst>
              <a:ext uri="{FF2B5EF4-FFF2-40B4-BE49-F238E27FC236}">
                <a16:creationId xmlns:a16="http://schemas.microsoft.com/office/drawing/2014/main" id="{00E60513-545A-4D65-A3F4-8CC9AE004910}"/>
              </a:ext>
            </a:extLst>
          </p:cNvPr>
          <p:cNvSpPr txBox="1"/>
          <p:nvPr/>
        </p:nvSpPr>
        <p:spPr>
          <a:xfrm>
            <a:off x="6810159" y="4420844"/>
            <a:ext cx="531560" cy="153888"/>
          </a:xfrm>
          <a:prstGeom prst="rect">
            <a:avLst/>
          </a:prstGeom>
          <a:solidFill>
            <a:srgbClr val="FFE69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a:solidFill>
                  <a:srgbClr val="000000"/>
                </a:solidFill>
                <a:effectLst/>
                <a:uFill>
                  <a:solidFill>
                    <a:prstClr val="black">
                      <a:alpha val="0"/>
                    </a:prstClr>
                  </a:solidFill>
                </a:uFill>
                <a:latin typeface="Calibri"/>
                <a:ea typeface="Calibri"/>
                <a:cs typeface="Calibri"/>
              </a:rPr>
              <a:t>NÉG.</a:t>
            </a:r>
            <a:endParaRPr lang="en-US" sz="1000">
              <a:effectLst/>
              <a:latin typeface="Calibri" panose="020F0502020204030204" pitchFamily="34" charset="0"/>
              <a:ea typeface="Calibri" panose="020F0502020204030204" pitchFamily="34" charset="0"/>
              <a:cs typeface="Calibri" panose="020F0502020204030204" pitchFamily="34" charset="0"/>
            </a:endParaRPr>
          </a:p>
        </p:txBody>
      </p:sp>
      <p:sp>
        <p:nvSpPr>
          <p:cNvPr id="30" name="Text Box 1">
            <a:extLst>
              <a:ext uri="{FF2B5EF4-FFF2-40B4-BE49-F238E27FC236}">
                <a16:creationId xmlns:a16="http://schemas.microsoft.com/office/drawing/2014/main" id="{8BB0A366-E6D0-4001-ACBA-C6E6C114B10C}"/>
              </a:ext>
            </a:extLst>
          </p:cNvPr>
          <p:cNvSpPr txBox="1"/>
          <p:nvPr/>
        </p:nvSpPr>
        <p:spPr>
          <a:xfrm>
            <a:off x="5100025" y="3713565"/>
            <a:ext cx="3061450" cy="153888"/>
          </a:xfrm>
          <a:prstGeom prst="rect">
            <a:avLst/>
          </a:prstGeom>
          <a:solidFill>
            <a:srgbClr val="ED7D3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a:solidFill>
                  <a:srgbClr val="000000"/>
                </a:solidFill>
                <a:effectLst/>
                <a:uFill>
                  <a:solidFill>
                    <a:prstClr val="black">
                      <a:alpha val="0"/>
                    </a:prstClr>
                  </a:solidFill>
                </a:uFill>
                <a:latin typeface="Calibri"/>
                <a:ea typeface="Calibri"/>
                <a:cs typeface="Calibri"/>
              </a:rPr>
              <a:t>Cycle de quantification (Cq) du RT-PCR spécifique au MPXV</a:t>
            </a:r>
            <a:endParaRPr lang="en-US" sz="1000">
              <a:effectLst/>
              <a:latin typeface="Calibri" panose="020F0502020204030204" pitchFamily="34" charset="0"/>
              <a:ea typeface="Calibri" panose="020F0502020204030204" pitchFamily="34" charset="0"/>
              <a:cs typeface="Calibri" panose="020F0502020204030204" pitchFamily="34" charset="0"/>
            </a:endParaRPr>
          </a:p>
        </p:txBody>
      </p:sp>
      <p:sp>
        <p:nvSpPr>
          <p:cNvPr id="31" name="Text Box 1">
            <a:extLst>
              <a:ext uri="{FF2B5EF4-FFF2-40B4-BE49-F238E27FC236}">
                <a16:creationId xmlns:a16="http://schemas.microsoft.com/office/drawing/2014/main" id="{4CC81DD0-CA6F-40EA-BB29-AA697E0C4167}"/>
              </a:ext>
            </a:extLst>
          </p:cNvPr>
          <p:cNvSpPr txBox="1"/>
          <p:nvPr/>
        </p:nvSpPr>
        <p:spPr>
          <a:xfrm>
            <a:off x="9408579" y="4420844"/>
            <a:ext cx="531560" cy="153888"/>
          </a:xfrm>
          <a:prstGeom prst="rect">
            <a:avLst/>
          </a:prstGeom>
          <a:solidFill>
            <a:srgbClr val="FFE699"/>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a:solidFill>
                  <a:srgbClr val="000000"/>
                </a:solidFill>
                <a:effectLst/>
                <a:uFill>
                  <a:solidFill>
                    <a:prstClr val="black">
                      <a:alpha val="0"/>
                    </a:prstClr>
                  </a:solidFill>
                </a:uFill>
                <a:latin typeface="Calibri"/>
                <a:ea typeface="Calibri"/>
                <a:cs typeface="Calibri"/>
              </a:rPr>
              <a:t>NÉG.</a:t>
            </a:r>
            <a:endParaRPr lang="en-US" sz="1000">
              <a:effectLst/>
              <a:latin typeface="Calibri" panose="020F0502020204030204" pitchFamily="34" charset="0"/>
              <a:ea typeface="Calibri" panose="020F0502020204030204" pitchFamily="34" charset="0"/>
              <a:cs typeface="Calibri" panose="020F0502020204030204" pitchFamily="34" charset="0"/>
            </a:endParaRPr>
          </a:p>
        </p:txBody>
      </p:sp>
      <p:sp>
        <p:nvSpPr>
          <p:cNvPr id="32" name="Text Box 1">
            <a:extLst>
              <a:ext uri="{FF2B5EF4-FFF2-40B4-BE49-F238E27FC236}">
                <a16:creationId xmlns:a16="http://schemas.microsoft.com/office/drawing/2014/main" id="{3C0FB1AD-C284-4CD0-8C9C-1A879C20F7C3}"/>
              </a:ext>
            </a:extLst>
          </p:cNvPr>
          <p:cNvSpPr txBox="1"/>
          <p:nvPr/>
        </p:nvSpPr>
        <p:spPr>
          <a:xfrm>
            <a:off x="9458636" y="5104925"/>
            <a:ext cx="481503" cy="153888"/>
          </a:xfrm>
          <a:prstGeom prst="rect">
            <a:avLst/>
          </a:prstGeom>
          <a:solidFill>
            <a:srgbClr val="FBE5D7"/>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000" b="0" i="0" u="none" strike="noStrike" cap="none" baseline="0">
                <a:solidFill>
                  <a:srgbClr val="000000"/>
                </a:solidFill>
                <a:effectLst/>
                <a:uFill>
                  <a:solidFill>
                    <a:prstClr val="black">
                      <a:alpha val="0"/>
                    </a:prstClr>
                  </a:solidFill>
                </a:uFill>
                <a:latin typeface="Calibri"/>
                <a:ea typeface="Calibri"/>
                <a:cs typeface="Calibri"/>
              </a:rPr>
              <a:t>NÉG.</a:t>
            </a:r>
            <a:endParaRPr lang="en-US" sz="100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54098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9098-8B84-9F02-8C3D-AA89D655E273}"/>
              </a:ext>
            </a:extLst>
          </p:cNvPr>
          <p:cNvSpPr>
            <a:spLocks noGrp="1"/>
          </p:cNvSpPr>
          <p:nvPr>
            <p:ph type="title"/>
          </p:nvPr>
        </p:nvSpPr>
        <p:spPr>
          <a:xfrm>
            <a:off x="688298" y="198750"/>
            <a:ext cx="2759094" cy="1227427"/>
          </a:xfrm>
        </p:spPr>
        <p:txBody>
          <a:bodyPr>
            <a:noAutofit/>
          </a:bodyPr>
          <a:lstStyle/>
          <a:p>
            <a:r>
              <a:rPr lang="fr-FR" sz="2800" b="1" i="0" u="none" strike="noStrike" cap="none" baseline="0" dirty="0">
                <a:solidFill>
                  <a:srgbClr val="577F9F"/>
                </a:solidFill>
                <a:effectLst/>
                <a:uFill>
                  <a:solidFill>
                    <a:prstClr val="black">
                      <a:alpha val="0"/>
                    </a:prstClr>
                  </a:solidFill>
                </a:uFill>
                <a:latin typeface="Arial"/>
                <a:ea typeface="Arial"/>
                <a:cs typeface="Arial"/>
              </a:rPr>
              <a:t>Programme de </a:t>
            </a:r>
            <a:br>
              <a:rPr sz="2800" dirty="0"/>
            </a:br>
            <a:r>
              <a:rPr lang="fr-FR" sz="2800" b="1" i="0" u="none" strike="noStrike" cap="none" baseline="0" dirty="0">
                <a:solidFill>
                  <a:srgbClr val="577F9F"/>
                </a:solidFill>
                <a:effectLst/>
                <a:uFill>
                  <a:solidFill>
                    <a:prstClr val="black">
                      <a:alpha val="0"/>
                    </a:prstClr>
                  </a:solidFill>
                </a:uFill>
                <a:latin typeface="Arial"/>
                <a:ea typeface="Arial"/>
                <a:cs typeface="Arial"/>
              </a:rPr>
              <a:t>formation</a:t>
            </a:r>
          </a:p>
        </p:txBody>
      </p:sp>
      <p:graphicFrame>
        <p:nvGraphicFramePr>
          <p:cNvPr id="5" name="Content Placeholder 4">
            <a:extLst>
              <a:ext uri="{FF2B5EF4-FFF2-40B4-BE49-F238E27FC236}">
                <a16:creationId xmlns:a16="http://schemas.microsoft.com/office/drawing/2014/main" id="{DF3ED988-A28D-2036-6FE2-E46CC23810F1}"/>
              </a:ext>
            </a:extLst>
          </p:cNvPr>
          <p:cNvGraphicFramePr>
            <a:graphicFrameLocks noGrp="1"/>
          </p:cNvGraphicFramePr>
          <p:nvPr>
            <p:ph idx="1"/>
            <p:extLst>
              <p:ext uri="{D42A27DB-BD31-4B8C-83A1-F6EECF244321}">
                <p14:modId xmlns:p14="http://schemas.microsoft.com/office/powerpoint/2010/main" val="1549754855"/>
              </p:ext>
            </p:extLst>
          </p:nvPr>
        </p:nvGraphicFramePr>
        <p:xfrm>
          <a:off x="3597294" y="588494"/>
          <a:ext cx="7891417" cy="5638604"/>
        </p:xfrm>
        <a:graphic>
          <a:graphicData uri="http://schemas.openxmlformats.org/drawingml/2006/table">
            <a:tbl>
              <a:tblPr firstRow="1" firstCol="1" bandRow="1">
                <a:tableStyleId>{B301B821-A1FF-4177-AEE7-76D212191A09}</a:tableStyleId>
              </a:tblPr>
              <a:tblGrid>
                <a:gridCol w="1244972">
                  <a:extLst>
                    <a:ext uri="{9D8B030D-6E8A-4147-A177-3AD203B41FA5}">
                      <a16:colId xmlns:a16="http://schemas.microsoft.com/office/drawing/2014/main" val="857170165"/>
                    </a:ext>
                  </a:extLst>
                </a:gridCol>
                <a:gridCol w="4154028">
                  <a:extLst>
                    <a:ext uri="{9D8B030D-6E8A-4147-A177-3AD203B41FA5}">
                      <a16:colId xmlns:a16="http://schemas.microsoft.com/office/drawing/2014/main" val="763124574"/>
                    </a:ext>
                  </a:extLst>
                </a:gridCol>
                <a:gridCol w="2492417">
                  <a:extLst>
                    <a:ext uri="{9D8B030D-6E8A-4147-A177-3AD203B41FA5}">
                      <a16:colId xmlns:a16="http://schemas.microsoft.com/office/drawing/2014/main" val="1558146446"/>
                    </a:ext>
                  </a:extLst>
                </a:gridCol>
              </a:tblGrid>
              <a:tr h="304604">
                <a:tc>
                  <a:txBody>
                    <a:bodyPr/>
                    <a:lstStyle/>
                    <a:p>
                      <a:pPr marL="0" marR="0">
                        <a:lnSpc>
                          <a:spcPct val="107000"/>
                        </a:lnSpc>
                        <a:spcBef>
                          <a:spcPct val="0"/>
                        </a:spcBef>
                        <a:spcAft>
                          <a:spcPct val="0"/>
                        </a:spcAft>
                      </a:pPr>
                      <a:endParaRPr lang="en-US" sz="1600" dirty="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nSpc>
                          <a:spcPct val="107000"/>
                        </a:lnSpc>
                        <a:spcBef>
                          <a:spcPct val="0"/>
                        </a:spcBef>
                        <a:spcAft>
                          <a:spcPct val="0"/>
                        </a:spcAft>
                      </a:pPr>
                      <a:r>
                        <a:rPr lang="fr-FR" sz="1600" b="1" i="0" u="none" strike="noStrike" cap="none" baseline="0" dirty="0">
                          <a:solidFill>
                            <a:srgbClr val="FFFFFF"/>
                          </a:solidFill>
                          <a:effectLst/>
                          <a:uFill>
                            <a:solidFill>
                              <a:prstClr val="black">
                                <a:alpha val="0"/>
                              </a:prstClr>
                            </a:solidFill>
                          </a:uFill>
                          <a:latin typeface="Arial"/>
                          <a:ea typeface="Arial"/>
                          <a:cs typeface="Arial"/>
                        </a:rPr>
                        <a:t>Module</a:t>
                      </a:r>
                      <a:endParaRPr lang="en-US" sz="1600" dirty="0">
                        <a:effectLst/>
                        <a:latin typeface="+mn-lt"/>
                        <a:ea typeface="Arial" panose="020B0604020202020204" pitchFamily="34" charset="0"/>
                        <a:cs typeface="Times New Roman" panose="02020603050405020304" pitchFamily="18" charset="0"/>
                      </a:endParaRPr>
                    </a:p>
                  </a:txBody>
                  <a:tcPr marL="68580" marR="68580" anchor="ctr">
                    <a:lnL w="6350" cap="flat" cmpd="sng" algn="ctr">
                      <a:solidFill>
                        <a:schemeClr val="accent1">
                          <a:lumMod val="75000"/>
                        </a:schemeClr>
                      </a:solidFill>
                      <a:prstDash val="solid"/>
                      <a:round/>
                      <a:headEnd type="none" w="med" len="med"/>
                      <a:tailEnd type="none" w="med" len="med"/>
                    </a:lnL>
                    <a:lnR w="6350" cap="flat" cmpd="sng" algn="ctr">
                      <a:solidFill>
                        <a:schemeClr val="accent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r>
                        <a:rPr lang="fr-FR" sz="1600" b="1" i="0" u="none" strike="noStrike" cap="none" baseline="0">
                          <a:solidFill>
                            <a:srgbClr val="FFFFFF"/>
                          </a:solidFill>
                          <a:effectLst/>
                          <a:uFill>
                            <a:solidFill>
                              <a:prstClr val="black">
                                <a:alpha val="0"/>
                              </a:prstClr>
                            </a:solidFill>
                          </a:uFill>
                          <a:latin typeface="Arial"/>
                          <a:ea typeface="Arial"/>
                          <a:cs typeface="Arial"/>
                        </a:rPr>
                        <a:t>Horaires</a:t>
                      </a:r>
                      <a:endParaRPr lang="en-US" sz="1600">
                        <a:effectLst/>
                        <a:latin typeface="+mn-lt"/>
                        <a:ea typeface="Arial" panose="020B0604020202020204" pitchFamily="34" charset="0"/>
                        <a:cs typeface="Times New Roman" panose="02020603050405020304" pitchFamily="18" charset="0"/>
                      </a:endParaRPr>
                    </a:p>
                  </a:txBody>
                  <a:tcPr marL="68580" marR="68580" anchor="ctr">
                    <a:lnL w="6350" cap="flat" cmpd="sng" algn="ctr">
                      <a:solidFill>
                        <a:schemeClr val="accent1">
                          <a:lumMod val="75000"/>
                        </a:schemeClr>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63369602"/>
                  </a:ext>
                </a:extLst>
              </a:tr>
              <a:tr h="304604">
                <a:tc>
                  <a:txBody>
                    <a:bodyPr/>
                    <a:lstStyle/>
                    <a:p>
                      <a:pPr marL="0" marR="0" algn="ctr">
                        <a:lnSpc>
                          <a:spcPct val="107000"/>
                        </a:lnSpc>
                        <a:spcBef>
                          <a:spcPct val="0"/>
                        </a:spcBef>
                        <a:spcAft>
                          <a:spcPct val="0"/>
                        </a:spcAft>
                      </a:pPr>
                      <a:r>
                        <a:rPr lang="en-US" sz="1600">
                          <a:effectLst/>
                        </a:rPr>
                        <a:t>-</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58750" marR="0">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OUVERTURE</a:t>
                      </a:r>
                      <a:endParaRPr lang="en-US" sz="1600">
                        <a:effectLst/>
                        <a:latin typeface="+mn-lt"/>
                        <a:ea typeface="Arial" panose="020B0604020202020204" pitchFamily="34" charset="0"/>
                        <a:cs typeface="Times New Roman" panose="02020603050405020304" pitchFamily="18" charset="0"/>
                      </a:endParaRPr>
                    </a:p>
                  </a:txBody>
                  <a:tcPr marL="68580" marR="6858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endParaRPr lang="en-US" sz="1600" dirty="0">
                        <a:effectLst/>
                        <a:latin typeface="+mn-lt"/>
                        <a:ea typeface="Arial" panose="020B0604020202020204" pitchFamily="34" charset="0"/>
                        <a:cs typeface="Times New Roman" panose="02020603050405020304" pitchFamily="18" charset="0"/>
                      </a:endParaRPr>
                    </a:p>
                  </a:txBody>
                  <a:tcPr marL="68580" marR="6858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28505804"/>
                  </a:ext>
                </a:extLst>
              </a:tr>
              <a:tr h="304604">
                <a:tc>
                  <a:txBody>
                    <a:bodyPr/>
                    <a:lstStyle/>
                    <a:p>
                      <a:pPr marL="0" marR="0" algn="ctr">
                        <a:lnSpc>
                          <a:spcPct val="107000"/>
                        </a:lnSpc>
                        <a:spcBef>
                          <a:spcPct val="0"/>
                        </a:spcBef>
                        <a:spcAft>
                          <a:spcPct val="0"/>
                        </a:spcAft>
                      </a:pPr>
                      <a:r>
                        <a:rPr lang="fr-FR" sz="1600" b="1" i="0" u="none" strike="noStrike" cap="none" baseline="0">
                          <a:solidFill>
                            <a:srgbClr val="000000"/>
                          </a:solidFill>
                          <a:effectLst/>
                          <a:uFill>
                            <a:solidFill>
                              <a:prstClr val="black">
                                <a:alpha val="0"/>
                              </a:prstClr>
                            </a:solidFill>
                          </a:uFill>
                          <a:latin typeface="Arial"/>
                          <a:ea typeface="Arial"/>
                          <a:cs typeface="Arial"/>
                        </a:rPr>
                        <a:t>1</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Contexte </a:t>
                      </a:r>
                      <a:endParaRPr lang="en-US" sz="1600">
                        <a:effectLst/>
                        <a:latin typeface="+mn-lt"/>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15 min.</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60571706"/>
                  </a:ext>
                </a:extLst>
              </a:tr>
              <a:tr h="304604">
                <a:tc>
                  <a:txBody>
                    <a:bodyPr/>
                    <a:lstStyle/>
                    <a:p>
                      <a:pPr marL="0" marR="0" algn="ctr">
                        <a:lnSpc>
                          <a:spcPct val="107000"/>
                        </a:lnSpc>
                        <a:spcBef>
                          <a:spcPct val="0"/>
                        </a:spcBef>
                        <a:spcAft>
                          <a:spcPct val="0"/>
                        </a:spcAft>
                      </a:pPr>
                      <a:r>
                        <a:rPr lang="fr-FR" sz="1600" b="1" i="0" u="none" strike="noStrike" cap="none" baseline="0">
                          <a:solidFill>
                            <a:srgbClr val="000000"/>
                          </a:solidFill>
                          <a:effectLst/>
                          <a:uFill>
                            <a:solidFill>
                              <a:prstClr val="black">
                                <a:alpha val="0"/>
                              </a:prstClr>
                            </a:solidFill>
                          </a:uFill>
                          <a:latin typeface="Arial"/>
                          <a:ea typeface="Arial"/>
                          <a:cs typeface="Arial"/>
                        </a:rPr>
                        <a:t>2</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lvl="0" indent="0" algn="l" rtl="0" eaLnBrk="1" fontAlgn="auto" latinLnBrk="0" hangingPunct="1">
                        <a:lnSpc>
                          <a:spcPct val="107000"/>
                        </a:lnSpc>
                        <a:spcBef>
                          <a:spcPct val="0"/>
                        </a:spcBef>
                        <a:spcAft>
                          <a:spcPct val="0"/>
                        </a:spcAft>
                        <a:buClrTx/>
                        <a:buSzTx/>
                        <a:buFontTx/>
                        <a:buNone/>
                      </a:pPr>
                      <a:r>
                        <a:rPr lang="fr-FR" sz="1600" b="0" i="0" u="none" strike="noStrike" cap="none" baseline="0">
                          <a:solidFill>
                            <a:srgbClr val="000000"/>
                          </a:solidFill>
                          <a:effectLst/>
                          <a:uFill>
                            <a:solidFill>
                              <a:prstClr val="black">
                                <a:alpha val="0"/>
                              </a:prstClr>
                            </a:solidFill>
                          </a:uFill>
                          <a:latin typeface="Arial"/>
                          <a:ea typeface="Arial"/>
                          <a:cs typeface="Arial"/>
                        </a:rPr>
                        <a:t>Épidémiologie </a:t>
                      </a:r>
                      <a:endParaRPr kumimoji="0" lang="en-US" altLang="en-US" sz="1600" b="0"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15 min.</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316684555"/>
                  </a:ext>
                </a:extLst>
              </a:tr>
              <a:tr h="304604">
                <a:tc>
                  <a:txBody>
                    <a:bodyPr/>
                    <a:lstStyle/>
                    <a:p>
                      <a:pPr marL="0" marR="0" algn="ctr">
                        <a:lnSpc>
                          <a:spcPct val="107000"/>
                        </a:lnSpc>
                        <a:spcBef>
                          <a:spcPct val="0"/>
                        </a:spcBef>
                        <a:spcAft>
                          <a:spcPct val="0"/>
                        </a:spcAft>
                      </a:pPr>
                      <a:r>
                        <a:rPr lang="fr-FR" sz="1600" b="1" i="0" u="none" strike="noStrike" cap="none" baseline="0">
                          <a:solidFill>
                            <a:srgbClr val="000000"/>
                          </a:solidFill>
                          <a:effectLst/>
                          <a:uFill>
                            <a:solidFill>
                              <a:prstClr val="black">
                                <a:alpha val="0"/>
                              </a:prstClr>
                            </a:solidFill>
                          </a:uFill>
                          <a:latin typeface="Arial"/>
                          <a:ea typeface="Arial"/>
                          <a:cs typeface="Arial"/>
                        </a:rPr>
                        <a:t>3</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lvl="0" indent="0" algn="l" rtl="0" eaLnBrk="1" fontAlgn="auto" latinLnBrk="0" hangingPunct="1">
                        <a:lnSpc>
                          <a:spcPct val="107000"/>
                        </a:lnSpc>
                        <a:spcBef>
                          <a:spcPct val="0"/>
                        </a:spcBef>
                        <a:spcAft>
                          <a:spcPct val="0"/>
                        </a:spcAft>
                        <a:buClrTx/>
                        <a:buSzTx/>
                        <a:buFontTx/>
                        <a:buNone/>
                      </a:pPr>
                      <a:r>
                        <a:rPr lang="fr-FR" sz="1600" b="0" i="0" u="none" strike="noStrike" cap="none" baseline="0">
                          <a:solidFill>
                            <a:srgbClr val="000000"/>
                          </a:solidFill>
                          <a:effectLst/>
                          <a:uFill>
                            <a:solidFill>
                              <a:prstClr val="black">
                                <a:alpha val="0"/>
                              </a:prstClr>
                            </a:solidFill>
                          </a:uFill>
                          <a:latin typeface="Arial"/>
                          <a:ea typeface="Arial"/>
                          <a:cs typeface="Arial"/>
                        </a:rPr>
                        <a:t>Modes de transmission </a:t>
                      </a:r>
                      <a:endParaRPr kumimoji="0" lang="en-US" altLang="en-US" sz="1600" b="0"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15 min.</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00525572"/>
                  </a:ext>
                </a:extLst>
              </a:tr>
              <a:tr h="304604">
                <a:tc>
                  <a:txBody>
                    <a:bodyPr/>
                    <a:lstStyle/>
                    <a:p>
                      <a:pPr marL="0" marR="0" algn="ctr">
                        <a:lnSpc>
                          <a:spcPct val="107000"/>
                        </a:lnSpc>
                        <a:spcBef>
                          <a:spcPct val="0"/>
                        </a:spcBef>
                        <a:spcAft>
                          <a:spcPct val="0"/>
                        </a:spcAft>
                      </a:pPr>
                      <a:r>
                        <a:rPr lang="fr-FR" sz="1600" b="1" i="0" u="none" strike="noStrike" cap="none" baseline="0">
                          <a:solidFill>
                            <a:srgbClr val="000000"/>
                          </a:solidFill>
                          <a:effectLst/>
                          <a:uFill>
                            <a:solidFill>
                              <a:prstClr val="black">
                                <a:alpha val="0"/>
                              </a:prstClr>
                            </a:solidFill>
                          </a:uFill>
                          <a:latin typeface="Arial"/>
                          <a:ea typeface="Arial"/>
                          <a:cs typeface="Arial"/>
                        </a:rPr>
                        <a:t>4</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lvl="0" indent="0" algn="l" defTabSz="457200" rtl="0" eaLnBrk="1" fontAlgn="auto" latinLnBrk="0" hangingPunct="1">
                        <a:lnSpc>
                          <a:spcPct val="107000"/>
                        </a:lnSpc>
                        <a:spcBef>
                          <a:spcPct val="0"/>
                        </a:spcBef>
                        <a:spcAft>
                          <a:spcPct val="0"/>
                        </a:spcAft>
                        <a:buClrTx/>
                        <a:buSzTx/>
                        <a:buFontTx/>
                        <a:buNone/>
                        <a:defRPr/>
                      </a:pPr>
                      <a:r>
                        <a:rPr lang="fr-FR" sz="1600" b="0" i="0" u="none" strike="noStrike" cap="none" baseline="0">
                          <a:solidFill>
                            <a:srgbClr val="000000"/>
                          </a:solidFill>
                          <a:effectLst/>
                          <a:uFill>
                            <a:solidFill>
                              <a:prstClr val="black">
                                <a:alpha val="0"/>
                              </a:prstClr>
                            </a:solidFill>
                          </a:uFill>
                          <a:latin typeface="Arial"/>
                          <a:ea typeface="Arial"/>
                          <a:cs typeface="Arial"/>
                        </a:rPr>
                        <a:t>Signes et symptômes</a:t>
                      </a:r>
                      <a:endParaRPr kumimoji="0" lang="en-US" altLang="en-US" sz="1600" b="0"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1 h</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62236680"/>
                  </a:ext>
                </a:extLst>
              </a:tr>
              <a:tr h="304604">
                <a:tc>
                  <a:txBody>
                    <a:bodyPr/>
                    <a:lstStyle/>
                    <a:p>
                      <a:pPr marL="0" marR="0" algn="ctr">
                        <a:lnSpc>
                          <a:spcPct val="107000"/>
                        </a:lnSpc>
                        <a:spcBef>
                          <a:spcPct val="0"/>
                        </a:spcBef>
                        <a:spcAft>
                          <a:spcPct val="0"/>
                        </a:spcAft>
                      </a:pPr>
                      <a:r>
                        <a:rPr lang="fr-FR" sz="1600" b="1" i="0" u="none" strike="noStrike" cap="none" baseline="0">
                          <a:solidFill>
                            <a:srgbClr val="000000"/>
                          </a:solidFill>
                          <a:effectLst/>
                          <a:uFill>
                            <a:solidFill>
                              <a:prstClr val="black">
                                <a:alpha val="0"/>
                              </a:prstClr>
                            </a:solidFill>
                          </a:uFill>
                          <a:latin typeface="Arial"/>
                          <a:ea typeface="Arial"/>
                          <a:cs typeface="Arial"/>
                        </a:rPr>
                        <a:t>5</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lvl="0" indent="0" algn="l" rtl="0" eaLnBrk="1" fontAlgn="auto" latinLnBrk="0" hangingPunct="1">
                        <a:lnSpc>
                          <a:spcPct val="107000"/>
                        </a:lnSpc>
                        <a:spcBef>
                          <a:spcPct val="0"/>
                        </a:spcBef>
                        <a:spcAft>
                          <a:spcPct val="0"/>
                        </a:spcAft>
                        <a:buClrTx/>
                        <a:buSzTx/>
                        <a:buFontTx/>
                        <a:buNone/>
                      </a:pPr>
                      <a:r>
                        <a:rPr lang="fr-FR" sz="1600" b="0" i="0" u="none" strike="noStrike" cap="none" baseline="0">
                          <a:solidFill>
                            <a:srgbClr val="000000"/>
                          </a:solidFill>
                          <a:effectLst/>
                          <a:uFill>
                            <a:solidFill>
                              <a:prstClr val="black">
                                <a:alpha val="0"/>
                              </a:prstClr>
                            </a:solidFill>
                          </a:uFill>
                          <a:latin typeface="Arial"/>
                          <a:ea typeface="Arial"/>
                          <a:cs typeface="Arial"/>
                        </a:rPr>
                        <a:t>Diagnostic </a:t>
                      </a:r>
                      <a:endParaRPr kumimoji="0" lang="en-US" altLang="en-US" sz="1600" b="0"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30 min</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78065620"/>
                  </a:ext>
                </a:extLst>
              </a:tr>
              <a:tr h="304604">
                <a:tc>
                  <a:txBody>
                    <a:bodyPr/>
                    <a:lstStyle/>
                    <a:p>
                      <a:pPr marL="0" marR="0" algn="ctr">
                        <a:lnSpc>
                          <a:spcPct val="107000"/>
                        </a:lnSpc>
                        <a:spcBef>
                          <a:spcPct val="0"/>
                        </a:spcBef>
                        <a:spcAft>
                          <a:spcPct val="0"/>
                        </a:spcAft>
                      </a:pPr>
                      <a:r>
                        <a:rPr lang="fr-FR" sz="1600" b="1" i="0" u="none" strike="noStrike" cap="none" baseline="0">
                          <a:solidFill>
                            <a:srgbClr val="000000"/>
                          </a:solidFill>
                          <a:effectLst/>
                          <a:uFill>
                            <a:solidFill>
                              <a:prstClr val="black">
                                <a:alpha val="0"/>
                              </a:prstClr>
                            </a:solidFill>
                          </a:uFill>
                          <a:latin typeface="Arial"/>
                          <a:ea typeface="Arial"/>
                          <a:cs typeface="Arial"/>
                        </a:rPr>
                        <a:t>6</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lvl="0" indent="0" algn="l" rtl="0" eaLnBrk="1" fontAlgn="auto" latinLnBrk="0" hangingPunct="1">
                        <a:lnSpc>
                          <a:spcPct val="107000"/>
                        </a:lnSpc>
                        <a:spcBef>
                          <a:spcPct val="0"/>
                        </a:spcBef>
                        <a:spcAft>
                          <a:spcPct val="0"/>
                        </a:spcAft>
                        <a:buClrTx/>
                        <a:buSzTx/>
                        <a:buFontTx/>
                        <a:buNone/>
                      </a:pPr>
                      <a:r>
                        <a:rPr lang="fr-FR" sz="1600" b="0" i="0" u="none" strike="noStrike" cap="none" baseline="0">
                          <a:solidFill>
                            <a:srgbClr val="000000"/>
                          </a:solidFill>
                          <a:effectLst/>
                          <a:uFill>
                            <a:solidFill>
                              <a:prstClr val="black">
                                <a:alpha val="0"/>
                              </a:prstClr>
                            </a:solidFill>
                          </a:uFill>
                          <a:latin typeface="Arial"/>
                          <a:ea typeface="Arial"/>
                          <a:cs typeface="Arial"/>
                        </a:rPr>
                        <a:t>Définition de cas </a:t>
                      </a:r>
                      <a:endParaRPr kumimoji="0" lang="en-US" altLang="en-US" sz="1600" b="0"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15 min.</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141799304"/>
                  </a:ext>
                </a:extLst>
              </a:tr>
              <a:tr h="304604">
                <a:tc>
                  <a:txBody>
                    <a:bodyPr/>
                    <a:lstStyle/>
                    <a:p>
                      <a:pPr marL="0" marR="0" algn="ctr">
                        <a:lnSpc>
                          <a:spcPct val="107000"/>
                        </a:lnSpc>
                        <a:spcBef>
                          <a:spcPct val="0"/>
                        </a:spcBef>
                        <a:spcAft>
                          <a:spcPct val="0"/>
                        </a:spcAft>
                      </a:pPr>
                      <a:r>
                        <a:rPr lang="fr-FR" sz="1600" b="1" i="0" u="none" strike="noStrike" cap="none" baseline="0">
                          <a:solidFill>
                            <a:srgbClr val="000000"/>
                          </a:solidFill>
                          <a:effectLst/>
                          <a:uFill>
                            <a:solidFill>
                              <a:prstClr val="black">
                                <a:alpha val="0"/>
                              </a:prstClr>
                            </a:solidFill>
                          </a:uFill>
                          <a:latin typeface="Arial"/>
                          <a:ea typeface="Arial"/>
                          <a:cs typeface="Arial"/>
                        </a:rPr>
                        <a:t>7</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lvl="0" indent="0" algn="l" defTabSz="457200" rtl="0" eaLnBrk="1" fontAlgn="auto" latinLnBrk="0" hangingPunct="1">
                        <a:lnSpc>
                          <a:spcPct val="107000"/>
                        </a:lnSpc>
                        <a:spcBef>
                          <a:spcPct val="0"/>
                        </a:spcBef>
                        <a:spcAft>
                          <a:spcPct val="0"/>
                        </a:spcAft>
                        <a:buClrTx/>
                        <a:buSzTx/>
                        <a:buFontTx/>
                        <a:buNone/>
                        <a:defRPr/>
                      </a:pPr>
                      <a:r>
                        <a:rPr lang="fr-FR" sz="1600" b="0" i="0" u="none" strike="noStrike" cap="none" baseline="0">
                          <a:solidFill>
                            <a:srgbClr val="000000"/>
                          </a:solidFill>
                          <a:effectLst/>
                          <a:uFill>
                            <a:solidFill>
                              <a:prstClr val="black">
                                <a:alpha val="0"/>
                              </a:prstClr>
                            </a:solidFill>
                          </a:uFill>
                          <a:latin typeface="Arial"/>
                          <a:ea typeface="Arial"/>
                          <a:cs typeface="Arial"/>
                        </a:rPr>
                        <a:t>Exposition</a:t>
                      </a:r>
                      <a:endParaRPr kumimoji="0" lang="en-US" altLang="en-US" sz="1600" b="0"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1 h</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154959987"/>
                  </a:ext>
                </a:extLst>
              </a:tr>
              <a:tr h="304604">
                <a:tc>
                  <a:txBody>
                    <a:bodyPr/>
                    <a:lstStyle/>
                    <a:p>
                      <a:pPr marL="0" marR="0" algn="ctr">
                        <a:lnSpc>
                          <a:spcPct val="107000"/>
                        </a:lnSpc>
                        <a:spcBef>
                          <a:spcPct val="0"/>
                        </a:spcBef>
                        <a:spcAft>
                          <a:spcPct val="0"/>
                        </a:spcAft>
                      </a:pPr>
                      <a:r>
                        <a:rPr lang="fr-FR" sz="1600" b="1" i="0" u="none" strike="noStrike" cap="none" baseline="0">
                          <a:solidFill>
                            <a:srgbClr val="000000"/>
                          </a:solidFill>
                          <a:effectLst/>
                          <a:uFill>
                            <a:solidFill>
                              <a:prstClr val="black">
                                <a:alpha val="0"/>
                              </a:prstClr>
                            </a:solidFill>
                          </a:uFill>
                          <a:latin typeface="Arial"/>
                          <a:ea typeface="Arial"/>
                          <a:cs typeface="Arial"/>
                        </a:rPr>
                        <a:t>8</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lvl="0" indent="0" algn="l" rtl="0" eaLnBrk="1" fontAlgn="auto" latinLnBrk="0" hangingPunct="1">
                        <a:lnSpc>
                          <a:spcPct val="107000"/>
                        </a:lnSpc>
                        <a:spcBef>
                          <a:spcPct val="0"/>
                        </a:spcBef>
                        <a:spcAft>
                          <a:spcPct val="0"/>
                        </a:spcAft>
                        <a:buClrTx/>
                        <a:buSzTx/>
                        <a:buFontTx/>
                        <a:buNone/>
                      </a:pPr>
                      <a:r>
                        <a:rPr lang="fr-FR" sz="1600" b="0" i="0" u="none" strike="noStrike" cap="none" baseline="0">
                          <a:solidFill>
                            <a:srgbClr val="000000"/>
                          </a:solidFill>
                          <a:effectLst/>
                          <a:uFill>
                            <a:solidFill>
                              <a:prstClr val="black">
                                <a:alpha val="0"/>
                              </a:prstClr>
                            </a:solidFill>
                          </a:uFill>
                          <a:latin typeface="Arial"/>
                          <a:ea typeface="Arial"/>
                          <a:cs typeface="Arial"/>
                        </a:rPr>
                        <a:t>Traitement  </a:t>
                      </a:r>
                      <a:endParaRPr kumimoji="0" lang="en-US" altLang="en-US" sz="1600" b="0"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457200" rtl="0" eaLnBrk="1" fontAlgn="auto" latinLnBrk="0" hangingPunct="1">
                        <a:lnSpc>
                          <a:spcPct val="107000"/>
                        </a:lnSpc>
                        <a:spcBef>
                          <a:spcPct val="0"/>
                        </a:spcBef>
                        <a:spcAft>
                          <a:spcPct val="0"/>
                        </a:spcAft>
                        <a:buClrTx/>
                        <a:buSzTx/>
                        <a:buFontTx/>
                        <a:buNone/>
                        <a:defRPr/>
                      </a:pPr>
                      <a:r>
                        <a:rPr lang="fr-FR" sz="1600" b="0" i="0" u="none" strike="noStrike" cap="none" baseline="0">
                          <a:solidFill>
                            <a:srgbClr val="000000"/>
                          </a:solidFill>
                          <a:effectLst/>
                          <a:uFill>
                            <a:solidFill>
                              <a:prstClr val="black">
                                <a:alpha val="0"/>
                              </a:prstClr>
                            </a:solidFill>
                          </a:uFill>
                          <a:latin typeface="Arial"/>
                          <a:ea typeface="Arial"/>
                          <a:cs typeface="Arial"/>
                        </a:rPr>
                        <a:t>1 h</a:t>
                      </a:r>
                      <a:endParaRPr kumimoji="0" lang="en-US" sz="1600" b="0" i="0" u="none" strike="noStrike" kern="1200" cap="none" spc="0" normalizeH="0" baseline="0" noProof="0">
                        <a:ln>
                          <a:noFill/>
                        </a:ln>
                        <a:solidFill>
                          <a:srgbClr val="000000"/>
                        </a:solidFill>
                        <a:effectLst/>
                        <a:uLnTx/>
                        <a:uFillTx/>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3022460"/>
                  </a:ext>
                </a:extLst>
              </a:tr>
              <a:tr h="304604">
                <a:tc>
                  <a:txBody>
                    <a:bodyPr/>
                    <a:lstStyle/>
                    <a:p>
                      <a:pPr marL="0" marR="0" algn="ctr">
                        <a:lnSpc>
                          <a:spcPct val="107000"/>
                        </a:lnSpc>
                        <a:spcBef>
                          <a:spcPct val="0"/>
                        </a:spcBef>
                        <a:spcAft>
                          <a:spcPct val="0"/>
                        </a:spcAft>
                      </a:pPr>
                      <a:r>
                        <a:rPr lang="fr-FR" sz="1600" b="1" i="0" u="none" strike="noStrike" cap="none" baseline="0">
                          <a:solidFill>
                            <a:srgbClr val="000000"/>
                          </a:solidFill>
                          <a:effectLst/>
                          <a:uFill>
                            <a:solidFill>
                              <a:prstClr val="black">
                                <a:alpha val="0"/>
                              </a:prstClr>
                            </a:solidFill>
                          </a:uFill>
                          <a:latin typeface="Arial"/>
                          <a:ea typeface="Arial"/>
                          <a:cs typeface="Arial"/>
                        </a:rPr>
                        <a:t>9</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lvl="0" indent="0" algn="l" rtl="0" eaLnBrk="1" fontAlgn="auto" latinLnBrk="0" hangingPunct="1">
                        <a:lnSpc>
                          <a:spcPct val="107000"/>
                        </a:lnSpc>
                        <a:spcBef>
                          <a:spcPct val="0"/>
                        </a:spcBef>
                        <a:spcAft>
                          <a:spcPct val="0"/>
                        </a:spcAft>
                        <a:buClrTx/>
                        <a:buSzTx/>
                        <a:buFontTx/>
                        <a:buNone/>
                      </a:pPr>
                      <a:r>
                        <a:rPr lang="fr-FR" sz="1600" b="0" i="0" u="none" strike="noStrike" cap="none" baseline="0">
                          <a:solidFill>
                            <a:srgbClr val="000000"/>
                          </a:solidFill>
                          <a:effectLst/>
                          <a:uFill>
                            <a:solidFill>
                              <a:prstClr val="black">
                                <a:alpha val="0"/>
                              </a:prstClr>
                            </a:solidFill>
                          </a:uFill>
                          <a:latin typeface="Arial"/>
                          <a:ea typeface="Arial"/>
                          <a:cs typeface="Arial"/>
                        </a:rPr>
                        <a:t>Prévention </a:t>
                      </a:r>
                      <a:endParaRPr kumimoji="0" lang="en-US" altLang="en-US" sz="1600" b="0"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1 h</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112634423"/>
                  </a:ext>
                </a:extLst>
              </a:tr>
              <a:tr h="304604">
                <a:tc>
                  <a:txBody>
                    <a:bodyPr/>
                    <a:lstStyle/>
                    <a:p>
                      <a:pPr marL="0" marR="0" algn="ctr">
                        <a:lnSpc>
                          <a:spcPct val="107000"/>
                        </a:lnSpc>
                        <a:spcBef>
                          <a:spcPct val="0"/>
                        </a:spcBef>
                        <a:spcAft>
                          <a:spcPct val="0"/>
                        </a:spcAft>
                      </a:pPr>
                      <a:r>
                        <a:rPr lang="fr-FR" sz="1600" b="1" i="0" u="none" strike="noStrike" cap="none" baseline="0">
                          <a:solidFill>
                            <a:srgbClr val="000000"/>
                          </a:solidFill>
                          <a:effectLst/>
                          <a:uFill>
                            <a:solidFill>
                              <a:prstClr val="black">
                                <a:alpha val="0"/>
                              </a:prstClr>
                            </a:solidFill>
                          </a:uFill>
                          <a:latin typeface="Arial"/>
                          <a:ea typeface="Arial"/>
                          <a:cs typeface="Arial"/>
                        </a:rPr>
                        <a:t>10</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lvl="0" indent="0" algn="l" rtl="0" eaLnBrk="1" fontAlgn="auto" latinLnBrk="0" hangingPunct="1">
                        <a:lnSpc>
                          <a:spcPct val="107000"/>
                        </a:lnSpc>
                        <a:spcBef>
                          <a:spcPct val="0"/>
                        </a:spcBef>
                        <a:spcAft>
                          <a:spcPct val="0"/>
                        </a:spcAft>
                        <a:buClrTx/>
                        <a:buSzTx/>
                        <a:buFontTx/>
                        <a:buNone/>
                      </a:pPr>
                      <a:r>
                        <a:rPr lang="fr-FR" sz="1600" b="0" i="0" u="none" strike="noStrike" cap="none" baseline="0">
                          <a:solidFill>
                            <a:srgbClr val="000000"/>
                          </a:solidFill>
                          <a:effectLst/>
                          <a:uFill>
                            <a:solidFill>
                              <a:prstClr val="black">
                                <a:alpha val="0"/>
                              </a:prstClr>
                            </a:solidFill>
                          </a:uFill>
                          <a:latin typeface="Arial"/>
                          <a:ea typeface="Arial"/>
                          <a:cs typeface="Arial"/>
                        </a:rPr>
                        <a:t>Considérations particulières </a:t>
                      </a:r>
                      <a:endParaRPr kumimoji="0" lang="en-US" altLang="en-US" sz="1600" b="0"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30 min</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686877531"/>
                  </a:ext>
                </a:extLst>
              </a:tr>
              <a:tr h="304604">
                <a:tc>
                  <a:txBody>
                    <a:bodyPr/>
                    <a:lstStyle/>
                    <a:p>
                      <a:pPr marL="0" marR="0" indent="0" algn="ctr">
                        <a:lnSpc>
                          <a:spcPct val="107000"/>
                        </a:lnSpc>
                        <a:spcBef>
                          <a:spcPct val="0"/>
                        </a:spcBef>
                        <a:spcAft>
                          <a:spcPct val="0"/>
                        </a:spcAft>
                        <a:tabLst>
                          <a:tab pos="228600" algn="l"/>
                          <a:tab pos="457200" algn="l"/>
                        </a:tabLst>
                      </a:pPr>
                      <a:r>
                        <a:rPr lang="fr-FR" sz="1600" b="1" i="0" u="none" strike="noStrike" cap="none" baseline="0">
                          <a:solidFill>
                            <a:srgbClr val="000000"/>
                          </a:solidFill>
                          <a:effectLst/>
                          <a:uFill>
                            <a:solidFill>
                              <a:prstClr val="black">
                                <a:alpha val="0"/>
                              </a:prstClr>
                            </a:solidFill>
                          </a:uFill>
                          <a:latin typeface="Arial"/>
                          <a:ea typeface="Arial"/>
                          <a:cs typeface="Arial"/>
                        </a:rPr>
                        <a:t>11</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lvl="0" indent="0" algn="l" defTabSz="457200" rtl="0" eaLnBrk="1" fontAlgn="auto" latinLnBrk="0" hangingPunct="1">
                        <a:lnSpc>
                          <a:spcPct val="107000"/>
                        </a:lnSpc>
                        <a:spcBef>
                          <a:spcPct val="0"/>
                        </a:spcBef>
                        <a:spcAft>
                          <a:spcPct val="0"/>
                        </a:spcAft>
                        <a:buClrTx/>
                        <a:buSzTx/>
                        <a:buFontTx/>
                        <a:buNone/>
                        <a:defRPr/>
                      </a:pPr>
                      <a:r>
                        <a:rPr lang="fr-FR" sz="1600" b="0" i="0" u="none" strike="noStrike" cap="none" baseline="0">
                          <a:solidFill>
                            <a:srgbClr val="000000"/>
                          </a:solidFill>
                          <a:effectLst/>
                          <a:uFill>
                            <a:solidFill>
                              <a:prstClr val="black">
                                <a:alpha val="0"/>
                              </a:prstClr>
                            </a:solidFill>
                          </a:uFill>
                          <a:latin typeface="Arial"/>
                          <a:ea typeface="Arial"/>
                          <a:cs typeface="Arial"/>
                        </a:rPr>
                        <a:t>Prévention et contrôle des infections</a:t>
                      </a:r>
                      <a:endParaRPr kumimoji="0" lang="en-US" altLang="en-US" sz="1600" b="0"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15 min.</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69123616"/>
                  </a:ext>
                </a:extLst>
              </a:tr>
              <a:tr h="304604">
                <a:tc>
                  <a:txBody>
                    <a:bodyPr/>
                    <a:lstStyle/>
                    <a:p>
                      <a:pPr marL="0" marR="0" indent="0" algn="ctr">
                        <a:lnSpc>
                          <a:spcPct val="107000"/>
                        </a:lnSpc>
                        <a:spcBef>
                          <a:spcPct val="0"/>
                        </a:spcBef>
                        <a:spcAft>
                          <a:spcPct val="0"/>
                        </a:spcAft>
                        <a:tabLst>
                          <a:tab pos="228600" algn="l"/>
                          <a:tab pos="457200" algn="l"/>
                        </a:tabLst>
                      </a:pPr>
                      <a:r>
                        <a:rPr lang="fr-FR" sz="1600" b="1" i="0" u="none" strike="noStrike" cap="none" baseline="0">
                          <a:solidFill>
                            <a:srgbClr val="000000"/>
                          </a:solidFill>
                          <a:effectLst/>
                          <a:uFill>
                            <a:solidFill>
                              <a:prstClr val="black">
                                <a:alpha val="0"/>
                              </a:prstClr>
                            </a:solidFill>
                          </a:uFill>
                          <a:latin typeface="Arial"/>
                          <a:ea typeface="Arial"/>
                          <a:cs typeface="Arial"/>
                        </a:rPr>
                        <a:t>12</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lvl="0" indent="0" algn="l" defTabSz="457200" rtl="0" eaLnBrk="1" fontAlgn="auto" latinLnBrk="0" hangingPunct="1">
                        <a:lnSpc>
                          <a:spcPct val="107000"/>
                        </a:lnSpc>
                        <a:spcBef>
                          <a:spcPct val="0"/>
                        </a:spcBef>
                        <a:spcAft>
                          <a:spcPct val="0"/>
                        </a:spcAft>
                        <a:buClrTx/>
                        <a:buSzTx/>
                        <a:buFontTx/>
                        <a:buNone/>
                        <a:defRPr/>
                      </a:pPr>
                      <a:r>
                        <a:rPr lang="fr-FR" sz="1600" b="0" i="0" u="none" strike="noStrike" cap="none" baseline="0">
                          <a:solidFill>
                            <a:srgbClr val="000000"/>
                          </a:solidFill>
                          <a:effectLst/>
                          <a:uFill>
                            <a:solidFill>
                              <a:prstClr val="black">
                                <a:alpha val="0"/>
                              </a:prstClr>
                            </a:solidFill>
                          </a:uFill>
                          <a:latin typeface="Arial"/>
                          <a:ea typeface="Arial"/>
                          <a:cs typeface="Arial"/>
                        </a:rPr>
                        <a:t>Communication et alphabétisation</a:t>
                      </a:r>
                      <a:endParaRPr kumimoji="0" lang="en-US" altLang="en-US" sz="1600" b="0"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15 min.</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16406906"/>
                  </a:ext>
                </a:extLst>
              </a:tr>
              <a:tr h="304604">
                <a:tc>
                  <a:txBody>
                    <a:bodyPr/>
                    <a:lstStyle/>
                    <a:p>
                      <a:pPr marL="0" marR="0" indent="0" algn="ctr">
                        <a:lnSpc>
                          <a:spcPct val="107000"/>
                        </a:lnSpc>
                        <a:spcBef>
                          <a:spcPct val="0"/>
                        </a:spcBef>
                        <a:spcAft>
                          <a:spcPct val="0"/>
                        </a:spcAft>
                        <a:tabLst>
                          <a:tab pos="228600" algn="l"/>
                          <a:tab pos="457200" algn="l"/>
                        </a:tabLst>
                      </a:pPr>
                      <a:r>
                        <a:rPr lang="fr-FR" sz="1600" b="1" i="0" u="none" strike="noStrike" cap="none" baseline="0">
                          <a:solidFill>
                            <a:srgbClr val="000000"/>
                          </a:solidFill>
                          <a:effectLst/>
                          <a:uFill>
                            <a:solidFill>
                              <a:prstClr val="black">
                                <a:alpha val="0"/>
                              </a:prstClr>
                            </a:solidFill>
                          </a:uFill>
                          <a:latin typeface="Arial"/>
                          <a:ea typeface="Arial"/>
                          <a:cs typeface="Arial"/>
                        </a:rPr>
                        <a:t>13</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lvl="0" indent="0" algn="l" defTabSz="457200" rtl="0" eaLnBrk="1" fontAlgn="auto" latinLnBrk="0" hangingPunct="1">
                        <a:lnSpc>
                          <a:spcPct val="107000"/>
                        </a:lnSpc>
                        <a:spcBef>
                          <a:spcPct val="0"/>
                        </a:spcBef>
                        <a:spcAft>
                          <a:spcPct val="0"/>
                        </a:spcAft>
                        <a:buClrTx/>
                        <a:buSzTx/>
                        <a:buFontTx/>
                        <a:buNone/>
                        <a:tabLst>
                          <a:tab pos="228600" algn="l"/>
                          <a:tab pos="457200" algn="l"/>
                        </a:tabLst>
                        <a:defRPr/>
                      </a:pPr>
                      <a:r>
                        <a:rPr lang="fr-FR" sz="1600" b="0" i="0" u="none" strike="noStrike" cap="none" baseline="0">
                          <a:solidFill>
                            <a:srgbClr val="000000"/>
                          </a:solidFill>
                          <a:effectLst/>
                          <a:uFill>
                            <a:solidFill>
                              <a:prstClr val="black">
                                <a:alpha val="0"/>
                              </a:prstClr>
                            </a:solidFill>
                          </a:uFill>
                          <a:latin typeface="Arial"/>
                          <a:ea typeface="Arial"/>
                          <a:cs typeface="Arial"/>
                        </a:rPr>
                        <a:t>Surveillance, suivi et évaluation</a:t>
                      </a:r>
                      <a:endParaRPr kumimoji="0" lang="en-US" altLang="en-US" sz="1600" b="0" i="0" u="none" strike="noStrike" kern="1200" cap="none" spc="0" normalizeH="0" baseline="0" noProof="0">
                        <a:ln>
                          <a:noFill/>
                        </a:ln>
                        <a:solidFill>
                          <a:schemeClr val="tx1"/>
                        </a:solidFill>
                        <a:effectLst/>
                        <a:uLnTx/>
                        <a:uFillTx/>
                        <a:latin typeface="+mn-lt"/>
                        <a:ea typeface="Calibri" panose="020F0502020204030204" pitchFamily="34" charset="0"/>
                        <a:cs typeface="Calibri" panose="020F0502020204030204" pitchFamily="34"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30 min</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815845251"/>
                  </a:ext>
                </a:extLst>
              </a:tr>
              <a:tr h="304604">
                <a:tc>
                  <a:txBody>
                    <a:bodyPr/>
                    <a:lstStyle/>
                    <a:p>
                      <a:pPr marL="0" marR="0" indent="0" algn="ctr">
                        <a:lnSpc>
                          <a:spcPct val="107000"/>
                        </a:lnSpc>
                        <a:spcBef>
                          <a:spcPct val="0"/>
                        </a:spcBef>
                        <a:spcAft>
                          <a:spcPct val="0"/>
                        </a:spcAft>
                        <a:tabLst>
                          <a:tab pos="228600" algn="l"/>
                          <a:tab pos="457200" algn="l"/>
                        </a:tabLst>
                      </a:pPr>
                      <a:r>
                        <a:rPr lang="fr-FR" sz="1600" b="1" i="0" u="none" strike="noStrike" cap="none" baseline="0">
                          <a:solidFill>
                            <a:srgbClr val="000000"/>
                          </a:solidFill>
                          <a:effectLst/>
                          <a:uFill>
                            <a:solidFill>
                              <a:prstClr val="black">
                                <a:alpha val="0"/>
                              </a:prstClr>
                            </a:solidFill>
                          </a:uFill>
                          <a:latin typeface="Arial"/>
                          <a:ea typeface="Arial"/>
                          <a:cs typeface="Arial"/>
                        </a:rPr>
                        <a:t>14</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indent="0">
                        <a:lnSpc>
                          <a:spcPct val="107000"/>
                        </a:lnSpc>
                        <a:spcBef>
                          <a:spcPct val="0"/>
                        </a:spcBef>
                        <a:spcAft>
                          <a:spcPct val="0"/>
                        </a:spcAft>
                        <a:tabLst>
                          <a:tab pos="228600" algn="l"/>
                          <a:tab pos="457200" algn="l"/>
                        </a:tabLst>
                      </a:pPr>
                      <a:r>
                        <a:rPr lang="fr-FR" sz="1600" b="0" i="0" u="none" strike="noStrike" cap="none" baseline="0">
                          <a:solidFill>
                            <a:srgbClr val="000000"/>
                          </a:solidFill>
                          <a:effectLst/>
                          <a:uFill>
                            <a:solidFill>
                              <a:prstClr val="black">
                                <a:alpha val="0"/>
                              </a:prstClr>
                            </a:solidFill>
                          </a:uFill>
                          <a:latin typeface="Arial"/>
                          <a:ea typeface="Arial"/>
                          <a:cs typeface="Arial"/>
                        </a:rPr>
                        <a:t>Réponse préconisée par EpiC (optionnel)</a:t>
                      </a:r>
                      <a:endParaRPr lang="en-US" sz="1600">
                        <a:solidFill>
                          <a:schemeClr val="tx1"/>
                        </a:solidFill>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r>
                        <a:rPr lang="fr-FR" sz="1600" b="0" i="0" u="none" strike="noStrike" cap="none" baseline="0">
                          <a:solidFill>
                            <a:srgbClr val="000000"/>
                          </a:solidFill>
                          <a:effectLst/>
                          <a:uFill>
                            <a:solidFill>
                              <a:prstClr val="black">
                                <a:alpha val="0"/>
                              </a:prstClr>
                            </a:solidFill>
                          </a:uFill>
                          <a:latin typeface="Arial"/>
                          <a:ea typeface="Arial"/>
                          <a:cs typeface="Arial"/>
                        </a:rPr>
                        <a:t>15 min.</a:t>
                      </a:r>
                      <a:endParaRPr lang="en-US" sz="1600">
                        <a:effectLst/>
                        <a:latin typeface="+mn-lt"/>
                        <a:ea typeface="Arial" panose="020B0604020202020204" pitchFamily="34" charset="0"/>
                        <a:cs typeface="Times New Roman" panose="02020603050405020304" pitchFamily="18" charset="0"/>
                      </a:endParaRPr>
                    </a:p>
                  </a:txBody>
                  <a:tcPr marL="68580" marR="68580">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77654152"/>
                  </a:ext>
                </a:extLst>
              </a:tr>
              <a:tr h="304604">
                <a:tc>
                  <a:txBody>
                    <a:bodyPr/>
                    <a:lstStyle/>
                    <a:p>
                      <a:pPr marL="0" marR="0" indent="0" algn="ctr">
                        <a:lnSpc>
                          <a:spcPct val="107000"/>
                        </a:lnSpc>
                        <a:spcBef>
                          <a:spcPct val="0"/>
                        </a:spcBef>
                        <a:spcAft>
                          <a:spcPct val="0"/>
                        </a:spcAft>
                        <a:tabLst>
                          <a:tab pos="228600" algn="l"/>
                          <a:tab pos="457200" algn="l"/>
                        </a:tabLst>
                      </a:pPr>
                      <a:r>
                        <a:rPr lang="en-US" sz="1600">
                          <a:effectLst/>
                        </a:rPr>
                        <a:t>-</a:t>
                      </a:r>
                      <a:endParaRPr lang="en-US" sz="1600">
                        <a:effectLst/>
                        <a:latin typeface="+mn-lt"/>
                        <a:ea typeface="Arial" panose="020B0604020202020204" pitchFamily="34" charset="0"/>
                        <a:cs typeface="Times New Roman" panose="02020603050405020304" pitchFamily="18" charset="0"/>
                      </a:endParaRPr>
                    </a:p>
                  </a:txBody>
                  <a:tcPr marL="68580" marR="68580" marT="18415" marB="18415">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149860" marR="0" indent="0">
                        <a:lnSpc>
                          <a:spcPct val="107000"/>
                        </a:lnSpc>
                        <a:spcBef>
                          <a:spcPct val="0"/>
                        </a:spcBef>
                        <a:spcAft>
                          <a:spcPct val="0"/>
                        </a:spcAft>
                        <a:tabLst>
                          <a:tab pos="228600" algn="l"/>
                          <a:tab pos="457200" algn="l"/>
                        </a:tabLst>
                      </a:pPr>
                      <a:r>
                        <a:rPr lang="fr-FR" sz="1600" b="0" i="0" u="none" strike="noStrike" cap="none" baseline="0">
                          <a:solidFill>
                            <a:srgbClr val="000000"/>
                          </a:solidFill>
                          <a:effectLst/>
                          <a:uFill>
                            <a:solidFill>
                              <a:prstClr val="black">
                                <a:alpha val="0"/>
                              </a:prstClr>
                            </a:solidFill>
                          </a:uFill>
                          <a:latin typeface="Arial"/>
                          <a:ea typeface="Arial"/>
                          <a:cs typeface="Arial"/>
                        </a:rPr>
                        <a:t>CLÔTURE</a:t>
                      </a:r>
                      <a:endParaRPr lang="en-US" sz="1600">
                        <a:solidFill>
                          <a:schemeClr val="tx1"/>
                        </a:solidFill>
                        <a:effectLst/>
                        <a:latin typeface="+mn-lt"/>
                        <a:ea typeface="Arial" panose="020B0604020202020204" pitchFamily="34" charset="0"/>
                        <a:cs typeface="Times New Roman" panose="02020603050405020304" pitchFamily="18" charset="0"/>
                      </a:endParaRPr>
                    </a:p>
                  </a:txBody>
                  <a:tcPr marL="68580" marR="68580" marT="18415" marB="18415">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algn="ctr">
                        <a:lnSpc>
                          <a:spcPct val="107000"/>
                        </a:lnSpc>
                        <a:spcBef>
                          <a:spcPct val="0"/>
                        </a:spcBef>
                        <a:spcAft>
                          <a:spcPct val="0"/>
                        </a:spcAft>
                      </a:pPr>
                      <a:endParaRPr lang="en-US" sz="1600" dirty="0">
                        <a:effectLst/>
                        <a:latin typeface="+mn-lt"/>
                        <a:ea typeface="Arial" panose="020B0604020202020204" pitchFamily="34" charset="0"/>
                        <a:cs typeface="Times New Roman" panose="02020603050405020304" pitchFamily="18" charset="0"/>
                      </a:endParaRPr>
                    </a:p>
                  </a:txBody>
                  <a:tcPr marL="68580" marR="68580" marT="18415" marB="18415">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75482415"/>
                  </a:ext>
                </a:extLst>
              </a:tr>
            </a:tbl>
          </a:graphicData>
        </a:graphic>
      </p:graphicFrame>
    </p:spTree>
    <p:extLst>
      <p:ext uri="{BB962C8B-B14F-4D97-AF65-F5344CB8AC3E}">
        <p14:creationId xmlns:p14="http://schemas.microsoft.com/office/powerpoint/2010/main" val="264129074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g. 1">
            <a:extLst>
              <a:ext uri="{FF2B5EF4-FFF2-40B4-BE49-F238E27FC236}">
                <a16:creationId xmlns:a16="http://schemas.microsoft.com/office/drawing/2014/main" id="{EB30255F-6789-F4A9-5004-5A1E448B8B2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67277" y="182195"/>
            <a:ext cx="8125847" cy="46641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EB2D69-5B9C-C37B-A730-48F5027B2A11}"/>
              </a:ext>
            </a:extLst>
          </p:cNvPr>
          <p:cNvSpPr txBox="1"/>
          <p:nvPr/>
        </p:nvSpPr>
        <p:spPr>
          <a:xfrm>
            <a:off x="311529" y="4915471"/>
            <a:ext cx="11568942" cy="1628138"/>
          </a:xfrm>
          <a:prstGeom prst="rect">
            <a:avLst/>
          </a:prstGeom>
          <a:noFill/>
        </p:spPr>
        <p:txBody>
          <a:bodyPr wrap="square">
            <a:spAutoFit/>
          </a:bodyPr>
          <a:lstStyle/>
          <a:p>
            <a:pPr marL="285750" indent="-285750">
              <a:lnSpc>
                <a:spcPct val="95000"/>
              </a:lnSpc>
              <a:spcBef>
                <a:spcPts val="1200"/>
              </a:spcBef>
              <a:buClr>
                <a:schemeClr val="accent4"/>
              </a:buClr>
              <a:buFont typeface="Arial" panose="020B0604020202020204" pitchFamily="34" charset="0"/>
              <a:buChar char="•"/>
            </a:pPr>
            <a:r>
              <a:rPr lang="fr-FR" sz="1200" b="1" i="0" u="none" strike="noStrike" cap="none" baseline="0">
                <a:solidFill>
                  <a:srgbClr val="2E2E2E"/>
                </a:solidFill>
                <a:effectLst/>
                <a:uFill>
                  <a:solidFill>
                    <a:prstClr val="black">
                      <a:alpha val="0"/>
                    </a:prstClr>
                  </a:solidFill>
                </a:uFill>
                <a:latin typeface="Arial"/>
                <a:ea typeface="Arial"/>
                <a:cs typeface="Arial"/>
              </a:rPr>
              <a:t>Patient n° 1 (A) </a:t>
            </a:r>
            <a:r>
              <a:rPr lang="fr-FR" sz="1200" b="0" i="0" u="none" strike="noStrike" cap="none" baseline="0">
                <a:solidFill>
                  <a:srgbClr val="2E2E2E"/>
                </a:solidFill>
                <a:effectLst/>
                <a:uFill>
                  <a:solidFill>
                    <a:prstClr val="black">
                      <a:alpha val="0"/>
                    </a:prstClr>
                  </a:solidFill>
                </a:uFill>
                <a:latin typeface="Arial"/>
                <a:ea typeface="Arial"/>
                <a:cs typeface="Arial"/>
              </a:rPr>
              <a:t>présentant un diagnostic de variole du singe avec présence d’une vésicule sur la paupière supérieure gauche (flèche jaune). Le patient a eu un résultat positif au test de réaction en chaîne par polymérase après transcription inverse (RT-PCR) pour la variole du singe sur les lésions de la peau et de la conjonctive. </a:t>
            </a:r>
          </a:p>
          <a:p>
            <a:pPr marL="285750" indent="-285750">
              <a:lnSpc>
                <a:spcPct val="95000"/>
              </a:lnSpc>
              <a:spcBef>
                <a:spcPts val="1200"/>
              </a:spcBef>
              <a:buClr>
                <a:schemeClr val="accent4"/>
              </a:buClr>
              <a:buFont typeface="Arial" panose="020B0604020202020204" pitchFamily="34" charset="0"/>
              <a:buChar char="•"/>
            </a:pPr>
            <a:r>
              <a:rPr lang="fr-FR" sz="1200" b="1" i="0" u="none" strike="noStrike" cap="none" baseline="0">
                <a:solidFill>
                  <a:srgbClr val="2E2E2E"/>
                </a:solidFill>
                <a:effectLst/>
                <a:uFill>
                  <a:solidFill>
                    <a:prstClr val="black">
                      <a:alpha val="0"/>
                    </a:prstClr>
                  </a:solidFill>
                </a:uFill>
                <a:latin typeface="Arial"/>
                <a:ea typeface="Arial"/>
                <a:cs typeface="Arial"/>
              </a:rPr>
              <a:t>Patient séropositif au VIH (patient n° 2) (B) </a:t>
            </a:r>
            <a:r>
              <a:rPr lang="fr-FR" sz="1200" b="0" i="0" u="none" strike="noStrike" cap="none" baseline="0">
                <a:solidFill>
                  <a:srgbClr val="2E2E2E"/>
                </a:solidFill>
                <a:effectLst/>
                <a:uFill>
                  <a:solidFill>
                    <a:prstClr val="black">
                      <a:alpha val="0"/>
                    </a:prstClr>
                  </a:solidFill>
                </a:uFill>
                <a:latin typeface="Arial"/>
                <a:ea typeface="Arial"/>
                <a:cs typeface="Arial"/>
              </a:rPr>
              <a:t>présentant un diagnostic d'infection par la variole du singe avec présence d’une kératite périphérique (flèches bleues). Le test de réaction en chaîne par polymérase après transcription inverse (RT-PCR) a été positif pour la variole du singe sur un écouvillon conjonctival. </a:t>
            </a:r>
          </a:p>
          <a:p>
            <a:pPr marL="285750" indent="-285750">
              <a:lnSpc>
                <a:spcPct val="95000"/>
              </a:lnSpc>
              <a:spcBef>
                <a:spcPts val="1200"/>
              </a:spcBef>
              <a:buClr>
                <a:schemeClr val="accent4"/>
              </a:buClr>
              <a:buFont typeface="Arial" panose="020B0604020202020204" pitchFamily="34" charset="0"/>
              <a:buChar char="•"/>
            </a:pPr>
            <a:r>
              <a:rPr lang="fr-FR" sz="1200" b="1" i="0" u="none" strike="noStrike" cap="none" baseline="0">
                <a:solidFill>
                  <a:srgbClr val="2E2E2E"/>
                </a:solidFill>
                <a:effectLst/>
                <a:uFill>
                  <a:solidFill>
                    <a:prstClr val="black">
                      <a:alpha val="0"/>
                    </a:prstClr>
                  </a:solidFill>
                </a:uFill>
                <a:latin typeface="Arial"/>
                <a:ea typeface="Arial"/>
                <a:cs typeface="Arial"/>
              </a:rPr>
              <a:t>Patient séropositif au VIH (patient n° 3) (C) </a:t>
            </a:r>
            <a:r>
              <a:rPr lang="fr-FR" sz="1200" b="0" i="0" u="none" strike="noStrike" cap="none" baseline="0">
                <a:solidFill>
                  <a:srgbClr val="2E2E2E"/>
                </a:solidFill>
                <a:effectLst/>
                <a:uFill>
                  <a:solidFill>
                    <a:prstClr val="black">
                      <a:alpha val="0"/>
                    </a:prstClr>
                  </a:solidFill>
                </a:uFill>
                <a:latin typeface="Arial"/>
                <a:ea typeface="Arial"/>
                <a:cs typeface="Arial"/>
              </a:rPr>
              <a:t>présentant un diagnostic d'infection par la variole du singe avec une conjonctive hyperhémique et un écoulement séreux. Le test de réaction en chaîne par polymérase après transcription inverse (RT-PCR) a été positif pour la variole du singe sur un écouvillon conjonctival.</a:t>
            </a:r>
            <a:endParaRPr lang="en-US" sz="1200"/>
          </a:p>
        </p:txBody>
      </p:sp>
      <p:sp>
        <p:nvSpPr>
          <p:cNvPr id="7" name="TextBox 6">
            <a:extLst>
              <a:ext uri="{FF2B5EF4-FFF2-40B4-BE49-F238E27FC236}">
                <a16:creationId xmlns:a16="http://schemas.microsoft.com/office/drawing/2014/main" id="{B54EF4C2-8F38-DBC6-E9EA-31663022F874}"/>
              </a:ext>
            </a:extLst>
          </p:cNvPr>
          <p:cNvSpPr txBox="1"/>
          <p:nvPr/>
        </p:nvSpPr>
        <p:spPr>
          <a:xfrm>
            <a:off x="8956887" y="3803669"/>
            <a:ext cx="2567836" cy="577081"/>
          </a:xfrm>
          <a:prstGeom prst="rect">
            <a:avLst/>
          </a:prstGeom>
          <a:noFill/>
        </p:spPr>
        <p:txBody>
          <a:bodyPr wrap="square">
            <a:spAutoFit/>
          </a:bodyPr>
          <a:lstStyle/>
          <a:p>
            <a:r>
              <a:rPr lang="fr-FR" sz="1050" b="0" i="0" u="none" strike="noStrike" cap="none" baseline="0">
                <a:solidFill>
                  <a:srgbClr val="44546A"/>
                </a:solidFill>
                <a:effectLst/>
                <a:uFill>
                  <a:solidFill>
                    <a:prstClr val="black">
                      <a:alpha val="0"/>
                    </a:prstClr>
                  </a:solidFill>
                </a:uFill>
                <a:latin typeface="Arial"/>
                <a:ea typeface="Arial"/>
                <a:cs typeface="Arial"/>
              </a:rPr>
              <a:t>Source : Ng FYC, et al. </a:t>
            </a:r>
            <a:r>
              <a:rPr lang="fr-FR" sz="1050" b="0" i="0" u="none" strike="noStrike" cap="none" baseline="0">
                <a:solidFill>
                  <a:srgbClr val="44546A"/>
                </a:solidFill>
                <a:effectLst/>
                <a:uFill>
                  <a:solidFill>
                    <a:prstClr val="black">
                      <a:alpha val="0"/>
                    </a:prstClr>
                  </a:solidFill>
                </a:uFill>
                <a:latin typeface="Arial"/>
                <a:ea typeface="Arial"/>
                <a:cs typeface="Arial"/>
                <a:hlinkClick r:id="rId4" history="0"/>
              </a:rPr>
              <a:t>Monkeypox and ocular implications in humans</a:t>
            </a:r>
            <a:r>
              <a:rPr lang="fr-FR" sz="1050" b="0" i="0" u="none" strike="noStrike" cap="none" baseline="0">
                <a:solidFill>
                  <a:srgbClr val="44546A"/>
                </a:solidFill>
                <a:effectLst/>
                <a:uFill>
                  <a:solidFill>
                    <a:prstClr val="black">
                      <a:alpha val="0"/>
                    </a:prstClr>
                  </a:solidFill>
                </a:uFill>
                <a:latin typeface="Arial"/>
                <a:ea typeface="Arial"/>
                <a:cs typeface="Arial"/>
              </a:rPr>
              <a:t>. Ocul Surf. 2023;27:13‒15.</a:t>
            </a:r>
            <a:endParaRPr lang="en-US" sz="1050">
              <a:solidFill>
                <a:schemeClr val="tx2"/>
              </a:solidFill>
            </a:endParaRPr>
          </a:p>
        </p:txBody>
      </p:sp>
    </p:spTree>
    <p:extLst>
      <p:ext uri="{BB962C8B-B14F-4D97-AF65-F5344CB8AC3E}">
        <p14:creationId xmlns:p14="http://schemas.microsoft.com/office/powerpoint/2010/main" val="20209639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D51D-5BA0-0EC5-98B7-F29E9B5C6B94}"/>
              </a:ext>
            </a:extLst>
          </p:cNvPr>
          <p:cNvSpPr>
            <a:spLocks noGrp="1"/>
          </p:cNvSpPr>
          <p:nvPr>
            <p:ph type="title"/>
          </p:nvPr>
        </p:nvSpPr>
        <p:spPr>
          <a:xfrm>
            <a:off x="788096" y="3028980"/>
            <a:ext cx="8543925"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Lésions dans l’infection par le VIH </a:t>
            </a:r>
          </a:p>
        </p:txBody>
      </p:sp>
    </p:spTree>
    <p:extLst>
      <p:ext uri="{BB962C8B-B14F-4D97-AF65-F5344CB8AC3E}">
        <p14:creationId xmlns:p14="http://schemas.microsoft.com/office/powerpoint/2010/main" val="355550806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6AB5E66-193D-90AA-D913-3C56A75749DA}"/>
              </a:ext>
            </a:extLst>
          </p:cNvPr>
          <p:cNvPicPr>
            <a:picLocks noChangeAspect="1"/>
          </p:cNvPicPr>
          <p:nvPr/>
        </p:nvPicPr>
        <p:blipFill>
          <a:blip r:embed="rId3"/>
          <a:stretch>
            <a:fillRect/>
          </a:stretch>
        </p:blipFill>
        <p:spPr>
          <a:xfrm>
            <a:off x="572632" y="89694"/>
            <a:ext cx="5398256" cy="6678612"/>
          </a:xfrm>
          <a:prstGeom prst="rect">
            <a:avLst/>
          </a:prstGeom>
        </p:spPr>
      </p:pic>
      <p:sp>
        <p:nvSpPr>
          <p:cNvPr id="8" name="TextBox 7">
            <a:extLst>
              <a:ext uri="{FF2B5EF4-FFF2-40B4-BE49-F238E27FC236}">
                <a16:creationId xmlns:a16="http://schemas.microsoft.com/office/drawing/2014/main" id="{B359C7EC-9F0E-0F07-3E05-CFEA9AA8B0EA}"/>
              </a:ext>
            </a:extLst>
          </p:cNvPr>
          <p:cNvSpPr txBox="1"/>
          <p:nvPr/>
        </p:nvSpPr>
        <p:spPr>
          <a:xfrm>
            <a:off x="6326065" y="1159648"/>
            <a:ext cx="5008242" cy="3807373"/>
          </a:xfrm>
          <a:prstGeom prst="rect">
            <a:avLst/>
          </a:prstGeom>
          <a:noFill/>
        </p:spPr>
        <p:txBody>
          <a:bodyPr wrap="square">
            <a:spAutoFit/>
          </a:bodyPr>
          <a:lstStyle/>
          <a:p>
            <a:r>
              <a:rPr lang="fr-FR" sz="2400" b="0" i="0" u="none" strike="noStrike" cap="none" baseline="0">
                <a:solidFill>
                  <a:srgbClr val="333333"/>
                </a:solidFill>
                <a:effectLst/>
                <a:uFill>
                  <a:solidFill>
                    <a:prstClr val="black">
                      <a:alpha val="0"/>
                    </a:prstClr>
                  </a:solidFill>
                </a:uFill>
                <a:latin typeface="interfaceregular"/>
                <a:ea typeface="interfaceregular"/>
                <a:cs typeface="interfaceregular"/>
              </a:rPr>
              <a:t>Type morphologique des lésions : </a:t>
            </a:r>
          </a:p>
          <a:p>
            <a:pPr marL="339725" indent="-339725">
              <a:lnSpc>
                <a:spcPct val="95000"/>
              </a:lnSpc>
              <a:spcBef>
                <a:spcPts val="1200"/>
              </a:spcBef>
              <a:buClr>
                <a:schemeClr val="accent4"/>
              </a:buClr>
              <a:buFont typeface="+mj-lt"/>
              <a:buAutoNum type="alphaUcPeriod"/>
            </a:pPr>
            <a:r>
              <a:rPr lang="fr-FR" sz="2400" b="0" i="0" u="none" strike="noStrike" cap="none" baseline="0">
                <a:solidFill>
                  <a:srgbClr val="333333"/>
                </a:solidFill>
                <a:effectLst/>
                <a:uFill>
                  <a:solidFill>
                    <a:prstClr val="black">
                      <a:alpha val="0"/>
                    </a:prstClr>
                  </a:solidFill>
                </a:uFill>
                <a:latin typeface="interfaceregular"/>
                <a:ea typeface="interfaceregular"/>
                <a:cs typeface="interfaceregular"/>
              </a:rPr>
              <a:t>Petite pustule (poitrine) </a:t>
            </a:r>
          </a:p>
          <a:p>
            <a:pPr marL="339725" indent="-339725">
              <a:lnSpc>
                <a:spcPct val="95000"/>
              </a:lnSpc>
              <a:spcBef>
                <a:spcPts val="1200"/>
              </a:spcBef>
              <a:buClr>
                <a:schemeClr val="accent4"/>
              </a:buClr>
              <a:buFont typeface="+mj-lt"/>
              <a:buAutoNum type="alphaUcPeriod"/>
            </a:pPr>
            <a:r>
              <a:rPr lang="fr-FR" sz="2400" b="0" i="0" u="none" strike="noStrike" cap="none" baseline="0">
                <a:solidFill>
                  <a:srgbClr val="333333"/>
                </a:solidFill>
                <a:effectLst/>
                <a:uFill>
                  <a:solidFill>
                    <a:prstClr val="black">
                      <a:alpha val="0"/>
                    </a:prstClr>
                  </a:solidFill>
                </a:uFill>
                <a:latin typeface="interfaceregular"/>
                <a:ea typeface="interfaceregular"/>
                <a:cs typeface="interfaceregular"/>
              </a:rPr>
              <a:t>Grande pustule (jambe)  </a:t>
            </a:r>
          </a:p>
          <a:p>
            <a:pPr marL="339725" indent="-339725">
              <a:lnSpc>
                <a:spcPct val="95000"/>
              </a:lnSpc>
              <a:spcBef>
                <a:spcPts val="1200"/>
              </a:spcBef>
              <a:buClr>
                <a:schemeClr val="accent4"/>
              </a:buClr>
              <a:buFont typeface="+mj-lt"/>
              <a:buAutoNum type="alphaUcPeriod"/>
            </a:pPr>
            <a:r>
              <a:rPr lang="fr-FR" sz="2400" b="0" i="0" u="none" strike="noStrike" cap="none" baseline="0">
                <a:solidFill>
                  <a:srgbClr val="333333"/>
                </a:solidFill>
                <a:effectLst/>
                <a:uFill>
                  <a:solidFill>
                    <a:prstClr val="black">
                      <a:alpha val="0"/>
                    </a:prstClr>
                  </a:solidFill>
                </a:uFill>
                <a:latin typeface="interfaceregular"/>
                <a:ea typeface="interfaceregular"/>
                <a:cs typeface="interfaceregular"/>
              </a:rPr>
              <a:t>Papulo-pustule (centre blanc, main)  </a:t>
            </a:r>
          </a:p>
          <a:p>
            <a:pPr marL="339725" indent="-339725">
              <a:lnSpc>
                <a:spcPct val="95000"/>
              </a:lnSpc>
              <a:spcBef>
                <a:spcPts val="1200"/>
              </a:spcBef>
              <a:buClr>
                <a:schemeClr val="accent4"/>
              </a:buClr>
              <a:buFont typeface="+mj-lt"/>
              <a:buAutoNum type="alphaUcPeriod"/>
            </a:pPr>
            <a:r>
              <a:rPr lang="fr-FR" sz="2400" b="0" i="0" u="none" strike="noStrike" cap="none" baseline="0">
                <a:solidFill>
                  <a:srgbClr val="333333"/>
                </a:solidFill>
                <a:effectLst/>
                <a:uFill>
                  <a:solidFill>
                    <a:prstClr val="black">
                      <a:alpha val="0"/>
                    </a:prstClr>
                  </a:solidFill>
                </a:uFill>
                <a:latin typeface="interfaceregular"/>
                <a:ea typeface="interfaceregular"/>
                <a:cs typeface="interfaceregular"/>
              </a:rPr>
              <a:t>Papulo-pustule (centre noir, cou)  </a:t>
            </a:r>
          </a:p>
          <a:p>
            <a:pPr marL="339725" indent="-339725">
              <a:lnSpc>
                <a:spcPct val="95000"/>
              </a:lnSpc>
              <a:spcBef>
                <a:spcPts val="1200"/>
              </a:spcBef>
              <a:buClr>
                <a:schemeClr val="accent4"/>
              </a:buClr>
              <a:buFont typeface="+mj-lt"/>
              <a:buAutoNum type="alphaUcPeriod"/>
            </a:pPr>
            <a:r>
              <a:rPr lang="fr-FR" sz="2400" b="0" i="0" u="none" strike="noStrike" cap="none" baseline="0">
                <a:solidFill>
                  <a:srgbClr val="333333"/>
                </a:solidFill>
                <a:effectLst/>
                <a:uFill>
                  <a:solidFill>
                    <a:prstClr val="black">
                      <a:alpha val="0"/>
                    </a:prstClr>
                  </a:solidFill>
                </a:uFill>
                <a:latin typeface="interfaceregular"/>
                <a:ea typeface="interfaceregular"/>
                <a:cs typeface="interfaceregular"/>
              </a:rPr>
              <a:t>Ulcère chancriforme (anus) </a:t>
            </a:r>
          </a:p>
          <a:p>
            <a:pPr marL="339725" indent="-339725">
              <a:lnSpc>
                <a:spcPct val="95000"/>
              </a:lnSpc>
              <a:spcBef>
                <a:spcPts val="1200"/>
              </a:spcBef>
              <a:buClr>
                <a:schemeClr val="accent4"/>
              </a:buClr>
              <a:buFont typeface="+mj-lt"/>
              <a:buAutoNum type="alphaUcPeriod"/>
            </a:pPr>
            <a:r>
              <a:rPr lang="fr-FR" sz="2400" b="0" i="0" u="none" strike="noStrike" cap="none" baseline="0">
                <a:solidFill>
                  <a:srgbClr val="333333"/>
                </a:solidFill>
                <a:effectLst/>
                <a:uFill>
                  <a:solidFill>
                    <a:prstClr val="black">
                      <a:alpha val="0"/>
                    </a:prstClr>
                  </a:solidFill>
                </a:uFill>
                <a:latin typeface="interfaceregular"/>
                <a:ea typeface="interfaceregular"/>
                <a:cs typeface="interfaceregular"/>
              </a:rPr>
              <a:t>Cicatrice atrophique (front) </a:t>
            </a:r>
          </a:p>
        </p:txBody>
      </p:sp>
      <p:sp>
        <p:nvSpPr>
          <p:cNvPr id="9" name="TextBox 8">
            <a:extLst>
              <a:ext uri="{FF2B5EF4-FFF2-40B4-BE49-F238E27FC236}">
                <a16:creationId xmlns:a16="http://schemas.microsoft.com/office/drawing/2014/main" id="{803B54D0-9AAA-6757-2BFC-E26FC924D057}"/>
              </a:ext>
            </a:extLst>
          </p:cNvPr>
          <p:cNvSpPr txBox="1"/>
          <p:nvPr/>
        </p:nvSpPr>
        <p:spPr>
          <a:xfrm>
            <a:off x="6221113" y="6153672"/>
            <a:ext cx="5398255" cy="64008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Betancort-Plata C, et al. Monkeypox and HIV in the Canary Islands: a different pattern in a mobile population. Trop Med Infect Dis. 2022;7(10):</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10.3390/tropicalmed7100318</a:t>
            </a:r>
            <a:r>
              <a:rPr lang="fr-FR" sz="1200" b="0" i="0" u="none" strike="noStrike" cap="none" baseline="0">
                <a:solidFill>
                  <a:srgbClr val="44546A"/>
                </a:solidFill>
                <a:effectLst/>
                <a:uFill>
                  <a:solidFill>
                    <a:prstClr val="black">
                      <a:alpha val="0"/>
                    </a:prstClr>
                  </a:solidFill>
                </a:uFill>
                <a:latin typeface="Arial"/>
                <a:ea typeface="Arial"/>
                <a:cs typeface="Arial"/>
              </a:rPr>
              <a:t>.</a:t>
            </a:r>
            <a:endParaRPr lang="en-US" sz="1200">
              <a:solidFill>
                <a:schemeClr val="tx2"/>
              </a:solidFill>
            </a:endParaRPr>
          </a:p>
        </p:txBody>
      </p:sp>
    </p:spTree>
    <p:extLst>
      <p:ext uri="{BB962C8B-B14F-4D97-AF65-F5344CB8AC3E}">
        <p14:creationId xmlns:p14="http://schemas.microsoft.com/office/powerpoint/2010/main" val="245154517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3A3923-80FD-F37C-83B1-FBC813901598}"/>
              </a:ext>
            </a:extLst>
          </p:cNvPr>
          <p:cNvPicPr>
            <a:picLocks noChangeAspect="1"/>
          </p:cNvPicPr>
          <p:nvPr/>
        </p:nvPicPr>
        <p:blipFill>
          <a:blip r:embed="rId3"/>
          <a:stretch>
            <a:fillRect/>
          </a:stretch>
        </p:blipFill>
        <p:spPr>
          <a:xfrm>
            <a:off x="849504" y="142195"/>
            <a:ext cx="6051355" cy="6535052"/>
          </a:xfrm>
          <a:prstGeom prst="rect">
            <a:avLst/>
          </a:prstGeom>
        </p:spPr>
      </p:pic>
      <p:sp>
        <p:nvSpPr>
          <p:cNvPr id="8" name="TextBox 7">
            <a:extLst>
              <a:ext uri="{FF2B5EF4-FFF2-40B4-BE49-F238E27FC236}">
                <a16:creationId xmlns:a16="http://schemas.microsoft.com/office/drawing/2014/main" id="{DDE1CEBD-7F46-E8E8-64EE-DC3E072B2C91}"/>
              </a:ext>
            </a:extLst>
          </p:cNvPr>
          <p:cNvSpPr txBox="1"/>
          <p:nvPr/>
        </p:nvSpPr>
        <p:spPr>
          <a:xfrm>
            <a:off x="7252939" y="822679"/>
            <a:ext cx="4046555" cy="4164567"/>
          </a:xfrm>
          <a:prstGeom prst="rect">
            <a:avLst/>
          </a:prstGeom>
          <a:noFill/>
        </p:spPr>
        <p:txBody>
          <a:bodyPr wrap="square">
            <a:spAutoFit/>
          </a:bodyPr>
          <a:lstStyle/>
          <a:p>
            <a:r>
              <a:rPr lang="fr-FR" sz="2800" b="0" i="0" u="none" strike="noStrike" cap="none" baseline="0">
                <a:solidFill>
                  <a:srgbClr val="44546A"/>
                </a:solidFill>
                <a:effectLst/>
                <a:uFill>
                  <a:solidFill>
                    <a:prstClr val="black">
                      <a:alpha val="0"/>
                    </a:prstClr>
                  </a:solidFill>
                </a:uFill>
                <a:latin typeface="interfaceregular"/>
                <a:ea typeface="interfaceregular"/>
                <a:cs typeface="interfaceregular"/>
              </a:rPr>
              <a:t>Répartition topographique des lésions :  </a:t>
            </a:r>
          </a:p>
          <a:p>
            <a:pPr marL="457200" indent="-457200">
              <a:lnSpc>
                <a:spcPct val="95000"/>
              </a:lnSpc>
              <a:spcBef>
                <a:spcPts val="1200"/>
              </a:spcBef>
              <a:buClr>
                <a:schemeClr val="accent4"/>
              </a:buClr>
              <a:buFont typeface="+mj-lt"/>
              <a:buAutoNum type="alphaUcPeriod"/>
            </a:pPr>
            <a:r>
              <a:rPr lang="fr-FR" sz="2800" b="0" i="0" u="none" strike="noStrike" cap="none" baseline="0">
                <a:solidFill>
                  <a:srgbClr val="44546A"/>
                </a:solidFill>
                <a:effectLst/>
                <a:uFill>
                  <a:solidFill>
                    <a:prstClr val="black">
                      <a:alpha val="0"/>
                    </a:prstClr>
                  </a:solidFill>
                </a:uFill>
                <a:latin typeface="interfaceregular"/>
                <a:ea typeface="interfaceregular"/>
                <a:cs typeface="interfaceregular"/>
              </a:rPr>
              <a:t>Paupière </a:t>
            </a:r>
          </a:p>
          <a:p>
            <a:pPr marL="457200" indent="-457200">
              <a:lnSpc>
                <a:spcPct val="95000"/>
              </a:lnSpc>
              <a:spcBef>
                <a:spcPts val="1200"/>
              </a:spcBef>
              <a:buClr>
                <a:schemeClr val="accent4"/>
              </a:buClr>
              <a:buFont typeface="+mj-lt"/>
              <a:buAutoNum type="alphaUcPeriod"/>
            </a:pPr>
            <a:r>
              <a:rPr lang="fr-FR" sz="2800" b="0" i="0" u="none" strike="noStrike" cap="none" baseline="0">
                <a:solidFill>
                  <a:srgbClr val="44546A"/>
                </a:solidFill>
                <a:effectLst/>
                <a:uFill>
                  <a:solidFill>
                    <a:prstClr val="black">
                      <a:alpha val="0"/>
                    </a:prstClr>
                  </a:solidFill>
                </a:uFill>
                <a:latin typeface="interfaceregular"/>
                <a:ea typeface="interfaceregular"/>
                <a:cs typeface="interfaceregular"/>
              </a:rPr>
              <a:t>Péribuccales </a:t>
            </a:r>
          </a:p>
          <a:p>
            <a:pPr marL="457200" indent="-457200">
              <a:lnSpc>
                <a:spcPct val="95000"/>
              </a:lnSpc>
              <a:spcBef>
                <a:spcPts val="1200"/>
              </a:spcBef>
              <a:buClr>
                <a:schemeClr val="accent4"/>
              </a:buClr>
              <a:buFont typeface="+mj-lt"/>
              <a:buAutoNum type="alphaUcPeriod"/>
            </a:pPr>
            <a:r>
              <a:rPr lang="fr-FR" sz="2800" b="0" i="0" u="none" strike="noStrike" cap="none" baseline="0">
                <a:solidFill>
                  <a:srgbClr val="44546A"/>
                </a:solidFill>
                <a:effectLst/>
                <a:uFill>
                  <a:solidFill>
                    <a:prstClr val="black">
                      <a:alpha val="0"/>
                    </a:prstClr>
                  </a:solidFill>
                </a:uFill>
                <a:latin typeface="interfaceregular"/>
                <a:ea typeface="interfaceregular"/>
                <a:cs typeface="interfaceregular"/>
              </a:rPr>
              <a:t>Langue  </a:t>
            </a:r>
          </a:p>
          <a:p>
            <a:pPr marL="457200" indent="-457200">
              <a:lnSpc>
                <a:spcPct val="95000"/>
              </a:lnSpc>
              <a:spcBef>
                <a:spcPts val="1200"/>
              </a:spcBef>
              <a:buClr>
                <a:schemeClr val="accent4"/>
              </a:buClr>
              <a:buFont typeface="+mj-lt"/>
              <a:buAutoNum type="alphaUcPeriod"/>
            </a:pPr>
            <a:r>
              <a:rPr lang="fr-FR" sz="2800" b="0" i="0" u="none" strike="noStrike" cap="none" baseline="0">
                <a:solidFill>
                  <a:srgbClr val="44546A"/>
                </a:solidFill>
                <a:effectLst/>
                <a:uFill>
                  <a:solidFill>
                    <a:prstClr val="black">
                      <a:alpha val="0"/>
                    </a:prstClr>
                  </a:solidFill>
                </a:uFill>
                <a:latin typeface="interfaceregular"/>
                <a:ea typeface="interfaceregular"/>
                <a:cs typeface="interfaceregular"/>
              </a:rPr>
              <a:t>Poitrine </a:t>
            </a:r>
          </a:p>
          <a:p>
            <a:pPr marL="457200" indent="-457200">
              <a:lnSpc>
                <a:spcPct val="95000"/>
              </a:lnSpc>
              <a:spcBef>
                <a:spcPts val="1200"/>
              </a:spcBef>
              <a:buClr>
                <a:schemeClr val="accent4"/>
              </a:buClr>
              <a:buFont typeface="+mj-lt"/>
              <a:buAutoNum type="alphaUcPeriod"/>
            </a:pPr>
            <a:r>
              <a:rPr lang="fr-FR" sz="2800" b="0" i="0" u="none" strike="noStrike" cap="none" baseline="0">
                <a:solidFill>
                  <a:srgbClr val="44546A"/>
                </a:solidFill>
                <a:effectLst/>
                <a:uFill>
                  <a:solidFill>
                    <a:prstClr val="black">
                      <a:alpha val="0"/>
                    </a:prstClr>
                  </a:solidFill>
                </a:uFill>
                <a:latin typeface="interfaceregular"/>
                <a:ea typeface="interfaceregular"/>
                <a:cs typeface="interfaceregular"/>
              </a:rPr>
              <a:t>Bras </a:t>
            </a:r>
          </a:p>
        </p:txBody>
      </p:sp>
      <p:sp>
        <p:nvSpPr>
          <p:cNvPr id="9" name="TextBox 8">
            <a:extLst>
              <a:ext uri="{FF2B5EF4-FFF2-40B4-BE49-F238E27FC236}">
                <a16:creationId xmlns:a16="http://schemas.microsoft.com/office/drawing/2014/main" id="{B86E5823-FD56-A9E4-01DB-CCB62FDD2005}"/>
              </a:ext>
            </a:extLst>
          </p:cNvPr>
          <p:cNvSpPr txBox="1"/>
          <p:nvPr/>
        </p:nvSpPr>
        <p:spPr>
          <a:xfrm>
            <a:off x="7038754" y="6056224"/>
            <a:ext cx="4696048" cy="64008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Betancort-Plata C, et al. Monkeypox and HIV in the Canary Islands: a different pattern in a mobile population. Trop Med Infect Dis. 2022;7(10):</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10.3390/tropicalmed7100318</a:t>
            </a:r>
            <a:r>
              <a:rPr lang="fr-FR" sz="1200" b="0" i="0" u="none" strike="noStrike" cap="none" baseline="0">
                <a:solidFill>
                  <a:srgbClr val="44546A"/>
                </a:solidFill>
                <a:effectLst/>
                <a:uFill>
                  <a:solidFill>
                    <a:prstClr val="black">
                      <a:alpha val="0"/>
                    </a:prstClr>
                  </a:solidFill>
                </a:uFill>
                <a:latin typeface="Arial"/>
                <a:ea typeface="Arial"/>
                <a:cs typeface="Arial"/>
              </a:rPr>
              <a:t>.</a:t>
            </a:r>
            <a:endParaRPr lang="en-US" sz="1200">
              <a:solidFill>
                <a:schemeClr val="tx2"/>
              </a:solidFill>
            </a:endParaRPr>
          </a:p>
        </p:txBody>
      </p:sp>
    </p:spTree>
    <p:extLst>
      <p:ext uri="{BB962C8B-B14F-4D97-AF65-F5344CB8AC3E}">
        <p14:creationId xmlns:p14="http://schemas.microsoft.com/office/powerpoint/2010/main" val="315416504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324920-E57B-CB2F-516E-93AF0B8A5539}"/>
              </a:ext>
            </a:extLst>
          </p:cNvPr>
          <p:cNvPicPr>
            <a:picLocks noChangeAspect="1"/>
          </p:cNvPicPr>
          <p:nvPr/>
        </p:nvPicPr>
        <p:blipFill>
          <a:blip r:embed="rId3"/>
          <a:stretch>
            <a:fillRect/>
          </a:stretch>
        </p:blipFill>
        <p:spPr>
          <a:xfrm>
            <a:off x="689643" y="324512"/>
            <a:ext cx="10560266" cy="4681355"/>
          </a:xfrm>
          <a:prstGeom prst="rect">
            <a:avLst/>
          </a:prstGeom>
        </p:spPr>
      </p:pic>
      <p:sp>
        <p:nvSpPr>
          <p:cNvPr id="8" name="TextBox 7">
            <a:extLst>
              <a:ext uri="{FF2B5EF4-FFF2-40B4-BE49-F238E27FC236}">
                <a16:creationId xmlns:a16="http://schemas.microsoft.com/office/drawing/2014/main" id="{7DE8B9F4-6ACB-B13F-0965-621A4ED8AF63}"/>
              </a:ext>
            </a:extLst>
          </p:cNvPr>
          <p:cNvSpPr txBox="1"/>
          <p:nvPr/>
        </p:nvSpPr>
        <p:spPr>
          <a:xfrm>
            <a:off x="689643" y="5005867"/>
            <a:ext cx="10560266" cy="1115411"/>
          </a:xfrm>
          <a:prstGeom prst="rect">
            <a:avLst/>
          </a:prstGeom>
          <a:noFill/>
        </p:spPr>
        <p:txBody>
          <a:bodyPr wrap="square">
            <a:spAutoFit/>
          </a:bodyPr>
          <a:lstStyle/>
          <a:p>
            <a:pPr>
              <a:lnSpc>
                <a:spcPct val="95000"/>
              </a:lnSpc>
              <a:spcBef>
                <a:spcPts val="1200"/>
              </a:spcBef>
              <a:buClr>
                <a:schemeClr val="accent4"/>
              </a:buClr>
            </a:pPr>
            <a:r>
              <a:rPr lang="fr-FR" sz="2000" b="0" i="0" u="none" strike="noStrike" cap="none" baseline="0">
                <a:solidFill>
                  <a:srgbClr val="44546A"/>
                </a:solidFill>
                <a:effectLst/>
                <a:uFill>
                  <a:solidFill>
                    <a:prstClr val="black">
                      <a:alpha val="0"/>
                    </a:prstClr>
                  </a:solidFill>
                </a:uFill>
                <a:latin typeface="interfaceregular"/>
                <a:ea typeface="interfaceregular"/>
                <a:cs typeface="interfaceregular"/>
              </a:rPr>
              <a:t>Répartition topographique des lésions </a:t>
            </a:r>
            <a:r>
              <a:rPr lang="fr-FR" sz="2000" b="0" i="1" u="none" strike="noStrike" cap="none" baseline="0">
                <a:solidFill>
                  <a:srgbClr val="44546A"/>
                </a:solidFill>
                <a:effectLst/>
                <a:uFill>
                  <a:solidFill>
                    <a:prstClr val="black">
                      <a:alpha val="0"/>
                    </a:prstClr>
                  </a:solidFill>
                </a:uFill>
                <a:latin typeface="interfaceregular"/>
                <a:ea typeface="interfaceregular"/>
                <a:cs typeface="interfaceregular"/>
              </a:rPr>
              <a:t>(suite) : </a:t>
            </a:r>
          </a:p>
          <a:p>
            <a:pPr>
              <a:lnSpc>
                <a:spcPct val="95000"/>
              </a:lnSpc>
              <a:spcBef>
                <a:spcPts val="1200"/>
              </a:spcBef>
              <a:buClr>
                <a:schemeClr val="accent4"/>
              </a:buClr>
            </a:pPr>
            <a:r>
              <a:rPr lang="fr-FR" sz="2000" b="0" i="0" u="none" strike="noStrike" cap="none" baseline="0">
                <a:solidFill>
                  <a:srgbClr val="E63339"/>
                </a:solidFill>
                <a:effectLst/>
                <a:uFill>
                  <a:solidFill>
                    <a:prstClr val="black">
                      <a:alpha val="0"/>
                    </a:prstClr>
                  </a:solidFill>
                </a:uFill>
                <a:latin typeface="interfaceregular"/>
                <a:ea typeface="interfaceregular"/>
                <a:cs typeface="interfaceregular"/>
              </a:rPr>
              <a:t>(F) </a:t>
            </a:r>
            <a:r>
              <a:rPr lang="fr-FR" sz="2000" b="0" i="0" u="none" strike="noStrike" cap="none" baseline="0">
                <a:solidFill>
                  <a:srgbClr val="44546A"/>
                </a:solidFill>
                <a:effectLst/>
                <a:uFill>
                  <a:solidFill>
                    <a:prstClr val="black">
                      <a:alpha val="0"/>
                    </a:prstClr>
                  </a:solidFill>
                </a:uFill>
                <a:latin typeface="interfaceregular"/>
                <a:ea typeface="interfaceregular"/>
                <a:cs typeface="interfaceregular"/>
              </a:rPr>
              <a:t>Abdomen, région génitale et cuisses                          </a:t>
            </a:r>
            <a:r>
              <a:rPr lang="fr-FR" sz="2000" b="0" i="0" u="none" strike="noStrike" cap="none" baseline="0">
                <a:solidFill>
                  <a:srgbClr val="E63339"/>
                </a:solidFill>
                <a:effectLst/>
                <a:uFill>
                  <a:solidFill>
                    <a:prstClr val="black">
                      <a:alpha val="0"/>
                    </a:prstClr>
                  </a:solidFill>
                </a:uFill>
                <a:latin typeface="interfaceregular"/>
                <a:ea typeface="interfaceregular"/>
                <a:cs typeface="interfaceregular"/>
              </a:rPr>
              <a:t>(G) </a:t>
            </a:r>
            <a:r>
              <a:rPr lang="fr-FR" sz="2000" b="0" i="0" u="none" strike="noStrike" cap="none" baseline="0">
                <a:solidFill>
                  <a:srgbClr val="44546A"/>
                </a:solidFill>
                <a:effectLst/>
                <a:uFill>
                  <a:solidFill>
                    <a:prstClr val="black">
                      <a:alpha val="0"/>
                    </a:prstClr>
                  </a:solidFill>
                </a:uFill>
                <a:latin typeface="interfaceregular"/>
                <a:ea typeface="interfaceregular"/>
                <a:cs typeface="interfaceregular"/>
              </a:rPr>
              <a:t>Abdomen, région génitale et cuisses </a:t>
            </a:r>
          </a:p>
        </p:txBody>
      </p:sp>
      <p:sp>
        <p:nvSpPr>
          <p:cNvPr id="9" name="TextBox 8">
            <a:extLst>
              <a:ext uri="{FF2B5EF4-FFF2-40B4-BE49-F238E27FC236}">
                <a16:creationId xmlns:a16="http://schemas.microsoft.com/office/drawing/2014/main" id="{CDEFD0C6-CA06-0287-D1D0-585AC2F0659A}"/>
              </a:ext>
            </a:extLst>
          </p:cNvPr>
          <p:cNvSpPr txBox="1"/>
          <p:nvPr/>
        </p:nvSpPr>
        <p:spPr>
          <a:xfrm>
            <a:off x="372979" y="6533488"/>
            <a:ext cx="12552446" cy="259080"/>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Betancort-Pla</a:t>
            </a:r>
            <a:r>
              <a:rPr lang="fr-FR" sz="1050" b="0" i="0" u="none" strike="noStrike" cap="none" baseline="0">
                <a:solidFill>
                  <a:srgbClr val="44546A"/>
                </a:solidFill>
                <a:effectLst/>
                <a:uFill>
                  <a:solidFill>
                    <a:prstClr val="black">
                      <a:alpha val="0"/>
                    </a:prstClr>
                  </a:solidFill>
                </a:uFill>
                <a:latin typeface="Arial"/>
                <a:ea typeface="Arial"/>
                <a:cs typeface="Arial"/>
              </a:rPr>
              <a:t>t</a:t>
            </a:r>
            <a:r>
              <a:rPr lang="fr-FR" sz="1100" b="0" i="0" u="none" strike="noStrike" cap="none" baseline="0">
                <a:solidFill>
                  <a:srgbClr val="44546A"/>
                </a:solidFill>
                <a:effectLst/>
                <a:uFill>
                  <a:solidFill>
                    <a:prstClr val="black">
                      <a:alpha val="0"/>
                    </a:prstClr>
                  </a:solidFill>
                </a:uFill>
                <a:latin typeface="Arial"/>
                <a:ea typeface="Arial"/>
                <a:cs typeface="Arial"/>
              </a:rPr>
              <a:t>a C, et al. Monkeypox and HIV in the Canary Islands: a different pattern in a mobile population. Trop Med Infect Dis. 2022;7(10):</a:t>
            </a:r>
            <a:r>
              <a:rPr lang="fr-FR" sz="1100" b="0" i="0" u="none" strike="noStrike" cap="none" baseline="0">
                <a:solidFill>
                  <a:srgbClr val="44546A"/>
                </a:solidFill>
                <a:effectLst/>
                <a:uFill>
                  <a:solidFill>
                    <a:prstClr val="black">
                      <a:alpha val="0"/>
                    </a:prstClr>
                  </a:solidFill>
                </a:uFill>
                <a:latin typeface="Arial"/>
                <a:ea typeface="Arial"/>
                <a:cs typeface="Arial"/>
                <a:hlinkClick r:id="rId4" history="0"/>
              </a:rPr>
              <a:t>10.3390/tropicalmed7100318</a:t>
            </a:r>
            <a:r>
              <a:rPr lang="fr-FR" sz="1100" b="0" i="0" u="none" strike="noStrike" cap="none" baseline="0">
                <a:solidFill>
                  <a:srgbClr val="44546A"/>
                </a:solidFill>
                <a:effectLst/>
                <a:uFill>
                  <a:solidFill>
                    <a:prstClr val="black">
                      <a:alpha val="0"/>
                    </a:prstClr>
                  </a:solidFill>
                </a:uFill>
                <a:latin typeface="Arial"/>
                <a:ea typeface="Arial"/>
                <a:cs typeface="Arial"/>
              </a:rPr>
              <a:t>.</a:t>
            </a:r>
            <a:endParaRPr lang="en-US" sz="1100">
              <a:solidFill>
                <a:schemeClr val="tx2"/>
              </a:solidFill>
            </a:endParaRPr>
          </a:p>
        </p:txBody>
      </p:sp>
    </p:spTree>
    <p:extLst>
      <p:ext uri="{BB962C8B-B14F-4D97-AF65-F5344CB8AC3E}">
        <p14:creationId xmlns:p14="http://schemas.microsoft.com/office/powerpoint/2010/main" val="3001182852"/>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9197166-1FE5-9D76-7B95-AEFBB50FB123}"/>
              </a:ext>
            </a:extLst>
          </p:cNvPr>
          <p:cNvPicPr>
            <a:picLocks noChangeAspect="1"/>
          </p:cNvPicPr>
          <p:nvPr/>
        </p:nvPicPr>
        <p:blipFill>
          <a:blip r:embed="rId3"/>
          <a:stretch>
            <a:fillRect/>
          </a:stretch>
        </p:blipFill>
        <p:spPr>
          <a:xfrm>
            <a:off x="484402" y="306657"/>
            <a:ext cx="11223195" cy="5321897"/>
          </a:xfrm>
          <a:prstGeom prst="rect">
            <a:avLst/>
          </a:prstGeom>
        </p:spPr>
      </p:pic>
      <p:sp>
        <p:nvSpPr>
          <p:cNvPr id="8" name="TextBox 7">
            <a:extLst>
              <a:ext uri="{FF2B5EF4-FFF2-40B4-BE49-F238E27FC236}">
                <a16:creationId xmlns:a16="http://schemas.microsoft.com/office/drawing/2014/main" id="{41041E2E-42F5-AE05-B0A5-8C8F68A713A4}"/>
              </a:ext>
            </a:extLst>
          </p:cNvPr>
          <p:cNvSpPr txBox="1"/>
          <p:nvPr/>
        </p:nvSpPr>
        <p:spPr>
          <a:xfrm>
            <a:off x="484402" y="5628554"/>
            <a:ext cx="10236597" cy="365760"/>
          </a:xfrm>
          <a:prstGeom prst="rect">
            <a:avLst/>
          </a:prstGeom>
          <a:noFill/>
        </p:spPr>
        <p:txBody>
          <a:bodyPr wrap="square">
            <a:spAutoFit/>
          </a:bodyPr>
          <a:lstStyle/>
          <a:p>
            <a:r>
              <a:rPr lang="fr-FR" sz="1800" b="0" i="0" u="none" strike="noStrike" cap="none" baseline="0">
                <a:solidFill>
                  <a:srgbClr val="E63339"/>
                </a:solidFill>
                <a:effectLst/>
                <a:uFill>
                  <a:solidFill>
                    <a:prstClr val="black">
                      <a:alpha val="0"/>
                    </a:prstClr>
                  </a:solidFill>
                </a:uFill>
                <a:latin typeface="Arial"/>
                <a:ea typeface="Arial"/>
                <a:cs typeface="Arial"/>
              </a:rPr>
              <a:t>(A) </a:t>
            </a:r>
            <a:r>
              <a:rPr lang="fr-FR" sz="1800" b="0" i="0" u="none" strike="noStrike" cap="none" baseline="0">
                <a:solidFill>
                  <a:srgbClr val="000000"/>
                </a:solidFill>
                <a:effectLst/>
                <a:uFill>
                  <a:solidFill>
                    <a:prstClr val="black">
                      <a:alpha val="0"/>
                    </a:prstClr>
                  </a:solidFill>
                </a:uFill>
                <a:latin typeface="Arial"/>
                <a:ea typeface="Arial"/>
                <a:cs typeface="Arial"/>
              </a:rPr>
              <a:t>Jour 4</a:t>
            </a:r>
            <a:r>
              <a:rPr lang="fr-FR" sz="1800" b="0" i="0" u="none" strike="noStrike" cap="none" baseline="0">
                <a:solidFill>
                  <a:srgbClr val="E63339"/>
                </a:solidFill>
                <a:effectLst/>
                <a:uFill>
                  <a:solidFill>
                    <a:prstClr val="black">
                      <a:alpha val="0"/>
                    </a:prstClr>
                  </a:solidFill>
                </a:uFill>
                <a:latin typeface="Arial"/>
                <a:ea typeface="Arial"/>
                <a:cs typeface="Arial"/>
              </a:rPr>
              <a:t>                                                            (B) </a:t>
            </a:r>
            <a:r>
              <a:rPr lang="fr-FR" sz="1800" b="0" i="0" u="none" strike="noStrike" cap="none" baseline="0">
                <a:solidFill>
                  <a:srgbClr val="000000"/>
                </a:solidFill>
                <a:effectLst/>
                <a:uFill>
                  <a:solidFill>
                    <a:prstClr val="black">
                      <a:alpha val="0"/>
                    </a:prstClr>
                  </a:solidFill>
                </a:uFill>
                <a:latin typeface="Arial"/>
                <a:ea typeface="Arial"/>
                <a:cs typeface="Arial"/>
              </a:rPr>
              <a:t>Jour 8</a:t>
            </a:r>
          </a:p>
        </p:txBody>
      </p:sp>
      <p:sp>
        <p:nvSpPr>
          <p:cNvPr id="10" name="TextBox 9">
            <a:extLst>
              <a:ext uri="{FF2B5EF4-FFF2-40B4-BE49-F238E27FC236}">
                <a16:creationId xmlns:a16="http://schemas.microsoft.com/office/drawing/2014/main" id="{B9F4D40F-745D-C422-338A-AF0C2D4972D1}"/>
              </a:ext>
            </a:extLst>
          </p:cNvPr>
          <p:cNvSpPr txBox="1"/>
          <p:nvPr/>
        </p:nvSpPr>
        <p:spPr>
          <a:xfrm>
            <a:off x="484402" y="6551343"/>
            <a:ext cx="11935326" cy="259080"/>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Betancort-Plata C, et al. Monkeypox and HIV in the Canary Islands: a different pattern in a mobile population. Trop Med Infect Dis. 2022;7(10):</a:t>
            </a:r>
            <a:r>
              <a:rPr lang="fr-FR" sz="1100" b="0" i="0" u="none" strike="noStrike" cap="none" baseline="0">
                <a:solidFill>
                  <a:srgbClr val="44546A"/>
                </a:solidFill>
                <a:effectLst/>
                <a:uFill>
                  <a:solidFill>
                    <a:prstClr val="black">
                      <a:alpha val="0"/>
                    </a:prstClr>
                  </a:solidFill>
                </a:uFill>
                <a:latin typeface="Arial"/>
                <a:ea typeface="Arial"/>
                <a:cs typeface="Arial"/>
                <a:hlinkClick r:id="rId4" history="0"/>
              </a:rPr>
              <a:t>10.3390/tropicalmed7100318</a:t>
            </a:r>
            <a:r>
              <a:rPr lang="fr-FR" sz="1100" b="0" i="0" u="none" strike="noStrike" cap="none" baseline="0">
                <a:solidFill>
                  <a:srgbClr val="44546A"/>
                </a:solidFill>
                <a:effectLst/>
                <a:uFill>
                  <a:solidFill>
                    <a:prstClr val="black">
                      <a:alpha val="0"/>
                    </a:prstClr>
                  </a:solidFill>
                </a:uFill>
                <a:latin typeface="Arial"/>
                <a:ea typeface="Arial"/>
                <a:cs typeface="Arial"/>
              </a:rPr>
              <a:t>.</a:t>
            </a:r>
            <a:endParaRPr lang="en-US" sz="1100">
              <a:solidFill>
                <a:schemeClr val="tx2"/>
              </a:solidFill>
            </a:endParaRPr>
          </a:p>
        </p:txBody>
      </p:sp>
    </p:spTree>
    <p:extLst>
      <p:ext uri="{BB962C8B-B14F-4D97-AF65-F5344CB8AC3E}">
        <p14:creationId xmlns:p14="http://schemas.microsoft.com/office/powerpoint/2010/main" val="2030634425"/>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D51D-5BA0-0EC5-98B7-F29E9B5C6B94}"/>
              </a:ext>
            </a:extLst>
          </p:cNvPr>
          <p:cNvSpPr>
            <a:spLocks noGrp="1"/>
          </p:cNvSpPr>
          <p:nvPr>
            <p:ph type="title"/>
          </p:nvPr>
        </p:nvSpPr>
        <p:spPr>
          <a:xfrm>
            <a:off x="788096" y="3028980"/>
            <a:ext cx="8543925"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Lésions péniennes</a:t>
            </a:r>
          </a:p>
        </p:txBody>
      </p:sp>
    </p:spTree>
    <p:extLst>
      <p:ext uri="{BB962C8B-B14F-4D97-AF65-F5344CB8AC3E}">
        <p14:creationId xmlns:p14="http://schemas.microsoft.com/office/powerpoint/2010/main" val="271095520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4E9F-566C-ABB3-AC80-2219789AD949}"/>
              </a:ext>
            </a:extLst>
          </p:cNvPr>
          <p:cNvSpPr>
            <a:spLocks noGrp="1"/>
          </p:cNvSpPr>
          <p:nvPr>
            <p:ph type="title"/>
          </p:nvPr>
        </p:nvSpPr>
        <p:spPr>
          <a:xfrm>
            <a:off x="1118926" y="36353"/>
            <a:ext cx="9971828" cy="800039"/>
          </a:xfrm>
        </p:spPr>
        <p:txBody>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Évolution clinique des lésions péniennes </a:t>
            </a:r>
          </a:p>
        </p:txBody>
      </p:sp>
      <p:pic>
        <p:nvPicPr>
          <p:cNvPr id="5" name="Picture 4">
            <a:extLst>
              <a:ext uri="{FF2B5EF4-FFF2-40B4-BE49-F238E27FC236}">
                <a16:creationId xmlns:a16="http://schemas.microsoft.com/office/drawing/2014/main" id="{903A6907-543C-77D5-32B3-DC1288233C0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5000"/>
                    </a14:imgEffect>
                    <a14:imgEffect>
                      <a14:brightnessContrast contrast="3000"/>
                    </a14:imgEffect>
                  </a14:imgLayer>
                </a14:imgProps>
              </a:ext>
              <a:ext uri="{28A0092B-C50C-407E-A947-70E740481C1C}">
                <a14:useLocalDpi xmlns:a14="http://schemas.microsoft.com/office/drawing/2010/main" val="0"/>
              </a:ext>
            </a:extLst>
          </a:blip>
          <a:stretch>
            <a:fillRect/>
          </a:stretch>
        </p:blipFill>
        <p:spPr>
          <a:xfrm>
            <a:off x="1118926" y="961529"/>
            <a:ext cx="9954148" cy="5582929"/>
          </a:xfrm>
          <a:prstGeom prst="rect">
            <a:avLst/>
          </a:prstGeom>
        </p:spPr>
      </p:pic>
      <p:sp>
        <p:nvSpPr>
          <p:cNvPr id="6" name="TextBox 5">
            <a:extLst>
              <a:ext uri="{FF2B5EF4-FFF2-40B4-BE49-F238E27FC236}">
                <a16:creationId xmlns:a16="http://schemas.microsoft.com/office/drawing/2014/main" id="{471DB06D-A8A2-2754-E8E1-01BE791008A3}"/>
              </a:ext>
            </a:extLst>
          </p:cNvPr>
          <p:cNvSpPr txBox="1"/>
          <p:nvPr/>
        </p:nvSpPr>
        <p:spPr>
          <a:xfrm>
            <a:off x="1118926" y="6560037"/>
            <a:ext cx="4838700" cy="426720"/>
          </a:xfrm>
          <a:prstGeom prst="rect">
            <a:avLst/>
          </a:prstGeom>
          <a:noFill/>
        </p:spPr>
        <p:txBody>
          <a:bodyPr wrap="square">
            <a:spAutoFit/>
          </a:bodyPr>
          <a:lstStyle/>
          <a:p>
            <a:pPr marL="0" marR="0" lvl="0" indent="0" defTabSz="457200" rtl="0" eaLnBrk="1" fontAlgn="auto" latinLnBrk="0" hangingPunct="1">
              <a:lnSpc>
                <a:spcPct val="100000"/>
              </a:lnSpc>
              <a:spcBef>
                <a:spcPct val="0"/>
              </a:spcBef>
              <a:spcAft>
                <a:spcPct val="0"/>
              </a:spcAft>
              <a:buClrTx/>
              <a:buSzTx/>
              <a:buFontTx/>
              <a:buNone/>
              <a:defRPr/>
            </a:pPr>
            <a:r>
              <a:rPr lang="fr-FR" sz="1050" b="0" i="0" u="none" strike="noStrike" cap="none" baseline="0">
                <a:solidFill>
                  <a:srgbClr val="44546A"/>
                </a:solidFill>
                <a:effectLst/>
                <a:uFill>
                  <a:solidFill>
                    <a:prstClr val="black">
                      <a:alpha val="0"/>
                    </a:prstClr>
                  </a:solidFill>
                </a:uFill>
                <a:latin typeface="Arial"/>
                <a:ea typeface="Arial"/>
                <a:cs typeface="Arial"/>
              </a:rPr>
              <a:t>Photos reproduites avec l’aimable autorisation du New Eng J Med:Thornhill JP, et al. NEJM, 2022</a:t>
            </a:r>
            <a:endParaRPr kumimoji="0" lang="en-GB" sz="1050" i="0" u="none" strike="noStrike" kern="1200" cap="none" spc="0" normalizeH="0" baseline="0" noProof="0">
              <a:ln>
                <a:noFill/>
              </a:ln>
              <a:solidFill>
                <a:schemeClr val="tx2"/>
              </a:solidFill>
              <a:effectLst/>
              <a:uLnTx/>
              <a:uFillTx/>
            </a:endParaRPr>
          </a:p>
        </p:txBody>
      </p:sp>
      <p:sp>
        <p:nvSpPr>
          <p:cNvPr id="8" name="TextBox 7">
            <a:extLst>
              <a:ext uri="{FF2B5EF4-FFF2-40B4-BE49-F238E27FC236}">
                <a16:creationId xmlns:a16="http://schemas.microsoft.com/office/drawing/2014/main" id="{9AA851C1-BB30-4B11-8C20-955F4E021FB8}"/>
              </a:ext>
            </a:extLst>
          </p:cNvPr>
          <p:cNvSpPr txBox="1"/>
          <p:nvPr/>
        </p:nvSpPr>
        <p:spPr>
          <a:xfrm>
            <a:off x="1193550" y="1057536"/>
            <a:ext cx="1884628" cy="3016210"/>
          </a:xfrm>
          <a:prstGeom prst="rect">
            <a:avLst/>
          </a:prstGeom>
          <a:solidFill>
            <a:schemeClr val="bg1"/>
          </a:solidFill>
        </p:spPr>
        <p:txBody>
          <a:bodyPr wrap="square" lIns="0" tIns="0" rIns="0" bIns="0" rtlCol="0">
            <a:spAutoFit/>
          </a:bodyPr>
          <a:lstStyle/>
          <a:p>
            <a:r>
              <a:rPr lang="fr-FR" sz="1400" b="1" i="0" u="none" strike="noStrike" cap="none" baseline="0">
                <a:solidFill>
                  <a:srgbClr val="000000"/>
                </a:solidFill>
                <a:effectLst/>
                <a:uFill>
                  <a:solidFill>
                    <a:prstClr val="black">
                      <a:alpha val="0"/>
                    </a:prstClr>
                  </a:solidFill>
                </a:uFill>
                <a:latin typeface="Calibri"/>
                <a:ea typeface="Calibri"/>
                <a:cs typeface="Calibri"/>
              </a:rPr>
              <a:t>Graphique 1: </a:t>
            </a:r>
            <a:r>
              <a:rPr lang="fr-FR" sz="1400" b="0" i="0" u="none" strike="noStrike" cap="none" baseline="0">
                <a:solidFill>
                  <a:srgbClr val="000000"/>
                </a:solidFill>
                <a:effectLst/>
                <a:uFill>
                  <a:solidFill>
                    <a:prstClr val="black">
                      <a:alpha val="0"/>
                    </a:prstClr>
                  </a:solidFill>
                </a:uFill>
                <a:latin typeface="Calibri"/>
                <a:ea typeface="Calibri"/>
                <a:cs typeface="Calibri"/>
              </a:rPr>
              <a:t>L’évolution des lésions cutanées chez un patient atteint d’une infection par la variole simienne humaine a d’abord présenté plusieurs lésions péniennes. A illustre les lésions péniennes, B1-B2 illustre l’évolution des lésions péniennes après le diagnostic. Le statut PCR est indiqué le cas échéant.</a:t>
            </a:r>
          </a:p>
        </p:txBody>
      </p:sp>
      <p:sp>
        <p:nvSpPr>
          <p:cNvPr id="9" name="TextBox 8">
            <a:extLst>
              <a:ext uri="{FF2B5EF4-FFF2-40B4-BE49-F238E27FC236}">
                <a16:creationId xmlns:a16="http://schemas.microsoft.com/office/drawing/2014/main" id="{AB6A5CE5-4446-4E8F-8218-B91EF07E1A72}"/>
              </a:ext>
            </a:extLst>
          </p:cNvPr>
          <p:cNvSpPr txBox="1"/>
          <p:nvPr/>
        </p:nvSpPr>
        <p:spPr>
          <a:xfrm>
            <a:off x="1695262" y="4735195"/>
            <a:ext cx="899310" cy="838200"/>
          </a:xfrm>
          <a:prstGeom prst="rect">
            <a:avLst/>
          </a:prstGeom>
          <a:solidFill>
            <a:schemeClr val="bg1"/>
          </a:solidFill>
        </p:spPr>
        <p:txBody>
          <a:bodyPr wrap="square" lIns="0" tIns="0" rIns="0" bIns="0" rtlCol="0">
            <a:spAutoFit/>
          </a:bodyPr>
          <a:lstStyle/>
          <a:p>
            <a:pPr algn="ctr"/>
            <a:r>
              <a:rPr lang="fr-FR" sz="1050" b="1" i="0" u="none" strike="noStrike" cap="none" baseline="0">
                <a:solidFill>
                  <a:srgbClr val="000000"/>
                </a:solidFill>
                <a:effectLst/>
                <a:uFill>
                  <a:solidFill>
                    <a:prstClr val="black">
                      <a:alpha val="0"/>
                    </a:prstClr>
                  </a:solidFill>
                </a:uFill>
                <a:latin typeface="Arial"/>
                <a:ea typeface="Arial"/>
                <a:cs typeface="Arial"/>
              </a:rPr>
              <a:t>Jour -5</a:t>
            </a:r>
          </a:p>
          <a:p>
            <a:pPr algn="ctr"/>
            <a:r>
              <a:rPr lang="fr-FR" sz="1050" b="0" i="0" u="none" strike="noStrike" cap="none" baseline="0">
                <a:solidFill>
                  <a:srgbClr val="000000"/>
                </a:solidFill>
                <a:effectLst/>
                <a:uFill>
                  <a:solidFill>
                    <a:prstClr val="black">
                      <a:alpha val="0"/>
                    </a:prstClr>
                  </a:solidFill>
                </a:uFill>
                <a:latin typeface="Arial"/>
                <a:ea typeface="Arial"/>
                <a:cs typeface="Arial"/>
              </a:rPr>
              <a:t>Contact sexuel, HSH sans préservatif.</a:t>
            </a:r>
          </a:p>
        </p:txBody>
      </p:sp>
      <p:sp>
        <p:nvSpPr>
          <p:cNvPr id="10" name="TextBox 9">
            <a:extLst>
              <a:ext uri="{FF2B5EF4-FFF2-40B4-BE49-F238E27FC236}">
                <a16:creationId xmlns:a16="http://schemas.microsoft.com/office/drawing/2014/main" id="{9228E53D-6F49-492A-9237-057164C0ABA6}"/>
              </a:ext>
            </a:extLst>
          </p:cNvPr>
          <p:cNvSpPr txBox="1"/>
          <p:nvPr/>
        </p:nvSpPr>
        <p:spPr>
          <a:xfrm>
            <a:off x="4536540" y="4819833"/>
            <a:ext cx="1692244" cy="502920"/>
          </a:xfrm>
          <a:prstGeom prst="rect">
            <a:avLst/>
          </a:prstGeom>
          <a:solidFill>
            <a:schemeClr val="bg1"/>
          </a:solidFill>
        </p:spPr>
        <p:txBody>
          <a:bodyPr wrap="square" lIns="0" tIns="0" rIns="0" bIns="0" rtlCol="0">
            <a:spAutoFit/>
          </a:bodyPr>
          <a:lstStyle/>
          <a:p>
            <a:pPr algn="ctr"/>
            <a:r>
              <a:rPr lang="fr-FR" sz="1050" b="1" i="0" u="none" strike="noStrike" cap="none" baseline="0">
                <a:solidFill>
                  <a:srgbClr val="000000"/>
                </a:solidFill>
                <a:effectLst/>
                <a:uFill>
                  <a:solidFill>
                    <a:prstClr val="black">
                      <a:alpha val="0"/>
                    </a:prstClr>
                  </a:solidFill>
                </a:uFill>
                <a:latin typeface="Arial"/>
                <a:ea typeface="Arial"/>
                <a:cs typeface="Arial"/>
              </a:rPr>
              <a:t>Jour 1 à 2 </a:t>
            </a:r>
          </a:p>
          <a:p>
            <a:pPr algn="ctr"/>
            <a:r>
              <a:rPr lang="fr-FR" sz="1050" b="0" i="0" u="none" strike="noStrike" cap="none" baseline="0">
                <a:solidFill>
                  <a:srgbClr val="000000"/>
                </a:solidFill>
                <a:effectLst/>
                <a:uFill>
                  <a:solidFill>
                    <a:prstClr val="black">
                      <a:alpha val="0"/>
                    </a:prstClr>
                  </a:solidFill>
                </a:uFill>
                <a:latin typeface="Arial"/>
                <a:ea typeface="Arial"/>
                <a:cs typeface="Arial"/>
              </a:rPr>
              <a:t>développement d’autres lésions génitales</a:t>
            </a:r>
          </a:p>
        </p:txBody>
      </p:sp>
      <p:sp>
        <p:nvSpPr>
          <p:cNvPr id="11" name="TextBox 10">
            <a:extLst>
              <a:ext uri="{FF2B5EF4-FFF2-40B4-BE49-F238E27FC236}">
                <a16:creationId xmlns:a16="http://schemas.microsoft.com/office/drawing/2014/main" id="{9FB7A5AA-DC32-4525-AC85-620214F896B4}"/>
              </a:ext>
            </a:extLst>
          </p:cNvPr>
          <p:cNvSpPr txBox="1"/>
          <p:nvPr/>
        </p:nvSpPr>
        <p:spPr>
          <a:xfrm>
            <a:off x="6309509" y="4904472"/>
            <a:ext cx="2879757" cy="670560"/>
          </a:xfrm>
          <a:prstGeom prst="rect">
            <a:avLst/>
          </a:prstGeom>
          <a:solidFill>
            <a:schemeClr val="bg1"/>
          </a:solidFill>
        </p:spPr>
        <p:txBody>
          <a:bodyPr wrap="square" lIns="0" tIns="0" rIns="0" bIns="0" rtlCol="0">
            <a:spAutoFit/>
          </a:bodyPr>
          <a:lstStyle/>
          <a:p>
            <a:pPr algn="ctr"/>
            <a:r>
              <a:rPr lang="fr-FR" sz="1050" b="1" i="0" u="none" strike="noStrike" cap="none" baseline="0">
                <a:solidFill>
                  <a:srgbClr val="000000"/>
                </a:solidFill>
                <a:effectLst/>
                <a:uFill>
                  <a:solidFill>
                    <a:prstClr val="black">
                      <a:alpha val="0"/>
                    </a:prstClr>
                  </a:solidFill>
                </a:uFill>
                <a:latin typeface="Arial"/>
                <a:ea typeface="Arial"/>
                <a:cs typeface="Arial"/>
              </a:rPr>
              <a:t>Jour 5</a:t>
            </a:r>
          </a:p>
          <a:p>
            <a:pPr algn="ctr"/>
            <a:r>
              <a:rPr lang="fr-FR" sz="1050" b="0" i="0" u="none" strike="noStrike" cap="none" baseline="0">
                <a:solidFill>
                  <a:srgbClr val="000000"/>
                </a:solidFill>
                <a:effectLst/>
                <a:uFill>
                  <a:solidFill>
                    <a:prstClr val="black">
                      <a:alpha val="0"/>
                    </a:prstClr>
                  </a:solidFill>
                </a:uFill>
                <a:latin typeface="Arial"/>
                <a:ea typeface="Arial"/>
                <a:cs typeface="Arial"/>
              </a:rPr>
              <a:t>Variole du singe confirmée - lésions génitales et résultat PCR positif des écouvillons oropharyngés</a:t>
            </a:r>
          </a:p>
        </p:txBody>
      </p:sp>
      <p:sp>
        <p:nvSpPr>
          <p:cNvPr id="12" name="TextBox 11">
            <a:extLst>
              <a:ext uri="{FF2B5EF4-FFF2-40B4-BE49-F238E27FC236}">
                <a16:creationId xmlns:a16="http://schemas.microsoft.com/office/drawing/2014/main" id="{8C6F8B8B-7217-496D-AC03-2AF10022A694}"/>
              </a:ext>
            </a:extLst>
          </p:cNvPr>
          <p:cNvSpPr txBox="1"/>
          <p:nvPr/>
        </p:nvSpPr>
        <p:spPr>
          <a:xfrm>
            <a:off x="3995215" y="5828600"/>
            <a:ext cx="1414606" cy="335280"/>
          </a:xfrm>
          <a:prstGeom prst="rect">
            <a:avLst/>
          </a:prstGeom>
          <a:solidFill>
            <a:schemeClr val="bg1"/>
          </a:solidFill>
        </p:spPr>
        <p:txBody>
          <a:bodyPr wrap="square" lIns="0" tIns="0" rIns="0" bIns="0" rtlCol="0">
            <a:spAutoFit/>
          </a:bodyPr>
          <a:lstStyle/>
          <a:p>
            <a:pPr algn="ctr"/>
            <a:r>
              <a:rPr lang="fr-FR" sz="1050" b="1" i="0" u="none" strike="noStrike" cap="none" baseline="0">
                <a:solidFill>
                  <a:srgbClr val="000000"/>
                </a:solidFill>
                <a:effectLst/>
                <a:uFill>
                  <a:solidFill>
                    <a:prstClr val="black">
                      <a:alpha val="0"/>
                    </a:prstClr>
                  </a:solidFill>
                </a:uFill>
                <a:latin typeface="Arial"/>
                <a:ea typeface="Arial"/>
                <a:cs typeface="Arial"/>
              </a:rPr>
              <a:t>Jour 0</a:t>
            </a:r>
          </a:p>
          <a:p>
            <a:pPr algn="ctr"/>
            <a:r>
              <a:rPr lang="fr-FR" sz="1050" b="0" i="0" u="none" strike="noStrike" cap="none" baseline="0">
                <a:solidFill>
                  <a:srgbClr val="000000"/>
                </a:solidFill>
                <a:effectLst/>
                <a:uFill>
                  <a:solidFill>
                    <a:prstClr val="black">
                      <a:alpha val="0"/>
                    </a:prstClr>
                  </a:solidFill>
                </a:uFill>
                <a:latin typeface="Arial"/>
                <a:ea typeface="Arial"/>
                <a:cs typeface="Arial"/>
              </a:rPr>
              <a:t>Lésion génitale unique </a:t>
            </a:r>
          </a:p>
        </p:txBody>
      </p:sp>
      <p:sp>
        <p:nvSpPr>
          <p:cNvPr id="13" name="TextBox 12">
            <a:extLst>
              <a:ext uri="{FF2B5EF4-FFF2-40B4-BE49-F238E27FC236}">
                <a16:creationId xmlns:a16="http://schemas.microsoft.com/office/drawing/2014/main" id="{2118BCE9-E81D-46AF-86A5-815D3A45E872}"/>
              </a:ext>
            </a:extLst>
          </p:cNvPr>
          <p:cNvSpPr txBox="1"/>
          <p:nvPr/>
        </p:nvSpPr>
        <p:spPr>
          <a:xfrm>
            <a:off x="5382662" y="5867350"/>
            <a:ext cx="2623207" cy="646331"/>
          </a:xfrm>
          <a:prstGeom prst="rect">
            <a:avLst/>
          </a:prstGeom>
          <a:solidFill>
            <a:schemeClr val="bg1"/>
          </a:solidFill>
        </p:spPr>
        <p:txBody>
          <a:bodyPr wrap="square" lIns="0" tIns="0" rIns="0" bIns="0" rtlCol="0">
            <a:spAutoFit/>
          </a:bodyPr>
          <a:lstStyle/>
          <a:p>
            <a:pPr algn="ctr"/>
            <a:r>
              <a:rPr lang="fr-FR" sz="1050" b="1" i="0" u="none" strike="noStrike" cap="none" baseline="0" dirty="0">
                <a:solidFill>
                  <a:srgbClr val="000000"/>
                </a:solidFill>
                <a:effectLst/>
                <a:uFill>
                  <a:solidFill>
                    <a:prstClr val="black">
                      <a:alpha val="0"/>
                    </a:prstClr>
                  </a:solidFill>
                </a:uFill>
                <a:latin typeface="Arial"/>
                <a:ea typeface="Arial"/>
                <a:cs typeface="Arial"/>
              </a:rPr>
              <a:t>Jour 3</a:t>
            </a:r>
          </a:p>
          <a:p>
            <a:pPr algn="ctr"/>
            <a:r>
              <a:rPr lang="fr-FR" sz="1050" b="0" i="0" u="none" strike="noStrike" cap="none" baseline="0" dirty="0">
                <a:solidFill>
                  <a:srgbClr val="000000"/>
                </a:solidFill>
                <a:effectLst/>
                <a:uFill>
                  <a:solidFill>
                    <a:prstClr val="black">
                      <a:alpha val="0"/>
                    </a:prstClr>
                  </a:solidFill>
                </a:uFill>
                <a:latin typeface="Arial"/>
                <a:ea typeface="Arial"/>
                <a:cs typeface="Arial"/>
              </a:rPr>
              <a:t>Traité par 2,4 MU de pénicilline intramusculaire pour une syphilis suspectée. Sérologie PCR des IST négative</a:t>
            </a:r>
          </a:p>
        </p:txBody>
      </p:sp>
      <p:sp>
        <p:nvSpPr>
          <p:cNvPr id="14" name="TextBox 13">
            <a:extLst>
              <a:ext uri="{FF2B5EF4-FFF2-40B4-BE49-F238E27FC236}">
                <a16:creationId xmlns:a16="http://schemas.microsoft.com/office/drawing/2014/main" id="{AC467CDE-E49D-4EA5-AFBA-F41BFC5A3B21}"/>
              </a:ext>
            </a:extLst>
          </p:cNvPr>
          <p:cNvSpPr txBox="1"/>
          <p:nvPr/>
        </p:nvSpPr>
        <p:spPr>
          <a:xfrm>
            <a:off x="8168421" y="5906542"/>
            <a:ext cx="2386720" cy="502920"/>
          </a:xfrm>
          <a:prstGeom prst="rect">
            <a:avLst/>
          </a:prstGeom>
          <a:solidFill>
            <a:schemeClr val="bg1"/>
          </a:solidFill>
        </p:spPr>
        <p:txBody>
          <a:bodyPr wrap="square" lIns="0" tIns="0" rIns="0" bIns="0" rtlCol="0">
            <a:spAutoFit/>
          </a:bodyPr>
          <a:lstStyle/>
          <a:p>
            <a:pPr algn="ctr"/>
            <a:r>
              <a:rPr lang="fr-FR" sz="1050" b="1" i="0" u="none" strike="noStrike" cap="none" baseline="0">
                <a:solidFill>
                  <a:srgbClr val="000000"/>
                </a:solidFill>
                <a:effectLst/>
                <a:uFill>
                  <a:solidFill>
                    <a:prstClr val="black">
                      <a:alpha val="0"/>
                    </a:prstClr>
                  </a:solidFill>
                </a:uFill>
                <a:latin typeface="Arial"/>
                <a:ea typeface="Arial"/>
                <a:cs typeface="Arial"/>
              </a:rPr>
              <a:t>Jours 6 à 13</a:t>
            </a:r>
          </a:p>
          <a:p>
            <a:pPr algn="ctr"/>
            <a:r>
              <a:rPr lang="fr-FR" sz="1050" b="0" i="0" u="none" strike="noStrike" cap="none" baseline="0">
                <a:solidFill>
                  <a:srgbClr val="000000"/>
                </a:solidFill>
                <a:effectLst/>
                <a:uFill>
                  <a:solidFill>
                    <a:prstClr val="black">
                      <a:alpha val="0"/>
                    </a:prstClr>
                  </a:solidFill>
                </a:uFill>
                <a:latin typeface="Arial"/>
                <a:ea typeface="Arial"/>
                <a:cs typeface="Arial"/>
              </a:rPr>
              <a:t>Isolement à domicile, amélioration progressive. </a:t>
            </a:r>
          </a:p>
        </p:txBody>
      </p:sp>
      <p:sp>
        <p:nvSpPr>
          <p:cNvPr id="15" name="TextBox 14">
            <a:extLst>
              <a:ext uri="{FF2B5EF4-FFF2-40B4-BE49-F238E27FC236}">
                <a16:creationId xmlns:a16="http://schemas.microsoft.com/office/drawing/2014/main" id="{8702061D-C85B-48D6-A635-5E68FE3EEC3B}"/>
              </a:ext>
            </a:extLst>
          </p:cNvPr>
          <p:cNvSpPr txBox="1"/>
          <p:nvPr/>
        </p:nvSpPr>
        <p:spPr>
          <a:xfrm>
            <a:off x="4902451" y="4049324"/>
            <a:ext cx="960422" cy="553998"/>
          </a:xfrm>
          <a:prstGeom prst="rect">
            <a:avLst/>
          </a:prstGeom>
          <a:solidFill>
            <a:srgbClr val="6C584B"/>
          </a:solidFill>
        </p:spPr>
        <p:txBody>
          <a:bodyPr wrap="square" lIns="0" tIns="0" rIns="0" bIns="0" rtlCol="0">
            <a:spAutoFit/>
          </a:bodyPr>
          <a:lstStyle/>
          <a:p>
            <a:r>
              <a:rPr lang="fr-FR" sz="1200" b="1" i="0" u="none" strike="noStrike" cap="none" baseline="0">
                <a:solidFill>
                  <a:srgbClr val="FFFFFF"/>
                </a:solidFill>
                <a:effectLst/>
                <a:uFill>
                  <a:solidFill>
                    <a:prstClr val="black">
                      <a:alpha val="0"/>
                    </a:prstClr>
                  </a:solidFill>
                </a:uFill>
                <a:latin typeface="Calibri"/>
                <a:ea typeface="Calibri"/>
                <a:cs typeface="Calibri"/>
              </a:rPr>
              <a:t>A: Jour 5, résultat PCR positif</a:t>
            </a:r>
          </a:p>
        </p:txBody>
      </p:sp>
      <p:sp>
        <p:nvSpPr>
          <p:cNvPr id="16" name="TextBox 15">
            <a:extLst>
              <a:ext uri="{FF2B5EF4-FFF2-40B4-BE49-F238E27FC236}">
                <a16:creationId xmlns:a16="http://schemas.microsoft.com/office/drawing/2014/main" id="{B6878368-1FB6-4EC2-AD05-6F7952C37F01}"/>
              </a:ext>
            </a:extLst>
          </p:cNvPr>
          <p:cNvSpPr txBox="1"/>
          <p:nvPr/>
        </p:nvSpPr>
        <p:spPr>
          <a:xfrm>
            <a:off x="8005869" y="4181089"/>
            <a:ext cx="848420" cy="184666"/>
          </a:xfrm>
          <a:prstGeom prst="rect">
            <a:avLst/>
          </a:prstGeom>
          <a:solidFill>
            <a:srgbClr val="6C584B"/>
          </a:solidFill>
        </p:spPr>
        <p:txBody>
          <a:bodyPr wrap="square" lIns="0" tIns="0" rIns="0" bIns="0" rtlCol="0">
            <a:spAutoFit/>
          </a:bodyPr>
          <a:lstStyle/>
          <a:p>
            <a:r>
              <a:rPr lang="fr-FR" sz="1200" b="1" i="0" u="none" strike="noStrike" cap="none" baseline="0">
                <a:solidFill>
                  <a:srgbClr val="FFFFFF"/>
                </a:solidFill>
                <a:effectLst/>
                <a:uFill>
                  <a:solidFill>
                    <a:prstClr val="black">
                      <a:alpha val="0"/>
                    </a:prstClr>
                  </a:solidFill>
                </a:uFill>
                <a:latin typeface="Calibri"/>
                <a:ea typeface="Calibri"/>
                <a:cs typeface="Calibri"/>
              </a:rPr>
              <a:t>B1 :  Jour 6</a:t>
            </a:r>
          </a:p>
        </p:txBody>
      </p:sp>
      <p:sp>
        <p:nvSpPr>
          <p:cNvPr id="17" name="TextBox 16">
            <a:extLst>
              <a:ext uri="{FF2B5EF4-FFF2-40B4-BE49-F238E27FC236}">
                <a16:creationId xmlns:a16="http://schemas.microsoft.com/office/drawing/2014/main" id="{04A6BC0F-C362-40FF-910C-7EE00B57F97E}"/>
              </a:ext>
            </a:extLst>
          </p:cNvPr>
          <p:cNvSpPr txBox="1"/>
          <p:nvPr/>
        </p:nvSpPr>
        <p:spPr>
          <a:xfrm>
            <a:off x="10032337" y="4150690"/>
            <a:ext cx="848420" cy="184666"/>
          </a:xfrm>
          <a:prstGeom prst="rect">
            <a:avLst/>
          </a:prstGeom>
          <a:solidFill>
            <a:srgbClr val="3A1702"/>
          </a:solidFill>
        </p:spPr>
        <p:txBody>
          <a:bodyPr wrap="square" lIns="0" tIns="0" rIns="0" bIns="0" rtlCol="0">
            <a:spAutoFit/>
          </a:bodyPr>
          <a:lstStyle/>
          <a:p>
            <a:r>
              <a:rPr lang="fr-FR" sz="1200" b="1" i="0" u="none" strike="noStrike" cap="none" baseline="0">
                <a:solidFill>
                  <a:srgbClr val="FFFFFF"/>
                </a:solidFill>
                <a:effectLst/>
                <a:uFill>
                  <a:solidFill>
                    <a:prstClr val="black">
                      <a:alpha val="0"/>
                    </a:prstClr>
                  </a:solidFill>
                </a:uFill>
                <a:latin typeface="Calibri"/>
                <a:ea typeface="Calibri"/>
                <a:cs typeface="Calibri"/>
              </a:rPr>
              <a:t>B2 :  Jour 13</a:t>
            </a:r>
          </a:p>
        </p:txBody>
      </p:sp>
    </p:spTree>
    <p:extLst>
      <p:ext uri="{BB962C8B-B14F-4D97-AF65-F5344CB8AC3E}">
        <p14:creationId xmlns:p14="http://schemas.microsoft.com/office/powerpoint/2010/main" val="178075704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57C5631-4A7F-D694-E51B-2F70E1367A20}"/>
              </a:ext>
            </a:extLst>
          </p:cNvPr>
          <p:cNvSpPr>
            <a:spLocks noGrp="1"/>
          </p:cNvSpPr>
          <p:nvPr>
            <p:ph type="title"/>
          </p:nvPr>
        </p:nvSpPr>
        <p:spPr>
          <a:xfrm>
            <a:off x="312107" y="375152"/>
            <a:ext cx="3057394" cy="2714597"/>
          </a:xfrm>
        </p:spPr>
        <p:txBody>
          <a:bodyPr anchor="t" anchorCtr="0">
            <a:normAutofit/>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Progression des lésions péniennes et de l’œdème pénien</a:t>
            </a:r>
          </a:p>
        </p:txBody>
      </p:sp>
      <p:pic>
        <p:nvPicPr>
          <p:cNvPr id="1026" name="Picture 2">
            <a:extLst>
              <a:ext uri="{FF2B5EF4-FFF2-40B4-BE49-F238E27FC236}">
                <a16:creationId xmlns:a16="http://schemas.microsoft.com/office/drawing/2014/main" id="{618F6697-DE3F-F796-BB76-1DF903022AD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65841" y="57795"/>
            <a:ext cx="4559080" cy="66786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4E4977-960E-8E5F-786C-42537BCC3206}"/>
              </a:ext>
            </a:extLst>
          </p:cNvPr>
          <p:cNvSpPr txBox="1"/>
          <p:nvPr/>
        </p:nvSpPr>
        <p:spPr>
          <a:xfrm>
            <a:off x="8655702" y="5782790"/>
            <a:ext cx="3316557" cy="100584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Patel A, et al. </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Clinical features and novel presentations of human monkeypox in a central London centre during the 2022 outbreak: descriptive case series. BMJ</a:t>
            </a:r>
            <a:r>
              <a:rPr lang="fr-FR" sz="1200" b="0" i="0" u="none" strike="noStrike" cap="none" baseline="0">
                <a:solidFill>
                  <a:srgbClr val="44546A"/>
                </a:solidFill>
                <a:effectLst/>
                <a:uFill>
                  <a:solidFill>
                    <a:prstClr val="black">
                      <a:alpha val="0"/>
                    </a:prstClr>
                  </a:solidFill>
                </a:uFill>
                <a:latin typeface="Arial"/>
                <a:ea typeface="Arial"/>
                <a:cs typeface="Arial"/>
              </a:rPr>
              <a:t>. 2022;378:e072410.</a:t>
            </a:r>
          </a:p>
        </p:txBody>
      </p:sp>
      <p:sp>
        <p:nvSpPr>
          <p:cNvPr id="9" name="TextBox 8">
            <a:extLst>
              <a:ext uri="{FF2B5EF4-FFF2-40B4-BE49-F238E27FC236}">
                <a16:creationId xmlns:a16="http://schemas.microsoft.com/office/drawing/2014/main" id="{5876A402-A946-1EEA-0382-E72FBE7E2892}"/>
              </a:ext>
            </a:extLst>
          </p:cNvPr>
          <p:cNvSpPr txBox="1"/>
          <p:nvPr/>
        </p:nvSpPr>
        <p:spPr>
          <a:xfrm>
            <a:off x="8321261" y="754575"/>
            <a:ext cx="3316557" cy="3179485"/>
          </a:xfrm>
          <a:prstGeom prst="rect">
            <a:avLst/>
          </a:prstGeom>
          <a:noFill/>
        </p:spPr>
        <p:txBody>
          <a:bodyPr wrap="square">
            <a:spAutoFit/>
          </a:bodyPr>
          <a:lstStyle/>
          <a:p>
            <a:pPr marL="285750" indent="-285750">
              <a:lnSpc>
                <a:spcPct val="95000"/>
              </a:lnSpc>
              <a:spcBef>
                <a:spcPts val="1200"/>
              </a:spcBef>
              <a:buClr>
                <a:schemeClr val="accent4"/>
              </a:buClr>
              <a:buFont typeface="Arial" panose="020B0604020202020204" pitchFamily="34" charset="0"/>
              <a:buChar char="•"/>
            </a:pPr>
            <a:r>
              <a:rPr lang="fr-FR" sz="2400" b="0" i="0" u="none" strike="noStrike" cap="none" baseline="0">
                <a:solidFill>
                  <a:srgbClr val="333333"/>
                </a:solidFill>
                <a:effectLst/>
                <a:uFill>
                  <a:solidFill>
                    <a:prstClr val="black">
                      <a:alpha val="0"/>
                    </a:prstClr>
                  </a:solidFill>
                </a:uFill>
                <a:latin typeface="interfaceregular"/>
                <a:ea typeface="interfaceregular"/>
                <a:cs typeface="interfaceregular"/>
              </a:rPr>
              <a:t>Homme âgé de 34 ans</a:t>
            </a:r>
          </a:p>
          <a:p>
            <a:pPr marL="285750" indent="-285750">
              <a:lnSpc>
                <a:spcPct val="95000"/>
              </a:lnSpc>
              <a:spcBef>
                <a:spcPts val="1200"/>
              </a:spcBef>
              <a:buClr>
                <a:schemeClr val="accent4"/>
              </a:buClr>
              <a:buFont typeface="Arial" panose="020B0604020202020204" pitchFamily="34" charset="0"/>
              <a:buChar char="•"/>
            </a:pPr>
            <a:r>
              <a:rPr lang="fr-FR" sz="2400" b="0" i="0" u="none" strike="noStrike" cap="none" baseline="0">
                <a:solidFill>
                  <a:srgbClr val="333333"/>
                </a:solidFill>
                <a:effectLst/>
                <a:uFill>
                  <a:solidFill>
                    <a:prstClr val="black">
                      <a:alpha val="0"/>
                    </a:prstClr>
                  </a:solidFill>
                </a:uFill>
                <a:latin typeface="interfaceregular"/>
                <a:ea typeface="interfaceregular"/>
                <a:cs typeface="interfaceregular"/>
              </a:rPr>
              <a:t>Circoncis  </a:t>
            </a:r>
          </a:p>
          <a:p>
            <a:pPr marL="285750" indent="-285750">
              <a:lnSpc>
                <a:spcPct val="95000"/>
              </a:lnSpc>
              <a:spcBef>
                <a:spcPts val="1200"/>
              </a:spcBef>
              <a:buClr>
                <a:schemeClr val="accent4"/>
              </a:buClr>
              <a:buFont typeface="Arial" panose="020B0604020202020204" pitchFamily="34" charset="0"/>
              <a:buChar char="•"/>
            </a:pPr>
            <a:r>
              <a:rPr lang="fr-FR" sz="2400" b="0" i="0" u="none" strike="noStrike" cap="none" baseline="0">
                <a:solidFill>
                  <a:srgbClr val="333333"/>
                </a:solidFill>
                <a:effectLst/>
                <a:uFill>
                  <a:solidFill>
                    <a:prstClr val="black">
                      <a:alpha val="0"/>
                    </a:prstClr>
                  </a:solidFill>
                </a:uFill>
                <a:latin typeface="interfaceregular"/>
                <a:ea typeface="interfaceregular"/>
                <a:cs typeface="interfaceregular"/>
              </a:rPr>
              <a:t>Plusieurs lésions péniennes avec œdème associé cliniquement significatif</a:t>
            </a:r>
          </a:p>
        </p:txBody>
      </p:sp>
      <p:sp>
        <p:nvSpPr>
          <p:cNvPr id="12" name="TextBox 11">
            <a:extLst>
              <a:ext uri="{FF2B5EF4-FFF2-40B4-BE49-F238E27FC236}">
                <a16:creationId xmlns:a16="http://schemas.microsoft.com/office/drawing/2014/main" id="{DBC45C13-2953-48AF-8774-FE9283121157}"/>
              </a:ext>
            </a:extLst>
          </p:cNvPr>
          <p:cNvSpPr txBox="1"/>
          <p:nvPr/>
        </p:nvSpPr>
        <p:spPr>
          <a:xfrm>
            <a:off x="4199288" y="2091441"/>
            <a:ext cx="562835" cy="243840"/>
          </a:xfrm>
          <a:prstGeom prst="rect">
            <a:avLst/>
          </a:prstGeom>
          <a:solidFill>
            <a:schemeClr val="bg1"/>
          </a:solidFill>
        </p:spPr>
        <p:txBody>
          <a:bodyPr wrap="square" lIns="0" tIns="0" rIns="0" bIns="0" rtlCol="0">
            <a:spAutoFit/>
          </a:bodyPr>
          <a:lstStyle/>
          <a:p>
            <a:pPr algn="ctr"/>
            <a:r>
              <a:rPr lang="fr-FR" sz="1600" b="0" i="0" u="none" strike="noStrike" cap="none" baseline="0">
                <a:solidFill>
                  <a:srgbClr val="000000"/>
                </a:solidFill>
                <a:effectLst/>
                <a:uFill>
                  <a:solidFill>
                    <a:prstClr val="black">
                      <a:alpha val="0"/>
                    </a:prstClr>
                  </a:solidFill>
                </a:uFill>
                <a:latin typeface="Calibri"/>
                <a:ea typeface="Calibri"/>
                <a:cs typeface="Calibri"/>
              </a:rPr>
              <a:t>Jour 2</a:t>
            </a:r>
          </a:p>
        </p:txBody>
      </p:sp>
      <p:sp>
        <p:nvSpPr>
          <p:cNvPr id="13" name="TextBox 12">
            <a:extLst>
              <a:ext uri="{FF2B5EF4-FFF2-40B4-BE49-F238E27FC236}">
                <a16:creationId xmlns:a16="http://schemas.microsoft.com/office/drawing/2014/main" id="{70D8BA69-DF19-4C8E-9F52-4EFFE474B5C8}"/>
              </a:ext>
            </a:extLst>
          </p:cNvPr>
          <p:cNvSpPr txBox="1"/>
          <p:nvPr/>
        </p:nvSpPr>
        <p:spPr>
          <a:xfrm>
            <a:off x="5599269" y="2106361"/>
            <a:ext cx="562835" cy="243840"/>
          </a:xfrm>
          <a:prstGeom prst="rect">
            <a:avLst/>
          </a:prstGeom>
          <a:solidFill>
            <a:schemeClr val="bg1"/>
          </a:solidFill>
        </p:spPr>
        <p:txBody>
          <a:bodyPr wrap="square" lIns="0" tIns="0" rIns="0" bIns="0" rtlCol="0">
            <a:spAutoFit/>
          </a:bodyPr>
          <a:lstStyle/>
          <a:p>
            <a:pPr algn="ctr"/>
            <a:r>
              <a:rPr lang="fr-FR" sz="1600" b="0" i="0" u="none" strike="noStrike" cap="none" baseline="0">
                <a:solidFill>
                  <a:srgbClr val="000000"/>
                </a:solidFill>
                <a:effectLst/>
                <a:uFill>
                  <a:solidFill>
                    <a:prstClr val="black">
                      <a:alpha val="0"/>
                    </a:prstClr>
                  </a:solidFill>
                </a:uFill>
                <a:latin typeface="Calibri"/>
                <a:ea typeface="Calibri"/>
                <a:cs typeface="Calibri"/>
              </a:rPr>
              <a:t>Jour 3</a:t>
            </a:r>
          </a:p>
        </p:txBody>
      </p:sp>
      <p:sp>
        <p:nvSpPr>
          <p:cNvPr id="14" name="TextBox 13">
            <a:extLst>
              <a:ext uri="{FF2B5EF4-FFF2-40B4-BE49-F238E27FC236}">
                <a16:creationId xmlns:a16="http://schemas.microsoft.com/office/drawing/2014/main" id="{73A0A87B-D107-41C9-91A9-F21B0B4E27EB}"/>
              </a:ext>
            </a:extLst>
          </p:cNvPr>
          <p:cNvSpPr txBox="1"/>
          <p:nvPr/>
        </p:nvSpPr>
        <p:spPr>
          <a:xfrm>
            <a:off x="6475946" y="2114289"/>
            <a:ext cx="1536371" cy="213360"/>
          </a:xfrm>
          <a:prstGeom prst="rect">
            <a:avLst/>
          </a:prstGeom>
          <a:solidFill>
            <a:schemeClr val="bg1"/>
          </a:solidFill>
        </p:spPr>
        <p:txBody>
          <a:bodyPr wrap="square" lIns="0" tIns="0" rIns="0" bIns="0" rtlCol="0">
            <a:spAutoFit/>
          </a:bodyPr>
          <a:lstStyle/>
          <a:p>
            <a:pPr algn="ctr"/>
            <a:r>
              <a:rPr lang="fr-FR" sz="1400" b="0" i="0" u="none" strike="noStrike" cap="none" baseline="0">
                <a:solidFill>
                  <a:srgbClr val="000000"/>
                </a:solidFill>
                <a:effectLst/>
                <a:uFill>
                  <a:solidFill>
                    <a:prstClr val="black">
                      <a:alpha val="0"/>
                    </a:prstClr>
                  </a:solidFill>
                </a:uFill>
                <a:latin typeface="Calibri"/>
                <a:ea typeface="Calibri"/>
                <a:cs typeface="Calibri"/>
              </a:rPr>
              <a:t>Jour 6 (admission)</a:t>
            </a:r>
          </a:p>
        </p:txBody>
      </p:sp>
      <p:sp>
        <p:nvSpPr>
          <p:cNvPr id="15" name="TextBox 14">
            <a:extLst>
              <a:ext uri="{FF2B5EF4-FFF2-40B4-BE49-F238E27FC236}">
                <a16:creationId xmlns:a16="http://schemas.microsoft.com/office/drawing/2014/main" id="{6A0DB77F-0C44-4F04-AB34-41C514206F16}"/>
              </a:ext>
            </a:extLst>
          </p:cNvPr>
          <p:cNvSpPr txBox="1"/>
          <p:nvPr/>
        </p:nvSpPr>
        <p:spPr>
          <a:xfrm>
            <a:off x="4172128" y="4242257"/>
            <a:ext cx="562835" cy="243840"/>
          </a:xfrm>
          <a:prstGeom prst="rect">
            <a:avLst/>
          </a:prstGeom>
          <a:solidFill>
            <a:schemeClr val="bg1"/>
          </a:solidFill>
        </p:spPr>
        <p:txBody>
          <a:bodyPr wrap="square" lIns="0" tIns="0" rIns="0" bIns="0" rtlCol="0">
            <a:spAutoFit/>
          </a:bodyPr>
          <a:lstStyle/>
          <a:p>
            <a:pPr algn="ctr"/>
            <a:r>
              <a:rPr lang="fr-FR" sz="1600" b="0" i="0" u="none" strike="noStrike" cap="none" baseline="0">
                <a:solidFill>
                  <a:srgbClr val="000000"/>
                </a:solidFill>
                <a:effectLst/>
                <a:uFill>
                  <a:solidFill>
                    <a:prstClr val="black">
                      <a:alpha val="0"/>
                    </a:prstClr>
                  </a:solidFill>
                </a:uFill>
                <a:latin typeface="Calibri"/>
                <a:ea typeface="Calibri"/>
                <a:cs typeface="Calibri"/>
              </a:rPr>
              <a:t>Jour 7</a:t>
            </a:r>
          </a:p>
        </p:txBody>
      </p:sp>
      <p:sp>
        <p:nvSpPr>
          <p:cNvPr id="16" name="TextBox 15">
            <a:extLst>
              <a:ext uri="{FF2B5EF4-FFF2-40B4-BE49-F238E27FC236}">
                <a16:creationId xmlns:a16="http://schemas.microsoft.com/office/drawing/2014/main" id="{965B651E-FFDC-46EB-995A-657B071045A5}"/>
              </a:ext>
            </a:extLst>
          </p:cNvPr>
          <p:cNvSpPr txBox="1"/>
          <p:nvPr/>
        </p:nvSpPr>
        <p:spPr>
          <a:xfrm>
            <a:off x="5585689" y="4269241"/>
            <a:ext cx="562835" cy="243840"/>
          </a:xfrm>
          <a:prstGeom prst="rect">
            <a:avLst/>
          </a:prstGeom>
          <a:solidFill>
            <a:schemeClr val="bg1"/>
          </a:solidFill>
        </p:spPr>
        <p:txBody>
          <a:bodyPr wrap="square" lIns="0" tIns="0" rIns="0" bIns="0" rtlCol="0">
            <a:spAutoFit/>
          </a:bodyPr>
          <a:lstStyle/>
          <a:p>
            <a:pPr algn="ctr"/>
            <a:r>
              <a:rPr lang="fr-FR" sz="1600" b="0" i="0" u="none" strike="noStrike" cap="none" baseline="0">
                <a:solidFill>
                  <a:srgbClr val="000000"/>
                </a:solidFill>
                <a:effectLst/>
                <a:uFill>
                  <a:solidFill>
                    <a:prstClr val="black">
                      <a:alpha val="0"/>
                    </a:prstClr>
                  </a:solidFill>
                </a:uFill>
                <a:latin typeface="Calibri"/>
                <a:ea typeface="Calibri"/>
                <a:cs typeface="Calibri"/>
              </a:rPr>
              <a:t>Jour 8</a:t>
            </a:r>
          </a:p>
        </p:txBody>
      </p:sp>
      <p:sp>
        <p:nvSpPr>
          <p:cNvPr id="17" name="TextBox 16">
            <a:extLst>
              <a:ext uri="{FF2B5EF4-FFF2-40B4-BE49-F238E27FC236}">
                <a16:creationId xmlns:a16="http://schemas.microsoft.com/office/drawing/2014/main" id="{396EA695-7D76-4903-A2CC-6323C168D75D}"/>
              </a:ext>
            </a:extLst>
          </p:cNvPr>
          <p:cNvSpPr txBox="1"/>
          <p:nvPr/>
        </p:nvSpPr>
        <p:spPr>
          <a:xfrm>
            <a:off x="6999250" y="4223922"/>
            <a:ext cx="562835" cy="243840"/>
          </a:xfrm>
          <a:prstGeom prst="rect">
            <a:avLst/>
          </a:prstGeom>
          <a:solidFill>
            <a:schemeClr val="bg1"/>
          </a:solidFill>
        </p:spPr>
        <p:txBody>
          <a:bodyPr wrap="square" lIns="0" tIns="0" rIns="0" bIns="0" rtlCol="0">
            <a:spAutoFit/>
          </a:bodyPr>
          <a:lstStyle/>
          <a:p>
            <a:pPr algn="ctr"/>
            <a:r>
              <a:rPr lang="fr-FR" sz="1600" b="0" i="0" u="none" strike="noStrike" cap="none" baseline="0">
                <a:solidFill>
                  <a:srgbClr val="000000"/>
                </a:solidFill>
                <a:effectLst/>
                <a:uFill>
                  <a:solidFill>
                    <a:prstClr val="black">
                      <a:alpha val="0"/>
                    </a:prstClr>
                  </a:solidFill>
                </a:uFill>
                <a:latin typeface="Calibri"/>
                <a:ea typeface="Calibri"/>
                <a:cs typeface="Calibri"/>
              </a:rPr>
              <a:t>Jour 9</a:t>
            </a:r>
          </a:p>
        </p:txBody>
      </p:sp>
      <p:sp>
        <p:nvSpPr>
          <p:cNvPr id="18" name="TextBox 17">
            <a:extLst>
              <a:ext uri="{FF2B5EF4-FFF2-40B4-BE49-F238E27FC236}">
                <a16:creationId xmlns:a16="http://schemas.microsoft.com/office/drawing/2014/main" id="{6FD95F2E-D21E-4B6C-B39A-051A45407FF9}"/>
              </a:ext>
            </a:extLst>
          </p:cNvPr>
          <p:cNvSpPr txBox="1"/>
          <p:nvPr/>
        </p:nvSpPr>
        <p:spPr>
          <a:xfrm>
            <a:off x="4069747" y="6428368"/>
            <a:ext cx="698325" cy="243840"/>
          </a:xfrm>
          <a:prstGeom prst="rect">
            <a:avLst/>
          </a:prstGeom>
          <a:solidFill>
            <a:schemeClr val="bg1"/>
          </a:solidFill>
        </p:spPr>
        <p:txBody>
          <a:bodyPr wrap="square" lIns="0" tIns="0" rIns="0" bIns="0" rtlCol="0">
            <a:spAutoFit/>
          </a:bodyPr>
          <a:lstStyle/>
          <a:p>
            <a:pPr algn="ctr"/>
            <a:r>
              <a:rPr lang="fr-FR" sz="1600" b="0" i="0" u="none" strike="noStrike" cap="none" baseline="0">
                <a:solidFill>
                  <a:srgbClr val="000000"/>
                </a:solidFill>
                <a:effectLst/>
                <a:uFill>
                  <a:solidFill>
                    <a:prstClr val="black">
                      <a:alpha val="0"/>
                    </a:prstClr>
                  </a:solidFill>
                </a:uFill>
                <a:latin typeface="Calibri"/>
                <a:ea typeface="Calibri"/>
                <a:cs typeface="Calibri"/>
              </a:rPr>
              <a:t>Jour 10</a:t>
            </a:r>
          </a:p>
        </p:txBody>
      </p:sp>
      <p:sp>
        <p:nvSpPr>
          <p:cNvPr id="19" name="TextBox 18">
            <a:extLst>
              <a:ext uri="{FF2B5EF4-FFF2-40B4-BE49-F238E27FC236}">
                <a16:creationId xmlns:a16="http://schemas.microsoft.com/office/drawing/2014/main" id="{7384283A-1835-4688-959C-80C4FFAB438E}"/>
              </a:ext>
            </a:extLst>
          </p:cNvPr>
          <p:cNvSpPr txBox="1"/>
          <p:nvPr/>
        </p:nvSpPr>
        <p:spPr>
          <a:xfrm>
            <a:off x="5496218" y="6410183"/>
            <a:ext cx="698325" cy="243840"/>
          </a:xfrm>
          <a:prstGeom prst="rect">
            <a:avLst/>
          </a:prstGeom>
          <a:solidFill>
            <a:schemeClr val="bg1"/>
          </a:solidFill>
        </p:spPr>
        <p:txBody>
          <a:bodyPr wrap="square" lIns="0" tIns="0" rIns="0" bIns="0" rtlCol="0">
            <a:spAutoFit/>
          </a:bodyPr>
          <a:lstStyle/>
          <a:p>
            <a:pPr algn="ctr"/>
            <a:r>
              <a:rPr lang="fr-FR" sz="1600" b="0" i="0" u="none" strike="noStrike" cap="none" baseline="0">
                <a:solidFill>
                  <a:srgbClr val="000000"/>
                </a:solidFill>
                <a:effectLst/>
                <a:uFill>
                  <a:solidFill>
                    <a:prstClr val="black">
                      <a:alpha val="0"/>
                    </a:prstClr>
                  </a:solidFill>
                </a:uFill>
                <a:latin typeface="Calibri"/>
                <a:ea typeface="Calibri"/>
                <a:cs typeface="Calibri"/>
              </a:rPr>
              <a:t>Jour 11</a:t>
            </a:r>
          </a:p>
        </p:txBody>
      </p:sp>
      <p:sp>
        <p:nvSpPr>
          <p:cNvPr id="21" name="TextBox 20">
            <a:extLst>
              <a:ext uri="{FF2B5EF4-FFF2-40B4-BE49-F238E27FC236}">
                <a16:creationId xmlns:a16="http://schemas.microsoft.com/office/drawing/2014/main" id="{F47EBB78-C58D-4108-9B6E-B3641B7F6970}"/>
              </a:ext>
            </a:extLst>
          </p:cNvPr>
          <p:cNvSpPr txBox="1"/>
          <p:nvPr/>
        </p:nvSpPr>
        <p:spPr>
          <a:xfrm>
            <a:off x="6932963" y="6399251"/>
            <a:ext cx="698325" cy="243840"/>
          </a:xfrm>
          <a:prstGeom prst="rect">
            <a:avLst/>
          </a:prstGeom>
          <a:solidFill>
            <a:schemeClr val="bg1"/>
          </a:solidFill>
        </p:spPr>
        <p:txBody>
          <a:bodyPr wrap="square" lIns="0" tIns="0" rIns="0" bIns="0" rtlCol="0">
            <a:spAutoFit/>
          </a:bodyPr>
          <a:lstStyle/>
          <a:p>
            <a:pPr algn="ctr"/>
            <a:r>
              <a:rPr lang="fr-FR" sz="1600" b="0" i="0" u="none" strike="noStrike" cap="none" baseline="0">
                <a:solidFill>
                  <a:srgbClr val="000000"/>
                </a:solidFill>
                <a:effectLst/>
                <a:uFill>
                  <a:solidFill>
                    <a:prstClr val="black">
                      <a:alpha val="0"/>
                    </a:prstClr>
                  </a:solidFill>
                </a:uFill>
                <a:latin typeface="Calibri"/>
                <a:ea typeface="Calibri"/>
                <a:cs typeface="Calibri"/>
              </a:rPr>
              <a:t>Jour 16</a:t>
            </a:r>
          </a:p>
        </p:txBody>
      </p:sp>
    </p:spTree>
    <p:extLst>
      <p:ext uri="{BB962C8B-B14F-4D97-AF65-F5344CB8AC3E}">
        <p14:creationId xmlns:p14="http://schemas.microsoft.com/office/powerpoint/2010/main" val="3414062686"/>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3A1EBC8-418E-DE3A-F80C-A7613E79F16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4126" y="10633"/>
            <a:ext cx="6033242" cy="67768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5206A0-C31F-604F-0F79-6918D233201D}"/>
              </a:ext>
            </a:extLst>
          </p:cNvPr>
          <p:cNvSpPr txBox="1"/>
          <p:nvPr/>
        </p:nvSpPr>
        <p:spPr>
          <a:xfrm>
            <a:off x="7028748" y="637541"/>
            <a:ext cx="4468035" cy="5264317"/>
          </a:xfrm>
          <a:prstGeom prst="rect">
            <a:avLst/>
          </a:prstGeom>
          <a:noFill/>
        </p:spPr>
        <p:txBody>
          <a:bodyPr wrap="square">
            <a:spAutoFit/>
          </a:bodyPr>
          <a:lstStyle/>
          <a:p>
            <a:pPr marL="285750" indent="-285750">
              <a:lnSpc>
                <a:spcPct val="95000"/>
              </a:lnSpc>
              <a:spcBef>
                <a:spcPts val="1200"/>
              </a:spcBef>
              <a:buClr>
                <a:schemeClr val="accent4"/>
              </a:buClr>
              <a:buFont typeface="Arial" panose="020B0604020202020204" pitchFamily="34" charset="0"/>
              <a:buChar char="•"/>
            </a:pPr>
            <a:r>
              <a:rPr lang="fr-FR" sz="2400" b="0" i="0" u="none" strike="noStrike" cap="none" baseline="0">
                <a:solidFill>
                  <a:srgbClr val="333333"/>
                </a:solidFill>
                <a:effectLst/>
                <a:uFill>
                  <a:solidFill>
                    <a:prstClr val="black">
                      <a:alpha val="0"/>
                    </a:prstClr>
                  </a:solidFill>
                </a:uFill>
                <a:latin typeface="interfaceregular"/>
                <a:ea typeface="interfaceregular"/>
                <a:cs typeface="interfaceregular"/>
              </a:rPr>
              <a:t>Une éruption maculaire et une lymphadénopathie douloureuse ont été observées dans la région inguinale droite (cadre A). </a:t>
            </a:r>
          </a:p>
          <a:p>
            <a:pPr marL="285750" indent="-285750">
              <a:lnSpc>
                <a:spcPct val="95000"/>
              </a:lnSpc>
              <a:spcBef>
                <a:spcPts val="1200"/>
              </a:spcBef>
              <a:buClr>
                <a:schemeClr val="accent4"/>
              </a:buClr>
              <a:buFont typeface="Arial" panose="020B0604020202020204" pitchFamily="34" charset="0"/>
              <a:buChar char="•"/>
            </a:pPr>
            <a:r>
              <a:rPr lang="fr-FR" sz="2400" b="0" i="0" u="none" strike="noStrike" cap="none" baseline="0">
                <a:solidFill>
                  <a:srgbClr val="333333"/>
                </a:solidFill>
                <a:effectLst/>
                <a:uFill>
                  <a:solidFill>
                    <a:prstClr val="black">
                      <a:alpha val="0"/>
                    </a:prstClr>
                  </a:solidFill>
                </a:uFill>
                <a:latin typeface="interfaceregular"/>
                <a:ea typeface="interfaceregular"/>
                <a:cs typeface="interfaceregular"/>
              </a:rPr>
              <a:t>Deux lésions ulcérées et plusieurs pustules ombiliquées ont été observées sur le pénis (cadre B).</a:t>
            </a:r>
          </a:p>
          <a:p>
            <a:pPr marL="285750" indent="-285750">
              <a:lnSpc>
                <a:spcPct val="95000"/>
              </a:lnSpc>
              <a:spcBef>
                <a:spcPts val="1200"/>
              </a:spcBef>
              <a:buClr>
                <a:schemeClr val="accent4"/>
              </a:buClr>
              <a:buFont typeface="Arial" panose="020B0604020202020204" pitchFamily="34" charset="0"/>
              <a:buChar char="•"/>
            </a:pPr>
            <a:r>
              <a:rPr lang="fr-FR" sz="2400" b="0" i="0" u="none" strike="noStrike" cap="none" baseline="0">
                <a:solidFill>
                  <a:srgbClr val="333333"/>
                </a:solidFill>
                <a:effectLst/>
                <a:uFill>
                  <a:solidFill>
                    <a:prstClr val="black">
                      <a:alpha val="0"/>
                    </a:prstClr>
                  </a:solidFill>
                </a:uFill>
                <a:latin typeface="interfaceregular"/>
                <a:ea typeface="interfaceregular"/>
                <a:cs typeface="interfaceregular"/>
              </a:rPr>
              <a:t>Autres exemples de lésions génitales associées à la variole du singe (cadres C et D).</a:t>
            </a:r>
          </a:p>
        </p:txBody>
      </p:sp>
      <p:sp>
        <p:nvSpPr>
          <p:cNvPr id="8" name="TextBox 7">
            <a:extLst>
              <a:ext uri="{FF2B5EF4-FFF2-40B4-BE49-F238E27FC236}">
                <a16:creationId xmlns:a16="http://schemas.microsoft.com/office/drawing/2014/main" id="{75534B0F-76D8-C58E-CBD2-7F2C7F6DB58C}"/>
              </a:ext>
            </a:extLst>
          </p:cNvPr>
          <p:cNvSpPr txBox="1"/>
          <p:nvPr/>
        </p:nvSpPr>
        <p:spPr>
          <a:xfrm>
            <a:off x="7347723" y="6364281"/>
            <a:ext cx="4468034" cy="45720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Patrocinio-Jesus R, et al. </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Monkeypox genital lesions</a:t>
            </a:r>
            <a:r>
              <a:rPr lang="fr-FR" sz="1200" b="0" i="0" u="none" strike="noStrike" cap="none" baseline="0">
                <a:solidFill>
                  <a:srgbClr val="44546A"/>
                </a:solidFill>
                <a:effectLst/>
                <a:uFill>
                  <a:solidFill>
                    <a:prstClr val="black">
                      <a:alpha val="0"/>
                    </a:prstClr>
                  </a:solidFill>
                </a:uFill>
                <a:latin typeface="Arial"/>
                <a:ea typeface="Arial"/>
                <a:cs typeface="Arial"/>
              </a:rPr>
              <a:t>. New Eng J Med. 2022;387:66.</a:t>
            </a:r>
          </a:p>
        </p:txBody>
      </p:sp>
      <p:sp>
        <p:nvSpPr>
          <p:cNvPr id="2" name="TextBox 1">
            <a:extLst>
              <a:ext uri="{FF2B5EF4-FFF2-40B4-BE49-F238E27FC236}">
                <a16:creationId xmlns:a16="http://schemas.microsoft.com/office/drawing/2014/main" id="{12C6F3FC-855F-4DD0-BF84-EE3A0B045CA9}"/>
              </a:ext>
            </a:extLst>
          </p:cNvPr>
          <p:cNvSpPr txBox="1"/>
          <p:nvPr/>
        </p:nvSpPr>
        <p:spPr>
          <a:xfrm>
            <a:off x="829133" y="70558"/>
            <a:ext cx="280657" cy="213360"/>
          </a:xfrm>
          <a:prstGeom prst="rect">
            <a:avLst/>
          </a:prstGeom>
          <a:solidFill>
            <a:srgbClr val="EAF3F5"/>
          </a:solidFill>
        </p:spPr>
        <p:txBody>
          <a:bodyPr wrap="square" lIns="0" tIns="0" rIns="0" bIns="0" rtlCol="0">
            <a:spAutoFit/>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A</a:t>
            </a:r>
          </a:p>
        </p:txBody>
      </p:sp>
      <p:sp>
        <p:nvSpPr>
          <p:cNvPr id="7" name="TextBox 6">
            <a:extLst>
              <a:ext uri="{FF2B5EF4-FFF2-40B4-BE49-F238E27FC236}">
                <a16:creationId xmlns:a16="http://schemas.microsoft.com/office/drawing/2014/main" id="{EC799999-292C-4471-84F1-D8CA140BA644}"/>
              </a:ext>
            </a:extLst>
          </p:cNvPr>
          <p:cNvSpPr txBox="1"/>
          <p:nvPr/>
        </p:nvSpPr>
        <p:spPr>
          <a:xfrm>
            <a:off x="3830747" y="70558"/>
            <a:ext cx="280657" cy="213360"/>
          </a:xfrm>
          <a:prstGeom prst="rect">
            <a:avLst/>
          </a:prstGeom>
          <a:solidFill>
            <a:srgbClr val="71442E"/>
          </a:solidFill>
        </p:spPr>
        <p:txBody>
          <a:bodyPr wrap="square" lIns="0" tIns="0" rIns="0" bIns="0" rtlCol="0">
            <a:spAutoFit/>
          </a:bodyPr>
          <a:lstStyle/>
          <a:p>
            <a:pPr algn="ctr"/>
            <a:r>
              <a:rPr lang="fr-FR" sz="1400" b="1" i="0" u="none" strike="noStrike" cap="none" baseline="0">
                <a:solidFill>
                  <a:srgbClr val="FFFFFF"/>
                </a:solidFill>
                <a:effectLst/>
                <a:uFill>
                  <a:solidFill>
                    <a:prstClr val="black">
                      <a:alpha val="0"/>
                    </a:prstClr>
                  </a:solidFill>
                </a:uFill>
                <a:latin typeface="Arial"/>
                <a:ea typeface="Arial"/>
                <a:cs typeface="Arial"/>
              </a:rPr>
              <a:t>B</a:t>
            </a:r>
          </a:p>
        </p:txBody>
      </p:sp>
      <p:sp>
        <p:nvSpPr>
          <p:cNvPr id="10" name="TextBox 9">
            <a:extLst>
              <a:ext uri="{FF2B5EF4-FFF2-40B4-BE49-F238E27FC236}">
                <a16:creationId xmlns:a16="http://schemas.microsoft.com/office/drawing/2014/main" id="{62F3D0D0-A7BB-425B-A564-CCB5B58B2409}"/>
              </a:ext>
            </a:extLst>
          </p:cNvPr>
          <p:cNvSpPr txBox="1"/>
          <p:nvPr/>
        </p:nvSpPr>
        <p:spPr>
          <a:xfrm>
            <a:off x="829133" y="3730497"/>
            <a:ext cx="280657" cy="213360"/>
          </a:xfrm>
          <a:prstGeom prst="rect">
            <a:avLst/>
          </a:prstGeom>
          <a:solidFill>
            <a:srgbClr val="452B22"/>
          </a:solidFill>
        </p:spPr>
        <p:txBody>
          <a:bodyPr wrap="square" lIns="0" tIns="0" rIns="0" bIns="0" rtlCol="0">
            <a:spAutoFit/>
          </a:bodyPr>
          <a:lstStyle/>
          <a:p>
            <a:pPr algn="ctr"/>
            <a:r>
              <a:rPr lang="fr-FR" sz="1400" b="1" i="0" u="none" strike="noStrike" cap="none" baseline="0">
                <a:solidFill>
                  <a:srgbClr val="FFFFFF"/>
                </a:solidFill>
                <a:effectLst/>
                <a:uFill>
                  <a:solidFill>
                    <a:prstClr val="black">
                      <a:alpha val="0"/>
                    </a:prstClr>
                  </a:solidFill>
                </a:uFill>
                <a:latin typeface="Arial"/>
                <a:ea typeface="Arial"/>
                <a:cs typeface="Arial"/>
              </a:rPr>
              <a:t>C</a:t>
            </a:r>
          </a:p>
        </p:txBody>
      </p:sp>
      <p:sp>
        <p:nvSpPr>
          <p:cNvPr id="11" name="TextBox 10">
            <a:extLst>
              <a:ext uri="{FF2B5EF4-FFF2-40B4-BE49-F238E27FC236}">
                <a16:creationId xmlns:a16="http://schemas.microsoft.com/office/drawing/2014/main" id="{75F28E78-51FF-48FE-9887-5F6BC2D5D769}"/>
              </a:ext>
            </a:extLst>
          </p:cNvPr>
          <p:cNvSpPr txBox="1"/>
          <p:nvPr/>
        </p:nvSpPr>
        <p:spPr>
          <a:xfrm>
            <a:off x="3605171" y="3701437"/>
            <a:ext cx="280657" cy="213360"/>
          </a:xfrm>
          <a:prstGeom prst="rect">
            <a:avLst/>
          </a:prstGeom>
          <a:solidFill>
            <a:srgbClr val="EAF3F5"/>
          </a:solidFill>
        </p:spPr>
        <p:txBody>
          <a:bodyPr wrap="square" lIns="0" tIns="0" rIns="0" bIns="0" rtlCol="0">
            <a:spAutoFit/>
          </a:bodyPr>
          <a:lstStyle/>
          <a:p>
            <a:pPr algn="ctr"/>
            <a:r>
              <a:rPr lang="fr-FR" sz="1400" b="1" i="0" u="none" strike="noStrike" cap="none" baseline="0">
                <a:solidFill>
                  <a:srgbClr val="000000"/>
                </a:solidFill>
                <a:effectLst/>
                <a:uFill>
                  <a:solidFill>
                    <a:prstClr val="black">
                      <a:alpha val="0"/>
                    </a:prstClr>
                  </a:solidFill>
                </a:uFill>
                <a:latin typeface="Arial"/>
                <a:ea typeface="Arial"/>
                <a:cs typeface="Arial"/>
              </a:rPr>
              <a:t>D</a:t>
            </a:r>
          </a:p>
        </p:txBody>
      </p:sp>
    </p:spTree>
    <p:extLst>
      <p:ext uri="{BB962C8B-B14F-4D97-AF65-F5344CB8AC3E}">
        <p14:creationId xmlns:p14="http://schemas.microsoft.com/office/powerpoint/2010/main" val="139350555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38A70E4-E643-4CCA-971A-8766D82D9C55}"/>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2162E903-F6D1-48B5-8836-2EE4B11456A1}"/>
              </a:ext>
            </a:extLst>
          </p:cNvPr>
          <p:cNvSpPr>
            <a:spLocks noGrp="1"/>
          </p:cNvSpPr>
          <p:nvPr>
            <p:ph type="title"/>
          </p:nvPr>
        </p:nvSpPr>
        <p:spPr/>
        <p:txBody>
          <a:bodyPr>
            <a:normAutofit/>
          </a:bodyPr>
          <a:lstStyle/>
          <a:p>
            <a:r>
              <a:rPr lang="fr-FR" sz="3600" b="0" i="0" u="none" strike="noStrike" cap="none" baseline="0">
                <a:solidFill>
                  <a:srgbClr val="FFFFFF"/>
                </a:solidFill>
                <a:effectLst/>
                <a:uFill>
                  <a:solidFill>
                    <a:prstClr val="black">
                      <a:alpha val="0"/>
                    </a:prstClr>
                  </a:solidFill>
                </a:uFill>
                <a:latin typeface="Arial"/>
                <a:ea typeface="Arial"/>
                <a:cs typeface="Arial"/>
              </a:rPr>
              <a:t>Module 1 : Contexte </a:t>
            </a:r>
          </a:p>
        </p:txBody>
      </p:sp>
    </p:spTree>
    <p:extLst>
      <p:ext uri="{BB962C8B-B14F-4D97-AF65-F5344CB8AC3E}">
        <p14:creationId xmlns:p14="http://schemas.microsoft.com/office/powerpoint/2010/main" val="318086026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33EB3-F2EC-EA95-190B-5568EEA9BC7D}"/>
              </a:ext>
            </a:extLst>
          </p:cNvPr>
          <p:cNvSpPr>
            <a:spLocks noGrp="1"/>
          </p:cNvSpPr>
          <p:nvPr>
            <p:ph type="title"/>
          </p:nvPr>
        </p:nvSpPr>
        <p:spPr>
          <a:xfrm>
            <a:off x="494026" y="365069"/>
            <a:ext cx="10735851" cy="611247"/>
          </a:xfrm>
        </p:spPr>
        <p:txBody>
          <a:bodyPr>
            <a:normAutofit/>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Progression des lésions péniennes confluentes </a:t>
            </a:r>
            <a:endParaRPr lang="en-US" sz="3200" b="0">
              <a:solidFill>
                <a:schemeClr val="tx2"/>
              </a:solidFill>
            </a:endParaRPr>
          </a:p>
        </p:txBody>
      </p:sp>
      <p:pic>
        <p:nvPicPr>
          <p:cNvPr id="7170" name="Picture 2" descr="Fig 8">
            <a:extLst>
              <a:ext uri="{FF2B5EF4-FFF2-40B4-BE49-F238E27FC236}">
                <a16:creationId xmlns:a16="http://schemas.microsoft.com/office/drawing/2014/main" id="{18A836A3-25D3-733F-175A-6F0A618C2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08" t="2667" r="1580" b="3490"/>
          <a:stretch>
            <a:fillRect/>
          </a:stretch>
        </p:blipFill>
        <p:spPr bwMode="auto">
          <a:xfrm>
            <a:off x="2484640" y="1150828"/>
            <a:ext cx="6645349" cy="53500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334B797-7FEE-A258-6AF0-E4A9DAE1BCA1}"/>
              </a:ext>
            </a:extLst>
          </p:cNvPr>
          <p:cNvSpPr txBox="1"/>
          <p:nvPr/>
        </p:nvSpPr>
        <p:spPr>
          <a:xfrm>
            <a:off x="9129989" y="1150828"/>
            <a:ext cx="2661515" cy="3631763"/>
          </a:xfrm>
          <a:prstGeom prst="rect">
            <a:avLst/>
          </a:prstGeom>
          <a:noFill/>
        </p:spPr>
        <p:txBody>
          <a:bodyPr wrap="square">
            <a:spAutoFit/>
          </a:bodyPr>
          <a:lstStyle/>
          <a:p>
            <a:pPr marL="285750" indent="-285750">
              <a:lnSpc>
                <a:spcPct val="95000"/>
              </a:lnSpc>
              <a:spcBef>
                <a:spcPts val="1200"/>
              </a:spcBef>
              <a:buClr>
                <a:schemeClr val="accent4"/>
              </a:buClr>
              <a:buFont typeface="Arial" panose="020B0604020202020204" pitchFamily="34" charset="0"/>
              <a:buChar char="•"/>
            </a:pPr>
            <a:r>
              <a:rPr lang="fr-FR" sz="2000" b="0" i="0" u="none" strike="noStrike" cap="none" baseline="0" dirty="0">
                <a:solidFill>
                  <a:srgbClr val="333333"/>
                </a:solidFill>
                <a:effectLst/>
                <a:uFill>
                  <a:solidFill>
                    <a:prstClr val="black">
                      <a:alpha val="0"/>
                    </a:prstClr>
                  </a:solidFill>
                </a:uFill>
                <a:latin typeface="interfaceregular"/>
                <a:ea typeface="interfaceregular"/>
                <a:cs typeface="interfaceregular"/>
              </a:rPr>
              <a:t>Homme âgé de 40 ans</a:t>
            </a:r>
          </a:p>
          <a:p>
            <a:pPr marL="285750" indent="-285750">
              <a:lnSpc>
                <a:spcPct val="95000"/>
              </a:lnSpc>
              <a:spcBef>
                <a:spcPts val="1200"/>
              </a:spcBef>
              <a:buClr>
                <a:schemeClr val="accent4"/>
              </a:buClr>
              <a:buFont typeface="Arial" panose="020B0604020202020204" pitchFamily="34" charset="0"/>
              <a:buChar char="•"/>
            </a:pPr>
            <a:r>
              <a:rPr lang="fr-FR" sz="2000" b="0" i="0" u="none" strike="noStrike" cap="none" baseline="0" dirty="0">
                <a:solidFill>
                  <a:srgbClr val="333333"/>
                </a:solidFill>
                <a:effectLst/>
                <a:uFill>
                  <a:solidFill>
                    <a:prstClr val="black">
                      <a:alpha val="0"/>
                    </a:prstClr>
                  </a:solidFill>
                </a:uFill>
                <a:latin typeface="interfaceregular"/>
                <a:ea typeface="interfaceregular"/>
                <a:cs typeface="interfaceregular"/>
              </a:rPr>
              <a:t>Séropositif au VIH</a:t>
            </a:r>
          </a:p>
          <a:p>
            <a:pPr marL="285750" indent="-285750">
              <a:lnSpc>
                <a:spcPct val="95000"/>
              </a:lnSpc>
              <a:spcBef>
                <a:spcPts val="1200"/>
              </a:spcBef>
              <a:buClr>
                <a:schemeClr val="accent4"/>
              </a:buClr>
              <a:buFont typeface="Arial" panose="020B0604020202020204" pitchFamily="34" charset="0"/>
              <a:buChar char="•"/>
            </a:pPr>
            <a:r>
              <a:rPr lang="fr-FR" sz="2000" b="0" i="0" u="none" strike="noStrike" cap="none" baseline="0" dirty="0">
                <a:solidFill>
                  <a:srgbClr val="333333"/>
                </a:solidFill>
                <a:effectLst/>
                <a:uFill>
                  <a:solidFill>
                    <a:prstClr val="black">
                      <a:alpha val="0"/>
                    </a:prstClr>
                  </a:solidFill>
                </a:uFill>
                <a:latin typeface="interfaceregular"/>
                <a:ea typeface="interfaceregular"/>
                <a:cs typeface="interfaceregular"/>
              </a:rPr>
              <a:t>Charge virale </a:t>
            </a:r>
            <a:br>
              <a:rPr sz="2000" dirty="0"/>
            </a:br>
            <a:r>
              <a:rPr lang="fr-FR" sz="2000" b="0" i="0" u="none" strike="noStrike" cap="none" baseline="0" dirty="0">
                <a:solidFill>
                  <a:srgbClr val="333333"/>
                </a:solidFill>
                <a:effectLst/>
                <a:uFill>
                  <a:solidFill>
                    <a:prstClr val="black">
                      <a:alpha val="0"/>
                    </a:prstClr>
                  </a:solidFill>
                </a:uFill>
                <a:latin typeface="interfaceregular"/>
                <a:ea typeface="interfaceregular"/>
                <a:cs typeface="interfaceregular"/>
              </a:rPr>
              <a:t>&lt; 200 copies/ml </a:t>
            </a:r>
          </a:p>
          <a:p>
            <a:pPr marL="285750" indent="-285750">
              <a:lnSpc>
                <a:spcPct val="95000"/>
              </a:lnSpc>
              <a:spcBef>
                <a:spcPts val="1200"/>
              </a:spcBef>
              <a:buClr>
                <a:schemeClr val="accent4"/>
              </a:buClr>
              <a:buFont typeface="Arial" panose="020B0604020202020204" pitchFamily="34" charset="0"/>
              <a:buChar char="•"/>
            </a:pPr>
            <a:r>
              <a:rPr lang="fr-FR" sz="2000" b="0" i="0" u="none" strike="noStrike" cap="none" baseline="0" dirty="0">
                <a:solidFill>
                  <a:srgbClr val="333333"/>
                </a:solidFill>
                <a:effectLst/>
                <a:uFill>
                  <a:solidFill>
                    <a:prstClr val="black">
                      <a:alpha val="0"/>
                    </a:prstClr>
                  </a:solidFill>
                </a:uFill>
                <a:latin typeface="interfaceregular"/>
                <a:ea typeface="interfaceregular"/>
                <a:cs typeface="interfaceregular"/>
              </a:rPr>
              <a:t>Sous traitement antirétroviral</a:t>
            </a:r>
          </a:p>
          <a:p>
            <a:pPr marL="285750" indent="-285750">
              <a:lnSpc>
                <a:spcPct val="95000"/>
              </a:lnSpc>
              <a:spcBef>
                <a:spcPts val="1200"/>
              </a:spcBef>
              <a:buClr>
                <a:schemeClr val="accent4"/>
              </a:buClr>
              <a:buFont typeface="Arial" panose="020B0604020202020204" pitchFamily="34" charset="0"/>
              <a:buChar char="•"/>
            </a:pPr>
            <a:r>
              <a:rPr lang="fr-FR" sz="2000" b="0" i="0" u="none" strike="noStrike" cap="none" baseline="0" dirty="0">
                <a:solidFill>
                  <a:srgbClr val="333333"/>
                </a:solidFill>
                <a:effectLst/>
                <a:uFill>
                  <a:solidFill>
                    <a:prstClr val="black">
                      <a:alpha val="0"/>
                    </a:prstClr>
                  </a:solidFill>
                </a:uFill>
                <a:latin typeface="interfaceregular"/>
                <a:ea typeface="interfaceregular"/>
                <a:cs typeface="interfaceregular"/>
              </a:rPr>
              <a:t>Numération des CD4 </a:t>
            </a:r>
            <a:br>
              <a:rPr sz="2000" dirty="0"/>
            </a:br>
            <a:r>
              <a:rPr lang="fr-FR" sz="2000" b="0" i="0" u="none" strike="noStrike" cap="none" baseline="0" dirty="0">
                <a:solidFill>
                  <a:srgbClr val="333333"/>
                </a:solidFill>
                <a:effectLst/>
                <a:uFill>
                  <a:solidFill>
                    <a:prstClr val="black">
                      <a:alpha val="0"/>
                    </a:prstClr>
                  </a:solidFill>
                </a:uFill>
                <a:latin typeface="interfaceregular"/>
                <a:ea typeface="interfaceregular"/>
                <a:cs typeface="interfaceregular"/>
              </a:rPr>
              <a:t>&gt; 500 cellules/</a:t>
            </a:r>
            <a:r>
              <a:rPr lang="fr-FR" sz="2000" b="0" i="0" u="none" strike="noStrike" cap="none" baseline="0" dirty="0" err="1">
                <a:solidFill>
                  <a:srgbClr val="333333"/>
                </a:solidFill>
                <a:effectLst/>
                <a:uFill>
                  <a:solidFill>
                    <a:prstClr val="black">
                      <a:alpha val="0"/>
                    </a:prstClr>
                  </a:solidFill>
                </a:uFill>
                <a:latin typeface="interfaceregular"/>
                <a:ea typeface="interfaceregular"/>
                <a:cs typeface="interfaceregular"/>
              </a:rPr>
              <a:t>μl</a:t>
            </a:r>
            <a:endParaRPr lang="fr-FR" sz="2000" b="0" i="0" u="none" strike="noStrike" cap="none" baseline="0" dirty="0">
              <a:solidFill>
                <a:srgbClr val="333333"/>
              </a:solidFill>
              <a:effectLst/>
              <a:uFill>
                <a:solidFill>
                  <a:prstClr val="black">
                    <a:alpha val="0"/>
                  </a:prstClr>
                </a:solidFill>
              </a:uFill>
              <a:latin typeface="interfaceregular"/>
              <a:ea typeface="interfaceregular"/>
              <a:cs typeface="interfaceregular"/>
            </a:endParaRPr>
          </a:p>
        </p:txBody>
      </p:sp>
      <p:sp>
        <p:nvSpPr>
          <p:cNvPr id="3" name="Title 1">
            <a:extLst>
              <a:ext uri="{FF2B5EF4-FFF2-40B4-BE49-F238E27FC236}">
                <a16:creationId xmlns:a16="http://schemas.microsoft.com/office/drawing/2014/main" id="{7AEAAD88-6DF8-6997-120B-E311E24330FB}"/>
              </a:ext>
            </a:extLst>
          </p:cNvPr>
          <p:cNvSpPr txBox="1"/>
          <p:nvPr/>
        </p:nvSpPr>
        <p:spPr>
          <a:xfrm>
            <a:off x="494025" y="1796903"/>
            <a:ext cx="1930199" cy="2667066"/>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3600" b="1" i="0" kern="1200">
                <a:solidFill>
                  <a:srgbClr val="577F9F"/>
                </a:solidFill>
                <a:latin typeface="Arial" panose="020B0604020202020204" pitchFamily="34" charset="0"/>
                <a:ea typeface="+mj-ea"/>
                <a:cs typeface="Arial" panose="020B0604020202020204" pitchFamily="34" charset="0"/>
              </a:defRPr>
            </a:lvl1pPr>
          </a:lstStyle>
          <a:p>
            <a:r>
              <a:rPr lang="fr-FR" sz="2300" b="0" i="0" u="none" strike="noStrike" cap="none" baseline="0">
                <a:solidFill>
                  <a:srgbClr val="44546A"/>
                </a:solidFill>
                <a:effectLst/>
                <a:uFill>
                  <a:solidFill>
                    <a:prstClr val="black">
                      <a:alpha val="0"/>
                    </a:prstClr>
                  </a:solidFill>
                </a:uFill>
                <a:latin typeface="Arial"/>
                <a:ea typeface="Arial"/>
                <a:cs typeface="Arial"/>
              </a:rPr>
              <a:t>Plusieurs lésions ont progressé pour devenir confluentes, formant ensuite un ulcère de grande taille</a:t>
            </a:r>
          </a:p>
        </p:txBody>
      </p:sp>
      <p:sp>
        <p:nvSpPr>
          <p:cNvPr id="5" name="TextBox 4">
            <a:extLst>
              <a:ext uri="{FF2B5EF4-FFF2-40B4-BE49-F238E27FC236}">
                <a16:creationId xmlns:a16="http://schemas.microsoft.com/office/drawing/2014/main" id="{98AE3EFD-0712-ED65-9E34-37281A4901AE}"/>
              </a:ext>
            </a:extLst>
          </p:cNvPr>
          <p:cNvSpPr txBox="1"/>
          <p:nvPr/>
        </p:nvSpPr>
        <p:spPr>
          <a:xfrm>
            <a:off x="9301163" y="5336615"/>
            <a:ext cx="2661515" cy="118872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Patel A, et al. </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Clinical features and novel presentations of human monkeypox in a central London centre during the 2022 outbreak: descriptive case series. BMJ</a:t>
            </a:r>
            <a:r>
              <a:rPr lang="fr-FR" sz="1200" b="0" i="0" u="none" strike="noStrike" cap="none" baseline="0">
                <a:solidFill>
                  <a:srgbClr val="44546A"/>
                </a:solidFill>
                <a:effectLst/>
                <a:uFill>
                  <a:solidFill>
                    <a:prstClr val="black">
                      <a:alpha val="0"/>
                    </a:prstClr>
                  </a:solidFill>
                </a:uFill>
                <a:latin typeface="Arial"/>
                <a:ea typeface="Arial"/>
                <a:cs typeface="Arial"/>
              </a:rPr>
              <a:t>. 2022;378:e072410.</a:t>
            </a:r>
          </a:p>
        </p:txBody>
      </p:sp>
      <p:sp>
        <p:nvSpPr>
          <p:cNvPr id="7" name="TextBox 6">
            <a:extLst>
              <a:ext uri="{FF2B5EF4-FFF2-40B4-BE49-F238E27FC236}">
                <a16:creationId xmlns:a16="http://schemas.microsoft.com/office/drawing/2014/main" id="{D1168482-70C2-41E5-A3BD-0F8DADF7969C}"/>
              </a:ext>
            </a:extLst>
          </p:cNvPr>
          <p:cNvSpPr txBox="1"/>
          <p:nvPr/>
        </p:nvSpPr>
        <p:spPr>
          <a:xfrm>
            <a:off x="3298767" y="3488815"/>
            <a:ext cx="684757" cy="274320"/>
          </a:xfrm>
          <a:prstGeom prst="rect">
            <a:avLst/>
          </a:prstGeom>
          <a:solidFill>
            <a:schemeClr val="bg1"/>
          </a:solidFill>
        </p:spPr>
        <p:txBody>
          <a:bodyPr wrap="square" lIns="0" tIns="0" rIns="0" bIns="0" rtlCol="0">
            <a:spAutoFit/>
          </a:bodyPr>
          <a:lstStyle/>
          <a:p>
            <a:pPr algn="ctr"/>
            <a:r>
              <a:rPr lang="fr-FR" sz="1800" b="0" i="0" u="none" strike="noStrike" cap="none" baseline="0">
                <a:solidFill>
                  <a:srgbClr val="000000"/>
                </a:solidFill>
                <a:effectLst/>
                <a:uFill>
                  <a:solidFill>
                    <a:prstClr val="black">
                      <a:alpha val="0"/>
                    </a:prstClr>
                  </a:solidFill>
                </a:uFill>
                <a:latin typeface="Calibri"/>
                <a:ea typeface="Calibri"/>
                <a:cs typeface="Calibri"/>
              </a:rPr>
              <a:t>Jour 3</a:t>
            </a:r>
          </a:p>
        </p:txBody>
      </p:sp>
      <p:sp>
        <p:nvSpPr>
          <p:cNvPr id="10" name="TextBox 9">
            <a:extLst>
              <a:ext uri="{FF2B5EF4-FFF2-40B4-BE49-F238E27FC236}">
                <a16:creationId xmlns:a16="http://schemas.microsoft.com/office/drawing/2014/main" id="{3858A67A-66C4-472C-80EF-818BC95CC04B}"/>
              </a:ext>
            </a:extLst>
          </p:cNvPr>
          <p:cNvSpPr txBox="1"/>
          <p:nvPr/>
        </p:nvSpPr>
        <p:spPr>
          <a:xfrm>
            <a:off x="5525632" y="3482919"/>
            <a:ext cx="570368" cy="274320"/>
          </a:xfrm>
          <a:prstGeom prst="rect">
            <a:avLst/>
          </a:prstGeom>
          <a:solidFill>
            <a:schemeClr val="bg1"/>
          </a:solidFill>
        </p:spPr>
        <p:txBody>
          <a:bodyPr wrap="square" lIns="0" tIns="0" rIns="0" bIns="0" rtlCol="0">
            <a:spAutoFit/>
          </a:bodyPr>
          <a:lstStyle/>
          <a:p>
            <a:pPr algn="ctr"/>
            <a:r>
              <a:rPr lang="fr-FR" sz="1800" b="0" i="0" u="none" strike="noStrike" cap="none" baseline="0">
                <a:solidFill>
                  <a:srgbClr val="000000"/>
                </a:solidFill>
                <a:effectLst/>
                <a:uFill>
                  <a:solidFill>
                    <a:prstClr val="black">
                      <a:alpha val="0"/>
                    </a:prstClr>
                  </a:solidFill>
                </a:uFill>
                <a:latin typeface="Calibri"/>
                <a:ea typeface="Calibri"/>
                <a:cs typeface="Calibri"/>
              </a:rPr>
              <a:t>Jour 7</a:t>
            </a:r>
          </a:p>
        </p:txBody>
      </p:sp>
      <p:sp>
        <p:nvSpPr>
          <p:cNvPr id="11" name="TextBox 10">
            <a:extLst>
              <a:ext uri="{FF2B5EF4-FFF2-40B4-BE49-F238E27FC236}">
                <a16:creationId xmlns:a16="http://schemas.microsoft.com/office/drawing/2014/main" id="{8B4D6C53-913A-4D37-BBB8-61FA1020984E}"/>
              </a:ext>
            </a:extLst>
          </p:cNvPr>
          <p:cNvSpPr txBox="1"/>
          <p:nvPr/>
        </p:nvSpPr>
        <p:spPr>
          <a:xfrm>
            <a:off x="6910128" y="3482918"/>
            <a:ext cx="2074464" cy="274320"/>
          </a:xfrm>
          <a:prstGeom prst="rect">
            <a:avLst/>
          </a:prstGeom>
          <a:solidFill>
            <a:schemeClr val="bg1"/>
          </a:solidFill>
        </p:spPr>
        <p:txBody>
          <a:bodyPr wrap="square" lIns="0" tIns="0" rIns="0" bIns="0" rtlCol="0">
            <a:spAutoFit/>
          </a:bodyPr>
          <a:lstStyle/>
          <a:p>
            <a:pPr algn="ctr"/>
            <a:r>
              <a:rPr lang="fr-FR" sz="1800" b="0" i="0" u="none" strike="noStrike" cap="none" baseline="0">
                <a:solidFill>
                  <a:srgbClr val="000000"/>
                </a:solidFill>
                <a:effectLst/>
                <a:uFill>
                  <a:solidFill>
                    <a:prstClr val="black">
                      <a:alpha val="0"/>
                    </a:prstClr>
                  </a:solidFill>
                </a:uFill>
                <a:latin typeface="Calibri"/>
                <a:ea typeface="Calibri"/>
                <a:cs typeface="Calibri"/>
              </a:rPr>
              <a:t>Jour 11 (admission)</a:t>
            </a:r>
          </a:p>
        </p:txBody>
      </p:sp>
      <p:sp>
        <p:nvSpPr>
          <p:cNvPr id="12" name="TextBox 11">
            <a:extLst>
              <a:ext uri="{FF2B5EF4-FFF2-40B4-BE49-F238E27FC236}">
                <a16:creationId xmlns:a16="http://schemas.microsoft.com/office/drawing/2014/main" id="{459B10A8-E98D-4D24-B717-2244170F18CC}"/>
              </a:ext>
            </a:extLst>
          </p:cNvPr>
          <p:cNvSpPr txBox="1"/>
          <p:nvPr/>
        </p:nvSpPr>
        <p:spPr>
          <a:xfrm>
            <a:off x="4329353" y="6125035"/>
            <a:ext cx="885443" cy="274320"/>
          </a:xfrm>
          <a:prstGeom prst="rect">
            <a:avLst/>
          </a:prstGeom>
          <a:solidFill>
            <a:schemeClr val="bg1"/>
          </a:solidFill>
        </p:spPr>
        <p:txBody>
          <a:bodyPr wrap="square" lIns="0" tIns="0" rIns="0" bIns="0" rtlCol="0">
            <a:spAutoFit/>
          </a:bodyPr>
          <a:lstStyle/>
          <a:p>
            <a:pPr algn="ctr"/>
            <a:r>
              <a:rPr lang="fr-FR" sz="1800" b="0" i="0" u="none" strike="noStrike" cap="none" baseline="0">
                <a:solidFill>
                  <a:srgbClr val="000000"/>
                </a:solidFill>
                <a:effectLst/>
                <a:uFill>
                  <a:solidFill>
                    <a:prstClr val="black">
                      <a:alpha val="0"/>
                    </a:prstClr>
                  </a:solidFill>
                </a:uFill>
                <a:latin typeface="Calibri"/>
                <a:ea typeface="Calibri"/>
                <a:cs typeface="Calibri"/>
              </a:rPr>
              <a:t>Jour 16</a:t>
            </a:r>
          </a:p>
        </p:txBody>
      </p:sp>
      <p:sp>
        <p:nvSpPr>
          <p:cNvPr id="13" name="TextBox 12">
            <a:extLst>
              <a:ext uri="{FF2B5EF4-FFF2-40B4-BE49-F238E27FC236}">
                <a16:creationId xmlns:a16="http://schemas.microsoft.com/office/drawing/2014/main" id="{7E91EEF8-F97A-4D5B-8631-66F84B60BB1D}"/>
              </a:ext>
            </a:extLst>
          </p:cNvPr>
          <p:cNvSpPr txBox="1"/>
          <p:nvPr/>
        </p:nvSpPr>
        <p:spPr>
          <a:xfrm>
            <a:off x="6467406" y="6137244"/>
            <a:ext cx="885443" cy="274320"/>
          </a:xfrm>
          <a:prstGeom prst="rect">
            <a:avLst/>
          </a:prstGeom>
          <a:solidFill>
            <a:schemeClr val="bg1"/>
          </a:solidFill>
        </p:spPr>
        <p:txBody>
          <a:bodyPr wrap="square" lIns="0" tIns="0" rIns="0" bIns="0" rtlCol="0">
            <a:spAutoFit/>
          </a:bodyPr>
          <a:lstStyle/>
          <a:p>
            <a:pPr algn="ctr"/>
            <a:r>
              <a:rPr lang="fr-FR" sz="1800" b="0" i="0" u="none" strike="noStrike" cap="none" baseline="0">
                <a:solidFill>
                  <a:srgbClr val="000000"/>
                </a:solidFill>
                <a:effectLst/>
                <a:uFill>
                  <a:solidFill>
                    <a:prstClr val="black">
                      <a:alpha val="0"/>
                    </a:prstClr>
                  </a:solidFill>
                </a:uFill>
                <a:latin typeface="Calibri"/>
                <a:ea typeface="Calibri"/>
                <a:cs typeface="Calibri"/>
              </a:rPr>
              <a:t>Jour 24</a:t>
            </a:r>
          </a:p>
        </p:txBody>
      </p:sp>
    </p:spTree>
    <p:extLst>
      <p:ext uri="{BB962C8B-B14F-4D97-AF65-F5344CB8AC3E}">
        <p14:creationId xmlns:p14="http://schemas.microsoft.com/office/powerpoint/2010/main" val="1598737765"/>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C7AB25-5815-5BAA-134F-A489F8E44D39}"/>
              </a:ext>
            </a:extLst>
          </p:cNvPr>
          <p:cNvSpPr>
            <a:spLocks noGrp="1"/>
          </p:cNvSpPr>
          <p:nvPr>
            <p:ph type="title"/>
          </p:nvPr>
        </p:nvSpPr>
        <p:spPr>
          <a:xfrm>
            <a:off x="600204" y="358609"/>
            <a:ext cx="10881987" cy="800039"/>
          </a:xfrm>
        </p:spPr>
        <p:txBody>
          <a:bodyPr>
            <a:normAutofit/>
          </a:bodyPr>
          <a:lstStyle/>
          <a:p>
            <a:r>
              <a:rPr lang="fr-FR" sz="2500" b="1" i="0" u="none" strike="noStrike" cap="none" baseline="0">
                <a:solidFill>
                  <a:srgbClr val="577F9F"/>
                </a:solidFill>
                <a:effectLst/>
                <a:uFill>
                  <a:solidFill>
                    <a:prstClr val="black">
                      <a:alpha val="0"/>
                    </a:prstClr>
                  </a:solidFill>
                </a:uFill>
                <a:latin typeface="Arial"/>
                <a:ea typeface="Arial"/>
                <a:cs typeface="Arial"/>
              </a:rPr>
              <a:t>Infection bactérienne secondaire du pénis due à </a:t>
            </a:r>
            <a:r>
              <a:rPr lang="fr-FR" sz="2500" b="1" i="1" u="none" strike="noStrike" cap="none" baseline="0">
                <a:solidFill>
                  <a:srgbClr val="577F9F"/>
                </a:solidFill>
                <a:effectLst/>
                <a:uFill>
                  <a:solidFill>
                    <a:prstClr val="black">
                      <a:alpha val="0"/>
                    </a:prstClr>
                  </a:solidFill>
                </a:uFill>
                <a:latin typeface="Arial"/>
                <a:ea typeface="Arial"/>
                <a:cs typeface="Arial"/>
              </a:rPr>
              <a:t>Staphylococcus aureus </a:t>
            </a:r>
            <a:r>
              <a:rPr lang="fr-FR" sz="2500" b="1" i="0" u="none" strike="noStrike" cap="none" baseline="0">
                <a:solidFill>
                  <a:srgbClr val="577F9F"/>
                </a:solidFill>
                <a:effectLst/>
                <a:uFill>
                  <a:solidFill>
                    <a:prstClr val="black">
                      <a:alpha val="0"/>
                    </a:prstClr>
                  </a:solidFill>
                </a:uFill>
                <a:latin typeface="Arial"/>
                <a:ea typeface="Arial"/>
                <a:cs typeface="Arial"/>
              </a:rPr>
              <a:t>et </a:t>
            </a:r>
            <a:r>
              <a:rPr lang="fr-FR" sz="2500" b="1" i="1" u="none" strike="noStrike" cap="none" baseline="0">
                <a:solidFill>
                  <a:srgbClr val="577F9F"/>
                </a:solidFill>
                <a:effectLst/>
                <a:uFill>
                  <a:solidFill>
                    <a:prstClr val="black">
                      <a:alpha val="0"/>
                    </a:prstClr>
                  </a:solidFill>
                </a:uFill>
                <a:latin typeface="Arial"/>
                <a:ea typeface="Arial"/>
                <a:cs typeface="Arial"/>
              </a:rPr>
              <a:t>Streptococcus dysgalactiae </a:t>
            </a:r>
          </a:p>
        </p:txBody>
      </p:sp>
      <p:pic>
        <p:nvPicPr>
          <p:cNvPr id="2050" name="Picture 2" descr="Fig 2">
            <a:extLst>
              <a:ext uri="{FF2B5EF4-FFF2-40B4-BE49-F238E27FC236}">
                <a16:creationId xmlns:a16="http://schemas.microsoft.com/office/drawing/2014/main" id="{E599BB28-BB07-0AEE-8D61-52C2F2B410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20189" y="1306366"/>
            <a:ext cx="4128605" cy="53919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2F765C-D0CE-C06D-7406-703C04A47502}"/>
              </a:ext>
            </a:extLst>
          </p:cNvPr>
          <p:cNvSpPr txBox="1"/>
          <p:nvPr/>
        </p:nvSpPr>
        <p:spPr>
          <a:xfrm>
            <a:off x="5858005" y="6051993"/>
            <a:ext cx="5029200" cy="64008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Patel A, et al. </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Clinical features and novel presentations of human monkeypox in a central London centre during the 2022 outbreak: descriptive case series. BMJ</a:t>
            </a:r>
            <a:r>
              <a:rPr lang="fr-FR" sz="1200" b="0" i="0" u="none" strike="noStrike" cap="none" baseline="0">
                <a:solidFill>
                  <a:srgbClr val="44546A"/>
                </a:solidFill>
                <a:effectLst/>
                <a:uFill>
                  <a:solidFill>
                    <a:prstClr val="black">
                      <a:alpha val="0"/>
                    </a:prstClr>
                  </a:solidFill>
                </a:uFill>
                <a:latin typeface="Arial"/>
                <a:ea typeface="Arial"/>
                <a:cs typeface="Arial"/>
              </a:rPr>
              <a:t>. 2022;378:e072410.</a:t>
            </a:r>
          </a:p>
        </p:txBody>
      </p:sp>
      <p:sp>
        <p:nvSpPr>
          <p:cNvPr id="8" name="TextBox 7">
            <a:extLst>
              <a:ext uri="{FF2B5EF4-FFF2-40B4-BE49-F238E27FC236}">
                <a16:creationId xmlns:a16="http://schemas.microsoft.com/office/drawing/2014/main" id="{CB3E9D2A-E5F6-02C1-C24A-EF7E409A599B}"/>
              </a:ext>
            </a:extLst>
          </p:cNvPr>
          <p:cNvSpPr txBox="1"/>
          <p:nvPr/>
        </p:nvSpPr>
        <p:spPr>
          <a:xfrm>
            <a:off x="5858005" y="1594651"/>
            <a:ext cx="4256443" cy="4331629"/>
          </a:xfrm>
          <a:prstGeom prst="rect">
            <a:avLst/>
          </a:prstGeom>
          <a:noFill/>
        </p:spPr>
        <p:txBody>
          <a:bodyPr wrap="square">
            <a:spAutoFit/>
          </a:bodyPr>
          <a:lstStyle/>
          <a:p>
            <a:pPr marL="285750" indent="-285750">
              <a:lnSpc>
                <a:spcPct val="95000"/>
              </a:lnSpc>
              <a:spcBef>
                <a:spcPts val="1200"/>
              </a:spcBef>
              <a:buClr>
                <a:schemeClr val="accent4"/>
              </a:buClr>
              <a:buFont typeface="Arial" panose="020B0604020202020204" pitchFamily="34" charset="0"/>
              <a:buChar char="•"/>
            </a:pPr>
            <a:r>
              <a:rPr lang="fr-FR" sz="2400" b="0" i="0" u="none" strike="noStrike" cap="none" baseline="0">
                <a:solidFill>
                  <a:srgbClr val="333333"/>
                </a:solidFill>
                <a:effectLst/>
                <a:uFill>
                  <a:solidFill>
                    <a:prstClr val="black">
                      <a:alpha val="0"/>
                    </a:prstClr>
                  </a:solidFill>
                </a:uFill>
                <a:latin typeface="Arial"/>
                <a:ea typeface="Arial"/>
                <a:cs typeface="Arial"/>
              </a:rPr>
              <a:t>Homme âgé de 47 ans</a:t>
            </a:r>
          </a:p>
          <a:p>
            <a:pPr marL="285750" indent="-285750">
              <a:lnSpc>
                <a:spcPct val="95000"/>
              </a:lnSpc>
              <a:spcBef>
                <a:spcPts val="1200"/>
              </a:spcBef>
              <a:buClr>
                <a:schemeClr val="accent4"/>
              </a:buClr>
              <a:buFont typeface="Arial" panose="020B0604020202020204" pitchFamily="34" charset="0"/>
              <a:buChar char="•"/>
            </a:pPr>
            <a:r>
              <a:rPr lang="fr-FR" sz="2400" b="0" i="0" u="none" strike="noStrike" cap="none" baseline="0">
                <a:solidFill>
                  <a:srgbClr val="333333"/>
                </a:solidFill>
                <a:effectLst/>
                <a:uFill>
                  <a:solidFill>
                    <a:prstClr val="black">
                      <a:alpha val="0"/>
                    </a:prstClr>
                  </a:solidFill>
                </a:uFill>
                <a:latin typeface="Arial"/>
                <a:ea typeface="Arial"/>
                <a:cs typeface="Arial"/>
              </a:rPr>
              <a:t>Séropositif au VIH</a:t>
            </a:r>
          </a:p>
          <a:p>
            <a:pPr marL="285750" indent="-285750">
              <a:lnSpc>
                <a:spcPct val="95000"/>
              </a:lnSpc>
              <a:spcBef>
                <a:spcPts val="1200"/>
              </a:spcBef>
              <a:buClr>
                <a:schemeClr val="accent4"/>
              </a:buClr>
              <a:buFont typeface="Arial" panose="020B0604020202020204" pitchFamily="34" charset="0"/>
              <a:buChar char="•"/>
            </a:pPr>
            <a:r>
              <a:rPr lang="fr-FR" sz="2400" b="0" i="0" u="none" strike="noStrike" cap="none" baseline="0">
                <a:solidFill>
                  <a:srgbClr val="333333"/>
                </a:solidFill>
                <a:effectLst/>
                <a:uFill>
                  <a:solidFill>
                    <a:prstClr val="black">
                      <a:alpha val="0"/>
                    </a:prstClr>
                  </a:solidFill>
                </a:uFill>
                <a:latin typeface="Arial"/>
                <a:ea typeface="Arial"/>
                <a:cs typeface="Arial"/>
              </a:rPr>
              <a:t>Charge virale &lt; 200 copies/ml</a:t>
            </a:r>
          </a:p>
          <a:p>
            <a:pPr marL="285750" indent="-285750">
              <a:lnSpc>
                <a:spcPct val="95000"/>
              </a:lnSpc>
              <a:spcBef>
                <a:spcPts val="1200"/>
              </a:spcBef>
              <a:buClr>
                <a:schemeClr val="accent4"/>
              </a:buClr>
              <a:buFont typeface="Arial" panose="020B0604020202020204" pitchFamily="34" charset="0"/>
              <a:buChar char="•"/>
            </a:pPr>
            <a:r>
              <a:rPr lang="fr-FR" sz="2400" b="0" i="0" u="none" strike="noStrike" cap="none" baseline="0">
                <a:solidFill>
                  <a:srgbClr val="333333"/>
                </a:solidFill>
                <a:effectLst/>
                <a:uFill>
                  <a:solidFill>
                    <a:prstClr val="black">
                      <a:alpha val="0"/>
                    </a:prstClr>
                  </a:solidFill>
                </a:uFill>
                <a:latin typeface="Arial"/>
                <a:ea typeface="Arial"/>
                <a:cs typeface="Arial"/>
              </a:rPr>
              <a:t>Sous TAR</a:t>
            </a:r>
          </a:p>
          <a:p>
            <a:pPr marL="285750" indent="-285750">
              <a:lnSpc>
                <a:spcPct val="95000"/>
              </a:lnSpc>
              <a:spcBef>
                <a:spcPts val="1200"/>
              </a:spcBef>
              <a:buClr>
                <a:schemeClr val="accent4"/>
              </a:buClr>
              <a:buFont typeface="Arial" panose="020B0604020202020204" pitchFamily="34" charset="0"/>
              <a:buChar char="•"/>
            </a:pPr>
            <a:r>
              <a:rPr lang="fr-FR" sz="2400" b="0" i="0" u="none" strike="noStrike" cap="none" baseline="0">
                <a:solidFill>
                  <a:srgbClr val="333333"/>
                </a:solidFill>
                <a:effectLst/>
                <a:uFill>
                  <a:solidFill>
                    <a:prstClr val="black">
                      <a:alpha val="0"/>
                    </a:prstClr>
                  </a:solidFill>
                </a:uFill>
                <a:latin typeface="Arial"/>
                <a:ea typeface="Arial"/>
                <a:cs typeface="Arial"/>
              </a:rPr>
              <a:t>Numération des CD4 : 755 cellules/μl </a:t>
            </a:r>
          </a:p>
          <a:p>
            <a:pPr marL="285750" indent="-285750">
              <a:lnSpc>
                <a:spcPct val="95000"/>
              </a:lnSpc>
              <a:spcBef>
                <a:spcPts val="1200"/>
              </a:spcBef>
              <a:buClr>
                <a:schemeClr val="accent4"/>
              </a:buClr>
              <a:buFont typeface="Arial" panose="020B0604020202020204" pitchFamily="34" charset="0"/>
              <a:buChar char="•"/>
            </a:pPr>
            <a:r>
              <a:rPr lang="fr-FR" sz="2400" b="0" i="0" u="none" strike="noStrike" cap="none" baseline="0">
                <a:solidFill>
                  <a:srgbClr val="333333"/>
                </a:solidFill>
                <a:effectLst/>
                <a:uFill>
                  <a:solidFill>
                    <a:prstClr val="black">
                      <a:alpha val="0"/>
                    </a:prstClr>
                  </a:solidFill>
                </a:uFill>
                <a:latin typeface="Arial"/>
                <a:ea typeface="Arial"/>
                <a:cs typeface="Arial"/>
              </a:rPr>
              <a:t>Lésions génitales étendues, gonflement pénien et écoulement pénien purulent</a:t>
            </a:r>
          </a:p>
        </p:txBody>
      </p:sp>
    </p:spTree>
    <p:extLst>
      <p:ext uri="{BB962C8B-B14F-4D97-AF65-F5344CB8AC3E}">
        <p14:creationId xmlns:p14="http://schemas.microsoft.com/office/powerpoint/2010/main" val="252408811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7D51D-5BA0-0EC5-98B7-F29E9B5C6B94}"/>
              </a:ext>
            </a:extLst>
          </p:cNvPr>
          <p:cNvSpPr>
            <a:spLocks noGrp="1"/>
          </p:cNvSpPr>
          <p:nvPr>
            <p:ph type="title"/>
          </p:nvPr>
        </p:nvSpPr>
        <p:spPr>
          <a:xfrm>
            <a:off x="788096" y="3028980"/>
            <a:ext cx="8543925"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Lésions périanales, anales et rectales </a:t>
            </a:r>
          </a:p>
        </p:txBody>
      </p:sp>
    </p:spTree>
    <p:extLst>
      <p:ext uri="{BB962C8B-B14F-4D97-AF65-F5344CB8AC3E}">
        <p14:creationId xmlns:p14="http://schemas.microsoft.com/office/powerpoint/2010/main" val="3174124297"/>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F010EAF1-0453-A406-3964-1C0A69EFCFD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85683" y="465639"/>
            <a:ext cx="10352049" cy="426213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BAA4A27-6E2A-C2B0-E1BC-463FE54025A2}"/>
              </a:ext>
            </a:extLst>
          </p:cNvPr>
          <p:cNvSpPr txBox="1"/>
          <p:nvPr/>
        </p:nvSpPr>
        <p:spPr>
          <a:xfrm>
            <a:off x="878063" y="4821358"/>
            <a:ext cx="9589411" cy="1737360"/>
          </a:xfrm>
          <a:prstGeom prst="rect">
            <a:avLst/>
          </a:prstGeom>
          <a:noFill/>
        </p:spPr>
        <p:txBody>
          <a:bodyPr wrap="square">
            <a:spAutoFit/>
          </a:bodyPr>
          <a:lstStyle/>
          <a:p>
            <a:pPr marL="285750" indent="-285750">
              <a:buClr>
                <a:schemeClr val="accent4"/>
              </a:buClr>
              <a:buFont typeface="Arial" panose="020B0604020202020204" pitchFamily="34" charset="0"/>
              <a:buChar char="•"/>
            </a:pPr>
            <a:r>
              <a:rPr lang="fr-FR" sz="1800" b="1" i="0" u="none" strike="noStrike" cap="none" baseline="0">
                <a:solidFill>
                  <a:srgbClr val="000000"/>
                </a:solidFill>
                <a:effectLst/>
                <a:uFill>
                  <a:solidFill>
                    <a:prstClr val="black">
                      <a:alpha val="0"/>
                    </a:prstClr>
                  </a:solidFill>
                </a:uFill>
                <a:latin typeface="interfaceregular"/>
                <a:ea typeface="interfaceregular"/>
                <a:cs typeface="interfaceregular"/>
              </a:rPr>
              <a:t>A : </a:t>
            </a:r>
            <a:r>
              <a:rPr lang="fr-FR" sz="1800" b="0" i="0" u="none" strike="noStrike" cap="none" baseline="0">
                <a:solidFill>
                  <a:srgbClr val="000000"/>
                </a:solidFill>
                <a:effectLst/>
                <a:uFill>
                  <a:solidFill>
                    <a:prstClr val="black">
                      <a:alpha val="0"/>
                    </a:prstClr>
                  </a:solidFill>
                </a:uFill>
                <a:latin typeface="interfaceregular"/>
                <a:ea typeface="interfaceregular"/>
                <a:cs typeface="interfaceregular"/>
              </a:rPr>
              <a:t>un ulcère périanal sensible, dont le diamètre est inférieur à 1 cm, avec des bordures fermes en relief. </a:t>
            </a:r>
          </a:p>
          <a:p>
            <a:pPr marL="285750" indent="-285750">
              <a:buClr>
                <a:schemeClr val="accent4"/>
              </a:buClr>
              <a:buFont typeface="Arial" panose="020B0604020202020204" pitchFamily="34" charset="0"/>
              <a:buChar char="•"/>
            </a:pPr>
            <a:r>
              <a:rPr lang="fr-FR" sz="1800" b="1" i="0" u="none" strike="noStrike" cap="none" baseline="0">
                <a:solidFill>
                  <a:srgbClr val="000000"/>
                </a:solidFill>
                <a:effectLst/>
                <a:uFill>
                  <a:solidFill>
                    <a:prstClr val="black">
                      <a:alpha val="0"/>
                    </a:prstClr>
                  </a:solidFill>
                </a:uFill>
                <a:latin typeface="interfaceregular"/>
                <a:ea typeface="interfaceregular"/>
                <a:cs typeface="interfaceregular"/>
              </a:rPr>
              <a:t>B : </a:t>
            </a:r>
            <a:r>
              <a:rPr lang="fr-FR" sz="1800" b="0" i="0" u="none" strike="noStrike" cap="none" baseline="0">
                <a:solidFill>
                  <a:srgbClr val="000000"/>
                </a:solidFill>
                <a:effectLst/>
                <a:uFill>
                  <a:solidFill>
                    <a:prstClr val="black">
                      <a:alpha val="0"/>
                    </a:prstClr>
                  </a:solidFill>
                </a:uFill>
                <a:latin typeface="interfaceregular"/>
                <a:ea typeface="interfaceregular"/>
                <a:cs typeface="interfaceregular"/>
              </a:rPr>
              <a:t>ulcère sur le dos de la verge mesurant 7 mm de diamètre, d'aspect similaire à l'ulcère périanal. </a:t>
            </a:r>
          </a:p>
          <a:p>
            <a:pPr marL="285750" indent="-285750">
              <a:buClr>
                <a:schemeClr val="accent4"/>
              </a:buClr>
              <a:buFont typeface="Arial" panose="020B0604020202020204" pitchFamily="34" charset="0"/>
              <a:buChar char="•"/>
            </a:pPr>
            <a:r>
              <a:rPr lang="fr-FR" sz="1800" b="1" i="0" u="none" strike="noStrike" cap="none" baseline="0">
                <a:solidFill>
                  <a:srgbClr val="000000"/>
                </a:solidFill>
                <a:effectLst/>
                <a:uFill>
                  <a:solidFill>
                    <a:prstClr val="black">
                      <a:alpha val="0"/>
                    </a:prstClr>
                  </a:solidFill>
                </a:uFill>
                <a:latin typeface="interfaceregular"/>
                <a:ea typeface="interfaceregular"/>
                <a:cs typeface="interfaceregular"/>
              </a:rPr>
              <a:t>C : </a:t>
            </a:r>
            <a:r>
              <a:rPr lang="fr-FR" sz="1800" b="0" i="0" u="none" strike="noStrike" cap="none" baseline="0">
                <a:solidFill>
                  <a:srgbClr val="000000"/>
                </a:solidFill>
                <a:effectLst/>
                <a:uFill>
                  <a:solidFill>
                    <a:prstClr val="black">
                      <a:alpha val="0"/>
                    </a:prstClr>
                  </a:solidFill>
                </a:uFill>
                <a:latin typeface="interfaceregular"/>
                <a:ea typeface="interfaceregular"/>
                <a:cs typeface="interfaceregular"/>
              </a:rPr>
              <a:t>l'ulcère présente des bordures en saillie autour d'une base centrale sèche. </a:t>
            </a:r>
            <a:br>
              <a:rPr sz="1800"/>
            </a:br>
            <a:r>
              <a:rPr lang="fr-FR" sz="1800" b="0" i="1" u="none" strike="noStrike" cap="none" baseline="0">
                <a:solidFill>
                  <a:srgbClr val="000000"/>
                </a:solidFill>
                <a:effectLst/>
                <a:uFill>
                  <a:solidFill>
                    <a:prstClr val="black">
                      <a:alpha val="0"/>
                    </a:prstClr>
                  </a:solidFill>
                </a:uFill>
                <a:latin typeface="interfaceregular"/>
                <a:ea typeface="interfaceregular"/>
                <a:cs typeface="interfaceregular"/>
              </a:rPr>
              <a:t>Dans tous les cadres, les mains du patient sont présentées.</a:t>
            </a:r>
            <a:endParaRPr lang="en-US" i="1">
              <a:latin typeface="interfaceregular"/>
            </a:endParaRPr>
          </a:p>
        </p:txBody>
      </p:sp>
      <p:sp>
        <p:nvSpPr>
          <p:cNvPr id="8" name="TextBox 7">
            <a:extLst>
              <a:ext uri="{FF2B5EF4-FFF2-40B4-BE49-F238E27FC236}">
                <a16:creationId xmlns:a16="http://schemas.microsoft.com/office/drawing/2014/main" id="{5AC8B88D-8328-601E-E502-8F7A07B0F85E}"/>
              </a:ext>
            </a:extLst>
          </p:cNvPr>
          <p:cNvSpPr txBox="1"/>
          <p:nvPr/>
        </p:nvSpPr>
        <p:spPr>
          <a:xfrm>
            <a:off x="978246" y="6476493"/>
            <a:ext cx="10166921" cy="27432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Basgoz N, et al. </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Case 24-2022: a 31-year-old man with perianal and penile ulcers, rectal pain, and rash</a:t>
            </a:r>
            <a:r>
              <a:rPr lang="fr-FR" sz="1200" b="0" i="0" u="none" strike="noStrike" cap="none" baseline="0">
                <a:solidFill>
                  <a:srgbClr val="44546A"/>
                </a:solidFill>
                <a:effectLst/>
                <a:uFill>
                  <a:solidFill>
                    <a:prstClr val="black">
                      <a:alpha val="0"/>
                    </a:prstClr>
                  </a:solidFill>
                </a:uFill>
                <a:latin typeface="Arial"/>
                <a:ea typeface="Arial"/>
                <a:cs typeface="Arial"/>
              </a:rPr>
              <a:t>. N Engl J Med. 2022:387:547‒56.</a:t>
            </a:r>
          </a:p>
        </p:txBody>
      </p:sp>
    </p:spTree>
    <p:extLst>
      <p:ext uri="{BB962C8B-B14F-4D97-AF65-F5344CB8AC3E}">
        <p14:creationId xmlns:p14="http://schemas.microsoft.com/office/powerpoint/2010/main" val="1135029471"/>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3EDC4A9-49EE-0811-DD94-B3D8F4C2668A}"/>
              </a:ext>
            </a:extLst>
          </p:cNvPr>
          <p:cNvPicPr>
            <a:picLocks noGrp="1" noChangeAspect="1"/>
          </p:cNvPicPr>
          <p:nvPr>
            <p:ph idx="1"/>
          </p:nvPr>
        </p:nvPicPr>
        <p:blipFill>
          <a:blip r:embed="rId3">
            <a:extLst>
              <a:ext uri="{28A0092B-C50C-407E-A947-70E740481C1C}">
                <a14:useLocalDpi xmlns:a14="http://schemas.microsoft.com/office/drawing/2010/main"/>
              </a:ext>
            </a:extLst>
          </a:blip>
          <a:srcRect l="17826" t="6343"/>
          <a:stretch>
            <a:fillRect/>
          </a:stretch>
        </p:blipFill>
        <p:spPr>
          <a:xfrm>
            <a:off x="329187" y="188617"/>
            <a:ext cx="10195787" cy="5252486"/>
          </a:xfrm>
          <a:prstGeom prst="rect">
            <a:avLst/>
          </a:prstGeom>
        </p:spPr>
      </p:pic>
      <p:sp>
        <p:nvSpPr>
          <p:cNvPr id="8" name="TextBox 7">
            <a:extLst>
              <a:ext uri="{FF2B5EF4-FFF2-40B4-BE49-F238E27FC236}">
                <a16:creationId xmlns:a16="http://schemas.microsoft.com/office/drawing/2014/main" id="{25D33FAA-D5EB-CFCD-2FF3-21AECFFE65DD}"/>
              </a:ext>
            </a:extLst>
          </p:cNvPr>
          <p:cNvSpPr txBox="1"/>
          <p:nvPr/>
        </p:nvSpPr>
        <p:spPr>
          <a:xfrm>
            <a:off x="10539151" y="3872565"/>
            <a:ext cx="1426945" cy="1446550"/>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Thornhill JP. </a:t>
            </a:r>
            <a:r>
              <a:rPr lang="fr-FR" sz="1100" b="0" i="0" u="none" strike="noStrike" cap="none" baseline="0">
                <a:solidFill>
                  <a:srgbClr val="44546A"/>
                </a:solidFill>
                <a:effectLst/>
                <a:uFill>
                  <a:solidFill>
                    <a:prstClr val="black">
                      <a:alpha val="0"/>
                    </a:prstClr>
                  </a:solidFill>
                </a:uFill>
                <a:latin typeface="Arial"/>
                <a:ea typeface="Arial"/>
                <a:cs typeface="Arial"/>
                <a:hlinkClick r:id="rId4" history="0"/>
              </a:rPr>
              <a:t>Monkeypox virus infection in humans across 16 countries — April–June 2022</a:t>
            </a:r>
            <a:r>
              <a:rPr lang="fr-FR" sz="1100" b="0" i="0" u="none" strike="noStrike" cap="none" baseline="0">
                <a:solidFill>
                  <a:srgbClr val="44546A"/>
                </a:solidFill>
                <a:effectLst/>
                <a:uFill>
                  <a:solidFill>
                    <a:prstClr val="black">
                      <a:alpha val="0"/>
                    </a:prstClr>
                  </a:solidFill>
                </a:uFill>
                <a:latin typeface="Arial"/>
                <a:ea typeface="Arial"/>
                <a:cs typeface="Arial"/>
              </a:rPr>
              <a:t>. N Engl J Med. 2022;387:679-91.</a:t>
            </a:r>
          </a:p>
        </p:txBody>
      </p:sp>
      <p:sp>
        <p:nvSpPr>
          <p:cNvPr id="10" name="TextBox 9">
            <a:extLst>
              <a:ext uri="{FF2B5EF4-FFF2-40B4-BE49-F238E27FC236}">
                <a16:creationId xmlns:a16="http://schemas.microsoft.com/office/drawing/2014/main" id="{056DA09E-946A-7437-E6FC-38292A40263E}"/>
              </a:ext>
            </a:extLst>
          </p:cNvPr>
          <p:cNvSpPr txBox="1"/>
          <p:nvPr/>
        </p:nvSpPr>
        <p:spPr>
          <a:xfrm>
            <a:off x="413409" y="5469054"/>
            <a:ext cx="5187892" cy="1354217"/>
          </a:xfrm>
          <a:prstGeom prst="rect">
            <a:avLst/>
          </a:prstGeom>
          <a:noFill/>
        </p:spPr>
        <p:txBody>
          <a:bodyPr wrap="square">
            <a:spAutoFit/>
          </a:bodyPr>
          <a:lstStyle/>
          <a:p>
            <a:pPr marL="285750" indent="-285750">
              <a:buClr>
                <a:schemeClr val="accent4"/>
              </a:buClr>
              <a:buFont typeface="Arial" panose="020B0604020202020204" pitchFamily="34" charset="0"/>
              <a:buChar char="•"/>
            </a:pP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a :</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 lésions anales et périanales le Jour 6, résultat PCR positif</a:t>
            </a:r>
            <a:endParaRPr lang="en-US" sz="1600">
              <a:latin typeface="interfaceregular"/>
            </a:endParaRPr>
          </a:p>
          <a:p>
            <a:pPr marL="285750" indent="-285750">
              <a:buClr>
                <a:schemeClr val="accent4"/>
              </a:buClr>
              <a:buFont typeface="Arial" panose="020B0604020202020204" pitchFamily="34" charset="0"/>
              <a:buChar char="•"/>
            </a:pP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b et c :</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 lésions rectales et anales chez la même personne, résultat PCR positif</a:t>
            </a:r>
            <a:endParaRPr lang="en-US" sz="1600">
              <a:latin typeface="interfaceregular"/>
            </a:endParaRPr>
          </a:p>
          <a:p>
            <a:pPr marL="285750" indent="-285750">
              <a:buClr>
                <a:schemeClr val="accent4"/>
              </a:buClr>
              <a:buFont typeface="Arial" panose="020B0604020202020204" pitchFamily="34" charset="0"/>
              <a:buChar char="•"/>
            </a:pP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d :</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 ulcères périanaux, résultat PCR positif</a:t>
            </a:r>
            <a:endParaRPr lang="en-US" sz="1600">
              <a:latin typeface="interfaceregular"/>
            </a:endParaRPr>
          </a:p>
        </p:txBody>
      </p:sp>
      <p:sp>
        <p:nvSpPr>
          <p:cNvPr id="11" name="TextBox 10">
            <a:extLst>
              <a:ext uri="{FF2B5EF4-FFF2-40B4-BE49-F238E27FC236}">
                <a16:creationId xmlns:a16="http://schemas.microsoft.com/office/drawing/2014/main" id="{F9446157-EC60-7EA9-717B-8A4BF08254C2}"/>
              </a:ext>
            </a:extLst>
          </p:cNvPr>
          <p:cNvSpPr txBox="1"/>
          <p:nvPr/>
        </p:nvSpPr>
        <p:spPr>
          <a:xfrm>
            <a:off x="5616541" y="5469054"/>
            <a:ext cx="5985510" cy="1323439"/>
          </a:xfrm>
          <a:prstGeom prst="rect">
            <a:avLst/>
          </a:prstGeom>
          <a:noFill/>
        </p:spPr>
        <p:txBody>
          <a:bodyPr wrap="square">
            <a:spAutoFit/>
          </a:bodyPr>
          <a:lstStyle/>
          <a:p>
            <a:pPr marL="285750" indent="-285750">
              <a:buClr>
                <a:schemeClr val="accent4"/>
              </a:buClr>
              <a:buFont typeface="Arial" panose="020B0604020202020204" pitchFamily="34" charset="0"/>
              <a:buChar char="•"/>
            </a:pP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e :</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 lésions anales </a:t>
            </a:r>
          </a:p>
          <a:p>
            <a:pPr marL="285750" indent="-285750">
              <a:buClr>
                <a:schemeClr val="accent4"/>
              </a:buClr>
              <a:buFont typeface="Arial" panose="020B0604020202020204" pitchFamily="34" charset="0"/>
              <a:buChar char="•"/>
            </a:pP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f :</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 lésion ombiliquée périanale le Jour 3, résultat PCR positif</a:t>
            </a:r>
          </a:p>
          <a:p>
            <a:pPr marL="285750" indent="-285750">
              <a:buClr>
                <a:schemeClr val="accent4"/>
              </a:buClr>
              <a:buFont typeface="Arial" panose="020B0604020202020204" pitchFamily="34" charset="0"/>
              <a:buChar char="•"/>
            </a:pP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f :</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 lésions ombiliquées périanales le Jour 3, résultat PCR positif</a:t>
            </a:r>
          </a:p>
          <a:p>
            <a:pPr marL="285750" indent="-285750">
              <a:buClr>
                <a:schemeClr val="accent4"/>
              </a:buClr>
              <a:buFont typeface="Arial" panose="020B0604020202020204" pitchFamily="34" charset="0"/>
              <a:buChar char="•"/>
            </a:pPr>
            <a:r>
              <a:rPr lang="fr-FR" sz="1600" b="1" i="0" u="none" strike="noStrike" cap="none" baseline="0">
                <a:solidFill>
                  <a:srgbClr val="000000"/>
                </a:solidFill>
                <a:effectLst/>
                <a:uFill>
                  <a:solidFill>
                    <a:prstClr val="black">
                      <a:alpha val="0"/>
                    </a:prstClr>
                  </a:solidFill>
                </a:uFill>
                <a:latin typeface="interfaceregular"/>
                <a:ea typeface="interfaceregular"/>
                <a:cs typeface="interfaceregular"/>
              </a:rPr>
              <a:t>h :</a:t>
            </a:r>
            <a:r>
              <a:rPr lang="fr-FR" sz="1600" b="0" i="0" u="none" strike="noStrike" cap="none" baseline="0">
                <a:solidFill>
                  <a:srgbClr val="000000"/>
                </a:solidFill>
                <a:effectLst/>
                <a:uFill>
                  <a:solidFill>
                    <a:prstClr val="black">
                      <a:alpha val="0"/>
                    </a:prstClr>
                  </a:solidFill>
                </a:uFill>
                <a:latin typeface="interfaceregular"/>
                <a:ea typeface="interfaceregular"/>
                <a:cs typeface="interfaceregular"/>
              </a:rPr>
              <a:t> ulcère périanal le Jour 2, résultat PCR positif</a:t>
            </a:r>
            <a:endParaRPr lang="en-US" sz="1600">
              <a:latin typeface="interfaceregular"/>
            </a:endParaRPr>
          </a:p>
        </p:txBody>
      </p:sp>
    </p:spTree>
    <p:extLst>
      <p:ext uri="{BB962C8B-B14F-4D97-AF65-F5344CB8AC3E}">
        <p14:creationId xmlns:p14="http://schemas.microsoft.com/office/powerpoint/2010/main" val="279788100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person's tongue&#10;&#10;Description automatically generated with medium confidence">
            <a:extLst>
              <a:ext uri="{FF2B5EF4-FFF2-40B4-BE49-F238E27FC236}">
                <a16:creationId xmlns:a16="http://schemas.microsoft.com/office/drawing/2014/main" id="{469C83C1-F65C-37E2-82F2-1AF99F9290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47459" y="158930"/>
            <a:ext cx="2534851" cy="3379802"/>
          </a:xfrm>
          <a:prstGeom prst="rect">
            <a:avLst/>
          </a:prstGeom>
          <a:ln>
            <a:noFill/>
          </a:ln>
          <a:effectLst>
            <a:outerShdw blurRad="292100" dist="139700" dir="2700000" algn="tl" rotWithShape="0">
              <a:srgbClr val="333333">
                <a:alpha val="65000"/>
              </a:srgbClr>
            </a:outerShdw>
          </a:effectLst>
        </p:spPr>
      </p:pic>
      <p:pic>
        <p:nvPicPr>
          <p:cNvPr id="6" name="Picture 5" descr="Close-up of a person's mouth&#10;&#10;Description automatically generated with medium confidence">
            <a:extLst>
              <a:ext uri="{FF2B5EF4-FFF2-40B4-BE49-F238E27FC236}">
                <a16:creationId xmlns:a16="http://schemas.microsoft.com/office/drawing/2014/main" id="{1B4D1CFC-E43D-9771-EB2E-E560A2888F5D}"/>
              </a:ext>
            </a:extLst>
          </p:cNvPr>
          <p:cNvPicPr>
            <a:picLocks noChangeAspect="1"/>
          </p:cNvPicPr>
          <p:nvPr/>
        </p:nvPicPr>
        <p:blipFill>
          <a:blip r:embed="rId4">
            <a:extLst>
              <a:ext uri="{28A0092B-C50C-407E-A947-70E740481C1C}">
                <a14:useLocalDpi xmlns:a14="http://schemas.microsoft.com/office/drawing/2010/main"/>
              </a:ext>
            </a:extLst>
          </a:blip>
          <a:srcRect r="-27871"/>
          <a:stretch>
            <a:fillRect/>
          </a:stretch>
        </p:blipFill>
        <p:spPr>
          <a:xfrm>
            <a:off x="9078970" y="3082280"/>
            <a:ext cx="3252500" cy="2829669"/>
          </a:xfrm>
          <a:prstGeom prst="rect">
            <a:avLst/>
          </a:prstGeom>
          <a:ln>
            <a:noFill/>
          </a:ln>
          <a:effectLst>
            <a:outerShdw blurRad="292100" dist="139700" dir="2700000" algn="tl" rotWithShape="0">
              <a:srgbClr val="333333">
                <a:alpha val="65000"/>
              </a:srgbClr>
            </a:outerShdw>
          </a:effectLst>
        </p:spPr>
      </p:pic>
      <p:pic>
        <p:nvPicPr>
          <p:cNvPr id="7" name="Picture 6" descr="A picture containing indoor&#10;&#10;Description automatically generated">
            <a:extLst>
              <a:ext uri="{FF2B5EF4-FFF2-40B4-BE49-F238E27FC236}">
                <a16:creationId xmlns:a16="http://schemas.microsoft.com/office/drawing/2014/main" id="{4B880065-6A03-A826-C33E-3E84E2837CA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78970" y="192045"/>
            <a:ext cx="2541326" cy="277024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4FBACF3-73EF-ADD9-2E77-03E7A670619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3838" y="159608"/>
            <a:ext cx="2813858" cy="3379124"/>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pink&#10;&#10;Description automatically generated">
            <a:extLst>
              <a:ext uri="{FF2B5EF4-FFF2-40B4-BE49-F238E27FC236}">
                <a16:creationId xmlns:a16="http://schemas.microsoft.com/office/drawing/2014/main" id="{9025FE6B-6AE0-6DDD-0CAF-5312B5FDC87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71408" y="158930"/>
            <a:ext cx="2730731" cy="3379802"/>
          </a:xfrm>
          <a:prstGeom prst="rect">
            <a:avLst/>
          </a:prstGeom>
          <a:ln>
            <a:noFill/>
          </a:ln>
          <a:effectLst>
            <a:outerShdw blurRad="292100" dist="139700" dir="2700000" algn="tl" rotWithShape="0">
              <a:srgbClr val="333333">
                <a:alpha val="65000"/>
              </a:srgbClr>
            </a:outerShdw>
          </a:effectLst>
        </p:spPr>
      </p:pic>
      <p:sp>
        <p:nvSpPr>
          <p:cNvPr id="10" name="Arrow: Right 9">
            <a:extLst>
              <a:ext uri="{FF2B5EF4-FFF2-40B4-BE49-F238E27FC236}">
                <a16:creationId xmlns:a16="http://schemas.microsoft.com/office/drawing/2014/main" id="{4FF37732-F880-97D7-1F24-0365BF4EC6AC}"/>
              </a:ext>
            </a:extLst>
          </p:cNvPr>
          <p:cNvSpPr/>
          <p:nvPr/>
        </p:nvSpPr>
        <p:spPr>
          <a:xfrm>
            <a:off x="2867248" y="1547458"/>
            <a:ext cx="767943" cy="301373"/>
          </a:xfrm>
          <a:prstGeom prst="rightArrow">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ct val="0"/>
              </a:spcBef>
              <a:spcAft>
                <a:spcPct val="0"/>
              </a:spcAft>
              <a:buClrTx/>
              <a:buSzTx/>
              <a:buFontTx/>
              <a:buNone/>
              <a:defRPr/>
            </a:pPr>
            <a:endParaRPr kumimoji="0" lang="en-GB" sz="1400" b="1" i="0" u="none" strike="noStrike" kern="1200" cap="none" spc="0" normalizeH="0" baseline="0" noProof="0">
              <a:ln w="0"/>
              <a:solidFill>
                <a:srgbClr val="076382"/>
              </a:solidFill>
              <a:effectLst>
                <a:outerShdw blurRad="38100" dist="25400" dir="5400000" algn="ctr" rotWithShape="0">
                  <a:srgbClr val="6E747A">
                    <a:alpha val="43000"/>
                  </a:srgbClr>
                </a:outerShdw>
              </a:effectLst>
              <a:uLnTx/>
              <a:uFillTx/>
              <a:latin typeface="Verdana"/>
              <a:ea typeface="+mn-ea"/>
              <a:cs typeface="+mn-cs"/>
            </a:endParaRPr>
          </a:p>
        </p:txBody>
      </p:sp>
      <p:sp>
        <p:nvSpPr>
          <p:cNvPr id="11" name="TextBox 10">
            <a:extLst>
              <a:ext uri="{FF2B5EF4-FFF2-40B4-BE49-F238E27FC236}">
                <a16:creationId xmlns:a16="http://schemas.microsoft.com/office/drawing/2014/main" id="{620DCFAB-3D6E-D016-4CF5-3323408462ED}"/>
              </a:ext>
            </a:extLst>
          </p:cNvPr>
          <p:cNvSpPr txBox="1"/>
          <p:nvPr/>
        </p:nvSpPr>
        <p:spPr>
          <a:xfrm>
            <a:off x="466158" y="6352920"/>
            <a:ext cx="11154138" cy="400110"/>
          </a:xfrm>
          <a:prstGeom prst="rect">
            <a:avLst/>
          </a:prstGeom>
          <a:noFill/>
        </p:spPr>
        <p:txBody>
          <a:bodyPr wrap="square">
            <a:spAutoFit/>
          </a:bodyPr>
          <a:lstStyle/>
          <a:p>
            <a:pPr defTabSz="457200">
              <a:defRPr/>
            </a:pPr>
            <a:r>
              <a:rPr lang="fr-FR" sz="1000" b="0" i="0" u="none" strike="noStrike" cap="none" baseline="0">
                <a:solidFill>
                  <a:srgbClr val="44546A"/>
                </a:solidFill>
                <a:effectLst/>
                <a:uFill>
                  <a:solidFill>
                    <a:prstClr val="black">
                      <a:alpha val="0"/>
                    </a:prstClr>
                  </a:solidFill>
                </a:uFill>
                <a:latin typeface="Arial"/>
                <a:ea typeface="Arial"/>
                <a:cs typeface="Arial"/>
              </a:rPr>
              <a:t>Source : Girometti N, et al. </a:t>
            </a:r>
            <a:r>
              <a:rPr lang="fr-FR" sz="1000" b="0" i="0" u="none" strike="noStrike" cap="none" baseline="0">
                <a:solidFill>
                  <a:srgbClr val="44546A"/>
                </a:solidFill>
                <a:effectLst/>
                <a:uFill>
                  <a:solidFill>
                    <a:prstClr val="black">
                      <a:alpha val="0"/>
                    </a:prstClr>
                  </a:solidFill>
                </a:uFill>
                <a:latin typeface="Arial"/>
                <a:ea typeface="Arial"/>
                <a:cs typeface="Arial"/>
                <a:hlinkClick r:id="rId8" history="0"/>
              </a:rPr>
              <a:t>Demographic and clinical characteristics of confirmed human monkeypox virus cases in individuals attending a sexual health centre in London, UK: an observational analysis</a:t>
            </a:r>
            <a:r>
              <a:rPr lang="fr-FR" sz="1000" b="0" i="0" u="none" strike="noStrike" cap="none" baseline="0">
                <a:solidFill>
                  <a:srgbClr val="44546A"/>
                </a:solidFill>
                <a:effectLst/>
                <a:uFill>
                  <a:solidFill>
                    <a:prstClr val="black">
                      <a:alpha val="0"/>
                    </a:prstClr>
                  </a:solidFill>
                </a:uFill>
                <a:latin typeface="Arial"/>
                <a:ea typeface="Arial"/>
                <a:cs typeface="Arial"/>
              </a:rPr>
              <a:t>. Lancet Infect Dis. 2022;22(8):1321-28.</a:t>
            </a:r>
            <a:endParaRPr kumimoji="0" lang="en-GB" sz="1000" b="1" i="0" u="none" strike="noStrike" kern="1200" cap="none" spc="0" normalizeH="0" baseline="0" noProof="0">
              <a:ln>
                <a:noFill/>
              </a:ln>
              <a:solidFill>
                <a:schemeClr val="tx2"/>
              </a:solidFill>
              <a:effectLst/>
              <a:uLnTx/>
              <a:uFillTx/>
              <a:latin typeface="Arial Nova Cond" panose="020B0506020202020204" pitchFamily="34" charset="0"/>
            </a:endParaRPr>
          </a:p>
        </p:txBody>
      </p:sp>
      <p:sp>
        <p:nvSpPr>
          <p:cNvPr id="12" name="TextBox 11">
            <a:extLst>
              <a:ext uri="{FF2B5EF4-FFF2-40B4-BE49-F238E27FC236}">
                <a16:creationId xmlns:a16="http://schemas.microsoft.com/office/drawing/2014/main" id="{6E5BD71F-444C-CFEB-F7D6-AD8D6D1555EC}"/>
              </a:ext>
            </a:extLst>
          </p:cNvPr>
          <p:cNvSpPr txBox="1"/>
          <p:nvPr/>
        </p:nvSpPr>
        <p:spPr>
          <a:xfrm>
            <a:off x="466158" y="3670178"/>
            <a:ext cx="5583226" cy="523220"/>
          </a:xfrm>
          <a:prstGeom prst="rect">
            <a:avLst/>
          </a:prstGeom>
          <a:noFill/>
        </p:spPr>
        <p:txBody>
          <a:bodyPr wrap="square" rtlCol="0">
            <a:spAutoFit/>
          </a:bodyPr>
          <a:lstStyle/>
          <a:p>
            <a:pPr marL="0" marR="0" lvl="0" indent="0" defTabSz="457200" rtl="0" eaLnBrk="1" fontAlgn="auto" latinLnBrk="0" hangingPunct="1">
              <a:lnSpc>
                <a:spcPct val="100000"/>
              </a:lnSpc>
              <a:spcBef>
                <a:spcPct val="0"/>
              </a:spcBef>
              <a:spcAft>
                <a:spcPct val="0"/>
              </a:spcAft>
              <a:buClrTx/>
              <a:buSzTx/>
              <a:buFontTx/>
              <a:buNone/>
              <a:defRPr/>
            </a:pPr>
            <a:r>
              <a:rPr lang="fr-FR" sz="1400" b="0" i="0" u="none" strike="noStrike" cap="none" baseline="0">
                <a:solidFill>
                  <a:srgbClr val="000000"/>
                </a:solidFill>
                <a:effectLst/>
                <a:uFill>
                  <a:solidFill>
                    <a:prstClr val="black">
                      <a:alpha val="0"/>
                    </a:prstClr>
                  </a:solidFill>
                </a:uFill>
                <a:latin typeface="interfaceregular"/>
                <a:ea typeface="interfaceregular"/>
                <a:cs typeface="interfaceregular"/>
              </a:rPr>
              <a:t>Pustules périanales qui évoluent vers une large lésion ulcérée </a:t>
            </a:r>
            <a:br>
              <a:rPr sz="1400"/>
            </a:br>
            <a:r>
              <a:rPr lang="fr-FR" sz="1400" b="0" i="0" u="none" strike="noStrike" cap="none" baseline="0">
                <a:solidFill>
                  <a:srgbClr val="000000"/>
                </a:solidFill>
                <a:effectLst/>
                <a:uFill>
                  <a:solidFill>
                    <a:prstClr val="black">
                      <a:alpha val="0"/>
                    </a:prstClr>
                  </a:solidFill>
                </a:uFill>
                <a:latin typeface="interfaceregular"/>
                <a:ea typeface="interfaceregular"/>
                <a:cs typeface="interfaceregular"/>
              </a:rPr>
              <a:t>(8 jours)</a:t>
            </a:r>
            <a:endParaRPr kumimoji="0" lang="en-GB" sz="1400" i="0" u="none" strike="noStrike" kern="1200" cap="none" spc="0" normalizeH="0" baseline="0" noProof="0">
              <a:ln>
                <a:noFill/>
              </a:ln>
              <a:effectLst/>
              <a:uLnTx/>
              <a:uFillTx/>
              <a:latin typeface="interfaceregular"/>
            </a:endParaRPr>
          </a:p>
        </p:txBody>
      </p:sp>
      <p:sp>
        <p:nvSpPr>
          <p:cNvPr id="13" name="TextBox 12">
            <a:extLst>
              <a:ext uri="{FF2B5EF4-FFF2-40B4-BE49-F238E27FC236}">
                <a16:creationId xmlns:a16="http://schemas.microsoft.com/office/drawing/2014/main" id="{47865303-99CA-5A0F-C66A-1182AD7C1699}"/>
              </a:ext>
            </a:extLst>
          </p:cNvPr>
          <p:cNvSpPr txBox="1"/>
          <p:nvPr/>
        </p:nvSpPr>
        <p:spPr>
          <a:xfrm>
            <a:off x="6662663" y="3682756"/>
            <a:ext cx="2406840" cy="954107"/>
          </a:xfrm>
          <a:prstGeom prst="rect">
            <a:avLst/>
          </a:prstGeom>
          <a:noFill/>
        </p:spPr>
        <p:txBody>
          <a:bodyPr wrap="square" rtlCol="0">
            <a:spAutoFit/>
          </a:bodyPr>
          <a:lstStyle/>
          <a:p>
            <a:pPr marL="0" marR="0" lvl="0" indent="0" defTabSz="457200" rtl="0" eaLnBrk="1" fontAlgn="auto" latinLnBrk="0" hangingPunct="1">
              <a:lnSpc>
                <a:spcPct val="100000"/>
              </a:lnSpc>
              <a:spcBef>
                <a:spcPct val="0"/>
              </a:spcBef>
              <a:spcAft>
                <a:spcPct val="0"/>
              </a:spcAft>
              <a:buClrTx/>
              <a:buSzTx/>
              <a:buFontTx/>
              <a:buNone/>
              <a:defRPr/>
            </a:pPr>
            <a:r>
              <a:rPr lang="fr-FR" sz="1400" b="0" i="0" u="none" strike="noStrike" cap="none" baseline="0">
                <a:solidFill>
                  <a:srgbClr val="000000"/>
                </a:solidFill>
                <a:effectLst/>
                <a:uFill>
                  <a:solidFill>
                    <a:prstClr val="black">
                      <a:alpha val="0"/>
                    </a:prstClr>
                  </a:solidFill>
                </a:uFill>
                <a:latin typeface="interfaceregular"/>
                <a:ea typeface="interfaceregular"/>
                <a:cs typeface="interfaceregular"/>
              </a:rPr>
              <a:t>Lésions péniennes s’unissant par coalescence en une large ulcération (8 jours)</a:t>
            </a:r>
            <a:endParaRPr kumimoji="0" lang="en-GB" sz="1400" i="0" u="none" strike="noStrike" kern="1200" cap="none" spc="0" normalizeH="0" baseline="0" noProof="0">
              <a:ln>
                <a:noFill/>
              </a:ln>
              <a:effectLst/>
              <a:uLnTx/>
              <a:uFillTx/>
              <a:latin typeface="interfaceregular"/>
            </a:endParaRPr>
          </a:p>
        </p:txBody>
      </p:sp>
      <p:sp>
        <p:nvSpPr>
          <p:cNvPr id="15" name="TextBox 14">
            <a:extLst>
              <a:ext uri="{FF2B5EF4-FFF2-40B4-BE49-F238E27FC236}">
                <a16:creationId xmlns:a16="http://schemas.microsoft.com/office/drawing/2014/main" id="{80CB5AE3-842F-E9E6-0351-6F271BD4D1DC}"/>
              </a:ext>
            </a:extLst>
          </p:cNvPr>
          <p:cNvSpPr txBox="1"/>
          <p:nvPr/>
        </p:nvSpPr>
        <p:spPr>
          <a:xfrm>
            <a:off x="456690" y="4316509"/>
            <a:ext cx="5602162" cy="1600438"/>
          </a:xfrm>
          <a:prstGeom prst="rect">
            <a:avLst/>
          </a:prstGeom>
          <a:noFill/>
        </p:spPr>
        <p:txBody>
          <a:bodyPr wrap="square">
            <a:spAutoFit/>
          </a:bodyPr>
          <a:lstStyle/>
          <a:p>
            <a:pPr marL="285750" indent="-285750">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interfaceregular"/>
                <a:ea typeface="interfaceregular"/>
                <a:cs typeface="interfaceregular"/>
              </a:rPr>
              <a:t>Toutes les personnes dépistées pour le MPXV étaient symptomatiques et présentaient soit des lésions cutanées pathognomoniques, soit des papules pustuleuses avec un cratère central ombiliqué, des vésicules remplies de liquide, soit des ulcérations, soit des escarres.</a:t>
            </a:r>
            <a:endParaRPr lang="en-US" sz="1400" dirty="0">
              <a:latin typeface="interfaceregular"/>
            </a:endParaRPr>
          </a:p>
          <a:p>
            <a:pPr marL="285750" indent="-285750">
              <a:buClr>
                <a:schemeClr val="accent4"/>
              </a:buClr>
              <a:buFont typeface="Arial" panose="020B0604020202020204" pitchFamily="34" charset="0"/>
              <a:buChar char="•"/>
            </a:pPr>
            <a:r>
              <a:rPr lang="fr-FR" sz="1400" b="0" i="0" u="none" strike="noStrike" cap="none" baseline="0" dirty="0">
                <a:solidFill>
                  <a:srgbClr val="000000"/>
                </a:solidFill>
                <a:effectLst/>
                <a:uFill>
                  <a:solidFill>
                    <a:prstClr val="black">
                      <a:alpha val="0"/>
                    </a:prstClr>
                  </a:solidFill>
                </a:uFill>
                <a:latin typeface="interfaceregular"/>
                <a:ea typeface="interfaceregular"/>
                <a:cs typeface="interfaceregular"/>
              </a:rPr>
              <a:t>Cependant, le tableau clinique variait considérablement selon les phases de l’infection par la variole du singe au moment du test.</a:t>
            </a:r>
            <a:endParaRPr lang="en-US" sz="1400" dirty="0">
              <a:latin typeface="interfaceregular"/>
            </a:endParaRPr>
          </a:p>
        </p:txBody>
      </p:sp>
    </p:spTree>
    <p:extLst>
      <p:ext uri="{BB962C8B-B14F-4D97-AF65-F5344CB8AC3E}">
        <p14:creationId xmlns:p14="http://schemas.microsoft.com/office/powerpoint/2010/main" val="346369842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DDFE-D582-22D1-C8CC-DFC9750DDAE3}"/>
              </a:ext>
            </a:extLst>
          </p:cNvPr>
          <p:cNvSpPr>
            <a:spLocks noGrp="1"/>
          </p:cNvSpPr>
          <p:nvPr>
            <p:ph type="title"/>
          </p:nvPr>
        </p:nvSpPr>
        <p:spPr>
          <a:xfrm>
            <a:off x="888305" y="3028980"/>
            <a:ext cx="8543925"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Lésions chez l’enfant</a:t>
            </a:r>
          </a:p>
        </p:txBody>
      </p:sp>
    </p:spTree>
    <p:extLst>
      <p:ext uri="{BB962C8B-B14F-4D97-AF65-F5344CB8AC3E}">
        <p14:creationId xmlns:p14="http://schemas.microsoft.com/office/powerpoint/2010/main" val="198483920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85AC2-1F51-A0B4-01FE-35341E92B184}"/>
              </a:ext>
            </a:extLst>
          </p:cNvPr>
          <p:cNvSpPr>
            <a:spLocks noGrp="1"/>
          </p:cNvSpPr>
          <p:nvPr>
            <p:ph type="title"/>
          </p:nvPr>
        </p:nvSpPr>
        <p:spPr>
          <a:xfrm>
            <a:off x="552681" y="588494"/>
            <a:ext cx="6239134" cy="800039"/>
          </a:xfrm>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Lésion cutanée chez le nouveau-né</a:t>
            </a:r>
          </a:p>
        </p:txBody>
      </p:sp>
      <p:pic>
        <p:nvPicPr>
          <p:cNvPr id="5122" name="Picture 2">
            <a:extLst>
              <a:ext uri="{FF2B5EF4-FFF2-40B4-BE49-F238E27FC236}">
                <a16:creationId xmlns:a16="http://schemas.microsoft.com/office/drawing/2014/main" id="{1DEC1D04-27BF-713D-1418-6D290DD7CE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47719" y="151308"/>
            <a:ext cx="4829147" cy="651120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551C44B-C6E7-32FB-6AA8-D377802EE31C}"/>
              </a:ext>
            </a:extLst>
          </p:cNvPr>
          <p:cNvSpPr txBox="1"/>
          <p:nvPr/>
        </p:nvSpPr>
        <p:spPr>
          <a:xfrm>
            <a:off x="552681" y="1653272"/>
            <a:ext cx="5870420" cy="2682240"/>
          </a:xfrm>
          <a:prstGeom prst="rect">
            <a:avLst/>
          </a:prstGeom>
          <a:noFill/>
        </p:spPr>
        <p:txBody>
          <a:bodyPr wrap="square">
            <a:spAutoFit/>
          </a:bodyPr>
          <a:lstStyle/>
          <a:p>
            <a:pPr marL="285750" indent="-285750" algn="l" fontAlgn="base">
              <a:spcBef>
                <a:spcPts val="18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Lésions cutanées sur les mains et les pieds d’un nouveau-né  </a:t>
            </a:r>
          </a:p>
          <a:p>
            <a:pPr marL="285750" indent="-285750" algn="l" fontAlgn="base">
              <a:spcBef>
                <a:spcPts val="18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Les lésions visibles vont des vésicules aux pustules ; les lésions qui commençaient à former des croûtes sont également présentées  </a:t>
            </a:r>
          </a:p>
          <a:p>
            <a:pPr marL="285750" indent="-285750" algn="l" fontAlgn="base">
              <a:spcBef>
                <a:spcPts val="1800"/>
              </a:spcBef>
              <a:buClr>
                <a:schemeClr val="accent4"/>
              </a:buClr>
              <a:buFont typeface="Arial" panose="020B0604020202020204" pitchFamily="34" charset="0"/>
              <a:buChar char="•"/>
            </a:pPr>
            <a:r>
              <a:rPr lang="fr-FR" sz="2000" b="0" i="0" u="none" strike="noStrike" cap="none" baseline="0">
                <a:solidFill>
                  <a:srgbClr val="000000"/>
                </a:solidFill>
                <a:effectLst/>
                <a:uFill>
                  <a:solidFill>
                    <a:prstClr val="black">
                      <a:alpha val="0"/>
                    </a:prstClr>
                  </a:solidFill>
                </a:uFill>
                <a:latin typeface="Arial"/>
                <a:ea typeface="Arial"/>
                <a:cs typeface="Arial"/>
              </a:rPr>
              <a:t>Des photos ont été obtenues le Jour 5 après l’apparition de l’éruption cutanée</a:t>
            </a:r>
          </a:p>
        </p:txBody>
      </p:sp>
      <p:sp>
        <p:nvSpPr>
          <p:cNvPr id="8" name="TextBox 7">
            <a:extLst>
              <a:ext uri="{FF2B5EF4-FFF2-40B4-BE49-F238E27FC236}">
                <a16:creationId xmlns:a16="http://schemas.microsoft.com/office/drawing/2014/main" id="{A59DA5F7-F954-6CB9-B2F8-9ED9AA870A81}"/>
              </a:ext>
            </a:extLst>
          </p:cNvPr>
          <p:cNvSpPr txBox="1"/>
          <p:nvPr/>
        </p:nvSpPr>
        <p:spPr>
          <a:xfrm>
            <a:off x="552681" y="6269506"/>
            <a:ext cx="5790187" cy="45720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Ramnarayan P, et al. </a:t>
            </a:r>
            <a:r>
              <a:rPr lang="fr-FR" sz="1200" b="0" i="0" u="sng" strike="noStrike" cap="none" baseline="0">
                <a:solidFill>
                  <a:srgbClr val="44546A"/>
                </a:solidFill>
                <a:effectLst/>
                <a:uFill>
                  <a:solidFill>
                    <a:srgbClr val="44546A"/>
                  </a:solidFill>
                </a:uFill>
                <a:latin typeface="Arial"/>
                <a:ea typeface="Arial"/>
                <a:cs typeface="Arial"/>
                <a:hlinkClick r:id="rId4" history="0"/>
              </a:rPr>
              <a:t>Neonatal monkeypox virus infection: letter to editor</a:t>
            </a:r>
            <a:r>
              <a:rPr lang="fr-FR" sz="1200" b="0" i="0" u="none" strike="noStrike" cap="none" baseline="0">
                <a:solidFill>
                  <a:srgbClr val="44546A"/>
                </a:solidFill>
                <a:effectLst/>
                <a:uFill>
                  <a:solidFill>
                    <a:prstClr val="black">
                      <a:alpha val="0"/>
                    </a:prstClr>
                  </a:solidFill>
                </a:uFill>
                <a:latin typeface="Arial"/>
                <a:ea typeface="Arial"/>
                <a:cs typeface="Arial"/>
              </a:rPr>
              <a:t>. N Engl J Med. 2022;3817:1618‒20.</a:t>
            </a:r>
            <a:endParaRPr lang="en-US" sz="1200">
              <a:solidFill>
                <a:schemeClr val="tx2"/>
              </a:solidFill>
            </a:endParaRPr>
          </a:p>
        </p:txBody>
      </p:sp>
    </p:spTree>
    <p:extLst>
      <p:ext uri="{BB962C8B-B14F-4D97-AF65-F5344CB8AC3E}">
        <p14:creationId xmlns:p14="http://schemas.microsoft.com/office/powerpoint/2010/main" val="1619988960"/>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A9B569A-7707-859B-6401-6868A82577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52" t="4051" r="6032" b="4234"/>
          <a:stretch>
            <a:fillRect/>
          </a:stretch>
        </p:blipFill>
        <p:spPr bwMode="auto">
          <a:xfrm>
            <a:off x="202599" y="904766"/>
            <a:ext cx="3534701" cy="49938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BA678F-AACF-9947-86F4-B5896AFDA861}"/>
              </a:ext>
            </a:extLst>
          </p:cNvPr>
          <p:cNvSpPr txBox="1"/>
          <p:nvPr/>
        </p:nvSpPr>
        <p:spPr>
          <a:xfrm>
            <a:off x="156920" y="5922355"/>
            <a:ext cx="7038883" cy="45720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Damon IK, et al. </a:t>
            </a:r>
            <a:r>
              <a:rPr lang="fr-FR" sz="1200" b="0" i="0" u="sng" strike="noStrike" cap="none" baseline="0">
                <a:solidFill>
                  <a:srgbClr val="44546A"/>
                </a:solidFill>
                <a:effectLst/>
                <a:uFill>
                  <a:solidFill>
                    <a:srgbClr val="44546A"/>
                  </a:solidFill>
                </a:uFill>
                <a:latin typeface="Arial"/>
                <a:ea typeface="Arial"/>
                <a:cs typeface="Arial"/>
                <a:hlinkClick r:id="rId4" history="0"/>
              </a:rPr>
              <a:t>Discovery of monkeypox in Sudan: letter to editor</a:t>
            </a:r>
            <a:r>
              <a:rPr lang="fr-FR" sz="1200" b="0" i="0" u="none" strike="noStrike" cap="none" baseline="0">
                <a:solidFill>
                  <a:srgbClr val="44546A"/>
                </a:solidFill>
                <a:effectLst/>
                <a:uFill>
                  <a:solidFill>
                    <a:prstClr val="black">
                      <a:alpha val="0"/>
                    </a:prstClr>
                  </a:solidFill>
                </a:uFill>
                <a:latin typeface="Arial"/>
                <a:ea typeface="Arial"/>
                <a:cs typeface="Arial"/>
              </a:rPr>
              <a:t>. N Engl J Med. 2006;355:9862-63.</a:t>
            </a:r>
          </a:p>
        </p:txBody>
      </p:sp>
      <p:pic>
        <p:nvPicPr>
          <p:cNvPr id="5" name="Picture 4">
            <a:extLst>
              <a:ext uri="{FF2B5EF4-FFF2-40B4-BE49-F238E27FC236}">
                <a16:creationId xmlns:a16="http://schemas.microsoft.com/office/drawing/2014/main" id="{0C547B34-D8E7-6C56-B440-C258B3515157}"/>
              </a:ext>
            </a:extLst>
          </p:cNvPr>
          <p:cNvPicPr>
            <a:picLocks noChangeAspect="1"/>
          </p:cNvPicPr>
          <p:nvPr/>
        </p:nvPicPr>
        <p:blipFill>
          <a:blip r:embed="rId5"/>
          <a:stretch>
            <a:fillRect/>
          </a:stretch>
        </p:blipFill>
        <p:spPr>
          <a:xfrm>
            <a:off x="3926790" y="900324"/>
            <a:ext cx="3269013" cy="4989365"/>
          </a:xfrm>
          <a:prstGeom prst="rect">
            <a:avLst/>
          </a:prstGeom>
        </p:spPr>
      </p:pic>
      <p:pic>
        <p:nvPicPr>
          <p:cNvPr id="8" name="Picture 7">
            <a:extLst>
              <a:ext uri="{FF2B5EF4-FFF2-40B4-BE49-F238E27FC236}">
                <a16:creationId xmlns:a16="http://schemas.microsoft.com/office/drawing/2014/main" id="{4572B4BD-2771-C83E-8323-327AA0F3516C}"/>
              </a:ext>
            </a:extLst>
          </p:cNvPr>
          <p:cNvPicPr>
            <a:picLocks noChangeAspect="1"/>
          </p:cNvPicPr>
          <p:nvPr/>
        </p:nvPicPr>
        <p:blipFill>
          <a:blip r:embed="rId6"/>
          <a:srcRect l="937" t="793" b="11835"/>
          <a:stretch>
            <a:fillRect/>
          </a:stretch>
        </p:blipFill>
        <p:spPr>
          <a:xfrm>
            <a:off x="7428753" y="2432424"/>
            <a:ext cx="4606326" cy="3457265"/>
          </a:xfrm>
          <a:prstGeom prst="rect">
            <a:avLst/>
          </a:prstGeom>
        </p:spPr>
      </p:pic>
      <p:sp>
        <p:nvSpPr>
          <p:cNvPr id="2" name="TextBox 1">
            <a:extLst>
              <a:ext uri="{FF2B5EF4-FFF2-40B4-BE49-F238E27FC236}">
                <a16:creationId xmlns:a16="http://schemas.microsoft.com/office/drawing/2014/main" id="{F9ADE45E-C5D5-8A2F-9291-CBB475E4D7CF}"/>
              </a:ext>
            </a:extLst>
          </p:cNvPr>
          <p:cNvSpPr txBox="1"/>
          <p:nvPr/>
        </p:nvSpPr>
        <p:spPr>
          <a:xfrm rot="10800000" flipV="1">
            <a:off x="7385165" y="5889689"/>
            <a:ext cx="4235335" cy="822960"/>
          </a:xfrm>
          <a:prstGeom prst="rect">
            <a:avLst/>
          </a:prstGeom>
          <a:noFill/>
        </p:spPr>
        <p:txBody>
          <a:bodyPr wrap="square" rtlCol="0">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OMS. Livre de poche pour soins hospitaliers prédiatriques: 2e édition. Genève : OMS ; 2013. Disponible à l'adresse : </a:t>
            </a:r>
            <a:r>
              <a:rPr lang="fr-FR" sz="1200" b="0" i="0" u="sng" strike="noStrike" cap="none" baseline="0">
                <a:solidFill>
                  <a:srgbClr val="44546A"/>
                </a:solidFill>
                <a:effectLst/>
                <a:uFill>
                  <a:solidFill>
                    <a:srgbClr val="44546A"/>
                  </a:solidFill>
                </a:uFill>
                <a:latin typeface="Arial"/>
                <a:ea typeface="Arial"/>
                <a:cs typeface="Arial"/>
                <a:hlinkClick r:id="rId7" history="0"/>
              </a:rPr>
              <a:t>https://www.who.int/publications/i/item/978-92-4-154837-3.</a:t>
            </a:r>
            <a:endParaRPr lang="en-US" sz="1200">
              <a:solidFill>
                <a:schemeClr val="tx2"/>
              </a:solidFill>
            </a:endParaRPr>
          </a:p>
        </p:txBody>
      </p:sp>
    </p:spTree>
    <p:extLst>
      <p:ext uri="{BB962C8B-B14F-4D97-AF65-F5344CB8AC3E}">
        <p14:creationId xmlns:p14="http://schemas.microsoft.com/office/powerpoint/2010/main" val="1729935990"/>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mallpox-representational-child-WHO">
            <a:extLst>
              <a:ext uri="{FF2B5EF4-FFF2-40B4-BE49-F238E27FC236}">
                <a16:creationId xmlns:a16="http://schemas.microsoft.com/office/drawing/2014/main" id="{04A1863F-7CAD-8148-665A-62737FFE699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6681" y="1380484"/>
            <a:ext cx="6154327" cy="358732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F9FE6337-A67D-6A11-ABF0-EA4A4FD95E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448" t="3184" r="1955" b="3303"/>
          <a:stretch>
            <a:fillRect/>
          </a:stretch>
        </p:blipFill>
        <p:spPr bwMode="auto">
          <a:xfrm>
            <a:off x="6772636" y="1380484"/>
            <a:ext cx="4906894" cy="3587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E396B6F-6831-C8F5-3F45-7CD1137945D7}"/>
              </a:ext>
            </a:extLst>
          </p:cNvPr>
          <p:cNvSpPr txBox="1"/>
          <p:nvPr/>
        </p:nvSpPr>
        <p:spPr>
          <a:xfrm>
            <a:off x="406681" y="5154350"/>
            <a:ext cx="5689319" cy="457200"/>
          </a:xfrm>
          <a:prstGeom prst="rect">
            <a:avLst/>
          </a:prstGeom>
          <a:noFill/>
        </p:spPr>
        <p:txBody>
          <a:bodyPr wrap="square" rtlCol="0">
            <a:spAutoFit/>
          </a:bodyPr>
          <a:lstStyle/>
          <a:p>
            <a:r>
              <a:rPr lang="fr-FR" sz="1200" b="1" i="0" u="none" strike="noStrike" cap="none" baseline="0">
                <a:solidFill>
                  <a:srgbClr val="44546A"/>
                </a:solidFill>
                <a:effectLst/>
                <a:uFill>
                  <a:solidFill>
                    <a:prstClr val="black">
                      <a:alpha val="0"/>
                    </a:prstClr>
                  </a:solidFill>
                </a:uFill>
                <a:latin typeface="Arial"/>
                <a:ea typeface="Arial"/>
                <a:cs typeface="Arial"/>
              </a:rPr>
              <a:t>Variole</a:t>
            </a:r>
            <a:r>
              <a:rPr lang="fr-FR" sz="1200" b="0" i="0" u="none" strike="noStrike" cap="none" baseline="0">
                <a:solidFill>
                  <a:srgbClr val="44546A"/>
                </a:solidFill>
                <a:effectLst/>
                <a:uFill>
                  <a:solidFill>
                    <a:prstClr val="black">
                      <a:alpha val="0"/>
                    </a:prstClr>
                  </a:solidFill>
                </a:uFill>
                <a:latin typeface="Arial"/>
                <a:ea typeface="Arial"/>
                <a:cs typeface="Arial"/>
              </a:rPr>
              <a:t>. Remerciements : OMS/Isao Arita ; https://www.who.int/health-topics/smallpox#tab=tab_1</a:t>
            </a:r>
            <a:endParaRPr lang="en-US" sz="1200"/>
          </a:p>
        </p:txBody>
      </p:sp>
      <p:sp>
        <p:nvSpPr>
          <p:cNvPr id="3" name="TextBox 2">
            <a:extLst>
              <a:ext uri="{FF2B5EF4-FFF2-40B4-BE49-F238E27FC236}">
                <a16:creationId xmlns:a16="http://schemas.microsoft.com/office/drawing/2014/main" id="{C859DFFC-903A-DC8B-5DE8-EBC9EACBA70F}"/>
              </a:ext>
            </a:extLst>
          </p:cNvPr>
          <p:cNvSpPr txBox="1"/>
          <p:nvPr/>
        </p:nvSpPr>
        <p:spPr>
          <a:xfrm>
            <a:off x="6839712" y="5154350"/>
            <a:ext cx="4745330" cy="457200"/>
          </a:xfrm>
          <a:prstGeom prst="rect">
            <a:avLst/>
          </a:prstGeom>
          <a:noFill/>
        </p:spPr>
        <p:txBody>
          <a:bodyPr wrap="square" rtlCol="0">
            <a:spAutoFit/>
          </a:bodyPr>
          <a:lstStyle/>
          <a:p>
            <a:r>
              <a:rPr lang="fr-FR" sz="1200" b="1" i="0" u="none" strike="noStrike" cap="none" baseline="0">
                <a:solidFill>
                  <a:srgbClr val="44546A"/>
                </a:solidFill>
                <a:effectLst/>
                <a:uFill>
                  <a:solidFill>
                    <a:prstClr val="black">
                      <a:alpha val="0"/>
                    </a:prstClr>
                  </a:solidFill>
                </a:uFill>
                <a:latin typeface="Arial"/>
                <a:ea typeface="Arial"/>
                <a:cs typeface="Arial"/>
              </a:rPr>
              <a:t>Variole du singe</a:t>
            </a:r>
            <a:r>
              <a:rPr lang="fr-FR" sz="1200" b="0" i="0" u="none" strike="noStrike" cap="none" baseline="0">
                <a:solidFill>
                  <a:srgbClr val="44546A"/>
                </a:solidFill>
                <a:effectLst/>
                <a:uFill>
                  <a:solidFill>
                    <a:prstClr val="black">
                      <a:alpha val="0"/>
                    </a:prstClr>
                  </a:solidFill>
                </a:uFill>
                <a:latin typeface="Arial"/>
                <a:ea typeface="Arial"/>
                <a:cs typeface="Arial"/>
              </a:rPr>
              <a:t>. Remerciements : Nigeria Centre for Disease Control; https://www.who.int/health-topics/monkeypox#tab=tab_1.</a:t>
            </a:r>
          </a:p>
        </p:txBody>
      </p:sp>
    </p:spTree>
    <p:extLst>
      <p:ext uri="{BB962C8B-B14F-4D97-AF65-F5344CB8AC3E}">
        <p14:creationId xmlns:p14="http://schemas.microsoft.com/office/powerpoint/2010/main" val="15380388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87C01-AB9B-199D-A18C-153FA25C68C8}"/>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Objectifs d’apprentissage</a:t>
            </a:r>
          </a:p>
        </p:txBody>
      </p:sp>
      <p:sp>
        <p:nvSpPr>
          <p:cNvPr id="3" name="Content Placeholder 2">
            <a:extLst>
              <a:ext uri="{FF2B5EF4-FFF2-40B4-BE49-F238E27FC236}">
                <a16:creationId xmlns:a16="http://schemas.microsoft.com/office/drawing/2014/main" id="{1C419533-1FDB-5540-E551-8D74AEF7A717}"/>
              </a:ext>
            </a:extLst>
          </p:cNvPr>
          <p:cNvSpPr>
            <a:spLocks noGrp="1"/>
          </p:cNvSpPr>
          <p:nvPr>
            <p:ph idx="1"/>
          </p:nvPr>
        </p:nvSpPr>
        <p:spPr>
          <a:xfrm>
            <a:off x="838200" y="1636730"/>
            <a:ext cx="8944627" cy="4932746"/>
          </a:xfrm>
        </p:spPr>
        <p:txBody>
          <a:bodyPr/>
          <a:lstStyle/>
          <a:p>
            <a:pPr marL="0" indent="0">
              <a:buNone/>
            </a:pPr>
            <a:r>
              <a:rPr lang="fr-FR" sz="2800" b="0" i="0" u="none" strike="noStrike" cap="none" baseline="0">
                <a:solidFill>
                  <a:srgbClr val="262626"/>
                </a:solidFill>
                <a:effectLst/>
                <a:uFill>
                  <a:solidFill>
                    <a:prstClr val="black">
                      <a:alpha val="0"/>
                    </a:prstClr>
                  </a:solidFill>
                </a:uFill>
                <a:latin typeface="Arial"/>
                <a:ea typeface="Arial"/>
                <a:cs typeface="Arial"/>
              </a:rPr>
              <a:t>À la fin de ce module, les participants seront en mesure de :</a:t>
            </a:r>
          </a:p>
          <a:p>
            <a:r>
              <a:rPr lang="fr-FR" sz="2800" b="0" i="0" u="none" strike="noStrike" cap="none" baseline="0">
                <a:solidFill>
                  <a:srgbClr val="262626"/>
                </a:solidFill>
                <a:effectLst/>
                <a:uFill>
                  <a:solidFill>
                    <a:prstClr val="black">
                      <a:alpha val="0"/>
                    </a:prstClr>
                  </a:solidFill>
                </a:uFill>
                <a:latin typeface="Arial"/>
                <a:ea typeface="Arial"/>
                <a:cs typeface="Arial"/>
              </a:rPr>
              <a:t>Décrire le contexte et les antécédents de la variole du singe</a:t>
            </a:r>
          </a:p>
          <a:p>
            <a:r>
              <a:rPr lang="fr-FR" sz="2800" b="0" i="0" u="none" strike="noStrike" cap="none" baseline="0">
                <a:solidFill>
                  <a:srgbClr val="262626"/>
                </a:solidFill>
                <a:effectLst/>
                <a:uFill>
                  <a:solidFill>
                    <a:prstClr val="black">
                      <a:alpha val="0"/>
                    </a:prstClr>
                  </a:solidFill>
                </a:uFill>
                <a:latin typeface="Arial"/>
                <a:ea typeface="Arial"/>
                <a:cs typeface="Arial"/>
              </a:rPr>
              <a:t>Décrire les clades génétiques de la variole du singe</a:t>
            </a:r>
          </a:p>
          <a:p>
            <a:r>
              <a:rPr lang="fr-FR" sz="2800" b="0" i="0" u="none" strike="noStrike" cap="none" baseline="0">
                <a:solidFill>
                  <a:srgbClr val="262626"/>
                </a:solidFill>
                <a:effectLst/>
                <a:uFill>
                  <a:solidFill>
                    <a:prstClr val="black">
                      <a:alpha val="0"/>
                    </a:prstClr>
                  </a:solidFill>
                </a:uFill>
                <a:latin typeface="Arial"/>
                <a:ea typeface="Arial"/>
                <a:cs typeface="Arial"/>
              </a:rPr>
              <a:t>Expliquer quand, pourquoi et par qui la variole du singe a été déclarée urgence de santé publique</a:t>
            </a:r>
          </a:p>
          <a:p>
            <a:r>
              <a:rPr lang="fr-FR" sz="2800" b="0" i="0" u="none" strike="noStrike" cap="none" baseline="0">
                <a:solidFill>
                  <a:srgbClr val="262626"/>
                </a:solidFill>
                <a:effectLst/>
                <a:uFill>
                  <a:solidFill>
                    <a:prstClr val="black">
                      <a:alpha val="0"/>
                    </a:prstClr>
                  </a:solidFill>
                </a:uFill>
                <a:latin typeface="Arial"/>
                <a:ea typeface="Arial"/>
                <a:cs typeface="Arial"/>
              </a:rPr>
              <a:t>Décrire les principales différences entre la flambée actuelle (2024) et les flambées précédentes</a:t>
            </a:r>
          </a:p>
        </p:txBody>
      </p:sp>
    </p:spTree>
    <p:extLst>
      <p:ext uri="{BB962C8B-B14F-4D97-AF65-F5344CB8AC3E}">
        <p14:creationId xmlns:p14="http://schemas.microsoft.com/office/powerpoint/2010/main" val="1779055154"/>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647EE089-AD5D-DDBB-BA5B-4C22A113E0E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03559" y="286376"/>
            <a:ext cx="8243256" cy="4802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37F02C-37D8-CB61-C018-A4A3B8E12205}"/>
              </a:ext>
            </a:extLst>
          </p:cNvPr>
          <p:cNvSpPr txBox="1"/>
          <p:nvPr/>
        </p:nvSpPr>
        <p:spPr>
          <a:xfrm>
            <a:off x="8746654" y="286376"/>
            <a:ext cx="3350096" cy="5539978"/>
          </a:xfrm>
          <a:prstGeom prst="rect">
            <a:avLst/>
          </a:prstGeom>
          <a:noFill/>
        </p:spPr>
        <p:txBody>
          <a:bodyPr wrap="square">
            <a:spAutoFit/>
          </a:bodyPr>
          <a:lstStyle/>
          <a:p>
            <a:pPr marL="285750" indent="-285750" algn="l" fontAlgn="base">
              <a:spcBef>
                <a:spcPts val="1200"/>
              </a:spcBef>
              <a:buClr>
                <a:schemeClr val="accent4"/>
              </a:buClr>
              <a:buFont typeface="Arial" panose="020B0604020202020204" pitchFamily="34" charset="0"/>
              <a:buChar char="•"/>
            </a:pPr>
            <a:r>
              <a:rPr lang="fr-FR" sz="1600" b="0" i="0" u="none" strike="noStrike" cap="none" baseline="0">
                <a:solidFill>
                  <a:srgbClr val="000000"/>
                </a:solidFill>
                <a:effectLst/>
                <a:uFill>
                  <a:solidFill>
                    <a:prstClr val="black">
                      <a:alpha val="0"/>
                    </a:prstClr>
                  </a:solidFill>
                </a:uFill>
                <a:latin typeface="Arial"/>
                <a:ea typeface="Arial"/>
                <a:cs typeface="Arial"/>
              </a:rPr>
              <a:t>Âge &lt; 10 ans résidant aux Pays-Bas </a:t>
            </a:r>
          </a:p>
          <a:p>
            <a:pPr marL="285750" indent="-285750" algn="l" fontAlgn="base">
              <a:spcBef>
                <a:spcPts val="1200"/>
              </a:spcBef>
              <a:buClr>
                <a:schemeClr val="accent4"/>
              </a:buClr>
              <a:buFont typeface="Arial" panose="020B0604020202020204" pitchFamily="34" charset="0"/>
              <a:buChar char="•"/>
            </a:pPr>
            <a:r>
              <a:rPr lang="fr-FR" sz="1600" b="0" i="0" u="none" strike="noStrike" cap="none" baseline="0">
                <a:solidFill>
                  <a:srgbClr val="000000"/>
                </a:solidFill>
                <a:effectLst/>
                <a:uFill>
                  <a:solidFill>
                    <a:prstClr val="black">
                      <a:alpha val="0"/>
                    </a:prstClr>
                  </a:solidFill>
                </a:uFill>
                <a:latin typeface="Arial"/>
                <a:ea typeface="Arial"/>
                <a:cs typeface="Arial"/>
              </a:rPr>
              <a:t>Vaccin contre la varicelle à l’âge de 5 ans</a:t>
            </a:r>
          </a:p>
          <a:p>
            <a:pPr marL="285750" indent="-285750" algn="l" fontAlgn="base">
              <a:spcBef>
                <a:spcPts val="1200"/>
              </a:spcBef>
              <a:buClr>
                <a:schemeClr val="accent4"/>
              </a:buClr>
              <a:buFont typeface="Arial" panose="020B0604020202020204" pitchFamily="34" charset="0"/>
              <a:buChar char="•"/>
            </a:pPr>
            <a:r>
              <a:rPr lang="fr-FR" sz="1600" b="0" i="0" u="none" strike="noStrike" cap="none" baseline="0">
                <a:solidFill>
                  <a:srgbClr val="000000"/>
                </a:solidFill>
                <a:effectLst/>
                <a:uFill>
                  <a:solidFill>
                    <a:prstClr val="black">
                      <a:alpha val="0"/>
                    </a:prstClr>
                  </a:solidFill>
                </a:uFill>
                <a:latin typeface="Arial"/>
                <a:ea typeface="Arial"/>
                <a:cs typeface="Arial"/>
              </a:rPr>
              <a:t>Revenant d’un séjour de 1 semaine en Turquie</a:t>
            </a:r>
            <a:endParaRPr lang="en-US" sz="1600" b="0" i="0">
              <a:effectLst/>
            </a:endParaRPr>
          </a:p>
          <a:p>
            <a:pPr marL="285750" indent="-285750" algn="l" fontAlgn="base">
              <a:spcBef>
                <a:spcPts val="1200"/>
              </a:spcBef>
              <a:buClr>
                <a:schemeClr val="accent4"/>
              </a:buClr>
              <a:buFont typeface="Arial" panose="020B0604020202020204" pitchFamily="34" charset="0"/>
              <a:buChar char="•"/>
            </a:pPr>
            <a:r>
              <a:rPr lang="fr-FR" sz="1600" b="0" i="0" u="none" strike="noStrike" cap="none" baseline="0">
                <a:solidFill>
                  <a:srgbClr val="000000"/>
                </a:solidFill>
                <a:effectLst/>
                <a:uFill>
                  <a:solidFill>
                    <a:prstClr val="black">
                      <a:alpha val="0"/>
                    </a:prstClr>
                  </a:solidFill>
                </a:uFill>
                <a:latin typeface="Arial"/>
                <a:ea typeface="Arial"/>
                <a:cs typeface="Arial"/>
              </a:rPr>
              <a:t>Pas d’hypertrophie des ganglions lymphatiques dans le cou, les aisselles ou la région de l’aine</a:t>
            </a:r>
          </a:p>
          <a:p>
            <a:pPr marL="285750" indent="-285750" algn="l" fontAlgn="base">
              <a:spcBef>
                <a:spcPts val="1200"/>
              </a:spcBef>
              <a:buClr>
                <a:schemeClr val="accent4"/>
              </a:buClr>
              <a:buFont typeface="Arial" panose="020B0604020202020204" pitchFamily="34" charset="0"/>
              <a:buChar char="•"/>
            </a:pPr>
            <a:r>
              <a:rPr lang="fr-FR" sz="1600" b="0" i="0" u="none" strike="noStrike" cap="none" baseline="0">
                <a:solidFill>
                  <a:srgbClr val="000000"/>
                </a:solidFill>
                <a:effectLst/>
                <a:uFill>
                  <a:solidFill>
                    <a:prstClr val="black">
                      <a:alpha val="0"/>
                    </a:prstClr>
                  </a:solidFill>
                </a:uFill>
                <a:latin typeface="Arial"/>
                <a:ea typeface="Arial"/>
                <a:cs typeface="Arial"/>
              </a:rPr>
              <a:t>Distribution centrifuge de </a:t>
            </a:r>
            <a:br>
              <a:rPr sz="1600"/>
            </a:br>
            <a:r>
              <a:rPr lang="fr-FR" sz="1600" b="0" i="0" u="none" strike="noStrike" cap="none" baseline="0">
                <a:solidFill>
                  <a:srgbClr val="000000"/>
                </a:solidFill>
                <a:effectLst/>
                <a:uFill>
                  <a:solidFill>
                    <a:prstClr val="black">
                      <a:alpha val="0"/>
                    </a:prstClr>
                  </a:solidFill>
                </a:uFill>
                <a:latin typeface="Arial"/>
                <a:ea typeface="Arial"/>
                <a:cs typeface="Arial"/>
              </a:rPr>
              <a:t>20 vésicules solitaires, nettement délimitées, rouge-marron (l’oreille gauche, la mâchoire inférieure gauche, les deux avant-bras, les deux cuisses et sur le dos)</a:t>
            </a:r>
          </a:p>
          <a:p>
            <a:pPr marL="285750" indent="-285750" algn="l" fontAlgn="base">
              <a:spcBef>
                <a:spcPts val="1200"/>
              </a:spcBef>
              <a:buClr>
                <a:schemeClr val="accent4"/>
              </a:buClr>
              <a:buFont typeface="Arial" panose="020B0604020202020204" pitchFamily="34" charset="0"/>
              <a:buChar char="•"/>
            </a:pPr>
            <a:r>
              <a:rPr lang="fr-FR" sz="1600" b="0" i="0" u="none" strike="noStrike" cap="none" baseline="0">
                <a:solidFill>
                  <a:srgbClr val="000000"/>
                </a:solidFill>
                <a:effectLst/>
                <a:uFill>
                  <a:solidFill>
                    <a:prstClr val="black">
                      <a:alpha val="0"/>
                    </a:prstClr>
                  </a:solidFill>
                </a:uFill>
                <a:latin typeface="Arial"/>
                <a:ea typeface="Arial"/>
                <a:cs typeface="Arial"/>
              </a:rPr>
              <a:t>Pas de lésions dans la cavité buccale ou la région génitale </a:t>
            </a:r>
          </a:p>
        </p:txBody>
      </p:sp>
      <p:sp>
        <p:nvSpPr>
          <p:cNvPr id="6" name="TextBox 5">
            <a:extLst>
              <a:ext uri="{FF2B5EF4-FFF2-40B4-BE49-F238E27FC236}">
                <a16:creationId xmlns:a16="http://schemas.microsoft.com/office/drawing/2014/main" id="{5F51C9D6-4548-0047-DB7C-FAAA86B0C454}"/>
              </a:ext>
            </a:extLst>
          </p:cNvPr>
          <p:cNvSpPr txBox="1"/>
          <p:nvPr/>
        </p:nvSpPr>
        <p:spPr>
          <a:xfrm>
            <a:off x="403559" y="5200648"/>
            <a:ext cx="8243256" cy="1323439"/>
          </a:xfrm>
          <a:prstGeom prst="rect">
            <a:avLst/>
          </a:prstGeom>
          <a:noFill/>
        </p:spPr>
        <p:txBody>
          <a:bodyPr wrap="square">
            <a:spAutoFit/>
          </a:bodyPr>
          <a:lstStyle/>
          <a:p>
            <a:pPr marL="285750" indent="-285750">
              <a:buClr>
                <a:schemeClr val="accent4"/>
              </a:buClr>
              <a:buFont typeface="Arial" panose="020B0604020202020204" pitchFamily="34" charset="0"/>
              <a:buChar char="•"/>
            </a:pPr>
            <a:r>
              <a:rPr lang="fr-FR" sz="1600" b="1" i="0" u="none" strike="noStrike" cap="none" baseline="0">
                <a:solidFill>
                  <a:srgbClr val="0A1825"/>
                </a:solidFill>
                <a:effectLst/>
                <a:uFill>
                  <a:solidFill>
                    <a:prstClr val="black">
                      <a:alpha val="0"/>
                    </a:prstClr>
                  </a:solidFill>
                </a:uFill>
                <a:latin typeface="interfaceregular"/>
                <a:ea typeface="interfaceregular"/>
                <a:cs typeface="interfaceregular"/>
              </a:rPr>
              <a:t>A :</a:t>
            </a:r>
            <a:r>
              <a:rPr lang="fr-FR" sz="1600" b="0" i="0" u="none" strike="noStrike" cap="none" baseline="0">
                <a:solidFill>
                  <a:srgbClr val="0A1825"/>
                </a:solidFill>
                <a:effectLst/>
                <a:uFill>
                  <a:solidFill>
                    <a:prstClr val="black">
                      <a:alpha val="0"/>
                    </a:prstClr>
                  </a:solidFill>
                </a:uFill>
                <a:latin typeface="interfaceregular"/>
                <a:ea typeface="interfaceregular"/>
                <a:cs typeface="interfaceregular"/>
              </a:rPr>
              <a:t> deux lésions solitaires sur la mâchoire inférieure gauche et la joue  </a:t>
            </a:r>
          </a:p>
          <a:p>
            <a:pPr marL="285750" indent="-285750">
              <a:buClr>
                <a:schemeClr val="accent4"/>
              </a:buClr>
              <a:buFont typeface="Arial" panose="020B0604020202020204" pitchFamily="34" charset="0"/>
              <a:buChar char="•"/>
            </a:pPr>
            <a:r>
              <a:rPr lang="fr-FR" sz="1600" b="1" i="0" u="none" strike="noStrike" cap="none" baseline="0">
                <a:solidFill>
                  <a:srgbClr val="0A1825"/>
                </a:solidFill>
                <a:effectLst/>
                <a:uFill>
                  <a:solidFill>
                    <a:prstClr val="black">
                      <a:alpha val="0"/>
                    </a:prstClr>
                  </a:solidFill>
                </a:uFill>
                <a:latin typeface="interfaceregular"/>
                <a:ea typeface="interfaceregular"/>
                <a:cs typeface="interfaceregular"/>
              </a:rPr>
              <a:t>B :</a:t>
            </a:r>
            <a:r>
              <a:rPr lang="fr-FR" sz="1600" b="0" i="0" u="none" strike="noStrike" cap="none" baseline="0">
                <a:solidFill>
                  <a:srgbClr val="0A1825"/>
                </a:solidFill>
                <a:effectLst/>
                <a:uFill>
                  <a:solidFill>
                    <a:prstClr val="black">
                      <a:alpha val="0"/>
                    </a:prstClr>
                  </a:solidFill>
                </a:uFill>
                <a:latin typeface="interfaceregular"/>
                <a:ea typeface="interfaceregular"/>
                <a:cs typeface="interfaceregular"/>
              </a:rPr>
              <a:t> épaule droite </a:t>
            </a:r>
          </a:p>
          <a:p>
            <a:pPr marL="285750" indent="-285750">
              <a:buClr>
                <a:schemeClr val="accent4"/>
              </a:buClr>
              <a:buFont typeface="Arial" panose="020B0604020202020204" pitchFamily="34" charset="0"/>
              <a:buChar char="•"/>
            </a:pPr>
            <a:r>
              <a:rPr lang="fr-FR" sz="1600" b="1" i="0" u="none" strike="noStrike" cap="none" baseline="0">
                <a:solidFill>
                  <a:srgbClr val="0A1825"/>
                </a:solidFill>
                <a:effectLst/>
                <a:uFill>
                  <a:solidFill>
                    <a:prstClr val="black">
                      <a:alpha val="0"/>
                    </a:prstClr>
                  </a:solidFill>
                </a:uFill>
                <a:latin typeface="interfaceregular"/>
                <a:ea typeface="interfaceregular"/>
                <a:cs typeface="interfaceregular"/>
              </a:rPr>
              <a:t>C :</a:t>
            </a:r>
            <a:r>
              <a:rPr lang="fr-FR" sz="1600" b="0" i="0" u="none" strike="noStrike" cap="none" baseline="0">
                <a:solidFill>
                  <a:srgbClr val="0A1825"/>
                </a:solidFill>
                <a:effectLst/>
                <a:uFill>
                  <a:solidFill>
                    <a:prstClr val="black">
                      <a:alpha val="0"/>
                    </a:prstClr>
                  </a:solidFill>
                </a:uFill>
                <a:latin typeface="interfaceregular"/>
                <a:ea typeface="interfaceregular"/>
                <a:cs typeface="interfaceregular"/>
              </a:rPr>
              <a:t> avant-bras droit </a:t>
            </a:r>
          </a:p>
          <a:p>
            <a:pPr marL="285750" indent="-285750">
              <a:buClr>
                <a:schemeClr val="accent4"/>
              </a:buClr>
              <a:buFont typeface="Arial" panose="020B0604020202020204" pitchFamily="34" charset="0"/>
              <a:buChar char="•"/>
            </a:pPr>
            <a:r>
              <a:rPr lang="fr-FR" sz="1600" b="1" i="0" u="none" strike="noStrike" cap="none" baseline="0">
                <a:solidFill>
                  <a:srgbClr val="0A1825"/>
                </a:solidFill>
                <a:effectLst/>
                <a:uFill>
                  <a:solidFill>
                    <a:prstClr val="black">
                      <a:alpha val="0"/>
                    </a:prstClr>
                  </a:solidFill>
                </a:uFill>
                <a:latin typeface="interfaceregular"/>
                <a:ea typeface="interfaceregular"/>
                <a:cs typeface="interfaceregular"/>
              </a:rPr>
              <a:t>D :</a:t>
            </a:r>
            <a:r>
              <a:rPr lang="fr-FR" sz="1600" b="0" i="0" u="none" strike="noStrike" cap="none" baseline="0">
                <a:solidFill>
                  <a:srgbClr val="0A1825"/>
                </a:solidFill>
                <a:effectLst/>
                <a:uFill>
                  <a:solidFill>
                    <a:prstClr val="black">
                      <a:alpha val="0"/>
                    </a:prstClr>
                  </a:solidFill>
                </a:uFill>
                <a:latin typeface="interfaceregular"/>
                <a:ea typeface="interfaceregular"/>
                <a:cs typeface="interfaceregular"/>
              </a:rPr>
              <a:t> gros plan sur l’avant-bras </a:t>
            </a:r>
            <a:br>
              <a:rPr sz="1600"/>
            </a:br>
            <a:r>
              <a:rPr lang="fr-FR" sz="1600" b="0" i="1" u="none" strike="noStrike" cap="none" baseline="0">
                <a:solidFill>
                  <a:srgbClr val="0A1825"/>
                </a:solidFill>
                <a:effectLst/>
                <a:uFill>
                  <a:solidFill>
                    <a:prstClr val="black">
                      <a:alpha val="0"/>
                    </a:prstClr>
                  </a:solidFill>
                </a:uFill>
                <a:latin typeface="interfaceregular"/>
                <a:ea typeface="interfaceregular"/>
                <a:cs typeface="interfaceregular"/>
              </a:rPr>
              <a:t>Les photos ont été prises 10 jours après l’apparition de la première lésion. </a:t>
            </a:r>
            <a:endParaRPr lang="en-US" sz="1600" i="1">
              <a:solidFill>
                <a:schemeClr val="accent3">
                  <a:lumMod val="10000"/>
                </a:schemeClr>
              </a:solidFill>
              <a:latin typeface="interfaceregular"/>
            </a:endParaRPr>
          </a:p>
        </p:txBody>
      </p:sp>
      <p:sp>
        <p:nvSpPr>
          <p:cNvPr id="8" name="TextBox 7">
            <a:extLst>
              <a:ext uri="{FF2B5EF4-FFF2-40B4-BE49-F238E27FC236}">
                <a16:creationId xmlns:a16="http://schemas.microsoft.com/office/drawing/2014/main" id="{274465AD-4B52-A47E-2597-30399C12FB8B}"/>
              </a:ext>
            </a:extLst>
          </p:cNvPr>
          <p:cNvSpPr txBox="1"/>
          <p:nvPr/>
        </p:nvSpPr>
        <p:spPr>
          <a:xfrm>
            <a:off x="8052436" y="6173716"/>
            <a:ext cx="4044315" cy="584775"/>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van Furth AMT, et al.</a:t>
            </a:r>
            <a:r>
              <a:rPr lang="fr-FR" sz="1050" b="0" i="0" u="none" strike="noStrike" cap="none" baseline="0">
                <a:solidFill>
                  <a:srgbClr val="44546A"/>
                </a:solidFill>
                <a:effectLst/>
                <a:uFill>
                  <a:solidFill>
                    <a:prstClr val="black">
                      <a:alpha val="0"/>
                    </a:prstClr>
                  </a:solidFill>
                </a:uFill>
                <a:latin typeface="Arial"/>
                <a:ea typeface="Arial"/>
                <a:cs typeface="Arial"/>
              </a:rPr>
              <a:t>Paediatric monkeypox patient with unknown source of infection, Pays-Bas, juin 2022 Euro Surveill. 2022;27(29):2200552.</a:t>
            </a:r>
          </a:p>
        </p:txBody>
      </p:sp>
    </p:spTree>
    <p:extLst>
      <p:ext uri="{BB962C8B-B14F-4D97-AF65-F5344CB8AC3E}">
        <p14:creationId xmlns:p14="http://schemas.microsoft.com/office/powerpoint/2010/main" val="243228551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DD181D-A7A9-29B1-7B01-EED43BDE41E1}"/>
              </a:ext>
            </a:extLst>
          </p:cNvPr>
          <p:cNvPicPr>
            <a:picLocks noChangeAspect="1"/>
          </p:cNvPicPr>
          <p:nvPr/>
        </p:nvPicPr>
        <p:blipFill>
          <a:blip r:embed="rId3"/>
          <a:stretch>
            <a:fillRect/>
          </a:stretch>
        </p:blipFill>
        <p:spPr>
          <a:xfrm>
            <a:off x="288608" y="149672"/>
            <a:ext cx="8854440" cy="4949632"/>
          </a:xfrm>
          <a:prstGeom prst="rect">
            <a:avLst/>
          </a:prstGeom>
        </p:spPr>
      </p:pic>
      <p:sp>
        <p:nvSpPr>
          <p:cNvPr id="9" name="TextBox 8">
            <a:extLst>
              <a:ext uri="{FF2B5EF4-FFF2-40B4-BE49-F238E27FC236}">
                <a16:creationId xmlns:a16="http://schemas.microsoft.com/office/drawing/2014/main" id="{05E488E1-EABC-6A06-8DF8-D1356EC5AEF2}"/>
              </a:ext>
            </a:extLst>
          </p:cNvPr>
          <p:cNvSpPr txBox="1"/>
          <p:nvPr/>
        </p:nvSpPr>
        <p:spPr>
          <a:xfrm>
            <a:off x="366362" y="6431329"/>
            <a:ext cx="11608468" cy="261610"/>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Fuente SM, et al. </a:t>
            </a:r>
            <a:r>
              <a:rPr lang="fr-FR" sz="1100" b="0" i="0" u="none" strike="noStrike" cap="none" baseline="0">
                <a:solidFill>
                  <a:srgbClr val="44546A"/>
                </a:solidFill>
                <a:effectLst/>
                <a:uFill>
                  <a:solidFill>
                    <a:prstClr val="black">
                      <a:alpha val="0"/>
                    </a:prstClr>
                  </a:solidFill>
                </a:uFill>
                <a:latin typeface="Arial"/>
                <a:ea typeface="Arial"/>
                <a:cs typeface="Arial"/>
                <a:hlinkClick r:id="rId4" history="0"/>
              </a:rPr>
              <a:t>A call for attention: pediatric monkeypox case in a context of changing epidemiology: letter to editor</a:t>
            </a:r>
            <a:r>
              <a:rPr lang="fr-FR" sz="1100" b="0" i="0" u="none" strike="noStrike" cap="none" baseline="0">
                <a:solidFill>
                  <a:srgbClr val="44546A"/>
                </a:solidFill>
                <a:effectLst/>
                <a:uFill>
                  <a:solidFill>
                    <a:prstClr val="black">
                      <a:alpha val="0"/>
                    </a:prstClr>
                  </a:solidFill>
                </a:uFill>
                <a:latin typeface="Arial"/>
                <a:ea typeface="Arial"/>
                <a:cs typeface="Arial"/>
              </a:rPr>
              <a:t>. Pediatr Infect Dis J. 2022;41(12):548-49.</a:t>
            </a:r>
          </a:p>
        </p:txBody>
      </p:sp>
      <p:sp>
        <p:nvSpPr>
          <p:cNvPr id="11" name="TextBox 10">
            <a:extLst>
              <a:ext uri="{FF2B5EF4-FFF2-40B4-BE49-F238E27FC236}">
                <a16:creationId xmlns:a16="http://schemas.microsoft.com/office/drawing/2014/main" id="{F2668C4C-41E8-6967-DCF7-F07E866EEED0}"/>
              </a:ext>
            </a:extLst>
          </p:cNvPr>
          <p:cNvSpPr txBox="1"/>
          <p:nvPr/>
        </p:nvSpPr>
        <p:spPr>
          <a:xfrm>
            <a:off x="217170" y="5206276"/>
            <a:ext cx="4075430" cy="923330"/>
          </a:xfrm>
          <a:prstGeom prst="rect">
            <a:avLst/>
          </a:prstGeom>
          <a:noFill/>
        </p:spPr>
        <p:txBody>
          <a:bodyPr wrap="square">
            <a:spAutoFit/>
          </a:bodyPr>
          <a:lstStyle/>
          <a:p>
            <a:pPr marL="349250" indent="-349250">
              <a:tabLst>
                <a:tab pos="349250" algn="l"/>
              </a:tabLst>
            </a:pPr>
            <a:r>
              <a:rPr lang="fr-FR" b="1" i="0" u="none" strike="noStrike" cap="none" baseline="0">
                <a:solidFill>
                  <a:srgbClr val="000000"/>
                </a:solidFill>
                <a:effectLst/>
                <a:uFill>
                  <a:solidFill>
                    <a:prstClr val="black">
                      <a:alpha val="0"/>
                    </a:prstClr>
                  </a:solidFill>
                </a:uFill>
                <a:latin typeface="interfaceregular"/>
                <a:ea typeface="interfaceregular"/>
                <a:cs typeface="interfaceregular"/>
              </a:rPr>
              <a:t>A: 	</a:t>
            </a:r>
            <a:r>
              <a:rPr lang="fr-FR" b="0" i="0" u="none" strike="noStrike" cap="none" baseline="0">
                <a:solidFill>
                  <a:srgbClr val="000000"/>
                </a:solidFill>
                <a:effectLst/>
                <a:uFill>
                  <a:solidFill>
                    <a:prstClr val="black">
                      <a:alpha val="0"/>
                    </a:prstClr>
                  </a:solidFill>
                </a:uFill>
                <a:latin typeface="interfaceregular"/>
                <a:ea typeface="interfaceregular"/>
                <a:cs typeface="interfaceregular"/>
              </a:rPr>
              <a:t>Lésions boursouflées avec perte totale de l'épiderme et du derme et exposition du tendon. </a:t>
            </a:r>
          </a:p>
        </p:txBody>
      </p:sp>
      <p:sp>
        <p:nvSpPr>
          <p:cNvPr id="13" name="TextBox 12">
            <a:extLst>
              <a:ext uri="{FF2B5EF4-FFF2-40B4-BE49-F238E27FC236}">
                <a16:creationId xmlns:a16="http://schemas.microsoft.com/office/drawing/2014/main" id="{1BDE158B-4D19-AF24-16EF-AB22D7DD753D}"/>
              </a:ext>
            </a:extLst>
          </p:cNvPr>
          <p:cNvSpPr txBox="1"/>
          <p:nvPr/>
        </p:nvSpPr>
        <p:spPr>
          <a:xfrm>
            <a:off x="9143048" y="197800"/>
            <a:ext cx="2831782" cy="6157070"/>
          </a:xfrm>
          <a:prstGeom prst="rect">
            <a:avLst/>
          </a:prstGeom>
          <a:noFill/>
        </p:spPr>
        <p:txBody>
          <a:bodyPr wrap="square">
            <a:spAutoFit/>
          </a:bodyPr>
          <a:lstStyle/>
          <a:p>
            <a:pPr marL="168275" indent="-165100" algn="l">
              <a:lnSpc>
                <a:spcPct val="95000"/>
              </a:lnSpc>
              <a:spcBef>
                <a:spcPts val="600"/>
              </a:spcBef>
              <a:buClr>
                <a:schemeClr val="accent4"/>
              </a:buClr>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Arial"/>
                <a:ea typeface="Arial"/>
                <a:cs typeface="Arial"/>
              </a:rPr>
              <a:t>Garçon âgé de 13 mois </a:t>
            </a:r>
          </a:p>
          <a:p>
            <a:pPr marL="168275" indent="-165100" algn="l">
              <a:lnSpc>
                <a:spcPct val="95000"/>
              </a:lnSpc>
              <a:spcBef>
                <a:spcPts val="600"/>
              </a:spcBef>
              <a:buClr>
                <a:schemeClr val="accent4"/>
              </a:buClr>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Arial"/>
                <a:ea typeface="Arial"/>
                <a:cs typeface="Arial"/>
              </a:rPr>
              <a:t>Vomissements, diarrhée et fièvre </a:t>
            </a:r>
            <a:endParaRPr lang="en-US" sz="1400"/>
          </a:p>
          <a:p>
            <a:pPr marL="168275" indent="-165100" algn="l">
              <a:lnSpc>
                <a:spcPct val="95000"/>
              </a:lnSpc>
              <a:spcBef>
                <a:spcPts val="600"/>
              </a:spcBef>
              <a:buClr>
                <a:schemeClr val="accent4"/>
              </a:buClr>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Arial"/>
                <a:ea typeface="Arial"/>
                <a:cs typeface="Arial"/>
              </a:rPr>
              <a:t>Lésion boursouflée purulente sur un doigt et lésions croûteuses sur le cuir chevelu et sur un orteil</a:t>
            </a:r>
            <a:endParaRPr lang="en-US" sz="1400"/>
          </a:p>
          <a:p>
            <a:pPr marL="168275" indent="-165100" algn="l">
              <a:lnSpc>
                <a:spcPct val="95000"/>
              </a:lnSpc>
              <a:spcBef>
                <a:spcPts val="600"/>
              </a:spcBef>
              <a:buClr>
                <a:schemeClr val="accent4"/>
              </a:buClr>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Arial"/>
                <a:ea typeface="Arial"/>
                <a:cs typeface="Arial"/>
              </a:rPr>
              <a:t>Aucun voyage à l'étranger au cours des derniers mois</a:t>
            </a:r>
          </a:p>
          <a:p>
            <a:pPr marL="168275" indent="-165100" algn="l">
              <a:lnSpc>
                <a:spcPct val="95000"/>
              </a:lnSpc>
              <a:spcBef>
                <a:spcPts val="600"/>
              </a:spcBef>
              <a:buClr>
                <a:schemeClr val="accent4"/>
              </a:buClr>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Arial"/>
                <a:ea typeface="Arial"/>
                <a:cs typeface="Arial"/>
              </a:rPr>
              <a:t>La lésion boursouflée a été drainée lors du prélèvement d’un échantillon pour culture bactérienne et une association amoxicilline-clavulanate par voie orale a été prescrite. </a:t>
            </a:r>
          </a:p>
          <a:p>
            <a:pPr marL="168275" indent="-165100" algn="l">
              <a:lnSpc>
                <a:spcPct val="95000"/>
              </a:lnSpc>
              <a:spcBef>
                <a:spcPts val="600"/>
              </a:spcBef>
              <a:buClr>
                <a:schemeClr val="accent4"/>
              </a:buClr>
              <a:buFont typeface="Arial" panose="020B0604020202020204" pitchFamily="34" charset="0"/>
              <a:buChar char="•"/>
            </a:pPr>
            <a:r>
              <a:rPr lang="fr-FR" sz="1400" b="0" i="1" u="none" strike="noStrike" cap="none" baseline="0">
                <a:solidFill>
                  <a:srgbClr val="000000"/>
                </a:solidFill>
                <a:effectLst/>
                <a:uFill>
                  <a:solidFill>
                    <a:prstClr val="black">
                      <a:alpha val="0"/>
                    </a:prstClr>
                  </a:solidFill>
                </a:uFill>
                <a:latin typeface="Arial"/>
                <a:ea typeface="Arial"/>
                <a:cs typeface="Arial"/>
              </a:rPr>
              <a:t>Staphylococcus aureus</a:t>
            </a:r>
            <a:r>
              <a:rPr lang="fr-FR" sz="1400" b="0" i="0" u="none" strike="noStrike" cap="none" baseline="0">
                <a:solidFill>
                  <a:srgbClr val="000000"/>
                </a:solidFill>
                <a:effectLst/>
                <a:uFill>
                  <a:solidFill>
                    <a:prstClr val="black">
                      <a:alpha val="0"/>
                    </a:prstClr>
                  </a:solidFill>
                </a:uFill>
                <a:latin typeface="Arial"/>
                <a:ea typeface="Arial"/>
                <a:cs typeface="Arial"/>
              </a:rPr>
              <a:t> résistant à la méticilline a été isolé, et le traitement a été changé pour le triméthoprime-sulfaméthoxazole.  </a:t>
            </a:r>
          </a:p>
          <a:p>
            <a:pPr marL="168275" indent="-165100" algn="l">
              <a:lnSpc>
                <a:spcPct val="95000"/>
              </a:lnSpc>
              <a:spcBef>
                <a:spcPts val="600"/>
              </a:spcBef>
              <a:buClr>
                <a:schemeClr val="accent4"/>
              </a:buClr>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Arial"/>
                <a:ea typeface="Arial"/>
                <a:cs typeface="Arial"/>
              </a:rPr>
              <a:t>Au bout de 48 heures, il a présenté une nouvelle lésion chaude et enflée sur le fessier. La lésion a évolué vers un abcès et a été drainée. </a:t>
            </a:r>
          </a:p>
          <a:p>
            <a:pPr marL="168275" indent="-165100" algn="l">
              <a:lnSpc>
                <a:spcPct val="95000"/>
              </a:lnSpc>
              <a:spcBef>
                <a:spcPts val="600"/>
              </a:spcBef>
              <a:buClr>
                <a:schemeClr val="accent4"/>
              </a:buClr>
              <a:buFont typeface="Arial" panose="020B0604020202020204" pitchFamily="34" charset="0"/>
              <a:buChar char="•"/>
            </a:pPr>
            <a:r>
              <a:rPr lang="fr-FR" sz="1400" b="0" i="0" u="none" strike="noStrike" cap="none" baseline="0">
                <a:solidFill>
                  <a:srgbClr val="000000"/>
                </a:solidFill>
                <a:effectLst/>
                <a:uFill>
                  <a:solidFill>
                    <a:prstClr val="black">
                      <a:alpha val="0"/>
                    </a:prstClr>
                  </a:solidFill>
                </a:uFill>
                <a:latin typeface="Arial"/>
                <a:ea typeface="Arial"/>
                <a:cs typeface="Arial"/>
              </a:rPr>
              <a:t>PCR positif pour la variole du singe</a:t>
            </a:r>
          </a:p>
        </p:txBody>
      </p:sp>
      <p:sp>
        <p:nvSpPr>
          <p:cNvPr id="14" name="TextBox 13">
            <a:extLst>
              <a:ext uri="{FF2B5EF4-FFF2-40B4-BE49-F238E27FC236}">
                <a16:creationId xmlns:a16="http://schemas.microsoft.com/office/drawing/2014/main" id="{9EAE6B2D-6BF3-40C8-2888-AD5C842FAF2C}"/>
              </a:ext>
            </a:extLst>
          </p:cNvPr>
          <p:cNvSpPr txBox="1"/>
          <p:nvPr/>
        </p:nvSpPr>
        <p:spPr>
          <a:xfrm>
            <a:off x="4540567" y="5206276"/>
            <a:ext cx="4531042" cy="923330"/>
          </a:xfrm>
          <a:prstGeom prst="rect">
            <a:avLst/>
          </a:prstGeom>
          <a:noFill/>
        </p:spPr>
        <p:txBody>
          <a:bodyPr wrap="square">
            <a:spAutoFit/>
          </a:bodyPr>
          <a:lstStyle/>
          <a:p>
            <a:pPr marL="349250" indent="-349250">
              <a:tabLst>
                <a:tab pos="349250" algn="l"/>
              </a:tabLst>
            </a:pPr>
            <a:r>
              <a:rPr lang="fr-FR" b="1" i="0" u="none" strike="noStrike" cap="none" baseline="0">
                <a:solidFill>
                  <a:srgbClr val="000000"/>
                </a:solidFill>
                <a:effectLst/>
                <a:uFill>
                  <a:solidFill>
                    <a:prstClr val="black">
                      <a:alpha val="0"/>
                    </a:prstClr>
                  </a:solidFill>
                </a:uFill>
                <a:latin typeface="interfaceregular"/>
                <a:ea typeface="interfaceregular"/>
                <a:cs typeface="interfaceregular"/>
              </a:rPr>
              <a:t>B :	</a:t>
            </a:r>
            <a:r>
              <a:rPr lang="fr-FR" b="0" i="0" u="none" strike="noStrike" cap="none" baseline="0">
                <a:solidFill>
                  <a:srgbClr val="000000"/>
                </a:solidFill>
                <a:effectLst/>
                <a:uFill>
                  <a:solidFill>
                    <a:prstClr val="black">
                      <a:alpha val="0"/>
                    </a:prstClr>
                  </a:solidFill>
                </a:uFill>
                <a:latin typeface="interfaceregular"/>
                <a:ea typeface="interfaceregular"/>
                <a:cs typeface="interfaceregular"/>
              </a:rPr>
              <a:t>Vésicule, qui a évolué vers une pustule, puis vers un abcès dans la région fessière.</a:t>
            </a:r>
            <a:endParaRPr lang="en-US">
              <a:latin typeface="interfaceregular"/>
            </a:endParaRPr>
          </a:p>
        </p:txBody>
      </p:sp>
    </p:spTree>
    <p:extLst>
      <p:ext uri="{BB962C8B-B14F-4D97-AF65-F5344CB8AC3E}">
        <p14:creationId xmlns:p14="http://schemas.microsoft.com/office/powerpoint/2010/main" val="115782532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DDBC3-9F31-C4AE-D1AC-129A984C8273}"/>
              </a:ext>
            </a:extLst>
          </p:cNvPr>
          <p:cNvSpPr>
            <a:spLocks noGrp="1"/>
          </p:cNvSpPr>
          <p:nvPr>
            <p:ph type="title"/>
          </p:nvPr>
        </p:nvSpPr>
        <p:spPr>
          <a:xfrm>
            <a:off x="838200" y="588494"/>
            <a:ext cx="9797716" cy="800039"/>
          </a:xfrm>
        </p:spPr>
        <p:txBody>
          <a:bodyPr>
            <a:normAutofit fontScale="90000"/>
          </a:bodyPr>
          <a:lstStyle/>
          <a:p>
            <a:r>
              <a:rPr lang="fr-FR" sz="3200" b="1" i="0" u="none" strike="noStrike" cap="none" baseline="0">
                <a:solidFill>
                  <a:srgbClr val="577F9F"/>
                </a:solidFill>
                <a:effectLst/>
                <a:uFill>
                  <a:solidFill>
                    <a:prstClr val="black">
                      <a:alpha val="0"/>
                    </a:prstClr>
                  </a:solidFill>
                </a:uFill>
                <a:latin typeface="Arial"/>
                <a:ea typeface="Arial"/>
                <a:cs typeface="Arial"/>
              </a:rPr>
              <a:t>Certaines manifestations atypiques ou peu fréquentes avec l’épidémie actuelle </a:t>
            </a:r>
          </a:p>
        </p:txBody>
      </p:sp>
      <p:sp>
        <p:nvSpPr>
          <p:cNvPr id="3" name="Content Placeholder 2">
            <a:extLst>
              <a:ext uri="{FF2B5EF4-FFF2-40B4-BE49-F238E27FC236}">
                <a16:creationId xmlns:a16="http://schemas.microsoft.com/office/drawing/2014/main" id="{02FE5016-8ED2-E223-59EF-890E8CF654CB}"/>
              </a:ext>
            </a:extLst>
          </p:cNvPr>
          <p:cNvSpPr>
            <a:spLocks noGrp="1"/>
          </p:cNvSpPr>
          <p:nvPr>
            <p:ph idx="1"/>
          </p:nvPr>
        </p:nvSpPr>
        <p:spPr>
          <a:xfrm>
            <a:off x="838200" y="1636730"/>
            <a:ext cx="9990221" cy="4932746"/>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Peu de lésions ou une seule lésion ;</a:t>
            </a:r>
          </a:p>
          <a:p>
            <a:r>
              <a:rPr lang="fr-FR" sz="2800" b="0" i="0" u="none" strike="noStrike" cap="none" baseline="0">
                <a:solidFill>
                  <a:srgbClr val="262626"/>
                </a:solidFill>
                <a:effectLst/>
                <a:uFill>
                  <a:solidFill>
                    <a:prstClr val="black">
                      <a:alpha val="0"/>
                    </a:prstClr>
                  </a:solidFill>
                </a:uFill>
                <a:latin typeface="Arial"/>
                <a:ea typeface="Arial"/>
                <a:cs typeface="Arial"/>
              </a:rPr>
              <a:t>Absence de lésions cutanées, mais avec douleur anale et saignement ;</a:t>
            </a:r>
          </a:p>
          <a:p>
            <a:r>
              <a:rPr lang="fr-FR" sz="2800" b="0" i="0" u="none" strike="noStrike" cap="none" baseline="0">
                <a:solidFill>
                  <a:srgbClr val="262626"/>
                </a:solidFill>
                <a:effectLst/>
                <a:uFill>
                  <a:solidFill>
                    <a:prstClr val="black">
                      <a:alpha val="0"/>
                    </a:prstClr>
                  </a:solidFill>
                </a:uFill>
                <a:latin typeface="Arial"/>
                <a:ea typeface="Arial"/>
                <a:cs typeface="Arial"/>
              </a:rPr>
              <a:t>Lésions limitées à la région génitale ou périnéale/périanale et ne se propageant pas davantage ;</a:t>
            </a:r>
          </a:p>
          <a:p>
            <a:r>
              <a:rPr lang="fr-FR" sz="2800" b="0" i="0" u="none" strike="noStrike" cap="none" baseline="0">
                <a:solidFill>
                  <a:srgbClr val="262626"/>
                </a:solidFill>
                <a:effectLst/>
                <a:uFill>
                  <a:solidFill>
                    <a:prstClr val="black">
                      <a:alpha val="0"/>
                    </a:prstClr>
                  </a:solidFill>
                </a:uFill>
                <a:latin typeface="Arial"/>
                <a:ea typeface="Arial"/>
                <a:cs typeface="Arial"/>
              </a:rPr>
              <a:t>L’éruption cutanée apparaît à différents stades de développement (asynchrone) ;</a:t>
            </a:r>
          </a:p>
          <a:p>
            <a:r>
              <a:rPr lang="fr-FR" sz="2800" b="0" i="0" u="none" strike="noStrike" cap="none" baseline="0">
                <a:solidFill>
                  <a:srgbClr val="262626"/>
                </a:solidFill>
                <a:effectLst/>
                <a:uFill>
                  <a:solidFill>
                    <a:prstClr val="black">
                      <a:alpha val="0"/>
                    </a:prstClr>
                  </a:solidFill>
                </a:uFill>
                <a:latin typeface="Arial"/>
                <a:ea typeface="Arial"/>
                <a:cs typeface="Arial"/>
              </a:rPr>
              <a:t>Les lésions apparaissent avant l’apparition de la fièvre, du malaise et d’autres symptômes constitutionnels. </a:t>
            </a:r>
          </a:p>
          <a:p>
            <a:endParaRPr lang="en-US"/>
          </a:p>
        </p:txBody>
      </p:sp>
    </p:spTree>
    <p:extLst>
      <p:ext uri="{BB962C8B-B14F-4D97-AF65-F5344CB8AC3E}">
        <p14:creationId xmlns:p14="http://schemas.microsoft.com/office/powerpoint/2010/main" val="753346556"/>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7C0FD-2C17-F87F-6C80-388751CB2AF3}"/>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Éruption cutanée résolue </a:t>
            </a:r>
            <a:endParaRPr lang="en-US">
              <a:solidFill>
                <a:schemeClr val="accent1"/>
              </a:solidFill>
              <a:latin typeface="+mn-lt"/>
            </a:endParaRPr>
          </a:p>
        </p:txBody>
      </p:sp>
      <p:sp>
        <p:nvSpPr>
          <p:cNvPr id="3" name="Content Placeholder 2">
            <a:extLst>
              <a:ext uri="{FF2B5EF4-FFF2-40B4-BE49-F238E27FC236}">
                <a16:creationId xmlns:a16="http://schemas.microsoft.com/office/drawing/2014/main" id="{6C54923E-CB27-F2DF-D83E-ADE8DA6F3CD4}"/>
              </a:ext>
            </a:extLst>
          </p:cNvPr>
          <p:cNvSpPr>
            <a:spLocks noGrp="1"/>
          </p:cNvSpPr>
          <p:nvPr>
            <p:ph idx="1"/>
          </p:nvPr>
        </p:nvSpPr>
        <p:spPr>
          <a:xfrm>
            <a:off x="838200" y="1636730"/>
            <a:ext cx="5257800" cy="4932746"/>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Des cicatrices dentelées et/ou des zones de peau plus claires ou plus foncées peuvent persister après la chute des croûtes. </a:t>
            </a:r>
          </a:p>
          <a:p>
            <a:r>
              <a:rPr lang="fr-FR" sz="2800" b="0" i="0" u="none" strike="noStrike" cap="none" baseline="0">
                <a:solidFill>
                  <a:srgbClr val="262626"/>
                </a:solidFill>
                <a:effectLst/>
                <a:uFill>
                  <a:solidFill>
                    <a:prstClr val="black">
                      <a:alpha val="0"/>
                    </a:prstClr>
                  </a:solidFill>
                </a:uFill>
                <a:latin typeface="Arial"/>
                <a:ea typeface="Arial"/>
                <a:cs typeface="Arial"/>
              </a:rPr>
              <a:t>Après la chute des croûtes et la formation d’une nouvelle couche de peau, une personne n’est plus contagieuse.</a:t>
            </a:r>
          </a:p>
        </p:txBody>
      </p:sp>
      <p:pic>
        <p:nvPicPr>
          <p:cNvPr id="6" name="Picture 5">
            <a:extLst>
              <a:ext uri="{FF2B5EF4-FFF2-40B4-BE49-F238E27FC236}">
                <a16:creationId xmlns:a16="http://schemas.microsoft.com/office/drawing/2014/main" id="{F38BA899-662C-1F13-1FBD-CDE9D2A13921}"/>
              </a:ext>
            </a:extLst>
          </p:cNvPr>
          <p:cNvPicPr>
            <a:picLocks noChangeAspect="1"/>
          </p:cNvPicPr>
          <p:nvPr/>
        </p:nvPicPr>
        <p:blipFill>
          <a:blip r:embed="rId3"/>
          <a:stretch>
            <a:fillRect/>
          </a:stretch>
        </p:blipFill>
        <p:spPr>
          <a:xfrm>
            <a:off x="6475163" y="463463"/>
            <a:ext cx="5368207" cy="6020945"/>
          </a:xfrm>
          <a:prstGeom prst="rect">
            <a:avLst/>
          </a:prstGeom>
        </p:spPr>
      </p:pic>
      <p:sp>
        <p:nvSpPr>
          <p:cNvPr id="5" name="Text Box 1">
            <a:extLst>
              <a:ext uri="{FF2B5EF4-FFF2-40B4-BE49-F238E27FC236}">
                <a16:creationId xmlns:a16="http://schemas.microsoft.com/office/drawing/2014/main" id="{A3041BAA-6E35-41F1-90AD-85B294BF68C5}"/>
              </a:ext>
            </a:extLst>
          </p:cNvPr>
          <p:cNvSpPr txBox="1"/>
          <p:nvPr/>
        </p:nvSpPr>
        <p:spPr>
          <a:xfrm>
            <a:off x="6494213" y="6218934"/>
            <a:ext cx="2306887" cy="426720"/>
          </a:xfrm>
          <a:prstGeom prst="rect">
            <a:avLst/>
          </a:prstGeom>
          <a:solidFill>
            <a:srgbClr val="996D61"/>
          </a:solidFill>
          <a:ln w="6350">
            <a:noFill/>
          </a:ln>
        </p:spPr>
        <p:txBody>
          <a:bodyPr rot="0" spcFirstLastPara="0" vert="horz" wrap="square" lIns="0" tIns="0" rIns="0" bIns="0" numCol="1" spcCol="0" rtlCol="0" fromWordArt="0" anchor="t" anchorCtr="0" forceAA="0" compatLnSpc="1">
            <a:prstTxWarp prst="textNoShape">
              <a:avLst/>
            </a:prstTxWarp>
            <a:spAutoFit/>
          </a:bodyPr>
          <a:lstStyle/>
          <a:p>
            <a:pPr marL="0" marR="0" algn="ctr">
              <a:spcBef>
                <a:spcPct val="0"/>
              </a:spcBef>
              <a:spcAft>
                <a:spcPct val="0"/>
              </a:spcAft>
            </a:pPr>
            <a:r>
              <a:rPr lang="fr-FR" sz="1400" b="0" i="0" u="none" strike="noStrike" cap="none" baseline="0">
                <a:solidFill>
                  <a:srgbClr val="FFFFFF"/>
                </a:solidFill>
                <a:effectLst/>
                <a:uFill>
                  <a:solidFill>
                    <a:prstClr val="black">
                      <a:alpha val="0"/>
                    </a:prstClr>
                  </a:solidFill>
                </a:uFill>
                <a:latin typeface="Calibri"/>
                <a:ea typeface="Calibri"/>
                <a:cs typeface="Calibri"/>
              </a:rPr>
              <a:t>Remerciements : CDC / Brian W.J. Mahy</a:t>
            </a:r>
            <a:endParaRPr lang="en-US" sz="1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2167638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7C0FD-2C17-F87F-6C80-388751CB2AF3}"/>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Lésions croûteuses</a:t>
            </a:r>
            <a:endParaRPr lang="en-US">
              <a:solidFill>
                <a:schemeClr val="accent1"/>
              </a:solidFill>
              <a:latin typeface="+mn-lt"/>
            </a:endParaRPr>
          </a:p>
        </p:txBody>
      </p:sp>
      <p:sp>
        <p:nvSpPr>
          <p:cNvPr id="3" name="Content Placeholder 2">
            <a:extLst>
              <a:ext uri="{FF2B5EF4-FFF2-40B4-BE49-F238E27FC236}">
                <a16:creationId xmlns:a16="http://schemas.microsoft.com/office/drawing/2014/main" id="{6C54923E-CB27-F2DF-D83E-ADE8DA6F3CD4}"/>
              </a:ext>
            </a:extLst>
          </p:cNvPr>
          <p:cNvSpPr>
            <a:spLocks noGrp="1"/>
          </p:cNvSpPr>
          <p:nvPr>
            <p:ph idx="1"/>
          </p:nvPr>
        </p:nvSpPr>
        <p:spPr>
          <a:xfrm>
            <a:off x="838200" y="1636730"/>
            <a:ext cx="6622774" cy="4932746"/>
          </a:xfrm>
        </p:spPr>
        <p:txBody>
          <a:bodyPr/>
          <a:lstStyle/>
          <a:p>
            <a:r>
              <a:rPr lang="fr-FR" sz="2800" b="1" i="0" u="none" strike="noStrike" cap="none" baseline="0">
                <a:solidFill>
                  <a:srgbClr val="262626"/>
                </a:solidFill>
                <a:effectLst/>
                <a:uFill>
                  <a:solidFill>
                    <a:prstClr val="black">
                      <a:alpha val="0"/>
                    </a:prstClr>
                  </a:solidFill>
                </a:uFill>
                <a:latin typeface="Arial"/>
                <a:ea typeface="Arial"/>
                <a:cs typeface="Arial"/>
              </a:rPr>
              <a:t>A :</a:t>
            </a:r>
            <a:r>
              <a:rPr lang="fr-FR" sz="2800" b="0" i="0" u="none" strike="noStrike" cap="none" baseline="0">
                <a:solidFill>
                  <a:srgbClr val="262626"/>
                </a:solidFill>
                <a:effectLst/>
                <a:uFill>
                  <a:solidFill>
                    <a:prstClr val="black">
                      <a:alpha val="0"/>
                    </a:prstClr>
                  </a:solidFill>
                </a:uFill>
                <a:latin typeface="Arial"/>
                <a:ea typeface="Arial"/>
                <a:cs typeface="Arial"/>
              </a:rPr>
              <a:t>Sur le pénis ; noter les différentes phases des lésions présentes avec la pustule adjacente. </a:t>
            </a:r>
          </a:p>
          <a:p>
            <a:r>
              <a:rPr lang="fr-FR" sz="2800" b="1" i="0" u="none" strike="noStrike" cap="none" baseline="0">
                <a:solidFill>
                  <a:srgbClr val="262626"/>
                </a:solidFill>
                <a:effectLst/>
                <a:uFill>
                  <a:solidFill>
                    <a:prstClr val="black">
                      <a:alpha val="0"/>
                    </a:prstClr>
                  </a:solidFill>
                </a:uFill>
                <a:latin typeface="Arial"/>
                <a:ea typeface="Arial"/>
                <a:cs typeface="Arial"/>
              </a:rPr>
              <a:t>B : </a:t>
            </a:r>
            <a:r>
              <a:rPr lang="fr-FR" sz="2800" b="0" i="0" u="none" strike="noStrike" cap="none" baseline="0">
                <a:solidFill>
                  <a:srgbClr val="262626"/>
                </a:solidFill>
                <a:effectLst/>
                <a:uFill>
                  <a:solidFill>
                    <a:prstClr val="black">
                      <a:alpha val="0"/>
                    </a:prstClr>
                  </a:solidFill>
                </a:uFill>
                <a:latin typeface="Arial"/>
                <a:ea typeface="Arial"/>
                <a:cs typeface="Arial"/>
              </a:rPr>
              <a:t>Progression des lésions ulcérées ; noter la réépithélialisation de la lésion de la verge et la formation de croûtes de l'ulcération pubienne. </a:t>
            </a:r>
          </a:p>
          <a:p>
            <a:r>
              <a:rPr lang="fr-FR" sz="2800" b="1" i="0" u="none" strike="noStrike" cap="none" baseline="0">
                <a:solidFill>
                  <a:srgbClr val="262626"/>
                </a:solidFill>
                <a:effectLst/>
                <a:uFill>
                  <a:solidFill>
                    <a:prstClr val="black">
                      <a:alpha val="0"/>
                    </a:prstClr>
                  </a:solidFill>
                </a:uFill>
                <a:latin typeface="Arial"/>
                <a:ea typeface="Arial"/>
                <a:cs typeface="Arial"/>
              </a:rPr>
              <a:t>C : </a:t>
            </a:r>
            <a:r>
              <a:rPr lang="fr-FR" sz="2800" b="0" i="0" u="none" strike="noStrike" cap="none" baseline="0">
                <a:solidFill>
                  <a:srgbClr val="262626"/>
                </a:solidFill>
                <a:effectLst/>
                <a:uFill>
                  <a:solidFill>
                    <a:prstClr val="black">
                      <a:alpha val="0"/>
                    </a:prstClr>
                  </a:solidFill>
                </a:uFill>
                <a:latin typeface="Arial"/>
                <a:ea typeface="Arial"/>
                <a:cs typeface="Arial"/>
              </a:rPr>
              <a:t>Lésion croûteuse</a:t>
            </a:r>
          </a:p>
        </p:txBody>
      </p:sp>
      <p:pic>
        <p:nvPicPr>
          <p:cNvPr id="5" name="Picture 4">
            <a:extLst>
              <a:ext uri="{FF2B5EF4-FFF2-40B4-BE49-F238E27FC236}">
                <a16:creationId xmlns:a16="http://schemas.microsoft.com/office/drawing/2014/main" id="{38EFA5F9-F404-87E7-38CA-039B5730CC31}"/>
              </a:ext>
            </a:extLst>
          </p:cNvPr>
          <p:cNvPicPr>
            <a:picLocks noChangeAspect="1"/>
          </p:cNvPicPr>
          <p:nvPr/>
        </p:nvPicPr>
        <p:blipFill>
          <a:blip r:embed="rId3"/>
          <a:stretch>
            <a:fillRect/>
          </a:stretch>
        </p:blipFill>
        <p:spPr>
          <a:xfrm>
            <a:off x="8799444" y="89451"/>
            <a:ext cx="3102872" cy="6508463"/>
          </a:xfrm>
          <a:prstGeom prst="rect">
            <a:avLst/>
          </a:prstGeom>
        </p:spPr>
      </p:pic>
      <p:sp>
        <p:nvSpPr>
          <p:cNvPr id="7" name="TextBox 6">
            <a:extLst>
              <a:ext uri="{FF2B5EF4-FFF2-40B4-BE49-F238E27FC236}">
                <a16:creationId xmlns:a16="http://schemas.microsoft.com/office/drawing/2014/main" id="{DBD62E09-BD31-74B1-82AD-C67D3BA1CD42}"/>
              </a:ext>
            </a:extLst>
          </p:cNvPr>
          <p:cNvSpPr txBox="1"/>
          <p:nvPr/>
        </p:nvSpPr>
        <p:spPr>
          <a:xfrm>
            <a:off x="740641" y="6430976"/>
            <a:ext cx="7705528" cy="27432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Torres HM, et al. </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Approaching monkeypox: a guide for clinicians.</a:t>
            </a:r>
            <a:r>
              <a:rPr lang="fr-FR" sz="1200" b="0" i="0" u="none" strike="noStrike" cap="none" baseline="0">
                <a:solidFill>
                  <a:srgbClr val="44546A"/>
                </a:solidFill>
                <a:effectLst/>
                <a:uFill>
                  <a:solidFill>
                    <a:prstClr val="black">
                      <a:alpha val="0"/>
                    </a:prstClr>
                  </a:solidFill>
                </a:uFill>
                <a:latin typeface="Arial"/>
                <a:ea typeface="Arial"/>
                <a:cs typeface="Arial"/>
              </a:rPr>
              <a:t> Top Antivir Med. 2022;30(4):575‒81.</a:t>
            </a:r>
          </a:p>
        </p:txBody>
      </p:sp>
    </p:spTree>
    <p:extLst>
      <p:ext uri="{BB962C8B-B14F-4D97-AF65-F5344CB8AC3E}">
        <p14:creationId xmlns:p14="http://schemas.microsoft.com/office/powerpoint/2010/main" val="359139757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7C0FD-2C17-F87F-6C80-388751CB2AF3}"/>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Résolution des lésions</a:t>
            </a:r>
            <a:endParaRPr lang="en-US">
              <a:solidFill>
                <a:schemeClr val="accent1"/>
              </a:solidFill>
              <a:latin typeface="+mn-lt"/>
            </a:endParaRPr>
          </a:p>
        </p:txBody>
      </p:sp>
      <p:sp>
        <p:nvSpPr>
          <p:cNvPr id="3" name="Content Placeholder 2">
            <a:extLst>
              <a:ext uri="{FF2B5EF4-FFF2-40B4-BE49-F238E27FC236}">
                <a16:creationId xmlns:a16="http://schemas.microsoft.com/office/drawing/2014/main" id="{6C54923E-CB27-F2DF-D83E-ADE8DA6F3CD4}"/>
              </a:ext>
            </a:extLst>
          </p:cNvPr>
          <p:cNvSpPr>
            <a:spLocks noGrp="1"/>
          </p:cNvSpPr>
          <p:nvPr>
            <p:ph idx="1"/>
          </p:nvPr>
        </p:nvSpPr>
        <p:spPr>
          <a:xfrm>
            <a:off x="838200" y="2902226"/>
            <a:ext cx="6622774" cy="3667250"/>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Après la chute des croûtes, une nouvelle peau se forme (A, B, C).</a:t>
            </a:r>
          </a:p>
        </p:txBody>
      </p:sp>
      <p:pic>
        <p:nvPicPr>
          <p:cNvPr id="6" name="Picture 5">
            <a:extLst>
              <a:ext uri="{FF2B5EF4-FFF2-40B4-BE49-F238E27FC236}">
                <a16:creationId xmlns:a16="http://schemas.microsoft.com/office/drawing/2014/main" id="{81FC1212-F591-BBD7-1CDB-B111B9A44EAA}"/>
              </a:ext>
            </a:extLst>
          </p:cNvPr>
          <p:cNvPicPr>
            <a:picLocks noChangeAspect="1"/>
          </p:cNvPicPr>
          <p:nvPr/>
        </p:nvPicPr>
        <p:blipFill>
          <a:blip r:embed="rId3"/>
          <a:stretch>
            <a:fillRect/>
          </a:stretch>
        </p:blipFill>
        <p:spPr>
          <a:xfrm>
            <a:off x="8388626" y="175411"/>
            <a:ext cx="3175552" cy="6532564"/>
          </a:xfrm>
          <a:prstGeom prst="rect">
            <a:avLst/>
          </a:prstGeom>
        </p:spPr>
      </p:pic>
      <p:sp>
        <p:nvSpPr>
          <p:cNvPr id="8" name="TextBox 7">
            <a:extLst>
              <a:ext uri="{FF2B5EF4-FFF2-40B4-BE49-F238E27FC236}">
                <a16:creationId xmlns:a16="http://schemas.microsoft.com/office/drawing/2014/main" id="{351C7123-5BCE-D53D-2716-E679B3E1A16F}"/>
              </a:ext>
            </a:extLst>
          </p:cNvPr>
          <p:cNvSpPr txBox="1"/>
          <p:nvPr/>
        </p:nvSpPr>
        <p:spPr>
          <a:xfrm>
            <a:off x="323022" y="6430976"/>
            <a:ext cx="7918610" cy="27432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Torres HM, et al. </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Approaching monkeypox: a guide for clinicians.</a:t>
            </a:r>
            <a:r>
              <a:rPr lang="fr-FR" sz="1200" b="0" i="0" u="none" strike="noStrike" cap="none" baseline="0">
                <a:solidFill>
                  <a:srgbClr val="44546A"/>
                </a:solidFill>
                <a:effectLst/>
                <a:uFill>
                  <a:solidFill>
                    <a:prstClr val="black">
                      <a:alpha val="0"/>
                    </a:prstClr>
                  </a:solidFill>
                </a:uFill>
                <a:latin typeface="Arial"/>
                <a:ea typeface="Arial"/>
                <a:cs typeface="Arial"/>
              </a:rPr>
              <a:t> Top Antivir Med. 2022;30(4):575‒81.</a:t>
            </a:r>
          </a:p>
        </p:txBody>
      </p:sp>
    </p:spTree>
    <p:extLst>
      <p:ext uri="{BB962C8B-B14F-4D97-AF65-F5344CB8AC3E}">
        <p14:creationId xmlns:p14="http://schemas.microsoft.com/office/powerpoint/2010/main" val="77940420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D11EF-1811-D723-6B35-55B6C9BD12E7}"/>
              </a:ext>
            </a:extLst>
          </p:cNvPr>
          <p:cNvSpPr>
            <a:spLocks noGrp="1"/>
          </p:cNvSpPr>
          <p:nvPr>
            <p:ph type="title"/>
          </p:nvPr>
        </p:nvSpPr>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Conséquences à long terme </a:t>
            </a:r>
          </a:p>
        </p:txBody>
      </p:sp>
      <p:sp>
        <p:nvSpPr>
          <p:cNvPr id="3" name="Content Placeholder 2">
            <a:extLst>
              <a:ext uri="{FF2B5EF4-FFF2-40B4-BE49-F238E27FC236}">
                <a16:creationId xmlns:a16="http://schemas.microsoft.com/office/drawing/2014/main" id="{46DFA19D-D2D0-5886-A74A-C782FEB4A495}"/>
              </a:ext>
            </a:extLst>
          </p:cNvPr>
          <p:cNvSpPr>
            <a:spLocks noGrp="1"/>
          </p:cNvSpPr>
          <p:nvPr>
            <p:ph idx="1"/>
          </p:nvPr>
        </p:nvSpPr>
        <p:spPr>
          <a:xfrm>
            <a:off x="838200" y="1636730"/>
            <a:ext cx="6286501" cy="4932746"/>
          </a:xfrm>
        </p:spPr>
        <p:txBody>
          <a:bodyPr/>
          <a:lstStyle/>
          <a:p>
            <a:r>
              <a:rPr lang="fr-FR" sz="2800" b="0" i="0" u="none" strike="noStrike" cap="none" baseline="0">
                <a:solidFill>
                  <a:srgbClr val="262626"/>
                </a:solidFill>
                <a:effectLst/>
                <a:uFill>
                  <a:solidFill>
                    <a:prstClr val="black">
                      <a:alpha val="0"/>
                    </a:prstClr>
                  </a:solidFill>
                </a:uFill>
                <a:latin typeface="Arial"/>
                <a:ea typeface="Arial"/>
                <a:cs typeface="Arial"/>
              </a:rPr>
              <a:t>Séquelles à long terme : rugosités, marques de cicatrisation ou perte de pigmentation</a:t>
            </a:r>
          </a:p>
          <a:p>
            <a:r>
              <a:rPr lang="fr-FR" sz="2800" b="0" i="0" u="none" strike="noStrike" cap="none" baseline="0">
                <a:solidFill>
                  <a:srgbClr val="262626"/>
                </a:solidFill>
                <a:effectLst/>
                <a:uFill>
                  <a:solidFill>
                    <a:prstClr val="black">
                      <a:alpha val="0"/>
                    </a:prstClr>
                  </a:solidFill>
                </a:uFill>
                <a:latin typeface="Arial"/>
                <a:ea typeface="Arial"/>
                <a:cs typeface="Arial"/>
              </a:rPr>
              <a:t>Ulcère cornéen et cécité</a:t>
            </a:r>
          </a:p>
          <a:p>
            <a:r>
              <a:rPr lang="fr-FR" sz="2800" b="0" i="0" u="none" strike="noStrike" cap="none" baseline="0">
                <a:solidFill>
                  <a:srgbClr val="262626"/>
                </a:solidFill>
                <a:effectLst/>
                <a:uFill>
                  <a:solidFill>
                    <a:prstClr val="black">
                      <a:alpha val="0"/>
                    </a:prstClr>
                  </a:solidFill>
                </a:uFill>
                <a:latin typeface="Arial"/>
                <a:ea typeface="Arial"/>
                <a:cs typeface="Arial"/>
              </a:rPr>
              <a:t>Complications de la grossesse : saignement, fausse couche, mortinatalité </a:t>
            </a:r>
          </a:p>
          <a:p>
            <a:endParaRPr lang="en-US"/>
          </a:p>
        </p:txBody>
      </p:sp>
      <p:pic>
        <p:nvPicPr>
          <p:cNvPr id="6" name="Picture 5">
            <a:extLst>
              <a:ext uri="{FF2B5EF4-FFF2-40B4-BE49-F238E27FC236}">
                <a16:creationId xmlns:a16="http://schemas.microsoft.com/office/drawing/2014/main" id="{B7739512-7D28-A260-3C0C-AB05B4512647}"/>
              </a:ext>
            </a:extLst>
          </p:cNvPr>
          <p:cNvPicPr>
            <a:picLocks noChangeAspect="1"/>
          </p:cNvPicPr>
          <p:nvPr/>
        </p:nvPicPr>
        <p:blipFill>
          <a:blip r:embed="rId3"/>
          <a:stretch>
            <a:fillRect/>
          </a:stretch>
        </p:blipFill>
        <p:spPr>
          <a:xfrm>
            <a:off x="6835943" y="1630345"/>
            <a:ext cx="4610100" cy="3590925"/>
          </a:xfrm>
          <a:prstGeom prst="rect">
            <a:avLst/>
          </a:prstGeom>
        </p:spPr>
      </p:pic>
      <p:sp>
        <p:nvSpPr>
          <p:cNvPr id="5" name="TextBox 4">
            <a:extLst>
              <a:ext uri="{FF2B5EF4-FFF2-40B4-BE49-F238E27FC236}">
                <a16:creationId xmlns:a16="http://schemas.microsoft.com/office/drawing/2014/main" id="{CBC3E7F8-2BCF-0098-16FB-012111A419B4}"/>
              </a:ext>
            </a:extLst>
          </p:cNvPr>
          <p:cNvSpPr txBox="1"/>
          <p:nvPr/>
        </p:nvSpPr>
        <p:spPr>
          <a:xfrm>
            <a:off x="6835943" y="5221270"/>
            <a:ext cx="4610100" cy="45720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Variole du singe : Épidémiologie, préparation et réponse aux contextes d'épidémies en Afrique. OpenWHO, 2021</a:t>
            </a:r>
          </a:p>
        </p:txBody>
      </p:sp>
    </p:spTree>
    <p:extLst>
      <p:ext uri="{BB962C8B-B14F-4D97-AF65-F5344CB8AC3E}">
        <p14:creationId xmlns:p14="http://schemas.microsoft.com/office/powerpoint/2010/main" val="348310627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8F7A2-64F5-600D-E2C2-6074669052F0}"/>
              </a:ext>
            </a:extLst>
          </p:cNvPr>
          <p:cNvSpPr>
            <a:spLocks noGrp="1"/>
          </p:cNvSpPr>
          <p:nvPr>
            <p:ph type="title"/>
          </p:nvPr>
        </p:nvSpPr>
        <p:spPr>
          <a:xfrm>
            <a:off x="702276" y="2763283"/>
            <a:ext cx="8543925" cy="800039"/>
          </a:xfrm>
        </p:spPr>
        <p:txBody>
          <a:bodyPr/>
          <a:lstStyle/>
          <a:p>
            <a:r>
              <a:rPr lang="fr-FR" sz="3600" b="1" i="0" u="none" strike="noStrike" cap="none" baseline="0">
                <a:solidFill>
                  <a:srgbClr val="577F9F"/>
                </a:solidFill>
                <a:effectLst/>
                <a:uFill>
                  <a:solidFill>
                    <a:prstClr val="black">
                      <a:alpha val="0"/>
                    </a:prstClr>
                  </a:solidFill>
                </a:uFill>
                <a:latin typeface="Arial"/>
                <a:ea typeface="Arial"/>
                <a:cs typeface="Arial"/>
              </a:rPr>
              <a:t>Exercice pratique : Décrire les lésions </a:t>
            </a:r>
          </a:p>
        </p:txBody>
      </p:sp>
    </p:spTree>
    <p:extLst>
      <p:ext uri="{BB962C8B-B14F-4D97-AF65-F5344CB8AC3E}">
        <p14:creationId xmlns:p14="http://schemas.microsoft.com/office/powerpoint/2010/main" val="1229316991"/>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7D855D77-CA33-F35B-C923-5EAFBDA1AF9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8574" y="237892"/>
            <a:ext cx="7566867" cy="64156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93C068-69C5-3D2C-294D-4821E1705BE5}"/>
              </a:ext>
            </a:extLst>
          </p:cNvPr>
          <p:cNvSpPr txBox="1"/>
          <p:nvPr/>
        </p:nvSpPr>
        <p:spPr>
          <a:xfrm>
            <a:off x="7887635" y="583244"/>
            <a:ext cx="4127981" cy="4632037"/>
          </a:xfrm>
          <a:prstGeom prst="rect">
            <a:avLst/>
          </a:prstGeom>
          <a:noFill/>
        </p:spPr>
        <p:txBody>
          <a:bodyPr wrap="square">
            <a:spAutoFit/>
          </a:bodyPr>
          <a:lstStyle/>
          <a:p>
            <a:pPr marL="285750" indent="-285750">
              <a:lnSpc>
                <a:spcPct val="95000"/>
              </a:lnSpc>
              <a:spcBef>
                <a:spcPts val="1200"/>
              </a:spcBef>
              <a:buClr>
                <a:schemeClr val="accent4"/>
              </a:buClr>
              <a:buFont typeface="Arial" panose="020B0604020202020204" pitchFamily="34" charset="0"/>
              <a:buChar char="•"/>
            </a:pPr>
            <a:r>
              <a:rPr lang="fr-FR" sz="2000" b="0" i="0" u="none" strike="noStrike" cap="none" baseline="0">
                <a:solidFill>
                  <a:srgbClr val="333333"/>
                </a:solidFill>
                <a:effectLst/>
                <a:uFill>
                  <a:solidFill>
                    <a:prstClr val="black">
                      <a:alpha val="0"/>
                    </a:prstClr>
                  </a:solidFill>
                </a:uFill>
                <a:latin typeface="interfaceregular"/>
                <a:ea typeface="interfaceregular"/>
                <a:cs typeface="interfaceregular"/>
              </a:rPr>
              <a:t>Les lésions sont apparues 1 à 3 jours après les symptômes systémiques, groupées (zone anale 1A) ou isolées (peau ou pénis 1B-1C). </a:t>
            </a:r>
          </a:p>
          <a:p>
            <a:pPr marL="285750" indent="-285750">
              <a:lnSpc>
                <a:spcPct val="95000"/>
              </a:lnSpc>
              <a:spcBef>
                <a:spcPts val="1200"/>
              </a:spcBef>
              <a:buClr>
                <a:schemeClr val="accent4"/>
              </a:buClr>
              <a:buFont typeface="Arial" panose="020B0604020202020204" pitchFamily="34" charset="0"/>
              <a:buChar char="•"/>
            </a:pPr>
            <a:r>
              <a:rPr lang="fr-FR" sz="2000" b="0" i="0" u="none" strike="noStrike" cap="none" baseline="0">
                <a:solidFill>
                  <a:srgbClr val="333333"/>
                </a:solidFill>
                <a:effectLst/>
                <a:uFill>
                  <a:solidFill>
                    <a:prstClr val="black">
                      <a:alpha val="0"/>
                    </a:prstClr>
                  </a:solidFill>
                </a:uFill>
                <a:latin typeface="interfaceregular"/>
                <a:ea typeface="interfaceregular"/>
                <a:cs typeface="interfaceregular"/>
              </a:rPr>
              <a:t>Ils ont généralement commencé par des papules surélevées et prurigineuses séreuses, avec une ombilication centrale ; en quelques jours, l’ombilication centrale s’est élargie jusqu’à ce que la lésion s’ouvre et que la croûte se forme environ 2 semaines après l’apparition des symptômes.</a:t>
            </a:r>
          </a:p>
        </p:txBody>
      </p:sp>
      <p:sp>
        <p:nvSpPr>
          <p:cNvPr id="8" name="TextBox 7">
            <a:extLst>
              <a:ext uri="{FF2B5EF4-FFF2-40B4-BE49-F238E27FC236}">
                <a16:creationId xmlns:a16="http://schemas.microsoft.com/office/drawing/2014/main" id="{6F5D2EAB-9355-FA60-D993-E98C5A7012EA}"/>
              </a:ext>
            </a:extLst>
          </p:cNvPr>
          <p:cNvSpPr txBox="1"/>
          <p:nvPr/>
        </p:nvSpPr>
        <p:spPr>
          <a:xfrm>
            <a:off x="7982248" y="5859257"/>
            <a:ext cx="4104513" cy="769441"/>
          </a:xfrm>
          <a:prstGeom prst="rect">
            <a:avLst/>
          </a:prstGeom>
          <a:noFill/>
        </p:spPr>
        <p:txBody>
          <a:bodyPr wrap="square">
            <a:spAutoFit/>
          </a:bodyPr>
          <a:lstStyle/>
          <a:p>
            <a:r>
              <a:rPr lang="fr-FR" sz="1100" b="0" i="0" u="none" strike="noStrike" cap="none" baseline="0">
                <a:solidFill>
                  <a:srgbClr val="44546A"/>
                </a:solidFill>
                <a:effectLst/>
                <a:uFill>
                  <a:solidFill>
                    <a:prstClr val="black">
                      <a:alpha val="0"/>
                    </a:prstClr>
                  </a:solidFill>
                </a:uFill>
                <a:latin typeface="Arial"/>
                <a:ea typeface="Arial"/>
                <a:cs typeface="Arial"/>
              </a:rPr>
              <a:t>Source : Antinori A, et al. </a:t>
            </a:r>
            <a:r>
              <a:rPr lang="fr-FR" sz="1100" b="0" i="0" u="none" strike="noStrike" cap="none" baseline="0">
                <a:solidFill>
                  <a:srgbClr val="44546A"/>
                </a:solidFill>
                <a:effectLst/>
                <a:uFill>
                  <a:solidFill>
                    <a:prstClr val="black">
                      <a:alpha val="0"/>
                    </a:prstClr>
                  </a:solidFill>
                </a:uFill>
                <a:latin typeface="Arial"/>
                <a:ea typeface="Arial"/>
                <a:cs typeface="Arial"/>
                <a:hlinkClick r:id="rId4" history="0"/>
              </a:rPr>
              <a:t>Epidemiological, clinical and virological characteristics of four cases of monkeypox support transmission through sexual contact, Italie, mai 2022</a:t>
            </a:r>
            <a:r>
              <a:rPr lang="fr-FR" sz="1100" b="0" i="0" u="none" strike="noStrike" cap="none" baseline="0">
                <a:solidFill>
                  <a:srgbClr val="44546A"/>
                </a:solidFill>
                <a:effectLst/>
                <a:uFill>
                  <a:solidFill>
                    <a:prstClr val="black">
                      <a:alpha val="0"/>
                    </a:prstClr>
                  </a:solidFill>
                </a:uFill>
                <a:latin typeface="Arial"/>
                <a:ea typeface="Arial"/>
                <a:cs typeface="Arial"/>
              </a:rPr>
              <a:t>. Euro Surveill. 2022;27(22):2200421.</a:t>
            </a:r>
          </a:p>
        </p:txBody>
      </p:sp>
      <p:sp>
        <p:nvSpPr>
          <p:cNvPr id="2" name="Rectangle 1">
            <a:extLst>
              <a:ext uri="{FF2B5EF4-FFF2-40B4-BE49-F238E27FC236}">
                <a16:creationId xmlns:a16="http://schemas.microsoft.com/office/drawing/2014/main" id="{83CFFECD-ECB8-EFA9-12D1-EC1780173C45}"/>
              </a:ext>
            </a:extLst>
          </p:cNvPr>
          <p:cNvSpPr/>
          <p:nvPr/>
        </p:nvSpPr>
        <p:spPr>
          <a:xfrm>
            <a:off x="248576" y="221166"/>
            <a:ext cx="7566867" cy="433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 name="Rectangle 2">
            <a:extLst>
              <a:ext uri="{FF2B5EF4-FFF2-40B4-BE49-F238E27FC236}">
                <a16:creationId xmlns:a16="http://schemas.microsoft.com/office/drawing/2014/main" id="{70BB6ED5-898C-72AE-3093-E7DDE2A05F30}"/>
              </a:ext>
            </a:extLst>
          </p:cNvPr>
          <p:cNvSpPr/>
          <p:nvPr/>
        </p:nvSpPr>
        <p:spPr>
          <a:xfrm>
            <a:off x="248576" y="1930517"/>
            <a:ext cx="7566867" cy="433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 name="Rectangle 3">
            <a:extLst>
              <a:ext uri="{FF2B5EF4-FFF2-40B4-BE49-F238E27FC236}">
                <a16:creationId xmlns:a16="http://schemas.microsoft.com/office/drawing/2014/main" id="{C849DB2B-3F2A-694D-DBFE-62210D816B0B}"/>
              </a:ext>
            </a:extLst>
          </p:cNvPr>
          <p:cNvSpPr/>
          <p:nvPr/>
        </p:nvSpPr>
        <p:spPr>
          <a:xfrm>
            <a:off x="248575" y="3639868"/>
            <a:ext cx="7566867" cy="433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Rectangle 4">
            <a:extLst>
              <a:ext uri="{FF2B5EF4-FFF2-40B4-BE49-F238E27FC236}">
                <a16:creationId xmlns:a16="http://schemas.microsoft.com/office/drawing/2014/main" id="{B6A87DEB-DBF1-AB54-5019-80113F017DC0}"/>
              </a:ext>
            </a:extLst>
          </p:cNvPr>
          <p:cNvSpPr/>
          <p:nvPr/>
        </p:nvSpPr>
        <p:spPr>
          <a:xfrm>
            <a:off x="248574" y="5431596"/>
            <a:ext cx="7566867" cy="1205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spTree>
    <p:extLst>
      <p:ext uri="{BB962C8B-B14F-4D97-AF65-F5344CB8AC3E}">
        <p14:creationId xmlns:p14="http://schemas.microsoft.com/office/powerpoint/2010/main" val="15492141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 grpId="0" animBg="1"/>
      <p:bldP spid="4" grpId="0" animBg="1"/>
      <p:bldP spid="5"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A85B520-11E6-02F1-BB35-3A0653C5B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3762"/>
          <a:stretch>
            <a:fillRect/>
          </a:stretch>
        </p:blipFill>
        <p:spPr bwMode="auto">
          <a:xfrm>
            <a:off x="1944130" y="98854"/>
            <a:ext cx="7885670" cy="6096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12AF417-DACE-9919-D5FB-E85C61A0AB19}"/>
              </a:ext>
            </a:extLst>
          </p:cNvPr>
          <p:cNvSpPr txBox="1"/>
          <p:nvPr/>
        </p:nvSpPr>
        <p:spPr>
          <a:xfrm>
            <a:off x="1652587" y="6482146"/>
            <a:ext cx="8886825" cy="457200"/>
          </a:xfrm>
          <a:prstGeom prst="rect">
            <a:avLst/>
          </a:prstGeom>
          <a:noFill/>
        </p:spPr>
        <p:txBody>
          <a:bodyPr wrap="square">
            <a:spAutoFit/>
          </a:bodyPr>
          <a:lstStyle/>
          <a:p>
            <a:r>
              <a:rPr lang="fr-FR" sz="1200" b="0" i="0" u="none" strike="noStrike" cap="none" baseline="0">
                <a:solidFill>
                  <a:srgbClr val="44546A"/>
                </a:solidFill>
                <a:effectLst/>
                <a:uFill>
                  <a:solidFill>
                    <a:prstClr val="black">
                      <a:alpha val="0"/>
                    </a:prstClr>
                  </a:solidFill>
                </a:uFill>
                <a:latin typeface="Arial"/>
                <a:ea typeface="Arial"/>
                <a:cs typeface="Arial"/>
              </a:rPr>
              <a:t>Source : Gov.UK [Internet]. </a:t>
            </a:r>
            <a:r>
              <a:rPr lang="fr-FR" sz="1200" b="0" i="0" u="none" strike="noStrike" cap="none" baseline="0">
                <a:solidFill>
                  <a:srgbClr val="44546A"/>
                </a:solidFill>
                <a:effectLst/>
                <a:uFill>
                  <a:solidFill>
                    <a:prstClr val="black">
                      <a:alpha val="0"/>
                    </a:prstClr>
                  </a:solidFill>
                </a:uFill>
                <a:latin typeface="Arial"/>
                <a:ea typeface="Arial"/>
                <a:cs typeface="Arial"/>
                <a:hlinkClick r:id="rId4" history="0"/>
              </a:rPr>
              <a:t>Mpox (monkeypox): background information</a:t>
            </a:r>
            <a:r>
              <a:rPr lang="fr-FR" sz="1200" b="0" i="0" u="none" strike="noStrike" cap="none" baseline="0">
                <a:solidFill>
                  <a:srgbClr val="44546A"/>
                </a:solidFill>
                <a:effectLst/>
                <a:uFill>
                  <a:solidFill>
                    <a:prstClr val="black">
                      <a:alpha val="0"/>
                    </a:prstClr>
                  </a:solidFill>
                </a:uFill>
                <a:latin typeface="Arial"/>
                <a:ea typeface="Arial"/>
                <a:cs typeface="Arial"/>
              </a:rPr>
              <a:t>. Londres : Royaume-Uni [mis à jour le 9 août 2022, cité le 27 avril 2023].</a:t>
            </a:r>
          </a:p>
        </p:txBody>
      </p:sp>
      <p:sp>
        <p:nvSpPr>
          <p:cNvPr id="11" name="Rectangle 10">
            <a:extLst>
              <a:ext uri="{FF2B5EF4-FFF2-40B4-BE49-F238E27FC236}">
                <a16:creationId xmlns:a16="http://schemas.microsoft.com/office/drawing/2014/main" id="{F90A0E27-0E57-5CC8-C771-3171314857B7}"/>
              </a:ext>
            </a:extLst>
          </p:cNvPr>
          <p:cNvSpPr/>
          <p:nvPr/>
        </p:nvSpPr>
        <p:spPr>
          <a:xfrm>
            <a:off x="1944131" y="2397211"/>
            <a:ext cx="7885670" cy="741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CC5DEF8-D56B-0383-911D-BB71644BA9BB}"/>
              </a:ext>
            </a:extLst>
          </p:cNvPr>
          <p:cNvSpPr/>
          <p:nvPr/>
        </p:nvSpPr>
        <p:spPr>
          <a:xfrm>
            <a:off x="1944131" y="5453449"/>
            <a:ext cx="7885670" cy="741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97389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OS" val="Unix 3.10.0.1160"/>
  <p:tag name="AS_RELEASE_DATE" val="2024.03.31"/>
  <p:tag name="AS_TITLE" val="Aspose.Slides for Java"/>
  <p:tag name="AS_VERSION" val="24.3"/>
</p:tagLst>
</file>

<file path=ppt/theme/theme1.xml><?xml version="1.0" encoding="utf-8"?>
<a:theme xmlns:a="http://schemas.openxmlformats.org/drawingml/2006/main" name="ThemeEpiC">
  <a:themeElements>
    <a:clrScheme name="Custom 1">
      <a:dk1>
        <a:srgbClr val="000000"/>
      </a:dk1>
      <a:lt1>
        <a:srgbClr val="FFFFFF"/>
      </a:lt1>
      <a:dk2>
        <a:srgbClr val="44546A"/>
      </a:dk2>
      <a:lt2>
        <a:srgbClr val="E7E6E6"/>
      </a:lt2>
      <a:accent1>
        <a:srgbClr val="577F9F"/>
      </a:accent1>
      <a:accent2>
        <a:srgbClr val="10244D"/>
      </a:accent2>
      <a:accent3>
        <a:srgbClr val="DDEAF6"/>
      </a:accent3>
      <a:accent4>
        <a:srgbClr val="E63339"/>
      </a:accent4>
      <a:accent5>
        <a:srgbClr val="BCBBC0"/>
      </a:accent5>
      <a:accent6>
        <a:srgbClr val="919194"/>
      </a:accent6>
      <a:hlink>
        <a:srgbClr val="E63339"/>
      </a:hlink>
      <a:folHlink>
        <a:srgbClr val="577F9F"/>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EpiC" id="{4DDD17E9-E049-4379-A544-BE082605ACC8}" vid="{C82A1404-AE97-4DB8-A11B-4D813ECCD5C0}"/>
    </a:ext>
  </a:extLst>
</a:theme>
</file>

<file path=ppt/theme/theme2.xml><?xml version="1.0" encoding="utf-8"?>
<a:theme xmlns:a="http://schemas.openxmlformats.org/drawingml/2006/main" name="1_FHI 360 Theme">
  <a:themeElements>
    <a:clrScheme name="FHI 360 Orange Palette">
      <a:dk1>
        <a:srgbClr val="000000"/>
      </a:dk1>
      <a:lt1>
        <a:srgbClr val="FFFFFF"/>
      </a:lt1>
      <a:dk2>
        <a:srgbClr val="000000"/>
      </a:dk2>
      <a:lt2>
        <a:srgbClr val="FFFFFF"/>
      </a:lt2>
      <a:accent1>
        <a:srgbClr val="F37421"/>
      </a:accent1>
      <a:accent2>
        <a:srgbClr val="ADAFA7"/>
      </a:accent2>
      <a:accent3>
        <a:srgbClr val="5C707C"/>
      </a:accent3>
      <a:accent4>
        <a:srgbClr val="3B352F"/>
      </a:accent4>
      <a:accent5>
        <a:srgbClr val="D2CCB8"/>
      </a:accent5>
      <a:accent6>
        <a:srgbClr val="717074"/>
      </a:accent6>
      <a:hlink>
        <a:srgbClr val="C2D1D3"/>
      </a:hlink>
      <a:folHlink>
        <a:srgbClr val="F8981D"/>
      </a:folHlink>
    </a:clrScheme>
    <a:fontScheme name="FHI 360 fonts">
      <a:majorFont>
        <a:latin typeface="Calibri"/>
        <a:ea typeface="Calibri"/>
        <a:cs typeface="Arial"/>
      </a:majorFont>
      <a:minorFont>
        <a:latin typeface="Calibri"/>
        <a:ea typeface="Calibri"/>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hemeEpiC">
  <a:themeElements>
    <a:clrScheme name="Custom 1">
      <a:dk1>
        <a:srgbClr val="000000"/>
      </a:dk1>
      <a:lt1>
        <a:srgbClr val="FFFFFF"/>
      </a:lt1>
      <a:dk2>
        <a:srgbClr val="44546A"/>
      </a:dk2>
      <a:lt2>
        <a:srgbClr val="E7E6E6"/>
      </a:lt2>
      <a:accent1>
        <a:srgbClr val="577F9F"/>
      </a:accent1>
      <a:accent2>
        <a:srgbClr val="10244D"/>
      </a:accent2>
      <a:accent3>
        <a:srgbClr val="DDEAF6"/>
      </a:accent3>
      <a:accent4>
        <a:srgbClr val="E63339"/>
      </a:accent4>
      <a:accent5>
        <a:srgbClr val="BCBBC0"/>
      </a:accent5>
      <a:accent6>
        <a:srgbClr val="919194"/>
      </a:accent6>
      <a:hlink>
        <a:srgbClr val="E63339"/>
      </a:hlink>
      <a:folHlink>
        <a:srgbClr val="577F9F"/>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EpiC" id="{4DDD17E9-E049-4379-A544-BE082605ACC8}" vid="{C82A1404-AE97-4DB8-A11B-4D813ECCD5C0}"/>
    </a:ext>
  </a:extLst>
</a:theme>
</file>

<file path=ppt/theme/theme4.xml><?xml version="1.0" encoding="utf-8"?>
<a:theme xmlns:a="http://schemas.openxmlformats.org/drawingml/2006/main" name="2_ThemeEpiC">
  <a:themeElements>
    <a:clrScheme name="Custom 1">
      <a:dk1>
        <a:srgbClr val="000000"/>
      </a:dk1>
      <a:lt1>
        <a:srgbClr val="FFFFFF"/>
      </a:lt1>
      <a:dk2>
        <a:srgbClr val="44546A"/>
      </a:dk2>
      <a:lt2>
        <a:srgbClr val="E7E6E6"/>
      </a:lt2>
      <a:accent1>
        <a:srgbClr val="577F9F"/>
      </a:accent1>
      <a:accent2>
        <a:srgbClr val="10244D"/>
      </a:accent2>
      <a:accent3>
        <a:srgbClr val="DDEAF6"/>
      </a:accent3>
      <a:accent4>
        <a:srgbClr val="E63339"/>
      </a:accent4>
      <a:accent5>
        <a:srgbClr val="BCBBC0"/>
      </a:accent5>
      <a:accent6>
        <a:srgbClr val="919194"/>
      </a:accent6>
      <a:hlink>
        <a:srgbClr val="E63339"/>
      </a:hlink>
      <a:folHlink>
        <a:srgbClr val="577F9F"/>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EpiC" id="{4DDD17E9-E049-4379-A544-BE082605ACC8}" vid="{C82A1404-AE97-4DB8-A11B-4D813ECCD5C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7E93A5ADF3644A8C806F222336F06E" ma:contentTypeVersion="21" ma:contentTypeDescription="Create a new document." ma:contentTypeScope="" ma:versionID="2da853533a8145ce2fc023ee735cc788">
  <xsd:schema xmlns:xsd="http://www.w3.org/2001/XMLSchema" xmlns:xs="http://www.w3.org/2001/XMLSchema" xmlns:p="http://schemas.microsoft.com/office/2006/metadata/properties" xmlns:ns1="http://schemas.microsoft.com/sharepoint/v3" xmlns:ns2="d0061474-bead-42c2-8024-4c6c5e2c71fe" xmlns:ns3="6730796f-a597-4ef5-b1dc-f445f3297e3b" targetNamespace="http://schemas.microsoft.com/office/2006/metadata/properties" ma:root="true" ma:fieldsID="a1dce12aaa6d11d481baac4bb2dcf112" ns1:_="" ns2:_="" ns3:_="">
    <xsd:import namespace="http://schemas.microsoft.com/sharepoint/v3"/>
    <xsd:import namespace="d0061474-bead-42c2-8024-4c6c5e2c71fe"/>
    <xsd:import namespace="6730796f-a597-4ef5-b1dc-f445f3297e3b"/>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Open_x0020_with_x0020_Seclor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061474-bead-42c2-8024-4c6c5e2c71f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c071807-aa7e-4661-a2e6-f95c2e1ef04d}" ma:internalName="TaxCatchAll" ma:showField="CatchAllData" ma:web="d0061474-bead-42c2-8024-4c6c5e2c71f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730796f-a597-4ef5-b1dc-f445f3297e3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Open_x0020_with_x0020_Seclore" ma:index="28" nillable="true" ma:displayName="Open with Seclore" ma:hidden="true" ma:internalName="Open_x0020_with_x0020_Seclor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0061474-bead-42c2-8024-4c6c5e2c71fe">
      <UserInfo>
        <DisplayName>Reginald Kerolle</DisplayName>
        <AccountId>6840</AccountId>
        <AccountType/>
      </UserInfo>
      <UserInfo>
        <DisplayName>Alejandro Soto</DisplayName>
        <AccountId>1037</AccountId>
        <AccountType/>
      </UserInfo>
      <UserInfo>
        <DisplayName>Molly Goggin-kehm</DisplayName>
        <AccountId>26</AccountId>
        <AccountType/>
      </UserInfo>
      <UserInfo>
        <DisplayName>Jacob Michel</DisplayName>
        <AccountId>157</AccountId>
        <AccountType/>
      </UserInfo>
      <UserInfo>
        <DisplayName>Lucy Harber</DisplayName>
        <AccountId>445</AccountId>
        <AccountType/>
      </UserInfo>
      <UserInfo>
        <DisplayName>Jane Makepeace</DisplayName>
        <AccountId>7666</AccountId>
        <AccountType/>
      </UserInfo>
      <UserInfo>
        <DisplayName>Michele Lanham</DisplayName>
        <AccountId>6929</AccountId>
        <AccountType/>
      </UserInfo>
      <UserInfo>
        <DisplayName>Kenisha Jefferson</DisplayName>
        <AccountId>999</AccountId>
        <AccountType/>
      </UserInfo>
    </SharedWithUsers>
    <_ip_UnifiedCompliancePolicyUIAction xmlns="http://schemas.microsoft.com/sharepoint/v3" xsi:nil="true"/>
    <_ip_UnifiedCompliancePolicyProperties xmlns="http://schemas.microsoft.com/sharepoint/v3" xsi:nil="true"/>
    <TaxCatchAll xmlns="d0061474-bead-42c2-8024-4c6c5e2c71fe" xsi:nil="true"/>
    <lcf76f155ced4ddcb4097134ff3c332f xmlns="6730796f-a597-4ef5-b1dc-f445f3297e3b">
      <Terms xmlns="http://schemas.microsoft.com/office/infopath/2007/PartnerControls"/>
    </lcf76f155ced4ddcb4097134ff3c332f>
    <Open_x0020_with_x0020_Seclore xmlns="6730796f-a597-4ef5-b1dc-f445f3297e3b" xsi:nil="true"/>
  </documentManagement>
</p:properties>
</file>

<file path=customXml/itemProps1.xml><?xml version="1.0" encoding="utf-8"?>
<ds:datastoreItem xmlns:ds="http://schemas.openxmlformats.org/officeDocument/2006/customXml" ds:itemID="{E099D80B-A221-4351-9EAB-3E38DE32782E}">
  <ds:schemaRefs>
    <ds:schemaRef ds:uri="6730796f-a597-4ef5-b1dc-f445f3297e3b"/>
    <ds:schemaRef ds:uri="d0061474-bead-42c2-8024-4c6c5e2c71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13F852E-F946-410F-B0BE-23D25E044D17}">
  <ds:schemaRefs>
    <ds:schemaRef ds:uri="http://schemas.microsoft.com/sharepoint/v3/contenttype/forms"/>
  </ds:schemaRefs>
</ds:datastoreItem>
</file>

<file path=customXml/itemProps3.xml><?xml version="1.0" encoding="utf-8"?>
<ds:datastoreItem xmlns:ds="http://schemas.openxmlformats.org/officeDocument/2006/customXml" ds:itemID="{962D51AD-C5CD-4FCC-AB60-4124D110CFDE}">
  <ds:schemaRefs>
    <ds:schemaRef ds:uri="6730796f-a597-4ef5-b1dc-f445f3297e3b"/>
    <ds:schemaRef ds:uri="d0061474-bead-42c2-8024-4c6c5e2c71f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21907</Words>
  <Application>Microsoft Office PowerPoint</Application>
  <PresentationFormat>Widescreen</PresentationFormat>
  <Paragraphs>4046</Paragraphs>
  <Slides>325</Slides>
  <Notes>318</Notes>
  <HiddenSlides>0</HiddenSlides>
  <MMClips>0</MMClips>
  <ScaleCrop>false</ScaleCrop>
  <HeadingPairs>
    <vt:vector size="4" baseType="variant">
      <vt:variant>
        <vt:lpstr>Theme</vt:lpstr>
      </vt:variant>
      <vt:variant>
        <vt:i4>4</vt:i4>
      </vt:variant>
      <vt:variant>
        <vt:lpstr>Slide Titles</vt:lpstr>
      </vt:variant>
      <vt:variant>
        <vt:i4>325</vt:i4>
      </vt:variant>
    </vt:vector>
  </HeadingPairs>
  <TitlesOfParts>
    <vt:vector size="329" baseType="lpstr">
      <vt:lpstr>ThemeEpiC</vt:lpstr>
      <vt:lpstr>1_FHI 360 Theme</vt:lpstr>
      <vt:lpstr>1_ThemeEpiC</vt:lpstr>
      <vt:lpstr>2_ThemeEpiC</vt:lpstr>
      <vt:lpstr>Formation sur la variole du singe destinée aux  prestataires de services cliniques</vt:lpstr>
      <vt:lpstr>Remerciements</vt:lpstr>
      <vt:lpstr>Ressources techniques</vt:lpstr>
      <vt:lpstr>Objectif de ce programme </vt:lpstr>
      <vt:lpstr>Objectifs de ce programme</vt:lpstr>
      <vt:lpstr>Étiquette de la formation</vt:lpstr>
      <vt:lpstr>Programme de  formation</vt:lpstr>
      <vt:lpstr>Module 1 : Contexte </vt:lpstr>
      <vt:lpstr>Objectifs d’apprentissage</vt:lpstr>
      <vt:lpstr>Contexte et antécédents de la variole du singe (1)</vt:lpstr>
      <vt:lpstr>Contexte et antécédents de la variole du singe (2)</vt:lpstr>
      <vt:lpstr>La variole du singe est endémique en Afrique centrale et occidentale</vt:lpstr>
      <vt:lpstr>2022-2023 Épidémie de variole du singe</vt:lpstr>
      <vt:lpstr>Courbe épidémique pour l’Afrique </vt:lpstr>
      <vt:lpstr>Carte épidémique de la distribution de la variole du singe : Tous les clades dans la Région africaine de l’OMS jusqu’au 18 août 2024 </vt:lpstr>
      <vt:lpstr>2024 : Épidémie de variole du singe déclarée USPPI </vt:lpstr>
      <vt:lpstr>PowerPoint Presentation</vt:lpstr>
      <vt:lpstr>Questions-réponses</vt:lpstr>
      <vt:lpstr>Module 2 : Épidémiologie</vt:lpstr>
      <vt:lpstr>Objectifs d’apprentissage</vt:lpstr>
      <vt:lpstr>Aperçu (1) </vt:lpstr>
      <vt:lpstr>Aperçu (2) </vt:lpstr>
      <vt:lpstr>Tendances régionales et mondiales Cas confirmés en laboratoire selon la définition de cas de travail de l’OMS</vt:lpstr>
      <vt:lpstr>Cas recensés dans le monde par région :  Courbe épidémique   </vt:lpstr>
      <vt:lpstr>Nombre total de cas de variole du singe, du 1er janvier au 31 juillet 2024</vt:lpstr>
      <vt:lpstr>Profil des cas au mois de juin 2024</vt:lpstr>
      <vt:lpstr>Contexte du pays</vt:lpstr>
      <vt:lpstr>Contrôle de connaissances</vt:lpstr>
      <vt:lpstr>Questions-réponses</vt:lpstr>
      <vt:lpstr>Module 3 : Modes de transmission</vt:lpstr>
      <vt:lpstr>Objectifs d’apprentissage</vt:lpstr>
      <vt:lpstr>Animaux associés à la variole du singe</vt:lpstr>
      <vt:lpstr>Infection primaire et secondaire</vt:lpstr>
      <vt:lpstr>PowerPoint Presentation</vt:lpstr>
      <vt:lpstr>Facteurs environnementaux et sociaux </vt:lpstr>
      <vt:lpstr>Transmission </vt:lpstr>
      <vt:lpstr>Transmission: Contact corporel étroit et intime </vt:lpstr>
      <vt:lpstr>La variole du singe peut-elle être transmise par l’activité sexuelle ?</vt:lpstr>
      <vt:lpstr>La variole du singe peut-elle être transmise par l’eau des piscines, des spas ou des aires de jeux aquatiques ?</vt:lpstr>
      <vt:lpstr>Contrôle de connaissances</vt:lpstr>
      <vt:lpstr>Questions-réponses</vt:lpstr>
      <vt:lpstr>Module 4 : Signes et symptômes </vt:lpstr>
      <vt:lpstr>Objectifs d’apprentissage</vt:lpstr>
      <vt:lpstr>La période d’incubation dure de 5 à 21 jours. Au cours de cette période, le/la patient(e) ne présente pas de symptômes et peut se sentir bien. La maladie dure généralement 2 à 4 semaines avec des soins de soutien.</vt:lpstr>
      <vt:lpstr>Facteurs qui influencent l’évolution de la variole du singe</vt:lpstr>
      <vt:lpstr>Symptomatologie </vt:lpstr>
      <vt:lpstr>Signes et symptômes </vt:lpstr>
      <vt:lpstr>Proportion des cas présentant les symptômes rapportés </vt:lpstr>
      <vt:lpstr>Progression de l’éruption cutanée </vt:lpstr>
      <vt:lpstr>PowerPoint Presentation</vt:lpstr>
      <vt:lpstr>Évolution des lésions au fil du temps </vt:lpstr>
      <vt:lpstr>Développement d’une lésion solitaire dans la partie supérieure de l’intérieur de la cuisse droite, qui remonte latéralement vers l’extérieur de la cuisse</vt:lpstr>
      <vt:lpstr>Lésions cutanées sur le nez, la main et le pénis au fil du temps.    Au Jour 17, il y avait de nouvelles lésions pustuleuses sur la main, une lésion partiellement croûteuse sur le visage et des lésions entièrement croûteuses sur le pénis.</vt:lpstr>
      <vt:lpstr>PowerPoint Presentation</vt:lpstr>
      <vt:lpstr>Évolution des lésions cutanées chez une personne atteinte de variole du singe</vt:lpstr>
      <vt:lpstr>Lésions de la peau et des tissus mous</vt:lpstr>
      <vt:lpstr>PowerPoint Presentation</vt:lpstr>
      <vt:lpstr>Éruption maculo-papuleuse symétrique sur le torse, le dos et les fesses</vt:lpstr>
      <vt:lpstr>PowerPoint Presentation</vt:lpstr>
      <vt:lpstr>PowerPoint Presentation</vt:lpstr>
      <vt:lpstr>Variole du singe chez les femmes</vt:lpstr>
      <vt:lpstr>PowerPoint Presentation</vt:lpstr>
      <vt:lpstr>Lésions buccales </vt:lpstr>
      <vt:lpstr>Lésions buccales et péribuccales </vt:lpstr>
      <vt:lpstr>(Gauche) Éruption érythémateuse maculopapuleuse symétrique sur le dos et le haut des bras, avec des zones d’érythème confluent </vt:lpstr>
      <vt:lpstr>Lésions oculaires </vt:lpstr>
      <vt:lpstr>PowerPoint Presentation</vt:lpstr>
      <vt:lpstr>PowerPoint Presentation</vt:lpstr>
      <vt:lpstr>Chronologie de l’évolution clinique et résultat PCR positif dans les échantillons biologiques prélevés</vt:lpstr>
      <vt:lpstr>PowerPoint Presentation</vt:lpstr>
      <vt:lpstr>Lésions dans l’infection par le VIH </vt:lpstr>
      <vt:lpstr>PowerPoint Presentation</vt:lpstr>
      <vt:lpstr>PowerPoint Presentation</vt:lpstr>
      <vt:lpstr>PowerPoint Presentation</vt:lpstr>
      <vt:lpstr>PowerPoint Presentation</vt:lpstr>
      <vt:lpstr>Lésions péniennes</vt:lpstr>
      <vt:lpstr>Évolution clinique des lésions péniennes </vt:lpstr>
      <vt:lpstr>Progression des lésions péniennes et de l’œdème pénien</vt:lpstr>
      <vt:lpstr>PowerPoint Presentation</vt:lpstr>
      <vt:lpstr>Progression des lésions péniennes confluentes </vt:lpstr>
      <vt:lpstr>Infection bactérienne secondaire du pénis due à Staphylococcus aureus et Streptococcus dysgalactiae </vt:lpstr>
      <vt:lpstr>Lésions périanales, anales et rectales </vt:lpstr>
      <vt:lpstr>PowerPoint Presentation</vt:lpstr>
      <vt:lpstr>PowerPoint Presentation</vt:lpstr>
      <vt:lpstr>PowerPoint Presentation</vt:lpstr>
      <vt:lpstr>Lésions chez l’enfant</vt:lpstr>
      <vt:lpstr>Lésion cutanée chez le nouveau-né</vt:lpstr>
      <vt:lpstr>PowerPoint Presentation</vt:lpstr>
      <vt:lpstr>PowerPoint Presentation</vt:lpstr>
      <vt:lpstr>PowerPoint Presentation</vt:lpstr>
      <vt:lpstr>PowerPoint Presentation</vt:lpstr>
      <vt:lpstr>Certaines manifestations atypiques ou peu fréquentes avec l’épidémie actuelle </vt:lpstr>
      <vt:lpstr>Éruption cutanée résolue </vt:lpstr>
      <vt:lpstr>Lésions croûteuses</vt:lpstr>
      <vt:lpstr>Résolution des lésions</vt:lpstr>
      <vt:lpstr>Conséquences à long terme </vt:lpstr>
      <vt:lpstr>Exercice pratique : Décrire les lésions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Atlas des images supplémentaires</vt:lpstr>
      <vt:lpstr>PowerPoint Presentation</vt:lpstr>
      <vt:lpstr>PowerPoint Presentation</vt:lpstr>
      <vt:lpstr>PowerPoint Presentation</vt:lpstr>
      <vt:lpstr>Exemples d’autres affections qui présentent des lésions cutanées d’apparence similaire à celle des différentes phases de développement </vt:lpstr>
      <vt:lpstr>PowerPoint Presentation</vt:lpstr>
      <vt:lpstr>PowerPoint Presentation</vt:lpstr>
      <vt:lpstr>PowerPoint Presentation</vt:lpstr>
      <vt:lpstr>Soins de la peau (1) </vt:lpstr>
      <vt:lpstr>Soins de la peau (2) </vt:lpstr>
      <vt:lpstr>Contrôle de connaissances</vt:lpstr>
      <vt:lpstr>Questions-réponses</vt:lpstr>
      <vt:lpstr>Module 5 : Diagnostic</vt:lpstr>
      <vt:lpstr>Objectifs d’apprentissage</vt:lpstr>
      <vt:lpstr>Test de diagnostic </vt:lpstr>
      <vt:lpstr>Aperçu des tests de diagnostic</vt:lpstr>
      <vt:lpstr>Type d’échantillon</vt:lpstr>
      <vt:lpstr>Quel échantillon prélever et quand </vt:lpstr>
      <vt:lpstr>Type d’échantillon à prélever</vt:lpstr>
      <vt:lpstr>Type d’échantillon à prélever</vt:lpstr>
      <vt:lpstr>Toits et liquide des lésions - consommables</vt:lpstr>
      <vt:lpstr>Toits et liquide des lésions - procédures</vt:lpstr>
      <vt:lpstr>Croûtes de lésions - consommables </vt:lpstr>
      <vt:lpstr>Croûtes de lésions - procédures</vt:lpstr>
      <vt:lpstr>Sérum - consommables </vt:lpstr>
      <vt:lpstr>Sérum - procédures </vt:lpstr>
      <vt:lpstr>Écouvillons oraux/nasopharyngés - consommables </vt:lpstr>
      <vt:lpstr>Écouvillons oraux/nasopharyngés - procédures</vt:lpstr>
      <vt:lpstr>Procédures de sécurité </vt:lpstr>
      <vt:lpstr>Conservation des échantillons </vt:lpstr>
      <vt:lpstr>Prélèvement et conservation des échantillons </vt:lpstr>
      <vt:lpstr>Conditionnement et expédition des échantillons cliniques </vt:lpstr>
      <vt:lpstr>Système de triple emballage de base</vt:lpstr>
      <vt:lpstr>Triple emballage pour l’échantillon relatif à la variole du singe</vt:lpstr>
      <vt:lpstr>Méthodes et algorithme des analyses de laboratoire</vt:lpstr>
      <vt:lpstr>Interprétation des résultats de laboratoire (1) </vt:lpstr>
      <vt:lpstr>Interprétation des résultats de laboratoire (2) </vt:lpstr>
      <vt:lpstr>Contrôle de connaissances</vt:lpstr>
      <vt:lpstr>Questions-réponses</vt:lpstr>
      <vt:lpstr>Module 6 : Définition de cas</vt:lpstr>
      <vt:lpstr>Objectifs d’apprentissage</vt:lpstr>
      <vt:lpstr>Définition de cas</vt:lpstr>
      <vt:lpstr>Cas suspect</vt:lpstr>
      <vt:lpstr>PowerPoint Presentation</vt:lpstr>
      <vt:lpstr>Cas confirmé</vt:lpstr>
      <vt:lpstr>Cas éliminé</vt:lpstr>
      <vt:lpstr>Quelle est la catégorie de cas ?</vt:lpstr>
      <vt:lpstr>Quelle est la catégorie de cas ?</vt:lpstr>
      <vt:lpstr>Quelle est la catégorie de cas ?</vt:lpstr>
      <vt:lpstr>Contrôle de connaissances</vt:lpstr>
      <vt:lpstr>Questions-réponses</vt:lpstr>
      <vt:lpstr>Module 7 : Exposition</vt:lpstr>
      <vt:lpstr>Module 7.1 :  Exposition professionnelle et santé au travail</vt:lpstr>
      <vt:lpstr>Objectifs d’apprentissage</vt:lpstr>
      <vt:lpstr>Comment l’exposition professionnelle est-elle définie ?</vt:lpstr>
      <vt:lpstr>Qui pourrait être exposé professionnellement ? </vt:lpstr>
      <vt:lpstr>Autres considérations relatives à la santé au travail et à la prévention de l’exposition </vt:lpstr>
      <vt:lpstr>Plans d'évaluation et de gestion</vt:lpstr>
      <vt:lpstr>Gestion de l’exposition professionnelle </vt:lpstr>
      <vt:lpstr>Contrôle de connaissances</vt:lpstr>
      <vt:lpstr>Questions-réponses</vt:lpstr>
      <vt:lpstr>Module 7.2 :  Suivi des contacts</vt:lpstr>
      <vt:lpstr>Objectifs d’apprentissage</vt:lpstr>
      <vt:lpstr>Suivi des contacts : Principes clés </vt:lpstr>
      <vt:lpstr>Définition du contact</vt:lpstr>
      <vt:lpstr>PowerPoint Presentation</vt:lpstr>
      <vt:lpstr>Recherche des contacts</vt:lpstr>
      <vt:lpstr>Remue-méninges </vt:lpstr>
      <vt:lpstr>Quels sont les contextes dans lesquels le contact aurait pu se produire ?</vt:lpstr>
      <vt:lpstr>Recherche des contacts liés aux voyages</vt:lpstr>
      <vt:lpstr>Difficultés inhérentes à la recherche des contacts</vt:lpstr>
      <vt:lpstr>Menu des solutions (1)</vt:lpstr>
      <vt:lpstr>Menu des solutions (2)</vt:lpstr>
      <vt:lpstr>Procédures de recherche des contacts :  Accès aux contacts</vt:lpstr>
      <vt:lpstr>Procédures de recherche des contacts :  Outils</vt:lpstr>
      <vt:lpstr>Procédures de recherche des contacts :  Lieux de dépistage </vt:lpstr>
      <vt:lpstr>Procédures de recherche des contacts :  Prévention et contrôle des infections (PCI)</vt:lpstr>
      <vt:lpstr>Suivi clinique des contacts </vt:lpstr>
      <vt:lpstr>PowerPoint Presentation</vt:lpstr>
      <vt:lpstr>Évaluer le risque d’autres infections </vt:lpstr>
      <vt:lpstr>Gestion de la  recherche des contacts </vt:lpstr>
      <vt:lpstr>Contrôle de connaissances</vt:lpstr>
      <vt:lpstr>Questions-réponses</vt:lpstr>
      <vt:lpstr>Module 8 : Traitement</vt:lpstr>
      <vt:lpstr>Module 8.1 : Catégories de traitement de la variole du singe</vt:lpstr>
      <vt:lpstr>Objectifs d’apprentissage</vt:lpstr>
      <vt:lpstr>Catégories de traitement </vt:lpstr>
      <vt:lpstr>Soins symptomatiques (1)</vt:lpstr>
      <vt:lpstr>Soins symptomatiques (2)</vt:lpstr>
      <vt:lpstr>Traitement antimicrobien</vt:lpstr>
      <vt:lpstr>Adultes </vt:lpstr>
      <vt:lpstr>Enfants </vt:lpstr>
      <vt:lpstr>Antiviraux </vt:lpstr>
      <vt:lpstr>Produits antiviraux (1)  </vt:lpstr>
      <vt:lpstr>Produits antiviraux (2) </vt:lpstr>
      <vt:lpstr>Produits antiviraux (3) </vt:lpstr>
      <vt:lpstr>Produits antiviraux (4) </vt:lpstr>
      <vt:lpstr>Produits antiviraux (5) </vt:lpstr>
      <vt:lpstr>Trifluridine (Viroptique) </vt:lpstr>
      <vt:lpstr>Vaccinia Immune Globulin Intravenous (VIG-IV)</vt:lpstr>
      <vt:lpstr>Traitement des complications</vt:lpstr>
      <vt:lpstr>Soins centrés sur la personne : Pendant et après la variole du singe</vt:lpstr>
      <vt:lpstr>Soins centrés sur la personne : Pendant et après la variole du singe (2)</vt:lpstr>
      <vt:lpstr>Contrôle de connaissances</vt:lpstr>
      <vt:lpstr>Questions-réponses</vt:lpstr>
      <vt:lpstr>Module 8.2 : Complications et forme grave de la variole du singe</vt:lpstr>
      <vt:lpstr>Objectifs d’apprentissage</vt:lpstr>
      <vt:lpstr>Complications de la variole du singe</vt:lpstr>
      <vt:lpstr>Signes de danger </vt:lpstr>
      <vt:lpstr>Complications plus fréquentes</vt:lpstr>
      <vt:lpstr>Complications moins fréquentes </vt:lpstr>
      <vt:lpstr>Infection et ulcère oculaire</vt:lpstr>
      <vt:lpstr>PowerPoint Presentation</vt:lpstr>
      <vt:lpstr>Parcours de soins cliniques de la variole du singe – algorithme de prise de décision à utiliser à tout point de soins de santé </vt:lpstr>
      <vt:lpstr>Signes vitaux et caractéristiques cliniques qui doivent être surveillés</vt:lpstr>
      <vt:lpstr>Classification des déshydratations</vt:lpstr>
      <vt:lpstr>Prise en charge clinique des complications et des formes sévères de la variole du singe (1)</vt:lpstr>
      <vt:lpstr>Prise en charge clinique des complications et des formes sévères de la variole du singe (2)</vt:lpstr>
      <vt:lpstr>Prise en charge clinique des complications et des formes sévères de la variole du singe (3)</vt:lpstr>
      <vt:lpstr>Prise en charge clinique des complications et des formes sévères de la variole du singe (4)</vt:lpstr>
      <vt:lpstr>Bronchopneumonie </vt:lpstr>
      <vt:lpstr>Prise en charge clinique des complications et des formes sévères de la variole du singe (5)</vt:lpstr>
      <vt:lpstr>Prise en charge clinique des complications et des formes sévères de la variole du singe (6)</vt:lpstr>
      <vt:lpstr>Contrôle de connaissances</vt:lpstr>
      <vt:lpstr>Questions-réponses</vt:lpstr>
      <vt:lpstr>Module 9 : Prévention</vt:lpstr>
      <vt:lpstr>Objectifs d’apprentissage</vt:lpstr>
      <vt:lpstr>PCI : Pierre angulaire de la prévention</vt:lpstr>
      <vt:lpstr>Stratégie de vaccination </vt:lpstr>
      <vt:lpstr>Stratégie de vaccination </vt:lpstr>
      <vt:lpstr>Vaccination préventive post-exposition (PEPV)</vt:lpstr>
      <vt:lpstr>Stratégie de vaccination :  Éligibilité à la prévention primaire </vt:lpstr>
      <vt:lpstr>Vaccination :  Pré- et post-exposition</vt:lpstr>
      <vt:lpstr>Choix du vaccin </vt:lpstr>
      <vt:lpstr>Vaccination :  Quel vaccin pour quel public ? </vt:lpstr>
      <vt:lpstr>Posologie et calendrier de vaccination</vt:lpstr>
      <vt:lpstr>Options vaccinales contre la variole et la variole du singe (19 août 2022)</vt:lpstr>
      <vt:lpstr>Vaccination en cas d'approvisionnement limité </vt:lpstr>
      <vt:lpstr>Contrôle de connaissances</vt:lpstr>
      <vt:lpstr>Questions-réponses</vt:lpstr>
      <vt:lpstr>Module 10 : Considérations particulières</vt:lpstr>
      <vt:lpstr>Objectifs d’apprentissage</vt:lpstr>
      <vt:lpstr>Variole du singe et populations clés</vt:lpstr>
      <vt:lpstr>Variole du singe et VIH (1)</vt:lpstr>
      <vt:lpstr>Variole du singe et VIH (2)</vt:lpstr>
      <vt:lpstr>Variole du singe et VIH (2)</vt:lpstr>
      <vt:lpstr>Variole du singe et VIH (4)</vt:lpstr>
      <vt:lpstr>La variole du singe chez les femmes pendant et après la grossesse</vt:lpstr>
      <vt:lpstr>La variole du singe chez les jeunes enfants</vt:lpstr>
      <vt:lpstr>Variole du singe chez les enfants et les adolescents</vt:lpstr>
      <vt:lpstr>Contrôle de connaissances</vt:lpstr>
      <vt:lpstr>Questions-réponses</vt:lpstr>
      <vt:lpstr>Module 11 : Prévention et contrôle des infections (PCI)</vt:lpstr>
      <vt:lpstr>Objectifs d’apprentissage</vt:lpstr>
      <vt:lpstr>Précaution standard</vt:lpstr>
      <vt:lpstr>Hygiène respiratoire et étiquette de la toux</vt:lpstr>
      <vt:lpstr>Équipement de protection individuelle (EPI)</vt:lpstr>
      <vt:lpstr>Sécurité d’emploi des injections et des médicaments </vt:lpstr>
      <vt:lpstr>Nettoyage et désinfection </vt:lpstr>
      <vt:lpstr>Gestion des déchets </vt:lpstr>
      <vt:lpstr>Isolement des patients </vt:lpstr>
      <vt:lpstr>Isolement dans un établissement de santé </vt:lpstr>
      <vt:lpstr>Prévention et contrôle des infections lors des soins de santé</vt:lpstr>
      <vt:lpstr>Cinq moments de l’hygiène des mains</vt:lpstr>
      <vt:lpstr>Recommandations pour les cas et les contacts</vt:lpstr>
      <vt:lpstr>Isolement à domicile</vt:lpstr>
      <vt:lpstr>Contrôle de connaissances</vt:lpstr>
      <vt:lpstr>Questions-réponses</vt:lpstr>
      <vt:lpstr>Module 12 : Communication et alphabétisation</vt:lpstr>
      <vt:lpstr>Objectifs d’apprentissage</vt:lpstr>
      <vt:lpstr>Considérations générales en matière de communication</vt:lpstr>
      <vt:lpstr>Défis inhérents à la communication sur les risques</vt:lpstr>
      <vt:lpstr>Directives en matière de réduction de la stigmatisation et de la discrimination</vt:lpstr>
      <vt:lpstr>Communication destinée à la population générale</vt:lpstr>
      <vt:lpstr>Approches clés pour les populations touchées</vt:lpstr>
      <vt:lpstr>Considérations pour les parties prenantes </vt:lpstr>
      <vt:lpstr>Considérations pour les gestionnaires de programmes</vt:lpstr>
      <vt:lpstr>Considérations pour les organisations communautaires</vt:lpstr>
      <vt:lpstr>Considérations pour les prestataires </vt:lpstr>
      <vt:lpstr>Ce que les membres de la communauté doivent savoir</vt:lpstr>
      <vt:lpstr>Ce que les travailleurs du sexe doivent savoir</vt:lpstr>
      <vt:lpstr>PowerPoint Presentation</vt:lpstr>
      <vt:lpstr>Ce que les personnes atteintes de variole du singe doivent savoir</vt:lpstr>
      <vt:lpstr>Contrôle de connaissances</vt:lpstr>
      <vt:lpstr>Questions-réponses</vt:lpstr>
      <vt:lpstr>Module 13 :  Surveillance, suivi et évaluation </vt:lpstr>
      <vt:lpstr>Objectifs d’apprentissage</vt:lpstr>
      <vt:lpstr>Surveillance</vt:lpstr>
      <vt:lpstr>Probabilité d’un contrôle efficace de l’épidémie grâce au suivi des cas parmi les contacts </vt:lpstr>
      <vt:lpstr>Probabilité d’un échec du contrôle de l’épidémie grâce au suivi des cas parmi les contacts </vt:lpstr>
      <vt:lpstr>Indicateurs OMS</vt:lpstr>
      <vt:lpstr>Décès dû à la variole du singe</vt:lpstr>
      <vt:lpstr>Indicateurs PEPFAR-USAID</vt:lpstr>
      <vt:lpstr>PowerPoint Presentation</vt:lpstr>
      <vt:lpstr>PowerPoint Presentation</vt:lpstr>
      <vt:lpstr>Plateforme Go.Data : Formulaire d'enquête approfondie sur le cas </vt:lpstr>
      <vt:lpstr>Formulaire de liste de contacts</vt:lpstr>
      <vt:lpstr>Formulaire de suivi des contacts </vt:lpstr>
      <vt:lpstr>Cahier d’observation (OMS) </vt:lpstr>
      <vt:lpstr>Formulaire d’investigation de cas (CIF) de variole du singe et  Cahier d’observation (CRF)</vt:lpstr>
      <vt:lpstr>Liste des lignes et formulaire d’enquête sur les cas (OMS) </vt:lpstr>
      <vt:lpstr>Contrôle de connaissances</vt:lpstr>
      <vt:lpstr>Questions-réponses</vt:lpstr>
      <vt:lpstr>Module 14 : Réponse du projet EpiC</vt:lpstr>
      <vt:lpstr>Objectifs d’apprentissage</vt:lpstr>
      <vt:lpstr>Portée de la réponse dans le cadre du projet EpiC</vt:lpstr>
      <vt:lpstr>Comment le projet EpiC répond à l’épidémie de variole du singe</vt:lpstr>
      <vt:lpstr>Comment le projet EpiC soutient la réponse à l’épidémie de variole du singe</vt:lpstr>
      <vt:lpstr>Mobilisation communautaire rapide et soutenue </vt:lpstr>
      <vt:lpstr>Soyez au fait des orientations évolutives de l’OMS</vt:lpstr>
      <vt:lpstr>Resources </vt:lpstr>
      <vt:lpstr>Le projet EpiC est un accord de coopération mondial dédié à l’atteinte et au maintien du contrôle épidémique du VIH. Il est dirigé par FHI 360 avec les principaux partenaires Right to Care, Palladium et Population Services International (PSI).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Caterina Casalini</dc:creator>
  <cp:lastModifiedBy>TPT</cp:lastModifiedBy>
  <cp:revision>125</cp:revision>
  <dcterms:created xsi:type="dcterms:W3CDTF">2022-08-26T11:38:32Z</dcterms:created>
  <dcterms:modified xsi:type="dcterms:W3CDTF">2024-11-19T20:27:40Z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0x010100BF7E93A5ADF3644A8C806F222336F06E</vt:lpwstr>
  </property>
  <property fmtid="{D5CDD505-2E9C-101B-9397-08002B2CF9AE}" pid="3" name="MediaServiceImageTags">
    <vt:lpwstr/>
  </property>
</Properties>
</file>