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1.xml" ContentType="application/inkml+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notesMasterIdLst>
    <p:notesMasterId r:id="rId65"/>
  </p:notesMasterIdLst>
  <p:sldIdLst>
    <p:sldId id="2185" r:id="rId5"/>
    <p:sldId id="886" r:id="rId6"/>
    <p:sldId id="2212" r:id="rId7"/>
    <p:sldId id="1102" r:id="rId8"/>
    <p:sldId id="2215" r:id="rId9"/>
    <p:sldId id="1078" r:id="rId10"/>
    <p:sldId id="1144" r:id="rId11"/>
    <p:sldId id="2188" r:id="rId12"/>
    <p:sldId id="2186" r:id="rId13"/>
    <p:sldId id="459" r:id="rId14"/>
    <p:sldId id="260" r:id="rId15"/>
    <p:sldId id="2226" r:id="rId16"/>
    <p:sldId id="2142" r:id="rId17"/>
    <p:sldId id="2205" r:id="rId18"/>
    <p:sldId id="2208" r:id="rId19"/>
    <p:sldId id="2207" r:id="rId20"/>
    <p:sldId id="2227" r:id="rId21"/>
    <p:sldId id="2209" r:id="rId22"/>
    <p:sldId id="2228" r:id="rId23"/>
    <p:sldId id="2230" r:id="rId24"/>
    <p:sldId id="2229" r:id="rId25"/>
    <p:sldId id="2273" r:id="rId26"/>
    <p:sldId id="2143" r:id="rId27"/>
    <p:sldId id="2144" r:id="rId28"/>
    <p:sldId id="2267" r:id="rId29"/>
    <p:sldId id="2234" r:id="rId30"/>
    <p:sldId id="2235" r:id="rId31"/>
    <p:sldId id="2236" r:id="rId32"/>
    <p:sldId id="2270" r:id="rId33"/>
    <p:sldId id="2271" r:id="rId34"/>
    <p:sldId id="2276" r:id="rId35"/>
    <p:sldId id="1302" r:id="rId36"/>
    <p:sldId id="684" r:id="rId37"/>
    <p:sldId id="1187" r:id="rId38"/>
    <p:sldId id="1293" r:id="rId39"/>
    <p:sldId id="670" r:id="rId40"/>
    <p:sldId id="1260" r:id="rId41"/>
    <p:sldId id="1100" r:id="rId42"/>
    <p:sldId id="2272" r:id="rId43"/>
    <p:sldId id="671" r:id="rId44"/>
    <p:sldId id="2292" r:id="rId45"/>
    <p:sldId id="896" r:id="rId46"/>
    <p:sldId id="553" r:id="rId47"/>
    <p:sldId id="1246" r:id="rId48"/>
    <p:sldId id="2293" r:id="rId49"/>
    <p:sldId id="2287" r:id="rId50"/>
    <p:sldId id="2288" r:id="rId51"/>
    <p:sldId id="2294" r:id="rId52"/>
    <p:sldId id="715" r:id="rId53"/>
    <p:sldId id="2295" r:id="rId54"/>
    <p:sldId id="603" r:id="rId55"/>
    <p:sldId id="517" r:id="rId56"/>
    <p:sldId id="519" r:id="rId57"/>
    <p:sldId id="557" r:id="rId58"/>
    <p:sldId id="1257" r:id="rId59"/>
    <p:sldId id="716" r:id="rId60"/>
    <p:sldId id="2240" r:id="rId61"/>
    <p:sldId id="1271" r:id="rId62"/>
    <p:sldId id="2265" r:id="rId63"/>
    <p:sldId id="227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B0C986-BFEE-4CCE-9DD8-77A10943F58E}">
          <p14:sldIdLst>
            <p14:sldId id="2185"/>
            <p14:sldId id="886"/>
            <p14:sldId id="2212"/>
            <p14:sldId id="1102"/>
            <p14:sldId id="2215"/>
            <p14:sldId id="1078"/>
            <p14:sldId id="1144"/>
            <p14:sldId id="2188"/>
            <p14:sldId id="2186"/>
            <p14:sldId id="459"/>
            <p14:sldId id="260"/>
            <p14:sldId id="2226"/>
            <p14:sldId id="2142"/>
            <p14:sldId id="2205"/>
            <p14:sldId id="2208"/>
            <p14:sldId id="2207"/>
            <p14:sldId id="2227"/>
            <p14:sldId id="2209"/>
            <p14:sldId id="2228"/>
            <p14:sldId id="2230"/>
            <p14:sldId id="2229"/>
            <p14:sldId id="2273"/>
            <p14:sldId id="2143"/>
            <p14:sldId id="2144"/>
            <p14:sldId id="2267"/>
            <p14:sldId id="2234"/>
            <p14:sldId id="2235"/>
            <p14:sldId id="2236"/>
            <p14:sldId id="2270"/>
            <p14:sldId id="2271"/>
            <p14:sldId id="2276"/>
            <p14:sldId id="1302"/>
            <p14:sldId id="684"/>
            <p14:sldId id="1187"/>
            <p14:sldId id="1293"/>
            <p14:sldId id="670"/>
            <p14:sldId id="1260"/>
            <p14:sldId id="1100"/>
            <p14:sldId id="2272"/>
            <p14:sldId id="671"/>
            <p14:sldId id="2292"/>
            <p14:sldId id="896"/>
            <p14:sldId id="553"/>
            <p14:sldId id="1246"/>
            <p14:sldId id="2293"/>
            <p14:sldId id="2287"/>
            <p14:sldId id="2288"/>
            <p14:sldId id="2294"/>
            <p14:sldId id="715"/>
            <p14:sldId id="2295"/>
            <p14:sldId id="603"/>
            <p14:sldId id="517"/>
            <p14:sldId id="519"/>
            <p14:sldId id="557"/>
            <p14:sldId id="1257"/>
            <p14:sldId id="716"/>
            <p14:sldId id="2240"/>
            <p14:sldId id="1271"/>
            <p14:sldId id="2265"/>
            <p14:sldId id="2275"/>
          </p14:sldIdLst>
        </p14:section>
        <p14:section name="Untitled Section" id="{4DE4E694-D318-4D96-8A05-46013097249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bist Astatke" initials="HA" lastIdx="37" clrIdx="0">
    <p:extLst>
      <p:ext uri="{19B8F6BF-5375-455C-9EA6-DF929625EA0E}">
        <p15:presenceInfo xmlns:p15="http://schemas.microsoft.com/office/powerpoint/2012/main" userId="S-1-5-21-3003367119-45151493-406046460-37380" providerId="AD"/>
      </p:ext>
    </p:extLst>
  </p:cmAuthor>
  <p:cmAuthor id="2" name="Larissa Koidio" initials="LK" lastIdx="1" clrIdx="1">
    <p:extLst>
      <p:ext uri="{19B8F6BF-5375-455C-9EA6-DF929625EA0E}">
        <p15:presenceInfo xmlns:p15="http://schemas.microsoft.com/office/powerpoint/2012/main" userId="S-1-5-21-3003367119-45151493-406046460-46573" providerId="AD"/>
      </p:ext>
    </p:extLst>
  </p:cmAuthor>
  <p:cmAuthor id="3" name="Molly Goggin-kehm" initials="MG" lastIdx="3" clrIdx="2">
    <p:extLst>
      <p:ext uri="{19B8F6BF-5375-455C-9EA6-DF929625EA0E}">
        <p15:presenceInfo xmlns:p15="http://schemas.microsoft.com/office/powerpoint/2012/main" userId="S-1-5-21-3003367119-45151493-406046460-40523" providerId="AD"/>
      </p:ext>
    </p:extLst>
  </p:cmAuthor>
  <p:cmAuthor id="4" name="Danielle Darrow de Mora" initials="DDdM" lastIdx="28" clrIdx="3">
    <p:extLst>
      <p:ext uri="{19B8F6BF-5375-455C-9EA6-DF929625EA0E}">
        <p15:presenceInfo xmlns:p15="http://schemas.microsoft.com/office/powerpoint/2012/main" userId="S-1-5-21-3003367119-45151493-406046460-40766" providerId="AD"/>
      </p:ext>
    </p:extLst>
  </p:cmAuthor>
  <p:cmAuthor id="5" name="Tiffany Lillie" initials="TL" lastIdx="21" clrIdx="4">
    <p:extLst>
      <p:ext uri="{19B8F6BF-5375-455C-9EA6-DF929625EA0E}">
        <p15:presenceInfo xmlns:p15="http://schemas.microsoft.com/office/powerpoint/2012/main" userId="S-1-5-21-3003367119-45151493-406046460-39914" providerId="AD"/>
      </p:ext>
    </p:extLst>
  </p:cmAuthor>
  <p:cmAuthor id="6" name="Chris Akolo" initials="CA" lastIdx="14" clrIdx="5">
    <p:extLst>
      <p:ext uri="{19B8F6BF-5375-455C-9EA6-DF929625EA0E}">
        <p15:presenceInfo xmlns:p15="http://schemas.microsoft.com/office/powerpoint/2012/main" userId="S-1-5-21-3003367119-45151493-406046460-37309" providerId="AD"/>
      </p:ext>
    </p:extLst>
  </p:cmAuthor>
  <p:cmAuthor id="7" name="Chris Akolo" initials="CA [2]" lastIdx="15" clrIdx="6">
    <p:extLst>
      <p:ext uri="{19B8F6BF-5375-455C-9EA6-DF929625EA0E}">
        <p15:presenceInfo xmlns:p15="http://schemas.microsoft.com/office/powerpoint/2012/main" userId="S::cakolo@fhi360.org::ecca0f3f-1cc5-47b8-8bf1-b4625a94b68b" providerId="AD"/>
      </p:ext>
    </p:extLst>
  </p:cmAuthor>
  <p:cmAuthor id="8" name="Meghan DiCarlo" initials="MD" lastIdx="7" clrIdx="7">
    <p:extLst>
      <p:ext uri="{19B8F6BF-5375-455C-9EA6-DF929625EA0E}">
        <p15:presenceInfo xmlns:p15="http://schemas.microsoft.com/office/powerpoint/2012/main" userId="S::mdicarlo@fhi360.org::dca6047e-ac40-4a8e-b82d-b10d22df3937" providerId="AD"/>
      </p:ext>
    </p:extLst>
  </p:cmAuthor>
  <p:cmAuthor id="9" name="Danielle Darrow de Mora" initials="DDdM [2]" lastIdx="81" clrIdx="8">
    <p:extLst>
      <p:ext uri="{19B8F6BF-5375-455C-9EA6-DF929625EA0E}">
        <p15:presenceInfo xmlns:p15="http://schemas.microsoft.com/office/powerpoint/2012/main" userId="S::ddarrow@fhi360.org::aca87dec-42cb-4af3-b7cf-553e7afa9e01" providerId="AD"/>
      </p:ext>
    </p:extLst>
  </p:cmAuthor>
  <p:cmAuthor id="10" name="Daniel Levitt" initials="DL" lastIdx="34" clrIdx="9">
    <p:extLst>
      <p:ext uri="{19B8F6BF-5375-455C-9EA6-DF929625EA0E}">
        <p15:presenceInfo xmlns:p15="http://schemas.microsoft.com/office/powerpoint/2012/main" userId="S::daniel.levitt@care.org::acab8ad3-0bfc-4154-bc65-8adca0a526dc" providerId="AD"/>
      </p:ext>
    </p:extLst>
  </p:cmAuthor>
  <p:cmAuthor id="11" name="Robyn Dayton" initials="RD" lastIdx="37" clrIdx="10">
    <p:extLst>
      <p:ext uri="{19B8F6BF-5375-455C-9EA6-DF929625EA0E}">
        <p15:presenceInfo xmlns:p15="http://schemas.microsoft.com/office/powerpoint/2012/main" userId="S::RLDayton@fhi360.org::a1bd0b29-5607-4b6b-b7e3-eefecc01fd82" providerId="AD"/>
      </p:ext>
    </p:extLst>
  </p:cmAuthor>
  <p:cmAuthor id="12" name="Danielle Darrow" initials="DD" lastIdx="14" clrIdx="11"/>
  <p:cmAuthor id="13" name="Rose Wilcher" initials="RW" lastIdx="8" clrIdx="12">
    <p:extLst>
      <p:ext uri="{19B8F6BF-5375-455C-9EA6-DF929625EA0E}">
        <p15:presenceInfo xmlns:p15="http://schemas.microsoft.com/office/powerpoint/2012/main" userId="Rose Wilcher" providerId="None"/>
      </p:ext>
    </p:extLst>
  </p:cmAuthor>
  <p:cmAuthor id="14" name="Daniel Levitt" initials="DL [2]" lastIdx="3" clrIdx="13">
    <p:extLst>
      <p:ext uri="{19B8F6BF-5375-455C-9EA6-DF929625EA0E}">
        <p15:presenceInfo xmlns:p15="http://schemas.microsoft.com/office/powerpoint/2012/main" userId="2460e8928fe45868" providerId="Windows Live"/>
      </p:ext>
    </p:extLst>
  </p:cmAuthor>
  <p:cmAuthor id="15" name="Stevie Daniels" initials="SD" lastIdx="6" clrIdx="14">
    <p:extLst>
      <p:ext uri="{19B8F6BF-5375-455C-9EA6-DF929625EA0E}">
        <p15:presenceInfo xmlns:p15="http://schemas.microsoft.com/office/powerpoint/2012/main" userId="S::SDaniels@fhi360.org::8d7c1f30-1a59-46dc-a08c-f8b023872669" providerId="AD"/>
      </p:ext>
    </p:extLst>
  </p:cmAuthor>
  <p:cmAuthor id="16" name="Jill Vitick" initials="JV" lastIdx="13" clrIdx="15">
    <p:extLst>
      <p:ext uri="{19B8F6BF-5375-455C-9EA6-DF929625EA0E}">
        <p15:presenceInfo xmlns:p15="http://schemas.microsoft.com/office/powerpoint/2012/main" userId="S::jvitick@fhi360.org::631524e4-3753-49c9-b380-655a3b636a9d" providerId="AD"/>
      </p:ext>
    </p:extLst>
  </p:cmAuthor>
  <p:cmAuthor id="17" name="Lucy Harber" initials="LH" lastIdx="3" clrIdx="16">
    <p:extLst>
      <p:ext uri="{19B8F6BF-5375-455C-9EA6-DF929625EA0E}">
        <p15:presenceInfo xmlns:p15="http://schemas.microsoft.com/office/powerpoint/2012/main" userId="43d7cc6d3c7d2c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537"/>
    <a:srgbClr val="EAB200"/>
    <a:srgbClr val="DEA900"/>
    <a:srgbClr val="577F9F"/>
    <a:srgbClr val="7BCEA0"/>
    <a:srgbClr val="BB98D1"/>
    <a:srgbClr val="7DD4F4"/>
    <a:srgbClr val="FE8080"/>
    <a:srgbClr val="EA564D"/>
    <a:srgbClr val="76A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18" autoAdjust="0"/>
    <p:restoredTop sz="52534" autoAdjust="0"/>
  </p:normalViewPr>
  <p:slideViewPr>
    <p:cSldViewPr snapToGrid="0">
      <p:cViewPr varScale="1">
        <p:scale>
          <a:sx n="57" d="100"/>
          <a:sy n="57" d="100"/>
        </p:scale>
        <p:origin x="894" y="72"/>
      </p:cViewPr>
      <p:guideLst/>
    </p:cSldViewPr>
  </p:slideViewPr>
  <p:notesTextViewPr>
    <p:cViewPr>
      <p:scale>
        <a:sx n="3" d="2"/>
        <a:sy n="3" d="2"/>
      </p:scale>
      <p:origin x="0" y="0"/>
    </p:cViewPr>
  </p:notesTextViewPr>
  <p:sorterViewPr>
    <p:cViewPr>
      <p:scale>
        <a:sx n="140" d="100"/>
        <a:sy n="140" d="100"/>
      </p:scale>
      <p:origin x="0" y="-31998"/>
    </p:cViewPr>
  </p:sorterViewPr>
  <p:notesViewPr>
    <p:cSldViewPr snapToGrid="0" showGuides="1">
      <p:cViewPr varScale="1">
        <p:scale>
          <a:sx n="80" d="100"/>
          <a:sy n="80" d="100"/>
        </p:scale>
        <p:origin x="225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6T16:49:41.297"/>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29E63-8514-4F19-B4BB-D35B35199D3A}" type="datetimeFigureOut">
              <a:rPr lang="en-US" smtClean="0"/>
              <a:t>1/19/2021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269E5-789A-4D39-AC6D-24DE67320D1E}" type="slidenum">
              <a:rPr lang="en-US" smtClean="0"/>
              <a:t>‹#›</a:t>
            </a:fld>
            <a:endParaRPr lang="en-US" dirty="0"/>
          </a:p>
        </p:txBody>
      </p:sp>
    </p:spTree>
    <p:extLst>
      <p:ext uri="{BB962C8B-B14F-4D97-AF65-F5344CB8AC3E}">
        <p14:creationId xmlns:p14="http://schemas.microsoft.com/office/powerpoint/2010/main" val="23663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a:t>
            </a:r>
            <a:r>
              <a:rPr lang="en-US" i="0" dirty="0"/>
              <a:t>: Welcome the participants and thank them for coming to Day 2 of the training. Ask if they are comfortable with the temperature of the room before you begin.</a:t>
            </a:r>
          </a:p>
          <a:p>
            <a:endParaRPr lang="en-US" i="0" dirty="0"/>
          </a:p>
          <a:p>
            <a:r>
              <a:rPr lang="en-US" i="0" dirty="0"/>
              <a:t>As you will be conducting a short quiz in the next slide, you can wait until after the quiz to ask them if they have any questions before beginning the Day 2 sessions.</a:t>
            </a:r>
          </a:p>
        </p:txBody>
      </p:sp>
      <p:sp>
        <p:nvSpPr>
          <p:cNvPr id="4" name="Slide Number Placeholder 3"/>
          <p:cNvSpPr>
            <a:spLocks noGrp="1"/>
          </p:cNvSpPr>
          <p:nvPr>
            <p:ph type="sldNum" sz="quarter" idx="5"/>
          </p:nvPr>
        </p:nvSpPr>
        <p:spPr/>
        <p:txBody>
          <a:bodyPr/>
          <a:lstStyle/>
          <a:p>
            <a:fld id="{9AA269E5-789A-4D39-AC6D-24DE67320D1E}" type="slidenum">
              <a:rPr lang="en-US" smtClean="0"/>
              <a:t>1</a:t>
            </a:fld>
            <a:endParaRPr lang="en-US" dirty="0"/>
          </a:p>
        </p:txBody>
      </p:sp>
    </p:spTree>
    <p:extLst>
      <p:ext uri="{BB962C8B-B14F-4D97-AF65-F5344CB8AC3E}">
        <p14:creationId xmlns:p14="http://schemas.microsoft.com/office/powerpoint/2010/main" val="167257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Ask a volunteer to read the scenario on the slide.</a:t>
            </a:r>
          </a:p>
          <a:p>
            <a:endParaRPr lang="en-US" dirty="0"/>
          </a:p>
          <a:p>
            <a:r>
              <a:rPr lang="en-US" dirty="0"/>
              <a:t>Elicit some responses from the group on how they might respond, and then advance to the next slide.</a:t>
            </a:r>
          </a:p>
        </p:txBody>
      </p:sp>
      <p:sp>
        <p:nvSpPr>
          <p:cNvPr id="4" name="Slide Number Placeholder 3"/>
          <p:cNvSpPr>
            <a:spLocks noGrp="1"/>
          </p:cNvSpPr>
          <p:nvPr>
            <p:ph type="sldNum" sz="quarter" idx="10"/>
          </p:nvPr>
        </p:nvSpPr>
        <p:spPr/>
        <p:txBody>
          <a:bodyPr/>
          <a:lstStyle/>
          <a:p>
            <a:fld id="{6988C74F-8429-4686-A201-F02120734A10}" type="slidenum">
              <a:rPr lang="en-US" smtClean="0"/>
              <a:t>10</a:t>
            </a:fld>
            <a:endParaRPr lang="en-US" dirty="0"/>
          </a:p>
        </p:txBody>
      </p:sp>
    </p:spTree>
    <p:extLst>
      <p:ext uri="{BB962C8B-B14F-4D97-AF65-F5344CB8AC3E}">
        <p14:creationId xmlns:p14="http://schemas.microsoft.com/office/powerpoint/2010/main" val="77669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Ask a volunteer to read the definition of motivational counseling, and then advance to the next slide.</a:t>
            </a:r>
          </a:p>
        </p:txBody>
      </p:sp>
      <p:sp>
        <p:nvSpPr>
          <p:cNvPr id="4" name="Slide Number Placeholder 3"/>
          <p:cNvSpPr>
            <a:spLocks noGrp="1"/>
          </p:cNvSpPr>
          <p:nvPr>
            <p:ph type="sldNum" sz="quarter" idx="5"/>
          </p:nvPr>
        </p:nvSpPr>
        <p:spPr/>
        <p:txBody>
          <a:bodyPr/>
          <a:lstStyle/>
          <a:p>
            <a:fld id="{9AA269E5-789A-4D39-AC6D-24DE67320D1E}" type="slidenum">
              <a:rPr lang="en-US" smtClean="0"/>
              <a:t>11</a:t>
            </a:fld>
            <a:endParaRPr lang="en-US" dirty="0"/>
          </a:p>
        </p:txBody>
      </p:sp>
    </p:spTree>
    <p:extLst>
      <p:ext uri="{BB962C8B-B14F-4D97-AF65-F5344CB8AC3E}">
        <p14:creationId xmlns:p14="http://schemas.microsoft.com/office/powerpoint/2010/main" val="426045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Why might a client-centered communication approach to elicit and strengthen motivation for change be important in the context of index testing and risk network referral?</a:t>
            </a:r>
          </a:p>
          <a:p>
            <a:endParaRPr lang="en-US" dirty="0"/>
          </a:p>
          <a:p>
            <a:r>
              <a:rPr lang="en-US" dirty="0"/>
              <a:t>Allow the participants a few moments to respond to the question, and then advance to the next slide.</a:t>
            </a:r>
          </a:p>
        </p:txBody>
      </p:sp>
      <p:sp>
        <p:nvSpPr>
          <p:cNvPr id="4" name="Slide Number Placeholder 3"/>
          <p:cNvSpPr>
            <a:spLocks noGrp="1"/>
          </p:cNvSpPr>
          <p:nvPr>
            <p:ph type="sldNum" sz="quarter" idx="5"/>
          </p:nvPr>
        </p:nvSpPr>
        <p:spPr/>
        <p:txBody>
          <a:bodyPr/>
          <a:lstStyle/>
          <a:p>
            <a:fld id="{9AA269E5-789A-4D39-AC6D-24DE67320D1E}" type="slidenum">
              <a:rPr lang="en-US" smtClean="0"/>
              <a:t>12</a:t>
            </a:fld>
            <a:endParaRPr lang="en-US" dirty="0"/>
          </a:p>
        </p:txBody>
      </p:sp>
    </p:spTree>
    <p:extLst>
      <p:ext uri="{BB962C8B-B14F-4D97-AF65-F5344CB8AC3E}">
        <p14:creationId xmlns:p14="http://schemas.microsoft.com/office/powerpoint/2010/main" val="76460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Several issues may come up when you are discussing partner referral with your clients.</a:t>
            </a:r>
          </a:p>
          <a:p>
            <a:endParaRPr lang="en-US" i="1" dirty="0"/>
          </a:p>
          <a:p>
            <a:r>
              <a:rPr lang="en-US" i="1" dirty="0"/>
              <a:t>Some clients may have experienced violence or are afraid that disclosing could lead to violence. They may be grappling with having to tell someone who loves them that they have not been faithful in the relationship and that they have exposed them to HIV infection. It is not uncommon for clients to experience fear, shame, and ambivalence about what to do.</a:t>
            </a:r>
          </a:p>
          <a:p>
            <a:endParaRPr lang="en-US" i="1" dirty="0"/>
          </a:p>
          <a:p>
            <a:r>
              <a:rPr lang="en-US" i="1" dirty="0"/>
              <a:t>It is important to use motivational counseling techniques at all stages. These include: </a:t>
            </a:r>
            <a:r>
              <a:rPr lang="en-US" i="0" dirty="0"/>
              <a:t>[NAME EACH SKILL AS YOU ADVANCE THEM ONE BY ONE ON THE SLIDE.]</a:t>
            </a:r>
          </a:p>
          <a:p>
            <a:endParaRPr lang="en-US" i="0" dirty="0"/>
          </a:p>
          <a:p>
            <a:r>
              <a:rPr lang="en-US" b="1" i="0" dirty="0"/>
              <a:t>Say: </a:t>
            </a:r>
            <a:r>
              <a:rPr lang="en-US" i="1" dirty="0"/>
              <a:t>It is also important for you to recognize when your clients talk about changes they are thinking of making that favor positive outcomes, and encourage them.</a:t>
            </a:r>
          </a:p>
          <a:p>
            <a:endParaRPr lang="en-US"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13</a:t>
            </a:fld>
            <a:endParaRPr lang="en-US" dirty="0"/>
          </a:p>
        </p:txBody>
      </p:sp>
    </p:spTree>
    <p:extLst>
      <p:ext uri="{BB962C8B-B14F-4D97-AF65-F5344CB8AC3E}">
        <p14:creationId xmlns:p14="http://schemas.microsoft.com/office/powerpoint/2010/main" val="319578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b="1" i="0" dirty="0"/>
              <a:t>Say: </a:t>
            </a:r>
            <a:r>
              <a:rPr lang="en-US" b="0" i="1" dirty="0"/>
              <a:t>W</a:t>
            </a:r>
            <a:r>
              <a:rPr lang="en-US" i="1" dirty="0"/>
              <a:t>hat do you think “reflective listening” is?</a:t>
            </a:r>
          </a:p>
          <a:p>
            <a:pPr>
              <a:spcBef>
                <a:spcPts val="600"/>
              </a:spcBef>
            </a:pPr>
            <a:r>
              <a:rPr lang="en-US" dirty="0"/>
              <a:t>Allow them to respond.</a:t>
            </a:r>
          </a:p>
          <a:p>
            <a:pPr>
              <a:spcBef>
                <a:spcPts val="600"/>
              </a:spcBef>
            </a:pPr>
            <a:r>
              <a:rPr lang="en-US" b="1" i="0" dirty="0"/>
              <a:t>Say: </a:t>
            </a:r>
            <a:r>
              <a:rPr lang="en-US" i="1" dirty="0"/>
              <a:t>Reflections are statements – not questions – that can be used to gather information and to help you better understand your client.</a:t>
            </a:r>
          </a:p>
          <a:p>
            <a:pPr marL="0" lvl="0" indent="0">
              <a:spcBef>
                <a:spcPts val="600"/>
              </a:spcBef>
              <a:buFont typeface="Arial" panose="020B0604020202020204" pitchFamily="34" charset="0"/>
              <a:buNone/>
            </a:pPr>
            <a:r>
              <a:rPr lang="en-US" sz="1200" i="1" kern="1200" dirty="0">
                <a:solidFill>
                  <a:schemeClr val="tx1"/>
                </a:solidFill>
                <a:effectLst/>
                <a:latin typeface="+mn-lt"/>
                <a:ea typeface="+mn-ea"/>
                <a:cs typeface="+mn-cs"/>
              </a:rPr>
              <a:t>There are some verbal cues that can be used when one is making a reflection. For instance: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“So you feel…”</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“What I hear is that you…”</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“You’re wondering if…”</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“It sounds like…”</a:t>
            </a:r>
          </a:p>
          <a:p>
            <a:pPr>
              <a:spcBef>
                <a:spcPts val="600"/>
              </a:spcBef>
            </a:pPr>
            <a:r>
              <a:rPr lang="en-US" sz="1200" i="1" kern="1200" dirty="0">
                <a:solidFill>
                  <a:schemeClr val="tx1"/>
                </a:solidFill>
                <a:effectLst/>
                <a:latin typeface="+mn-lt"/>
                <a:ea typeface="+mn-ea"/>
                <a:cs typeface="+mn-cs"/>
              </a:rPr>
              <a:t>These don’t have to be used, but they can be helpful, especially for someone who is just starting to use reflections.</a:t>
            </a:r>
          </a:p>
          <a:p>
            <a:pPr lvl="0">
              <a:spcBef>
                <a:spcPts val="600"/>
              </a:spcBef>
            </a:pPr>
            <a:r>
              <a:rPr lang="en-US" sz="1200" kern="1200" dirty="0">
                <a:solidFill>
                  <a:schemeClr val="tx1"/>
                </a:solidFill>
                <a:effectLst/>
                <a:latin typeface="+mn-lt"/>
                <a:ea typeface="+mn-ea"/>
                <a:cs typeface="+mn-cs"/>
              </a:rPr>
              <a:t>Have participants practice the basic idea of reflections by feeding them a few statements, and see if they can reflect the statements back to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“People always talk about HIV, but I’m young and fit, so I don’t really worry about 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know I should tell my wife, but I just don’t know what I’d do if she and the kids left 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I ask my boyfriend to use condoms, he’s going to think I’ve been sleeping around.”</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14</a:t>
            </a:fld>
            <a:endParaRPr lang="en-US" dirty="0"/>
          </a:p>
        </p:txBody>
      </p:sp>
    </p:spTree>
    <p:extLst>
      <p:ext uri="{BB962C8B-B14F-4D97-AF65-F5344CB8AC3E}">
        <p14:creationId xmlns:p14="http://schemas.microsoft.com/office/powerpoint/2010/main" val="120403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a:xfrm>
            <a:off x="685800" y="3999718"/>
            <a:ext cx="5577214" cy="4956392"/>
          </a:xfrm>
        </p:spPr>
        <p:txBody>
          <a:bodyPr/>
          <a:lstStyle/>
          <a:p>
            <a:pPr lvl="0"/>
            <a:r>
              <a:rPr lang="en-US" sz="1200" b="1" kern="1200" dirty="0">
                <a:solidFill>
                  <a:schemeClr val="tx1"/>
                </a:solidFill>
                <a:effectLst/>
                <a:latin typeface="+mn-lt"/>
                <a:ea typeface="+mn-ea"/>
                <a:cs typeface="+mn-cs"/>
              </a:rPr>
              <a:t>Reflections Ball Toss</a:t>
            </a:r>
            <a:r>
              <a:rPr lang="en-US" sz="1200" kern="1200" dirty="0">
                <a:solidFill>
                  <a:schemeClr val="tx1"/>
                </a:solidFill>
                <a:effectLst/>
                <a:latin typeface="+mn-lt"/>
                <a:ea typeface="+mn-ea"/>
                <a:cs typeface="+mn-cs"/>
              </a:rPr>
              <a:t>: Ask the participants to go to a part of the room where the entire group can stand in a circle and see each other. Bring a ball that can be easily thrown and caught (this can be made with paper and tape if needed). Explain that you will make a statement about yourself. You might suggest a theme for the group - such as “Something I like about myself” or “Something I am working on” – whatever is appropriate for your participants.</a:t>
            </a:r>
          </a:p>
          <a:p>
            <a:pPr>
              <a:spcBef>
                <a:spcPts val="600"/>
              </a:spcBef>
            </a:pPr>
            <a:r>
              <a:rPr lang="en-US" sz="1200" b="1" kern="1200" dirty="0">
                <a:solidFill>
                  <a:schemeClr val="tx1"/>
                </a:solidFill>
                <a:effectLst/>
                <a:latin typeface="+mn-lt"/>
                <a:ea typeface="+mn-ea"/>
                <a:cs typeface="+mn-cs"/>
              </a:rPr>
              <a:t>Example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 love to travel for my work, but I feel like I don’t have enough time to spend with friends and family.</a:t>
            </a:r>
          </a:p>
          <a:p>
            <a:pPr>
              <a:spcBef>
                <a:spcPts val="600"/>
              </a:spcBef>
            </a:pPr>
            <a:r>
              <a:rPr lang="en-US" sz="1200" kern="1200" dirty="0">
                <a:solidFill>
                  <a:schemeClr val="tx1"/>
                </a:solidFill>
                <a:effectLst/>
                <a:latin typeface="+mn-lt"/>
                <a:ea typeface="+mn-ea"/>
                <a:cs typeface="+mn-cs"/>
              </a:rPr>
              <a:t>Explain that after you make your statement, you will make eye contact with someone in the circle and toss the ball to them when they look ready to receive it. Their job is first to reflect on what you said, then say a statement about themselves, then toss the ball to someone else. Note: this requires that participants pay attention to one another!. Continue until everyone has had at least one turn – if it Is going well, you might continue for an additional round, but with a different theme. Try to avoid participants passing the ball to the person next to them – the idea is for all participants to be listening and thinking, since they never know if they might be next.</a:t>
            </a:r>
          </a:p>
          <a:p>
            <a:pPr lvl="0">
              <a:spcBef>
                <a:spcPts val="600"/>
              </a:spcBef>
            </a:pPr>
            <a:r>
              <a:rPr lang="en-US" sz="1200" kern="1200" dirty="0">
                <a:solidFill>
                  <a:schemeClr val="tx1"/>
                </a:solidFill>
                <a:effectLst/>
                <a:latin typeface="+mn-lt"/>
                <a:ea typeface="+mn-ea"/>
                <a:cs typeface="+mn-cs"/>
              </a:rPr>
              <a:t>When the activity is over, ask participants how they felt. What was easy abut reflecting? What was difficult? </a:t>
            </a:r>
          </a:p>
          <a:p>
            <a:pPr lvl="0">
              <a:spcBef>
                <a:spcPts val="600"/>
              </a:spcBef>
            </a:pPr>
            <a:r>
              <a:rPr lang="en-US" sz="1200" kern="1200" dirty="0">
                <a:solidFill>
                  <a:schemeClr val="tx1"/>
                </a:solidFill>
                <a:effectLst/>
                <a:latin typeface="+mn-lt"/>
                <a:ea typeface="+mn-ea"/>
                <a:cs typeface="+mn-cs"/>
              </a:rPr>
              <a:t>Expect to hear that it was hard to stay focused and keep up with everything that was being said. </a:t>
            </a:r>
          </a:p>
          <a:p>
            <a:pPr lvl="0">
              <a:spcBef>
                <a:spcPts val="600"/>
              </a:spcBef>
            </a:pPr>
            <a:r>
              <a:rPr lang="en-US" b="1" i="0" dirty="0"/>
              <a:t>Say: </a:t>
            </a:r>
            <a:r>
              <a:rPr lang="en-US" sz="1200" b="0" i="1" kern="1200" dirty="0">
                <a:solidFill>
                  <a:schemeClr val="tx1"/>
                </a:solidFill>
                <a:effectLst/>
                <a:latin typeface="+mn-lt"/>
                <a:ea typeface="+mn-ea"/>
                <a:cs typeface="+mn-cs"/>
              </a:rPr>
              <a:t>T</a:t>
            </a:r>
            <a:r>
              <a:rPr lang="en-US" sz="1200" i="1" kern="1200" dirty="0">
                <a:solidFill>
                  <a:schemeClr val="tx1"/>
                </a:solidFill>
                <a:effectLst/>
                <a:latin typeface="+mn-lt"/>
                <a:ea typeface="+mn-ea"/>
                <a:cs typeface="+mn-cs"/>
              </a:rPr>
              <a:t>o be able to reflect your client’s statements effectively, you need to be able to listen closely and watch your client for verbal and nonverbal cues AND think carefully about your client’s meaning. Rather than being concerned with what you want to tell your client, your first concern should be understanding what they are trying to tell you</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9AA269E5-789A-4D39-AC6D-24DE67320D1E}" type="slidenum">
              <a:rPr lang="en-US" smtClean="0"/>
              <a:t>15</a:t>
            </a:fld>
            <a:endParaRPr lang="en-US" dirty="0"/>
          </a:p>
        </p:txBody>
      </p:sp>
    </p:spTree>
    <p:extLst>
      <p:ext uri="{BB962C8B-B14F-4D97-AF65-F5344CB8AC3E}">
        <p14:creationId xmlns:p14="http://schemas.microsoft.com/office/powerpoint/2010/main" val="209282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7877"/>
          </a:xfrm>
        </p:spPr>
        <p:txBody>
          <a:bodyPr/>
          <a:lstStyle/>
          <a:p>
            <a:pPr lvl="0"/>
            <a:r>
              <a:rPr lang="en-US" sz="1200" kern="1200" dirty="0">
                <a:solidFill>
                  <a:schemeClr val="tx1"/>
                </a:solidFill>
                <a:effectLst/>
                <a:latin typeface="+mn-lt"/>
                <a:ea typeface="+mn-ea"/>
                <a:cs typeface="+mn-cs"/>
              </a:rPr>
              <a:t>Ask participants if anyone can explain what an affirmation is.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Offering affirmation means highlighting the positive things about our clients. Many educators/counselors may spend the majority of time focusing on their clients’ “bad” behaviors, and rarely acknowledge their positive choices, changes, or intentions. Affirming can help build a positive rapport with our clients (it can be exhausting if someone is always telling you what you can do better). Affirming can also decrease clients’ defensiveness and make them more open to constructive critical feedback in the future. At its core, affirming is about empathy – because it shows that we are recognizing the value in every person, even those who don’t practice ideal behaviors consistently, if ever. </a:t>
            </a:r>
          </a:p>
          <a:p>
            <a:pPr lvl="0"/>
            <a:endParaRPr lang="en-US" sz="1200" kern="1200" dirty="0">
              <a:solidFill>
                <a:schemeClr val="tx1"/>
              </a:solidFill>
              <a:effectLst/>
              <a:latin typeface="+mn-lt"/>
              <a:ea typeface="+mn-ea"/>
              <a:cs typeface="+mn-cs"/>
            </a:endParaRPr>
          </a:p>
          <a:p>
            <a:pPr lvl="0"/>
            <a:r>
              <a:rPr lang="en-US" b="1" i="0" dirty="0"/>
              <a:t>Say: </a:t>
            </a:r>
            <a:r>
              <a:rPr lang="en-US" b="0" i="1" dirty="0"/>
              <a:t>There </a:t>
            </a:r>
            <a:r>
              <a:rPr lang="en-US" sz="1200" i="1" kern="1200" dirty="0">
                <a:solidFill>
                  <a:schemeClr val="tx1"/>
                </a:solidFill>
                <a:effectLst/>
                <a:latin typeface="+mn-lt"/>
                <a:ea typeface="+mn-ea"/>
                <a:cs typeface="+mn-cs"/>
              </a:rPr>
              <a:t>are different ways to affirm. What are some examples of things you might affirm about a client (or friend/family member/partner)?</a:t>
            </a: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Use the examples below/on the slide to articulate any points not raised by the participants.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make a positive comment about a person’s intentions or 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comment on positive traits or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even reframe a negative as a positive – i.e., </a:t>
            </a:r>
            <a:r>
              <a:rPr lang="en-US" sz="1200" i="1" kern="1200" dirty="0">
                <a:solidFill>
                  <a:schemeClr val="tx1"/>
                </a:solidFill>
                <a:effectLst/>
                <a:latin typeface="+mn-lt"/>
                <a:ea typeface="+mn-ea"/>
                <a:cs typeface="+mn-cs"/>
              </a:rPr>
              <a:t>“You haven’t been able to quit smoking yet, but you keep trying, because you really care about your health.”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16</a:t>
            </a:fld>
            <a:endParaRPr lang="en-US" dirty="0"/>
          </a:p>
        </p:txBody>
      </p:sp>
    </p:spTree>
    <p:extLst>
      <p:ext uri="{BB962C8B-B14F-4D97-AF65-F5344CB8AC3E}">
        <p14:creationId xmlns:p14="http://schemas.microsoft.com/office/powerpoint/2010/main" val="356956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7919"/>
            <a:ext cx="5852786" cy="4743451"/>
          </a:xfrm>
        </p:spPr>
        <p:txBody>
          <a:bodyPr/>
          <a:lstStyle/>
          <a:p>
            <a:r>
              <a:rPr lang="en-US" sz="1100" b="1" i="0" dirty="0"/>
              <a:t>Say: </a:t>
            </a:r>
            <a:r>
              <a:rPr lang="en-US" sz="1100" i="1" dirty="0"/>
              <a:t>Please turn to a partner at your table [PEOPLE SHOULD BE IN GROUPS OF TWO OR THREE IF NECESSARY].</a:t>
            </a:r>
          </a:p>
          <a:p>
            <a:pPr>
              <a:spcBef>
                <a:spcPts val="600"/>
              </a:spcBef>
            </a:pPr>
            <a:r>
              <a:rPr lang="en-US" sz="1100" i="1" dirty="0"/>
              <a:t>The purpose of this exercise is to take a few minutes practicing affirmations with each other. Please think of a real-life situation you are currently dealing with that you feel comfortable sharing with your partner(s). Then, in turn, tell your listener briefly about the issue you are working on and what you are doing to overcome challenges you are facing with it.</a:t>
            </a:r>
          </a:p>
          <a:p>
            <a:pPr>
              <a:spcBef>
                <a:spcPts val="600"/>
              </a:spcBef>
            </a:pPr>
            <a:r>
              <a:rPr lang="en-US" sz="1100" i="1" dirty="0"/>
              <a:t>Try to provide affirmations where appropriate, making sure to start with “you” in your statements (avoid starting with “I”), and focus on something positive about the person, their actions, intentions, traits, or skills.</a:t>
            </a:r>
          </a:p>
          <a:p>
            <a:pPr>
              <a:spcBef>
                <a:spcPts val="600"/>
              </a:spcBef>
            </a:pPr>
            <a:r>
              <a:rPr lang="en-US" sz="1100" dirty="0"/>
              <a:t>Allow about 5 minutes for the exercise, then discuss in plenary reactions and observations from the activity. </a:t>
            </a:r>
          </a:p>
          <a:p>
            <a:pPr>
              <a:spcBef>
                <a:spcPts val="600"/>
              </a:spcBef>
            </a:pPr>
            <a:r>
              <a:rPr lang="en-US" sz="1100" b="1" i="0" dirty="0"/>
              <a:t>Say: </a:t>
            </a:r>
            <a:r>
              <a:rPr lang="en-US" sz="1100" i="1" dirty="0"/>
              <a:t>How did it feel receiving an affirmation? How did it feel giving an affirmation? How could this potentially help the client-provider relationship in conducting index testing and risk network referral?</a:t>
            </a:r>
          </a:p>
          <a:p>
            <a:pPr>
              <a:spcBef>
                <a:spcPts val="600"/>
              </a:spcBef>
            </a:pPr>
            <a:r>
              <a:rPr lang="en-US" sz="1100" dirty="0"/>
              <a:t>If there is time, ask the participants what the difference is between affirmation and praise.</a:t>
            </a:r>
          </a:p>
          <a:p>
            <a:pPr>
              <a:spcBef>
                <a:spcPts val="600"/>
              </a:spcBef>
            </a:pPr>
            <a:r>
              <a:rPr lang="en-US" sz="1100" b="1" i="0" dirty="0"/>
              <a:t>Say: </a:t>
            </a:r>
            <a:r>
              <a:rPr lang="en-US" sz="1100" i="1" kern="1200" dirty="0">
                <a:solidFill>
                  <a:schemeClr val="tx1"/>
                </a:solidFill>
                <a:effectLst/>
                <a:latin typeface="+mn-lt"/>
                <a:ea typeface="+mn-ea"/>
                <a:cs typeface="+mn-cs"/>
              </a:rPr>
              <a:t>Affirmation is not the same thing as praise. To affirm is to state something as a fact – to recognize the goodness, the value within our client, or their behaviors or their intended behavior. That goodness exists whether we choose to acknowledge it or not – it simply is. To praise, on the other hand, is to establish the outreach worker or counselor as a judge of what is good or bad, what has value and what does not. This places them in a position above the client.</a:t>
            </a:r>
          </a:p>
          <a:p>
            <a:pPr>
              <a:spcBef>
                <a:spcPts val="600"/>
              </a:spcBef>
            </a:pPr>
            <a:r>
              <a:rPr lang="en-US" sz="1100" i="1" kern="1200" dirty="0">
                <a:solidFill>
                  <a:schemeClr val="tx1"/>
                </a:solidFill>
                <a:effectLst/>
                <a:latin typeface="+mn-lt"/>
                <a:ea typeface="+mn-ea"/>
                <a:cs typeface="+mn-cs"/>
              </a:rPr>
              <a:t>In practice, this means making affirmations that focus on “you” (the client) rather than “I” (the outreach worker). Think about the difference between “You really want to protect yourself” and “I think you’re trying very hard.” In the first example, the focus is on the client; in the second, the focus is on the outreach worker, and his or her evaluation of the client. </a:t>
            </a:r>
          </a:p>
        </p:txBody>
      </p:sp>
      <p:sp>
        <p:nvSpPr>
          <p:cNvPr id="4" name="Slide Number Placeholder 3"/>
          <p:cNvSpPr>
            <a:spLocks noGrp="1"/>
          </p:cNvSpPr>
          <p:nvPr>
            <p:ph type="sldNum" sz="quarter" idx="5"/>
          </p:nvPr>
        </p:nvSpPr>
        <p:spPr/>
        <p:txBody>
          <a:bodyPr/>
          <a:lstStyle/>
          <a:p>
            <a:fld id="{9AA269E5-789A-4D39-AC6D-24DE67320D1E}" type="slidenum">
              <a:rPr lang="en-US" smtClean="0"/>
              <a:t>17</a:t>
            </a:fld>
            <a:endParaRPr lang="en-US" dirty="0"/>
          </a:p>
        </p:txBody>
      </p:sp>
    </p:spTree>
    <p:extLst>
      <p:ext uri="{BB962C8B-B14F-4D97-AF65-F5344CB8AC3E}">
        <p14:creationId xmlns:p14="http://schemas.microsoft.com/office/powerpoint/2010/main" val="158229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1993"/>
          </a:xfrm>
        </p:spPr>
        <p:txBody>
          <a:bodyPr/>
          <a:lstStyle/>
          <a:p>
            <a:pPr lvl="0"/>
            <a:r>
              <a:rPr lang="en-US" b="1" i="0" dirty="0"/>
              <a:t>Say: </a:t>
            </a:r>
            <a:r>
              <a:rPr lang="en-US" sz="1200" i="1" kern="1200" dirty="0">
                <a:solidFill>
                  <a:schemeClr val="tx1"/>
                </a:solidFill>
                <a:effectLst/>
                <a:latin typeface="+mn-lt"/>
                <a:ea typeface="+mn-ea"/>
                <a:cs typeface="+mn-cs"/>
              </a:rPr>
              <a:t>Can someone please help me define the difference between the different kinds of questions one might use including:</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Open-ended questions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Closed-ended questions</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Leading or “why” questions</a:t>
            </a:r>
          </a:p>
          <a:p>
            <a:pPr>
              <a:spcBef>
                <a:spcPts val="600"/>
              </a:spcBef>
            </a:pPr>
            <a:r>
              <a:rPr lang="en-US" sz="1200" kern="1200" dirty="0">
                <a:solidFill>
                  <a:schemeClr val="tx1"/>
                </a:solidFill>
                <a:effectLst/>
                <a:latin typeface="+mn-lt"/>
                <a:ea typeface="+mn-ea"/>
                <a:cs typeface="+mn-cs"/>
              </a:rPr>
              <a:t>Have participants give examples of each. Then, discuss what types of questions would generally be better to use with clients, and when one would use the different kinds of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Open: Allows you to probe deeply, while keeping the conversation focused on the client. Helps build rapport and maintain flow.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Closed: Useful for establishing facts, understanding behavior, but one can fall into the “assessment trap” whereby the client simply responds to a list of questions.</a:t>
            </a:r>
          </a:p>
          <a:p>
            <a:pPr>
              <a:spcBef>
                <a:spcPts val="600"/>
              </a:spcBef>
            </a:pPr>
            <a:r>
              <a:rPr lang="en-US" b="1" i="0" dirty="0"/>
              <a:t>Say: </a:t>
            </a:r>
            <a:r>
              <a:rPr lang="en-US" i="1" dirty="0"/>
              <a:t>What could be the danger of using leading or “why” questions that start with why?</a:t>
            </a:r>
          </a:p>
          <a:p>
            <a:pPr>
              <a:spcBef>
                <a:spcPts val="600"/>
              </a:spcBef>
            </a:pPr>
            <a:r>
              <a:rPr lang="en-US" dirty="0"/>
              <a:t>Use the points below to clarify as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Leading question: Generally inappropriate as you don’t know if the client is telling you the truth, or telling you what you want to hear.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”Why” question: Always inappropriate. Loaded questions are a form of blaming the client, and they are inconsistent with sound behavior change communication.</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18</a:t>
            </a:fld>
            <a:endParaRPr lang="en-US" dirty="0"/>
          </a:p>
        </p:txBody>
      </p:sp>
    </p:spTree>
    <p:extLst>
      <p:ext uri="{BB962C8B-B14F-4D97-AF65-F5344CB8AC3E}">
        <p14:creationId xmlns:p14="http://schemas.microsoft.com/office/powerpoint/2010/main" val="346274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9438"/>
            <a:ext cx="5486400" cy="3086100"/>
          </a:xfrm>
        </p:spPr>
      </p:sp>
      <p:sp>
        <p:nvSpPr>
          <p:cNvPr id="3" name="Notes Placeholder 2"/>
          <p:cNvSpPr>
            <a:spLocks noGrp="1"/>
          </p:cNvSpPr>
          <p:nvPr>
            <p:ph type="body" idx="1"/>
          </p:nvPr>
        </p:nvSpPr>
        <p:spPr>
          <a:xfrm>
            <a:off x="685800" y="3836878"/>
            <a:ext cx="5486400" cy="5094179"/>
          </a:xfrm>
        </p:spPr>
        <p:txBody>
          <a:bodyPr/>
          <a:lstStyle/>
          <a:p>
            <a:r>
              <a:rPr lang="en-US" b="1" i="0" dirty="0"/>
              <a:t>Say: </a:t>
            </a:r>
            <a:r>
              <a:rPr lang="en-US" dirty="0"/>
              <a:t> </a:t>
            </a:r>
            <a:r>
              <a:rPr lang="en-US" i="1" dirty="0"/>
              <a:t>Please get back into your groups of three and return to</a:t>
            </a:r>
            <a:r>
              <a:rPr lang="en-US" i="1" kern="1200" dirty="0">
                <a:solidFill>
                  <a:schemeClr val="tx1"/>
                </a:solidFill>
                <a:effectLst/>
                <a:latin typeface="+mn-lt"/>
                <a:ea typeface="+mn-ea"/>
                <a:cs typeface="+mn-cs"/>
              </a:rPr>
              <a:t> the discussions you were just having. </a:t>
            </a:r>
          </a:p>
          <a:p>
            <a:pPr>
              <a:spcBef>
                <a:spcPts val="600"/>
              </a:spcBef>
            </a:pPr>
            <a:r>
              <a:rPr lang="en-US" kern="1200" dirty="0">
                <a:solidFill>
                  <a:schemeClr val="tx1"/>
                </a:solidFill>
                <a:effectLst/>
                <a:latin typeface="+mn-lt"/>
                <a:ea typeface="+mn-ea"/>
                <a:cs typeface="+mn-cs"/>
              </a:rPr>
              <a:t>This time, have one participant start by asking a question to elicit more information about the situation discussed in the last exercise (individuals can switch roles if there was not enough time to do so in the previous session). Providers/counselors should be encouraged to use both open- and closed-ended questions to learn more about the client’s perspective, experiences, etc.</a:t>
            </a:r>
          </a:p>
          <a:p>
            <a:pPr>
              <a:spcBef>
                <a:spcPts val="600"/>
              </a:spcBef>
            </a:pPr>
            <a:r>
              <a:rPr lang="en-US" kern="1200" dirty="0">
                <a:solidFill>
                  <a:schemeClr val="tx1"/>
                </a:solidFill>
                <a:effectLst/>
                <a:latin typeface="+mn-lt"/>
                <a:ea typeface="+mn-ea"/>
                <a:cs typeface="+mn-cs"/>
              </a:rPr>
              <a:t>Observers should observe what kinds of information the different questioning approaches yield, and how the conversation flows as a result. They should also be on the lookout for leading questions or questions that start with “why,” and take note. Time permitting, individuals can switch roles.</a:t>
            </a:r>
          </a:p>
          <a:p>
            <a:pPr>
              <a:spcBef>
                <a:spcPts val="600"/>
              </a:spcBef>
            </a:pPr>
            <a:r>
              <a:rPr lang="en-US" kern="1200" dirty="0">
                <a:solidFill>
                  <a:schemeClr val="tx1"/>
                </a:solidFill>
                <a:effectLst/>
                <a:latin typeface="+mn-lt"/>
                <a:ea typeface="+mn-ea"/>
                <a:cs typeface="+mn-cs"/>
              </a:rPr>
              <a:t>Hold a brief plenary discussion after the exercise to get observations and thoughts from the group.</a:t>
            </a:r>
          </a:p>
          <a:p>
            <a:pPr lvl="0">
              <a:spcBef>
                <a:spcPts val="600"/>
              </a:spcBef>
            </a:pPr>
            <a:r>
              <a:rPr lang="en-US" b="1" i="0" dirty="0"/>
              <a:t>Say: </a:t>
            </a:r>
            <a:r>
              <a:rPr lang="en-US" i="1" kern="1200" dirty="0">
                <a:solidFill>
                  <a:schemeClr val="tx1"/>
                </a:solidFill>
                <a:effectLst/>
                <a:latin typeface="+mn-lt"/>
                <a:ea typeface="+mn-ea"/>
                <a:cs typeface="+mn-cs"/>
              </a:rPr>
              <a:t>When is the right time to use an open-ended question versus a closed-ended question? </a:t>
            </a:r>
          </a:p>
          <a:p>
            <a:pPr>
              <a:spcBef>
                <a:spcPts val="600"/>
              </a:spcBef>
            </a:pPr>
            <a:r>
              <a:rPr lang="en-US" i="1" kern="1200" dirty="0">
                <a:solidFill>
                  <a:schemeClr val="tx1"/>
                </a:solidFill>
                <a:effectLst/>
                <a:latin typeface="+mn-lt"/>
                <a:ea typeface="+mn-ea"/>
                <a:cs typeface="+mn-cs"/>
              </a:rPr>
              <a:t>Open questions, as opposed to closed questions, help you engage and gain a deeper understanding of your client, because they keep the focus on the client, rather than on you. These are generally the best way to begin a conversation when you are still creating rapport with your client. That doesn’t mean you should never use closed questions – sometimes closed questions are necessary to obtain specific or precise information, or to clarify a point. </a:t>
            </a:r>
          </a:p>
          <a:p>
            <a:pPr>
              <a:spcBef>
                <a:spcPts val="600"/>
              </a:spcBef>
            </a:pPr>
            <a:r>
              <a:rPr lang="en-US" i="1" kern="1200" dirty="0">
                <a:solidFill>
                  <a:schemeClr val="tx1"/>
                </a:solidFill>
                <a:effectLst/>
                <a:latin typeface="+mn-lt"/>
                <a:ea typeface="+mn-ea"/>
                <a:cs typeface="+mn-cs"/>
              </a:rPr>
              <a:t>If you have a list of specific yes or no questions for which you need answers (for instance, for data collection purposes), it is best to save them for later. You may find you get the answers you need without having to ask those specific questions</a:t>
            </a:r>
            <a:r>
              <a:rPr lang="en-US" sz="1150" i="1" kern="1200" dirty="0">
                <a:solidFill>
                  <a:schemeClr val="tx1"/>
                </a:solidFill>
                <a:effectLst/>
                <a:latin typeface="+mn-lt"/>
                <a:ea typeface="+mn-ea"/>
                <a:cs typeface="+mn-cs"/>
              </a:rPr>
              <a:t>. </a:t>
            </a:r>
            <a:endParaRPr lang="en-US" sz="1150" dirty="0"/>
          </a:p>
        </p:txBody>
      </p:sp>
      <p:sp>
        <p:nvSpPr>
          <p:cNvPr id="4" name="Slide Number Placeholder 3"/>
          <p:cNvSpPr>
            <a:spLocks noGrp="1"/>
          </p:cNvSpPr>
          <p:nvPr>
            <p:ph type="sldNum" sz="quarter" idx="5"/>
          </p:nvPr>
        </p:nvSpPr>
        <p:spPr/>
        <p:txBody>
          <a:bodyPr/>
          <a:lstStyle/>
          <a:p>
            <a:fld id="{9AA269E5-789A-4D39-AC6D-24DE67320D1E}" type="slidenum">
              <a:rPr lang="en-US" smtClean="0"/>
              <a:t>19</a:t>
            </a:fld>
            <a:endParaRPr lang="en-US" dirty="0"/>
          </a:p>
        </p:txBody>
      </p:sp>
    </p:spTree>
    <p:extLst>
      <p:ext uri="{BB962C8B-B14F-4D97-AF65-F5344CB8AC3E}">
        <p14:creationId xmlns:p14="http://schemas.microsoft.com/office/powerpoint/2010/main" val="351395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9755297F-6FB7-E545-9AAF-85FAAE6A93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accent2"/>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accent2"/>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accent2"/>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accent2"/>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9pPr>
          </a:lstStyle>
          <a:p>
            <a:pPr eaLnBrk="1" hangingPunct="1"/>
            <a:fld id="{A3544D68-4125-D04F-A5FF-897DF4390C0C}" type="slidenum">
              <a:rPr lang="en-US" altLang="en-US" sz="1200">
                <a:solidFill>
                  <a:schemeClr val="tx1"/>
                </a:solidFill>
                <a:latin typeface="Times New Roman" panose="02020603050405020304" pitchFamily="18" charset="0"/>
              </a:rPr>
              <a:pPr eaLnBrk="1" hangingPunct="1"/>
              <a:t>2</a:t>
            </a:fld>
            <a:endParaRPr lang="en-US" altLang="en-US" sz="1200" dirty="0">
              <a:solidFill>
                <a:schemeClr val="tx1"/>
              </a:solidFill>
              <a:latin typeface="Times New Roman" panose="02020603050405020304" pitchFamily="18" charset="0"/>
            </a:endParaRPr>
          </a:p>
        </p:txBody>
      </p:sp>
      <p:sp>
        <p:nvSpPr>
          <p:cNvPr id="145410" name="Rectangle 2">
            <a:extLst>
              <a:ext uri="{FF2B5EF4-FFF2-40B4-BE49-F238E27FC236}">
                <a16:creationId xmlns:a16="http://schemas.microsoft.com/office/drawing/2014/main" id="{50AB474D-7859-7C49-AEB1-2DC25EB7B86D}"/>
              </a:ext>
            </a:extLst>
          </p:cNvPr>
          <p:cNvSpPr>
            <a:spLocks noGrp="1" noRot="1" noChangeAspect="1" noChangeArrowheads="1" noTextEdit="1"/>
          </p:cNvSpPr>
          <p:nvPr>
            <p:ph type="sldImg"/>
          </p:nvPr>
        </p:nvSpPr>
        <p:spPr>
          <a:solidFill>
            <a:srgbClr val="FFFFFF"/>
          </a:solidFill>
          <a:ln/>
        </p:spPr>
      </p:sp>
      <p:sp>
        <p:nvSpPr>
          <p:cNvPr id="986115" name="Rectangle 3">
            <a:extLst>
              <a:ext uri="{FF2B5EF4-FFF2-40B4-BE49-F238E27FC236}">
                <a16:creationId xmlns:a16="http://schemas.microsoft.com/office/drawing/2014/main" id="{977C21F6-FEC3-6D44-8DCB-391688D8F5D0}"/>
              </a:ext>
            </a:extLst>
          </p:cNvPr>
          <p:cNvSpPr>
            <a:spLocks noGrp="1" noChangeArrowheads="1"/>
          </p:cNvSpPr>
          <p:nvPr>
            <p:ph type="body" idx="1"/>
          </p:nvPr>
        </p:nvSpPr>
        <p:spPr>
          <a:solidFill>
            <a:srgbClr val="FFFFFF"/>
          </a:solidFill>
          <a:ln>
            <a:noFill/>
            <a:miter lim="800000"/>
            <a:headEnd/>
            <a:tailEnd/>
          </a:ln>
        </p:spPr>
        <p:txBody>
          <a:bodyPr/>
          <a:lstStyle/>
          <a:p>
            <a:pPr eaLnBrk="1" hangingPunct="1">
              <a:defRPr/>
            </a:pPr>
            <a:r>
              <a:rPr lang="en-US" b="1" i="0" dirty="0"/>
              <a:t>Say: </a:t>
            </a:r>
            <a:r>
              <a:rPr lang="en-US" i="1" dirty="0">
                <a:cs typeface="+mn-cs"/>
              </a:rPr>
              <a:t>Is everyone ready for a candy quiz?</a:t>
            </a:r>
          </a:p>
          <a:p>
            <a:pPr eaLnBrk="1" hangingPunct="1">
              <a:defRPr/>
            </a:pPr>
            <a:endParaRPr lang="en-US" dirty="0">
              <a:cs typeface="+mn-cs"/>
            </a:endParaRPr>
          </a:p>
          <a:p>
            <a:pPr eaLnBrk="1" hangingPunct="1">
              <a:defRPr/>
            </a:pPr>
            <a:r>
              <a:rPr lang="en-US" b="1" dirty="0">
                <a:cs typeface="+mn-cs"/>
              </a:rPr>
              <a:t>NOTE</a:t>
            </a:r>
            <a:r>
              <a:rPr lang="en-US" dirty="0">
                <a:cs typeface="+mn-cs"/>
              </a:rPr>
              <a:t>: You can conduct this quick in plenary format. Advance one question at a time and award individuals who answer correctly with a piece of candy (or other prize).</a:t>
            </a:r>
          </a:p>
          <a:p>
            <a:pPr eaLnBrk="1" hangingPunct="1">
              <a:defRPr/>
            </a:pPr>
            <a:endParaRPr lang="en-US" dirty="0">
              <a:cs typeface="+mn-cs"/>
            </a:endParaRPr>
          </a:p>
          <a:p>
            <a:pPr eaLnBrk="1" hangingPunct="1">
              <a:defRPr/>
            </a:pPr>
            <a:r>
              <a:rPr lang="en-US" dirty="0">
                <a:cs typeface="+mn-cs"/>
              </a:rPr>
              <a:t>Before moving to the next session, ask if the participants have any questions about the material covered in Day 1. Where possible, ask participants to provide their thoughts to help answer the questions before providing your own thoughts.</a:t>
            </a:r>
          </a:p>
          <a:p>
            <a:pPr eaLnBrk="1" hangingPunct="1">
              <a:defRPr/>
            </a:pPr>
            <a:endParaRPr lang="en-US" dirty="0">
              <a:cs typeface="+mn-cs"/>
            </a:endParaRPr>
          </a:p>
          <a:p>
            <a:pPr eaLnBrk="1" hangingPunct="1">
              <a:defRPr/>
            </a:pPr>
            <a:r>
              <a:rPr lang="en-US" dirty="0">
                <a:cs typeface="+mn-cs"/>
              </a:rPr>
              <a:t>When the group is ready, advance to the next session.</a:t>
            </a: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1086256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Facilitate a brainstorm of some of the situations in which it is important for counselors/providers to take the lead: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client lacks information or is misinformed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an idea or suggestion that might help the client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client is asking for information or assistance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Others?</a:t>
            </a:r>
          </a:p>
          <a:p>
            <a:pPr lvl="0"/>
            <a:endParaRPr lang="en-US" sz="1200" kern="1200" dirty="0">
              <a:solidFill>
                <a:schemeClr val="tx1"/>
              </a:solidFill>
              <a:effectLst/>
              <a:latin typeface="+mn-lt"/>
              <a:ea typeface="+mn-ea"/>
              <a:cs typeface="+mn-cs"/>
            </a:endParaRPr>
          </a:p>
          <a:p>
            <a:pPr lvl="0"/>
            <a:r>
              <a:rPr lang="en-US" b="1" i="0" dirty="0"/>
              <a:t>Say: </a:t>
            </a:r>
            <a:r>
              <a:rPr lang="en-US" sz="1200" i="1" kern="1200" dirty="0">
                <a:solidFill>
                  <a:schemeClr val="tx1"/>
                </a:solidFill>
                <a:effectLst/>
                <a:latin typeface="+mn-lt"/>
                <a:ea typeface="+mn-ea"/>
                <a:cs typeface="+mn-cs"/>
              </a:rPr>
              <a:t>When it is your turn to provide information, it can be hard to do so without seeming like you are the expert and the client is dependent on you for information. What could be the risk of playing the expert, as opposed to being a collaborator? </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Playing the expert may be faster, but it ignores the knowledge/experiences that the client may already have. This may send a message to the client that we really aren’t interested in them as a person. It also means we may not be addressing the client’s most relevant challenges, since we did not ask what those were. Finally, even though clients may half-heartedly accept our suggestions as experts, they may not be truly committed to change.</a:t>
            </a:r>
          </a:p>
        </p:txBody>
      </p:sp>
      <p:sp>
        <p:nvSpPr>
          <p:cNvPr id="4" name="Slide Number Placeholder 3"/>
          <p:cNvSpPr>
            <a:spLocks noGrp="1"/>
          </p:cNvSpPr>
          <p:nvPr>
            <p:ph type="sldNum" sz="quarter" idx="5"/>
          </p:nvPr>
        </p:nvSpPr>
        <p:spPr/>
        <p:txBody>
          <a:bodyPr/>
          <a:lstStyle/>
          <a:p>
            <a:fld id="{9AA269E5-789A-4D39-AC6D-24DE67320D1E}" type="slidenum">
              <a:rPr lang="en-US" smtClean="0"/>
              <a:t>20</a:t>
            </a:fld>
            <a:endParaRPr lang="en-US" dirty="0"/>
          </a:p>
        </p:txBody>
      </p:sp>
    </p:spTree>
    <p:extLst>
      <p:ext uri="{BB962C8B-B14F-4D97-AF65-F5344CB8AC3E}">
        <p14:creationId xmlns:p14="http://schemas.microsoft.com/office/powerpoint/2010/main" val="103545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Say: </a:t>
            </a:r>
            <a:r>
              <a:rPr lang="en-US" sz="1200" i="1" kern="1200" dirty="0">
                <a:solidFill>
                  <a:schemeClr val="tx1"/>
                </a:solidFill>
                <a:effectLst/>
                <a:latin typeface="+mn-lt"/>
                <a:ea typeface="+mn-ea"/>
                <a:cs typeface="+mn-cs"/>
              </a:rPr>
              <a:t>We want to be able to provide information and guidance to our clients, but we want to do this in a collaborative way. </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This is where “Ask-Tell-Ask” comes into play:</a:t>
            </a:r>
          </a:p>
          <a:p>
            <a:pPr lvl="0"/>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Ask</a:t>
            </a:r>
            <a:r>
              <a:rPr lang="en-US" sz="1200" i="1" kern="1200" dirty="0">
                <a:solidFill>
                  <a:schemeClr val="tx1"/>
                </a:solidFill>
                <a:effectLst/>
                <a:latin typeface="+mn-lt"/>
                <a:ea typeface="+mn-ea"/>
                <a:cs typeface="+mn-cs"/>
              </a:rPr>
              <a:t> the client what they already know about the topic at hand.</a:t>
            </a: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Tell </a:t>
            </a:r>
            <a:r>
              <a:rPr lang="en-US" sz="1200" i="1" kern="1200" dirty="0">
                <a:solidFill>
                  <a:schemeClr val="tx1"/>
                </a:solidFill>
                <a:effectLst/>
                <a:latin typeface="+mn-lt"/>
                <a:ea typeface="+mn-ea"/>
                <a:cs typeface="+mn-cs"/>
              </a:rPr>
              <a:t>the client additional information. (And only the relevant information. There is no need to repeat what clients already know, and we should avoid overwhelming them with details.)</a:t>
            </a:r>
          </a:p>
          <a:p>
            <a:pPr marL="171450" lvl="0" indent="-171450">
              <a:buFont typeface="Arial" panose="020B0604020202020204" pitchFamily="34" charset="0"/>
              <a:buChar char="•"/>
            </a:pPr>
            <a:r>
              <a:rPr lang="en-US" sz="1200" b="1" i="1" kern="1200" dirty="0">
                <a:solidFill>
                  <a:schemeClr val="tx1"/>
                </a:solidFill>
                <a:effectLst/>
                <a:latin typeface="+mn-lt"/>
                <a:ea typeface="+mn-ea"/>
                <a:cs typeface="+mn-cs"/>
              </a:rPr>
              <a:t>Ask</a:t>
            </a:r>
            <a:r>
              <a:rPr lang="en-US" sz="1200" i="1" kern="1200" dirty="0">
                <a:solidFill>
                  <a:schemeClr val="tx1"/>
                </a:solidFill>
                <a:effectLst/>
                <a:latin typeface="+mn-lt"/>
                <a:ea typeface="+mn-ea"/>
                <a:cs typeface="+mn-cs"/>
              </a:rPr>
              <a:t> the client for their reaction to the new information you have provided.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Note the additional step of asking for permission. This is something we practice any time we want to provide new information or suggestions to our client – it reinforces the client’s autonomy. </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21</a:t>
            </a:fld>
            <a:endParaRPr lang="en-US" dirty="0"/>
          </a:p>
        </p:txBody>
      </p:sp>
    </p:spTree>
    <p:extLst>
      <p:ext uri="{BB962C8B-B14F-4D97-AF65-F5344CB8AC3E}">
        <p14:creationId xmlns:p14="http://schemas.microsoft.com/office/powerpoint/2010/main" val="127916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300038"/>
            <a:ext cx="4089400" cy="2300287"/>
          </a:xfrm>
        </p:spPr>
      </p:sp>
      <p:sp>
        <p:nvSpPr>
          <p:cNvPr id="3" name="Notes Placeholder 2"/>
          <p:cNvSpPr>
            <a:spLocks noGrp="1"/>
          </p:cNvSpPr>
          <p:nvPr>
            <p:ph type="body" idx="1"/>
          </p:nvPr>
        </p:nvSpPr>
        <p:spPr>
          <a:xfrm>
            <a:off x="685800" y="2625725"/>
            <a:ext cx="5677422" cy="6430593"/>
          </a:xfrm>
        </p:spPr>
        <p:txBody>
          <a:bodyPr/>
          <a:lstStyle/>
          <a:p>
            <a:pPr>
              <a:lnSpc>
                <a:spcPct val="90000"/>
              </a:lnSpc>
            </a:pPr>
            <a:r>
              <a:rPr lang="en-US" sz="1100" b="1" dirty="0"/>
              <a:t>NOTE</a:t>
            </a:r>
            <a:r>
              <a:rPr lang="en-US" sz="1100" dirty="0"/>
              <a:t>: Ask for two volunteers who will help you act out the script on the slide. If the training group is large, you may want to print this slide in advance and hand out a copy to each participant when this activity begins.</a:t>
            </a:r>
            <a:endParaRPr lang="en-US" sz="1100" kern="1200" dirty="0">
              <a:solidFill>
                <a:schemeClr val="tx1"/>
              </a:solidFill>
              <a:effectLst/>
              <a:latin typeface="+mn-lt"/>
              <a:ea typeface="+mn-ea"/>
              <a:cs typeface="+mn-cs"/>
            </a:endParaRPr>
          </a:p>
          <a:p>
            <a:pPr>
              <a:lnSpc>
                <a:spcPct val="90000"/>
              </a:lnSpc>
              <a:spcBef>
                <a:spcPts val="600"/>
              </a:spcBef>
            </a:pPr>
            <a:r>
              <a:rPr lang="en-US" sz="1100" kern="1200" dirty="0">
                <a:solidFill>
                  <a:schemeClr val="tx1"/>
                </a:solidFill>
                <a:effectLst/>
                <a:latin typeface="+mn-lt"/>
                <a:ea typeface="+mn-ea"/>
                <a:cs typeface="+mn-cs"/>
              </a:rPr>
              <a:t>Before the two readers begin the exercise, explain that one person will serve as the client, and the other as a peer educator.</a:t>
            </a:r>
          </a:p>
          <a:p>
            <a:pPr>
              <a:lnSpc>
                <a:spcPct val="90000"/>
              </a:lnSpc>
              <a:spcBef>
                <a:spcPts val="600"/>
              </a:spcBef>
            </a:pPr>
            <a:r>
              <a:rPr lang="en-US" sz="1100" kern="1200" dirty="0">
                <a:solidFill>
                  <a:schemeClr val="tx1"/>
                </a:solidFill>
                <a:effectLst/>
                <a:latin typeface="+mn-lt"/>
                <a:ea typeface="+mn-ea"/>
                <a:cs typeface="+mn-cs"/>
              </a:rPr>
              <a:t>Explain that the question marks in red embedded in the script are markers that follow one or more of the skillsets discussed in this session. As the two volunteer readers move through the script, participants are welcome to raise their hands or call out the skill used just before each question mark. </a:t>
            </a:r>
          </a:p>
          <a:p>
            <a:pPr>
              <a:lnSpc>
                <a:spcPct val="90000"/>
              </a:lnSpc>
              <a:spcBef>
                <a:spcPts val="600"/>
              </a:spcBef>
            </a:pPr>
            <a:r>
              <a:rPr lang="en-US" sz="1100" kern="1200" dirty="0">
                <a:solidFill>
                  <a:schemeClr val="tx1"/>
                </a:solidFill>
                <a:effectLst/>
                <a:latin typeface="+mn-lt"/>
                <a:ea typeface="+mn-ea"/>
                <a:cs typeface="+mn-cs"/>
              </a:rPr>
              <a:t>Ask the volunteer readers to be sure to pause at each red question mark to allow the participants time to guess.</a:t>
            </a:r>
          </a:p>
          <a:p>
            <a:pPr>
              <a:lnSpc>
                <a:spcPct val="90000"/>
              </a:lnSpc>
              <a:spcBef>
                <a:spcPts val="600"/>
              </a:spcBef>
            </a:pPr>
            <a:r>
              <a:rPr lang="en-US" sz="1000" kern="1200" dirty="0">
                <a:solidFill>
                  <a:schemeClr val="tx1"/>
                </a:solidFill>
                <a:effectLst/>
                <a:latin typeface="+mn-lt"/>
                <a:ea typeface="+mn-ea"/>
                <a:cs typeface="+mn-cs"/>
              </a:rPr>
              <a:t>Use the answer key below to guide the participants.</a:t>
            </a:r>
            <a:endParaRPr lang="en-US" sz="1000" dirty="0"/>
          </a:p>
          <a:p>
            <a:pPr>
              <a:lnSpc>
                <a:spcPct val="90000"/>
              </a:lnSpc>
              <a:spcBef>
                <a:spcPts val="300"/>
              </a:spcBef>
            </a:pPr>
            <a:r>
              <a:rPr lang="en-US" sz="1000" b="1" dirty="0"/>
              <a:t>Client</a:t>
            </a:r>
            <a:r>
              <a:rPr lang="en-US" sz="1000" dirty="0"/>
              <a:t>: I always try to be careful, but now I’m worried – what if he gave me HIV or something?</a:t>
            </a:r>
          </a:p>
          <a:p>
            <a:pPr>
              <a:lnSpc>
                <a:spcPct val="90000"/>
              </a:lnSpc>
              <a:spcBef>
                <a:spcPts val="300"/>
              </a:spcBef>
            </a:pPr>
            <a:r>
              <a:rPr lang="en-US" sz="1000" b="1" dirty="0"/>
              <a:t>PE</a:t>
            </a:r>
            <a:r>
              <a:rPr lang="en-US" sz="1000" dirty="0"/>
              <a:t>: So you’re afraid you could have been infected. [</a:t>
            </a:r>
            <a:r>
              <a:rPr lang="en-US" sz="1000" b="1" dirty="0"/>
              <a:t>Reflection</a:t>
            </a:r>
            <a:r>
              <a:rPr lang="en-US" sz="1000" dirty="0"/>
              <a:t>] I wonder if I might ask what have you heard about HIV? [</a:t>
            </a:r>
            <a:r>
              <a:rPr lang="en-US" sz="1000" b="1" dirty="0"/>
              <a:t>Ask</a:t>
            </a:r>
            <a:r>
              <a:rPr lang="en-US" sz="1000" dirty="0"/>
              <a:t>]</a:t>
            </a:r>
          </a:p>
          <a:p>
            <a:pPr>
              <a:lnSpc>
                <a:spcPct val="90000"/>
              </a:lnSpc>
              <a:spcBef>
                <a:spcPts val="300"/>
              </a:spcBef>
            </a:pPr>
            <a:r>
              <a:rPr lang="en-US" sz="1000" b="1" dirty="0"/>
              <a:t>Client</a:t>
            </a:r>
            <a:r>
              <a:rPr lang="en-US" sz="1000" dirty="0"/>
              <a:t>: I know you can get it from sex, especially if you don’t use a condom. But I thought because I don’t sleep with those kinds of guys, I didn’t have to worry.</a:t>
            </a:r>
          </a:p>
          <a:p>
            <a:pPr>
              <a:lnSpc>
                <a:spcPct val="90000"/>
              </a:lnSpc>
              <a:spcBef>
                <a:spcPts val="300"/>
              </a:spcBef>
            </a:pPr>
            <a:r>
              <a:rPr lang="en-US" sz="1000" b="1" dirty="0"/>
              <a:t>PE</a:t>
            </a:r>
            <a:r>
              <a:rPr lang="en-US" sz="1000" dirty="0"/>
              <a:t>: Can you explain a bit about what you mean by “those kinds of guys?” [</a:t>
            </a:r>
            <a:r>
              <a:rPr lang="en-US" sz="1000" b="1" dirty="0"/>
              <a:t>Probe</a:t>
            </a:r>
            <a:r>
              <a:rPr lang="en-US" sz="1000" dirty="0"/>
              <a:t>]</a:t>
            </a:r>
          </a:p>
          <a:p>
            <a:pPr>
              <a:lnSpc>
                <a:spcPct val="90000"/>
              </a:lnSpc>
              <a:spcBef>
                <a:spcPts val="300"/>
              </a:spcBef>
            </a:pPr>
            <a:r>
              <a:rPr lang="en-US" sz="1000" b="1" dirty="0"/>
              <a:t>Client</a:t>
            </a:r>
            <a:r>
              <a:rPr lang="en-US" sz="1000" dirty="0"/>
              <a:t>: Guys that sleep around. I just stick with my partner – he’s in really good shape and he always keeps himself clean; so I figured there was no problem. </a:t>
            </a:r>
          </a:p>
          <a:p>
            <a:pPr>
              <a:lnSpc>
                <a:spcPct val="90000"/>
              </a:lnSpc>
              <a:spcBef>
                <a:spcPts val="300"/>
              </a:spcBef>
            </a:pPr>
            <a:r>
              <a:rPr lang="en-US" sz="1000" b="1" dirty="0"/>
              <a:t>PE</a:t>
            </a:r>
            <a:r>
              <a:rPr lang="en-US" sz="1000" dirty="0"/>
              <a:t>: Well, it sounds as if you already know a bit about HIV. If you’d like, I can share a bit more information with you. [</a:t>
            </a:r>
            <a:r>
              <a:rPr lang="en-US" sz="1000" b="1" dirty="0"/>
              <a:t>Asking permission</a:t>
            </a:r>
            <a:r>
              <a:rPr lang="en-US" sz="1000" dirty="0"/>
              <a:t>]</a:t>
            </a:r>
          </a:p>
          <a:p>
            <a:pPr>
              <a:lnSpc>
                <a:spcPct val="90000"/>
              </a:lnSpc>
              <a:spcBef>
                <a:spcPts val="300"/>
              </a:spcBef>
            </a:pPr>
            <a:r>
              <a:rPr lang="en-US" sz="1000" b="1" dirty="0"/>
              <a:t>Client</a:t>
            </a:r>
            <a:r>
              <a:rPr lang="en-US" sz="1000" dirty="0"/>
              <a:t>: Okay. </a:t>
            </a:r>
          </a:p>
          <a:p>
            <a:pPr>
              <a:lnSpc>
                <a:spcPct val="90000"/>
              </a:lnSpc>
              <a:spcBef>
                <a:spcPts val="300"/>
              </a:spcBef>
            </a:pPr>
            <a:r>
              <a:rPr lang="en-US" sz="1000" b="1" dirty="0"/>
              <a:t>PE</a:t>
            </a:r>
            <a:r>
              <a:rPr lang="en-US" sz="1000" dirty="0"/>
              <a:t>: So as you said, you can get HIV from unprotected sex, and especially if you’ve been having anal sex without a condom. The skin inside your butt can tear very easily, which makes it easy for the virus to pass from one person to another if one person is positive. Does that sound like your situation? [</a:t>
            </a:r>
            <a:r>
              <a:rPr lang="en-US" sz="1000" b="1" dirty="0"/>
              <a:t>Tell – Ask</a:t>
            </a:r>
            <a:r>
              <a:rPr lang="en-US" sz="1000" dirty="0"/>
              <a:t>]</a:t>
            </a:r>
          </a:p>
          <a:p>
            <a:pPr>
              <a:lnSpc>
                <a:spcPct val="90000"/>
              </a:lnSpc>
              <a:spcBef>
                <a:spcPts val="300"/>
              </a:spcBef>
            </a:pPr>
            <a:r>
              <a:rPr lang="en-US" sz="1000" b="1" dirty="0"/>
              <a:t>Client</a:t>
            </a:r>
            <a:r>
              <a:rPr lang="en-US" sz="1000" dirty="0"/>
              <a:t>: Yeah – he’s a top and I’m always on bottom. But we never use condoms. </a:t>
            </a:r>
          </a:p>
          <a:p>
            <a:pPr>
              <a:lnSpc>
                <a:spcPct val="90000"/>
              </a:lnSpc>
              <a:spcBef>
                <a:spcPts val="300"/>
              </a:spcBef>
            </a:pPr>
            <a:r>
              <a:rPr lang="en-US" sz="1000" b="1" dirty="0"/>
              <a:t>PE</a:t>
            </a:r>
            <a:r>
              <a:rPr lang="en-US" sz="1000" dirty="0"/>
              <a:t>: Okay, you’re on the bottom without condoms, but he takes good care of himself. [</a:t>
            </a:r>
            <a:r>
              <a:rPr lang="en-US" sz="1000" b="1" dirty="0"/>
              <a:t>Reflection</a:t>
            </a:r>
            <a:r>
              <a:rPr lang="en-US" sz="1000" dirty="0"/>
              <a:t>] A lot of people are in that situation – I can tell you a bit more about it if you’d like? [</a:t>
            </a:r>
            <a:r>
              <a:rPr lang="en-US" sz="1000" b="1" dirty="0"/>
              <a:t>Asking permission</a:t>
            </a:r>
            <a:r>
              <a:rPr lang="en-US" sz="1000" dirty="0"/>
              <a:t>]</a:t>
            </a:r>
          </a:p>
          <a:p>
            <a:pPr>
              <a:lnSpc>
                <a:spcPct val="90000"/>
              </a:lnSpc>
              <a:spcBef>
                <a:spcPts val="300"/>
              </a:spcBef>
            </a:pPr>
            <a:r>
              <a:rPr lang="en-US" sz="1000" b="1" dirty="0"/>
              <a:t>Client</a:t>
            </a:r>
            <a:r>
              <a:rPr lang="en-US" sz="1000" dirty="0"/>
              <a:t>: Ok – sure. </a:t>
            </a:r>
          </a:p>
          <a:p>
            <a:pPr>
              <a:lnSpc>
                <a:spcPct val="90000"/>
              </a:lnSpc>
              <a:spcBef>
                <a:spcPts val="300"/>
              </a:spcBef>
            </a:pPr>
            <a:r>
              <a:rPr lang="en-US" sz="1000" b="1" dirty="0"/>
              <a:t>PE</a:t>
            </a:r>
            <a:r>
              <a:rPr lang="en-US" sz="1000" dirty="0"/>
              <a:t>: If he’s having sex with you without a condom, there could be risk for HIV. Many people think that only certain kinds of people are risky, but in fact anyone could have HIV: it doesn’t matter if you are gay, or straight. There is no way you can tell by looking at someone if they are infected – the only way to know for sure is to get tested. Does that make sense to you? [</a:t>
            </a:r>
            <a:r>
              <a:rPr lang="en-US" sz="1000" b="1" dirty="0"/>
              <a:t>Tell-Ask</a:t>
            </a:r>
            <a:r>
              <a:rPr lang="en-US" sz="1000" dirty="0"/>
              <a:t>]</a:t>
            </a:r>
          </a:p>
          <a:p>
            <a:pPr>
              <a:lnSpc>
                <a:spcPct val="90000"/>
              </a:lnSpc>
              <a:spcBef>
                <a:spcPts val="300"/>
              </a:spcBef>
            </a:pPr>
            <a:r>
              <a:rPr lang="en-US" sz="1000" b="1" dirty="0"/>
              <a:t>Client</a:t>
            </a:r>
            <a:r>
              <a:rPr lang="en-US" sz="1000" dirty="0"/>
              <a:t>: I guess so. I mean, I know everyone says you have to get tested and know your status, but I have always figured it would be better to just not know. </a:t>
            </a:r>
          </a:p>
          <a:p>
            <a:pPr>
              <a:lnSpc>
                <a:spcPct val="90000"/>
              </a:lnSpc>
              <a:spcBef>
                <a:spcPts val="300"/>
              </a:spcBef>
            </a:pPr>
            <a:r>
              <a:rPr lang="en-US" sz="1000" b="1" dirty="0"/>
              <a:t>PE</a:t>
            </a:r>
            <a:r>
              <a:rPr lang="en-US" sz="1000" dirty="0"/>
              <a:t>: So you’ve been having unprotected sex, and you’re worried about HIV, and you’ve thought about testing, but on the other hand maybe it’s better just not to know – is that about right? [</a:t>
            </a:r>
            <a:r>
              <a:rPr lang="en-US" sz="1000" b="1" dirty="0"/>
              <a:t>Reflection –Summarizing</a:t>
            </a:r>
            <a:r>
              <a:rPr lang="en-US" sz="1000" dirty="0"/>
              <a:t>]</a:t>
            </a:r>
          </a:p>
          <a:p>
            <a:pPr>
              <a:lnSpc>
                <a:spcPct val="90000"/>
              </a:lnSpc>
            </a:pP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22</a:t>
            </a:fld>
            <a:endParaRPr lang="en-US" dirty="0"/>
          </a:p>
        </p:txBody>
      </p:sp>
    </p:spTree>
    <p:extLst>
      <p:ext uri="{BB962C8B-B14F-4D97-AF65-F5344CB8AC3E}">
        <p14:creationId xmlns:p14="http://schemas.microsoft.com/office/powerpoint/2010/main" val="28032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Say: </a:t>
            </a:r>
            <a:r>
              <a:rPr lang="en-US" sz="1200" i="1" kern="1200" dirty="0">
                <a:solidFill>
                  <a:schemeClr val="tx1"/>
                </a:solidFill>
                <a:effectLst/>
                <a:latin typeface="+mn-lt"/>
                <a:ea typeface="+mn-ea"/>
                <a:cs typeface="+mn-cs"/>
              </a:rPr>
              <a:t>Regardless of which strategy you use in communicating with your clients, it is important to avoid certain communication approaches that, while they may be well intended, are likely to encourage clients to resist change. </a:t>
            </a: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These include the ones on this slide. Would someone like to read these on the slide?</a:t>
            </a: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Have a volunteer read the examples.</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23</a:t>
            </a:fld>
            <a:endParaRPr lang="en-US" dirty="0"/>
          </a:p>
        </p:txBody>
      </p:sp>
    </p:spTree>
    <p:extLst>
      <p:ext uri="{BB962C8B-B14F-4D97-AF65-F5344CB8AC3E}">
        <p14:creationId xmlns:p14="http://schemas.microsoft.com/office/powerpoint/2010/main" val="247402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In place of the approaches on the previous slide, you can try using these approaches instead. Would someone like to read from the slide?</a:t>
            </a:r>
          </a:p>
          <a:p>
            <a:endParaRPr lang="en-US" i="1" dirty="0"/>
          </a:p>
          <a:p>
            <a:r>
              <a:rPr lang="en-US" i="0" dirty="0"/>
              <a:t>Have a volunteer read from the slide.</a:t>
            </a:r>
          </a:p>
        </p:txBody>
      </p:sp>
      <p:sp>
        <p:nvSpPr>
          <p:cNvPr id="4" name="Slide Number Placeholder 3"/>
          <p:cNvSpPr>
            <a:spLocks noGrp="1"/>
          </p:cNvSpPr>
          <p:nvPr>
            <p:ph type="sldNum" sz="quarter" idx="5"/>
          </p:nvPr>
        </p:nvSpPr>
        <p:spPr/>
        <p:txBody>
          <a:bodyPr/>
          <a:lstStyle/>
          <a:p>
            <a:fld id="{9AA269E5-789A-4D39-AC6D-24DE67320D1E}" type="slidenum">
              <a:rPr lang="en-US" smtClean="0"/>
              <a:t>24</a:t>
            </a:fld>
            <a:endParaRPr lang="en-US" dirty="0"/>
          </a:p>
        </p:txBody>
      </p:sp>
    </p:spTree>
    <p:extLst>
      <p:ext uri="{BB962C8B-B14F-4D97-AF65-F5344CB8AC3E}">
        <p14:creationId xmlns:p14="http://schemas.microsoft.com/office/powerpoint/2010/main" val="1550836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8663"/>
            <a:ext cx="5486400" cy="3086100"/>
          </a:xfrm>
        </p:spPr>
      </p:sp>
      <p:sp>
        <p:nvSpPr>
          <p:cNvPr id="3" name="Notes Placeholder 2"/>
          <p:cNvSpPr>
            <a:spLocks noGrp="1"/>
          </p:cNvSpPr>
          <p:nvPr>
            <p:ph type="body" idx="1"/>
          </p:nvPr>
        </p:nvSpPr>
        <p:spPr>
          <a:xfrm>
            <a:off x="685800" y="3949613"/>
            <a:ext cx="5486400" cy="5119231"/>
          </a:xfrm>
        </p:spPr>
        <p:txBody>
          <a:bodyPr/>
          <a:lstStyle/>
          <a:p>
            <a:pPr>
              <a:lnSpc>
                <a:spcPct val="90000"/>
              </a:lnSpc>
              <a:spcBef>
                <a:spcPts val="600"/>
              </a:spcBef>
            </a:pPr>
            <a:r>
              <a:rPr lang="en-US" b="1" dirty="0"/>
              <a:t>Say</a:t>
            </a:r>
            <a:r>
              <a:rPr lang="en-US" dirty="0"/>
              <a:t>: </a:t>
            </a:r>
            <a:r>
              <a:rPr lang="en-US" i="1" dirty="0"/>
              <a:t>Can anyone tell me what motivation is? What are other words you would use to describe it? How does it relate to index testing?</a:t>
            </a:r>
          </a:p>
          <a:p>
            <a:pPr>
              <a:lnSpc>
                <a:spcPct val="90000"/>
              </a:lnSpc>
              <a:spcBef>
                <a:spcPts val="600"/>
              </a:spcBef>
            </a:pPr>
            <a:r>
              <a:rPr lang="en-US" i="0" dirty="0"/>
              <a:t>Capture participants’ comments on flipchart paper.</a:t>
            </a:r>
          </a:p>
          <a:p>
            <a:pPr>
              <a:lnSpc>
                <a:spcPct val="90000"/>
              </a:lnSpc>
              <a:spcBef>
                <a:spcPts val="600"/>
              </a:spcBef>
            </a:pPr>
            <a:r>
              <a:rPr lang="en-US" b="1" i="0" dirty="0"/>
              <a:t>Say: </a:t>
            </a:r>
            <a:r>
              <a:rPr lang="en-US" b="0" i="1" dirty="0"/>
              <a:t>Now c</a:t>
            </a:r>
            <a:r>
              <a:rPr lang="en-US" i="1" dirty="0"/>
              <a:t>an anyone tell me what coercion is?  </a:t>
            </a:r>
          </a:p>
          <a:p>
            <a:pPr marL="0" marR="0" lvl="0" indent="0" algn="l" defTabSz="914400" rtl="0" eaLnBrk="1" fontAlgn="auto" latinLnBrk="0" hangingPunct="1">
              <a:lnSpc>
                <a:spcPct val="90000"/>
              </a:lnSpc>
              <a:spcBef>
                <a:spcPts val="600"/>
              </a:spcBef>
              <a:spcAft>
                <a:spcPts val="0"/>
              </a:spcAft>
              <a:buClrTx/>
              <a:buSzTx/>
              <a:buFontTx/>
              <a:buNone/>
              <a:tabLst/>
              <a:defRPr/>
            </a:pPr>
            <a:r>
              <a:rPr lang="en-US" i="0" dirty="0"/>
              <a:t>Capture participants’ comments on flipchart paper. Highlight when there is any similarity between words used to describe motivation and coercion.</a:t>
            </a:r>
            <a:endParaRPr lang="en-US" dirty="0"/>
          </a:p>
          <a:p>
            <a:pPr>
              <a:lnSpc>
                <a:spcPct val="90000"/>
              </a:lnSpc>
              <a:spcBef>
                <a:spcPts val="600"/>
              </a:spcBef>
            </a:pPr>
            <a:r>
              <a:rPr lang="en-US" b="1" dirty="0"/>
              <a:t>Say</a:t>
            </a:r>
            <a:r>
              <a:rPr lang="en-US" dirty="0"/>
              <a:t>: </a:t>
            </a:r>
            <a:r>
              <a:rPr lang="en-US" i="1" dirty="0"/>
              <a:t>When does motivating cross the line to coercion? Let’s do a short exercise to see what you think.</a:t>
            </a:r>
          </a:p>
          <a:p>
            <a:pPr>
              <a:lnSpc>
                <a:spcPct val="90000"/>
              </a:lnSpc>
              <a:spcBef>
                <a:spcPts val="600"/>
              </a:spcBef>
            </a:pPr>
            <a:r>
              <a:rPr lang="en-US" dirty="0"/>
              <a:t>Ask the group to stand up. They will need to be able to walk to one side of the room or the other, or stay in the middle for this exercise. Alternatively, they can stay in their seats and raise their hands.</a:t>
            </a:r>
          </a:p>
          <a:p>
            <a:pPr>
              <a:lnSpc>
                <a:spcPct val="90000"/>
              </a:lnSpc>
              <a:spcBef>
                <a:spcPts val="600"/>
              </a:spcBef>
            </a:pPr>
            <a:r>
              <a:rPr lang="en-US" dirty="0"/>
              <a:t>Call out the following examples and ask participants to vote with their body and/or their hands if it is motivation, coercion, or a little of both:</a:t>
            </a:r>
          </a:p>
          <a:p>
            <a:pPr marL="228600" indent="-228600">
              <a:lnSpc>
                <a:spcPct val="90000"/>
              </a:lnSpc>
              <a:buAutoNum type="arabicParenR"/>
            </a:pPr>
            <a:r>
              <a:rPr lang="en-US" dirty="0"/>
              <a:t>To increase index testing results, Clinic A is paying PLHIV $10 for every partner they refer, and an extra $5 if the partner tests positive.</a:t>
            </a:r>
          </a:p>
          <a:p>
            <a:pPr marL="228600" indent="-228600">
              <a:lnSpc>
                <a:spcPct val="90000"/>
              </a:lnSpc>
              <a:buAutoNum type="arabicParenR"/>
            </a:pPr>
            <a:r>
              <a:rPr lang="en-US" dirty="0"/>
              <a:t>A PLHIV client arrives to pick up her ART.  The counselor tells her she can’t get the medicine unless she refers at least 2 partners for HIV testing.</a:t>
            </a:r>
          </a:p>
          <a:p>
            <a:pPr marL="228600" indent="-228600">
              <a:lnSpc>
                <a:spcPct val="90000"/>
              </a:lnSpc>
              <a:buAutoNum type="arabicParenR"/>
            </a:pPr>
            <a:r>
              <a:rPr lang="en-US" dirty="0"/>
              <a:t>A mother living with HIV is hesitant to bring her biological children for HIV testing.  You pair her with a peer mother who can share her own experience with referring her children.</a:t>
            </a:r>
          </a:p>
          <a:p>
            <a:pPr marL="0" marR="0" lvl="0" indent="0" algn="l" defTabSz="914400" rtl="0" eaLnBrk="1" fontAlgn="auto" latinLnBrk="0" hangingPunct="1">
              <a:lnSpc>
                <a:spcPct val="90000"/>
              </a:lnSpc>
              <a:spcBef>
                <a:spcPts val="600"/>
              </a:spcBef>
              <a:spcAft>
                <a:spcPts val="0"/>
              </a:spcAft>
              <a:buClrTx/>
              <a:buSzTx/>
              <a:buFontTx/>
              <a:buNone/>
              <a:tabLst/>
              <a:defRPr/>
            </a:pPr>
            <a:r>
              <a:rPr lang="en-US" dirty="0"/>
              <a:t>COERCION: </a:t>
            </a:r>
            <a:r>
              <a:rPr lang="en-US" sz="1200" b="0" i="0" u="none" strike="noStrike" kern="1200" dirty="0">
                <a:solidFill>
                  <a:schemeClr val="tx1"/>
                </a:solidFill>
                <a:effectLst/>
                <a:latin typeface="+mn-lt"/>
                <a:ea typeface="+mn-ea"/>
                <a:cs typeface="+mn-cs"/>
              </a:rPr>
              <a:t>the practice of persuading someone to do something by using force or threats</a:t>
            </a:r>
            <a:endParaRPr lang="en-US" dirty="0"/>
          </a:p>
          <a:p>
            <a:pPr>
              <a:lnSpc>
                <a:spcPct val="90000"/>
              </a:lnSpc>
              <a:spcBef>
                <a:spcPts val="600"/>
              </a:spcBef>
            </a:pPr>
            <a:r>
              <a:rPr lang="en-US" dirty="0"/>
              <a:t>Remind the participants that noncoercion is a core principle of HIV testing before moving on.</a:t>
            </a:r>
          </a:p>
        </p:txBody>
      </p:sp>
      <p:sp>
        <p:nvSpPr>
          <p:cNvPr id="4" name="Slide Number Placeholder 3"/>
          <p:cNvSpPr>
            <a:spLocks noGrp="1"/>
          </p:cNvSpPr>
          <p:nvPr>
            <p:ph type="sldNum" sz="quarter" idx="5"/>
          </p:nvPr>
        </p:nvSpPr>
        <p:spPr/>
        <p:txBody>
          <a:bodyPr/>
          <a:lstStyle/>
          <a:p>
            <a:fld id="{9AA269E5-789A-4D39-AC6D-24DE67320D1E}" type="slidenum">
              <a:rPr lang="en-US" smtClean="0"/>
              <a:t>25</a:t>
            </a:fld>
            <a:endParaRPr lang="en-US" dirty="0"/>
          </a:p>
        </p:txBody>
      </p:sp>
    </p:spTree>
    <p:extLst>
      <p:ext uri="{BB962C8B-B14F-4D97-AF65-F5344CB8AC3E}">
        <p14:creationId xmlns:p14="http://schemas.microsoft.com/office/powerpoint/2010/main" val="184699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Motivational counseling helps clients and providers form a relationship in which sensitive information is likely to be shared. In the context of index testing, that information may involve violence from one of the index client’s partners.</a:t>
            </a:r>
          </a:p>
          <a:p>
            <a:endParaRPr lang="en-US" i="1" dirty="0"/>
          </a:p>
          <a:p>
            <a:r>
              <a:rPr lang="en-US" i="1" dirty="0"/>
              <a:t>Disclosures of IPV cannot be treated like other causes such as ambivalence or other reasons for resistance. Engaging a violent partner through partner notification can cause extreme harm to the index client. If a client does not feel comfortable engaging a partner because of violence or the threat of violence, then it should not be pursued further. </a:t>
            </a:r>
          </a:p>
          <a:p>
            <a:endParaRPr lang="en-US" i="1" dirty="0"/>
          </a:p>
          <a:p>
            <a:r>
              <a:rPr lang="en-US" i="1" dirty="0"/>
              <a:t>At the same time, a client who discloses IPV has now shared important information that can affect their treatment adherence, viral load, and overall well-being. </a:t>
            </a:r>
          </a:p>
          <a:p>
            <a:endParaRPr lang="en-US" i="1" dirty="0"/>
          </a:p>
          <a:p>
            <a:r>
              <a:rPr lang="en-US" i="1" dirty="0"/>
              <a:t>It should be addressed immediately. </a:t>
            </a:r>
          </a:p>
          <a:p>
            <a:endParaRPr lang="en-US" i="1" dirty="0"/>
          </a:p>
          <a:p>
            <a:r>
              <a:rPr lang="en-US" i="1" dirty="0"/>
              <a:t>When violence disclosures occur, the conversation about index testing should be paused and the provider should shift to offering first-line support. First-line support will be explored in detail in the next session.</a:t>
            </a:r>
          </a:p>
        </p:txBody>
      </p:sp>
      <p:sp>
        <p:nvSpPr>
          <p:cNvPr id="4" name="Slide Number Placeholder 3"/>
          <p:cNvSpPr>
            <a:spLocks noGrp="1"/>
          </p:cNvSpPr>
          <p:nvPr>
            <p:ph type="sldNum" sz="quarter" idx="5"/>
          </p:nvPr>
        </p:nvSpPr>
        <p:spPr/>
        <p:txBody>
          <a:bodyPr/>
          <a:lstStyle/>
          <a:p>
            <a:fld id="{9AA269E5-789A-4D39-AC6D-24DE67320D1E}" type="slidenum">
              <a:rPr lang="en-US" smtClean="0"/>
              <a:t>26</a:t>
            </a:fld>
            <a:endParaRPr lang="en-US" dirty="0"/>
          </a:p>
        </p:txBody>
      </p:sp>
    </p:spTree>
    <p:extLst>
      <p:ext uri="{BB962C8B-B14F-4D97-AF65-F5344CB8AC3E}">
        <p14:creationId xmlns:p14="http://schemas.microsoft.com/office/powerpoint/2010/main" val="129474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In this session, we will discuss some of the minimum requirements that must be in place before asking about violence, and learn recommended ways to ask about and respond to intimate partner violence.</a:t>
            </a:r>
          </a:p>
        </p:txBody>
      </p:sp>
      <p:sp>
        <p:nvSpPr>
          <p:cNvPr id="4" name="Slide Number Placeholder 3"/>
          <p:cNvSpPr>
            <a:spLocks noGrp="1"/>
          </p:cNvSpPr>
          <p:nvPr>
            <p:ph type="sldNum" sz="quarter" idx="5"/>
          </p:nvPr>
        </p:nvSpPr>
        <p:spPr/>
        <p:txBody>
          <a:bodyPr/>
          <a:lstStyle/>
          <a:p>
            <a:fld id="{9AA269E5-789A-4D39-AC6D-24DE67320D1E}" type="slidenum">
              <a:rPr lang="en-US" smtClean="0"/>
              <a:t>27</a:t>
            </a:fld>
            <a:endParaRPr lang="en-US" dirty="0"/>
          </a:p>
        </p:txBody>
      </p:sp>
    </p:spTree>
    <p:extLst>
      <p:ext uri="{BB962C8B-B14F-4D97-AF65-F5344CB8AC3E}">
        <p14:creationId xmlns:p14="http://schemas.microsoft.com/office/powerpoint/2010/main" val="339492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We’ve touched several times on violence throughout this training. In this session, we will be discussing how to ask about violence and what to do when it is disclosed.</a:t>
            </a:r>
          </a:p>
          <a:p>
            <a:endParaRPr lang="en-US" i="1" dirty="0"/>
          </a:p>
          <a:p>
            <a:r>
              <a:rPr lang="en-US" i="1" dirty="0"/>
              <a:t>Before staff members in a program can ask about violence—thus, before the program can implement index testing—several elements must be in place. While providers are not responsible for many of these (such as developing SOPs), it is important for you to know what kinds of support should be available to you as you engage in this important work. </a:t>
            </a:r>
          </a:p>
          <a:p>
            <a:endParaRPr lang="en-US" i="1" dirty="0"/>
          </a:p>
          <a:p>
            <a:r>
              <a:rPr lang="en-US" i="1" dirty="0"/>
              <a:t>The two requirements that we will cover in detail in this session are outlined in red.</a:t>
            </a:r>
          </a:p>
        </p:txBody>
      </p:sp>
      <p:sp>
        <p:nvSpPr>
          <p:cNvPr id="4" name="Slide Number Placeholder 3"/>
          <p:cNvSpPr>
            <a:spLocks noGrp="1"/>
          </p:cNvSpPr>
          <p:nvPr>
            <p:ph type="sldNum" sz="quarter" idx="5"/>
          </p:nvPr>
        </p:nvSpPr>
        <p:spPr/>
        <p:txBody>
          <a:bodyPr/>
          <a:lstStyle/>
          <a:p>
            <a:fld id="{9AA269E5-789A-4D39-AC6D-24DE67320D1E}" type="slidenum">
              <a:rPr lang="en-US" smtClean="0"/>
              <a:t>28</a:t>
            </a:fld>
            <a:endParaRPr lang="en-US" dirty="0"/>
          </a:p>
        </p:txBody>
      </p:sp>
    </p:spTree>
    <p:extLst>
      <p:ext uri="{BB962C8B-B14F-4D97-AF65-F5344CB8AC3E}">
        <p14:creationId xmlns:p14="http://schemas.microsoft.com/office/powerpoint/2010/main" val="148990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800"/>
              </a:spcAft>
            </a:pPr>
            <a:r>
              <a:rPr lang="en-US" b="1" dirty="0"/>
              <a:t>Say</a:t>
            </a:r>
            <a:r>
              <a:rPr lang="en-US" dirty="0"/>
              <a:t>: </a:t>
            </a:r>
            <a:r>
              <a:rPr lang="en-US" i="1" dirty="0"/>
              <a:t>Many clients will not understand why an HIV counselor would want to talk about their experiences of violence. Therefore, it is important to begin with explaining that you would like to ask about violence because you care about their well-being and want to support them in making a decision about whether index testing is right for them and which modality to use.</a:t>
            </a:r>
          </a:p>
          <a:p>
            <a:pPr>
              <a:lnSpc>
                <a:spcPct val="110000"/>
              </a:lnSpc>
              <a:spcBef>
                <a:spcPts val="0"/>
              </a:spcBef>
              <a:spcAft>
                <a:spcPts val="800"/>
              </a:spcAft>
            </a:pPr>
            <a:r>
              <a:rPr lang="en-US" i="1" dirty="0"/>
              <a:t>You might consider using the script provided here on the slide. Would someone like to volunteer to read it?</a:t>
            </a:r>
          </a:p>
          <a:p>
            <a:pPr>
              <a:lnSpc>
                <a:spcPct val="110000"/>
              </a:lnSpc>
              <a:spcBef>
                <a:spcPts val="0"/>
              </a:spcBef>
              <a:spcAft>
                <a:spcPts val="800"/>
              </a:spcAft>
            </a:pPr>
            <a:r>
              <a:rPr lang="en-US" i="0" dirty="0"/>
              <a:t>Have a participant read the lines and ask if there are any questions.</a:t>
            </a:r>
          </a:p>
          <a:p>
            <a:endParaRPr lang="es-MX" dirty="0"/>
          </a:p>
        </p:txBody>
      </p:sp>
      <p:sp>
        <p:nvSpPr>
          <p:cNvPr id="4" name="Slide Number Placeholder 3"/>
          <p:cNvSpPr>
            <a:spLocks noGrp="1"/>
          </p:cNvSpPr>
          <p:nvPr>
            <p:ph type="sldNum" sz="quarter" idx="5"/>
          </p:nvPr>
        </p:nvSpPr>
        <p:spPr/>
        <p:txBody>
          <a:bodyPr/>
          <a:lstStyle/>
          <a:p>
            <a:fld id="{9AA269E5-789A-4D39-AC6D-24DE67320D1E}" type="slidenum">
              <a:rPr lang="en-US" smtClean="0"/>
              <a:t>29</a:t>
            </a:fld>
            <a:endParaRPr lang="en-US" dirty="0"/>
          </a:p>
        </p:txBody>
      </p:sp>
    </p:spTree>
    <p:extLst>
      <p:ext uri="{BB962C8B-B14F-4D97-AF65-F5344CB8AC3E}">
        <p14:creationId xmlns:p14="http://schemas.microsoft.com/office/powerpoint/2010/main" val="44748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SESSION IS OPTIONAL</a:t>
            </a:r>
            <a:r>
              <a:rPr lang="en-US" dirty="0"/>
              <a:t>: Invite a panel of actual PLHIV clients from the community to talk about their specific experiences working with index testing and risk network referral. Ideally, some among them will have undergone index testing and risk network referral and had positive experiences. </a:t>
            </a:r>
          </a:p>
          <a:p>
            <a:endParaRPr lang="en-US" dirty="0"/>
          </a:p>
          <a:p>
            <a:r>
              <a:rPr lang="en-US" dirty="0"/>
              <a:t>OBJECTIVE: The purpose of this exercise is to give participants the opportunity to learn from the experiences clients had when offered and followed through with index testing and risk network referral options, and any tips they have to ensure the process is successful. This session will help orient participants to the challenges clients may face, as well as challenges providers may have when conducting index testing. It also offers a safe space to ask questions before practicing the skills.</a:t>
            </a:r>
          </a:p>
        </p:txBody>
      </p:sp>
      <p:sp>
        <p:nvSpPr>
          <p:cNvPr id="4" name="Slide Number Placeholder 3"/>
          <p:cNvSpPr>
            <a:spLocks noGrp="1"/>
          </p:cNvSpPr>
          <p:nvPr>
            <p:ph type="sldNum" sz="quarter" idx="5"/>
          </p:nvPr>
        </p:nvSpPr>
        <p:spPr/>
        <p:txBody>
          <a:bodyPr/>
          <a:lstStyle/>
          <a:p>
            <a:fld id="{9AA269E5-789A-4D39-AC6D-24DE67320D1E}" type="slidenum">
              <a:rPr lang="en-US" smtClean="0"/>
              <a:t>3</a:t>
            </a:fld>
            <a:endParaRPr lang="en-US" dirty="0"/>
          </a:p>
        </p:txBody>
      </p:sp>
    </p:spTree>
    <p:extLst>
      <p:ext uri="{BB962C8B-B14F-4D97-AF65-F5344CB8AC3E}">
        <p14:creationId xmlns:p14="http://schemas.microsoft.com/office/powerpoint/2010/main" val="1288810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Say: </a:t>
            </a:r>
            <a:r>
              <a:rPr lang="en-US" b="0" i="1" dirty="0"/>
              <a:t>When you ask about intimate partner violence, it is important to use questions that have been standardized. This ensures that each provider is not relying on their own interpretation of violence and that a broad range of violence is explored.</a:t>
            </a:r>
          </a:p>
          <a:p>
            <a:pPr marL="0" indent="0">
              <a:buFont typeface="Arial" panose="020B0604020202020204" pitchFamily="34" charset="0"/>
              <a:buNone/>
            </a:pPr>
            <a:endParaRPr lang="en-US" b="0" i="1" u="none" dirty="0"/>
          </a:p>
          <a:p>
            <a:pPr marL="0" indent="0">
              <a:buFont typeface="Arial" panose="020B0604020202020204" pitchFamily="34" charset="0"/>
              <a:buNone/>
            </a:pPr>
            <a:r>
              <a:rPr lang="en-US" b="0" i="1" u="none" dirty="0"/>
              <a:t>The questions on the left are commonly used for cisgender women. They are useful with key populations as well, but will not address the unique forms of IPV they may experience. </a:t>
            </a:r>
          </a:p>
          <a:p>
            <a:pPr marL="0" indent="0">
              <a:buFont typeface="Arial" panose="020B0604020202020204" pitchFamily="34" charset="0"/>
              <a:buNone/>
            </a:pPr>
            <a:endParaRPr lang="en-US" b="0" i="1" u="none" dirty="0"/>
          </a:p>
          <a:p>
            <a:pPr marL="0" indent="0">
              <a:buFont typeface="Arial" panose="020B0604020202020204" pitchFamily="34" charset="0"/>
              <a:buNone/>
            </a:pPr>
            <a:r>
              <a:rPr lang="en-US" b="0" i="1" u="none" dirty="0"/>
              <a:t>Consider adding questions, such as those on the right, or creating other relevant questions, based on the characteristics of IPV in your context. Especially if you will be creating questions specific to the experiences of KP members, it’s always important to make sure that questions work in the local context, particularly if they will need to be translated.</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533869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So, what should you do if someone says no to all of your questions?</a:t>
            </a:r>
          </a:p>
          <a:p>
            <a:endParaRPr lang="en-US" dirty="0"/>
          </a:p>
          <a:p>
            <a:r>
              <a:rPr lang="en-US" dirty="0"/>
              <a:t>Review slide.</a:t>
            </a:r>
          </a:p>
        </p:txBody>
      </p:sp>
      <p:sp>
        <p:nvSpPr>
          <p:cNvPr id="4" name="Slide Number Placeholder 3"/>
          <p:cNvSpPr>
            <a:spLocks noGrp="1"/>
          </p:cNvSpPr>
          <p:nvPr>
            <p:ph type="sldNum" sz="quarter" idx="5"/>
          </p:nvPr>
        </p:nvSpPr>
        <p:spPr/>
        <p:txBody>
          <a:bodyPr/>
          <a:lstStyle/>
          <a:p>
            <a:fld id="{8D8D3582-6D6B-438A-82FF-FE0768558734}" type="slidenum">
              <a:rPr lang="en-US" smtClean="0"/>
              <a:t>31</a:t>
            </a:fld>
            <a:endParaRPr lang="en-US"/>
          </a:p>
        </p:txBody>
      </p:sp>
    </p:spTree>
    <p:extLst>
      <p:ext uri="{BB962C8B-B14F-4D97-AF65-F5344CB8AC3E}">
        <p14:creationId xmlns:p14="http://schemas.microsoft.com/office/powerpoint/2010/main" val="4242169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If someone says “yes” to IPV screening, what do you do?</a:t>
            </a:r>
          </a:p>
          <a:p>
            <a:endParaRPr lang="en-US" i="1" dirty="0"/>
          </a:p>
          <a:p>
            <a:r>
              <a:rPr lang="en-US" i="1" dirty="0"/>
              <a:t>It is important not to disqualify them from index testing or begin discussing another partner.</a:t>
            </a:r>
          </a:p>
          <a:p>
            <a:endParaRPr lang="en-US" i="1" dirty="0"/>
          </a:p>
          <a:p>
            <a:r>
              <a:rPr lang="en-US" i="1" dirty="0"/>
              <a:t>A client who discloses IPV has shared important information that can affect their treatment adherence, viral load, and overall well-being. It should be addressed immediately. </a:t>
            </a:r>
          </a:p>
          <a:p>
            <a:endParaRPr lang="en-US" i="1" dirty="0"/>
          </a:p>
          <a:p>
            <a:r>
              <a:rPr lang="en-US" i="1" dirty="0"/>
              <a:t>Disclosures of violence should be responded to with first-line support. Failure to do so can cause harm.</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32</a:t>
            </a:fld>
            <a:endParaRPr lang="en-US" dirty="0"/>
          </a:p>
        </p:txBody>
      </p:sp>
    </p:spTree>
    <p:extLst>
      <p:ext uri="{BB962C8B-B14F-4D97-AF65-F5344CB8AC3E}">
        <p14:creationId xmlns:p14="http://schemas.microsoft.com/office/powerpoint/2010/main" val="2665090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b="1" i="0" dirty="0"/>
              <a:t>Say: </a:t>
            </a:r>
            <a:r>
              <a:rPr lang="en-US" i="1" kern="1200" dirty="0">
                <a:solidFill>
                  <a:schemeClr val="tx1"/>
                </a:solidFill>
                <a:effectLst/>
                <a:latin typeface="+mn-lt"/>
                <a:ea typeface="+mn-ea"/>
                <a:cs typeface="+mn-cs"/>
              </a:rPr>
              <a:t>First-line support is also known as psychological first aid. </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marL="0" lvl="0" indent="0">
              <a:buFont typeface="Arial" panose="020B0604020202020204" pitchFamily="34" charset="0"/>
              <a:buNone/>
            </a:pPr>
            <a:r>
              <a:rPr lang="en-US" i="1" kern="1200" dirty="0">
                <a:solidFill>
                  <a:schemeClr val="tx1"/>
                </a:solidFill>
                <a:effectLst/>
                <a:latin typeface="+mn-lt"/>
                <a:ea typeface="+mn-ea"/>
                <a:cs typeface="+mn-cs"/>
              </a:rPr>
              <a:t>It can be easily remembered using the LIVES acronym in contexts where English is spoken.</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marL="0" lvl="0" indent="0">
              <a:buFont typeface="Arial" panose="020B0604020202020204" pitchFamily="34" charset="0"/>
              <a:buNone/>
            </a:pPr>
            <a:r>
              <a:rPr lang="en-US" i="0" kern="1200" dirty="0">
                <a:solidFill>
                  <a:schemeClr val="tx1"/>
                </a:solidFill>
                <a:effectLst/>
                <a:latin typeface="+mn-lt"/>
                <a:ea typeface="+mn-ea"/>
                <a:cs typeface="+mn-cs"/>
              </a:rPr>
              <a:t>Review the contents of the table.</a:t>
            </a:r>
          </a:p>
          <a:p>
            <a:pPr marL="0" lvl="0" indent="0">
              <a:buFont typeface="Arial" panose="020B0604020202020204" pitchFamily="34" charset="0"/>
              <a:buNone/>
            </a:pPr>
            <a:endParaRPr lang="en-US" i="0" kern="1200" dirty="0">
              <a:solidFill>
                <a:schemeClr val="tx1"/>
              </a:solidFill>
              <a:effectLst/>
              <a:latin typeface="+mn-lt"/>
              <a:ea typeface="+mn-ea"/>
              <a:cs typeface="+mn-cs"/>
            </a:endParaRPr>
          </a:p>
          <a:p>
            <a:pPr marL="0" lvl="0" indent="0">
              <a:buFont typeface="Arial" panose="020B0604020202020204" pitchFamily="34" charset="0"/>
              <a:buNone/>
            </a:pPr>
            <a:r>
              <a:rPr lang="en-US" b="1" i="0" dirty="0"/>
              <a:t>Say: </a:t>
            </a:r>
            <a:r>
              <a:rPr lang="en-US" i="1" kern="1200" dirty="0">
                <a:solidFill>
                  <a:schemeClr val="tx1"/>
                </a:solidFill>
                <a:effectLst/>
                <a:latin typeface="+mn-lt"/>
                <a:ea typeface="+mn-ea"/>
                <a:cs typeface="+mn-cs"/>
              </a:rPr>
              <a:t>You can see from the image that WHO recommends that HCWs use LIVES when women disclose violence. It can also be used with key population members who are male or transgender.</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33</a:t>
            </a:fld>
            <a:endParaRPr lang="en-US" dirty="0"/>
          </a:p>
        </p:txBody>
      </p:sp>
    </p:spTree>
    <p:extLst>
      <p:ext uri="{BB962C8B-B14F-4D97-AF65-F5344CB8AC3E}">
        <p14:creationId xmlns:p14="http://schemas.microsoft.com/office/powerpoint/2010/main" val="1667103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t>Say: </a:t>
            </a:r>
            <a:r>
              <a:rPr lang="en-US" b="0" i="1" dirty="0"/>
              <a:t>We will now go over each of the skills in outlined in the LIVES acronym.</a:t>
            </a:r>
          </a:p>
          <a:p>
            <a:pPr marL="0" marR="0" lvl="0" indent="0" algn="l" defTabSz="914400" rtl="0" eaLnBrk="0" fontAlgn="base" latinLnBrk="0" hangingPunct="0">
              <a:lnSpc>
                <a:spcPct val="100000"/>
              </a:lnSpc>
              <a:spcAft>
                <a:spcPct val="0"/>
              </a:spcAft>
              <a:buClrTx/>
              <a:buSzTx/>
              <a:buFontTx/>
              <a:buNone/>
              <a:tabLst/>
              <a:defRPr/>
            </a:pPr>
            <a:endParaRPr lang="en-US" b="0" i="1" dirty="0"/>
          </a:p>
          <a:p>
            <a:pPr marL="0" marR="0" lvl="0" indent="0" algn="l" defTabSz="914400" rtl="0" eaLnBrk="0" fontAlgn="base" latinLnBrk="0" hangingPunct="0">
              <a:lnSpc>
                <a:spcPct val="100000"/>
              </a:lnSpc>
              <a:spcAft>
                <a:spcPct val="0"/>
              </a:spcAft>
              <a:buClrTx/>
              <a:buSzTx/>
              <a:buFontTx/>
              <a:buNone/>
              <a:tabLst/>
              <a:defRPr/>
            </a:pPr>
            <a:r>
              <a:rPr lang="en-US" b="0" i="1" dirty="0"/>
              <a:t>The first is listening without judgement and with empathy. </a:t>
            </a:r>
          </a:p>
          <a:p>
            <a:pPr marL="0" marR="0" lvl="0" indent="0" algn="l" defTabSz="914400" rtl="0" eaLnBrk="0" fontAlgn="base" latinLnBrk="0" hangingPunct="0">
              <a:lnSpc>
                <a:spcPct val="100000"/>
              </a:lnSpc>
              <a:spcAft>
                <a:spcPct val="0"/>
              </a:spcAft>
              <a:buClrTx/>
              <a:buSzTx/>
              <a:buFontTx/>
              <a:buNone/>
              <a:tabLst/>
              <a:defRPr/>
            </a:pPr>
            <a:endParaRPr lang="en-US" b="0" i="1" dirty="0"/>
          </a:p>
          <a:p>
            <a:pPr marL="0" marR="0" lvl="0" indent="0" algn="l" defTabSz="914400" rtl="0" eaLnBrk="0" fontAlgn="base" latinLnBrk="0" hangingPunct="0">
              <a:lnSpc>
                <a:spcPct val="100000"/>
              </a:lnSpc>
              <a:spcAft>
                <a:spcPct val="0"/>
              </a:spcAft>
              <a:buClrTx/>
              <a:buSzTx/>
              <a:buFontTx/>
              <a:buNone/>
              <a:tabLst/>
              <a:defRPr/>
            </a:pPr>
            <a:r>
              <a:rPr lang="en-US" b="0" i="1" dirty="0"/>
              <a:t>Remember that it can be difficult to share about an experience of violence; making it clear that you are interested and empathetic can encourage a client to open up</a:t>
            </a:r>
            <a:r>
              <a:rPr lang="en-US" b="0" dirty="0"/>
              <a:t>. </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34</a:t>
            </a:fld>
            <a:endParaRPr lang="en-US" dirty="0"/>
          </a:p>
        </p:txBody>
      </p:sp>
    </p:spTree>
    <p:extLst>
      <p:ext uri="{BB962C8B-B14F-4D97-AF65-F5344CB8AC3E}">
        <p14:creationId xmlns:p14="http://schemas.microsoft.com/office/powerpoint/2010/main" val="333878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41363"/>
            <a:ext cx="5584825" cy="3141662"/>
          </a:xfrm>
        </p:spPr>
      </p:sp>
      <p:sp>
        <p:nvSpPr>
          <p:cNvPr id="3" name="Notes Placeholder 2"/>
          <p:cNvSpPr>
            <a:spLocks noGrp="1"/>
          </p:cNvSpPr>
          <p:nvPr>
            <p:ph type="body" idx="1"/>
          </p:nvPr>
        </p:nvSpPr>
        <p:spPr>
          <a:xfrm>
            <a:off x="685800" y="4175080"/>
            <a:ext cx="5486400" cy="40545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Say: </a:t>
            </a:r>
            <a:r>
              <a:rPr lang="en-US" sz="1200" b="0" i="1" kern="1200" dirty="0">
                <a:solidFill>
                  <a:schemeClr val="tx1"/>
                </a:solidFill>
                <a:effectLst/>
                <a:latin typeface="+mn-lt"/>
                <a:ea typeface="+mn-ea"/>
                <a:cs typeface="+mn-cs"/>
              </a:rPr>
              <a:t>We discussed the importance of reflective listening in Session 11. However, an important difference between motivational counseling and using the LIVES approach in instances of disclosed violence is that you, as the provider, do not have a behavioral goal for the client. Your role is simply to listen to the client to understand what they wish to do without attempting to direct them toward a specific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It is also important to remember that IPV is a complex and personal issue and that it is not your role to solve your client’s problems. LIVES provides a platform in which you give the client options and let the client know that you will support any choice that they make.</a:t>
            </a:r>
            <a:endParaRPr lang="en-US" sz="1200" b="0" i="1"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35</a:t>
            </a:fld>
            <a:endParaRPr lang="en-US" dirty="0"/>
          </a:p>
        </p:txBody>
      </p:sp>
    </p:spTree>
    <p:extLst>
      <p:ext uri="{BB962C8B-B14F-4D97-AF65-F5344CB8AC3E}">
        <p14:creationId xmlns:p14="http://schemas.microsoft.com/office/powerpoint/2010/main" val="1824583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The next skill is inquiring about needs/concerns.</a:t>
            </a:r>
          </a:p>
          <a:p>
            <a:endParaRPr lang="en-US" i="1" dirty="0"/>
          </a:p>
          <a:p>
            <a:r>
              <a:rPr lang="en-US" i="1" dirty="0"/>
              <a:t>The purpose of this step is to learn what is most important for the survivor. </a:t>
            </a:r>
          </a:p>
          <a:p>
            <a:endParaRPr lang="en-US" i="1" dirty="0"/>
          </a:p>
          <a:p>
            <a:r>
              <a:rPr lang="en-US" i="1" dirty="0"/>
              <a:t>It is important to respect their wishes and respond to their needs.</a:t>
            </a:r>
          </a:p>
        </p:txBody>
      </p:sp>
      <p:sp>
        <p:nvSpPr>
          <p:cNvPr id="4" name="Slide Number Placeholder 3"/>
          <p:cNvSpPr>
            <a:spLocks noGrp="1"/>
          </p:cNvSpPr>
          <p:nvPr>
            <p:ph type="sldNum" sz="quarter" idx="10"/>
          </p:nvPr>
        </p:nvSpPr>
        <p:spPr/>
        <p:txBody>
          <a:bodyPr/>
          <a:lstStyle/>
          <a:p>
            <a:fld id="{6CB466E0-0366-FE4D-8716-9453F7A07CCD}" type="slidenum">
              <a:rPr lang="en-US" smtClean="0"/>
              <a:t>36</a:t>
            </a:fld>
            <a:endParaRPr lang="en-US" dirty="0"/>
          </a:p>
        </p:txBody>
      </p:sp>
    </p:spTree>
    <p:extLst>
      <p:ext uri="{BB962C8B-B14F-4D97-AF65-F5344CB8AC3E}">
        <p14:creationId xmlns:p14="http://schemas.microsoft.com/office/powerpoint/2010/main" val="2036199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There are many techniques to help you inquire about needs and concerns. </a:t>
            </a:r>
          </a:p>
          <a:p>
            <a:endParaRPr lang="en-US" i="1" dirty="0"/>
          </a:p>
          <a:p>
            <a:r>
              <a:rPr lang="en-US" i="0" dirty="0"/>
              <a:t>Ask the participants to review the options on the table and choose a few of these that they think they could do. </a:t>
            </a:r>
          </a:p>
          <a:p>
            <a:endParaRPr lang="en-US" i="0" dirty="0"/>
          </a:p>
          <a:p>
            <a:r>
              <a:rPr lang="en-US" i="0" dirty="0"/>
              <a:t>As necessary, remind them that many of these skills are also used in motivational counseling.</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37</a:t>
            </a:fld>
            <a:endParaRPr lang="en-US" dirty="0"/>
          </a:p>
        </p:txBody>
      </p:sp>
    </p:spTree>
    <p:extLst>
      <p:ext uri="{BB962C8B-B14F-4D97-AF65-F5344CB8AC3E}">
        <p14:creationId xmlns:p14="http://schemas.microsoft.com/office/powerpoint/2010/main" val="2316699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Let’s try practicing some of the techniques. </a:t>
            </a:r>
          </a:p>
          <a:p>
            <a:endParaRPr lang="en-US" i="1" dirty="0"/>
          </a:p>
          <a:p>
            <a:r>
              <a:rPr lang="en-US" i="1" dirty="0"/>
              <a:t>Suppose that you are with one of your clients, and you ask about violence and the client says, “My boyfriend has threatened to hurt me in the past.” </a:t>
            </a:r>
          </a:p>
          <a:p>
            <a:endParaRPr lang="en-US" i="1" dirty="0"/>
          </a:p>
          <a:p>
            <a:r>
              <a:rPr lang="en-US" i="1" dirty="0"/>
              <a:t>What could you say to get the survivor to provide more information?</a:t>
            </a:r>
          </a:p>
          <a:p>
            <a:endParaRPr lang="en-US" i="1" dirty="0"/>
          </a:p>
          <a:p>
            <a:r>
              <a:rPr lang="en-US" i="0" dirty="0"/>
              <a:t>Allow the participants to provide a few answers.</a:t>
            </a:r>
          </a:p>
          <a:p>
            <a:endParaRPr lang="en-US" i="0" dirty="0"/>
          </a:p>
          <a:p>
            <a:r>
              <a:rPr lang="en-US" i="0" dirty="0"/>
              <a:t>Explain that it can be as simple as saying “Can you tell me more about that?”</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38</a:t>
            </a:fld>
            <a:endParaRPr lang="en-US" dirty="0"/>
          </a:p>
        </p:txBody>
      </p:sp>
    </p:spTree>
    <p:extLst>
      <p:ext uri="{BB962C8B-B14F-4D97-AF65-F5344CB8AC3E}">
        <p14:creationId xmlns:p14="http://schemas.microsoft.com/office/powerpoint/2010/main" val="664629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Say: </a:t>
            </a:r>
            <a:r>
              <a:rPr lang="en-US" i="1" dirty="0"/>
              <a:t>Let’s do another 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Imagine that an index client is asked if they are ever hit and they respond with this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“My partner is very unpredictable. I try to keep him happy but sometimes he just gets angry for no reason. It’s becoming worse lately.”</a:t>
            </a:r>
          </a:p>
          <a:p>
            <a:endParaRPr lang="en-US" i="1" u="none" dirty="0"/>
          </a:p>
          <a:p>
            <a:r>
              <a:rPr lang="en-US" i="1" u="none" dirty="0"/>
              <a:t>Let’s try to help the survivor identify and express needs and concerns by asking the survivor to name their primary concern. </a:t>
            </a:r>
          </a:p>
          <a:p>
            <a:endParaRPr lang="en-US" i="1" u="none" dirty="0"/>
          </a:p>
          <a:p>
            <a:r>
              <a:rPr lang="en-US" i="0" u="none" dirty="0"/>
              <a:t>Ask participants to share some ideas for what the provider could say and then advance to show the example. </a:t>
            </a:r>
          </a:p>
          <a:p>
            <a:endParaRPr lang="en-US" i="0" dirty="0"/>
          </a:p>
          <a:p>
            <a:r>
              <a:rPr lang="en-US" i="0" dirty="0"/>
              <a:t>Note that the provider is trying to name the need so that this can be addressed later.</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39</a:t>
            </a:fld>
            <a:endParaRPr lang="en-US" dirty="0"/>
          </a:p>
        </p:txBody>
      </p:sp>
    </p:spTree>
    <p:extLst>
      <p:ext uri="{BB962C8B-B14F-4D97-AF65-F5344CB8AC3E}">
        <p14:creationId xmlns:p14="http://schemas.microsoft.com/office/powerpoint/2010/main" val="373039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67045"/>
          </a:xfrm>
        </p:spPr>
        <p:txBody>
          <a:bodyPr/>
          <a:lstStyle/>
          <a:p>
            <a:r>
              <a:rPr lang="en-US" b="1" dirty="0"/>
              <a:t>NOTE</a:t>
            </a:r>
            <a:r>
              <a:rPr lang="en-US" dirty="0"/>
              <a:t>: The objectives for this session are provided in then notes on the previous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session can be run like a panel discussion. Facilitator(s) can invite a maximum of four clients to sit at the front of the room or within a circle among the participants. Each client can be provided about 5 minutes to speak. Talk with clients in advance about what you hope they can bring to the discussion (a description of their experiences being offered and opting in for index testing and/or risk network referral).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Possible subjects to cover: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did they 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aspects of the counseling approach used by the provider helped them make a decision?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were their concerns, and how did they overcome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were the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10 minutes for Q&amp;A, and then thank the clients and move to the tea break. Ideally, the clients will stay for tea, providing the participants more opportunities to approach them if they have additional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4</a:t>
            </a:fld>
            <a:endParaRPr lang="en-US" dirty="0"/>
          </a:p>
        </p:txBody>
      </p:sp>
    </p:spTree>
    <p:extLst>
      <p:ext uri="{BB962C8B-B14F-4D97-AF65-F5344CB8AC3E}">
        <p14:creationId xmlns:p14="http://schemas.microsoft.com/office/powerpoint/2010/main" val="3810984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The next letter is V for validate.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validating is to let the survivor know that their feelings are common, that it is safe to express them, and that everyone has a right to live without violence. </a:t>
            </a:r>
          </a:p>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40</a:t>
            </a:fld>
            <a:endParaRPr lang="en-US" dirty="0"/>
          </a:p>
        </p:txBody>
      </p:sp>
    </p:spTree>
    <p:extLst>
      <p:ext uri="{BB962C8B-B14F-4D97-AF65-F5344CB8AC3E}">
        <p14:creationId xmlns:p14="http://schemas.microsoft.com/office/powerpoint/2010/main" val="3301974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sz="1100" b="1" kern="1200" dirty="0">
                <a:solidFill>
                  <a:schemeClr val="tx1"/>
                </a:solidFill>
                <a:effectLst/>
                <a:latin typeface="+mn-lt"/>
                <a:ea typeface="+mn-ea"/>
                <a:cs typeface="+mn-cs"/>
              </a:rPr>
              <a:t>Say: </a:t>
            </a:r>
            <a:r>
              <a:rPr lang="en-US" sz="1100" i="1" kern="1200" dirty="0">
                <a:solidFill>
                  <a:schemeClr val="tx1"/>
                </a:solidFill>
                <a:effectLst/>
                <a:latin typeface="+mn-lt"/>
                <a:ea typeface="+mn-ea"/>
                <a:cs typeface="+mn-cs"/>
              </a:rPr>
              <a:t>These messages validate the survivor and make it clear that they are not to blame and that you believe them. They also explain that the survivor is not alone. You don’t have to use all of these. Choose those that feel most natural to you. Write down at least two that you’d like to use as we will do an activity in just a moment.</a:t>
            </a:r>
          </a:p>
          <a:p>
            <a:pPr marL="0" lvl="0" indent="0">
              <a:buFont typeface="Arial" panose="020B0604020202020204" pitchFamily="34" charset="0"/>
              <a:buNone/>
            </a:pPr>
            <a:endParaRPr lang="en-US" sz="1100" kern="1200" dirty="0">
              <a:solidFill>
                <a:schemeClr val="tx1"/>
              </a:solidFill>
              <a:effectLst/>
              <a:latin typeface="+mn-lt"/>
              <a:ea typeface="+mn-ea"/>
              <a:cs typeface="+mn-cs"/>
            </a:endParaRPr>
          </a:p>
          <a:p>
            <a:pPr marL="0" lvl="0" indent="0">
              <a:buFont typeface="Arial" panose="020B0604020202020204" pitchFamily="34" charset="0"/>
              <a:buNone/>
            </a:pPr>
            <a:r>
              <a:rPr lang="en-US" sz="1100" kern="1200" dirty="0">
                <a:solidFill>
                  <a:schemeClr val="tx1"/>
                </a:solidFill>
                <a:effectLst/>
                <a:latin typeface="+mn-lt"/>
                <a:ea typeface="+mn-ea"/>
                <a:cs typeface="+mn-cs"/>
              </a:rPr>
              <a:t>Review slide. </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41</a:t>
            </a:fld>
            <a:endParaRPr lang="en-US" dirty="0"/>
          </a:p>
        </p:txBody>
      </p:sp>
    </p:spTree>
    <p:extLst>
      <p:ext uri="{BB962C8B-B14F-4D97-AF65-F5344CB8AC3E}">
        <p14:creationId xmlns:p14="http://schemas.microsoft.com/office/powerpoint/2010/main" val="1933492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Let’s practice using some validating statements (using the ones that you wrote down a moment ago).</a:t>
            </a:r>
            <a:endParaRPr lang="en-US" dirty="0"/>
          </a:p>
          <a:p>
            <a:endParaRPr lang="en-US" dirty="0"/>
          </a:p>
          <a:p>
            <a:r>
              <a:rPr lang="en-US" dirty="0"/>
              <a:t>Read each survivor statement and have participants share some of the validating statements they recorded. </a:t>
            </a:r>
          </a:p>
          <a:p>
            <a:endParaRPr lang="en-US" dirty="0"/>
          </a:p>
          <a:p>
            <a:r>
              <a:rPr lang="en-US" dirty="0"/>
              <a:t>There are no wrong answers assuming they use the statements suggested.</a:t>
            </a:r>
          </a:p>
        </p:txBody>
      </p:sp>
      <p:sp>
        <p:nvSpPr>
          <p:cNvPr id="4" name="Slide Number Placeholder 3"/>
          <p:cNvSpPr>
            <a:spLocks noGrp="1"/>
          </p:cNvSpPr>
          <p:nvPr>
            <p:ph type="sldNum" sz="quarter" idx="5"/>
          </p:nvPr>
        </p:nvSpPr>
        <p:spPr/>
        <p:txBody>
          <a:bodyPr/>
          <a:lstStyle/>
          <a:p>
            <a:fld id="{9AA269E5-789A-4D39-AC6D-24DE67320D1E}" type="slidenum">
              <a:rPr lang="en-US" smtClean="0"/>
              <a:t>42</a:t>
            </a:fld>
            <a:endParaRPr lang="en-US" dirty="0"/>
          </a:p>
        </p:txBody>
      </p:sp>
    </p:spTree>
    <p:extLst>
      <p:ext uri="{BB962C8B-B14F-4D97-AF65-F5344CB8AC3E}">
        <p14:creationId xmlns:p14="http://schemas.microsoft.com/office/powerpoint/2010/main" val="325981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43</a:t>
            </a:fld>
            <a:endParaRPr lang="en-US" dirty="0"/>
          </a:p>
        </p:txBody>
      </p:sp>
      <p:sp>
        <p:nvSpPr>
          <p:cNvPr id="8" name="Slide Image Placeholder 7">
            <a:extLst>
              <a:ext uri="{FF2B5EF4-FFF2-40B4-BE49-F238E27FC236}">
                <a16:creationId xmlns:a16="http://schemas.microsoft.com/office/drawing/2014/main" id="{DB714F42-E889-496F-B149-B07330C389A4}"/>
              </a:ext>
            </a:extLst>
          </p:cNvPr>
          <p:cNvSpPr>
            <a:spLocks noGrp="1" noRot="1" noChangeAspect="1"/>
          </p:cNvSpPr>
          <p:nvPr>
            <p:ph type="sldImg"/>
          </p:nvPr>
        </p:nvSpPr>
        <p:spPr>
          <a:xfrm>
            <a:off x="719138" y="741363"/>
            <a:ext cx="5584825" cy="3141662"/>
          </a:xfrm>
        </p:spPr>
      </p:sp>
      <p:sp>
        <p:nvSpPr>
          <p:cNvPr id="9" name="Notes Placeholder 8">
            <a:extLst>
              <a:ext uri="{FF2B5EF4-FFF2-40B4-BE49-F238E27FC236}">
                <a16:creationId xmlns:a16="http://schemas.microsoft.com/office/drawing/2014/main" id="{AA5001B9-00E4-4E98-9E9B-39D282CE5E13}"/>
              </a:ext>
            </a:extLst>
          </p:cNvPr>
          <p:cNvSpPr>
            <a:spLocks noGrp="1"/>
          </p:cNvSpPr>
          <p:nvPr>
            <p:ph type="body" idx="1"/>
          </p:nvPr>
        </p:nvSpPr>
        <p:spPr/>
        <p:txBody>
          <a:bodyPr/>
          <a:lstStyle/>
          <a:p>
            <a:pPr lvl="0"/>
            <a:r>
              <a:rPr lang="en-US" b="1" i="0" dirty="0"/>
              <a:t>Say: </a:t>
            </a:r>
            <a:r>
              <a:rPr lang="en-US" i="1" dirty="0"/>
              <a:t>There are also important messages, including questions, to avoid. </a:t>
            </a:r>
          </a:p>
          <a:p>
            <a:pPr lvl="0"/>
            <a:endParaRPr lang="en-US" dirty="0"/>
          </a:p>
          <a:p>
            <a:pPr lvl="0"/>
            <a:r>
              <a:rPr lang="en-US" dirty="0"/>
              <a:t>Ask a volunteer to read the statements in the column on the left. </a:t>
            </a:r>
          </a:p>
          <a:p>
            <a:pPr lvl="0"/>
            <a:endParaRPr lang="en-US" dirty="0"/>
          </a:p>
          <a:p>
            <a:pPr lvl="0"/>
            <a:r>
              <a:rPr lang="en-US" dirty="0"/>
              <a:t>Advance slide.</a:t>
            </a:r>
          </a:p>
          <a:p>
            <a:pPr lvl="0"/>
            <a:endParaRPr lang="en-US" dirty="0"/>
          </a:p>
          <a:p>
            <a:pPr lvl="0"/>
            <a:r>
              <a:rPr lang="en-US" dirty="0"/>
              <a:t>Ask another volunteer to read the statements on the right.</a:t>
            </a:r>
          </a:p>
          <a:p>
            <a:pPr lvl="0"/>
            <a:endParaRPr lang="en-US" dirty="0"/>
          </a:p>
          <a:p>
            <a:pPr lvl="0"/>
            <a:r>
              <a:rPr lang="en-US" b="1" i="0" dirty="0"/>
              <a:t>Say: </a:t>
            </a:r>
            <a:r>
              <a:rPr lang="en-US" i="1" dirty="0"/>
              <a:t>These statements and questions can intentionally or accidentally make it seem that the violence is the fault of the survivor. This is damaging to the survivor and allows perpetrators to act with impunity.</a:t>
            </a:r>
          </a:p>
        </p:txBody>
      </p:sp>
    </p:spTree>
    <p:extLst>
      <p:ext uri="{BB962C8B-B14F-4D97-AF65-F5344CB8AC3E}">
        <p14:creationId xmlns:p14="http://schemas.microsoft.com/office/powerpoint/2010/main" val="3770710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The letter E in LIVES stands for enhance safety. </a:t>
            </a:r>
          </a:p>
          <a:p>
            <a:endParaRPr lang="en-US" i="1" dirty="0"/>
          </a:p>
          <a:p>
            <a:r>
              <a:rPr lang="en-US" i="1" dirty="0"/>
              <a:t>While we cannot guarantee the survivor’s safety, we can try to help them stay safer.</a:t>
            </a:r>
          </a:p>
        </p:txBody>
      </p:sp>
      <p:sp>
        <p:nvSpPr>
          <p:cNvPr id="4" name="Slide Number Placeholder 3"/>
          <p:cNvSpPr>
            <a:spLocks noGrp="1"/>
          </p:cNvSpPr>
          <p:nvPr>
            <p:ph type="sldNum" sz="quarter" idx="10"/>
          </p:nvPr>
        </p:nvSpPr>
        <p:spPr/>
        <p:txBody>
          <a:bodyPr/>
          <a:lstStyle/>
          <a:p>
            <a:fld id="{6CB466E0-0366-FE4D-8716-9453F7A07CCD}" type="slidenum">
              <a:rPr lang="en-US" smtClean="0"/>
              <a:t>44</a:t>
            </a:fld>
            <a:endParaRPr lang="en-US" dirty="0"/>
          </a:p>
        </p:txBody>
      </p:sp>
    </p:spTree>
    <p:extLst>
      <p:ext uri="{BB962C8B-B14F-4D97-AF65-F5344CB8AC3E}">
        <p14:creationId xmlns:p14="http://schemas.microsoft.com/office/powerpoint/2010/main" val="608217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Not everyone feels unsafe. The first step is to ask the person if they currently feel safe and, as relevant, if they have concerns about their children. </a:t>
            </a:r>
          </a:p>
          <a:p>
            <a:endParaRPr lang="en-US" dirty="0"/>
          </a:p>
          <a:p>
            <a:r>
              <a:rPr lang="en-US" dirty="0"/>
              <a:t>Review slide.</a:t>
            </a:r>
          </a:p>
        </p:txBody>
      </p:sp>
      <p:sp>
        <p:nvSpPr>
          <p:cNvPr id="4" name="Slide Number Placeholder 3"/>
          <p:cNvSpPr>
            <a:spLocks noGrp="1"/>
          </p:cNvSpPr>
          <p:nvPr>
            <p:ph type="sldNum" sz="quarter" idx="10"/>
          </p:nvPr>
        </p:nvSpPr>
        <p:spPr/>
        <p:txBody>
          <a:bodyPr/>
          <a:lstStyle/>
          <a:p>
            <a:fld id="{6CB466E0-0366-FE4D-8716-9453F7A07CCD}" type="slidenum">
              <a:rPr lang="en-US" smtClean="0"/>
              <a:t>45</a:t>
            </a:fld>
            <a:endParaRPr lang="en-US"/>
          </a:p>
        </p:txBody>
      </p:sp>
    </p:spTree>
    <p:extLst>
      <p:ext uri="{BB962C8B-B14F-4D97-AF65-F5344CB8AC3E}">
        <p14:creationId xmlns:p14="http://schemas.microsoft.com/office/powerpoint/2010/main" val="1778350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As we said, you can help them assess their current risk if they are unsure whether they are safe.</a:t>
            </a:r>
            <a:r>
              <a:rPr lang="en-US" dirty="0"/>
              <a:t> </a:t>
            </a:r>
          </a:p>
          <a:p>
            <a:endParaRPr lang="en-US" dirty="0"/>
          </a:p>
          <a:p>
            <a:r>
              <a:rPr lang="en-US" dirty="0"/>
              <a:t>Review slide.</a:t>
            </a:r>
          </a:p>
          <a:p>
            <a:endParaRPr lang="en-US" dirty="0"/>
          </a:p>
          <a:p>
            <a:endParaRPr lang="en-US" dirty="0"/>
          </a:p>
        </p:txBody>
      </p:sp>
      <p:sp>
        <p:nvSpPr>
          <p:cNvPr id="4" name="Slide Number Placeholder 3"/>
          <p:cNvSpPr>
            <a:spLocks noGrp="1"/>
          </p:cNvSpPr>
          <p:nvPr>
            <p:ph type="sldNum" sz="quarter" idx="5"/>
          </p:nvPr>
        </p:nvSpPr>
        <p:spPr/>
        <p:txBody>
          <a:bodyPr/>
          <a:lstStyle/>
          <a:p>
            <a:fld id="{8D8D3582-6D6B-438A-82FF-FE0768558734}" type="slidenum">
              <a:rPr lang="en-US" smtClean="0"/>
              <a:t>46</a:t>
            </a:fld>
            <a:endParaRPr lang="en-US"/>
          </a:p>
        </p:txBody>
      </p:sp>
    </p:spTree>
    <p:extLst>
      <p:ext uri="{BB962C8B-B14F-4D97-AF65-F5344CB8AC3E}">
        <p14:creationId xmlns:p14="http://schemas.microsoft.com/office/powerpoint/2010/main" val="2273693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If they answered three or more of those questions with “yes” then there may be an especially high risk of immediate violence. </a:t>
            </a:r>
          </a:p>
          <a:p>
            <a:endParaRPr lang="en-US" dirty="0"/>
          </a:p>
          <a:p>
            <a:r>
              <a:rPr lang="en-US" dirty="0"/>
              <a:t>Review additional bullets.</a:t>
            </a:r>
          </a:p>
        </p:txBody>
      </p:sp>
      <p:sp>
        <p:nvSpPr>
          <p:cNvPr id="4" name="Slide Number Placeholder 3"/>
          <p:cNvSpPr>
            <a:spLocks noGrp="1"/>
          </p:cNvSpPr>
          <p:nvPr>
            <p:ph type="sldNum" sz="quarter" idx="5"/>
          </p:nvPr>
        </p:nvSpPr>
        <p:spPr/>
        <p:txBody>
          <a:bodyPr/>
          <a:lstStyle/>
          <a:p>
            <a:fld id="{8D8D3582-6D6B-438A-82FF-FE0768558734}" type="slidenum">
              <a:rPr lang="en-US" smtClean="0"/>
              <a:t>47</a:t>
            </a:fld>
            <a:endParaRPr lang="en-US"/>
          </a:p>
        </p:txBody>
      </p:sp>
    </p:spTree>
    <p:extLst>
      <p:ext uri="{BB962C8B-B14F-4D97-AF65-F5344CB8AC3E}">
        <p14:creationId xmlns:p14="http://schemas.microsoft.com/office/powerpoint/2010/main" val="2197419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When someone does not feel safe or you’ve assessed their risk to be high, you want to help them make a safety plan. </a:t>
            </a:r>
          </a:p>
          <a:p>
            <a:endParaRPr lang="en-US" i="1" dirty="0"/>
          </a:p>
          <a:p>
            <a:r>
              <a:rPr lang="en-US" i="1" dirty="0"/>
              <a:t>There are specific questions to ask to help someone come up with a safety plan. You are not responsible for telling them how to stay safe but should ask questions that help the survivor brainstorm what they can do. </a:t>
            </a:r>
          </a:p>
          <a:p>
            <a:endParaRPr lang="en-US" dirty="0"/>
          </a:p>
          <a:p>
            <a:r>
              <a:rPr lang="en-US" dirty="0"/>
              <a:t>If possible with technology, have pairs work together. One will be the survivor and one will be the provider. The provider should then practice, for 3 minutes, asking some of these questions and encouraging the survivor as they come up with answers. After 3 minutes, switch.</a:t>
            </a:r>
          </a:p>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48</a:t>
            </a:fld>
            <a:endParaRPr lang="en-US"/>
          </a:p>
        </p:txBody>
      </p:sp>
    </p:spTree>
    <p:extLst>
      <p:ext uri="{BB962C8B-B14F-4D97-AF65-F5344CB8AC3E}">
        <p14:creationId xmlns:p14="http://schemas.microsoft.com/office/powerpoint/2010/main" val="1890743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r>
              <a:rPr lang="en-US" b="1" i="0" dirty="0"/>
              <a:t>Say: </a:t>
            </a:r>
            <a:r>
              <a:rPr lang="en-US" i="1" kern="1200" dirty="0">
                <a:solidFill>
                  <a:schemeClr val="tx1"/>
                </a:solidFill>
                <a:effectLst/>
                <a:latin typeface="+mn-lt"/>
                <a:ea typeface="+mn-ea"/>
                <a:cs typeface="+mn-cs"/>
              </a:rPr>
              <a:t>These safety strategies may also be good to mention. </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marL="0" lvl="0" indent="0">
              <a:buFont typeface="Arial" panose="020B0604020202020204" pitchFamily="34" charset="0"/>
              <a:buNone/>
            </a:pPr>
            <a:r>
              <a:rPr lang="en-US" i="1" kern="1200" dirty="0">
                <a:solidFill>
                  <a:schemeClr val="tx1"/>
                </a:solidFill>
                <a:effectLst/>
                <a:latin typeface="+mn-lt"/>
                <a:ea typeface="+mn-ea"/>
                <a:cs typeface="+mn-cs"/>
              </a:rPr>
              <a:t>However, they should not be proposed as solutions. </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marL="0" lvl="0" indent="0">
              <a:buFont typeface="Arial" panose="020B0604020202020204" pitchFamily="34" charset="0"/>
              <a:buNone/>
            </a:pPr>
            <a:r>
              <a:rPr lang="en-US" i="1" kern="1200" dirty="0">
                <a:solidFill>
                  <a:schemeClr val="tx1"/>
                </a:solidFill>
                <a:effectLst/>
                <a:latin typeface="+mn-lt"/>
                <a:ea typeface="+mn-ea"/>
                <a:cs typeface="+mn-cs"/>
              </a:rPr>
              <a:t>Instead, you can ask the survivor if the survivor thinks it might be helpful to carry emergency phone numbers, for example.</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49</a:t>
            </a:fld>
            <a:endParaRPr lang="en-US" dirty="0"/>
          </a:p>
        </p:txBody>
      </p:sp>
    </p:spTree>
    <p:extLst>
      <p:ext uri="{BB962C8B-B14F-4D97-AF65-F5344CB8AC3E}">
        <p14:creationId xmlns:p14="http://schemas.microsoft.com/office/powerpoint/2010/main" val="74501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In this session you will have the opportunity to consider how to adapt index testing and risk network referral for the [COUNTRY] context. We will return to the flowcharts you worked on in Session 6 and then, employing several key questions, construct a step-by-step design.</a:t>
            </a:r>
          </a:p>
        </p:txBody>
      </p:sp>
      <p:sp>
        <p:nvSpPr>
          <p:cNvPr id="4" name="Slide Number Placeholder 3"/>
          <p:cNvSpPr>
            <a:spLocks noGrp="1"/>
          </p:cNvSpPr>
          <p:nvPr>
            <p:ph type="sldNum" sz="quarter" idx="5"/>
          </p:nvPr>
        </p:nvSpPr>
        <p:spPr/>
        <p:txBody>
          <a:bodyPr/>
          <a:lstStyle/>
          <a:p>
            <a:fld id="{9AA269E5-789A-4D39-AC6D-24DE67320D1E}" type="slidenum">
              <a:rPr lang="en-US" smtClean="0"/>
              <a:t>5</a:t>
            </a:fld>
            <a:endParaRPr lang="en-US" dirty="0"/>
          </a:p>
        </p:txBody>
      </p:sp>
    </p:spTree>
    <p:extLst>
      <p:ext uri="{BB962C8B-B14F-4D97-AF65-F5344CB8AC3E}">
        <p14:creationId xmlns:p14="http://schemas.microsoft.com/office/powerpoint/2010/main" val="863889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We know that COVID-19 has made safety planning even more important, especially when people are forced to be in the same location as an abusive partner. Here are some strategies that can b</a:t>
            </a:r>
            <a:r>
              <a:rPr lang="en-US" dirty="0"/>
              <a:t>e useful, even if someone is forced to be in the same place as their abuser.</a:t>
            </a:r>
          </a:p>
          <a:p>
            <a:endParaRPr lang="en-US" dirty="0"/>
          </a:p>
          <a:p>
            <a:r>
              <a:rPr lang="en-US" dirty="0"/>
              <a:t>Review slide.</a:t>
            </a:r>
          </a:p>
          <a:p>
            <a:endParaRPr lang="en-US" dirty="0"/>
          </a:p>
          <a:p>
            <a:r>
              <a:rPr lang="en-US" dirty="0"/>
              <a:t>[The last two bullets are also questions that the HCW or counselor can help the victim answer. If you know of places to get support for food/travel or other emergency services, share this information. You can also be a source of information about local laws regarding movement.]</a:t>
            </a:r>
          </a:p>
        </p:txBody>
      </p:sp>
      <p:sp>
        <p:nvSpPr>
          <p:cNvPr id="4" name="Slide Number Placeholder 3"/>
          <p:cNvSpPr>
            <a:spLocks noGrp="1"/>
          </p:cNvSpPr>
          <p:nvPr>
            <p:ph type="sldNum" sz="quarter" idx="5"/>
          </p:nvPr>
        </p:nvSpPr>
        <p:spPr/>
        <p:txBody>
          <a:bodyPr/>
          <a:lstStyle/>
          <a:p>
            <a:fld id="{8D8D3582-6D6B-438A-82FF-FE0768558734}" type="slidenum">
              <a:rPr lang="en-US" smtClean="0"/>
              <a:t>50</a:t>
            </a:fld>
            <a:endParaRPr lang="en-US"/>
          </a:p>
        </p:txBody>
      </p:sp>
    </p:spTree>
    <p:extLst>
      <p:ext uri="{BB962C8B-B14F-4D97-AF65-F5344CB8AC3E}">
        <p14:creationId xmlns:p14="http://schemas.microsoft.com/office/powerpoint/2010/main" val="411483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Lastly, the S in the LIVES acronym stands for support. </a:t>
            </a:r>
          </a:p>
          <a:p>
            <a:endParaRPr lang="en-US" i="1" dirty="0"/>
          </a:p>
          <a:p>
            <a:r>
              <a:rPr lang="en-US" i="1" dirty="0"/>
              <a:t>This step recognizes that the provider is just an entry point into services and cannot provide for all the survivor’s needs.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purpose of this step is to connect the survivor with other resources for their health, social, and justice/legal needs as their needs are generally beyond what can be provided in a health facility.</a:t>
            </a:r>
          </a:p>
          <a:p>
            <a:endParaRPr lang="en-US" i="1" dirty="0"/>
          </a:p>
        </p:txBody>
      </p:sp>
      <p:sp>
        <p:nvSpPr>
          <p:cNvPr id="4" name="Slide Number Placeholder 3"/>
          <p:cNvSpPr>
            <a:spLocks noGrp="1"/>
          </p:cNvSpPr>
          <p:nvPr>
            <p:ph type="sldNum" sz="quarter" idx="10"/>
          </p:nvPr>
        </p:nvSpPr>
        <p:spPr/>
        <p:txBody>
          <a:bodyPr/>
          <a:lstStyle/>
          <a:p>
            <a:fld id="{6CB466E0-0366-FE4D-8716-9453F7A07CCD}" type="slidenum">
              <a:rPr lang="en-US" smtClean="0"/>
              <a:t>51</a:t>
            </a:fld>
            <a:endParaRPr lang="en-US" dirty="0"/>
          </a:p>
        </p:txBody>
      </p:sp>
    </p:spTree>
    <p:extLst>
      <p:ext uri="{BB962C8B-B14F-4D97-AF65-F5344CB8AC3E}">
        <p14:creationId xmlns:p14="http://schemas.microsoft.com/office/powerpoint/2010/main" val="1194468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7075"/>
            <a:ext cx="5486400" cy="3086100"/>
          </a:xfrm>
        </p:spPr>
      </p:sp>
      <p:sp>
        <p:nvSpPr>
          <p:cNvPr id="3" name="Notes Placeholder 2"/>
          <p:cNvSpPr>
            <a:spLocks noGrp="1"/>
          </p:cNvSpPr>
          <p:nvPr>
            <p:ph type="body" idx="1"/>
          </p:nvPr>
        </p:nvSpPr>
        <p:spPr>
          <a:xfrm>
            <a:off x="685800" y="4023361"/>
            <a:ext cx="5486400" cy="4872445"/>
          </a:xfrm>
        </p:spPr>
        <p:txBody>
          <a:bodyPr>
            <a:normAutofit/>
          </a:bodyPr>
          <a:lstStyle/>
          <a:p>
            <a:pPr marL="0" indent="0">
              <a:buFont typeface="Arial" panose="020B0604020202020204" pitchFamily="34" charset="0"/>
              <a:buNone/>
            </a:pPr>
            <a:r>
              <a:rPr lang="en-US" b="1" dirty="0"/>
              <a:t>Say: </a:t>
            </a:r>
            <a:r>
              <a:rPr lang="en-US" i="1" dirty="0"/>
              <a:t>Before we move on, let’s talk about what you can link a survivor to. Your facility should have a service directory that lists information about the services available to victims of violence.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the training is being done in person, fill in this table in small groups or present an already prepared service directory]</a:t>
            </a:r>
          </a:p>
        </p:txBody>
      </p:sp>
      <p:sp>
        <p:nvSpPr>
          <p:cNvPr id="4" name="Slide Number Placeholder 3"/>
          <p:cNvSpPr>
            <a:spLocks noGrp="1"/>
          </p:cNvSpPr>
          <p:nvPr>
            <p:ph type="sldNum" sz="quarter" idx="10"/>
          </p:nvPr>
        </p:nvSpPr>
        <p:spPr/>
        <p:txBody>
          <a:bodyPr/>
          <a:lstStyle/>
          <a:p>
            <a:fld id="{A63EBE9A-FCE8-42AC-A6A7-1FC1EFE97FEB}" type="slidenum">
              <a:rPr lang="en-US" smtClean="0"/>
              <a:pPr/>
              <a:t>52</a:t>
            </a:fld>
            <a:endParaRPr lang="en-US" dirty="0"/>
          </a:p>
        </p:txBody>
      </p:sp>
    </p:spTree>
    <p:extLst>
      <p:ext uri="{BB962C8B-B14F-4D97-AF65-F5344CB8AC3E}">
        <p14:creationId xmlns:p14="http://schemas.microsoft.com/office/powerpoint/2010/main" val="4150727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41363"/>
            <a:ext cx="5584825" cy="3141662"/>
          </a:xfrm>
        </p:spPr>
      </p:sp>
      <p:sp>
        <p:nvSpPr>
          <p:cNvPr id="3" name="Notes Placeholder 2"/>
          <p:cNvSpPr>
            <a:spLocks noGrp="1"/>
          </p:cNvSpPr>
          <p:nvPr>
            <p:ph type="body" idx="1"/>
          </p:nvPr>
        </p:nvSpPr>
        <p:spPr>
          <a:xfrm>
            <a:off x="685800" y="4137503"/>
            <a:ext cx="5486400" cy="3600450"/>
          </a:xfrm>
        </p:spPr>
        <p:txBody>
          <a:bodyPr/>
          <a:lstStyle/>
          <a:p>
            <a:r>
              <a:rPr lang="en-US" b="1" dirty="0"/>
              <a:t>Say: </a:t>
            </a:r>
            <a:r>
              <a:rPr lang="en-US" i="1" dirty="0"/>
              <a:t>Here is the information you should make available about each violence response service that you may refer an individual to. You, as the provider, want to know that you’re sending your client to a place that will support them and will be open. There are many horror stories of victims of violence going to get help only to find no one there. In some cases, they don’t seek help again. It’s also the case that a victim may go to a service only to be told that they are not the population for whom the service is intended. We can imagine this happening to a transgender woman seeking shelter at a women’s shelter. Make sure you know who the service is ready to serve in a nonstigmatizing way before sending someone there.</a:t>
            </a:r>
          </a:p>
          <a:p>
            <a:endParaRPr lang="en-US" dirty="0"/>
          </a:p>
          <a:p>
            <a:r>
              <a:rPr lang="en-US" dirty="0"/>
              <a:t>[If you have a service directory, present it here. If all of this information is not part of that directory, talk with HCWs about how you will adapt/revise the directory]</a:t>
            </a:r>
          </a:p>
        </p:txBody>
      </p:sp>
      <p:sp>
        <p:nvSpPr>
          <p:cNvPr id="4" name="Slide Number Placeholder 3"/>
          <p:cNvSpPr>
            <a:spLocks noGrp="1"/>
          </p:cNvSpPr>
          <p:nvPr>
            <p:ph type="sldNum" sz="quarter" idx="10"/>
          </p:nvPr>
        </p:nvSpPr>
        <p:spPr/>
        <p:txBody>
          <a:bodyPr/>
          <a:lstStyle/>
          <a:p>
            <a:fld id="{A63EBE9A-FCE8-42AC-A6A7-1FC1EFE97FEB}" type="slidenum">
              <a:rPr lang="en-US" smtClean="0"/>
              <a:pPr/>
              <a:t>53</a:t>
            </a:fld>
            <a:endParaRPr lang="en-US" dirty="0"/>
          </a:p>
        </p:txBody>
      </p:sp>
    </p:spTree>
    <p:extLst>
      <p:ext uri="{BB962C8B-B14F-4D97-AF65-F5344CB8AC3E}">
        <p14:creationId xmlns:p14="http://schemas.microsoft.com/office/powerpoint/2010/main" val="3685830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41363"/>
            <a:ext cx="5584825" cy="3141662"/>
          </a:xfrm>
        </p:spPr>
      </p:sp>
      <p:sp>
        <p:nvSpPr>
          <p:cNvPr id="3" name="Notes Placeholder 2"/>
          <p:cNvSpPr>
            <a:spLocks noGrp="1"/>
          </p:cNvSpPr>
          <p:nvPr>
            <p:ph type="body" idx="1"/>
          </p:nvPr>
        </p:nvSpPr>
        <p:spPr>
          <a:xfrm>
            <a:off x="685800" y="4150029"/>
            <a:ext cx="5486400" cy="3600450"/>
          </a:xfrm>
        </p:spPr>
        <p:txBody>
          <a:bodyPr/>
          <a:lstStyle/>
          <a:p>
            <a:r>
              <a:rPr lang="en-US" b="1" dirty="0"/>
              <a:t>Say: </a:t>
            </a:r>
            <a:r>
              <a:rPr lang="en-US" i="1" dirty="0"/>
              <a:t>If the victim has experienced sexual violence, please remember there are services that are immediately necessary.</a:t>
            </a:r>
          </a:p>
        </p:txBody>
      </p:sp>
      <p:sp>
        <p:nvSpPr>
          <p:cNvPr id="4" name="Slide Number Placeholder 3"/>
          <p:cNvSpPr>
            <a:spLocks noGrp="1"/>
          </p:cNvSpPr>
          <p:nvPr>
            <p:ph type="sldNum" sz="quarter" idx="10"/>
          </p:nvPr>
        </p:nvSpPr>
        <p:spPr/>
        <p:txBody>
          <a:bodyPr/>
          <a:lstStyle/>
          <a:p>
            <a:fld id="{A63EBE9A-FCE8-42AC-A6A7-1FC1EFE97FEB}" type="slidenum">
              <a:rPr lang="en-US" smtClean="0"/>
              <a:pPr/>
              <a:t>54</a:t>
            </a:fld>
            <a:endParaRPr lang="en-US" dirty="0"/>
          </a:p>
        </p:txBody>
      </p:sp>
    </p:spTree>
    <p:extLst>
      <p:ext uri="{BB962C8B-B14F-4D97-AF65-F5344CB8AC3E}">
        <p14:creationId xmlns:p14="http://schemas.microsoft.com/office/powerpoint/2010/main" val="3336496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There are ways to refer that make it more likely that someone will actually complete the referral. </a:t>
            </a:r>
          </a:p>
          <a:p>
            <a:endParaRPr lang="en-US" i="1" dirty="0"/>
          </a:p>
          <a:p>
            <a:pPr marL="0" indent="0">
              <a:spcBef>
                <a:spcPts val="1000"/>
              </a:spcBef>
              <a:buNone/>
            </a:pPr>
            <a:r>
              <a:rPr lang="en-US" sz="1200" i="1" dirty="0"/>
              <a:t>When providing information and making referrals, it is important to:</a:t>
            </a:r>
          </a:p>
          <a:p>
            <a:pPr marL="171450" indent="-171450">
              <a:spcBef>
                <a:spcPts val="600"/>
              </a:spcBef>
              <a:buFont typeface="Arial" panose="020B0604020202020204" pitchFamily="34" charset="0"/>
              <a:buChar char="•"/>
            </a:pPr>
            <a:r>
              <a:rPr lang="en-US" sz="1200" i="1" dirty="0"/>
              <a:t>Offer printed information (remember to offer a warning in case materials could come to the attention of an abuser)</a:t>
            </a:r>
          </a:p>
          <a:p>
            <a:pPr marL="171450" indent="-171450">
              <a:spcBef>
                <a:spcPts val="600"/>
              </a:spcBef>
              <a:buFont typeface="Arial" panose="020B0604020202020204" pitchFamily="34" charset="0"/>
              <a:buChar char="•"/>
            </a:pPr>
            <a:r>
              <a:rPr lang="en-US" sz="1200" i="1" dirty="0"/>
              <a:t>Know specific information about referral points</a:t>
            </a:r>
          </a:p>
          <a:p>
            <a:pPr marL="171450" indent="-171450">
              <a:spcBef>
                <a:spcPts val="600"/>
              </a:spcBef>
              <a:buFont typeface="Arial" panose="020B0604020202020204" pitchFamily="34" charset="0"/>
              <a:buChar char="•"/>
            </a:pPr>
            <a:r>
              <a:rPr lang="en-US" sz="1200" i="1" dirty="0"/>
              <a:t>Ask the survivor if they want accompaniment to resources or for you to call in advance (also called active referral); if so, make arrangements</a:t>
            </a:r>
          </a:p>
          <a:p>
            <a:pPr marL="171450" indent="-171450">
              <a:spcBef>
                <a:spcPts val="600"/>
              </a:spcBef>
              <a:buFont typeface="Arial" panose="020B0604020202020204" pitchFamily="34" charset="0"/>
              <a:buChar char="•"/>
            </a:pPr>
            <a:r>
              <a:rPr lang="en-US" sz="1200" i="1" dirty="0"/>
              <a:t>Do not pressure survivor to accept a referral or to give details about an incident</a:t>
            </a:r>
          </a:p>
          <a:p>
            <a:pPr marL="171450" indent="-171450">
              <a:spcBef>
                <a:spcPts val="600"/>
              </a:spcBef>
              <a:buFont typeface="Arial" panose="020B0604020202020204" pitchFamily="34" charset="0"/>
              <a:buChar char="•"/>
            </a:pPr>
            <a:r>
              <a:rPr lang="en-US" sz="1200" i="1" dirty="0"/>
              <a:t>Offer yourself as a resource to access other services</a:t>
            </a:r>
          </a:p>
        </p:txBody>
      </p:sp>
      <p:sp>
        <p:nvSpPr>
          <p:cNvPr id="4" name="Slide Number Placeholder 3"/>
          <p:cNvSpPr>
            <a:spLocks noGrp="1"/>
          </p:cNvSpPr>
          <p:nvPr>
            <p:ph type="sldNum" sz="quarter" idx="5"/>
          </p:nvPr>
        </p:nvSpPr>
        <p:spPr/>
        <p:txBody>
          <a:bodyPr/>
          <a:lstStyle/>
          <a:p>
            <a:fld id="{9AA269E5-789A-4D39-AC6D-24DE67320D1E}" type="slidenum">
              <a:rPr lang="en-US" smtClean="0"/>
              <a:t>55</a:t>
            </a:fld>
            <a:endParaRPr lang="en-US" dirty="0"/>
          </a:p>
        </p:txBody>
      </p:sp>
    </p:spTree>
    <p:extLst>
      <p:ext uri="{BB962C8B-B14F-4D97-AF65-F5344CB8AC3E}">
        <p14:creationId xmlns:p14="http://schemas.microsoft.com/office/powerpoint/2010/main" val="2204223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02266" cy="3816524"/>
          </a:xfrm>
        </p:spPr>
        <p:txBody>
          <a:bodyPr>
            <a:noAutofit/>
          </a:bodyPr>
          <a:lstStyle/>
          <a:p>
            <a:pPr marL="0" lvl="0" indent="0">
              <a:buFont typeface="Arial" panose="020B0604020202020204" pitchFamily="34" charset="0"/>
              <a:buNone/>
            </a:pPr>
            <a:r>
              <a:rPr lang="en-US" b="1" i="0" dirty="0"/>
              <a:t>Say: </a:t>
            </a:r>
            <a:r>
              <a:rPr lang="en-US" i="1" kern="1200" dirty="0">
                <a:solidFill>
                  <a:schemeClr val="tx1"/>
                </a:solidFill>
                <a:effectLst/>
                <a:latin typeface="+mn-lt"/>
                <a:ea typeface="+mn-ea"/>
                <a:cs typeface="+mn-cs"/>
              </a:rPr>
              <a:t>As part of referral, help survivors identify their own strengths and networks. This can also be done via questions. </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lvl="0"/>
            <a:r>
              <a:rPr lang="en-US" b="1" i="1" dirty="0"/>
              <a:t>To help survivors identify and use their existing strengths, you can ask questions like:</a:t>
            </a:r>
          </a:p>
          <a:p>
            <a:pPr marL="171450" lvl="1" indent="-171450">
              <a:buFont typeface="Arial" panose="020B0604020202020204" pitchFamily="34" charset="0"/>
              <a:buChar char="•"/>
            </a:pPr>
            <a:r>
              <a:rPr lang="en-US" i="1" dirty="0"/>
              <a:t>“What helped you cope with hard times in the past?”</a:t>
            </a:r>
          </a:p>
          <a:p>
            <a:pPr marL="171450" lvl="1" indent="-171450">
              <a:buFont typeface="Arial" panose="020B0604020202020204" pitchFamily="34" charset="0"/>
              <a:buChar char="•"/>
            </a:pPr>
            <a:r>
              <a:rPr lang="en-US" i="1" dirty="0"/>
              <a:t>“What activities help you when you’re feeling anxious?”</a:t>
            </a:r>
          </a:p>
          <a:p>
            <a:pPr marL="171450" lvl="1" indent="-171450">
              <a:buFont typeface="Arial" panose="020B0604020202020204" pitchFamily="34" charset="0"/>
              <a:buChar char="•"/>
            </a:pPr>
            <a:r>
              <a:rPr lang="en-US" i="1" dirty="0"/>
              <a:t>“How could what has helped in the past be helpful now?”</a:t>
            </a:r>
          </a:p>
          <a:p>
            <a:pPr lvl="0">
              <a:spcBef>
                <a:spcPts val="600"/>
              </a:spcBef>
            </a:pPr>
            <a:r>
              <a:rPr lang="en-US" b="1" i="1" dirty="0"/>
              <a:t>To help survivors explore existing support networks, you can ask questions like:</a:t>
            </a:r>
          </a:p>
          <a:p>
            <a:pPr marL="171450" lvl="1" indent="-171450">
              <a:buFont typeface="Arial" panose="020B0604020202020204" pitchFamily="34" charset="0"/>
              <a:buChar char="•"/>
            </a:pPr>
            <a:r>
              <a:rPr lang="en-US" i="1" dirty="0"/>
              <a:t>“When you’re not feeling well, who do you like to be with?”</a:t>
            </a:r>
          </a:p>
          <a:p>
            <a:pPr marL="171450" lvl="1" indent="-171450">
              <a:buFont typeface="Arial" panose="020B0604020202020204" pitchFamily="34" charset="0"/>
              <a:buChar char="•"/>
            </a:pPr>
            <a:r>
              <a:rPr lang="en-US" i="1" dirty="0"/>
              <a:t>“Who helped you in the past? Could they be helpful now?”</a:t>
            </a:r>
          </a:p>
          <a:p>
            <a:pPr marL="171450" lvl="1" indent="-171450">
              <a:buFont typeface="Arial" panose="020B0604020202020204" pitchFamily="34" charset="0"/>
              <a:buChar char="•"/>
            </a:pPr>
            <a:r>
              <a:rPr lang="en-US" i="1" dirty="0"/>
              <a:t>“Are there people you trust that you can talk to?”</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marL="0" lvl="0" indent="0">
              <a:buFont typeface="Arial" panose="020B0604020202020204" pitchFamily="34" charset="0"/>
              <a:buNone/>
            </a:pPr>
            <a:r>
              <a:rPr lang="en-US" i="1" kern="1200" dirty="0">
                <a:solidFill>
                  <a:schemeClr val="tx1"/>
                </a:solidFill>
                <a:effectLst/>
                <a:latin typeface="+mn-lt"/>
                <a:ea typeface="+mn-ea"/>
                <a:cs typeface="+mn-cs"/>
              </a:rPr>
              <a:t>Remember, it is not your job to “save” the person. You are helping return control to the survivor by giving them options and letting them know that you will support them in their decision-making.</a:t>
            </a:r>
          </a:p>
          <a:p>
            <a:pPr marL="0" lvl="0" indent="0">
              <a:buFont typeface="Arial" panose="020B0604020202020204" pitchFamily="34" charset="0"/>
              <a:buNone/>
            </a:pPr>
            <a:endParaRPr lang="en-US" i="1" kern="1200" dirty="0">
              <a:solidFill>
                <a:schemeClr val="tx1"/>
              </a:solidFill>
              <a:effectLst/>
              <a:latin typeface="+mn-lt"/>
              <a:ea typeface="+mn-ea"/>
              <a:cs typeface="+mn-cs"/>
            </a:endParaRPr>
          </a:p>
          <a:p>
            <a:pPr marL="0" lvl="0" indent="0">
              <a:buFont typeface="Arial" panose="020B0604020202020204" pitchFamily="34" charset="0"/>
              <a:buNone/>
            </a:pPr>
            <a:r>
              <a:rPr lang="en-US" i="1" kern="1200" dirty="0">
                <a:solidFill>
                  <a:schemeClr val="tx1"/>
                </a:solidFill>
                <a:effectLst/>
                <a:latin typeface="+mn-lt"/>
                <a:ea typeface="+mn-ea"/>
                <a:cs typeface="+mn-cs"/>
              </a:rPr>
              <a:t>It is also true that an individual may not be ready to seek help beyond talking to you. This is OK and the survivor will know that they can come back to you for information or to connect with services as needed</a:t>
            </a:r>
            <a:r>
              <a:rPr lang="en-US"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56</a:t>
            </a:fld>
            <a:endParaRPr lang="en-US" dirty="0"/>
          </a:p>
        </p:txBody>
      </p:sp>
    </p:spTree>
    <p:extLst>
      <p:ext uri="{BB962C8B-B14F-4D97-AF65-F5344CB8AC3E}">
        <p14:creationId xmlns:p14="http://schemas.microsoft.com/office/powerpoint/2010/main" val="1816069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i="0" dirty="0"/>
              <a:t>Say: </a:t>
            </a:r>
            <a:r>
              <a:rPr lang="en-US" i="1" dirty="0"/>
              <a:t>Now let’s put it all together. </a:t>
            </a:r>
          </a:p>
          <a:p>
            <a:pPr lvl="0"/>
            <a:endParaRPr lang="en-US" i="1" dirty="0"/>
          </a:p>
          <a:p>
            <a:pPr lvl="0"/>
            <a:r>
              <a:rPr lang="en-US" i="0" dirty="0"/>
              <a:t>Review the instructions on the slide and pass out printed versions of the case studies for this session.</a:t>
            </a:r>
          </a:p>
          <a:p>
            <a:pPr lvl="0"/>
            <a:endParaRPr lang="en-US" i="0" dirty="0"/>
          </a:p>
          <a:p>
            <a:pPr lvl="0"/>
            <a:r>
              <a:rPr lang="en-US" i="0" dirty="0"/>
              <a:t>Give 8 minutes per case study (25 minutes in total for the activity).</a:t>
            </a:r>
          </a:p>
          <a:p>
            <a:pPr lvl="0"/>
            <a:endParaRPr lang="en-US" i="0" dirty="0"/>
          </a:p>
          <a:p>
            <a:r>
              <a:rPr lang="en-US" sz="1200" b="1" i="0" kern="1200" dirty="0">
                <a:solidFill>
                  <a:schemeClr val="tx1"/>
                </a:solidFill>
                <a:effectLst/>
                <a:latin typeface="+mn-lt"/>
                <a:ea typeface="+mn-ea"/>
                <a:cs typeface="+mn-cs"/>
              </a:rPr>
              <a:t>Scenario 1: </a:t>
            </a:r>
            <a:r>
              <a:rPr lang="en-US" sz="1200" i="0" kern="1200" dirty="0">
                <a:solidFill>
                  <a:schemeClr val="tx1"/>
                </a:solidFill>
                <a:effectLst/>
                <a:latin typeface="+mn-lt"/>
                <a:ea typeface="+mn-ea"/>
                <a:cs typeface="+mn-cs"/>
              </a:rPr>
              <a:t>A 28-year-old mother of three children says that her husband beats her whenever he has been drinking. </a:t>
            </a:r>
          </a:p>
          <a:p>
            <a:r>
              <a:rPr lang="en-US"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Scenario 2: </a:t>
            </a:r>
            <a:r>
              <a:rPr lang="en-US" sz="1200" i="0" kern="1200" dirty="0">
                <a:solidFill>
                  <a:schemeClr val="tx1"/>
                </a:solidFill>
                <a:effectLst/>
                <a:latin typeface="+mn-lt"/>
                <a:ea typeface="+mn-ea"/>
                <a:cs typeface="+mn-cs"/>
              </a:rPr>
              <a:t>A 22-year-old gay man says that his boyfriend will not let him visit his parents or friends and controls who he can speak to on the phone. When the client asks his boyfriend to wear a condom, the boyfriend becomes verbally abusive and calls the client harmful names. </a:t>
            </a:r>
          </a:p>
          <a:p>
            <a:r>
              <a:rPr lang="en-US" sz="120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Scenario 3: </a:t>
            </a:r>
            <a:r>
              <a:rPr lang="en-US" sz="1200" i="0" kern="1200" dirty="0">
                <a:solidFill>
                  <a:schemeClr val="tx1"/>
                </a:solidFill>
                <a:effectLst/>
                <a:latin typeface="+mn-lt"/>
                <a:ea typeface="+mn-ea"/>
                <a:cs typeface="+mn-cs"/>
              </a:rPr>
              <a:t>An 18-year-old transgender woman is living with an older man. Recently, he has begun to force her to have sex with his friends, who pay the older man. The older man tells her that it is to pay her living costs.</a:t>
            </a:r>
            <a:endParaRPr lang="en-US" i="0" dirty="0"/>
          </a:p>
        </p:txBody>
      </p:sp>
      <p:sp>
        <p:nvSpPr>
          <p:cNvPr id="4" name="Slide Number Placeholder 3"/>
          <p:cNvSpPr>
            <a:spLocks noGrp="1"/>
          </p:cNvSpPr>
          <p:nvPr>
            <p:ph type="sldNum" sz="quarter" idx="5"/>
          </p:nvPr>
        </p:nvSpPr>
        <p:spPr/>
        <p:txBody>
          <a:bodyPr/>
          <a:lstStyle/>
          <a:p>
            <a:fld id="{9AA269E5-789A-4D39-AC6D-24DE67320D1E}" type="slidenum">
              <a:rPr lang="en-US" smtClean="0"/>
              <a:t>57</a:t>
            </a:fld>
            <a:endParaRPr lang="en-US" dirty="0"/>
          </a:p>
        </p:txBody>
      </p:sp>
    </p:spTree>
    <p:extLst>
      <p:ext uri="{BB962C8B-B14F-4D97-AF65-F5344CB8AC3E}">
        <p14:creationId xmlns:p14="http://schemas.microsoft.com/office/powerpoint/2010/main" val="2700690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7075"/>
            <a:ext cx="5486400" cy="3086100"/>
          </a:xfrm>
        </p:spPr>
      </p:sp>
      <p:sp>
        <p:nvSpPr>
          <p:cNvPr id="3" name="Notes Placeholder 2"/>
          <p:cNvSpPr>
            <a:spLocks noGrp="1"/>
          </p:cNvSpPr>
          <p:nvPr>
            <p:ph type="body" idx="1"/>
          </p:nvPr>
        </p:nvSpPr>
        <p:spPr>
          <a:xfrm>
            <a:off x="685800" y="4099925"/>
            <a:ext cx="5486400" cy="3600450"/>
          </a:xfrm>
        </p:spPr>
        <p:txBody>
          <a:bodyPr/>
          <a:lstStyle/>
          <a:p>
            <a:r>
              <a:rPr lang="en-US" b="1" dirty="0"/>
              <a:t>NOTE</a:t>
            </a:r>
            <a:r>
              <a:rPr lang="en-US" dirty="0"/>
              <a:t>: Use the questions on this slide to debrief on the activity conducted in the previous slide.</a:t>
            </a:r>
          </a:p>
          <a:p>
            <a:endParaRPr lang="en-US" dirty="0"/>
          </a:p>
          <a:p>
            <a:r>
              <a:rPr lang="en-US" dirty="0"/>
              <a:t>After the debriefing has ended, proceed to a review discussion about what was covered during the day, and any other business before closing for the day.</a:t>
            </a:r>
          </a:p>
          <a:p>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58</a:t>
            </a:fld>
            <a:endParaRPr lang="en-US" dirty="0"/>
          </a:p>
        </p:txBody>
      </p:sp>
    </p:spTree>
    <p:extLst>
      <p:ext uri="{BB962C8B-B14F-4D97-AF65-F5344CB8AC3E}">
        <p14:creationId xmlns:p14="http://schemas.microsoft.com/office/powerpoint/2010/main" val="4200939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a:t>
            </a:r>
            <a:r>
              <a:rPr lang="en-US" b="0" i="0" dirty="0"/>
              <a:t> Use the animation in this slide to help participants understand how index clients, their partners and children, and associated individuals including the provider can potentially experience harm associated with disclosure – especially disclosure that is not implemented according to the core principles and minimum standards.</a:t>
            </a:r>
            <a:endParaRPr lang="en-US" b="1" i="0" dirty="0"/>
          </a:p>
          <a:p>
            <a:endParaRPr lang="en-US" b="1" i="0" dirty="0"/>
          </a:p>
          <a:p>
            <a:r>
              <a:rPr lang="en-US" b="1" i="0" dirty="0"/>
              <a:t>Say</a:t>
            </a:r>
            <a:r>
              <a:rPr lang="en-US" dirty="0"/>
              <a:t>: </a:t>
            </a:r>
            <a:r>
              <a:rPr lang="en-US" i="1" dirty="0"/>
              <a:t>It’s also important to emphasize that anyone can experience harms as results of index testing. There have been documented instances of cases where the contacts who were referred by a client experienced violence after they were contacted by a provider. So we need to be especially careful about respecting the core principles and minimum standards, and ensuring we have all the resources available to respond if something happens.</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this animated slide, you can see </a:t>
            </a:r>
            <a:r>
              <a:rPr lang="en-US" b="0" i="1" dirty="0"/>
              <a:t>how index clients, their partners and children, and associated individuals including the provider can potentially experience harm associated with disclosure – especially disclosure that is not implemented according to the core principles and minimum standards. Adherence to the standards and core principles can help minimize these harms.</a:t>
            </a:r>
            <a:endParaRPr lang="en-US" b="1" i="1" dirty="0"/>
          </a:p>
          <a:p>
            <a:endParaRPr lang="en-US" i="1" dirty="0"/>
          </a:p>
        </p:txBody>
      </p:sp>
      <p:sp>
        <p:nvSpPr>
          <p:cNvPr id="4" name="Slide Number Placeholder 3"/>
          <p:cNvSpPr>
            <a:spLocks noGrp="1"/>
          </p:cNvSpPr>
          <p:nvPr>
            <p:ph type="sldNum" sz="quarter" idx="5"/>
          </p:nvPr>
        </p:nvSpPr>
        <p:spPr/>
        <p:txBody>
          <a:bodyPr/>
          <a:lstStyle/>
          <a:p>
            <a:fld id="{9AA269E5-789A-4D39-AC6D-24DE67320D1E}" type="slidenum">
              <a:rPr lang="en-US" smtClean="0"/>
              <a:t>59</a:t>
            </a:fld>
            <a:endParaRPr lang="en-US" dirty="0"/>
          </a:p>
        </p:txBody>
      </p:sp>
    </p:spTree>
    <p:extLst>
      <p:ext uri="{BB962C8B-B14F-4D97-AF65-F5344CB8AC3E}">
        <p14:creationId xmlns:p14="http://schemas.microsoft.com/office/powerpoint/2010/main" val="268951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When considering how best to adapt an index testing approach for the [COUNTRY] context, it will help us to consider some familiar overarching questions first. </a:t>
            </a:r>
          </a:p>
          <a:p>
            <a:endParaRPr lang="en-US" i="1" dirty="0"/>
          </a:p>
          <a:p>
            <a:r>
              <a:rPr lang="en-US" i="1" dirty="0"/>
              <a:t>Who will be the key players to offer clients index testing? Where will they provide these services, and what qualifications and training will they need to conduct index testing effectively?</a:t>
            </a:r>
          </a:p>
          <a:p>
            <a:endParaRPr lang="en-US" i="1" dirty="0"/>
          </a:p>
          <a:p>
            <a:r>
              <a:rPr lang="en-US" i="1" dirty="0"/>
              <a:t>What might need to be adapted to complete our toolkit?</a:t>
            </a:r>
          </a:p>
          <a:p>
            <a:endParaRPr lang="en-US" i="1" dirty="0"/>
          </a:p>
          <a:p>
            <a:r>
              <a:rPr lang="en-US" i="1" dirty="0"/>
              <a:t>Are there any policies that will need to be developed or modified to ensure the right people can implement in the most appropriate places?</a:t>
            </a:r>
          </a:p>
        </p:txBody>
      </p:sp>
      <p:sp>
        <p:nvSpPr>
          <p:cNvPr id="4" name="Slide Number Placeholder 3"/>
          <p:cNvSpPr>
            <a:spLocks noGrp="1"/>
          </p:cNvSpPr>
          <p:nvPr>
            <p:ph type="sldNum" sz="quarter" idx="5"/>
          </p:nvPr>
        </p:nvSpPr>
        <p:spPr/>
        <p:txBody>
          <a:bodyPr/>
          <a:lstStyle/>
          <a:p>
            <a:fld id="{9AA269E5-789A-4D39-AC6D-24DE67320D1E}" type="slidenum">
              <a:rPr lang="en-US" smtClean="0"/>
              <a:t>6</a:t>
            </a:fld>
            <a:endParaRPr lang="en-US" dirty="0"/>
          </a:p>
        </p:txBody>
      </p:sp>
    </p:spTree>
    <p:extLst>
      <p:ext uri="{BB962C8B-B14F-4D97-AF65-F5344CB8AC3E}">
        <p14:creationId xmlns:p14="http://schemas.microsoft.com/office/powerpoint/2010/main" val="4093849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A269E5-789A-4D39-AC6D-24DE67320D1E}" type="slidenum">
              <a:rPr lang="en-US" smtClean="0"/>
              <a:t>60</a:t>
            </a:fld>
            <a:endParaRPr lang="en-US" dirty="0"/>
          </a:p>
        </p:txBody>
      </p:sp>
    </p:spTree>
    <p:extLst>
      <p:ext uri="{BB962C8B-B14F-4D97-AF65-F5344CB8AC3E}">
        <p14:creationId xmlns:p14="http://schemas.microsoft.com/office/powerpoint/2010/main" val="187571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Let’s take some time address to these questions and others in small groups. </a:t>
            </a:r>
          </a:p>
          <a:p>
            <a:endParaRPr lang="en-US" i="1" dirty="0"/>
          </a:p>
          <a:p>
            <a:r>
              <a:rPr lang="en-US" i="0" dirty="0"/>
              <a:t>Ask the participants to break into groups of 8-10 individuals. This might involve combining people from one table to another, so that you have 2 or 3 groups total.</a:t>
            </a:r>
          </a:p>
          <a:p>
            <a:endParaRPr lang="en-US" i="0" dirty="0"/>
          </a:p>
          <a:p>
            <a:r>
              <a:rPr lang="en-US" i="0" dirty="0"/>
              <a:t>Explain that you will be showing several questions on the following slide that follow the key steps of index testing that were discussed in Session 6. The purpose of this session is to divide the steps by groups and address the questions to the extent possible with the time provided (about 75 minutes). Given the amount of time, groups should be encouraged to go into as much detail as possible, while staying on track to respond to all questions.</a:t>
            </a:r>
          </a:p>
          <a:p>
            <a:endParaRPr lang="en-US" i="0" dirty="0"/>
          </a:p>
          <a:p>
            <a:r>
              <a:rPr lang="en-US" i="0" dirty="0"/>
              <a:t>Ask if there are any questions, and then advance to the next slide. You may also choose to print out this slide in advance so that each group (or all participants) have a copy.</a:t>
            </a:r>
          </a:p>
        </p:txBody>
      </p:sp>
      <p:sp>
        <p:nvSpPr>
          <p:cNvPr id="4" name="Slide Number Placeholder 3"/>
          <p:cNvSpPr>
            <a:spLocks noGrp="1"/>
          </p:cNvSpPr>
          <p:nvPr>
            <p:ph type="sldNum" sz="quarter" idx="5"/>
          </p:nvPr>
        </p:nvSpPr>
        <p:spPr/>
        <p:txBody>
          <a:bodyPr/>
          <a:lstStyle/>
          <a:p>
            <a:fld id="{9AA269E5-789A-4D39-AC6D-24DE67320D1E}" type="slidenum">
              <a:rPr lang="en-US" smtClean="0"/>
              <a:t>7</a:t>
            </a:fld>
            <a:endParaRPr lang="en-US" dirty="0"/>
          </a:p>
        </p:txBody>
      </p:sp>
    </p:spTree>
    <p:extLst>
      <p:ext uri="{BB962C8B-B14F-4D97-AF65-F5344CB8AC3E}">
        <p14:creationId xmlns:p14="http://schemas.microsoft.com/office/powerpoint/2010/main" val="383325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3213"/>
            <a:ext cx="5486400" cy="3086100"/>
          </a:xfrm>
        </p:spPr>
      </p:sp>
      <p:sp>
        <p:nvSpPr>
          <p:cNvPr id="3" name="Notes Placeholder 2"/>
          <p:cNvSpPr>
            <a:spLocks noGrp="1"/>
          </p:cNvSpPr>
          <p:nvPr>
            <p:ph type="body" idx="1"/>
          </p:nvPr>
        </p:nvSpPr>
        <p:spPr>
          <a:xfrm>
            <a:off x="685800" y="3498676"/>
            <a:ext cx="5602266" cy="5582694"/>
          </a:xfrm>
        </p:spPr>
        <p:txBody>
          <a:bodyPr/>
          <a:lstStyle/>
          <a:p>
            <a:r>
              <a:rPr lang="en-US" sz="1100" b="1" u="none" dirty="0">
                <a:effectLst/>
                <a:latin typeface="Calibri Light" panose="020F0302020204030204" pitchFamily="34" charset="0"/>
                <a:ea typeface="MS Mincho" panose="02020609040205080304" pitchFamily="49" charset="-128"/>
                <a:cs typeface="Mangal" panose="02040503050203030202" pitchFamily="18" charset="0"/>
              </a:rPr>
              <a:t>NOTE</a:t>
            </a:r>
            <a:r>
              <a:rPr lang="en-US" sz="1100" u="none" dirty="0">
                <a:effectLst/>
                <a:latin typeface="Calibri Light" panose="020F0302020204030204" pitchFamily="34" charset="0"/>
                <a:ea typeface="MS Mincho" panose="02020609040205080304" pitchFamily="49" charset="-128"/>
                <a:cs typeface="Mangal" panose="02040503050203030202" pitchFamily="18" charset="0"/>
              </a:rPr>
              <a:t>: You may wish to print out copies of this slide in advance for each group or for all participants to assist them during the activity. </a:t>
            </a:r>
          </a:p>
          <a:p>
            <a:pPr>
              <a:spcBef>
                <a:spcPts val="600"/>
              </a:spcBef>
            </a:pPr>
            <a:r>
              <a:rPr lang="en-US" sz="1100" u="none" dirty="0">
                <a:effectLst/>
                <a:latin typeface="Calibri Light" panose="020F0302020204030204" pitchFamily="34" charset="0"/>
                <a:ea typeface="MS Mincho" panose="02020609040205080304" pitchFamily="49" charset="-128"/>
                <a:cs typeface="Mangal" panose="02040503050203030202" pitchFamily="18" charset="0"/>
              </a:rPr>
              <a:t>Based on the number of participants and breakout groups, divide the steps by group accordingly. For example, if there are three groups, you might divide as follows:</a:t>
            </a:r>
          </a:p>
          <a:p>
            <a:pPr>
              <a:spcBef>
                <a:spcPts val="600"/>
              </a:spcBef>
            </a:pPr>
            <a:r>
              <a:rPr lang="en-US" sz="1100" u="none" dirty="0">
                <a:effectLst/>
                <a:latin typeface="Calibri Light" panose="020F0302020204030204" pitchFamily="34" charset="0"/>
                <a:ea typeface="MS Mincho" panose="02020609040205080304" pitchFamily="49" charset="-128"/>
                <a:cs typeface="Mangal" panose="02040503050203030202" pitchFamily="18" charset="0"/>
              </a:rPr>
              <a:t>Group A: Steps 1-3   </a:t>
            </a:r>
            <a:r>
              <a:rPr lang="en-US" sz="1100" u="none" dirty="0">
                <a:effectLst/>
                <a:latin typeface="Calibri Light" panose="020F0302020204030204" pitchFamily="34" charset="0"/>
                <a:ea typeface="MS Mincho" panose="02020609040205080304" pitchFamily="49" charset="-128"/>
                <a:cs typeface="Mangal" panose="02040503050203030202" pitchFamily="18" charset="0"/>
                <a:sym typeface="Symbol" panose="05050102010706020507" pitchFamily="18" charset="2"/>
              </a:rPr>
              <a:t> </a:t>
            </a:r>
            <a:r>
              <a:rPr lang="en-US" sz="1100" dirty="0">
                <a:latin typeface="Calibri Light" panose="020F0302020204030204" pitchFamily="34" charset="0"/>
                <a:ea typeface="MS Mincho" panose="02020609040205080304" pitchFamily="49" charset="-128"/>
                <a:cs typeface="Mangal" panose="02040503050203030202" pitchFamily="18" charset="0"/>
                <a:sym typeface="Wingdings" panose="05000000000000000000" pitchFamily="2" charset="2"/>
              </a:rPr>
              <a:t>  </a:t>
            </a:r>
            <a:r>
              <a:rPr lang="en-US" sz="1100" u="none" dirty="0">
                <a:effectLst/>
                <a:latin typeface="Calibri Light" panose="020F0302020204030204" pitchFamily="34" charset="0"/>
                <a:ea typeface="MS Mincho" panose="02020609040205080304" pitchFamily="49" charset="-128"/>
                <a:cs typeface="Mangal" panose="02040503050203030202" pitchFamily="18" charset="0"/>
              </a:rPr>
              <a:t>Group B: Steps 4-6   </a:t>
            </a:r>
            <a:r>
              <a:rPr lang="en-US" sz="1100" u="none" dirty="0">
                <a:effectLst/>
                <a:latin typeface="Calibri Light" panose="020F0302020204030204" pitchFamily="34" charset="0"/>
                <a:ea typeface="MS Mincho" panose="02020609040205080304" pitchFamily="49" charset="-128"/>
                <a:cs typeface="Mangal" panose="02040503050203030202" pitchFamily="18" charset="0"/>
                <a:sym typeface="Symbol" panose="05050102010706020507" pitchFamily="18" charset="2"/>
              </a:rPr>
              <a:t></a:t>
            </a:r>
            <a:r>
              <a:rPr lang="en-US" sz="1100" dirty="0">
                <a:latin typeface="Calibri Light" panose="020F0302020204030204" pitchFamily="34" charset="0"/>
                <a:ea typeface="MS Mincho" panose="02020609040205080304" pitchFamily="49" charset="-128"/>
                <a:cs typeface="Mangal" panose="02040503050203030202" pitchFamily="18" charset="0"/>
                <a:sym typeface="Wingdings" panose="05000000000000000000" pitchFamily="2" charset="2"/>
              </a:rPr>
              <a:t> </a:t>
            </a:r>
            <a:r>
              <a:rPr lang="en-US" sz="1100" u="none" dirty="0">
                <a:effectLst/>
                <a:latin typeface="Calibri Light" panose="020F0302020204030204" pitchFamily="34" charset="0"/>
                <a:ea typeface="MS Mincho" panose="02020609040205080304" pitchFamily="49" charset="-128"/>
                <a:cs typeface="Mangal" panose="02040503050203030202" pitchFamily="18" charset="0"/>
              </a:rPr>
              <a:t>  Group C: Steps 7-10</a:t>
            </a:r>
          </a:p>
          <a:p>
            <a:pPr>
              <a:spcBef>
                <a:spcPts val="600"/>
              </a:spcBef>
            </a:pPr>
            <a:r>
              <a:rPr lang="en-US" sz="1100" u="none" dirty="0">
                <a:effectLst/>
                <a:latin typeface="Calibri Light" panose="020F0302020204030204" pitchFamily="34" charset="0"/>
                <a:ea typeface="MS Mincho" panose="02020609040205080304" pitchFamily="49" charset="-128"/>
                <a:cs typeface="Mangal" panose="02040503050203030202" pitchFamily="18" charset="0"/>
              </a:rPr>
              <a:t>Note that you will ask a volunteer from each group to report back for no more than 5 minutes, and a prize will go to the group that is most creative and concise.</a:t>
            </a:r>
          </a:p>
          <a:p>
            <a:pPr marL="0" marR="0" lvl="0" indent="0" algn="l" defTabSz="914400" rtl="0" eaLnBrk="1" fontAlgn="auto" latinLnBrk="0" hangingPunct="1">
              <a:lnSpc>
                <a:spcPct val="100000"/>
              </a:lnSpc>
              <a:spcBef>
                <a:spcPts val="600"/>
              </a:spcBef>
              <a:buClrTx/>
              <a:buSzTx/>
              <a:buFontTx/>
              <a:buNone/>
              <a:tabLst/>
              <a:defRPr/>
            </a:pPr>
            <a:r>
              <a:rPr lang="en-US" sz="1100" u="none" dirty="0">
                <a:effectLst/>
                <a:latin typeface="Calibri Light" panose="020F0302020204030204" pitchFamily="34" charset="0"/>
                <a:ea typeface="MS Mincho" panose="02020609040205080304" pitchFamily="49" charset="-128"/>
                <a:cs typeface="Mangal" panose="02040503050203030202" pitchFamily="18" charset="0"/>
              </a:rPr>
              <a:t>Before beginning the activity, say the following:</a:t>
            </a:r>
          </a:p>
          <a:p>
            <a:pPr>
              <a:spcBef>
                <a:spcPts val="600"/>
              </a:spcBef>
            </a:pPr>
            <a:r>
              <a:rPr lang="en-US" sz="1100" b="1" i="0" dirty="0"/>
              <a:t>Say: </a:t>
            </a:r>
            <a:r>
              <a:rPr lang="en-US" sz="1100" i="1" u="none" dirty="0">
                <a:effectLst/>
                <a:latin typeface="Calibri Light" panose="020F0302020204030204" pitchFamily="34" charset="0"/>
                <a:ea typeface="MS Mincho" panose="02020609040205080304" pitchFamily="49" charset="-128"/>
                <a:cs typeface="Mangal" panose="02040503050203030202" pitchFamily="18" charset="0"/>
              </a:rPr>
              <a:t>I would like to note that, for Step 5, disclosures of violence should also help inform decision-making about the appropriateness of index testing; ultimate decisions rest with the service user. </a:t>
            </a:r>
          </a:p>
          <a:p>
            <a:pPr>
              <a:spcBef>
                <a:spcPts val="600"/>
              </a:spcBef>
            </a:pPr>
            <a:r>
              <a:rPr lang="en-US" sz="1100" i="1" u="none" dirty="0">
                <a:effectLst/>
                <a:latin typeface="Calibri Light" panose="020F0302020204030204" pitchFamily="34" charset="0"/>
                <a:ea typeface="MS Mincho" panose="02020609040205080304" pitchFamily="49" charset="-128"/>
                <a:cs typeface="Mangal" panose="02040503050203030202" pitchFamily="18" charset="0"/>
              </a:rPr>
              <a:t>Therefore, a disclosure of violence in Step 5 does not make someone ineligible to engage in index testing. However, the disclosure of violence must be taken into account when determining whether and which modality should be used.</a:t>
            </a:r>
          </a:p>
          <a:p>
            <a:pPr>
              <a:spcBef>
                <a:spcPts val="600"/>
              </a:spcBef>
            </a:pPr>
            <a:r>
              <a:rPr lang="en-US" sz="1100" i="0" u="none" dirty="0">
                <a:effectLst/>
                <a:latin typeface="Calibri Light" panose="020F0302020204030204" pitchFamily="34" charset="0"/>
                <a:ea typeface="MS Mincho" panose="02020609040205080304" pitchFamily="49" charset="-128"/>
                <a:cs typeface="Mangal" panose="02040503050203030202" pitchFamily="18" charset="0"/>
              </a:rPr>
              <a:t>Allow the groups about 70-75 minutes to conduct their work. If you find that a group has finished very early, visit with them to see what they have done, and consider how much detail that have provided in their notes. If relatively limited, encourage them to go into greater detail (i.e. specific service steps, names of organizations/agencies/departments, specific documents or policies needed, etc.). If the group has the capacity, you can also ask them to start considering the specifics of the job aids or SOPs they are recommending. What is already existing that might need to be modified? Who might be responsible for adapting, revising, or developing new guidance. What might be realistic in terms of timing? Etc.</a:t>
            </a:r>
          </a:p>
          <a:p>
            <a:pPr>
              <a:spcBef>
                <a:spcPts val="600"/>
              </a:spcBef>
            </a:pPr>
            <a:r>
              <a:rPr lang="en-US" sz="1100" i="0" u="none" dirty="0">
                <a:effectLst/>
                <a:latin typeface="Calibri Light" panose="020F0302020204030204" pitchFamily="34" charset="0"/>
                <a:ea typeface="MS Mincho" panose="02020609040205080304" pitchFamily="49" charset="-128"/>
                <a:cs typeface="Mangal" panose="02040503050203030202" pitchFamily="18" charset="0"/>
              </a:rPr>
              <a:t>Bring the groups back together with at least 25 minutes remaining and ask each group to have one reporter explain what they discussed in 5 minutes or less. If you like, you can time each session and give the reporter a 1-minute warning. Allow all groups to present, and then facilitate a discussion about the steps with the remaining time.</a:t>
            </a:r>
          </a:p>
          <a:p>
            <a:pPr>
              <a:spcBef>
                <a:spcPts val="600"/>
              </a:spcBef>
            </a:pPr>
            <a:r>
              <a:rPr lang="en-US" sz="1100" i="0" u="none" dirty="0">
                <a:effectLst/>
                <a:latin typeface="Calibri Light" panose="020F0302020204030204" pitchFamily="34" charset="0"/>
                <a:ea typeface="MS Mincho" panose="02020609040205080304" pitchFamily="49" charset="-128"/>
                <a:cs typeface="Mangal" panose="02040503050203030202" pitchFamily="18" charset="0"/>
              </a:rPr>
              <a:t>Don’t forget to give a prize to the group with the clearest and most concise report (you can have the groups vote or decide for yourself).</a:t>
            </a:r>
          </a:p>
          <a:p>
            <a:pPr>
              <a:spcBef>
                <a:spcPts val="600"/>
              </a:spcBef>
            </a:pPr>
            <a:r>
              <a:rPr lang="en-US" sz="1100" i="0" u="none" dirty="0">
                <a:effectLst/>
                <a:latin typeface="Calibri Light" panose="020F0302020204030204" pitchFamily="34" charset="0"/>
                <a:ea typeface="MS Mincho" panose="02020609040205080304" pitchFamily="49" charset="-128"/>
                <a:cs typeface="Mangal" panose="02040503050203030202" pitchFamily="18" charset="0"/>
              </a:rPr>
              <a:t>Ask if there are any questions, and then move on to the next session.</a:t>
            </a:r>
          </a:p>
        </p:txBody>
      </p:sp>
      <p:sp>
        <p:nvSpPr>
          <p:cNvPr id="4" name="Slide Number Placeholder 3"/>
          <p:cNvSpPr>
            <a:spLocks noGrp="1"/>
          </p:cNvSpPr>
          <p:nvPr>
            <p:ph type="sldNum" sz="quarter" idx="5"/>
          </p:nvPr>
        </p:nvSpPr>
        <p:spPr/>
        <p:txBody>
          <a:bodyPr/>
          <a:lstStyle/>
          <a:p>
            <a:fld id="{9AA269E5-789A-4D39-AC6D-24DE67320D1E}" type="slidenum">
              <a:rPr lang="en-US" smtClean="0"/>
              <a:t>8</a:t>
            </a:fld>
            <a:endParaRPr lang="en-US" dirty="0"/>
          </a:p>
        </p:txBody>
      </p:sp>
    </p:spTree>
    <p:extLst>
      <p:ext uri="{BB962C8B-B14F-4D97-AF65-F5344CB8AC3E}">
        <p14:creationId xmlns:p14="http://schemas.microsoft.com/office/powerpoint/2010/main" val="370216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Say: </a:t>
            </a:r>
            <a:r>
              <a:rPr lang="en-US" i="1" dirty="0"/>
              <a:t>In this session, we will discuss some techniques you can use to help your clients find their own motivations for making healthy decisions for themselves, their loved ones, and partners. You will also have several opportunities to practice the techniques. </a:t>
            </a:r>
          </a:p>
          <a:p>
            <a:endParaRPr lang="en-US" i="1" dirty="0"/>
          </a:p>
          <a:p>
            <a:r>
              <a:rPr lang="en-US" i="1" dirty="0"/>
              <a:t>Even if you have been in motivational counseling training before, the exercises in this session will help you refresh your skills and support your peers to learn and/or practice them.</a:t>
            </a:r>
          </a:p>
          <a:p>
            <a:endParaRPr lang="en-US" i="1" dirty="0"/>
          </a:p>
          <a:p>
            <a:r>
              <a:rPr lang="en-US" i="1" dirty="0"/>
              <a:t>It takes time and practice to build the skills needed for effectively motivational counseling. For individuals providing motivational support who have not received in-depth MC training, EpiC has also developed a comprehensive training package.</a:t>
            </a:r>
          </a:p>
        </p:txBody>
      </p:sp>
      <p:sp>
        <p:nvSpPr>
          <p:cNvPr id="4" name="Slide Number Placeholder 3"/>
          <p:cNvSpPr>
            <a:spLocks noGrp="1"/>
          </p:cNvSpPr>
          <p:nvPr>
            <p:ph type="sldNum" sz="quarter" idx="5"/>
          </p:nvPr>
        </p:nvSpPr>
        <p:spPr/>
        <p:txBody>
          <a:bodyPr/>
          <a:lstStyle/>
          <a:p>
            <a:fld id="{9AA269E5-789A-4D39-AC6D-24DE67320D1E}" type="slidenum">
              <a:rPr lang="en-US" smtClean="0"/>
              <a:t>9</a:t>
            </a:fld>
            <a:endParaRPr lang="en-US" dirty="0"/>
          </a:p>
        </p:txBody>
      </p:sp>
    </p:spTree>
    <p:extLst>
      <p:ext uri="{BB962C8B-B14F-4D97-AF65-F5344CB8AC3E}">
        <p14:creationId xmlns:p14="http://schemas.microsoft.com/office/powerpoint/2010/main" val="394537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cstate="email">
            <a:alphaModFix/>
            <a:extLst>
              <a:ext uri="{28A0092B-C50C-407E-A947-70E740481C1C}">
                <a14:useLocalDpi xmlns:a14="http://schemas.microsoft.com/office/drawing/2010/main"/>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cstate="email">
            <a:alphaModFix/>
            <a:extLst>
              <a:ext uri="{28A0092B-C50C-407E-A947-70E740481C1C}">
                <a14:useLocalDpi xmlns:a14="http://schemas.microsoft.com/office/drawing/2010/main"/>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316252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4536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422E-E926-7846-8E44-7C02E1A3A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47ECD-D829-B945-9681-8DC3E377B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9991D-CF1A-0143-80E2-48DBB50B88AD}"/>
              </a:ext>
            </a:extLst>
          </p:cNvPr>
          <p:cNvSpPr>
            <a:spLocks noGrp="1"/>
          </p:cNvSpPr>
          <p:nvPr>
            <p:ph type="dt" sz="half" idx="10"/>
          </p:nvPr>
        </p:nvSpPr>
        <p:spPr/>
        <p:txBody>
          <a:bodyPr/>
          <a:lstStyle/>
          <a:p>
            <a:fld id="{AAED7388-7F2E-49FA-889E-9A207A31A5C2}" type="datetime1">
              <a:rPr lang="en-US" smtClean="0"/>
              <a:t>1/19/2021</a:t>
            </a:fld>
            <a:endParaRPr lang="en-US" dirty="0"/>
          </a:p>
        </p:txBody>
      </p:sp>
      <p:sp>
        <p:nvSpPr>
          <p:cNvPr id="5" name="Footer Placeholder 4">
            <a:extLst>
              <a:ext uri="{FF2B5EF4-FFF2-40B4-BE49-F238E27FC236}">
                <a16:creationId xmlns:a16="http://schemas.microsoft.com/office/drawing/2014/main" id="{6E684019-D422-0848-9FA3-6DAE28BC15AD}"/>
              </a:ext>
            </a:extLst>
          </p:cNvPr>
          <p:cNvSpPr>
            <a:spLocks noGrp="1"/>
          </p:cNvSpPr>
          <p:nvPr>
            <p:ph type="ftr" sz="quarter" idx="11"/>
          </p:nvPr>
        </p:nvSpPr>
        <p:spPr/>
        <p:txBody>
          <a:bodyPr/>
          <a:lstStyle/>
          <a:p>
            <a:r>
              <a:rPr lang="en-US" dirty="0"/>
              <a:t>Partner Notification </a:t>
            </a:r>
          </a:p>
        </p:txBody>
      </p:sp>
      <p:sp>
        <p:nvSpPr>
          <p:cNvPr id="6" name="Slide Number Placeholder 5">
            <a:extLst>
              <a:ext uri="{FF2B5EF4-FFF2-40B4-BE49-F238E27FC236}">
                <a16:creationId xmlns:a16="http://schemas.microsoft.com/office/drawing/2014/main" id="{7A335AB7-5D70-D542-9FE4-88C34DA8B4D6}"/>
              </a:ext>
            </a:extLst>
          </p:cNvPr>
          <p:cNvSpPr>
            <a:spLocks noGrp="1"/>
          </p:cNvSpPr>
          <p:nvPr>
            <p:ph type="sldNum" sz="quarter" idx="12"/>
          </p:nvPr>
        </p:nvSpPr>
        <p:spPr/>
        <p:txBody>
          <a:bodyPr/>
          <a:lstStyle/>
          <a:p>
            <a:fld id="{C3F8D0F3-F0FA-40B5-B896-6D42FDA58E65}" type="slidenum">
              <a:rPr lang="en-US" smtClean="0"/>
              <a:t>‹#›</a:t>
            </a:fld>
            <a:endParaRPr lang="en-US" dirty="0"/>
          </a:p>
        </p:txBody>
      </p:sp>
    </p:spTree>
    <p:extLst>
      <p:ext uri="{BB962C8B-B14F-4D97-AF65-F5344CB8AC3E}">
        <p14:creationId xmlns:p14="http://schemas.microsoft.com/office/powerpoint/2010/main" val="4431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258891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C8784-15B5-F54A-84F8-D3E6017554CB}"/>
              </a:ext>
            </a:extLst>
          </p:cNvPr>
          <p:cNvSpPr>
            <a:spLocks noGrp="1"/>
          </p:cNvSpPr>
          <p:nvPr>
            <p:ph type="dt" sz="half" idx="10"/>
          </p:nvPr>
        </p:nvSpPr>
        <p:spPr/>
        <p:txBody>
          <a:bodyPr/>
          <a:lstStyle/>
          <a:p>
            <a:fld id="{7BEE0814-DF87-4D44-AF54-1B6B16B13AE9}" type="datetimeFigureOut">
              <a:rPr lang="en-US" smtClean="0"/>
              <a:t>1/19/2021</a:t>
            </a:fld>
            <a:endParaRPr lang="en-US" dirty="0"/>
          </a:p>
        </p:txBody>
      </p:sp>
      <p:sp>
        <p:nvSpPr>
          <p:cNvPr id="3" name="Footer Placeholder 2">
            <a:extLst>
              <a:ext uri="{FF2B5EF4-FFF2-40B4-BE49-F238E27FC236}">
                <a16:creationId xmlns:a16="http://schemas.microsoft.com/office/drawing/2014/main" id="{A01956D9-0C2B-7345-A99A-CE90A60B99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A0AD3-26E6-8745-A1B8-675F33B2BB38}"/>
              </a:ext>
            </a:extLst>
          </p:cNvPr>
          <p:cNvSpPr>
            <a:spLocks noGrp="1"/>
          </p:cNvSpPr>
          <p:nvPr>
            <p:ph type="sldNum" sz="quarter" idx="12"/>
          </p:nvPr>
        </p:nvSpPr>
        <p:spPr/>
        <p:txBody>
          <a:bodyPr/>
          <a:lstStyle/>
          <a:p>
            <a:fld id="{F438002E-3443-144F-ABB4-CFEE50F67FA6}" type="slidenum">
              <a:rPr lang="en-US" smtClean="0"/>
              <a:t>‹#›</a:t>
            </a:fld>
            <a:endParaRPr lang="en-US" dirty="0"/>
          </a:p>
        </p:txBody>
      </p:sp>
    </p:spTree>
    <p:extLst>
      <p:ext uri="{BB962C8B-B14F-4D97-AF65-F5344CB8AC3E}">
        <p14:creationId xmlns:p14="http://schemas.microsoft.com/office/powerpoint/2010/main" val="280146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709ED9-6D0D-4FFA-9F63-08D8271E564B}"/>
              </a:ext>
            </a:extLst>
          </p:cNvPr>
          <p:cNvSpPr/>
          <p:nvPr userDrawn="1"/>
        </p:nvSpPr>
        <p:spPr>
          <a:xfrm flipV="1">
            <a:off x="0" y="6691304"/>
            <a:ext cx="12252960" cy="195470"/>
          </a:xfrm>
          <a:prstGeom prst="rect">
            <a:avLst/>
          </a:prstGeom>
          <a:solidFill>
            <a:srgbClr val="7EC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7" name="Title 1">
            <a:extLst>
              <a:ext uri="{FF2B5EF4-FFF2-40B4-BE49-F238E27FC236}">
                <a16:creationId xmlns:a16="http://schemas.microsoft.com/office/drawing/2014/main" id="{C57E164B-517F-4977-BA0B-98C66FBE9B39}"/>
              </a:ext>
            </a:extLst>
          </p:cNvPr>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B4BD30E7-8AC6-436D-806C-3DFC3EF0BB04}"/>
              </a:ext>
            </a:extLst>
          </p:cNvPr>
          <p:cNvSpPr>
            <a:spLocks noGrp="1"/>
          </p:cNvSpPr>
          <p:nvPr>
            <p:ph type="body" sz="quarter" idx="10"/>
          </p:nvPr>
        </p:nvSpPr>
        <p:spPr>
          <a:xfrm>
            <a:off x="623147" y="1590283"/>
            <a:ext cx="10959253" cy="4176851"/>
          </a:xfrm>
          <a:prstGeom prst="rect">
            <a:avLst/>
          </a:prstGeom>
        </p:spPr>
        <p:txBody>
          <a:bodyPr vert="horz"/>
          <a:lstStyle>
            <a:lvl1pPr>
              <a:lnSpc>
                <a:spcPts val="3000"/>
              </a:lnSpc>
              <a:spcBef>
                <a:spcPts val="1200"/>
              </a:spcBef>
              <a:buClr>
                <a:srgbClr val="7EC9A3"/>
              </a:buClr>
              <a:buSzPct val="100000"/>
              <a:buFont typeface="Arial"/>
              <a:buChar char="•"/>
              <a:defRPr sz="2800" b="0" spc="0">
                <a:solidFill>
                  <a:srgbClr val="535352"/>
                </a:solidFill>
                <a:latin typeface="Calibri"/>
                <a:cs typeface="Calibri"/>
              </a:defRPr>
            </a:lvl1pPr>
            <a:lvl2pPr>
              <a:buClr>
                <a:srgbClr val="7EC9A3"/>
              </a:buClr>
              <a:defRPr>
                <a:solidFill>
                  <a:srgbClr val="535352"/>
                </a:solidFill>
                <a:latin typeface="Calibri"/>
                <a:cs typeface="Calibri"/>
              </a:defRPr>
            </a:lvl2pPr>
            <a:lvl3pPr marL="1143000" indent="-228600">
              <a:buClr>
                <a:srgbClr val="7EC9A3"/>
              </a:buClr>
              <a:buSzPct val="83000"/>
              <a:buFont typeface="Calibri" panose="020F0502020204030204" pitchFamily="34" charset="0"/>
              <a:buChar char="‐"/>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6545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200" b="0" i="0" spc="0" baseline="0">
                <a:solidFill>
                  <a:schemeClr val="bg1"/>
                </a:solidFill>
                <a:latin typeface="Arial" panose="020B0604020202020204" pitchFamily="34" charset="0"/>
                <a:cs typeface="Arial" panose="020B0604020202020204" pitchFamily="34" charset="0"/>
              </a:defRPr>
            </a:lvl1pPr>
          </a:lstStyle>
          <a:p>
            <a:r>
              <a:rPr lang="en-US" dirty="0"/>
              <a:t>Sections title here, arial regular, 36pt, all caps, expanded</a:t>
            </a:r>
          </a:p>
        </p:txBody>
      </p:sp>
    </p:spTree>
    <p:extLst>
      <p:ext uri="{BB962C8B-B14F-4D97-AF65-F5344CB8AC3E}">
        <p14:creationId xmlns:p14="http://schemas.microsoft.com/office/powerpoint/2010/main" val="36962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a:ext>
            </a:extLst>
          </a:blip>
          <a:srcRect/>
          <a:stretch/>
        </p:blipFill>
        <p:spPr>
          <a:xfrm rot="10800000">
            <a:off x="0" y="-20736"/>
            <a:ext cx="3273461" cy="2895009"/>
          </a:xfrm>
          <a:prstGeom prst="rect">
            <a:avLst/>
          </a:prstGeom>
        </p:spPr>
      </p:pic>
    </p:spTree>
    <p:extLst>
      <p:ext uri="{BB962C8B-B14F-4D97-AF65-F5344CB8AC3E}">
        <p14:creationId xmlns:p14="http://schemas.microsoft.com/office/powerpoint/2010/main" val="192915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876" t="-8272"/>
          <a:stretch/>
        </p:blipFill>
        <p:spPr>
          <a:xfrm rot="16200000">
            <a:off x="8592039" y="20567"/>
            <a:ext cx="3608226" cy="3591697"/>
          </a:xfrm>
          <a:prstGeom prst="rect">
            <a:avLst/>
          </a:prstGeom>
        </p:spPr>
      </p:pic>
    </p:spTree>
    <p:extLst>
      <p:ext uri="{BB962C8B-B14F-4D97-AF65-F5344CB8AC3E}">
        <p14:creationId xmlns:p14="http://schemas.microsoft.com/office/powerpoint/2010/main" val="276610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9249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Google Shape;44;p103">
            <a:extLst>
              <a:ext uri="{FF2B5EF4-FFF2-40B4-BE49-F238E27FC236}">
                <a16:creationId xmlns:a16="http://schemas.microsoft.com/office/drawing/2014/main" id="{E84D3ABC-E924-426D-80BE-2E6A7E75B4C4}"/>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379967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155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04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128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1/19/2021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719254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8" r:id="rId3"/>
    <p:sldLayoutId id="2147483856" r:id="rId4"/>
    <p:sldLayoutId id="2147483857"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tiff"/><Relationship Id="rId4" Type="http://schemas.openxmlformats.org/officeDocument/2006/relationships/image" Target="../media/image20.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hyperlink" Target="http://home.deib.polimi.it/bartolin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9.png"/><Relationship Id="rId3" Type="http://schemas.openxmlformats.org/officeDocument/2006/relationships/image" Target="../media/image9.gif"/><Relationship Id="rId7" Type="http://schemas.openxmlformats.org/officeDocument/2006/relationships/image" Target="../media/image36.png"/><Relationship Id="rId12"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35.emf"/><Relationship Id="rId11" Type="http://schemas.openxmlformats.org/officeDocument/2006/relationships/image" Target="../media/image37.tiff"/><Relationship Id="rId5" Type="http://schemas.openxmlformats.org/officeDocument/2006/relationships/image" Target="../media/image34.tiff"/><Relationship Id="rId10" Type="http://schemas.openxmlformats.org/officeDocument/2006/relationships/image" Target="../media/image36.emf"/><Relationship Id="rId4" Type="http://schemas.openxmlformats.org/officeDocument/2006/relationships/hyperlink" Target="http://home.deib.polimi.it/bartolini/" TargetMode="External"/><Relationship Id="rId9" Type="http://schemas.openxmlformats.org/officeDocument/2006/relationships/customXml" Target="../ink/ink1.xml"/><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3C5B-EFAA-4599-8E16-7F2F82E4063C}"/>
              </a:ext>
            </a:extLst>
          </p:cNvPr>
          <p:cNvSpPr>
            <a:spLocks noGrp="1"/>
          </p:cNvSpPr>
          <p:nvPr>
            <p:ph type="ctrTitle"/>
          </p:nvPr>
        </p:nvSpPr>
        <p:spPr/>
        <p:txBody>
          <a:bodyPr>
            <a:normAutofit fontScale="90000"/>
          </a:bodyPr>
          <a:lstStyle/>
          <a:p>
            <a:r>
              <a:rPr lang="en-US" dirty="0"/>
              <a:t>Index testing and risk network referral</a:t>
            </a:r>
            <a:br>
              <a:rPr lang="en-US" dirty="0"/>
            </a:br>
            <a:r>
              <a:rPr kumimoji="0" lang="en-US" sz="3100" b="0" i="0" u="none" strike="noStrike" kern="0" cap="none" spc="0" normalizeH="0" baseline="0" noProof="0" dirty="0">
                <a:ln>
                  <a:noFill/>
                </a:ln>
                <a:solidFill>
                  <a:srgbClr val="DEEBF7"/>
                </a:solidFill>
                <a:effectLst/>
                <a:uLnTx/>
                <a:uFillTx/>
                <a:latin typeface="Arial"/>
                <a:cs typeface="Arial"/>
                <a:sym typeface="Arial"/>
              </a:rPr>
              <a:t>Program implementation orientation and training </a:t>
            </a:r>
            <a:r>
              <a:rPr lang="en-US" dirty="0"/>
              <a:t>Day 2</a:t>
            </a:r>
          </a:p>
        </p:txBody>
      </p:sp>
      <p:sp>
        <p:nvSpPr>
          <p:cNvPr id="7" name="Subtitle 6">
            <a:extLst>
              <a:ext uri="{FF2B5EF4-FFF2-40B4-BE49-F238E27FC236}">
                <a16:creationId xmlns:a16="http://schemas.microsoft.com/office/drawing/2014/main" id="{885024BA-6137-4F2F-8F66-9FC890873D89}"/>
              </a:ext>
            </a:extLst>
          </p:cNvPr>
          <p:cNvSpPr>
            <a:spLocks noGrp="1"/>
          </p:cNvSpPr>
          <p:nvPr>
            <p:ph type="subTitle" idx="1"/>
          </p:nvPr>
        </p:nvSpPr>
        <p:spPr/>
        <p:txBody>
          <a:bodyPr/>
          <a:lstStyle/>
          <a:p>
            <a:r>
              <a:rPr lang="en-US" dirty="0"/>
              <a:t>City, Country YEAR</a:t>
            </a:r>
          </a:p>
        </p:txBody>
      </p:sp>
      <p:sp>
        <p:nvSpPr>
          <p:cNvPr id="8" name="Text Placeholder 7">
            <a:extLst>
              <a:ext uri="{FF2B5EF4-FFF2-40B4-BE49-F238E27FC236}">
                <a16:creationId xmlns:a16="http://schemas.microsoft.com/office/drawing/2014/main" id="{CB29C713-DABA-4E63-9B84-5E9E31E0AF4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F09C0A98-85BB-4403-9399-9946C38CC7B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9726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would you respond?</a:t>
            </a:r>
          </a:p>
        </p:txBody>
      </p:sp>
      <p:sp>
        <p:nvSpPr>
          <p:cNvPr id="3" name="Content Placeholder 2"/>
          <p:cNvSpPr>
            <a:spLocks noGrp="1"/>
          </p:cNvSpPr>
          <p:nvPr>
            <p:ph type="body" idx="1"/>
          </p:nvPr>
        </p:nvSpPr>
        <p:spPr>
          <a:xfrm>
            <a:off x="838200" y="1636730"/>
            <a:ext cx="9067800" cy="4932746"/>
          </a:xfrm>
        </p:spPr>
        <p:txBody>
          <a:bodyPr>
            <a:normAutofit/>
          </a:bodyPr>
          <a:lstStyle/>
          <a:p>
            <a:pPr marL="0" indent="0">
              <a:lnSpc>
                <a:spcPct val="100000"/>
              </a:lnSpc>
              <a:buNone/>
            </a:pPr>
            <a:r>
              <a:rPr lang="en-US" sz="2800" dirty="0"/>
              <a:t>You are sitting across from an FSW client who was recently diagnosed with HIV. She says she wants to refer her sexual partner, a man she has been living with along with her two children. But she does not want to refer any of the clients she has had sex with without a condom because she is worried they will out her, and she will not be able to work anywhere in the city.</a:t>
            </a:r>
            <a:endParaRPr lang="en-US" dirty="0"/>
          </a:p>
          <a:p>
            <a:pPr marL="0" indent="0">
              <a:lnSpc>
                <a:spcPct val="100000"/>
              </a:lnSpc>
              <a:buNone/>
            </a:pPr>
            <a:endParaRPr lang="en-US" sz="2800" dirty="0"/>
          </a:p>
          <a:p>
            <a:pPr marL="0" indent="0">
              <a:lnSpc>
                <a:spcPct val="100000"/>
              </a:lnSpc>
              <a:buNone/>
            </a:pPr>
            <a:endParaRPr lang="en-US" sz="2800" dirty="0"/>
          </a:p>
        </p:txBody>
      </p:sp>
    </p:spTree>
    <p:extLst>
      <p:ext uri="{BB962C8B-B14F-4D97-AF65-F5344CB8AC3E}">
        <p14:creationId xmlns:p14="http://schemas.microsoft.com/office/powerpoint/2010/main" val="24266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Motivational counseling</a:t>
            </a:r>
          </a:p>
        </p:txBody>
      </p:sp>
      <p:sp>
        <p:nvSpPr>
          <p:cNvPr id="3" name="Content Placeholder 2"/>
          <p:cNvSpPr>
            <a:spLocks noGrp="1"/>
          </p:cNvSpPr>
          <p:nvPr>
            <p:ph type="body" idx="1"/>
          </p:nvPr>
        </p:nvSpPr>
        <p:spPr/>
        <p:txBody>
          <a:bodyPr anchor="t">
            <a:normAutofit/>
          </a:bodyPr>
          <a:lstStyle/>
          <a:p>
            <a:pPr marL="0" indent="0">
              <a:buNone/>
            </a:pPr>
            <a:r>
              <a:rPr lang="en-US" dirty="0"/>
              <a:t>A </a:t>
            </a:r>
            <a:r>
              <a:rPr lang="en-US" b="1" dirty="0"/>
              <a:t>client-centered </a:t>
            </a:r>
            <a:r>
              <a:rPr lang="en-US" dirty="0"/>
              <a:t>communication approach to elicit and strengthen motivation for change</a:t>
            </a:r>
          </a:p>
        </p:txBody>
      </p:sp>
    </p:spTree>
    <p:extLst>
      <p:ext uri="{BB962C8B-B14F-4D97-AF65-F5344CB8AC3E}">
        <p14:creationId xmlns:p14="http://schemas.microsoft.com/office/powerpoint/2010/main" val="42939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Why might be…</a:t>
            </a:r>
          </a:p>
        </p:txBody>
      </p:sp>
      <p:sp>
        <p:nvSpPr>
          <p:cNvPr id="3" name="Content Placeholder 2"/>
          <p:cNvSpPr>
            <a:spLocks noGrp="1"/>
          </p:cNvSpPr>
          <p:nvPr>
            <p:ph type="body" idx="1"/>
          </p:nvPr>
        </p:nvSpPr>
        <p:spPr/>
        <p:txBody>
          <a:bodyPr anchor="t">
            <a:normAutofit/>
          </a:bodyPr>
          <a:lstStyle/>
          <a:p>
            <a:pPr marL="0" indent="0">
              <a:buNone/>
            </a:pPr>
            <a:r>
              <a:rPr lang="en-US" dirty="0">
                <a:solidFill>
                  <a:schemeClr val="tx1"/>
                </a:solidFill>
              </a:rPr>
              <a:t>a client-centered communication approach to elicit and strengthen motivation for change</a:t>
            </a:r>
          </a:p>
        </p:txBody>
      </p:sp>
      <p:sp>
        <p:nvSpPr>
          <p:cNvPr id="4" name="Title 1">
            <a:extLst>
              <a:ext uri="{FF2B5EF4-FFF2-40B4-BE49-F238E27FC236}">
                <a16:creationId xmlns:a16="http://schemas.microsoft.com/office/drawing/2014/main" id="{C7FC3DF5-F656-A540-96D7-0F57426D7312}"/>
              </a:ext>
            </a:extLst>
          </p:cNvPr>
          <p:cNvSpPr txBox="1">
            <a:spLocks/>
          </p:cNvSpPr>
          <p:nvPr/>
        </p:nvSpPr>
        <p:spPr>
          <a:xfrm>
            <a:off x="6096000" y="1427943"/>
            <a:ext cx="5239131"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dirty="0">
                <a:solidFill>
                  <a:schemeClr val="accent1"/>
                </a:solidFill>
              </a:rPr>
              <a:t>…be important in index testing and risk network referral?</a:t>
            </a:r>
          </a:p>
        </p:txBody>
      </p:sp>
    </p:spTree>
    <p:extLst>
      <p:ext uri="{BB962C8B-B14F-4D97-AF65-F5344CB8AC3E}">
        <p14:creationId xmlns:p14="http://schemas.microsoft.com/office/powerpoint/2010/main" val="180363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a:lstStyle/>
          <a:p>
            <a:r>
              <a:rPr lang="en-US" b="1" dirty="0"/>
              <a:t>Motivational counseling is critical</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p:txBody>
          <a:bodyPr>
            <a:normAutofit fontScale="92500" lnSpcReduction="20000"/>
          </a:bodyPr>
          <a:lstStyle/>
          <a:p>
            <a:pPr>
              <a:lnSpc>
                <a:spcPct val="120000"/>
              </a:lnSpc>
              <a:spcBef>
                <a:spcPts val="0"/>
              </a:spcBef>
            </a:pPr>
            <a:r>
              <a:rPr lang="en-US" dirty="0">
                <a:solidFill>
                  <a:schemeClr val="tx1"/>
                </a:solidFill>
              </a:rPr>
              <a:t>Discussing partner referral with clients raises issues that require sensitivity, appropriate questions, and messaging:</a:t>
            </a:r>
          </a:p>
          <a:p>
            <a:pPr lvl="1">
              <a:lnSpc>
                <a:spcPct val="120000"/>
              </a:lnSpc>
              <a:spcBef>
                <a:spcPts val="0"/>
              </a:spcBef>
            </a:pPr>
            <a:r>
              <a:rPr lang="en-US" dirty="0">
                <a:solidFill>
                  <a:schemeClr val="tx1"/>
                </a:solidFill>
              </a:rPr>
              <a:t>Disclosure</a:t>
            </a:r>
          </a:p>
          <a:p>
            <a:pPr lvl="1">
              <a:lnSpc>
                <a:spcPct val="120000"/>
              </a:lnSpc>
              <a:spcBef>
                <a:spcPts val="0"/>
              </a:spcBef>
            </a:pPr>
            <a:r>
              <a:rPr lang="en-US" dirty="0">
                <a:solidFill>
                  <a:schemeClr val="tx1"/>
                </a:solidFill>
              </a:rPr>
              <a:t>Violence</a:t>
            </a:r>
          </a:p>
          <a:p>
            <a:pPr lvl="1">
              <a:lnSpc>
                <a:spcPct val="120000"/>
              </a:lnSpc>
              <a:spcBef>
                <a:spcPts val="0"/>
              </a:spcBef>
            </a:pPr>
            <a:r>
              <a:rPr lang="en-US" dirty="0">
                <a:solidFill>
                  <a:schemeClr val="tx1"/>
                </a:solidFill>
              </a:rPr>
              <a:t>Infidelity</a:t>
            </a:r>
          </a:p>
          <a:p>
            <a:pPr lvl="1">
              <a:lnSpc>
                <a:spcPct val="120000"/>
              </a:lnSpc>
              <a:spcBef>
                <a:spcPts val="0"/>
              </a:spcBef>
              <a:spcAft>
                <a:spcPts val="1200"/>
              </a:spcAft>
            </a:pPr>
            <a:r>
              <a:rPr lang="en-US" dirty="0">
                <a:solidFill>
                  <a:schemeClr val="tx1"/>
                </a:solidFill>
              </a:rPr>
              <a:t>Fears</a:t>
            </a:r>
          </a:p>
          <a:p>
            <a:pPr>
              <a:lnSpc>
                <a:spcPct val="120000"/>
              </a:lnSpc>
              <a:spcBef>
                <a:spcPts val="0"/>
              </a:spcBef>
              <a:spcAft>
                <a:spcPts val="1200"/>
              </a:spcAft>
            </a:pPr>
            <a:r>
              <a:rPr lang="en-US" dirty="0">
                <a:solidFill>
                  <a:schemeClr val="tx1"/>
                </a:solidFill>
              </a:rPr>
              <a:t>Remember to use motivational counseling techniques:</a:t>
            </a:r>
          </a:p>
          <a:p>
            <a:pPr marL="0" indent="0">
              <a:lnSpc>
                <a:spcPct val="120000"/>
              </a:lnSpc>
              <a:spcBef>
                <a:spcPts val="0"/>
              </a:spcBef>
              <a:spcAft>
                <a:spcPts val="1200"/>
              </a:spcAft>
              <a:buNone/>
            </a:pPr>
            <a:endParaRPr lang="en-US" dirty="0">
              <a:solidFill>
                <a:schemeClr val="tx1"/>
              </a:solidFill>
            </a:endParaRPr>
          </a:p>
          <a:p>
            <a:pPr>
              <a:lnSpc>
                <a:spcPct val="120000"/>
              </a:lnSpc>
              <a:spcBef>
                <a:spcPts val="0"/>
              </a:spcBef>
              <a:spcAft>
                <a:spcPts val="1200"/>
              </a:spcAft>
            </a:pPr>
            <a:r>
              <a:rPr lang="en-US" dirty="0">
                <a:solidFill>
                  <a:schemeClr val="tx1"/>
                </a:solidFill>
              </a:rPr>
              <a:t>Recognize and encourage talk about change</a:t>
            </a:r>
          </a:p>
          <a:p>
            <a:pPr marL="0" indent="0">
              <a:buNone/>
            </a:pPr>
            <a:endParaRPr lang="en-US" dirty="0">
              <a:solidFill>
                <a:schemeClr val="tx1"/>
              </a:solidFill>
            </a:endParaRPr>
          </a:p>
        </p:txBody>
      </p:sp>
      <p:sp>
        <p:nvSpPr>
          <p:cNvPr id="7" name="TextBox 6">
            <a:extLst>
              <a:ext uri="{FF2B5EF4-FFF2-40B4-BE49-F238E27FC236}">
                <a16:creationId xmlns:a16="http://schemas.microsoft.com/office/drawing/2014/main" id="{CDEB2500-8583-C546-8C4B-9565A568CB9D}"/>
              </a:ext>
            </a:extLst>
          </p:cNvPr>
          <p:cNvSpPr txBox="1"/>
          <p:nvPr/>
        </p:nvSpPr>
        <p:spPr>
          <a:xfrm>
            <a:off x="1378682" y="5234968"/>
            <a:ext cx="2809755" cy="4616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dirty="0"/>
              <a:t>Reflective listening</a:t>
            </a:r>
          </a:p>
        </p:txBody>
      </p:sp>
      <p:sp>
        <p:nvSpPr>
          <p:cNvPr id="8" name="TextBox 7">
            <a:extLst>
              <a:ext uri="{FF2B5EF4-FFF2-40B4-BE49-F238E27FC236}">
                <a16:creationId xmlns:a16="http://schemas.microsoft.com/office/drawing/2014/main" id="{53E9DB16-6B8E-E34B-8398-BC50ECFD93C9}"/>
              </a:ext>
            </a:extLst>
          </p:cNvPr>
          <p:cNvSpPr txBox="1"/>
          <p:nvPr/>
        </p:nvSpPr>
        <p:spPr>
          <a:xfrm>
            <a:off x="4349343" y="5234968"/>
            <a:ext cx="194418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a:t>Affirmation</a:t>
            </a:r>
          </a:p>
        </p:txBody>
      </p:sp>
      <p:sp>
        <p:nvSpPr>
          <p:cNvPr id="9" name="TextBox 8">
            <a:extLst>
              <a:ext uri="{FF2B5EF4-FFF2-40B4-BE49-F238E27FC236}">
                <a16:creationId xmlns:a16="http://schemas.microsoft.com/office/drawing/2014/main" id="{F91BC179-680F-7C49-99B2-76B0631212CE}"/>
              </a:ext>
            </a:extLst>
          </p:cNvPr>
          <p:cNvSpPr txBox="1"/>
          <p:nvPr/>
        </p:nvSpPr>
        <p:spPr>
          <a:xfrm>
            <a:off x="6454437" y="5234968"/>
            <a:ext cx="194418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dirty="0"/>
              <a:t>Questioning</a:t>
            </a:r>
          </a:p>
        </p:txBody>
      </p:sp>
      <p:sp>
        <p:nvSpPr>
          <p:cNvPr id="10" name="TextBox 9">
            <a:extLst>
              <a:ext uri="{FF2B5EF4-FFF2-40B4-BE49-F238E27FC236}">
                <a16:creationId xmlns:a16="http://schemas.microsoft.com/office/drawing/2014/main" id="{9EE28A57-A7A0-6145-BD01-F95E4253F7F6}"/>
              </a:ext>
            </a:extLst>
          </p:cNvPr>
          <p:cNvSpPr txBox="1"/>
          <p:nvPr/>
        </p:nvSpPr>
        <p:spPr>
          <a:xfrm>
            <a:off x="8570937" y="5234968"/>
            <a:ext cx="1944187"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dirty="0"/>
              <a:t>Ask-Tell-Ask</a:t>
            </a:r>
          </a:p>
        </p:txBody>
      </p:sp>
    </p:spTree>
    <p:extLst>
      <p:ext uri="{BB962C8B-B14F-4D97-AF65-F5344CB8AC3E}">
        <p14:creationId xmlns:p14="http://schemas.microsoft.com/office/powerpoint/2010/main" val="12287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l="-14434"/>
          <a:stretch/>
        </p:blipFill>
        <p:spPr>
          <a:xfrm>
            <a:off x="8085925" y="2481205"/>
            <a:ext cx="3559135" cy="4312997"/>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Reflective listening</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7600950" cy="4932746"/>
          </a:xfrm>
        </p:spPr>
        <p:txBody>
          <a:bodyPr vert="horz" lIns="91440" tIns="45720" rIns="91440" bIns="45720" rtlCol="0">
            <a:normAutofit/>
          </a:bodyPr>
          <a:lstStyle/>
          <a:p>
            <a:pPr>
              <a:lnSpc>
                <a:spcPct val="110000"/>
              </a:lnSpc>
              <a:spcBef>
                <a:spcPts val="0"/>
              </a:spcBef>
              <a:spcAft>
                <a:spcPts val="600"/>
              </a:spcAft>
              <a:buFont typeface="Arial" panose="020B0604020202020204" pitchFamily="34" charset="0"/>
              <a:buChar char="•"/>
            </a:pPr>
            <a:r>
              <a:rPr lang="en-US" dirty="0">
                <a:solidFill>
                  <a:schemeClr val="tx1"/>
                </a:solidFill>
                <a:latin typeface="+mn-lt"/>
                <a:cs typeface="+mn-cs"/>
              </a:rPr>
              <a:t>Reflections = statements</a:t>
            </a:r>
          </a:p>
          <a:p>
            <a:pPr>
              <a:lnSpc>
                <a:spcPct val="110000"/>
              </a:lnSpc>
              <a:spcBef>
                <a:spcPts val="0"/>
              </a:spcBef>
              <a:spcAft>
                <a:spcPts val="600"/>
              </a:spcAft>
              <a:buFont typeface="Arial" panose="020B0604020202020204" pitchFamily="34" charset="0"/>
              <a:buChar char="•"/>
            </a:pPr>
            <a:r>
              <a:rPr lang="en-US" dirty="0">
                <a:solidFill>
                  <a:schemeClr val="tx1"/>
                </a:solidFill>
                <a:latin typeface="+mn-lt"/>
                <a:cs typeface="+mn-cs"/>
              </a:rPr>
              <a:t>The listener tries to understand using reflective statements</a:t>
            </a:r>
          </a:p>
          <a:p>
            <a:pPr>
              <a:lnSpc>
                <a:spcPct val="110000"/>
              </a:lnSpc>
              <a:spcBef>
                <a:spcPts val="0"/>
              </a:spcBef>
              <a:spcAft>
                <a:spcPts val="600"/>
              </a:spcAft>
              <a:buFont typeface="Arial" panose="020B0604020202020204" pitchFamily="34" charset="0"/>
              <a:buChar char="•"/>
            </a:pPr>
            <a:r>
              <a:rPr lang="en-US" dirty="0">
                <a:solidFill>
                  <a:schemeClr val="tx1"/>
                </a:solidFill>
                <a:latin typeface="+mn-lt"/>
                <a:cs typeface="+mn-cs"/>
              </a:rPr>
              <a:t>Helps gather information and builds trust</a:t>
            </a:r>
          </a:p>
          <a:p>
            <a:pPr>
              <a:lnSpc>
                <a:spcPct val="110000"/>
              </a:lnSpc>
              <a:spcBef>
                <a:spcPts val="0"/>
              </a:spcBef>
              <a:spcAft>
                <a:spcPts val="600"/>
              </a:spcAft>
              <a:buFont typeface="Arial" panose="020B0604020202020204" pitchFamily="34" charset="0"/>
              <a:buChar char="•"/>
            </a:pPr>
            <a:r>
              <a:rPr lang="en-US" dirty="0">
                <a:solidFill>
                  <a:schemeClr val="tx1"/>
                </a:solidFill>
                <a:latin typeface="+mn-lt"/>
                <a:cs typeface="+mn-cs"/>
              </a:rPr>
              <a:t>Client is the focus:</a:t>
            </a:r>
          </a:p>
          <a:p>
            <a:pPr lvl="1">
              <a:lnSpc>
                <a:spcPct val="110000"/>
              </a:lnSpc>
              <a:spcBef>
                <a:spcPts val="0"/>
              </a:spcBef>
              <a:spcAft>
                <a:spcPts val="600"/>
              </a:spcAft>
            </a:pPr>
            <a:r>
              <a:rPr lang="en-US" sz="2800" i="1" dirty="0">
                <a:solidFill>
                  <a:schemeClr val="tx1"/>
                </a:solidFill>
                <a:latin typeface="+mn-lt"/>
                <a:cs typeface="+mn-cs"/>
              </a:rPr>
              <a:t>You feel like…</a:t>
            </a:r>
          </a:p>
          <a:p>
            <a:pPr lvl="1">
              <a:lnSpc>
                <a:spcPct val="110000"/>
              </a:lnSpc>
              <a:spcBef>
                <a:spcPts val="0"/>
              </a:spcBef>
              <a:spcAft>
                <a:spcPts val="600"/>
              </a:spcAft>
            </a:pPr>
            <a:r>
              <a:rPr lang="en-US" sz="2800" i="1" dirty="0">
                <a:solidFill>
                  <a:schemeClr val="tx1"/>
                </a:solidFill>
                <a:latin typeface="+mn-lt"/>
                <a:cs typeface="+mn-cs"/>
              </a:rPr>
              <a:t>You’re wondering if…</a:t>
            </a:r>
          </a:p>
          <a:p>
            <a:pPr lvl="1">
              <a:lnSpc>
                <a:spcPct val="110000"/>
              </a:lnSpc>
              <a:spcBef>
                <a:spcPts val="0"/>
              </a:spcBef>
              <a:spcAft>
                <a:spcPts val="600"/>
              </a:spcAft>
            </a:pPr>
            <a:r>
              <a:rPr lang="en-US" sz="2800" i="1" dirty="0">
                <a:solidFill>
                  <a:schemeClr val="tx1"/>
                </a:solidFill>
                <a:latin typeface="+mn-lt"/>
                <a:cs typeface="+mn-cs"/>
              </a:rPr>
              <a:t>What I hear you saying is…</a:t>
            </a: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232653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F1870-37E0-3B42-B6B9-FA7B9F70882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0646" y="923976"/>
            <a:ext cx="5298683" cy="549732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838200" y="721844"/>
            <a:ext cx="10515600" cy="800039"/>
          </a:xfrm>
        </p:spPr>
        <p:txBody>
          <a:bodyPr vert="horz" lIns="91440" tIns="45720" rIns="91440" bIns="45720" rtlCol="0" anchor="t">
            <a:normAutofit/>
          </a:bodyPr>
          <a:lstStyle/>
          <a:p>
            <a:r>
              <a:rPr lang="en-US" b="1" kern="1200" dirty="0">
                <a:latin typeface="+mj-lt"/>
                <a:ea typeface="+mj-ea"/>
                <a:cs typeface="+mj-cs"/>
              </a:rPr>
              <a:t>Activity: Group reflection</a:t>
            </a:r>
            <a:endParaRPr lang="en-US" sz="2000" b="1" kern="1200" dirty="0">
              <a:latin typeface="+mj-lt"/>
              <a:ea typeface="+mj-ea"/>
              <a:cs typeface="+mj-cs"/>
            </a:endParaRPr>
          </a:p>
        </p:txBody>
      </p:sp>
      <p:sp>
        <p:nvSpPr>
          <p:cNvPr id="3" name="Text Placeholder 2">
            <a:extLst>
              <a:ext uri="{FF2B5EF4-FFF2-40B4-BE49-F238E27FC236}">
                <a16:creationId xmlns:a16="http://schemas.microsoft.com/office/drawing/2014/main" id="{74913A34-63DA-4C7F-B443-7961B43D6FEB}"/>
              </a:ext>
            </a:extLst>
          </p:cNvPr>
          <p:cNvSpPr>
            <a:spLocks noGrp="1"/>
          </p:cNvSpPr>
          <p:nvPr>
            <p:ph type="body" idx="1"/>
          </p:nvPr>
        </p:nvSpPr>
        <p:spPr>
          <a:xfrm>
            <a:off x="838199" y="1443566"/>
            <a:ext cx="8543925" cy="4932746"/>
          </a:xfrm>
        </p:spPr>
        <p:txBody>
          <a:bodyPr/>
          <a:lstStyle/>
          <a:p>
            <a:r>
              <a:rPr lang="en-US" dirty="0"/>
              <a:t>Form a large circle</a:t>
            </a:r>
          </a:p>
        </p:txBody>
      </p:sp>
    </p:spTree>
    <p:extLst>
      <p:ext uri="{BB962C8B-B14F-4D97-AF65-F5344CB8AC3E}">
        <p14:creationId xmlns:p14="http://schemas.microsoft.com/office/powerpoint/2010/main" val="303424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159294" y="2075796"/>
            <a:ext cx="6032706" cy="3398706"/>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Affirmation</a:t>
            </a:r>
            <a:endParaRPr lang="en-US" sz="4400" b="1" kern="1200" dirty="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6972299" cy="4932746"/>
          </a:xfrm>
        </p:spPr>
        <p:txBody>
          <a:bodyPr vert="horz" lIns="91440" tIns="45720" rIns="91440" bIns="45720" rtlCol="0">
            <a:normAutofit/>
          </a:bodyPr>
          <a:lstStyle/>
          <a:p>
            <a:pPr>
              <a:lnSpc>
                <a:spcPct val="110000"/>
              </a:lnSpc>
              <a:spcBef>
                <a:spcPts val="0"/>
              </a:spcBef>
              <a:spcAft>
                <a:spcPts val="600"/>
              </a:spcAft>
              <a:buFont typeface="Arial" panose="020B0604020202020204" pitchFamily="34" charset="0"/>
              <a:buChar char="•"/>
            </a:pPr>
            <a:r>
              <a:rPr lang="en-US" sz="2400" dirty="0">
                <a:solidFill>
                  <a:schemeClr val="tx1"/>
                </a:solidFill>
                <a:latin typeface="+mn-lt"/>
                <a:cs typeface="+mn-cs"/>
              </a:rPr>
              <a:t>Helps:</a:t>
            </a:r>
          </a:p>
          <a:p>
            <a:pPr lvl="1">
              <a:lnSpc>
                <a:spcPct val="110000"/>
              </a:lnSpc>
              <a:spcBef>
                <a:spcPts val="0"/>
              </a:spcBef>
              <a:spcAft>
                <a:spcPts val="600"/>
              </a:spcAft>
            </a:pPr>
            <a:r>
              <a:rPr lang="en-US" dirty="0">
                <a:solidFill>
                  <a:schemeClr val="tx1"/>
                </a:solidFill>
                <a:latin typeface="+mn-lt"/>
                <a:cs typeface="+mn-cs"/>
              </a:rPr>
              <a:t>Accentuate the positive</a:t>
            </a:r>
          </a:p>
          <a:p>
            <a:pPr lvl="1">
              <a:lnSpc>
                <a:spcPct val="110000"/>
              </a:lnSpc>
              <a:spcBef>
                <a:spcPts val="0"/>
              </a:spcBef>
              <a:spcAft>
                <a:spcPts val="600"/>
              </a:spcAft>
            </a:pPr>
            <a:r>
              <a:rPr lang="en-US" dirty="0">
                <a:solidFill>
                  <a:schemeClr val="tx1"/>
                </a:solidFill>
                <a:latin typeface="+mn-lt"/>
                <a:cs typeface="+mn-cs"/>
              </a:rPr>
              <a:t>Acknowledge client’s worth</a:t>
            </a:r>
          </a:p>
          <a:p>
            <a:pPr lvl="1">
              <a:lnSpc>
                <a:spcPct val="110000"/>
              </a:lnSpc>
              <a:spcBef>
                <a:spcPts val="0"/>
              </a:spcBef>
              <a:spcAft>
                <a:spcPts val="600"/>
              </a:spcAft>
            </a:pPr>
            <a:r>
              <a:rPr lang="en-US" dirty="0">
                <a:solidFill>
                  <a:schemeClr val="tx1"/>
                </a:solidFill>
                <a:latin typeface="+mn-lt"/>
                <a:cs typeface="+mn-cs"/>
              </a:rPr>
              <a:t>Engage, support, encourage, open up</a:t>
            </a:r>
          </a:p>
          <a:p>
            <a:pPr>
              <a:lnSpc>
                <a:spcPct val="110000"/>
              </a:lnSpc>
              <a:spcBef>
                <a:spcPts val="0"/>
              </a:spcBef>
              <a:spcAft>
                <a:spcPts val="600"/>
              </a:spcAft>
              <a:buFont typeface="Arial" panose="020B0604020202020204" pitchFamily="34" charset="0"/>
              <a:buChar char="•"/>
            </a:pPr>
            <a:r>
              <a:rPr lang="en-US" sz="2400" dirty="0">
                <a:solidFill>
                  <a:schemeClr val="tx1"/>
                </a:solidFill>
                <a:latin typeface="+mn-lt"/>
                <a:cs typeface="+mn-cs"/>
              </a:rPr>
              <a:t>Comment on something positive </a:t>
            </a:r>
            <a:br>
              <a:rPr lang="en-US" sz="2400" dirty="0">
                <a:solidFill>
                  <a:schemeClr val="tx1"/>
                </a:solidFill>
                <a:latin typeface="+mn-lt"/>
                <a:cs typeface="+mn-cs"/>
              </a:rPr>
            </a:br>
            <a:r>
              <a:rPr lang="en-US" sz="2400" dirty="0">
                <a:solidFill>
                  <a:schemeClr val="tx1"/>
                </a:solidFill>
                <a:latin typeface="+mn-lt"/>
                <a:cs typeface="+mn-cs"/>
              </a:rPr>
              <a:t>(avoid starting with “I”):</a:t>
            </a:r>
          </a:p>
          <a:p>
            <a:pPr lvl="1">
              <a:lnSpc>
                <a:spcPct val="110000"/>
              </a:lnSpc>
              <a:spcBef>
                <a:spcPts val="0"/>
              </a:spcBef>
              <a:spcAft>
                <a:spcPts val="600"/>
              </a:spcAft>
            </a:pPr>
            <a:r>
              <a:rPr lang="en-US" i="1" dirty="0">
                <a:solidFill>
                  <a:schemeClr val="tx1"/>
                </a:solidFill>
                <a:latin typeface="+mn-lt"/>
                <a:cs typeface="+mn-cs"/>
              </a:rPr>
              <a:t>You are really taking control of your health.</a:t>
            </a:r>
          </a:p>
          <a:p>
            <a:pPr lvl="1">
              <a:lnSpc>
                <a:spcPct val="110000"/>
              </a:lnSpc>
              <a:spcBef>
                <a:spcPts val="0"/>
              </a:spcBef>
              <a:spcAft>
                <a:spcPts val="600"/>
              </a:spcAft>
            </a:pPr>
            <a:r>
              <a:rPr lang="en-US" i="1" dirty="0">
                <a:solidFill>
                  <a:schemeClr val="tx1"/>
                </a:solidFill>
                <a:latin typeface="+mn-lt"/>
                <a:cs typeface="+mn-cs"/>
              </a:rPr>
              <a:t>Even though you didn’t achieve your goal this week, look how far you have come since you started treatment.</a:t>
            </a: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169021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F1870-37E0-3B42-B6B9-FA7B9F70882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858911" y="2547298"/>
            <a:ext cx="5333089" cy="4246627"/>
          </a:xfrm>
          <a:prstGeom prst="rect">
            <a:avLst/>
          </a:prstGeom>
          <a:effectLst>
            <a:softEdge rad="0"/>
          </a:effectLst>
        </p:spPr>
      </p:pic>
      <p:sp>
        <p:nvSpPr>
          <p:cNvPr id="2" name="Text Placeholder 1">
            <a:extLst>
              <a:ext uri="{FF2B5EF4-FFF2-40B4-BE49-F238E27FC236}">
                <a16:creationId xmlns:a16="http://schemas.microsoft.com/office/drawing/2014/main" id="{048F8EF8-50A8-4226-99E7-7A1FB47BCF1C}"/>
              </a:ext>
            </a:extLst>
          </p:cNvPr>
          <p:cNvSpPr>
            <a:spLocks noGrp="1"/>
          </p:cNvSpPr>
          <p:nvPr>
            <p:ph type="body" idx="1"/>
          </p:nvPr>
        </p:nvSpPr>
        <p:spPr>
          <a:xfrm>
            <a:off x="838200" y="1461738"/>
            <a:ext cx="6591300" cy="4932746"/>
          </a:xfrm>
        </p:spPr>
        <p:txBody>
          <a:bodyPr/>
          <a:lstStyle/>
          <a:p>
            <a:r>
              <a:rPr lang="en-US" dirty="0"/>
              <a:t>Form groups of three</a:t>
            </a:r>
          </a:p>
          <a:p>
            <a:r>
              <a:rPr lang="en-US" dirty="0"/>
              <a:t>“Clients” discuss a real-life situation</a:t>
            </a:r>
          </a:p>
          <a:p>
            <a:r>
              <a:rPr lang="en-US" dirty="0"/>
              <a:t>“Providers/Counselors” practice affirming something positive about the person, their actions, intentions, traits, or skills</a:t>
            </a:r>
          </a:p>
          <a:p>
            <a:r>
              <a:rPr lang="en-US" dirty="0"/>
              <a:t>Start with “You,” avoid “I”</a:t>
            </a:r>
          </a:p>
          <a:p>
            <a:r>
              <a:rPr lang="en-US" dirty="0"/>
              <a:t>“Observers” take notes</a:t>
            </a:r>
          </a:p>
          <a:p>
            <a:r>
              <a:rPr lang="en-US" dirty="0"/>
              <a:t>Time: 5 minutes</a:t>
            </a:r>
          </a:p>
          <a:p>
            <a:endParaRPr lang="en-US" dirty="0"/>
          </a:p>
        </p:txBody>
      </p:sp>
      <p:sp>
        <p:nvSpPr>
          <p:cNvPr id="5" name="Title 4">
            <a:extLst>
              <a:ext uri="{FF2B5EF4-FFF2-40B4-BE49-F238E27FC236}">
                <a16:creationId xmlns:a16="http://schemas.microsoft.com/office/drawing/2014/main" id="{81AF79B2-76CC-9443-B350-75B10041C71E}"/>
              </a:ext>
            </a:extLst>
          </p:cNvPr>
          <p:cNvSpPr>
            <a:spLocks noGrp="1"/>
          </p:cNvSpPr>
          <p:nvPr>
            <p:ph type="title"/>
          </p:nvPr>
        </p:nvSpPr>
        <p:spPr/>
        <p:txBody>
          <a:bodyPr>
            <a:normAutofit/>
          </a:bodyPr>
          <a:lstStyle/>
          <a:p>
            <a:r>
              <a:rPr lang="en-US" sz="4400" dirty="0"/>
              <a:t>Activity: Affirmations</a:t>
            </a:r>
          </a:p>
        </p:txBody>
      </p:sp>
    </p:spTree>
    <p:extLst>
      <p:ext uri="{BB962C8B-B14F-4D97-AF65-F5344CB8AC3E}">
        <p14:creationId xmlns:p14="http://schemas.microsoft.com/office/powerpoint/2010/main" val="379736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Questioning</a:t>
            </a:r>
            <a:endParaRPr lang="en-US" sz="4400" b="1" kern="1200" dirty="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636730"/>
            <a:ext cx="9315450" cy="4932746"/>
          </a:xfrm>
        </p:spPr>
        <p:txBody>
          <a:bodyPr vert="horz" lIns="91440" tIns="45720" rIns="91440" bIns="45720" rtlCol="0">
            <a:normAutofit/>
          </a:bodyPr>
          <a:lstStyle/>
          <a:p>
            <a:pPr>
              <a:lnSpc>
                <a:spcPct val="110000"/>
              </a:lnSpc>
              <a:spcBef>
                <a:spcPts val="0"/>
              </a:spcBef>
              <a:spcAft>
                <a:spcPts val="600"/>
              </a:spcAft>
              <a:buFont typeface="Arial" panose="020B0604020202020204" pitchFamily="34" charset="0"/>
              <a:buChar char="•"/>
            </a:pPr>
            <a:r>
              <a:rPr lang="en-US" sz="2400" dirty="0">
                <a:solidFill>
                  <a:schemeClr val="tx1"/>
                </a:solidFill>
                <a:latin typeface="+mn-lt"/>
                <a:cs typeface="+mn-cs"/>
              </a:rPr>
              <a:t>Open-ended questions:</a:t>
            </a:r>
          </a:p>
          <a:p>
            <a:pPr lvl="1">
              <a:lnSpc>
                <a:spcPct val="110000"/>
              </a:lnSpc>
              <a:spcBef>
                <a:spcPts val="0"/>
              </a:spcBef>
              <a:spcAft>
                <a:spcPts val="600"/>
              </a:spcAft>
            </a:pPr>
            <a:r>
              <a:rPr lang="en-US" dirty="0">
                <a:solidFill>
                  <a:schemeClr val="tx1"/>
                </a:solidFill>
                <a:latin typeface="+mn-lt"/>
                <a:cs typeface="+mn-cs"/>
              </a:rPr>
              <a:t>Can lead to a wide range of answers </a:t>
            </a:r>
          </a:p>
          <a:p>
            <a:pPr lvl="1">
              <a:lnSpc>
                <a:spcPct val="110000"/>
              </a:lnSpc>
              <a:spcBef>
                <a:spcPts val="0"/>
              </a:spcBef>
              <a:spcAft>
                <a:spcPts val="600"/>
              </a:spcAft>
            </a:pPr>
            <a:r>
              <a:rPr lang="en-US" dirty="0">
                <a:solidFill>
                  <a:schemeClr val="tx1"/>
                </a:solidFill>
                <a:latin typeface="+mn-lt"/>
                <a:cs typeface="+mn-cs"/>
              </a:rPr>
              <a:t>Seek information; allow for surprise</a:t>
            </a:r>
          </a:p>
          <a:p>
            <a:pPr lvl="1">
              <a:lnSpc>
                <a:spcPct val="110000"/>
              </a:lnSpc>
              <a:spcBef>
                <a:spcPts val="0"/>
              </a:spcBef>
              <a:spcAft>
                <a:spcPts val="600"/>
              </a:spcAft>
            </a:pPr>
            <a:r>
              <a:rPr lang="en-US" dirty="0">
                <a:solidFill>
                  <a:schemeClr val="tx1"/>
                </a:solidFill>
                <a:latin typeface="+mn-lt"/>
                <a:cs typeface="+mn-cs"/>
              </a:rPr>
              <a:t>Invite client’s perspective, exploration</a:t>
            </a:r>
          </a:p>
          <a:p>
            <a:pPr>
              <a:lnSpc>
                <a:spcPct val="110000"/>
              </a:lnSpc>
              <a:spcBef>
                <a:spcPts val="1200"/>
              </a:spcBef>
              <a:spcAft>
                <a:spcPts val="600"/>
              </a:spcAft>
              <a:buFont typeface="Arial" panose="020B0604020202020204" pitchFamily="34" charset="0"/>
              <a:buChar char="•"/>
            </a:pPr>
            <a:r>
              <a:rPr lang="en-US" sz="2400" dirty="0">
                <a:solidFill>
                  <a:schemeClr val="tx1"/>
                </a:solidFill>
                <a:latin typeface="+mn-lt"/>
                <a:cs typeface="+mn-cs"/>
              </a:rPr>
              <a:t>Closed-ended questions</a:t>
            </a:r>
          </a:p>
          <a:p>
            <a:pPr lvl="1">
              <a:lnSpc>
                <a:spcPct val="110000"/>
              </a:lnSpc>
              <a:spcBef>
                <a:spcPts val="0"/>
              </a:spcBef>
              <a:spcAft>
                <a:spcPts val="600"/>
              </a:spcAft>
            </a:pPr>
            <a:r>
              <a:rPr lang="en-US" dirty="0">
                <a:solidFill>
                  <a:schemeClr val="tx1"/>
                </a:solidFill>
                <a:latin typeface="+mn-lt"/>
                <a:cs typeface="+mn-cs"/>
              </a:rPr>
              <a:t>Establish facts (yes/no)</a:t>
            </a:r>
          </a:p>
          <a:p>
            <a:pPr>
              <a:lnSpc>
                <a:spcPct val="110000"/>
              </a:lnSpc>
              <a:spcBef>
                <a:spcPts val="1200"/>
              </a:spcBef>
              <a:spcAft>
                <a:spcPts val="600"/>
              </a:spcAft>
              <a:buFont typeface="Arial" panose="020B0604020202020204" pitchFamily="34" charset="0"/>
              <a:buChar char="•"/>
            </a:pPr>
            <a:r>
              <a:rPr lang="en-US" sz="2400" dirty="0">
                <a:solidFill>
                  <a:schemeClr val="tx1"/>
                </a:solidFill>
                <a:latin typeface="+mn-lt"/>
                <a:cs typeface="+mn-cs"/>
              </a:rPr>
              <a:t>Avoid leading or “why” questions:</a:t>
            </a:r>
          </a:p>
          <a:p>
            <a:pPr lvl="1">
              <a:lnSpc>
                <a:spcPct val="110000"/>
              </a:lnSpc>
              <a:spcBef>
                <a:spcPts val="0"/>
              </a:spcBef>
              <a:spcAft>
                <a:spcPts val="600"/>
              </a:spcAft>
            </a:pPr>
            <a:r>
              <a:rPr lang="en-US" i="1" dirty="0">
                <a:solidFill>
                  <a:schemeClr val="tx1"/>
                </a:solidFill>
                <a:latin typeface="+mn-lt"/>
                <a:cs typeface="+mn-cs"/>
              </a:rPr>
              <a:t>You know how to use a condom, right?</a:t>
            </a:r>
          </a:p>
          <a:p>
            <a:pPr lvl="1">
              <a:lnSpc>
                <a:spcPct val="110000"/>
              </a:lnSpc>
              <a:spcBef>
                <a:spcPts val="0"/>
              </a:spcBef>
              <a:spcAft>
                <a:spcPts val="600"/>
              </a:spcAft>
            </a:pPr>
            <a:r>
              <a:rPr lang="en-US" i="1" dirty="0">
                <a:solidFill>
                  <a:schemeClr val="tx1"/>
                </a:solidFill>
                <a:latin typeface="+mn-lt"/>
                <a:cs typeface="+mn-cs"/>
              </a:rPr>
              <a:t>Why didn’t you inform your partner like you said you would?</a:t>
            </a: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pic>
        <p:nvPicPr>
          <p:cNvPr id="3" name="Picture 2">
            <a:extLst>
              <a:ext uri="{FF2B5EF4-FFF2-40B4-BE49-F238E27FC236}">
                <a16:creationId xmlns:a16="http://schemas.microsoft.com/office/drawing/2014/main" id="{F9AE240C-9861-D043-B3AD-98E65012A5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6493" y="437710"/>
            <a:ext cx="5859086" cy="2398040"/>
          </a:xfrm>
          <a:prstGeom prst="rect">
            <a:avLst/>
          </a:prstGeom>
        </p:spPr>
      </p:pic>
    </p:spTree>
    <p:extLst>
      <p:ext uri="{BB962C8B-B14F-4D97-AF65-F5344CB8AC3E}">
        <p14:creationId xmlns:p14="http://schemas.microsoft.com/office/powerpoint/2010/main" val="281806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74AAF-BF53-9449-827F-631C4BD37DC1}"/>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894080" y="1481726"/>
            <a:ext cx="6126470" cy="5308149"/>
          </a:xfrm>
          <a:prstGeom prst="rect">
            <a:avLst/>
          </a:prstGeom>
        </p:spPr>
      </p:pic>
      <p:sp>
        <p:nvSpPr>
          <p:cNvPr id="6" name="Text Placeholder 5">
            <a:extLst>
              <a:ext uri="{FF2B5EF4-FFF2-40B4-BE49-F238E27FC236}">
                <a16:creationId xmlns:a16="http://schemas.microsoft.com/office/drawing/2014/main" id="{064B7181-67B1-42E5-9609-F408B1692371}"/>
              </a:ext>
            </a:extLst>
          </p:cNvPr>
          <p:cNvSpPr>
            <a:spLocks noGrp="1"/>
          </p:cNvSpPr>
          <p:nvPr>
            <p:ph type="body" idx="1"/>
          </p:nvPr>
        </p:nvSpPr>
        <p:spPr>
          <a:xfrm>
            <a:off x="838201" y="1636730"/>
            <a:ext cx="6877050" cy="4932746"/>
          </a:xfrm>
        </p:spPr>
        <p:txBody>
          <a:bodyPr/>
          <a:lstStyle/>
          <a:p>
            <a:r>
              <a:rPr lang="en-US" dirty="0"/>
              <a:t>Turn back to your groups of</a:t>
            </a:r>
            <a:br>
              <a:rPr lang="en-US" dirty="0"/>
            </a:br>
            <a:r>
              <a:rPr lang="en-US" dirty="0"/>
              <a:t> three “Providers/Counselors” </a:t>
            </a:r>
            <a:br>
              <a:rPr lang="en-US" dirty="0"/>
            </a:br>
            <a:r>
              <a:rPr lang="en-US" dirty="0"/>
              <a:t>practice asking open- and </a:t>
            </a:r>
            <a:br>
              <a:rPr lang="en-US" dirty="0"/>
            </a:br>
            <a:r>
              <a:rPr lang="en-US" dirty="0"/>
              <a:t>closed-ended questions;</a:t>
            </a:r>
          </a:p>
          <a:p>
            <a:r>
              <a:rPr lang="en-US" dirty="0"/>
              <a:t>“Observers” take notes</a:t>
            </a:r>
          </a:p>
          <a:p>
            <a:r>
              <a:rPr lang="en-US" dirty="0"/>
              <a:t>Time: 5 minutes</a:t>
            </a:r>
          </a:p>
        </p:txBody>
      </p:sp>
      <p:sp>
        <p:nvSpPr>
          <p:cNvPr id="8" name="Title 7">
            <a:extLst>
              <a:ext uri="{FF2B5EF4-FFF2-40B4-BE49-F238E27FC236}">
                <a16:creationId xmlns:a16="http://schemas.microsoft.com/office/drawing/2014/main" id="{471E344B-D5FC-4A31-97A9-B0FB87CC9ED1}"/>
              </a:ext>
            </a:extLst>
          </p:cNvPr>
          <p:cNvSpPr>
            <a:spLocks noGrp="1"/>
          </p:cNvSpPr>
          <p:nvPr>
            <p:ph type="title"/>
          </p:nvPr>
        </p:nvSpPr>
        <p:spPr/>
        <p:txBody>
          <a:bodyPr>
            <a:normAutofit/>
          </a:bodyPr>
          <a:lstStyle/>
          <a:p>
            <a:r>
              <a:rPr lang="en-US" dirty="0"/>
              <a:t>Activity: Questioning</a:t>
            </a:r>
          </a:p>
        </p:txBody>
      </p:sp>
    </p:spTree>
    <p:extLst>
      <p:ext uri="{BB962C8B-B14F-4D97-AF65-F5344CB8AC3E}">
        <p14:creationId xmlns:p14="http://schemas.microsoft.com/office/powerpoint/2010/main" val="175261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273B20C5-2714-DB4F-9AD4-21FB077D1D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850" y="1697969"/>
            <a:ext cx="88201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5091" name="Rectangle 3">
            <a:extLst>
              <a:ext uri="{FF2B5EF4-FFF2-40B4-BE49-F238E27FC236}">
                <a16:creationId xmlns:a16="http://schemas.microsoft.com/office/drawing/2014/main" id="{60B99FA6-BA70-6E4F-A7B7-DF58973E3219}"/>
              </a:ext>
            </a:extLst>
          </p:cNvPr>
          <p:cNvSpPr>
            <a:spLocks noGrp="1" noChangeArrowheads="1"/>
          </p:cNvSpPr>
          <p:nvPr>
            <p:ph type="body" idx="1"/>
          </p:nvPr>
        </p:nvSpPr>
        <p:spPr/>
        <p:txBody>
          <a:bodyPr vert="horz" lIns="91440" tIns="45720" rIns="91440" bIns="45720" rtlCol="0" anchor="t">
            <a:normAutofit/>
          </a:bodyPr>
          <a:lstStyle/>
          <a:p>
            <a:pPr>
              <a:lnSpc>
                <a:spcPct val="110000"/>
              </a:lnSpc>
              <a:spcBef>
                <a:spcPts val="0"/>
              </a:spcBef>
              <a:spcAft>
                <a:spcPts val="1200"/>
              </a:spcAft>
            </a:pPr>
            <a:r>
              <a:rPr lang="en-US" altLang="en-US" dirty="0">
                <a:ea typeface="ＭＳ Ｐゴシック"/>
              </a:rPr>
              <a:t>What are the four options for referring partners for index testing?</a:t>
            </a:r>
          </a:p>
          <a:p>
            <a:pPr eaLnBrk="1" hangingPunct="1">
              <a:lnSpc>
                <a:spcPct val="110000"/>
              </a:lnSpc>
              <a:spcBef>
                <a:spcPts val="0"/>
              </a:spcBef>
              <a:spcAft>
                <a:spcPts val="1200"/>
              </a:spcAft>
            </a:pPr>
            <a:r>
              <a:rPr lang="en-US" altLang="en-US" dirty="0">
                <a:ea typeface="ＭＳ Ｐゴシック" panose="020B0600070205080204" pitchFamily="34" charset="-128"/>
              </a:rPr>
              <a:t>What are three potential risks or </a:t>
            </a:r>
            <a:br>
              <a:rPr lang="en-US" altLang="en-US" dirty="0">
                <a:ea typeface="ＭＳ Ｐゴシック" panose="020B0600070205080204" pitchFamily="34" charset="-128"/>
              </a:rPr>
            </a:br>
            <a:r>
              <a:rPr lang="en-US" altLang="en-US" dirty="0">
                <a:ea typeface="ＭＳ Ｐゴシック" panose="020B0600070205080204" pitchFamily="34" charset="-128"/>
              </a:rPr>
              <a:t>barriers that a client might </a:t>
            </a:r>
            <a:br>
              <a:rPr lang="en-US" altLang="en-US" dirty="0">
                <a:ea typeface="ＭＳ Ｐゴシック" panose="020B0600070205080204" pitchFamily="34" charset="-128"/>
              </a:rPr>
            </a:br>
            <a:r>
              <a:rPr lang="en-US" altLang="en-US" dirty="0">
                <a:ea typeface="ＭＳ Ｐゴシック" panose="020B0600070205080204" pitchFamily="34" charset="-128"/>
              </a:rPr>
              <a:t>experience with index testing?</a:t>
            </a:r>
          </a:p>
          <a:p>
            <a:pPr eaLnBrk="1" hangingPunct="1">
              <a:lnSpc>
                <a:spcPct val="110000"/>
              </a:lnSpc>
              <a:spcBef>
                <a:spcPts val="0"/>
              </a:spcBef>
              <a:spcAft>
                <a:spcPts val="1200"/>
              </a:spcAft>
            </a:pPr>
            <a:r>
              <a:rPr lang="en-US" altLang="en-US" dirty="0">
                <a:ea typeface="ＭＳ Ｐゴシック" panose="020B0600070205080204" pitchFamily="34" charset="-128"/>
              </a:rPr>
              <a:t>Name three critical elements </a:t>
            </a:r>
            <a:br>
              <a:rPr lang="en-US" altLang="en-US" dirty="0">
                <a:ea typeface="ＭＳ Ｐゴシック" panose="020B0600070205080204" pitchFamily="34" charset="-128"/>
              </a:rPr>
            </a:br>
            <a:r>
              <a:rPr lang="en-US" altLang="en-US" dirty="0">
                <a:ea typeface="ＭＳ Ｐゴシック" panose="020B0600070205080204" pitchFamily="34" charset="-128"/>
              </a:rPr>
              <a:t>that must be the foundation </a:t>
            </a:r>
            <a:br>
              <a:rPr lang="en-US" altLang="en-US" dirty="0">
                <a:ea typeface="ＭＳ Ｐゴシック" panose="020B0600070205080204" pitchFamily="34" charset="-128"/>
              </a:rPr>
            </a:br>
            <a:r>
              <a:rPr lang="en-US" altLang="en-US" dirty="0">
                <a:ea typeface="ＭＳ Ｐゴシック" panose="020B0600070205080204" pitchFamily="34" charset="-128"/>
              </a:rPr>
              <a:t>of index testing.</a:t>
            </a:r>
          </a:p>
          <a:p>
            <a:pPr eaLnBrk="1" hangingPunct="1">
              <a:lnSpc>
                <a:spcPct val="110000"/>
              </a:lnSpc>
              <a:spcBef>
                <a:spcPts val="0"/>
              </a:spcBef>
              <a:spcAft>
                <a:spcPts val="1200"/>
              </a:spcAft>
            </a:pPr>
            <a:endParaRPr lang="en-US" altLang="en-US" dirty="0">
              <a:ea typeface="ＭＳ Ｐゴシック" panose="020B0600070205080204" pitchFamily="34" charset="-128"/>
            </a:endParaRPr>
          </a:p>
          <a:p>
            <a:pPr eaLnBrk="1" hangingPunct="1">
              <a:lnSpc>
                <a:spcPct val="110000"/>
              </a:lnSpc>
              <a:spcBef>
                <a:spcPts val="0"/>
              </a:spcBef>
              <a:spcAft>
                <a:spcPts val="1200"/>
              </a:spcAft>
            </a:pPr>
            <a:endParaRPr lang="en-US" altLang="en-US" dirty="0">
              <a:ea typeface="ＭＳ Ｐゴシック" panose="020B0600070205080204" pitchFamily="34" charset="-128"/>
            </a:endParaRPr>
          </a:p>
        </p:txBody>
      </p:sp>
      <p:sp>
        <p:nvSpPr>
          <p:cNvPr id="7" name="Title 1">
            <a:extLst>
              <a:ext uri="{FF2B5EF4-FFF2-40B4-BE49-F238E27FC236}">
                <a16:creationId xmlns:a16="http://schemas.microsoft.com/office/drawing/2014/main" id="{4FF94462-5B3C-B149-B45A-6C9B7230B4A9}"/>
              </a:ext>
            </a:extLst>
          </p:cNvPr>
          <p:cNvSpPr txBox="1">
            <a:spLocks/>
          </p:cNvSpPr>
          <p:nvPr/>
        </p:nvSpPr>
        <p:spPr>
          <a:xfrm>
            <a:off x="854243" y="333688"/>
            <a:ext cx="6862011" cy="10626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577F9F"/>
                </a:solidFill>
                <a:latin typeface="Arial" panose="020B0604020202020204" pitchFamily="34" charset="0"/>
                <a:cs typeface="Arial" panose="020B0604020202020204" pitchFamily="34" charset="0"/>
              </a:rPr>
              <a:t>Review of Day 1: Candy quiz!</a:t>
            </a:r>
          </a:p>
        </p:txBody>
      </p:sp>
    </p:spTree>
    <p:extLst>
      <p:ext uri="{BB962C8B-B14F-4D97-AF65-F5344CB8AC3E}">
        <p14:creationId xmlns:p14="http://schemas.microsoft.com/office/powerpoint/2010/main" val="21368597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5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5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5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922335" y="3870460"/>
            <a:ext cx="6212230" cy="2922215"/>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838200" y="588494"/>
            <a:ext cx="7962900" cy="800039"/>
          </a:xfrm>
        </p:spPr>
        <p:txBody>
          <a:bodyPr vert="horz" lIns="91440" tIns="45720" rIns="91440" bIns="45720" rtlCol="0" anchor="ctr">
            <a:normAutofit fontScale="90000"/>
          </a:bodyPr>
          <a:lstStyle/>
          <a:p>
            <a:r>
              <a:rPr lang="en-US" sz="4000" b="1" kern="1200" dirty="0">
                <a:latin typeface="+mj-lt"/>
                <a:ea typeface="+mj-ea"/>
                <a:cs typeface="+mj-cs"/>
              </a:rPr>
              <a:t>When is it the counselor/provider’s turn to speak?</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6838506" cy="4932746"/>
          </a:xfrm>
        </p:spPr>
        <p:txBody>
          <a:bodyPr vert="horz" lIns="91440" tIns="45720" rIns="91440" bIns="45720" rtlCol="0">
            <a:normAutofit/>
          </a:bodyPr>
          <a:lstStyle/>
          <a:p>
            <a:pPr marL="50800" indent="0">
              <a:lnSpc>
                <a:spcPct val="110000"/>
              </a:lnSpc>
              <a:spcBef>
                <a:spcPts val="0"/>
              </a:spcBef>
              <a:spcAft>
                <a:spcPts val="600"/>
              </a:spcAft>
              <a:buNone/>
            </a:pPr>
            <a:r>
              <a:rPr lang="en-US" dirty="0">
                <a:solidFill>
                  <a:schemeClr val="tx1"/>
                </a:solidFill>
                <a:latin typeface="+mn-lt"/>
                <a:cs typeface="+mn-cs"/>
              </a:rPr>
              <a:t>When…</a:t>
            </a:r>
          </a:p>
          <a:p>
            <a:pPr>
              <a:lnSpc>
                <a:spcPct val="110000"/>
              </a:lnSpc>
              <a:spcBef>
                <a:spcPts val="0"/>
              </a:spcBef>
              <a:spcAft>
                <a:spcPts val="600"/>
              </a:spcAft>
            </a:pPr>
            <a:r>
              <a:rPr lang="en-US" dirty="0">
                <a:solidFill>
                  <a:schemeClr val="tx1"/>
                </a:solidFill>
                <a:latin typeface="+mn-lt"/>
                <a:cs typeface="+mn-cs"/>
              </a:rPr>
              <a:t>You think the client is misinformed</a:t>
            </a:r>
          </a:p>
          <a:p>
            <a:pPr>
              <a:lnSpc>
                <a:spcPct val="110000"/>
              </a:lnSpc>
              <a:spcBef>
                <a:spcPts val="0"/>
              </a:spcBef>
              <a:spcAft>
                <a:spcPts val="600"/>
              </a:spcAft>
            </a:pPr>
            <a:r>
              <a:rPr lang="en-US" dirty="0">
                <a:solidFill>
                  <a:schemeClr val="tx1"/>
                </a:solidFill>
                <a:latin typeface="+mn-lt"/>
                <a:cs typeface="+mn-cs"/>
              </a:rPr>
              <a:t>You think the client lacks information</a:t>
            </a:r>
          </a:p>
          <a:p>
            <a:pPr>
              <a:lnSpc>
                <a:spcPct val="110000"/>
              </a:lnSpc>
              <a:spcBef>
                <a:spcPts val="0"/>
              </a:spcBef>
              <a:spcAft>
                <a:spcPts val="600"/>
              </a:spcAft>
            </a:pPr>
            <a:r>
              <a:rPr lang="en-US" dirty="0">
                <a:solidFill>
                  <a:schemeClr val="tx1"/>
                </a:solidFill>
                <a:latin typeface="+mn-lt"/>
                <a:cs typeface="+mn-cs"/>
              </a:rPr>
              <a:t>You’re thinking of an idea that might be useful to the client</a:t>
            </a:r>
          </a:p>
          <a:p>
            <a:pPr>
              <a:lnSpc>
                <a:spcPct val="110000"/>
              </a:lnSpc>
              <a:spcBef>
                <a:spcPts val="0"/>
              </a:spcBef>
              <a:spcAft>
                <a:spcPts val="600"/>
              </a:spcAft>
            </a:pPr>
            <a:r>
              <a:rPr lang="en-US" dirty="0">
                <a:solidFill>
                  <a:schemeClr val="tx1"/>
                </a:solidFill>
                <a:latin typeface="+mn-lt"/>
                <a:cs typeface="+mn-cs"/>
              </a:rPr>
              <a:t>The client is asking </a:t>
            </a:r>
            <a:br>
              <a:rPr lang="en-US" dirty="0">
                <a:solidFill>
                  <a:schemeClr val="tx1"/>
                </a:solidFill>
                <a:latin typeface="+mn-lt"/>
                <a:cs typeface="+mn-cs"/>
              </a:rPr>
            </a:br>
            <a:r>
              <a:rPr lang="en-US" dirty="0">
                <a:solidFill>
                  <a:schemeClr val="tx1"/>
                </a:solidFill>
                <a:latin typeface="+mn-lt"/>
                <a:cs typeface="+mn-cs"/>
              </a:rPr>
              <a:t>for information</a:t>
            </a: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5854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170AA5-70B8-C04A-933E-6300ADCB878C}"/>
              </a:ext>
            </a:extLst>
          </p:cNvPr>
          <p:cNvGrpSpPr/>
          <p:nvPr/>
        </p:nvGrpSpPr>
        <p:grpSpPr>
          <a:xfrm>
            <a:off x="4591050" y="3423597"/>
            <a:ext cx="7353576" cy="3377737"/>
            <a:chOff x="6343374" y="4067117"/>
            <a:chExt cx="5848626" cy="2614954"/>
          </a:xfrm>
        </p:grpSpPr>
        <p:pic>
          <p:nvPicPr>
            <p:cNvPr id="8" name="Picture 7" descr="A person looking at the camera&#10;&#10;Description automatically generated">
              <a:extLst>
                <a:ext uri="{FF2B5EF4-FFF2-40B4-BE49-F238E27FC236}">
                  <a16:creationId xmlns:a16="http://schemas.microsoft.com/office/drawing/2014/main" id="{8E5E7CCF-5F08-FF49-ABEB-390675FE0CD7}"/>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332695" y="4523320"/>
              <a:ext cx="2125561" cy="2152469"/>
            </a:xfrm>
            <a:prstGeom prst="rect">
              <a:avLst/>
            </a:prstGeom>
          </p:spPr>
        </p:pic>
        <p:pic>
          <p:nvPicPr>
            <p:cNvPr id="7" name="Picture 6">
              <a:extLst>
                <a:ext uri="{FF2B5EF4-FFF2-40B4-BE49-F238E27FC236}">
                  <a16:creationId xmlns:a16="http://schemas.microsoft.com/office/drawing/2014/main" id="{9E1064EE-0C58-E747-A75F-DF6F370ADA36}"/>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a:off x="6343374" y="4246207"/>
              <a:ext cx="2429582" cy="2429582"/>
            </a:xfrm>
            <a:prstGeom prst="rect">
              <a:avLst/>
            </a:prstGeom>
          </p:spPr>
        </p:pic>
        <p:pic>
          <p:nvPicPr>
            <p:cNvPr id="9" name="Picture 8">
              <a:extLst>
                <a:ext uri="{FF2B5EF4-FFF2-40B4-BE49-F238E27FC236}">
                  <a16:creationId xmlns:a16="http://schemas.microsoft.com/office/drawing/2014/main" id="{83FF3BD0-F808-DC48-93EF-E4E7BAE8BCDB}"/>
                </a:ext>
              </a:extLst>
            </p:cNvPr>
            <p:cNvPicPr>
              <a:picLocks noChangeAspect="1"/>
            </p:cNvPicPr>
            <p:nvPr/>
          </p:nvPicPr>
          <p:blipFill rotWithShape="1">
            <a:blip r:embed="rId5" cstate="email">
              <a:biLevel thresh="50000"/>
              <a:extLst>
                <a:ext uri="{28A0092B-C50C-407E-A947-70E740481C1C}">
                  <a14:useLocalDpi xmlns:a14="http://schemas.microsoft.com/office/drawing/2010/main"/>
                </a:ext>
              </a:extLst>
            </a:blip>
            <a:srcRect/>
            <a:stretch/>
          </p:blipFill>
          <p:spPr>
            <a:xfrm flipH="1">
              <a:off x="10325412" y="4067117"/>
              <a:ext cx="1866588" cy="2614954"/>
            </a:xfrm>
            <a:prstGeom prst="rect">
              <a:avLst/>
            </a:prstGeom>
          </p:spPr>
        </p:pic>
      </p:grpSp>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b="1" dirty="0">
                <a:latin typeface="+mn-lt"/>
              </a:rPr>
              <a:t>Ask-tell-ask</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p:txBody>
          <a:bodyPr vert="horz" lIns="91440" tIns="45720" rIns="91440" bIns="45720" rtlCol="0" anchor="ctr">
            <a:normAutofit/>
          </a:bodyPr>
          <a:lstStyle/>
          <a:p>
            <a:pPr>
              <a:spcBef>
                <a:spcPts val="0"/>
              </a:spcBef>
              <a:spcAft>
                <a:spcPts val="600"/>
              </a:spcAft>
              <a:buFont typeface="Arial" panose="020B0604020202020204" pitchFamily="34" charset="0"/>
              <a:buChar char="•"/>
            </a:pPr>
            <a:r>
              <a:rPr lang="en-US" dirty="0">
                <a:solidFill>
                  <a:srgbClr val="000000"/>
                </a:solidFill>
                <a:latin typeface="+mn-lt"/>
                <a:cs typeface="+mn-cs"/>
              </a:rPr>
              <a:t>“Ask”: Find out what the client already knows</a:t>
            </a:r>
          </a:p>
          <a:p>
            <a:pPr>
              <a:spcBef>
                <a:spcPts val="1200"/>
              </a:spcBef>
              <a:spcAft>
                <a:spcPts val="600"/>
              </a:spcAft>
              <a:buFont typeface="Arial" panose="020B0604020202020204" pitchFamily="34" charset="0"/>
              <a:buChar char="•"/>
            </a:pPr>
            <a:r>
              <a:rPr lang="en-US" dirty="0">
                <a:solidFill>
                  <a:srgbClr val="000000"/>
                </a:solidFill>
                <a:latin typeface="+mn-lt"/>
                <a:cs typeface="+mn-cs"/>
              </a:rPr>
              <a:t>“Tell”: Provide additional information as appropriate (with permission)</a:t>
            </a:r>
          </a:p>
          <a:p>
            <a:pPr>
              <a:spcBef>
                <a:spcPts val="1200"/>
              </a:spcBef>
              <a:spcAft>
                <a:spcPts val="600"/>
              </a:spcAft>
              <a:buFont typeface="Arial" panose="020B0604020202020204" pitchFamily="34" charset="0"/>
              <a:buChar char="•"/>
            </a:pPr>
            <a:r>
              <a:rPr lang="en-US" dirty="0">
                <a:solidFill>
                  <a:srgbClr val="000000"/>
                </a:solidFill>
                <a:latin typeface="+mn-lt"/>
                <a:cs typeface="+mn-cs"/>
              </a:rPr>
              <a:t>“Ask”: Elicit the client’s reaction to the new information</a:t>
            </a:r>
          </a:p>
          <a:p>
            <a:pPr>
              <a:spcBef>
                <a:spcPts val="0"/>
              </a:spcBef>
              <a:spcAft>
                <a:spcPts val="600"/>
              </a:spcAft>
              <a:buFont typeface="Arial" panose="020B0604020202020204" pitchFamily="34" charset="0"/>
              <a:buChar char="•"/>
            </a:pPr>
            <a:endParaRPr lang="en-US" dirty="0">
              <a:solidFill>
                <a:srgbClr val="000000"/>
              </a:solidFill>
              <a:latin typeface="+mn-lt"/>
              <a:cs typeface="+mn-cs"/>
            </a:endParaRPr>
          </a:p>
          <a:p>
            <a:pPr>
              <a:spcBef>
                <a:spcPts val="0"/>
              </a:spcBef>
              <a:spcAft>
                <a:spcPts val="600"/>
              </a:spcAft>
              <a:buFont typeface="Arial" panose="020B0604020202020204" pitchFamily="34" charset="0"/>
              <a:buChar char="•"/>
            </a:pPr>
            <a:endParaRPr lang="en-US" dirty="0">
              <a:solidFill>
                <a:srgbClr val="000000"/>
              </a:solidFill>
              <a:latin typeface="+mn-lt"/>
              <a:cs typeface="+mn-cs"/>
            </a:endParaRPr>
          </a:p>
          <a:p>
            <a:pPr>
              <a:spcBef>
                <a:spcPts val="0"/>
              </a:spcBef>
              <a:spcAft>
                <a:spcPts val="600"/>
              </a:spcAft>
              <a:buFont typeface="Arial" panose="020B0604020202020204" pitchFamily="34" charset="0"/>
              <a:buChar char="•"/>
            </a:pPr>
            <a:endParaRPr lang="en-US" dirty="0">
              <a:solidFill>
                <a:srgbClr val="000000"/>
              </a:solidFill>
              <a:latin typeface="+mn-lt"/>
              <a:cs typeface="+mn-cs"/>
            </a:endParaRPr>
          </a:p>
          <a:p>
            <a:pPr marL="0">
              <a:spcAft>
                <a:spcPts val="600"/>
              </a:spcAft>
              <a:buFont typeface="Arial" panose="020B0604020202020204" pitchFamily="34" charset="0"/>
              <a:buChar char="•"/>
            </a:pPr>
            <a:endParaRPr lang="en-US" dirty="0">
              <a:solidFill>
                <a:srgbClr val="000000"/>
              </a:solidFill>
              <a:latin typeface="+mn-lt"/>
              <a:cs typeface="+mn-cs"/>
            </a:endParaRPr>
          </a:p>
        </p:txBody>
      </p:sp>
    </p:spTree>
    <p:extLst>
      <p:ext uri="{BB962C8B-B14F-4D97-AF65-F5344CB8AC3E}">
        <p14:creationId xmlns:p14="http://schemas.microsoft.com/office/powerpoint/2010/main" val="161197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2487-3FA8-9245-AB0C-84DE1D82F7B1}"/>
              </a:ext>
            </a:extLst>
          </p:cNvPr>
          <p:cNvSpPr>
            <a:spLocks noGrp="1"/>
          </p:cNvSpPr>
          <p:nvPr>
            <p:ph type="title"/>
          </p:nvPr>
        </p:nvSpPr>
        <p:spPr>
          <a:xfrm>
            <a:off x="0" y="150126"/>
            <a:ext cx="3364832" cy="465844"/>
          </a:xfrm>
          <a:noFill/>
        </p:spPr>
        <p:txBody>
          <a:bodyPr>
            <a:noAutofit/>
          </a:bodyPr>
          <a:lstStyle/>
          <a:p>
            <a:pPr algn="ctr"/>
            <a:r>
              <a:rPr lang="en-US" sz="2400" b="1" dirty="0"/>
              <a:t>Ask-tell-ask script</a:t>
            </a:r>
          </a:p>
        </p:txBody>
      </p:sp>
      <p:sp>
        <p:nvSpPr>
          <p:cNvPr id="3" name="Text Placeholder 2">
            <a:extLst>
              <a:ext uri="{FF2B5EF4-FFF2-40B4-BE49-F238E27FC236}">
                <a16:creationId xmlns:a16="http://schemas.microsoft.com/office/drawing/2014/main" id="{81395CB1-D697-1747-90AF-E1130F566E64}"/>
              </a:ext>
            </a:extLst>
          </p:cNvPr>
          <p:cNvSpPr>
            <a:spLocks noGrp="1"/>
          </p:cNvSpPr>
          <p:nvPr>
            <p:ph type="body" idx="1"/>
          </p:nvPr>
        </p:nvSpPr>
        <p:spPr>
          <a:xfrm>
            <a:off x="251108" y="689577"/>
            <a:ext cx="11663388" cy="6168423"/>
          </a:xfrm>
        </p:spPr>
        <p:txBody>
          <a:bodyPr numCol="2" spcCol="182880">
            <a:noAutofit/>
          </a:bodyPr>
          <a:lstStyle/>
          <a:p>
            <a:pPr marL="9525" indent="-9525">
              <a:spcBef>
                <a:spcPts val="0"/>
              </a:spcBef>
              <a:buNone/>
            </a:pPr>
            <a:r>
              <a:rPr lang="en-US" sz="1500" b="1" i="1" dirty="0"/>
              <a:t>Client</a:t>
            </a:r>
            <a:r>
              <a:rPr lang="en-US" sz="1500" dirty="0"/>
              <a:t>: </a:t>
            </a:r>
            <a:r>
              <a:rPr lang="en-US" sz="1500" i="1" dirty="0"/>
              <a:t>I always try to be careful, but now I’m worried – what if he gave me HIV or something?</a:t>
            </a:r>
          </a:p>
          <a:p>
            <a:pPr marL="9525" indent="-9525">
              <a:buNone/>
            </a:pPr>
            <a:r>
              <a:rPr lang="en-US" sz="1500" b="1" dirty="0"/>
              <a:t>PE</a:t>
            </a:r>
            <a:r>
              <a:rPr lang="en-US" sz="1500" dirty="0"/>
              <a:t>: So you’re afraid you could have been infected.</a:t>
            </a:r>
            <a:r>
              <a:rPr lang="en-US" sz="1500" dirty="0">
                <a:solidFill>
                  <a:srgbClr val="FF0000"/>
                </a:solidFill>
              </a:rPr>
              <a:t> </a:t>
            </a:r>
            <a:r>
              <a:rPr lang="en-US" sz="1500" b="1" dirty="0">
                <a:solidFill>
                  <a:srgbClr val="FF0000"/>
                </a:solidFill>
              </a:rPr>
              <a:t>[?]</a:t>
            </a:r>
            <a:r>
              <a:rPr lang="en-US" sz="1500" dirty="0">
                <a:solidFill>
                  <a:srgbClr val="FF0000"/>
                </a:solidFill>
              </a:rPr>
              <a:t> </a:t>
            </a:r>
            <a:r>
              <a:rPr lang="en-US" sz="1500" dirty="0"/>
              <a:t>I wonder if I might ask what have you heard about HIV? </a:t>
            </a:r>
            <a:r>
              <a:rPr lang="en-US" sz="1500" b="1" dirty="0">
                <a:solidFill>
                  <a:srgbClr val="FF0000"/>
                </a:solidFill>
              </a:rPr>
              <a:t>[?]</a:t>
            </a:r>
          </a:p>
          <a:p>
            <a:pPr marL="9525" indent="-9525">
              <a:buNone/>
            </a:pPr>
            <a:r>
              <a:rPr lang="en-US" sz="1500" b="1" i="1" dirty="0"/>
              <a:t>Client</a:t>
            </a:r>
            <a:r>
              <a:rPr lang="en-US" sz="1500" dirty="0"/>
              <a:t>: </a:t>
            </a:r>
            <a:r>
              <a:rPr lang="en-US" sz="1500" i="1" dirty="0"/>
              <a:t>I know I can get it from sex if we don’t use a condom. But I thought because I don’t sleep with those kinds of guys, I didn’t have to worry.</a:t>
            </a:r>
          </a:p>
          <a:p>
            <a:pPr marL="9525" indent="-9525">
              <a:buNone/>
            </a:pPr>
            <a:r>
              <a:rPr lang="en-US" sz="1500" b="1" dirty="0" err="1"/>
              <a:t>PE</a:t>
            </a:r>
            <a:r>
              <a:rPr lang="en-US" sz="1500" dirty="0" err="1"/>
              <a:t>:Can</a:t>
            </a:r>
            <a:r>
              <a:rPr lang="en-US" sz="1500" dirty="0"/>
              <a:t> you explain a bit about what you mean by “those kinds of guys?”</a:t>
            </a:r>
            <a:r>
              <a:rPr lang="en-US" sz="1500" b="1" dirty="0"/>
              <a:t> </a:t>
            </a:r>
            <a:r>
              <a:rPr lang="en-US" sz="1500" b="1" dirty="0">
                <a:solidFill>
                  <a:srgbClr val="FF0000"/>
                </a:solidFill>
              </a:rPr>
              <a:t>[?]</a:t>
            </a:r>
          </a:p>
          <a:p>
            <a:pPr marL="9525" indent="-9525">
              <a:buNone/>
            </a:pPr>
            <a:r>
              <a:rPr lang="en-US" sz="1500" b="1" i="1" dirty="0"/>
              <a:t>Client</a:t>
            </a:r>
            <a:r>
              <a:rPr lang="en-US" sz="1500" dirty="0"/>
              <a:t>: </a:t>
            </a:r>
            <a:r>
              <a:rPr lang="en-US" sz="1500" i="1" dirty="0"/>
              <a:t>Guys that sleep around. I stick with my partner – he’s in really good shape and always keeps himself clean; so I thought, no problem. </a:t>
            </a:r>
          </a:p>
          <a:p>
            <a:pPr marL="9525" indent="-9525">
              <a:buNone/>
            </a:pPr>
            <a:r>
              <a:rPr lang="en-US" sz="1500" b="1" dirty="0"/>
              <a:t>PE</a:t>
            </a:r>
            <a:r>
              <a:rPr lang="en-US" sz="1500" dirty="0"/>
              <a:t>: Well, it sounds as if you already know a bit about HIV. If you’d like, I can share a bit more information with you. </a:t>
            </a:r>
            <a:r>
              <a:rPr lang="en-US" sz="1500" b="1" dirty="0">
                <a:solidFill>
                  <a:srgbClr val="FF0000"/>
                </a:solidFill>
              </a:rPr>
              <a:t>[?]</a:t>
            </a:r>
          </a:p>
          <a:p>
            <a:pPr marL="9525" indent="-9525">
              <a:buNone/>
            </a:pPr>
            <a:r>
              <a:rPr lang="en-US" sz="1500" b="1" i="1" dirty="0"/>
              <a:t>Client</a:t>
            </a:r>
            <a:r>
              <a:rPr lang="en-US" sz="1500" dirty="0"/>
              <a:t>: </a:t>
            </a:r>
            <a:r>
              <a:rPr lang="en-US" sz="1500" i="1" dirty="0"/>
              <a:t>Okay</a:t>
            </a:r>
            <a:r>
              <a:rPr lang="en-US" sz="1500" dirty="0"/>
              <a:t>. </a:t>
            </a:r>
          </a:p>
          <a:p>
            <a:pPr marL="9525" indent="-9525">
              <a:buNone/>
            </a:pPr>
            <a:r>
              <a:rPr lang="en-US" sz="1500" b="1" dirty="0"/>
              <a:t>PE</a:t>
            </a:r>
            <a:r>
              <a:rPr lang="en-US" sz="1500" dirty="0"/>
              <a:t>: So as you said, you can get HIV from unprotected sex, and especially if you’ve been having anal sex without a condom. The skin inside your anus can tear very easily, which makes it easy for the virus to pass from one person to another if one person is positive. Does that sound like your situation? </a:t>
            </a:r>
            <a:r>
              <a:rPr lang="en-US" sz="1500" b="1" dirty="0">
                <a:solidFill>
                  <a:srgbClr val="FF0000"/>
                </a:solidFill>
              </a:rPr>
              <a:t>[?]</a:t>
            </a:r>
          </a:p>
          <a:p>
            <a:pPr marL="9525" indent="-9525">
              <a:spcBef>
                <a:spcPts val="0"/>
              </a:spcBef>
              <a:buNone/>
            </a:pPr>
            <a:r>
              <a:rPr lang="en-US" sz="1500" b="1" i="1" dirty="0"/>
              <a:t>Client</a:t>
            </a:r>
            <a:r>
              <a:rPr lang="en-US" sz="1500" i="1" dirty="0"/>
              <a:t>: Yeah – he’s a top and I’m always on bottom. But we never use condoms. </a:t>
            </a:r>
          </a:p>
          <a:p>
            <a:pPr marL="9525" indent="-9525">
              <a:buNone/>
            </a:pPr>
            <a:r>
              <a:rPr lang="en-US" sz="1500" b="1" dirty="0"/>
              <a:t>PE</a:t>
            </a:r>
            <a:r>
              <a:rPr lang="en-US" sz="1500" dirty="0"/>
              <a:t>: Okay, you’re on the bottom without condoms, but he takes good care of himself. </a:t>
            </a:r>
            <a:r>
              <a:rPr lang="en-US" sz="1500" b="1" dirty="0">
                <a:solidFill>
                  <a:srgbClr val="FF0000"/>
                </a:solidFill>
              </a:rPr>
              <a:t>[?]</a:t>
            </a:r>
            <a:r>
              <a:rPr lang="en-US" sz="1500" dirty="0"/>
              <a:t> A lot of people are in that situation – I can tell you a bit more about it if you’d like? </a:t>
            </a:r>
            <a:r>
              <a:rPr lang="en-US" sz="1500" b="1" dirty="0">
                <a:solidFill>
                  <a:srgbClr val="FF0000"/>
                </a:solidFill>
              </a:rPr>
              <a:t>[?]</a:t>
            </a:r>
          </a:p>
          <a:p>
            <a:pPr marL="9525" indent="-9525">
              <a:buNone/>
            </a:pPr>
            <a:r>
              <a:rPr lang="en-US" sz="1500" b="1" i="1" dirty="0"/>
              <a:t>Client</a:t>
            </a:r>
            <a:r>
              <a:rPr lang="en-US" sz="1500" i="1" dirty="0"/>
              <a:t>: Ok – sure. </a:t>
            </a:r>
          </a:p>
          <a:p>
            <a:pPr marL="9525" indent="-9525">
              <a:buNone/>
            </a:pPr>
            <a:r>
              <a:rPr lang="en-US" sz="1500" b="1" dirty="0"/>
              <a:t>PE</a:t>
            </a:r>
            <a:r>
              <a:rPr lang="en-US" sz="1500" dirty="0"/>
              <a:t>: If he’s having sex with you without a condom, there could be risk for HIV. Many people think that only certain kinds of people are risky, but in fact anyone could have HIV: it doesn’t matter if you are gay or straight. There is no way you can tell by looking at someone if they are infected – the only way to know for sure is to get tested. Does that make sense to you? </a:t>
            </a:r>
            <a:r>
              <a:rPr lang="en-US" sz="1500" b="1" dirty="0">
                <a:solidFill>
                  <a:srgbClr val="FF0000"/>
                </a:solidFill>
              </a:rPr>
              <a:t>[?]</a:t>
            </a:r>
          </a:p>
          <a:p>
            <a:pPr marL="9525" indent="-9525">
              <a:buNone/>
            </a:pPr>
            <a:r>
              <a:rPr lang="en-US" sz="1500" b="1" i="1" dirty="0"/>
              <a:t>Client</a:t>
            </a:r>
            <a:r>
              <a:rPr lang="en-US" sz="1500" i="1" dirty="0"/>
              <a:t>: I guess. I know everyone says you have to get tested and know your status, but I always thought it would be better to just not know. </a:t>
            </a:r>
          </a:p>
          <a:p>
            <a:pPr marL="9525" indent="-9525">
              <a:buNone/>
            </a:pPr>
            <a:r>
              <a:rPr lang="en-US" sz="1500" b="1" dirty="0"/>
              <a:t>PE</a:t>
            </a:r>
            <a:r>
              <a:rPr lang="en-US" sz="1500" dirty="0"/>
              <a:t>: So you’ve been having unprotected sex, and you’re worried about HIV, and you’ve thought about testing, but on the other hand maybe it’s better just not to know – is that about right? </a:t>
            </a:r>
            <a:r>
              <a:rPr lang="en-US" sz="1500" b="1" dirty="0">
                <a:solidFill>
                  <a:srgbClr val="FF0000"/>
                </a:solidFill>
              </a:rPr>
              <a:t>[?]</a:t>
            </a:r>
          </a:p>
        </p:txBody>
      </p:sp>
    </p:spTree>
    <p:extLst>
      <p:ext uri="{BB962C8B-B14F-4D97-AF65-F5344CB8AC3E}">
        <p14:creationId xmlns:p14="http://schemas.microsoft.com/office/powerpoint/2010/main" val="283918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0863" y="1388533"/>
            <a:ext cx="3176337" cy="4261104"/>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Avoid </a:t>
            </a:r>
            <a:r>
              <a:rPr lang="en-US" b="1" dirty="0">
                <a:latin typeface="+mj-lt"/>
              </a:rPr>
              <a:t>these</a:t>
            </a:r>
            <a:r>
              <a:rPr lang="en-US" b="1" kern="1200" dirty="0">
                <a:latin typeface="+mj-lt"/>
                <a:ea typeface="+mj-ea"/>
                <a:cs typeface="+mj-cs"/>
              </a:rPr>
              <a:t>…</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636730"/>
            <a:ext cx="7615989" cy="4932746"/>
          </a:xfrm>
        </p:spPr>
        <p:txBody>
          <a:bodyPr vert="horz" lIns="91440" tIns="45720" rIns="91440" bIns="45720" rtlCol="0">
            <a:normAutofit/>
          </a:bodyPr>
          <a:lstStyle/>
          <a:p>
            <a:pPr>
              <a:lnSpc>
                <a:spcPct val="10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Pushing the client to do something when they aren’t ready</a:t>
            </a:r>
          </a:p>
          <a:p>
            <a:pPr>
              <a:lnSpc>
                <a:spcPct val="10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Arguing with the client</a:t>
            </a:r>
          </a:p>
          <a:p>
            <a:pPr>
              <a:lnSpc>
                <a:spcPct val="10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Ordering or commanding the client to do something</a:t>
            </a:r>
          </a:p>
          <a:p>
            <a:pPr>
              <a:lnSpc>
                <a:spcPct val="10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Blaming, shaming, or judging the client because you disagree with their choices</a:t>
            </a:r>
          </a:p>
          <a:p>
            <a:pPr marL="0">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94173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85B3F2-998A-CA49-BD35-1899C67A18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3424" y="1388533"/>
            <a:ext cx="4298576" cy="4648097"/>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…try these instead</a:t>
            </a: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6477000" cy="4932746"/>
          </a:xfrm>
        </p:spPr>
        <p:txBody>
          <a:bodyPr vert="horz" lIns="91440" tIns="45720" rIns="91440" bIns="45720" rtlCol="0">
            <a:noAutofit/>
          </a:bodyPr>
          <a:lstStyle/>
          <a:p>
            <a:pPr>
              <a:lnSpc>
                <a:spcPct val="11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Use open questions to probe client’s knowledge, experiences, challenges</a:t>
            </a:r>
          </a:p>
          <a:p>
            <a:pPr>
              <a:lnSpc>
                <a:spcPct val="11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Ask for and reinforce the client’s own reasons for a decision</a:t>
            </a:r>
          </a:p>
          <a:p>
            <a:pPr>
              <a:lnSpc>
                <a:spcPct val="11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Explore reasons for resistance and change focus if necessary</a:t>
            </a:r>
          </a:p>
          <a:p>
            <a:pPr>
              <a:lnSpc>
                <a:spcPct val="11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Use reflective listening to address ambivalence </a:t>
            </a:r>
          </a:p>
          <a:p>
            <a:pPr>
              <a:lnSpc>
                <a:spcPct val="110000"/>
              </a:lnSpc>
              <a:spcBef>
                <a:spcPts val="0"/>
              </a:spcBef>
              <a:spcAft>
                <a:spcPts val="1200"/>
              </a:spcAft>
              <a:buFont typeface="Arial" panose="020B0604020202020204" pitchFamily="34" charset="0"/>
              <a:buChar char="•"/>
            </a:pPr>
            <a:r>
              <a:rPr lang="en-US" kern="1200" dirty="0">
                <a:solidFill>
                  <a:schemeClr val="tx1"/>
                </a:solidFill>
                <a:latin typeface="+mn-lt"/>
                <a:ea typeface="+mn-ea"/>
                <a:cs typeface="+mn-cs"/>
              </a:rPr>
              <a:t>Involve the client in problem solving </a:t>
            </a:r>
          </a:p>
        </p:txBody>
      </p:sp>
    </p:spTree>
    <p:extLst>
      <p:ext uri="{BB962C8B-B14F-4D97-AF65-F5344CB8AC3E}">
        <p14:creationId xmlns:p14="http://schemas.microsoft.com/office/powerpoint/2010/main" val="311452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731B-F517-D345-B2EE-F3AD9E78C7F5}"/>
              </a:ext>
            </a:extLst>
          </p:cNvPr>
          <p:cNvSpPr>
            <a:spLocks noGrp="1"/>
          </p:cNvSpPr>
          <p:nvPr>
            <p:ph type="title"/>
          </p:nvPr>
        </p:nvSpPr>
        <p:spPr>
          <a:xfrm>
            <a:off x="1752600" y="2770221"/>
            <a:ext cx="8418095" cy="800039"/>
          </a:xfrm>
        </p:spPr>
        <p:txBody>
          <a:bodyPr>
            <a:noAutofit/>
          </a:bodyPr>
          <a:lstStyle/>
          <a:p>
            <a:pPr algn="ctr"/>
            <a:r>
              <a:rPr lang="en-US" b="1" dirty="0">
                <a:solidFill>
                  <a:srgbClr val="577F9F"/>
                </a:solidFill>
              </a:rPr>
              <a:t>When does motivating cross the line to coercion?</a:t>
            </a:r>
          </a:p>
        </p:txBody>
      </p:sp>
    </p:spTree>
    <p:extLst>
      <p:ext uri="{BB962C8B-B14F-4D97-AF65-F5344CB8AC3E}">
        <p14:creationId xmlns:p14="http://schemas.microsoft.com/office/powerpoint/2010/main" val="60687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13AA-ECAA-43CB-B555-91C160E1A51D}"/>
              </a:ext>
            </a:extLst>
          </p:cNvPr>
          <p:cNvSpPr>
            <a:spLocks noGrp="1"/>
          </p:cNvSpPr>
          <p:nvPr>
            <p:ph type="title"/>
          </p:nvPr>
        </p:nvSpPr>
        <p:spPr>
          <a:xfrm>
            <a:off x="844973" y="836691"/>
            <a:ext cx="10515600" cy="800039"/>
          </a:xfrm>
        </p:spPr>
        <p:txBody>
          <a:bodyPr>
            <a:noAutofit/>
          </a:bodyPr>
          <a:lstStyle/>
          <a:p>
            <a:r>
              <a:rPr lang="en-US" dirty="0">
                <a:latin typeface="+mn-lt"/>
              </a:rPr>
              <a:t>When motivational counseling techniques are not appropriate</a:t>
            </a:r>
          </a:p>
        </p:txBody>
      </p:sp>
      <p:sp>
        <p:nvSpPr>
          <p:cNvPr id="3" name="Text Placeholder 2">
            <a:extLst>
              <a:ext uri="{FF2B5EF4-FFF2-40B4-BE49-F238E27FC236}">
                <a16:creationId xmlns:a16="http://schemas.microsoft.com/office/drawing/2014/main" id="{453BB96B-8508-4F7E-AA0C-B0C19A34ABAF}"/>
              </a:ext>
            </a:extLst>
          </p:cNvPr>
          <p:cNvSpPr>
            <a:spLocks noGrp="1"/>
          </p:cNvSpPr>
          <p:nvPr>
            <p:ph type="body" idx="1"/>
          </p:nvPr>
        </p:nvSpPr>
        <p:spPr/>
        <p:txBody>
          <a:bodyPr/>
          <a:lstStyle/>
          <a:p>
            <a:pPr>
              <a:lnSpc>
                <a:spcPct val="100000"/>
              </a:lnSpc>
            </a:pPr>
            <a:r>
              <a:rPr lang="en-US" dirty="0">
                <a:solidFill>
                  <a:schemeClr val="tx1"/>
                </a:solidFill>
              </a:rPr>
              <a:t>If intimate partner violence (IPV) is disclosed, it is no longer appropriate to address ambivalence, explore reasons for resistance, or change focus </a:t>
            </a:r>
          </a:p>
          <a:p>
            <a:pPr>
              <a:lnSpc>
                <a:spcPct val="100000"/>
              </a:lnSpc>
            </a:pPr>
            <a:r>
              <a:rPr lang="en-US" dirty="0">
                <a:solidFill>
                  <a:schemeClr val="tx1"/>
                </a:solidFill>
              </a:rPr>
              <a:t>Instead, the provider should transition to a set of skills called,</a:t>
            </a:r>
            <a:r>
              <a:rPr lang="en-US" b="1" dirty="0">
                <a:solidFill>
                  <a:schemeClr val="tx1"/>
                </a:solidFill>
              </a:rPr>
              <a:t> “</a:t>
            </a:r>
            <a:r>
              <a:rPr lang="en-US" sz="2800" b="1" dirty="0"/>
              <a:t>First-line support”</a:t>
            </a:r>
            <a:r>
              <a:rPr lang="en-US" sz="2800" dirty="0"/>
              <a:t>*</a:t>
            </a:r>
          </a:p>
          <a:p>
            <a:pPr>
              <a:lnSpc>
                <a:spcPct val="100000"/>
              </a:lnSpc>
            </a:pPr>
            <a:endParaRPr lang="en-US" dirty="0">
              <a:solidFill>
                <a:schemeClr val="tx1"/>
              </a:solidFill>
            </a:endParaRPr>
          </a:p>
          <a:p>
            <a:pPr marL="0" indent="0">
              <a:lnSpc>
                <a:spcPct val="100000"/>
              </a:lnSpc>
              <a:buNone/>
            </a:pPr>
            <a:endParaRPr lang="en-US" dirty="0">
              <a:solidFill>
                <a:schemeClr val="tx1"/>
              </a:solidFill>
            </a:endParaRPr>
          </a:p>
        </p:txBody>
      </p:sp>
      <p:sp>
        <p:nvSpPr>
          <p:cNvPr id="5" name="TextBox 4">
            <a:extLst>
              <a:ext uri="{FF2B5EF4-FFF2-40B4-BE49-F238E27FC236}">
                <a16:creationId xmlns:a16="http://schemas.microsoft.com/office/drawing/2014/main" id="{F885EBE4-C571-E84E-8FDD-A69F7FD88689}"/>
              </a:ext>
            </a:extLst>
          </p:cNvPr>
          <p:cNvSpPr txBox="1"/>
          <p:nvPr/>
        </p:nvSpPr>
        <p:spPr>
          <a:xfrm>
            <a:off x="844973" y="6045855"/>
            <a:ext cx="8543925" cy="523220"/>
          </a:xfrm>
          <a:prstGeom prst="rect">
            <a:avLst/>
          </a:prstGeom>
          <a:noFill/>
        </p:spPr>
        <p:txBody>
          <a:bodyPr wrap="square" rtlCol="0">
            <a:spAutoFit/>
          </a:bodyPr>
          <a:lstStyle/>
          <a:p>
            <a:r>
              <a:rPr lang="en-US" sz="2800" dirty="0"/>
              <a:t>*Discussed in the next session</a:t>
            </a:r>
          </a:p>
        </p:txBody>
      </p:sp>
    </p:spTree>
    <p:extLst>
      <p:ext uri="{BB962C8B-B14F-4D97-AF65-F5344CB8AC3E}">
        <p14:creationId xmlns:p14="http://schemas.microsoft.com/office/powerpoint/2010/main" val="361918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90F4256-0D5F-4E7C-A817-3296AEED894A}"/>
              </a:ext>
            </a:extLst>
          </p:cNvPr>
          <p:cNvSpPr>
            <a:spLocks noGrp="1"/>
          </p:cNvSpPr>
          <p:nvPr>
            <p:ph type="pic" sz="quarter" idx="10"/>
          </p:nvPr>
        </p:nvSpPr>
        <p:spPr/>
      </p:sp>
      <p:sp>
        <p:nvSpPr>
          <p:cNvPr id="2" name="Title 1">
            <a:extLst>
              <a:ext uri="{FF2B5EF4-FFF2-40B4-BE49-F238E27FC236}">
                <a16:creationId xmlns:a16="http://schemas.microsoft.com/office/drawing/2014/main" id="{8603458F-5286-4DAC-A0A8-8603D91D0A98}"/>
              </a:ext>
            </a:extLst>
          </p:cNvPr>
          <p:cNvSpPr>
            <a:spLocks noGrp="1"/>
          </p:cNvSpPr>
          <p:nvPr>
            <p:ph type="title"/>
          </p:nvPr>
        </p:nvSpPr>
        <p:spPr>
          <a:xfrm>
            <a:off x="1366897" y="4752477"/>
            <a:ext cx="8948177" cy="1325563"/>
          </a:xfrm>
        </p:spPr>
        <p:txBody>
          <a:bodyPr>
            <a:normAutofit/>
          </a:bodyPr>
          <a:lstStyle/>
          <a:p>
            <a:r>
              <a:rPr lang="en-US" dirty="0"/>
              <a:t>Session 11. Asking about and responding to intimate partner violence</a:t>
            </a:r>
          </a:p>
        </p:txBody>
      </p:sp>
    </p:spTree>
    <p:extLst>
      <p:ext uri="{BB962C8B-B14F-4D97-AF65-F5344CB8AC3E}">
        <p14:creationId xmlns:p14="http://schemas.microsoft.com/office/powerpoint/2010/main" val="78938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797DE3EE-C282-4C04-9ED8-1EB8DF132E67}"/>
              </a:ext>
            </a:extLst>
          </p:cNvPr>
          <p:cNvSpPr/>
          <p:nvPr/>
        </p:nvSpPr>
        <p:spPr>
          <a:xfrm>
            <a:off x="466632" y="1528086"/>
            <a:ext cx="1909034" cy="1909034"/>
          </a:xfrm>
          <a:prstGeom prst="ellipse">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a:lnSpc>
                <a:spcPct val="90000"/>
              </a:lnSpc>
            </a:pPr>
            <a:r>
              <a:rPr lang="en-US" sz="1600" b="1" spc="-10" dirty="0">
                <a:solidFill>
                  <a:prstClr val="black"/>
                </a:solidFill>
                <a:cs typeface="Arial" panose="020B0604020202020204" pitchFamily="34" charset="0"/>
                <a:sym typeface="Arial"/>
              </a:rPr>
              <a:t>3. </a:t>
            </a:r>
            <a:br>
              <a:rPr lang="en-US" sz="1600" b="1" spc="-10" dirty="0">
                <a:solidFill>
                  <a:prstClr val="black"/>
                </a:solidFill>
                <a:cs typeface="Arial" panose="020B0604020202020204" pitchFamily="34" charset="0"/>
                <a:sym typeface="Arial"/>
              </a:rPr>
            </a:br>
            <a:r>
              <a:rPr lang="en-US" sz="1600" b="1" spc="-10" dirty="0">
                <a:solidFill>
                  <a:prstClr val="black"/>
                </a:solidFill>
                <a:cs typeface="Arial" panose="020B0604020202020204" pitchFamily="34" charset="0"/>
                <a:sym typeface="Arial"/>
              </a:rPr>
              <a:t>Intimate partner violence risk assessment and service provision</a:t>
            </a:r>
          </a:p>
        </p:txBody>
      </p:sp>
      <p:graphicFrame>
        <p:nvGraphicFramePr>
          <p:cNvPr id="2" name="Table 1">
            <a:extLst>
              <a:ext uri="{FF2B5EF4-FFF2-40B4-BE49-F238E27FC236}">
                <a16:creationId xmlns:a16="http://schemas.microsoft.com/office/drawing/2014/main" id="{94CC0F38-F000-49F8-A0A1-6AD586CFCA32}"/>
              </a:ext>
            </a:extLst>
          </p:cNvPr>
          <p:cNvGraphicFramePr>
            <a:graphicFrameLocks noGrp="1"/>
          </p:cNvGraphicFramePr>
          <p:nvPr>
            <p:extLst>
              <p:ext uri="{D42A27DB-BD31-4B8C-83A1-F6EECF244321}">
                <p14:modId xmlns:p14="http://schemas.microsoft.com/office/powerpoint/2010/main" val="2604550224"/>
              </p:ext>
            </p:extLst>
          </p:nvPr>
        </p:nvGraphicFramePr>
        <p:xfrm>
          <a:off x="54044" y="3527051"/>
          <a:ext cx="2746266" cy="2185167"/>
        </p:xfrm>
        <a:graphic>
          <a:graphicData uri="http://schemas.openxmlformats.org/drawingml/2006/table">
            <a:tbl>
              <a:tblPr firstRow="1" firstCol="1" bandRow="1"/>
              <a:tblGrid>
                <a:gridCol w="2746266">
                  <a:extLst>
                    <a:ext uri="{9D8B030D-6E8A-4147-A177-3AD203B41FA5}">
                      <a16:colId xmlns:a16="http://schemas.microsoft.com/office/drawing/2014/main" val="529000481"/>
                    </a:ext>
                  </a:extLst>
                </a:gridCol>
              </a:tblGrid>
              <a:tr h="2185167">
                <a:tc>
                  <a:txBody>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lang="en-US" sz="1900" b="1" kern="1200" dirty="0">
                          <a:solidFill>
                            <a:schemeClr val="tx1"/>
                          </a:solidFill>
                          <a:effectLst/>
                          <a:latin typeface="Calibri Light" panose="020F0302020204030204" pitchFamily="34" charset="0"/>
                          <a:ea typeface="+mn-ea"/>
                          <a:cs typeface="Calibri Light" panose="020F0302020204030204" pitchFamily="34" charset="0"/>
                        </a:rPr>
                        <a:t>Index testing </a:t>
                      </a:r>
                      <a:r>
                        <a:rPr lang="en-US" sz="1900" dirty="0">
                          <a:effectLst/>
                          <a:latin typeface="Calibri Light" panose="020F0302020204030204" pitchFamily="34" charset="0"/>
                          <a:ea typeface="MS Mincho" panose="02020609040205080304" pitchFamily="49" charset="-128"/>
                          <a:cs typeface="Mangal" panose="02040503050203030202" pitchFamily="18" charset="0"/>
                        </a:rPr>
                        <a:t>requires asking about IPV. Providers cannot ask about IPV unless the following supportive elements are in place to limit potential harm.</a:t>
                      </a:r>
                    </a:p>
                  </a:txBody>
                  <a:tcPr marL="137160" marR="137160" marT="0" marB="0" anchor="ctr">
                    <a:lnL>
                      <a:noFill/>
                    </a:lnL>
                    <a:lnR>
                      <a:noFill/>
                    </a:lnR>
                    <a:lnT>
                      <a:noFill/>
                    </a:lnT>
                    <a:lnB>
                      <a:noFill/>
                    </a:lnB>
                    <a:solidFill>
                      <a:srgbClr val="EDEDED"/>
                    </a:solidFill>
                  </a:tcPr>
                </a:tc>
                <a:extLst>
                  <a:ext uri="{0D108BD9-81ED-4DB2-BD59-A6C34878D82A}">
                    <a16:rowId xmlns:a16="http://schemas.microsoft.com/office/drawing/2014/main" val="1504055104"/>
                  </a:ext>
                </a:extLst>
              </a:tr>
            </a:tbl>
          </a:graphicData>
        </a:graphic>
      </p:graphicFrame>
      <p:sp>
        <p:nvSpPr>
          <p:cNvPr id="4" name="Footer Placeholder 3">
            <a:extLst>
              <a:ext uri="{FF2B5EF4-FFF2-40B4-BE49-F238E27FC236}">
                <a16:creationId xmlns:a16="http://schemas.microsoft.com/office/drawing/2014/main" id="{97B963F9-313B-42FB-B7C8-2201DDB1561D}"/>
              </a:ext>
            </a:extLst>
          </p:cNvPr>
          <p:cNvSpPr txBox="1">
            <a:spLocks/>
          </p:cNvSpPr>
          <p:nvPr/>
        </p:nvSpPr>
        <p:spPr>
          <a:xfrm>
            <a:off x="965873" y="5712229"/>
            <a:ext cx="3527366" cy="134632"/>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grpSp>
        <p:nvGrpSpPr>
          <p:cNvPr id="7" name="Google Shape;152;p27">
            <a:extLst>
              <a:ext uri="{FF2B5EF4-FFF2-40B4-BE49-F238E27FC236}">
                <a16:creationId xmlns:a16="http://schemas.microsoft.com/office/drawing/2014/main" id="{C5C9005D-1A62-4379-B6B4-D8087D7366DC}"/>
              </a:ext>
            </a:extLst>
          </p:cNvPr>
          <p:cNvGrpSpPr/>
          <p:nvPr/>
        </p:nvGrpSpPr>
        <p:grpSpPr>
          <a:xfrm>
            <a:off x="2873630" y="1876996"/>
            <a:ext cx="9080438" cy="3835233"/>
            <a:chOff x="-1807" y="2042744"/>
            <a:chExt cx="12050578" cy="4072999"/>
          </a:xfrm>
        </p:grpSpPr>
        <p:pic>
          <p:nvPicPr>
            <p:cNvPr id="8" name="Google Shape;153;p27">
              <a:extLst>
                <a:ext uri="{FF2B5EF4-FFF2-40B4-BE49-F238E27FC236}">
                  <a16:creationId xmlns:a16="http://schemas.microsoft.com/office/drawing/2014/main" id="{CD5966C1-0B28-463D-AD59-A22251A8C8D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135" y="2057702"/>
              <a:ext cx="1599647" cy="1599646"/>
            </a:xfrm>
            <a:prstGeom prst="rect">
              <a:avLst/>
            </a:prstGeom>
            <a:noFill/>
            <a:ln>
              <a:noFill/>
            </a:ln>
          </p:spPr>
        </p:pic>
        <p:sp>
          <p:nvSpPr>
            <p:cNvPr id="9" name="Google Shape;154;p27">
              <a:extLst>
                <a:ext uri="{FF2B5EF4-FFF2-40B4-BE49-F238E27FC236}">
                  <a16:creationId xmlns:a16="http://schemas.microsoft.com/office/drawing/2014/main" id="{D3A0E222-F7C6-4778-BEAB-30D67101F9FC}"/>
                </a:ext>
              </a:extLst>
            </p:cNvPr>
            <p:cNvSpPr txBox="1"/>
            <p:nvPr/>
          </p:nvSpPr>
          <p:spPr>
            <a:xfrm>
              <a:off x="-1807" y="3795094"/>
              <a:ext cx="1817529" cy="2320649"/>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500" dirty="0">
                  <a:solidFill>
                    <a:schemeClr val="lt1"/>
                  </a:solidFill>
                  <a:latin typeface="Calibri"/>
                  <a:ea typeface="Calibri"/>
                  <a:cs typeface="Calibri"/>
                  <a:sym typeface="Calibri"/>
                </a:rPr>
                <a:t>Written protocol/</a:t>
              </a:r>
            </a:p>
            <a:p>
              <a:pPr algn="ctr"/>
              <a:r>
                <a:rPr lang="en" sz="1500" dirty="0">
                  <a:solidFill>
                    <a:schemeClr val="lt1"/>
                  </a:solidFill>
                  <a:latin typeface="Calibri"/>
                  <a:ea typeface="Calibri"/>
                  <a:cs typeface="Calibri"/>
                  <a:sym typeface="Calibri"/>
                </a:rPr>
                <a:t>SOP for the provision of </a:t>
              </a:r>
              <a:r>
                <a:rPr lang="en-US" sz="1500" dirty="0">
                  <a:solidFill>
                    <a:schemeClr val="lt1"/>
                  </a:solidFill>
                  <a:latin typeface="Calibri"/>
                  <a:ea typeface="Calibri"/>
                  <a:cs typeface="Calibri"/>
                  <a:sym typeface="Calibri"/>
                </a:rPr>
                <a:t>violence response</a:t>
              </a:r>
              <a:r>
                <a:rPr lang="en" sz="1500" dirty="0">
                  <a:solidFill>
                    <a:schemeClr val="lt1"/>
                  </a:solidFill>
                  <a:latin typeface="Calibri"/>
                  <a:ea typeface="Calibri"/>
                  <a:cs typeface="Calibri"/>
                  <a:sym typeface="Calibri"/>
                </a:rPr>
                <a:t> services </a:t>
              </a:r>
              <a:r>
                <a:rPr lang="en-US" sz="1500" dirty="0">
                  <a:solidFill>
                    <a:schemeClr val="lt1"/>
                  </a:solidFill>
                  <a:latin typeface="Calibri"/>
                  <a:ea typeface="Calibri"/>
                  <a:cs typeface="Calibri"/>
                  <a:sym typeface="Calibri"/>
                </a:rPr>
                <a:t>is in place</a:t>
              </a:r>
              <a:endParaRPr sz="1500" dirty="0"/>
            </a:p>
          </p:txBody>
        </p:sp>
        <p:pic>
          <p:nvPicPr>
            <p:cNvPr id="10" name="Google Shape;155;p27" descr="Image result for transparent training icon">
              <a:extLst>
                <a:ext uri="{FF2B5EF4-FFF2-40B4-BE49-F238E27FC236}">
                  <a16:creationId xmlns:a16="http://schemas.microsoft.com/office/drawing/2014/main" id="{68AD28F1-9375-4FCD-B866-7FE57923252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02795" y="2078102"/>
              <a:ext cx="1599648" cy="1537883"/>
            </a:xfrm>
            <a:prstGeom prst="rect">
              <a:avLst/>
            </a:prstGeom>
            <a:noFill/>
            <a:ln>
              <a:noFill/>
            </a:ln>
          </p:spPr>
        </p:pic>
        <p:sp>
          <p:nvSpPr>
            <p:cNvPr id="11" name="Google Shape;156;p27">
              <a:extLst>
                <a:ext uri="{FF2B5EF4-FFF2-40B4-BE49-F238E27FC236}">
                  <a16:creationId xmlns:a16="http://schemas.microsoft.com/office/drawing/2014/main" id="{BE5CBC3B-72FF-4829-99BE-D8C0F7150AAA}"/>
                </a:ext>
              </a:extLst>
            </p:cNvPr>
            <p:cNvSpPr txBox="1"/>
            <p:nvPr/>
          </p:nvSpPr>
          <p:spPr>
            <a:xfrm>
              <a:off x="6336086" y="3795095"/>
              <a:ext cx="1599647" cy="2320648"/>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600" dirty="0">
                  <a:solidFill>
                    <a:schemeClr val="lt1"/>
                  </a:solidFill>
                  <a:latin typeface="Calibri"/>
                  <a:ea typeface="Calibri"/>
                  <a:cs typeface="Calibri"/>
                  <a:sym typeface="Calibri"/>
                </a:rPr>
                <a:t>Providers offer first-line support (LIVES)</a:t>
              </a:r>
              <a:endParaRPr sz="1600" dirty="0"/>
            </a:p>
            <a:p>
              <a:pPr algn="ctr"/>
              <a:endParaRPr sz="1600" dirty="0">
                <a:solidFill>
                  <a:schemeClr val="lt1"/>
                </a:solidFill>
                <a:latin typeface="Calibri"/>
                <a:ea typeface="Calibri"/>
                <a:cs typeface="Calibri"/>
                <a:sym typeface="Calibri"/>
              </a:endParaRPr>
            </a:p>
            <a:p>
              <a:pPr algn="ctr"/>
              <a:endParaRPr sz="1600" dirty="0">
                <a:solidFill>
                  <a:schemeClr val="lt1"/>
                </a:solidFill>
                <a:latin typeface="Calibri"/>
                <a:ea typeface="Calibri"/>
                <a:cs typeface="Calibri"/>
                <a:sym typeface="Calibri"/>
              </a:endParaRPr>
            </a:p>
          </p:txBody>
        </p:sp>
        <p:pic>
          <p:nvPicPr>
            <p:cNvPr id="12" name="Google Shape;157;p27" descr="Image result for transparent list icon">
              <a:extLst>
                <a:ext uri="{FF2B5EF4-FFF2-40B4-BE49-F238E27FC236}">
                  <a16:creationId xmlns:a16="http://schemas.microsoft.com/office/drawing/2014/main" id="{AA62E5D9-22B4-409E-867D-F233CB3A4ACC}"/>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39780" y="2097297"/>
              <a:ext cx="1317970" cy="1520456"/>
            </a:xfrm>
            <a:prstGeom prst="rect">
              <a:avLst/>
            </a:prstGeom>
            <a:noFill/>
            <a:ln>
              <a:noFill/>
            </a:ln>
          </p:spPr>
        </p:pic>
        <p:sp>
          <p:nvSpPr>
            <p:cNvPr id="13" name="Google Shape;158;p27">
              <a:extLst>
                <a:ext uri="{FF2B5EF4-FFF2-40B4-BE49-F238E27FC236}">
                  <a16:creationId xmlns:a16="http://schemas.microsoft.com/office/drawing/2014/main" id="{3CB68BD3-E856-47CB-9574-B6DDB7606A6B}"/>
                </a:ext>
              </a:extLst>
            </p:cNvPr>
            <p:cNvSpPr txBox="1"/>
            <p:nvPr/>
          </p:nvSpPr>
          <p:spPr>
            <a:xfrm>
              <a:off x="2090603" y="3795095"/>
              <a:ext cx="1816325" cy="2320648"/>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US" sz="1500" dirty="0">
                  <a:solidFill>
                    <a:schemeClr val="lt1"/>
                  </a:solidFill>
                  <a:latin typeface="Calibri"/>
                  <a:ea typeface="Calibri"/>
                  <a:cs typeface="Calibri"/>
                  <a:sym typeface="Calibri"/>
                </a:rPr>
                <a:t>Standard set of questions are used to facilitate documentation, and safe storage mechanisms are in place</a:t>
              </a:r>
              <a:endParaRPr sz="1500" dirty="0"/>
            </a:p>
          </p:txBody>
        </p:sp>
        <p:pic>
          <p:nvPicPr>
            <p:cNvPr id="14" name="Google Shape;159;p27" descr="Image result for transparent interview icon">
              <a:extLst>
                <a:ext uri="{FF2B5EF4-FFF2-40B4-BE49-F238E27FC236}">
                  <a16:creationId xmlns:a16="http://schemas.microsoft.com/office/drawing/2014/main" id="{886D7AF4-894B-4B0A-80BC-7A8DC2011563}"/>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17312" y="2057702"/>
              <a:ext cx="1516800" cy="1558281"/>
            </a:xfrm>
            <a:prstGeom prst="rect">
              <a:avLst/>
            </a:prstGeom>
            <a:noFill/>
            <a:ln>
              <a:noFill/>
            </a:ln>
          </p:spPr>
        </p:pic>
        <p:sp>
          <p:nvSpPr>
            <p:cNvPr id="15" name="Google Shape;160;p27">
              <a:extLst>
                <a:ext uri="{FF2B5EF4-FFF2-40B4-BE49-F238E27FC236}">
                  <a16:creationId xmlns:a16="http://schemas.microsoft.com/office/drawing/2014/main" id="{F593DC2D-0A98-4CDB-9E37-A9245D175DC8}"/>
                </a:ext>
              </a:extLst>
            </p:cNvPr>
            <p:cNvSpPr txBox="1"/>
            <p:nvPr/>
          </p:nvSpPr>
          <p:spPr>
            <a:xfrm>
              <a:off x="8475133" y="3795094"/>
              <a:ext cx="1653102" cy="2320639"/>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500" dirty="0">
                  <a:solidFill>
                    <a:schemeClr val="lt1"/>
                  </a:solidFill>
                  <a:latin typeface="Calibri"/>
                  <a:ea typeface="Calibri"/>
                  <a:cs typeface="Calibri"/>
                  <a:sym typeface="Calibri"/>
                </a:rPr>
                <a:t>Providers only ask about </a:t>
              </a:r>
              <a:r>
                <a:rPr lang="en-US" sz="1500" dirty="0">
                  <a:solidFill>
                    <a:schemeClr val="lt1"/>
                  </a:solidFill>
                  <a:latin typeface="Calibri"/>
                  <a:ea typeface="Calibri"/>
                  <a:cs typeface="Calibri"/>
                  <a:sym typeface="Calibri"/>
                </a:rPr>
                <a:t>violence</a:t>
              </a:r>
              <a:r>
                <a:rPr lang="en" sz="1500" dirty="0">
                  <a:solidFill>
                    <a:schemeClr val="lt1"/>
                  </a:solidFill>
                  <a:latin typeface="Calibri"/>
                  <a:ea typeface="Calibri"/>
                  <a:cs typeface="Calibri"/>
                  <a:sym typeface="Calibri"/>
                </a:rPr>
                <a:t> in a private setting, confidentiality ensured</a:t>
              </a:r>
              <a:endParaRPr sz="1500" dirty="0"/>
            </a:p>
          </p:txBody>
        </p:sp>
        <p:sp>
          <p:nvSpPr>
            <p:cNvPr id="16" name="Google Shape;161;p27">
              <a:extLst>
                <a:ext uri="{FF2B5EF4-FFF2-40B4-BE49-F238E27FC236}">
                  <a16:creationId xmlns:a16="http://schemas.microsoft.com/office/drawing/2014/main" id="{4EDE8E69-CE0F-4812-A917-CA6F1CB84E51}"/>
                </a:ext>
              </a:extLst>
            </p:cNvPr>
            <p:cNvSpPr txBox="1"/>
            <p:nvPr/>
          </p:nvSpPr>
          <p:spPr>
            <a:xfrm>
              <a:off x="4302797" y="3795095"/>
              <a:ext cx="1599647" cy="2320648"/>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600" dirty="0">
                  <a:solidFill>
                    <a:schemeClr val="lt1"/>
                  </a:solidFill>
                  <a:latin typeface="Calibri"/>
                  <a:ea typeface="Calibri"/>
                  <a:cs typeface="Calibri"/>
                  <a:sym typeface="Calibri"/>
                </a:rPr>
                <a:t>Providers are trained on how to ask about </a:t>
              </a:r>
              <a:r>
                <a:rPr lang="en-US" sz="1600" dirty="0">
                  <a:solidFill>
                    <a:schemeClr val="lt1"/>
                  </a:solidFill>
                  <a:latin typeface="Calibri"/>
                  <a:ea typeface="Calibri"/>
                  <a:cs typeface="Calibri"/>
                  <a:sym typeface="Calibri"/>
                </a:rPr>
                <a:t>and respond to</a:t>
              </a:r>
              <a:r>
                <a:rPr lang="en" sz="1600" dirty="0">
                  <a:solidFill>
                    <a:schemeClr val="lt1"/>
                  </a:solidFill>
                  <a:latin typeface="Calibri"/>
                  <a:ea typeface="Calibri"/>
                  <a:cs typeface="Calibri"/>
                  <a:sym typeface="Calibri"/>
                </a:rPr>
                <a:t> </a:t>
              </a:r>
              <a:r>
                <a:rPr lang="en-US" sz="1600" dirty="0">
                  <a:solidFill>
                    <a:schemeClr val="lt1"/>
                  </a:solidFill>
                  <a:latin typeface="Calibri"/>
                  <a:ea typeface="Calibri"/>
                  <a:cs typeface="Calibri"/>
                  <a:sym typeface="Calibri"/>
                </a:rPr>
                <a:t>violence</a:t>
              </a:r>
              <a:endParaRPr sz="1600" dirty="0"/>
            </a:p>
          </p:txBody>
        </p:sp>
        <p:grpSp>
          <p:nvGrpSpPr>
            <p:cNvPr id="17" name="Google Shape;162;p27">
              <a:extLst>
                <a:ext uri="{FF2B5EF4-FFF2-40B4-BE49-F238E27FC236}">
                  <a16:creationId xmlns:a16="http://schemas.microsoft.com/office/drawing/2014/main" id="{315EFF2C-5751-4301-8960-E496016D6E50}"/>
                </a:ext>
              </a:extLst>
            </p:cNvPr>
            <p:cNvGrpSpPr/>
            <p:nvPr/>
          </p:nvGrpSpPr>
          <p:grpSpPr>
            <a:xfrm>
              <a:off x="10568266" y="2154396"/>
              <a:ext cx="1349238" cy="1474936"/>
              <a:chOff x="10526589" y="1949192"/>
              <a:chExt cx="1349238" cy="1474936"/>
            </a:xfrm>
          </p:grpSpPr>
          <p:pic>
            <p:nvPicPr>
              <p:cNvPr id="23" name="Google Shape;163;p27">
                <a:extLst>
                  <a:ext uri="{FF2B5EF4-FFF2-40B4-BE49-F238E27FC236}">
                    <a16:creationId xmlns:a16="http://schemas.microsoft.com/office/drawing/2014/main" id="{BCE458F2-1DA7-4925-921A-A9370839ABF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987084" y="2368748"/>
                <a:ext cx="440372" cy="567147"/>
              </a:xfrm>
              <a:prstGeom prst="rect">
                <a:avLst/>
              </a:prstGeom>
              <a:noFill/>
              <a:ln>
                <a:noFill/>
              </a:ln>
            </p:spPr>
          </p:pic>
          <p:pic>
            <p:nvPicPr>
              <p:cNvPr id="24" name="Google Shape;164;p27">
                <a:extLst>
                  <a:ext uri="{FF2B5EF4-FFF2-40B4-BE49-F238E27FC236}">
                    <a16:creationId xmlns:a16="http://schemas.microsoft.com/office/drawing/2014/main" id="{D6BF2E8C-8523-487C-B94B-59134FE3E46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26589" y="1949192"/>
                <a:ext cx="440372" cy="567146"/>
              </a:xfrm>
              <a:prstGeom prst="rect">
                <a:avLst/>
              </a:prstGeom>
              <a:noFill/>
              <a:ln>
                <a:noFill/>
              </a:ln>
            </p:spPr>
          </p:pic>
          <p:pic>
            <p:nvPicPr>
              <p:cNvPr id="25" name="Google Shape;165;p27">
                <a:extLst>
                  <a:ext uri="{FF2B5EF4-FFF2-40B4-BE49-F238E27FC236}">
                    <a16:creationId xmlns:a16="http://schemas.microsoft.com/office/drawing/2014/main" id="{46CB6420-86C6-483B-9920-1C1C29B1866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435455" y="1961914"/>
                <a:ext cx="440372" cy="567146"/>
              </a:xfrm>
              <a:prstGeom prst="rect">
                <a:avLst/>
              </a:prstGeom>
              <a:noFill/>
              <a:ln>
                <a:noFill/>
              </a:ln>
            </p:spPr>
          </p:pic>
          <p:pic>
            <p:nvPicPr>
              <p:cNvPr id="26" name="Google Shape;166;p27">
                <a:extLst>
                  <a:ext uri="{FF2B5EF4-FFF2-40B4-BE49-F238E27FC236}">
                    <a16:creationId xmlns:a16="http://schemas.microsoft.com/office/drawing/2014/main" id="{A65715E0-2BE8-4B9E-824A-33D2DEEDF92D}"/>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427457" y="2856982"/>
                <a:ext cx="440372" cy="567146"/>
              </a:xfrm>
              <a:prstGeom prst="rect">
                <a:avLst/>
              </a:prstGeom>
              <a:noFill/>
              <a:ln>
                <a:noFill/>
              </a:ln>
            </p:spPr>
          </p:pic>
          <p:pic>
            <p:nvPicPr>
              <p:cNvPr id="27" name="Google Shape;167;p27">
                <a:extLst>
                  <a:ext uri="{FF2B5EF4-FFF2-40B4-BE49-F238E27FC236}">
                    <a16:creationId xmlns:a16="http://schemas.microsoft.com/office/drawing/2014/main" id="{88D76801-DD73-4F78-A01C-2A1008FE278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38715" y="2856982"/>
                <a:ext cx="440372" cy="567146"/>
              </a:xfrm>
              <a:prstGeom prst="rect">
                <a:avLst/>
              </a:prstGeom>
              <a:noFill/>
              <a:ln>
                <a:noFill/>
              </a:ln>
            </p:spPr>
          </p:pic>
          <p:cxnSp>
            <p:nvCxnSpPr>
              <p:cNvPr id="28" name="Google Shape;168;p27">
                <a:extLst>
                  <a:ext uri="{FF2B5EF4-FFF2-40B4-BE49-F238E27FC236}">
                    <a16:creationId xmlns:a16="http://schemas.microsoft.com/office/drawing/2014/main" id="{A4122B91-09D6-4D2B-9434-2C004F45DA26}"/>
                  </a:ext>
                </a:extLst>
              </p:cNvPr>
              <p:cNvCxnSpPr/>
              <p:nvPr/>
            </p:nvCxnSpPr>
            <p:spPr>
              <a:xfrm>
                <a:off x="10919048" y="2539202"/>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29" name="Google Shape;169;p27">
                <a:extLst>
                  <a:ext uri="{FF2B5EF4-FFF2-40B4-BE49-F238E27FC236}">
                    <a16:creationId xmlns:a16="http://schemas.microsoft.com/office/drawing/2014/main" id="{4081D754-1A3C-46DF-950E-59E625EC06CC}"/>
                  </a:ext>
                </a:extLst>
              </p:cNvPr>
              <p:cNvCxnSpPr/>
              <p:nvPr/>
            </p:nvCxnSpPr>
            <p:spPr>
              <a:xfrm>
                <a:off x="11340867" y="3035641"/>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30" name="Google Shape;170;p27">
                <a:extLst>
                  <a:ext uri="{FF2B5EF4-FFF2-40B4-BE49-F238E27FC236}">
                    <a16:creationId xmlns:a16="http://schemas.microsoft.com/office/drawing/2014/main" id="{AB5F7406-21D3-40BD-A8B8-DC92AD3E2698}"/>
                  </a:ext>
                </a:extLst>
              </p:cNvPr>
              <p:cNvCxnSpPr/>
              <p:nvPr/>
            </p:nvCxnSpPr>
            <p:spPr>
              <a:xfrm rot="10800000" flipH="1">
                <a:off x="10953066" y="3045312"/>
                <a:ext cx="117320" cy="123260"/>
              </a:xfrm>
              <a:prstGeom prst="straightConnector1">
                <a:avLst/>
              </a:prstGeom>
              <a:noFill/>
              <a:ln w="76200" cap="flat" cmpd="sng">
                <a:solidFill>
                  <a:schemeClr val="dk1"/>
                </a:solidFill>
                <a:prstDash val="solid"/>
                <a:miter lim="800000"/>
                <a:headEnd type="none" w="sm" len="sm"/>
                <a:tailEnd type="none" w="sm" len="sm"/>
              </a:ln>
            </p:spPr>
          </p:cxnSp>
          <p:cxnSp>
            <p:nvCxnSpPr>
              <p:cNvPr id="31" name="Google Shape;171;p27">
                <a:extLst>
                  <a:ext uri="{FF2B5EF4-FFF2-40B4-BE49-F238E27FC236}">
                    <a16:creationId xmlns:a16="http://schemas.microsoft.com/office/drawing/2014/main" id="{AB8D9ED6-3938-4705-8C10-446B4C9B2E4B}"/>
                  </a:ext>
                </a:extLst>
              </p:cNvPr>
              <p:cNvCxnSpPr/>
              <p:nvPr/>
            </p:nvCxnSpPr>
            <p:spPr>
              <a:xfrm rot="10800000" flipH="1">
                <a:off x="11368797" y="2533578"/>
                <a:ext cx="117320" cy="123260"/>
              </a:xfrm>
              <a:prstGeom prst="straightConnector1">
                <a:avLst/>
              </a:prstGeom>
              <a:noFill/>
              <a:ln w="76200" cap="flat" cmpd="sng">
                <a:solidFill>
                  <a:schemeClr val="dk1"/>
                </a:solidFill>
                <a:prstDash val="solid"/>
                <a:miter lim="800000"/>
                <a:headEnd type="none" w="sm" len="sm"/>
                <a:tailEnd type="none" w="sm" len="sm"/>
              </a:ln>
            </p:spPr>
          </p:cxnSp>
        </p:grpSp>
        <p:sp>
          <p:nvSpPr>
            <p:cNvPr id="18" name="Google Shape;172;p27">
              <a:extLst>
                <a:ext uri="{FF2B5EF4-FFF2-40B4-BE49-F238E27FC236}">
                  <a16:creationId xmlns:a16="http://schemas.microsoft.com/office/drawing/2014/main" id="{43335B9F-8585-493A-BD43-DA3F27261BE0}"/>
                </a:ext>
              </a:extLst>
            </p:cNvPr>
            <p:cNvSpPr txBox="1"/>
            <p:nvPr/>
          </p:nvSpPr>
          <p:spPr>
            <a:xfrm>
              <a:off x="10449124" y="3795094"/>
              <a:ext cx="1599647" cy="2320637"/>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en" sz="1500" dirty="0">
                  <a:solidFill>
                    <a:schemeClr val="lt1"/>
                  </a:solidFill>
                  <a:latin typeface="Calibri"/>
                  <a:ea typeface="Calibri"/>
                  <a:cs typeface="Calibri"/>
                  <a:sym typeface="Calibri"/>
                </a:rPr>
                <a:t>System for referrals to </a:t>
              </a:r>
              <a:r>
                <a:rPr lang="en-US" sz="1500" dirty="0">
                  <a:solidFill>
                    <a:schemeClr val="lt1"/>
                  </a:solidFill>
                  <a:latin typeface="Calibri"/>
                  <a:ea typeface="Calibri"/>
                  <a:cs typeface="Calibri"/>
                  <a:sym typeface="Calibri"/>
                </a:rPr>
                <a:t>violence response </a:t>
              </a:r>
              <a:r>
                <a:rPr lang="en" sz="1500" dirty="0">
                  <a:solidFill>
                    <a:schemeClr val="lt1"/>
                  </a:solidFill>
                  <a:latin typeface="Calibri"/>
                  <a:ea typeface="Calibri"/>
                  <a:cs typeface="Calibri"/>
                  <a:sym typeface="Calibri"/>
                </a:rPr>
                <a:t>services is in place</a:t>
              </a:r>
              <a:endParaRPr sz="1500" dirty="0">
                <a:solidFill>
                  <a:schemeClr val="lt1"/>
                </a:solidFill>
                <a:latin typeface="Calibri"/>
                <a:ea typeface="Calibri"/>
                <a:cs typeface="Calibri"/>
                <a:sym typeface="Calibri"/>
              </a:endParaRPr>
            </a:p>
          </p:txBody>
        </p:sp>
        <p:pic>
          <p:nvPicPr>
            <p:cNvPr id="19" name="Google Shape;173;p27" descr="Image result for transparent help icon">
              <a:extLst>
                <a:ext uri="{FF2B5EF4-FFF2-40B4-BE49-F238E27FC236}">
                  <a16:creationId xmlns:a16="http://schemas.microsoft.com/office/drawing/2014/main" id="{AA745978-60D5-44AC-A607-03BAE43102D7}"/>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36855" y="2042744"/>
              <a:ext cx="1598110" cy="1598108"/>
            </a:xfrm>
            <a:prstGeom prst="rect">
              <a:avLst/>
            </a:prstGeom>
            <a:noFill/>
            <a:ln>
              <a:noFill/>
            </a:ln>
          </p:spPr>
        </p:pic>
        <p:pic>
          <p:nvPicPr>
            <p:cNvPr id="20" name="Google Shape;153;p27">
              <a:extLst>
                <a:ext uri="{FF2B5EF4-FFF2-40B4-BE49-F238E27FC236}">
                  <a16:creationId xmlns:a16="http://schemas.microsoft.com/office/drawing/2014/main" id="{292A552A-D1AC-4B72-98B2-AC81086A8BD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135" y="2094352"/>
              <a:ext cx="1599647" cy="1599646"/>
            </a:xfrm>
            <a:prstGeom prst="rect">
              <a:avLst/>
            </a:prstGeom>
            <a:noFill/>
            <a:ln>
              <a:noFill/>
            </a:ln>
          </p:spPr>
        </p:pic>
        <p:pic>
          <p:nvPicPr>
            <p:cNvPr id="21" name="Google Shape;155;p27" descr="Image result for transparent training icon">
              <a:extLst>
                <a:ext uri="{FF2B5EF4-FFF2-40B4-BE49-F238E27FC236}">
                  <a16:creationId xmlns:a16="http://schemas.microsoft.com/office/drawing/2014/main" id="{6B637052-6DF0-465F-8F77-54D33198D42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02795" y="2114752"/>
              <a:ext cx="1599648" cy="1537883"/>
            </a:xfrm>
            <a:prstGeom prst="rect">
              <a:avLst/>
            </a:prstGeom>
            <a:noFill/>
            <a:ln>
              <a:noFill/>
            </a:ln>
          </p:spPr>
        </p:pic>
        <p:pic>
          <p:nvPicPr>
            <p:cNvPr id="22" name="Google Shape;157;p27" descr="Image result for transparent list icon">
              <a:extLst>
                <a:ext uri="{FF2B5EF4-FFF2-40B4-BE49-F238E27FC236}">
                  <a16:creationId xmlns:a16="http://schemas.microsoft.com/office/drawing/2014/main" id="{8D62A0A5-8A4E-4158-BFCB-B3D6206BF242}"/>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39780" y="2133948"/>
              <a:ext cx="1317970" cy="1520456"/>
            </a:xfrm>
            <a:prstGeom prst="rect">
              <a:avLst/>
            </a:prstGeom>
            <a:noFill/>
            <a:ln>
              <a:noFill/>
            </a:ln>
          </p:spPr>
        </p:pic>
      </p:grpSp>
      <p:sp>
        <p:nvSpPr>
          <p:cNvPr id="33" name="Google Shape;175;p27">
            <a:extLst>
              <a:ext uri="{FF2B5EF4-FFF2-40B4-BE49-F238E27FC236}">
                <a16:creationId xmlns:a16="http://schemas.microsoft.com/office/drawing/2014/main" id="{FD20DC91-69EA-4655-A77B-01313B53105A}"/>
              </a:ext>
            </a:extLst>
          </p:cNvPr>
          <p:cNvSpPr txBox="1"/>
          <p:nvPr/>
        </p:nvSpPr>
        <p:spPr>
          <a:xfrm>
            <a:off x="204724" y="6549503"/>
            <a:ext cx="4624854" cy="254646"/>
          </a:xfrm>
          <a:prstGeom prst="rect">
            <a:avLst/>
          </a:prstGeom>
          <a:noFill/>
          <a:ln>
            <a:noFill/>
          </a:ln>
        </p:spPr>
        <p:txBody>
          <a:bodyPr spcFirstLastPara="1" wrap="square" lIns="51431" tIns="25706" rIns="51431" bIns="25706" anchor="t" anchorCtr="0">
            <a:noAutofit/>
          </a:bodyPr>
          <a:lstStyle/>
          <a:p>
            <a:r>
              <a:rPr lang="en-US" sz="900" dirty="0">
                <a:solidFill>
                  <a:srgbClr val="595959"/>
                </a:solidFill>
                <a:ea typeface="+mj-ea"/>
                <a:cs typeface="+mj-cs"/>
              </a:rPr>
              <a:t>Source: Adapted from USAID, Office of HIV/AIDS, Gender and Sexual Diversity Branch</a:t>
            </a:r>
            <a:endParaRPr sz="900" dirty="0">
              <a:solidFill>
                <a:srgbClr val="595959"/>
              </a:solidFill>
              <a:ea typeface="+mj-ea"/>
              <a:cs typeface="+mj-cs"/>
            </a:endParaRPr>
          </a:p>
        </p:txBody>
      </p:sp>
      <p:sp>
        <p:nvSpPr>
          <p:cNvPr id="5" name="Rectangle 4">
            <a:extLst>
              <a:ext uri="{FF2B5EF4-FFF2-40B4-BE49-F238E27FC236}">
                <a16:creationId xmlns:a16="http://schemas.microsoft.com/office/drawing/2014/main" id="{BE4E697A-92EC-4A4C-9F2D-7CE983FCD0B1}"/>
              </a:ext>
            </a:extLst>
          </p:cNvPr>
          <p:cNvSpPr/>
          <p:nvPr/>
        </p:nvSpPr>
        <p:spPr>
          <a:xfrm>
            <a:off x="5942711" y="1457237"/>
            <a:ext cx="3114709" cy="441538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EE06CF6-5B79-4D1D-9F28-82CCC1FAFC6D}"/>
              </a:ext>
            </a:extLst>
          </p:cNvPr>
          <p:cNvSpPr>
            <a:spLocks noGrp="1"/>
          </p:cNvSpPr>
          <p:nvPr>
            <p:ph type="title"/>
          </p:nvPr>
        </p:nvSpPr>
        <p:spPr/>
        <p:txBody>
          <a:bodyPr>
            <a:normAutofit fontScale="90000"/>
          </a:bodyPr>
          <a:lstStyle/>
          <a:p>
            <a:r>
              <a:rPr lang="en-US" dirty="0"/>
              <a:t>Minimum requirements that must be in place before you ask about violence</a:t>
            </a:r>
          </a:p>
        </p:txBody>
      </p:sp>
    </p:spTree>
    <p:extLst>
      <p:ext uri="{BB962C8B-B14F-4D97-AF65-F5344CB8AC3E}">
        <p14:creationId xmlns:p14="http://schemas.microsoft.com/office/powerpoint/2010/main" val="3217861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7557-7182-4080-8B19-FE8F17D4E808}"/>
              </a:ext>
            </a:extLst>
          </p:cNvPr>
          <p:cNvSpPr>
            <a:spLocks noGrp="1"/>
          </p:cNvSpPr>
          <p:nvPr>
            <p:ph type="title"/>
          </p:nvPr>
        </p:nvSpPr>
        <p:spPr/>
        <p:txBody>
          <a:bodyPr/>
          <a:lstStyle/>
          <a:p>
            <a:r>
              <a:rPr lang="en-US" dirty="0"/>
              <a:t>Bringing up IPV</a:t>
            </a:r>
          </a:p>
        </p:txBody>
      </p:sp>
      <p:sp>
        <p:nvSpPr>
          <p:cNvPr id="3" name="Text Placeholder 2">
            <a:extLst>
              <a:ext uri="{FF2B5EF4-FFF2-40B4-BE49-F238E27FC236}">
                <a16:creationId xmlns:a16="http://schemas.microsoft.com/office/drawing/2014/main" id="{07ED6C65-61CD-4D63-84D3-73A442E01495}"/>
              </a:ext>
            </a:extLst>
          </p:cNvPr>
          <p:cNvSpPr>
            <a:spLocks noGrp="1"/>
          </p:cNvSpPr>
          <p:nvPr>
            <p:ph type="body" idx="1"/>
          </p:nvPr>
        </p:nvSpPr>
        <p:spPr>
          <a:xfrm>
            <a:off x="838200" y="1636730"/>
            <a:ext cx="9653337" cy="4932746"/>
          </a:xfrm>
        </p:spPr>
        <p:txBody>
          <a:bodyPr>
            <a:noAutofit/>
          </a:bodyPr>
          <a:lstStyle/>
          <a:p>
            <a:pPr>
              <a:lnSpc>
                <a:spcPct val="110000"/>
              </a:lnSpc>
              <a:spcBef>
                <a:spcPts val="0"/>
              </a:spcBef>
              <a:spcAft>
                <a:spcPts val="800"/>
              </a:spcAft>
            </a:pPr>
            <a:r>
              <a:rPr lang="en-US" sz="2400" dirty="0">
                <a:solidFill>
                  <a:schemeClr val="tx1"/>
                </a:solidFill>
              </a:rPr>
              <a:t>Begin by explaining that you would like to ask about violence because you:</a:t>
            </a:r>
          </a:p>
          <a:p>
            <a:pPr lvl="1">
              <a:lnSpc>
                <a:spcPct val="110000"/>
              </a:lnSpc>
              <a:spcBef>
                <a:spcPts val="0"/>
              </a:spcBef>
              <a:spcAft>
                <a:spcPts val="800"/>
              </a:spcAft>
            </a:pPr>
            <a:r>
              <a:rPr lang="en-US" dirty="0">
                <a:solidFill>
                  <a:schemeClr val="tx1"/>
                </a:solidFill>
              </a:rPr>
              <a:t>Care about the client’s well-being</a:t>
            </a:r>
          </a:p>
          <a:p>
            <a:pPr lvl="1">
              <a:lnSpc>
                <a:spcPct val="110000"/>
              </a:lnSpc>
              <a:spcBef>
                <a:spcPts val="0"/>
              </a:spcBef>
              <a:spcAft>
                <a:spcPts val="800"/>
              </a:spcAft>
            </a:pPr>
            <a:r>
              <a:rPr lang="en-US" dirty="0">
                <a:solidFill>
                  <a:schemeClr val="tx1"/>
                </a:solidFill>
              </a:rPr>
              <a:t>Want to support them to decide whether index testing is right for them and which modality to use</a:t>
            </a:r>
          </a:p>
          <a:p>
            <a:pPr>
              <a:lnSpc>
                <a:spcPct val="110000"/>
              </a:lnSpc>
              <a:spcBef>
                <a:spcPts val="0"/>
              </a:spcBef>
              <a:spcAft>
                <a:spcPts val="800"/>
              </a:spcAft>
            </a:pPr>
            <a:r>
              <a:rPr lang="en-US" sz="2400" dirty="0">
                <a:solidFill>
                  <a:schemeClr val="tx1"/>
                </a:solidFill>
              </a:rPr>
              <a:t>Sample script:</a:t>
            </a:r>
          </a:p>
          <a:p>
            <a:pPr lvl="1">
              <a:lnSpc>
                <a:spcPct val="110000"/>
              </a:lnSpc>
              <a:spcBef>
                <a:spcPts val="0"/>
              </a:spcBef>
              <a:spcAft>
                <a:spcPts val="800"/>
              </a:spcAft>
            </a:pPr>
            <a:r>
              <a:rPr lang="en-US" i="1" dirty="0">
                <a:solidFill>
                  <a:schemeClr val="tx1"/>
                </a:solidFill>
              </a:rPr>
              <a:t>As part of index testing, I would like to ask whether each of the people you named has ever harmed you in any way. This is important because it will help us decide together whether index testing could be safe. It is also important because I care about your well-being and can help connect you to services.</a:t>
            </a:r>
          </a:p>
        </p:txBody>
      </p:sp>
    </p:spTree>
    <p:extLst>
      <p:ext uri="{BB962C8B-B14F-4D97-AF65-F5344CB8AC3E}">
        <p14:creationId xmlns:p14="http://schemas.microsoft.com/office/powerpoint/2010/main" val="330216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0E0879-C5A7-4A47-BC33-48ACB5DD707D}"/>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p:txBody>
          <a:bodyPr/>
          <a:lstStyle/>
          <a:p>
            <a:r>
              <a:rPr lang="en-US" dirty="0"/>
              <a:t>Session 8. Client panel</a:t>
            </a:r>
          </a:p>
        </p:txBody>
      </p:sp>
    </p:spTree>
    <p:extLst>
      <p:ext uri="{BB962C8B-B14F-4D97-AF65-F5344CB8AC3E}">
        <p14:creationId xmlns:p14="http://schemas.microsoft.com/office/powerpoint/2010/main" val="138232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61AB-A460-4597-A765-C648D1393FC7}"/>
              </a:ext>
            </a:extLst>
          </p:cNvPr>
          <p:cNvSpPr>
            <a:spLocks noGrp="1"/>
          </p:cNvSpPr>
          <p:nvPr>
            <p:ph type="title"/>
          </p:nvPr>
        </p:nvSpPr>
        <p:spPr/>
        <p:txBody>
          <a:bodyPr>
            <a:normAutofit/>
          </a:bodyPr>
          <a:lstStyle/>
          <a:p>
            <a:r>
              <a:rPr lang="en-US" dirty="0"/>
              <a:t>Asking about IPV</a:t>
            </a:r>
          </a:p>
        </p:txBody>
      </p:sp>
      <p:sp>
        <p:nvSpPr>
          <p:cNvPr id="7" name="Text Box 15"/>
          <p:cNvSpPr txBox="1">
            <a:spLocks noGrp="1" noChangeArrowheads="1"/>
          </p:cNvSpPr>
          <p:nvPr>
            <p:ph type="body" idx="1"/>
          </p:nvPr>
        </p:nvSpPr>
        <p:spPr>
          <a:xfrm>
            <a:off x="838200" y="1636730"/>
            <a:ext cx="5049253" cy="4932746"/>
          </a:xfrm>
        </p:spPr>
        <p:txBody>
          <a:bodyPr>
            <a:normAutofit/>
          </a:bodyPr>
          <a:lstStyle/>
          <a:p>
            <a:pPr>
              <a:lnSpc>
                <a:spcPct val="100000"/>
              </a:lnSpc>
            </a:pPr>
            <a:r>
              <a:rPr lang="en-US" sz="2000" dirty="0">
                <a:solidFill>
                  <a:schemeClr val="tx1">
                    <a:lumMod val="75000"/>
                    <a:lumOff val="25000"/>
                  </a:schemeClr>
                </a:solidFill>
              </a:rPr>
              <a:t>Has [partner’s name] ever hit, kicked, slapped, or otherwise hurt you? </a:t>
            </a:r>
          </a:p>
          <a:p>
            <a:pPr>
              <a:lnSpc>
                <a:spcPct val="100000"/>
              </a:lnSpc>
            </a:pPr>
            <a:r>
              <a:rPr lang="en-US" sz="2000" dirty="0">
                <a:solidFill>
                  <a:schemeClr val="tx1">
                    <a:lumMod val="75000"/>
                    <a:lumOff val="25000"/>
                  </a:schemeClr>
                </a:solidFill>
              </a:rPr>
              <a:t>Has [partner’s name] ever forced you to do something sexual that made you uncomfortable? </a:t>
            </a:r>
          </a:p>
          <a:p>
            <a:pPr>
              <a:lnSpc>
                <a:spcPct val="100000"/>
              </a:lnSpc>
            </a:pPr>
            <a:r>
              <a:rPr lang="en-US" sz="2000" dirty="0">
                <a:solidFill>
                  <a:schemeClr val="tx1">
                    <a:lumMod val="75000"/>
                    <a:lumOff val="25000"/>
                  </a:schemeClr>
                </a:solidFill>
              </a:rPr>
              <a:t>Does [partner’s name] try to control you, for example, not letting you have money or go out of the house?</a:t>
            </a:r>
          </a:p>
          <a:p>
            <a:pPr>
              <a:lnSpc>
                <a:spcPct val="100000"/>
              </a:lnSpc>
            </a:pPr>
            <a:r>
              <a:rPr lang="en-US" sz="2000" dirty="0">
                <a:solidFill>
                  <a:schemeClr val="tx1">
                    <a:lumMod val="75000"/>
                    <a:lumOff val="25000"/>
                  </a:schemeClr>
                </a:solidFill>
              </a:rPr>
              <a:t>Does [partner’s name] ever humiliate you, threaten to hurt you, or make you feel afraid?</a:t>
            </a:r>
          </a:p>
          <a:p>
            <a:pPr>
              <a:lnSpc>
                <a:spcPct val="100000"/>
              </a:lnSpc>
            </a:pPr>
            <a:endParaRPr lang="en-US" sz="2000" dirty="0">
              <a:solidFill>
                <a:schemeClr val="tx1">
                  <a:lumMod val="75000"/>
                  <a:lumOff val="25000"/>
                </a:schemeClr>
              </a:solidFill>
            </a:endParaRPr>
          </a:p>
        </p:txBody>
      </p:sp>
      <p:sp>
        <p:nvSpPr>
          <p:cNvPr id="6" name="Footer Placeholder 3">
            <a:extLst>
              <a:ext uri="{FF2B5EF4-FFF2-40B4-BE49-F238E27FC236}">
                <a16:creationId xmlns:a16="http://schemas.microsoft.com/office/drawing/2014/main" id="{493B10C7-A18A-470D-8FF9-F516F6EC840A}"/>
              </a:ext>
            </a:extLst>
          </p:cNvPr>
          <p:cNvSpPr txBox="1">
            <a:spLocks/>
          </p:cNvSpPr>
          <p:nvPr/>
        </p:nvSpPr>
        <p:spPr>
          <a:xfrm>
            <a:off x="1351041" y="5803430"/>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
        <p:nvSpPr>
          <p:cNvPr id="8" name="Footer Placeholder 3">
            <a:extLst>
              <a:ext uri="{FF2B5EF4-FFF2-40B4-BE49-F238E27FC236}">
                <a16:creationId xmlns:a16="http://schemas.microsoft.com/office/drawing/2014/main" id="{9CE492A5-9399-4F45-8602-4472058D2D31}"/>
              </a:ext>
            </a:extLst>
          </p:cNvPr>
          <p:cNvSpPr txBox="1">
            <a:spLocks/>
          </p:cNvSpPr>
          <p:nvPr/>
        </p:nvSpPr>
        <p:spPr>
          <a:xfrm>
            <a:off x="7751791" y="6202558"/>
            <a:ext cx="3527366" cy="134632"/>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
        <p:nvSpPr>
          <p:cNvPr id="9" name="Text Box 15">
            <a:extLst>
              <a:ext uri="{FF2B5EF4-FFF2-40B4-BE49-F238E27FC236}">
                <a16:creationId xmlns:a16="http://schemas.microsoft.com/office/drawing/2014/main" id="{30776DB2-1B40-4323-BB45-19D2D62A5750}"/>
              </a:ext>
            </a:extLst>
          </p:cNvPr>
          <p:cNvSpPr txBox="1">
            <a:spLocks noChangeArrowheads="1"/>
          </p:cNvSpPr>
          <p:nvPr/>
        </p:nvSpPr>
        <p:spPr>
          <a:xfrm>
            <a:off x="6512871" y="1809800"/>
            <a:ext cx="4766286" cy="4586605"/>
          </a:xfrm>
          <a:prstGeom prst="rect">
            <a:avLst/>
          </a:prstGeom>
        </p:spPr>
        <p:txBody>
          <a:bodyPr vert="horz" lIns="91440" tIns="45720" rIns="91440" bIns="45720" rtlCol="0">
            <a:normAutofit/>
          </a:bodyPr>
          <a:lstStyle>
            <a:lvl1pPr marL="228600" indent="-228600" algn="l" defTabSz="914400" rtl="0" eaLnBrk="1" latinLnBrk="0" hangingPunct="1">
              <a:lnSpc>
                <a:spcPts val="3000"/>
              </a:lnSpc>
              <a:spcBef>
                <a:spcPts val="1200"/>
              </a:spcBef>
              <a:buClr>
                <a:srgbClr val="7EC9A3"/>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Clr>
                <a:srgbClr val="7EC9A3"/>
              </a:buClr>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Clr>
                <a:srgbClr val="7EC9A3"/>
              </a:buClr>
              <a:buSzPct val="83000"/>
              <a:buFont typeface="Calibri" panose="020F0502020204030204" pitchFamily="34" charset="0"/>
              <a:buChar char="‐"/>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4"/>
              </a:buClr>
              <a:buNone/>
            </a:pPr>
            <a:r>
              <a:rPr lang="en-US" sz="2000" b="1" dirty="0">
                <a:solidFill>
                  <a:schemeClr val="tx1">
                    <a:lumMod val="75000"/>
                    <a:lumOff val="25000"/>
                  </a:schemeClr>
                </a:solidFill>
                <a:latin typeface="+mn-lt"/>
              </a:rPr>
              <a:t>Consider questions tailored to key populations, for example:</a:t>
            </a:r>
          </a:p>
          <a:p>
            <a:pPr>
              <a:lnSpc>
                <a:spcPct val="100000"/>
              </a:lnSpc>
              <a:buClr>
                <a:schemeClr val="accent4"/>
              </a:buClr>
              <a:buFont typeface="Arial" panose="020B0604020202020204" pitchFamily="34" charset="0"/>
              <a:buChar char="•"/>
            </a:pPr>
            <a:r>
              <a:rPr lang="en-US" sz="2000" dirty="0">
                <a:solidFill>
                  <a:schemeClr val="tx1">
                    <a:lumMod val="75000"/>
                    <a:lumOff val="25000"/>
                  </a:schemeClr>
                </a:solidFill>
                <a:latin typeface="+mn-lt"/>
              </a:rPr>
              <a:t>Has [partner’s name] ever outed you or threatened to tell your family or others about your sexual orientation, gender identity, occupation (sex work), or drug use in order to harm you?</a:t>
            </a:r>
          </a:p>
          <a:p>
            <a:pPr>
              <a:lnSpc>
                <a:spcPct val="100000"/>
              </a:lnSpc>
              <a:buClr>
                <a:schemeClr val="accent4"/>
              </a:buClr>
              <a:buFont typeface="Arial" panose="020B0604020202020204" pitchFamily="34" charset="0"/>
              <a:buChar char="•"/>
            </a:pPr>
            <a:r>
              <a:rPr lang="en-US" sz="2000" dirty="0">
                <a:solidFill>
                  <a:schemeClr val="tx1">
                    <a:lumMod val="75000"/>
                    <a:lumOff val="25000"/>
                  </a:schemeClr>
                </a:solidFill>
                <a:latin typeface="+mn-lt"/>
              </a:rPr>
              <a:t>Has [partner’s name] ever tried to control your transition process?</a:t>
            </a:r>
          </a:p>
          <a:p>
            <a:pPr lvl="1">
              <a:lnSpc>
                <a:spcPct val="100000"/>
              </a:lnSpc>
              <a:buClr>
                <a:schemeClr val="accent4"/>
              </a:buClr>
              <a:buFont typeface="Courier New" panose="02070309020205020404" pitchFamily="49" charset="0"/>
              <a:buChar char="-"/>
            </a:pPr>
            <a:r>
              <a:rPr lang="en-US" sz="2000" dirty="0">
                <a:solidFill>
                  <a:schemeClr val="tx1">
                    <a:lumMod val="75000"/>
                    <a:lumOff val="25000"/>
                  </a:schemeClr>
                </a:solidFill>
                <a:latin typeface="+mn-lt"/>
              </a:rPr>
              <a:t>(in the case of transgender clients)</a:t>
            </a:r>
          </a:p>
          <a:p>
            <a:pPr lvl="1">
              <a:lnSpc>
                <a:spcPct val="100000"/>
              </a:lnSpc>
            </a:pPr>
            <a:endParaRPr lang="en-US" sz="1600" dirty="0">
              <a:solidFill>
                <a:schemeClr val="tx1">
                  <a:lumMod val="75000"/>
                  <a:lumOff val="25000"/>
                </a:schemeClr>
              </a:solidFill>
            </a:endParaRPr>
          </a:p>
          <a:p>
            <a:pPr>
              <a:lnSpc>
                <a:spcPct val="100000"/>
              </a:lnSpc>
            </a:pPr>
            <a:endParaRPr lang="en-US" sz="2000" dirty="0">
              <a:solidFill>
                <a:schemeClr val="tx1">
                  <a:lumMod val="75000"/>
                  <a:lumOff val="25000"/>
                </a:schemeClr>
              </a:solidFill>
            </a:endParaRPr>
          </a:p>
          <a:p>
            <a:pPr>
              <a:lnSpc>
                <a:spcPct val="100000"/>
              </a:lnSpc>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05492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ACEF-2FA0-4C08-8694-8F61C645BF96}"/>
              </a:ext>
            </a:extLst>
          </p:cNvPr>
          <p:cNvSpPr>
            <a:spLocks noGrp="1"/>
          </p:cNvSpPr>
          <p:nvPr>
            <p:ph type="title"/>
          </p:nvPr>
        </p:nvSpPr>
        <p:spPr>
          <a:xfrm>
            <a:off x="838200" y="588494"/>
            <a:ext cx="11081084" cy="800039"/>
          </a:xfrm>
        </p:spPr>
        <p:txBody>
          <a:bodyPr>
            <a:noAutofit/>
          </a:bodyPr>
          <a:lstStyle/>
          <a:p>
            <a:r>
              <a:rPr lang="en-US" dirty="0"/>
              <a:t>If someone says “no” to all questions on violence</a:t>
            </a:r>
          </a:p>
        </p:txBody>
      </p:sp>
      <p:sp>
        <p:nvSpPr>
          <p:cNvPr id="3" name="Text Placeholder 2">
            <a:extLst>
              <a:ext uri="{FF2B5EF4-FFF2-40B4-BE49-F238E27FC236}">
                <a16:creationId xmlns:a16="http://schemas.microsoft.com/office/drawing/2014/main" id="{24190D59-F532-42D2-B5EE-4CEC5DF8D337}"/>
              </a:ext>
            </a:extLst>
          </p:cNvPr>
          <p:cNvSpPr>
            <a:spLocks noGrp="1"/>
          </p:cNvSpPr>
          <p:nvPr>
            <p:ph type="body" idx="1"/>
          </p:nvPr>
        </p:nvSpPr>
        <p:spPr/>
        <p:txBody>
          <a:bodyPr/>
          <a:lstStyle/>
          <a:p>
            <a:pPr>
              <a:spcBef>
                <a:spcPts val="0"/>
              </a:spcBef>
            </a:pPr>
            <a:r>
              <a:rPr lang="en-US" dirty="0"/>
              <a:t>Even if you suspect that someone is experiencing violence, accept their reply.</a:t>
            </a:r>
          </a:p>
          <a:p>
            <a:r>
              <a:rPr lang="en-US" dirty="0"/>
              <a:t>Let them know that you’re here for them if they remember any incidents or anything happens in the future.</a:t>
            </a:r>
          </a:p>
          <a:p>
            <a:r>
              <a:rPr lang="en-US" dirty="0"/>
              <a:t>Many people at health facilities are not expecting questions about violence. They may not come prepared to share this information. However, after thinking about it, they may be willing to come back and describe their experiences.</a:t>
            </a:r>
          </a:p>
        </p:txBody>
      </p:sp>
    </p:spTree>
    <p:extLst>
      <p:ext uri="{BB962C8B-B14F-4D97-AF65-F5344CB8AC3E}">
        <p14:creationId xmlns:p14="http://schemas.microsoft.com/office/powerpoint/2010/main" val="116647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D9CB-9239-4C48-AFED-D7502A067E72}"/>
              </a:ext>
            </a:extLst>
          </p:cNvPr>
          <p:cNvSpPr>
            <a:spLocks noGrp="1"/>
          </p:cNvSpPr>
          <p:nvPr>
            <p:ph type="title"/>
          </p:nvPr>
        </p:nvSpPr>
        <p:spPr>
          <a:xfrm>
            <a:off x="838200" y="836691"/>
            <a:ext cx="10515600" cy="800039"/>
          </a:xfrm>
        </p:spPr>
        <p:txBody>
          <a:bodyPr>
            <a:noAutofit/>
          </a:bodyPr>
          <a:lstStyle/>
          <a:p>
            <a:r>
              <a:rPr lang="en-US" dirty="0"/>
              <a:t>If someone says “yes” to IPV screening, what do you do?</a:t>
            </a:r>
          </a:p>
        </p:txBody>
      </p:sp>
      <p:sp>
        <p:nvSpPr>
          <p:cNvPr id="3" name="Text Placeholder 2">
            <a:extLst>
              <a:ext uri="{FF2B5EF4-FFF2-40B4-BE49-F238E27FC236}">
                <a16:creationId xmlns:a16="http://schemas.microsoft.com/office/drawing/2014/main" id="{01C25948-000E-4BFE-842A-F88904F22904}"/>
              </a:ext>
            </a:extLst>
          </p:cNvPr>
          <p:cNvSpPr>
            <a:spLocks noGrp="1"/>
          </p:cNvSpPr>
          <p:nvPr>
            <p:ph type="body" idx="1"/>
          </p:nvPr>
        </p:nvSpPr>
        <p:spPr/>
        <p:txBody>
          <a:bodyPr>
            <a:normAutofit/>
          </a:bodyPr>
          <a:lstStyle/>
          <a:p>
            <a:r>
              <a:rPr lang="en-US" dirty="0"/>
              <a:t>Do not disqualify them from index testing or begin discussing another partner.</a:t>
            </a:r>
          </a:p>
          <a:p>
            <a:r>
              <a:rPr lang="en-US" dirty="0"/>
              <a:t>Experience of IPV can affect treatment adherence, viral load, and overall well-being. </a:t>
            </a:r>
          </a:p>
          <a:p>
            <a:r>
              <a:rPr lang="en-US" dirty="0"/>
              <a:t>Disclosures of violence should be responded to immediately with first-line support.</a:t>
            </a:r>
          </a:p>
          <a:p>
            <a:r>
              <a:rPr lang="en-US" dirty="0"/>
              <a:t>Failure to do so can cause harm.</a:t>
            </a:r>
          </a:p>
          <a:p>
            <a:pPr marL="0" indent="0">
              <a:buNone/>
            </a:pPr>
            <a:endParaRPr lang="en-US" dirty="0"/>
          </a:p>
        </p:txBody>
      </p:sp>
    </p:spTree>
    <p:extLst>
      <p:ext uri="{BB962C8B-B14F-4D97-AF65-F5344CB8AC3E}">
        <p14:creationId xmlns:p14="http://schemas.microsoft.com/office/powerpoint/2010/main" val="1170190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First-line support</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ooter Placeholder 3">
            <a:extLst>
              <a:ext uri="{FF2B5EF4-FFF2-40B4-BE49-F238E27FC236}">
                <a16:creationId xmlns:a16="http://schemas.microsoft.com/office/drawing/2014/main" id="{F051A67A-08EC-4079-BBC8-8DC5E56FB43C}"/>
              </a:ext>
            </a:extLst>
          </p:cNvPr>
          <p:cNvSpPr txBox="1">
            <a:spLocks/>
          </p:cNvSpPr>
          <p:nvPr/>
        </p:nvSpPr>
        <p:spPr>
          <a:xfrm>
            <a:off x="2105891" y="6191613"/>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graphicFrame>
        <p:nvGraphicFramePr>
          <p:cNvPr id="5" name="Table 4">
            <a:extLst>
              <a:ext uri="{FF2B5EF4-FFF2-40B4-BE49-F238E27FC236}">
                <a16:creationId xmlns:a16="http://schemas.microsoft.com/office/drawing/2014/main" id="{1F4DFCAF-A5CA-4A45-98B5-60046E50E31B}"/>
              </a:ext>
            </a:extLst>
          </p:cNvPr>
          <p:cNvGraphicFramePr>
            <a:graphicFrameLocks noGrp="1"/>
          </p:cNvGraphicFramePr>
          <p:nvPr>
            <p:extLst>
              <p:ext uri="{D42A27DB-BD31-4B8C-83A1-F6EECF244321}">
                <p14:modId xmlns:p14="http://schemas.microsoft.com/office/powerpoint/2010/main" val="3370087697"/>
              </p:ext>
            </p:extLst>
          </p:nvPr>
        </p:nvGraphicFramePr>
        <p:xfrm>
          <a:off x="1014663" y="1635436"/>
          <a:ext cx="5915527" cy="4119880"/>
        </p:xfrm>
        <a:graphic>
          <a:graphicData uri="http://schemas.openxmlformats.org/drawingml/2006/table">
            <a:tbl>
              <a:tblPr firstRow="1" bandRow="1">
                <a:tableStyleId>{5C22544A-7EE6-4342-B048-85BDC9FD1C3A}</a:tableStyleId>
              </a:tblPr>
              <a:tblGrid>
                <a:gridCol w="1696453">
                  <a:extLst>
                    <a:ext uri="{9D8B030D-6E8A-4147-A177-3AD203B41FA5}">
                      <a16:colId xmlns:a16="http://schemas.microsoft.com/office/drawing/2014/main" val="1756839787"/>
                    </a:ext>
                  </a:extLst>
                </a:gridCol>
                <a:gridCol w="4219074">
                  <a:extLst>
                    <a:ext uri="{9D8B030D-6E8A-4147-A177-3AD203B41FA5}">
                      <a16:colId xmlns:a16="http://schemas.microsoft.com/office/drawing/2014/main" val="2373836967"/>
                    </a:ext>
                  </a:extLst>
                </a:gridCol>
              </a:tblGrid>
              <a:tr h="370840">
                <a:tc>
                  <a:txBody>
                    <a:bodyPr/>
                    <a:lstStyle/>
                    <a:p>
                      <a:r>
                        <a:rPr lang="en-US" dirty="0"/>
                        <a:t>Task</a:t>
                      </a:r>
                    </a:p>
                  </a:txBody>
                  <a:tcPr>
                    <a:lnB w="12700" cap="flat" cmpd="sng" algn="ctr">
                      <a:solidFill>
                        <a:srgbClr val="577F9F"/>
                      </a:solidFill>
                      <a:prstDash val="solid"/>
                      <a:round/>
                      <a:headEnd type="none" w="med" len="med"/>
                      <a:tailEnd type="none" w="med" len="med"/>
                    </a:lnB>
                    <a:solidFill>
                      <a:srgbClr val="577F9F"/>
                    </a:solidFill>
                  </a:tcPr>
                </a:tc>
                <a:tc>
                  <a:txBody>
                    <a:bodyPr/>
                    <a:lstStyle/>
                    <a:p>
                      <a:r>
                        <a:rPr lang="en-US" dirty="0"/>
                        <a:t>Explanation</a:t>
                      </a:r>
                    </a:p>
                  </a:txBody>
                  <a:tcP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2491337047"/>
                  </a:ext>
                </a:extLst>
              </a:tr>
              <a:tr h="370840">
                <a:tc>
                  <a:txBody>
                    <a:bodyPr/>
                    <a:lstStyle/>
                    <a:p>
                      <a:r>
                        <a:rPr lang="en-US" sz="1800" dirty="0">
                          <a:solidFill>
                            <a:schemeClr val="tx1"/>
                          </a:solidFill>
                        </a:rPr>
                        <a:t>Listen</a:t>
                      </a:r>
                      <a:endParaRPr lang="en-US" sz="1800" dirty="0">
                        <a:solidFill>
                          <a:schemeClr val="tx1"/>
                        </a:solidFill>
                        <a:latin typeface="Arial" panose="020B0604020202020204" pitchFamily="34" charset="0"/>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800" dirty="0"/>
                        <a:t>Listen closely with empathy and no judgment</a:t>
                      </a:r>
                      <a:endParaRPr lang="en-US" sz="1800" b="0" dirty="0">
                        <a:solidFill>
                          <a:schemeClr val="tx1"/>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331020810"/>
                  </a:ext>
                </a:extLst>
              </a:tr>
              <a:tr h="370840">
                <a:tc>
                  <a:txBody>
                    <a:bodyPr/>
                    <a:lstStyle/>
                    <a:p>
                      <a:r>
                        <a:rPr lang="en-US" sz="1800" dirty="0">
                          <a:solidFill>
                            <a:schemeClr val="tx1"/>
                          </a:solidFill>
                        </a:rPr>
                        <a:t>Inquire about needs and concerns</a:t>
                      </a: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800" dirty="0"/>
                        <a:t>Assess and respond to various needs and concerns—emotional, physical, social, safety</a:t>
                      </a:r>
                      <a:endParaRPr lang="en-US" sz="18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958439156"/>
                  </a:ext>
                </a:extLst>
              </a:tr>
              <a:tr h="370840">
                <a:tc>
                  <a:txBody>
                    <a:bodyPr/>
                    <a:lstStyle/>
                    <a:p>
                      <a:r>
                        <a:rPr lang="en-US" sz="1800" dirty="0">
                          <a:solidFill>
                            <a:schemeClr val="tx1"/>
                          </a:solidFill>
                        </a:rPr>
                        <a:t>Validate their experiences</a:t>
                      </a: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800" dirty="0"/>
                        <a:t>Show you believe and understand, assure victim that they are not to blame</a:t>
                      </a:r>
                      <a:endParaRPr lang="en-US" sz="1800" b="0" dirty="0">
                        <a:solidFill>
                          <a:schemeClr val="tx1"/>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2488916490"/>
                  </a:ext>
                </a:extLst>
              </a:tr>
              <a:tr h="370840">
                <a:tc>
                  <a:txBody>
                    <a:bodyPr/>
                    <a:lstStyle/>
                    <a:p>
                      <a:r>
                        <a:rPr lang="en-US" sz="1800" dirty="0">
                          <a:solidFill>
                            <a:schemeClr val="tx1"/>
                          </a:solidFill>
                        </a:rPr>
                        <a:t>Enhance safety</a:t>
                      </a: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800" dirty="0"/>
                        <a:t>Discuss a plan to protect the victim from further harm if violence occurs again</a:t>
                      </a:r>
                      <a:endParaRPr lang="en-US" sz="1800" b="0" dirty="0">
                        <a:solidFill>
                          <a:schemeClr val="tx1"/>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8238809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Support</a:t>
                      </a: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ysClr val="windowText" lastClr="000000"/>
                          </a:solidFill>
                        </a:rPr>
                        <a:t>Support the victim to connect with additional services</a:t>
                      </a:r>
                      <a:endParaRPr lang="en-US" sz="1800" b="0" dirty="0">
                        <a:solidFill>
                          <a:sysClr val="windowText" lastClr="000000"/>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2964941564"/>
                  </a:ext>
                </a:extLst>
              </a:tr>
            </a:tbl>
          </a:graphicData>
        </a:graphic>
      </p:graphicFrame>
      <p:pic>
        <p:nvPicPr>
          <p:cNvPr id="7" name="Picture 6">
            <a:extLst>
              <a:ext uri="{FF2B5EF4-FFF2-40B4-BE49-F238E27FC236}">
                <a16:creationId xmlns:a16="http://schemas.microsoft.com/office/drawing/2014/main" id="{239C38A9-36B2-4100-95B5-113B1499C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8928" y="1635436"/>
            <a:ext cx="4823593" cy="4490312"/>
          </a:xfrm>
          <a:prstGeom prst="rect">
            <a:avLst/>
          </a:prstGeom>
        </p:spPr>
      </p:pic>
      <p:sp>
        <p:nvSpPr>
          <p:cNvPr id="8" name="TextBox 7">
            <a:extLst>
              <a:ext uri="{FF2B5EF4-FFF2-40B4-BE49-F238E27FC236}">
                <a16:creationId xmlns:a16="http://schemas.microsoft.com/office/drawing/2014/main" id="{ABD1C947-3204-4609-B960-50AABFE1227D}"/>
              </a:ext>
            </a:extLst>
          </p:cNvPr>
          <p:cNvSpPr txBox="1"/>
          <p:nvPr/>
        </p:nvSpPr>
        <p:spPr>
          <a:xfrm>
            <a:off x="1014663" y="5822281"/>
            <a:ext cx="5915526" cy="738664"/>
          </a:xfrm>
          <a:prstGeom prst="rect">
            <a:avLst/>
          </a:prstGeom>
          <a:noFill/>
        </p:spPr>
        <p:txBody>
          <a:bodyPr wrap="square" rtlCol="0">
            <a:spAutoFit/>
          </a:bodyPr>
          <a:lstStyle/>
          <a:p>
            <a:r>
              <a:rPr lang="en-US" sz="1200" dirty="0"/>
              <a:t>Source: WHO, 2014. Health care for women subjected to intimate partner violence or sexual violence</a:t>
            </a:r>
          </a:p>
          <a:p>
            <a:endParaRPr lang="en-US" dirty="0"/>
          </a:p>
        </p:txBody>
      </p:sp>
    </p:spTree>
    <p:extLst>
      <p:ext uri="{BB962C8B-B14F-4D97-AF65-F5344CB8AC3E}">
        <p14:creationId xmlns:p14="http://schemas.microsoft.com/office/powerpoint/2010/main" val="1251436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Listen closely with empathy and no judgment</a:t>
            </a:r>
            <a:endParaRPr lang="en-US" noProof="0" dirty="0"/>
          </a:p>
        </p:txBody>
      </p:sp>
      <p:sp>
        <p:nvSpPr>
          <p:cNvPr id="10" name="Text Placeholder 9"/>
          <p:cNvSpPr>
            <a:spLocks noGrp="1"/>
          </p:cNvSpPr>
          <p:nvPr>
            <p:ph type="body" idx="1"/>
          </p:nvPr>
        </p:nvSpPr>
        <p:spPr>
          <a:xfrm>
            <a:off x="838200" y="1636730"/>
            <a:ext cx="9733547" cy="4932746"/>
          </a:xfrm>
        </p:spPr>
        <p:txBody>
          <a:bodyPr/>
          <a:lstStyle/>
          <a:p>
            <a:pPr marL="0" indent="0">
              <a:buNone/>
            </a:pPr>
            <a:r>
              <a:rPr lang="en-US" dirty="0"/>
              <a:t>Purpose:</a:t>
            </a:r>
          </a:p>
          <a:p>
            <a:pPr marL="0" indent="0">
              <a:buNone/>
            </a:pPr>
            <a:r>
              <a:rPr lang="en-US" dirty="0"/>
              <a:t>Give the survivor a chance to share their experiences in a safe and private place to a caring person who wants to help.</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2844253" y="90158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8" name="Footer Placeholder 3">
            <a:extLst>
              <a:ext uri="{FF2B5EF4-FFF2-40B4-BE49-F238E27FC236}">
                <a16:creationId xmlns:a16="http://schemas.microsoft.com/office/drawing/2014/main" id="{52F30B10-9732-44E1-BF22-C7583D6A684E}"/>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Tree>
    <p:extLst>
      <p:ext uri="{BB962C8B-B14F-4D97-AF65-F5344CB8AC3E}">
        <p14:creationId xmlns:p14="http://schemas.microsoft.com/office/powerpoint/2010/main" val="203338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Listening do’s and don’ts</a:t>
            </a:r>
          </a:p>
        </p:txBody>
      </p:sp>
      <p:graphicFrame>
        <p:nvGraphicFramePr>
          <p:cNvPr id="4" name="Table 3"/>
          <p:cNvGraphicFramePr>
            <a:graphicFrameLocks noGrp="1"/>
          </p:cNvGraphicFramePr>
          <p:nvPr>
            <p:extLst>
              <p:ext uri="{D42A27DB-BD31-4B8C-83A1-F6EECF244321}">
                <p14:modId xmlns:p14="http://schemas.microsoft.com/office/powerpoint/2010/main" val="2701283065"/>
              </p:ext>
            </p:extLst>
          </p:nvPr>
        </p:nvGraphicFramePr>
        <p:xfrm>
          <a:off x="830272" y="1590052"/>
          <a:ext cx="10782470" cy="4824396"/>
        </p:xfrm>
        <a:graphic>
          <a:graphicData uri="http://schemas.openxmlformats.org/drawingml/2006/table">
            <a:tbl>
              <a:tblPr firstRow="1" bandRow="1">
                <a:tableStyleId>{5C22544A-7EE6-4342-B048-85BDC9FD1C3A}</a:tableStyleId>
              </a:tblPr>
              <a:tblGrid>
                <a:gridCol w="5391235">
                  <a:extLst>
                    <a:ext uri="{9D8B030D-6E8A-4147-A177-3AD203B41FA5}">
                      <a16:colId xmlns:a16="http://schemas.microsoft.com/office/drawing/2014/main" val="20000"/>
                    </a:ext>
                  </a:extLst>
                </a:gridCol>
                <a:gridCol w="5391235">
                  <a:extLst>
                    <a:ext uri="{9D8B030D-6E8A-4147-A177-3AD203B41FA5}">
                      <a16:colId xmlns:a16="http://schemas.microsoft.com/office/drawing/2014/main" val="20001"/>
                    </a:ext>
                  </a:extLst>
                </a:gridCol>
              </a:tblGrid>
              <a:tr h="712590">
                <a:tc>
                  <a:txBody>
                    <a:bodyPr/>
                    <a:lstStyle/>
                    <a:p>
                      <a:pPr algn="l">
                        <a:spcAft>
                          <a:spcPts val="200"/>
                        </a:spcAft>
                      </a:pPr>
                      <a:r>
                        <a:rPr lang="en-US" sz="2200" dirty="0"/>
                        <a:t>The listener should</a:t>
                      </a:r>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pPr algn="l">
                        <a:spcAft>
                          <a:spcPts val="200"/>
                        </a:spcAft>
                      </a:pPr>
                      <a:r>
                        <a:rPr lang="en-US" sz="2200" dirty="0"/>
                        <a:t>The listener should not</a:t>
                      </a:r>
                    </a:p>
                  </a:txBody>
                  <a:tcPr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10000"/>
                  </a:ext>
                </a:extLst>
              </a:tr>
              <a:tr h="4111806">
                <a:tc>
                  <a:txBody>
                    <a:bodyPr/>
                    <a:lstStyle/>
                    <a:p>
                      <a:pPr marL="342900" indent="-342900">
                        <a:lnSpc>
                          <a:spcPct val="90000"/>
                        </a:lnSpc>
                        <a:spcAft>
                          <a:spcPts val="600"/>
                        </a:spcAft>
                        <a:buFont typeface="Arial" panose="020B0604020202020204" pitchFamily="34" charset="0"/>
                        <a:buChar char="•"/>
                      </a:pPr>
                      <a:r>
                        <a:rPr lang="en-US" sz="2200" dirty="0"/>
                        <a:t>Be patient and calm</a:t>
                      </a:r>
                    </a:p>
                    <a:p>
                      <a:pPr marL="342900" indent="-342900">
                        <a:lnSpc>
                          <a:spcPct val="90000"/>
                        </a:lnSpc>
                        <a:spcAft>
                          <a:spcPts val="600"/>
                        </a:spcAft>
                        <a:buFont typeface="Arial" panose="020B0604020202020204" pitchFamily="34" charset="0"/>
                        <a:buChar char="•"/>
                      </a:pPr>
                      <a:r>
                        <a:rPr lang="en-US" sz="2200" dirty="0"/>
                        <a:t>Let the client know that they’re listening (nod, make eye contact, etc.)</a:t>
                      </a:r>
                    </a:p>
                    <a:p>
                      <a:pPr marL="342900" indent="-342900">
                        <a:lnSpc>
                          <a:spcPct val="90000"/>
                        </a:lnSpc>
                        <a:spcAft>
                          <a:spcPts val="600"/>
                        </a:spcAft>
                        <a:buFont typeface="Arial" panose="020B0604020202020204" pitchFamily="34" charset="0"/>
                        <a:buChar char="•"/>
                      </a:pPr>
                      <a:r>
                        <a:rPr lang="en-US" sz="2200" dirty="0"/>
                        <a:t>Acknowledge how the client is feeling</a:t>
                      </a:r>
                    </a:p>
                    <a:p>
                      <a:pPr marL="342900" indent="-342900">
                        <a:lnSpc>
                          <a:spcPct val="90000"/>
                        </a:lnSpc>
                        <a:spcAft>
                          <a:spcPts val="600"/>
                        </a:spcAft>
                        <a:buFont typeface="Arial" panose="020B0604020202020204" pitchFamily="34" charset="0"/>
                        <a:buChar char="•"/>
                      </a:pPr>
                      <a:r>
                        <a:rPr lang="en-US" sz="2200" dirty="0"/>
                        <a:t>Let the client tell the story at their </a:t>
                      </a:r>
                      <a:br>
                        <a:rPr lang="en-US" sz="2200" dirty="0"/>
                      </a:br>
                      <a:r>
                        <a:rPr lang="en-US" sz="2200" dirty="0"/>
                        <a:t>own pace</a:t>
                      </a:r>
                    </a:p>
                    <a:p>
                      <a:pPr marL="342900" indent="-342900">
                        <a:lnSpc>
                          <a:spcPct val="90000"/>
                        </a:lnSpc>
                        <a:spcAft>
                          <a:spcPts val="600"/>
                        </a:spcAft>
                        <a:buFont typeface="Arial" panose="020B0604020202020204" pitchFamily="34" charset="0"/>
                        <a:buChar char="•"/>
                      </a:pPr>
                      <a:r>
                        <a:rPr lang="en-US" sz="2200" dirty="0"/>
                        <a:t>Encourage the client to share </a:t>
                      </a:r>
                    </a:p>
                    <a:p>
                      <a:pPr marL="342900" indent="-342900">
                        <a:lnSpc>
                          <a:spcPct val="90000"/>
                        </a:lnSpc>
                        <a:spcAft>
                          <a:spcPts val="600"/>
                        </a:spcAft>
                        <a:buFont typeface="Arial" panose="020B0604020202020204" pitchFamily="34" charset="0"/>
                        <a:buChar char="•"/>
                      </a:pPr>
                      <a:r>
                        <a:rPr lang="en-US" sz="2200" dirty="0"/>
                        <a:t>Give the client time to think</a:t>
                      </a:r>
                    </a:p>
                    <a:p>
                      <a:pPr marL="342900" indent="-342900">
                        <a:lnSpc>
                          <a:spcPct val="90000"/>
                        </a:lnSpc>
                        <a:spcAft>
                          <a:spcPts val="600"/>
                        </a:spcAft>
                        <a:buFont typeface="Arial" panose="020B0604020202020204" pitchFamily="34" charset="0"/>
                        <a:buChar char="•"/>
                      </a:pPr>
                      <a:r>
                        <a:rPr lang="en-US" sz="2200" dirty="0"/>
                        <a:t>Stay focused on the client</a:t>
                      </a:r>
                    </a:p>
                    <a:p>
                      <a:pPr marL="342900" indent="-342900">
                        <a:lnSpc>
                          <a:spcPct val="90000"/>
                        </a:lnSpc>
                        <a:spcAft>
                          <a:spcPts val="600"/>
                        </a:spcAft>
                        <a:buFont typeface="Arial" panose="020B0604020202020204" pitchFamily="34" charset="0"/>
                        <a:buChar char="•"/>
                      </a:pPr>
                      <a:r>
                        <a:rPr lang="en-US" sz="2200" b="1" dirty="0"/>
                        <a:t>Respect the client’s wishes</a:t>
                      </a: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pPr marL="342900" indent="-342900">
                        <a:lnSpc>
                          <a:spcPct val="90000"/>
                        </a:lnSpc>
                        <a:spcAft>
                          <a:spcPts val="600"/>
                        </a:spcAft>
                        <a:buFont typeface="Arial" panose="020B0604020202020204" pitchFamily="34" charset="0"/>
                        <a:buChar char="•"/>
                      </a:pPr>
                      <a:r>
                        <a:rPr lang="en-US" sz="2200" dirty="0"/>
                        <a:t>Pressure the client </a:t>
                      </a:r>
                    </a:p>
                    <a:p>
                      <a:pPr marL="342900" indent="-342900">
                        <a:lnSpc>
                          <a:spcPct val="90000"/>
                        </a:lnSpc>
                        <a:spcAft>
                          <a:spcPts val="600"/>
                        </a:spcAft>
                        <a:buFont typeface="Arial" panose="020B0604020202020204" pitchFamily="34" charset="0"/>
                        <a:buChar char="•"/>
                      </a:pPr>
                      <a:r>
                        <a:rPr lang="en-US" sz="2200" dirty="0"/>
                        <a:t>Look at their watch or seem distracted</a:t>
                      </a:r>
                    </a:p>
                    <a:p>
                      <a:pPr marL="342900" indent="-342900">
                        <a:lnSpc>
                          <a:spcPct val="90000"/>
                        </a:lnSpc>
                        <a:spcAft>
                          <a:spcPts val="600"/>
                        </a:spcAft>
                        <a:buFont typeface="Arial" panose="020B0604020202020204" pitchFamily="34" charset="0"/>
                        <a:buChar char="•"/>
                      </a:pPr>
                      <a:r>
                        <a:rPr lang="en-US" sz="2200" dirty="0"/>
                        <a:t>Judge the client</a:t>
                      </a:r>
                    </a:p>
                    <a:p>
                      <a:pPr marL="342900" indent="-342900">
                        <a:lnSpc>
                          <a:spcPct val="90000"/>
                        </a:lnSpc>
                        <a:spcAft>
                          <a:spcPts val="600"/>
                        </a:spcAft>
                        <a:buFont typeface="Arial" panose="020B0604020202020204" pitchFamily="34" charset="0"/>
                        <a:buChar char="•"/>
                      </a:pPr>
                      <a:r>
                        <a:rPr lang="en-US" sz="2200" dirty="0"/>
                        <a:t>Rush the client</a:t>
                      </a:r>
                    </a:p>
                    <a:p>
                      <a:pPr marL="342900" indent="-342900">
                        <a:lnSpc>
                          <a:spcPct val="90000"/>
                        </a:lnSpc>
                        <a:spcAft>
                          <a:spcPts val="600"/>
                        </a:spcAft>
                        <a:buFont typeface="Arial" panose="020B0604020202020204" pitchFamily="34" charset="0"/>
                        <a:buChar char="•"/>
                      </a:pPr>
                      <a:r>
                        <a:rPr lang="en-US" sz="2200" dirty="0"/>
                        <a:t>Assume they know best</a:t>
                      </a:r>
                    </a:p>
                    <a:p>
                      <a:pPr marL="342900" indent="-342900">
                        <a:lnSpc>
                          <a:spcPct val="90000"/>
                        </a:lnSpc>
                        <a:spcAft>
                          <a:spcPts val="600"/>
                        </a:spcAft>
                        <a:buFont typeface="Arial" panose="020B0604020202020204" pitchFamily="34" charset="0"/>
                        <a:buChar char="•"/>
                      </a:pPr>
                      <a:r>
                        <a:rPr lang="en-US" sz="2200" dirty="0"/>
                        <a:t>Interrupt</a:t>
                      </a:r>
                    </a:p>
                    <a:p>
                      <a:pPr marL="342900" indent="-342900">
                        <a:lnSpc>
                          <a:spcPct val="90000"/>
                        </a:lnSpc>
                        <a:spcAft>
                          <a:spcPts val="600"/>
                        </a:spcAft>
                        <a:buFont typeface="Arial" panose="020B0604020202020204" pitchFamily="34" charset="0"/>
                        <a:buChar char="•"/>
                      </a:pPr>
                      <a:r>
                        <a:rPr lang="en-US" sz="2200" dirty="0"/>
                        <a:t>Finish the client’s thoughts </a:t>
                      </a:r>
                    </a:p>
                    <a:p>
                      <a:pPr marL="342900" indent="-342900">
                        <a:lnSpc>
                          <a:spcPct val="90000"/>
                        </a:lnSpc>
                        <a:spcAft>
                          <a:spcPts val="600"/>
                        </a:spcAft>
                        <a:buFont typeface="Arial" panose="020B0604020202020204" pitchFamily="34" charset="0"/>
                        <a:buChar char="•"/>
                      </a:pPr>
                      <a:r>
                        <a:rPr lang="en-US" sz="2200" dirty="0"/>
                        <a:t>Tell the client their own troubles or someone else’s</a:t>
                      </a:r>
                    </a:p>
                    <a:p>
                      <a:pPr marL="342900" indent="-342900">
                        <a:lnSpc>
                          <a:spcPct val="90000"/>
                        </a:lnSpc>
                        <a:spcAft>
                          <a:spcPts val="600"/>
                        </a:spcAft>
                        <a:buFont typeface="Arial" panose="020B0604020202020204" pitchFamily="34" charset="0"/>
                        <a:buChar char="•"/>
                      </a:pPr>
                      <a:r>
                        <a:rPr lang="en-US" sz="2200" b="1" dirty="0"/>
                        <a:t>Think and act as if they can solve the client’s problems</a:t>
                      </a: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27352B77-755E-4272-BC89-E412B8604937}"/>
              </a:ext>
            </a:extLst>
          </p:cNvPr>
          <p:cNvSpPr/>
          <p:nvPr/>
        </p:nvSpPr>
        <p:spPr>
          <a:xfrm>
            <a:off x="2187389" y="2622580"/>
            <a:ext cx="4034118"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dirty="0">
              <a:solidFill>
                <a:schemeClr val="bg1"/>
              </a:solidFill>
            </a:endParaRPr>
          </a:p>
        </p:txBody>
      </p:sp>
    </p:spTree>
    <p:extLst>
      <p:ext uri="{BB962C8B-B14F-4D97-AF65-F5344CB8AC3E}">
        <p14:creationId xmlns:p14="http://schemas.microsoft.com/office/powerpoint/2010/main" val="13986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Inquire about needs and concerns</a:t>
            </a:r>
          </a:p>
        </p:txBody>
      </p:sp>
      <p:sp>
        <p:nvSpPr>
          <p:cNvPr id="3" name="Content Placeholder 2"/>
          <p:cNvSpPr>
            <a:spLocks noGrp="1"/>
          </p:cNvSpPr>
          <p:nvPr>
            <p:ph type="body" idx="1"/>
          </p:nvPr>
        </p:nvSpPr>
        <p:spPr/>
        <p:txBody>
          <a:bodyPr/>
          <a:lstStyle/>
          <a:p>
            <a:pPr marL="0" indent="0">
              <a:buNone/>
            </a:pPr>
            <a:r>
              <a:rPr lang="en-US" dirty="0"/>
              <a:t>Purpose: </a:t>
            </a:r>
          </a:p>
          <a:p>
            <a:pPr marL="0" indent="0">
              <a:buNone/>
            </a:pPr>
            <a:r>
              <a:rPr lang="en-US" dirty="0"/>
              <a:t>Learn what is most important for the survivor. Respect their wishes and respond to their needs.</a:t>
            </a:r>
          </a:p>
        </p:txBody>
      </p:sp>
      <p:sp>
        <p:nvSpPr>
          <p:cNvPr id="4" name="Footer Placeholder 3">
            <a:extLst>
              <a:ext uri="{FF2B5EF4-FFF2-40B4-BE49-F238E27FC236}">
                <a16:creationId xmlns:a16="http://schemas.microsoft.com/office/drawing/2014/main" id="{9D92AC41-5B70-42EC-9D4E-8889BB68CDF7}"/>
              </a:ext>
            </a:extLst>
          </p:cNvPr>
          <p:cNvSpPr txBox="1">
            <a:spLocks/>
          </p:cNvSpPr>
          <p:nvPr/>
        </p:nvSpPr>
        <p:spPr>
          <a:xfrm>
            <a:off x="2105891" y="6285515"/>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Tree>
    <p:extLst>
      <p:ext uri="{BB962C8B-B14F-4D97-AF65-F5344CB8AC3E}">
        <p14:creationId xmlns:p14="http://schemas.microsoft.com/office/powerpoint/2010/main" val="3929970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5855-E02C-4D95-93EF-25DB9E999F58}"/>
              </a:ext>
            </a:extLst>
          </p:cNvPr>
          <p:cNvSpPr>
            <a:spLocks noGrp="1"/>
          </p:cNvSpPr>
          <p:nvPr>
            <p:ph type="title"/>
          </p:nvPr>
        </p:nvSpPr>
        <p:spPr/>
        <p:txBody>
          <a:bodyPr>
            <a:normAutofit fontScale="90000"/>
          </a:bodyPr>
          <a:lstStyle/>
          <a:p>
            <a:r>
              <a:rPr lang="en-US" dirty="0"/>
              <a:t>Techniques to inquire about needs and concerns</a:t>
            </a:r>
          </a:p>
        </p:txBody>
      </p:sp>
      <p:graphicFrame>
        <p:nvGraphicFramePr>
          <p:cNvPr id="4" name="Table 3">
            <a:extLst>
              <a:ext uri="{FF2B5EF4-FFF2-40B4-BE49-F238E27FC236}">
                <a16:creationId xmlns:a16="http://schemas.microsoft.com/office/drawing/2014/main" id="{42BD995E-0E8F-4A65-8D88-AAB6345724B1}"/>
              </a:ext>
            </a:extLst>
          </p:cNvPr>
          <p:cNvGraphicFramePr>
            <a:graphicFrameLocks noGrp="1"/>
          </p:cNvGraphicFramePr>
          <p:nvPr>
            <p:extLst>
              <p:ext uri="{D42A27DB-BD31-4B8C-83A1-F6EECF244321}">
                <p14:modId xmlns:p14="http://schemas.microsoft.com/office/powerpoint/2010/main" val="1437927414"/>
              </p:ext>
            </p:extLst>
          </p:nvPr>
        </p:nvGraphicFramePr>
        <p:xfrm>
          <a:off x="950495" y="1533301"/>
          <a:ext cx="10551695" cy="4736205"/>
        </p:xfrm>
        <a:graphic>
          <a:graphicData uri="http://schemas.openxmlformats.org/drawingml/2006/table">
            <a:tbl>
              <a:tblPr firstRow="1" bandRow="1">
                <a:tableStyleId>{5C22544A-7EE6-4342-B048-85BDC9FD1C3A}</a:tableStyleId>
              </a:tblPr>
              <a:tblGrid>
                <a:gridCol w="5177589">
                  <a:extLst>
                    <a:ext uri="{9D8B030D-6E8A-4147-A177-3AD203B41FA5}">
                      <a16:colId xmlns:a16="http://schemas.microsoft.com/office/drawing/2014/main" val="43887432"/>
                    </a:ext>
                  </a:extLst>
                </a:gridCol>
                <a:gridCol w="5374106">
                  <a:extLst>
                    <a:ext uri="{9D8B030D-6E8A-4147-A177-3AD203B41FA5}">
                      <a16:colId xmlns:a16="http://schemas.microsoft.com/office/drawing/2014/main" val="931881373"/>
                    </a:ext>
                  </a:extLst>
                </a:gridCol>
              </a:tblGrid>
              <a:tr h="348328">
                <a:tc>
                  <a:txBody>
                    <a:bodyPr/>
                    <a:lstStyle/>
                    <a:p>
                      <a:r>
                        <a:rPr lang="en-US" sz="1400" dirty="0"/>
                        <a:t>Technique</a:t>
                      </a:r>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r>
                        <a:rPr lang="en-US" sz="1400" dirty="0"/>
                        <a:t>Example</a:t>
                      </a:r>
                    </a:p>
                  </a:txBody>
                  <a:tcPr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896585879"/>
                  </a:ext>
                </a:extLst>
              </a:tr>
              <a:tr h="511831">
                <a:tc>
                  <a:txBody>
                    <a:bodyPr/>
                    <a:lstStyle/>
                    <a:p>
                      <a:pPr marL="0" lvl="0" indent="0">
                        <a:buNone/>
                      </a:pPr>
                      <a:r>
                        <a:rPr lang="en-US" sz="1600" dirty="0"/>
                        <a:t>Phrase your questions as invitations to speak</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What would you like to talk about?</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4057646724"/>
                  </a:ext>
                </a:extLst>
              </a:tr>
              <a:tr h="609574">
                <a:tc>
                  <a:txBody>
                    <a:bodyPr/>
                    <a:lstStyle/>
                    <a:p>
                      <a:pPr marL="0" lvl="0" indent="0">
                        <a:buNone/>
                      </a:pPr>
                      <a:r>
                        <a:rPr lang="en-US" sz="1600" dirty="0"/>
                        <a:t>Ask open-ended questions that encourage the survivor to talk</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How do you feel about that?</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4151741746"/>
                  </a:ext>
                </a:extLst>
              </a:tr>
              <a:tr h="609574">
                <a:tc>
                  <a:txBody>
                    <a:bodyPr/>
                    <a:lstStyle/>
                    <a:p>
                      <a:pPr marL="0" indent="0">
                        <a:buNone/>
                      </a:pPr>
                      <a:r>
                        <a:rPr lang="en-US" sz="1600" dirty="0"/>
                        <a:t>Repeat or re-state what the person is saying to check your understanding.</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You mentioned that you feel very frustrated.</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2657474123"/>
                  </a:ext>
                </a:extLst>
              </a:tr>
              <a:tr h="511831">
                <a:tc>
                  <a:txBody>
                    <a:bodyPr/>
                    <a:lstStyle/>
                    <a:p>
                      <a:pPr marL="0" indent="0">
                        <a:buNone/>
                      </a:pPr>
                      <a:r>
                        <a:rPr lang="en-US" sz="1600" dirty="0"/>
                        <a:t>Reflect back the feelings the survivor expresses</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It sounds as if you are feeling angry about that.</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697671411"/>
                  </a:ext>
                </a:extLst>
              </a:tr>
              <a:tr h="511831">
                <a:tc>
                  <a:txBody>
                    <a:bodyPr/>
                    <a:lstStyle/>
                    <a:p>
                      <a:pPr marL="0" lvl="0" indent="0">
                        <a:buNone/>
                      </a:pPr>
                      <a:r>
                        <a:rPr lang="en-US" sz="1600" dirty="0"/>
                        <a:t>Explore as needed</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Could you tell me more about that?</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96754861"/>
                  </a:ext>
                </a:extLst>
              </a:tr>
              <a:tr h="511831">
                <a:tc>
                  <a:txBody>
                    <a:bodyPr/>
                    <a:lstStyle/>
                    <a:p>
                      <a:pPr marL="0" lvl="0" indent="0">
                        <a:buNone/>
                      </a:pPr>
                      <a:r>
                        <a:rPr lang="en-US" sz="1600" dirty="0"/>
                        <a:t>Ask for clarification if you don’t understand</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Can you explain that again, please?</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563123052"/>
                  </a:ext>
                </a:extLst>
              </a:tr>
              <a:tr h="609574">
                <a:tc>
                  <a:txBody>
                    <a:bodyPr/>
                    <a:lstStyle/>
                    <a:p>
                      <a:pPr marL="0" lvl="0" indent="0">
                        <a:buNone/>
                      </a:pPr>
                      <a:r>
                        <a:rPr lang="en-US" sz="1600" dirty="0"/>
                        <a:t>Help the survivor identify and express needs and concerns</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600" dirty="0"/>
                        <a:t>Is there anything that you need or are concerned about?</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933386309"/>
                  </a:ext>
                </a:extLst>
              </a:tr>
              <a:tr h="5118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Summarize what the survivor expressed</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r>
                        <a:rPr lang="en-US" sz="1600" dirty="0"/>
                        <a:t>You seem to be saying that…</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1692493159"/>
                  </a:ext>
                </a:extLst>
              </a:tr>
            </a:tbl>
          </a:graphicData>
        </a:graphic>
      </p:graphicFrame>
    </p:spTree>
    <p:extLst>
      <p:ext uri="{BB962C8B-B14F-4D97-AF65-F5344CB8AC3E}">
        <p14:creationId xmlns:p14="http://schemas.microsoft.com/office/powerpoint/2010/main" val="1793993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Inquire about needs and concerns</a:t>
            </a:r>
          </a:p>
        </p:txBody>
      </p:sp>
      <p:sp>
        <p:nvSpPr>
          <p:cNvPr id="3" name="Text Placeholder 2"/>
          <p:cNvSpPr>
            <a:spLocks noGrp="1"/>
          </p:cNvSpPr>
          <p:nvPr>
            <p:ph type="body" idx="1"/>
          </p:nvPr>
        </p:nvSpPr>
        <p:spPr/>
        <p:txBody>
          <a:bodyPr>
            <a:normAutofit/>
          </a:bodyPr>
          <a:lstStyle/>
          <a:p>
            <a:pPr marL="0" indent="0">
              <a:buNone/>
            </a:pPr>
            <a:r>
              <a:rPr lang="en-US" dirty="0"/>
              <a:t>Survivor statement #1: </a:t>
            </a:r>
            <a:r>
              <a:rPr lang="en-US" i="1" dirty="0"/>
              <a:t>“My boyfriend has threatened to hurt me in the past.”</a:t>
            </a:r>
          </a:p>
          <a:p>
            <a:pPr marL="0" indent="0">
              <a:buNone/>
            </a:pPr>
            <a:endParaRPr lang="en-US" dirty="0"/>
          </a:p>
          <a:p>
            <a:pPr marL="0" lvl="0" indent="0">
              <a:buNone/>
            </a:pPr>
            <a:r>
              <a:rPr lang="en-US" b="1" dirty="0"/>
              <a:t>Technique: Explore as needed</a:t>
            </a:r>
            <a:endParaRPr lang="en-US" i="1" dirty="0"/>
          </a:p>
          <a:p>
            <a:pPr marL="0" indent="0">
              <a:buNone/>
            </a:pPr>
            <a:r>
              <a:rPr lang="en-US" i="1" dirty="0"/>
              <a:t>“Can you tell me more about that?”</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1270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Inquire about needs and concerns</a:t>
            </a:r>
          </a:p>
        </p:txBody>
      </p:sp>
      <p:sp>
        <p:nvSpPr>
          <p:cNvPr id="3" name="Text Placeholder 2"/>
          <p:cNvSpPr>
            <a:spLocks noGrp="1"/>
          </p:cNvSpPr>
          <p:nvPr>
            <p:ph type="body" idx="1"/>
          </p:nvPr>
        </p:nvSpPr>
        <p:spPr>
          <a:xfrm>
            <a:off x="838200" y="1636730"/>
            <a:ext cx="9284368" cy="4932746"/>
          </a:xfrm>
        </p:spPr>
        <p:txBody>
          <a:bodyPr>
            <a:normAutofit/>
          </a:bodyPr>
          <a:lstStyle/>
          <a:p>
            <a:pPr marL="0" indent="0">
              <a:buNone/>
            </a:pPr>
            <a:r>
              <a:rPr lang="en-US" dirty="0"/>
              <a:t>Survivor statement #2: </a:t>
            </a:r>
            <a:r>
              <a:rPr lang="en-US" i="1" dirty="0"/>
              <a:t>“My partner is very unpredictable. I try to keep him happy but sometimes he just gets angry for no reason. It’s becoming worse lately.”</a:t>
            </a:r>
          </a:p>
          <a:p>
            <a:pPr marL="0" indent="0">
              <a:buNone/>
            </a:pPr>
            <a:endParaRPr lang="en-US" dirty="0"/>
          </a:p>
          <a:p>
            <a:pPr marL="0" indent="0">
              <a:buNone/>
            </a:pPr>
            <a:r>
              <a:rPr lang="en-US" b="1" dirty="0"/>
              <a:t>Technique: Help the survivor identify and express needs and concerns</a:t>
            </a:r>
            <a:endParaRPr lang="en-US" dirty="0"/>
          </a:p>
          <a:p>
            <a:pPr marL="0" indent="0">
              <a:buNone/>
            </a:pPr>
            <a:r>
              <a:rPr lang="en-US" i="1" dirty="0">
                <a:solidFill>
                  <a:schemeClr val="tx1"/>
                </a:solidFill>
              </a:rPr>
              <a:t>“What is your biggest concern right now?”</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24149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F73E-8B19-46FD-A2B4-F2759401B8D5}"/>
              </a:ext>
            </a:extLst>
          </p:cNvPr>
          <p:cNvSpPr>
            <a:spLocks noGrp="1"/>
          </p:cNvSpPr>
          <p:nvPr>
            <p:ph type="title"/>
          </p:nvPr>
        </p:nvSpPr>
        <p:spPr/>
        <p:txBody>
          <a:bodyPr>
            <a:normAutofit/>
          </a:bodyPr>
          <a:lstStyle/>
          <a:p>
            <a:r>
              <a:rPr lang="en-US" dirty="0"/>
              <a:t>Client panel</a:t>
            </a:r>
          </a:p>
        </p:txBody>
      </p:sp>
      <p:pic>
        <p:nvPicPr>
          <p:cNvPr id="4" name="Picture 3" descr="A picture containing silhouette&#10;&#10;Description automatically generated">
            <a:extLst>
              <a:ext uri="{FF2B5EF4-FFF2-40B4-BE49-F238E27FC236}">
                <a16:creationId xmlns:a16="http://schemas.microsoft.com/office/drawing/2014/main" id="{CF7E3C40-B70F-AA4C-837A-B45B1DC7527C}"/>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2882224" y="2098846"/>
            <a:ext cx="1009869" cy="3151446"/>
          </a:xfrm>
          <a:prstGeom prst="rect">
            <a:avLst/>
          </a:prstGeom>
        </p:spPr>
      </p:pic>
      <p:grpSp>
        <p:nvGrpSpPr>
          <p:cNvPr id="5" name="Group 4">
            <a:extLst>
              <a:ext uri="{FF2B5EF4-FFF2-40B4-BE49-F238E27FC236}">
                <a16:creationId xmlns:a16="http://schemas.microsoft.com/office/drawing/2014/main" id="{B35F251A-2543-8840-83ED-5CAFA21767F5}"/>
              </a:ext>
            </a:extLst>
          </p:cNvPr>
          <p:cNvGrpSpPr/>
          <p:nvPr/>
        </p:nvGrpSpPr>
        <p:grpSpPr>
          <a:xfrm>
            <a:off x="5499570" y="1930440"/>
            <a:ext cx="2041656" cy="3362330"/>
            <a:chOff x="3768595" y="1531147"/>
            <a:chExt cx="1587206" cy="3012128"/>
          </a:xfrm>
        </p:grpSpPr>
        <p:pic>
          <p:nvPicPr>
            <p:cNvPr id="6" name="Picture 5" descr="A picture containing silhouette&#10;&#10;Description automatically generated">
              <a:extLst>
                <a:ext uri="{FF2B5EF4-FFF2-40B4-BE49-F238E27FC236}">
                  <a16:creationId xmlns:a16="http://schemas.microsoft.com/office/drawing/2014/main" id="{7C40D1D8-4B44-A54C-9B4C-5A24B2B7B05C}"/>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78184"/>
            <a:stretch/>
          </p:blipFill>
          <p:spPr>
            <a:xfrm>
              <a:off x="4463520" y="1625271"/>
              <a:ext cx="892281" cy="2868559"/>
            </a:xfrm>
            <a:prstGeom prst="rect">
              <a:avLst/>
            </a:prstGeom>
          </p:spPr>
        </p:pic>
        <p:pic>
          <p:nvPicPr>
            <p:cNvPr id="7" name="Picture 6" descr="A picture containing silhouette&#10;&#10;Description automatically generated">
              <a:extLst>
                <a:ext uri="{FF2B5EF4-FFF2-40B4-BE49-F238E27FC236}">
                  <a16:creationId xmlns:a16="http://schemas.microsoft.com/office/drawing/2014/main" id="{3C968EC5-4D2A-AF46-97A7-BF9168C0E478}"/>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60168" r="22713"/>
            <a:stretch/>
          </p:blipFill>
          <p:spPr>
            <a:xfrm>
              <a:off x="3768595" y="1531147"/>
              <a:ext cx="735218" cy="3012128"/>
            </a:xfrm>
            <a:prstGeom prst="rect">
              <a:avLst/>
            </a:prstGeom>
          </p:spPr>
        </p:pic>
      </p:grpSp>
      <p:pic>
        <p:nvPicPr>
          <p:cNvPr id="17" name="Picture 16">
            <a:extLst>
              <a:ext uri="{FF2B5EF4-FFF2-40B4-BE49-F238E27FC236}">
                <a16:creationId xmlns:a16="http://schemas.microsoft.com/office/drawing/2014/main" id="{9155C8F7-2043-FC42-B0DB-4356CC9EE96A}"/>
              </a:ext>
            </a:extLst>
          </p:cNvPr>
          <p:cNvPicPr>
            <a:picLocks noChangeAspect="1"/>
          </p:cNvPicPr>
          <p:nvPr/>
        </p:nvPicPr>
        <p:blipFill rotWithShape="1">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Mark x1="92000" y1="38696" x2="81333" y2="53913"/>
                        <a14:backgroundMark x1="81333" y1="53913" x2="96000" y2="69565"/>
                        <a14:backgroundMark x1="96000" y1="69565" x2="92000" y2="85652"/>
                        <a14:backgroundMark x1="92000" y1="85652" x2="98667" y2="92174"/>
                        <a14:backgroundMark x1="0" y1="56522" x2="0" y2="36957"/>
                        <a14:backgroundMark x1="0" y1="38261" x2="0" y2="30870"/>
                      </a14:backgroundRemoval>
                    </a14:imgEffect>
                  </a14:imgLayer>
                </a14:imgProps>
              </a:ext>
              <a:ext uri="{28A0092B-C50C-407E-A947-70E740481C1C}">
                <a14:useLocalDpi xmlns:a14="http://schemas.microsoft.com/office/drawing/2010/main"/>
              </a:ext>
            </a:extLst>
          </a:blip>
          <a:srcRect/>
          <a:stretch/>
        </p:blipFill>
        <p:spPr>
          <a:xfrm>
            <a:off x="4190758" y="2335009"/>
            <a:ext cx="943184" cy="2890161"/>
          </a:xfrm>
          <a:prstGeom prst="rect">
            <a:avLst/>
          </a:prstGeom>
          <a:solidFill>
            <a:schemeClr val="bg1"/>
          </a:solidFill>
        </p:spPr>
      </p:pic>
      <p:pic>
        <p:nvPicPr>
          <p:cNvPr id="18" name="Picture 17" descr="A picture containing silhouette&#10;&#10;Description automatically generated">
            <a:extLst>
              <a:ext uri="{FF2B5EF4-FFF2-40B4-BE49-F238E27FC236}">
                <a16:creationId xmlns:a16="http://schemas.microsoft.com/office/drawing/2014/main" id="{AACEA66B-DC6D-F64B-AD75-823E7F40D86D}"/>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8886"/>
          <a:stretch/>
        </p:blipFill>
        <p:spPr>
          <a:xfrm>
            <a:off x="7711037" y="2319513"/>
            <a:ext cx="1054090" cy="2973057"/>
          </a:xfrm>
          <a:prstGeom prst="rect">
            <a:avLst/>
          </a:prstGeom>
        </p:spPr>
      </p:pic>
    </p:spTree>
    <p:extLst>
      <p:ext uri="{BB962C8B-B14F-4D97-AF65-F5344CB8AC3E}">
        <p14:creationId xmlns:p14="http://schemas.microsoft.com/office/powerpoint/2010/main" val="2805013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a:t>
            </a:r>
          </a:p>
        </p:txBody>
      </p:sp>
      <p:sp>
        <p:nvSpPr>
          <p:cNvPr id="3" name="Content Placeholder 2"/>
          <p:cNvSpPr>
            <a:spLocks noGrp="1"/>
          </p:cNvSpPr>
          <p:nvPr>
            <p:ph type="body" idx="1"/>
          </p:nvPr>
        </p:nvSpPr>
        <p:spPr/>
        <p:txBody>
          <a:bodyPr/>
          <a:lstStyle/>
          <a:p>
            <a:pPr marL="0" indent="0">
              <a:buNone/>
            </a:pPr>
            <a:r>
              <a:rPr lang="en-US" dirty="0"/>
              <a:t>Purpose:</a:t>
            </a:r>
          </a:p>
          <a:p>
            <a:pPr marL="0" indent="0">
              <a:buNone/>
            </a:pPr>
            <a:r>
              <a:rPr lang="en-US" dirty="0"/>
              <a:t>Let the survivor know that their feelings are common, that it is safe to express them, and that everyone has a right to live without violence. </a:t>
            </a:r>
          </a:p>
        </p:txBody>
      </p:sp>
      <p:sp>
        <p:nvSpPr>
          <p:cNvPr id="4" name="Footer Placeholder 3">
            <a:extLst>
              <a:ext uri="{FF2B5EF4-FFF2-40B4-BE49-F238E27FC236}">
                <a16:creationId xmlns:a16="http://schemas.microsoft.com/office/drawing/2014/main" id="{FC468846-DA68-4195-86F7-E984CD64F828}"/>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Tree>
    <p:extLst>
      <p:ext uri="{BB962C8B-B14F-4D97-AF65-F5344CB8AC3E}">
        <p14:creationId xmlns:p14="http://schemas.microsoft.com/office/powerpoint/2010/main" val="173627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 Messages to use</a:t>
            </a:r>
          </a:p>
        </p:txBody>
      </p:sp>
      <p:sp>
        <p:nvSpPr>
          <p:cNvPr id="7" name="Text Placeholder 6"/>
          <p:cNvSpPr>
            <a:spLocks noGrp="1"/>
          </p:cNvSpPr>
          <p:nvPr>
            <p:ph type="body" idx="1"/>
          </p:nvPr>
        </p:nvSpPr>
        <p:spPr>
          <a:xfrm>
            <a:off x="838200" y="1664288"/>
            <a:ext cx="10375232" cy="4932746"/>
          </a:xfrm>
        </p:spPr>
        <p:txBody>
          <a:bodyPr>
            <a:noAutofit/>
          </a:bodyPr>
          <a:lstStyle/>
          <a:p>
            <a:pPr>
              <a:lnSpc>
                <a:spcPct val="100000"/>
              </a:lnSpc>
              <a:spcBef>
                <a:spcPts val="0"/>
              </a:spcBef>
            </a:pPr>
            <a:r>
              <a:rPr lang="en-US" sz="2400" dirty="0"/>
              <a:t>“Thank you for sharing that with me.”</a:t>
            </a:r>
          </a:p>
          <a:p>
            <a:pPr>
              <a:lnSpc>
                <a:spcPct val="100000"/>
              </a:lnSpc>
              <a:spcBef>
                <a:spcPts val="1800"/>
              </a:spcBef>
            </a:pPr>
            <a:r>
              <a:rPr lang="en-US" sz="2400" dirty="0"/>
              <a:t>“It’s OK to talk.”</a:t>
            </a:r>
          </a:p>
          <a:p>
            <a:pPr>
              <a:lnSpc>
                <a:spcPct val="100000"/>
              </a:lnSpc>
              <a:spcBef>
                <a:spcPts val="1800"/>
              </a:spcBef>
            </a:pPr>
            <a:r>
              <a:rPr lang="en-US" sz="2400" dirty="0"/>
              <a:t>“You are not alone. Unfortunately, many others also face this problem.”</a:t>
            </a:r>
          </a:p>
          <a:p>
            <a:pPr>
              <a:lnSpc>
                <a:spcPct val="100000"/>
              </a:lnSpc>
              <a:spcBef>
                <a:spcPts val="1800"/>
              </a:spcBef>
            </a:pPr>
            <a:r>
              <a:rPr lang="en-US" sz="2400" dirty="0"/>
              <a:t>“Everybody deserves to feel safe at home.”</a:t>
            </a:r>
          </a:p>
          <a:p>
            <a:pPr>
              <a:lnSpc>
                <a:spcPct val="100000"/>
              </a:lnSpc>
              <a:spcBef>
                <a:spcPts val="1800"/>
              </a:spcBef>
            </a:pPr>
            <a:r>
              <a:rPr lang="en-US" sz="2400" dirty="0"/>
              <a:t>“I am here to support you and explain your options.”</a:t>
            </a:r>
          </a:p>
          <a:p>
            <a:pPr>
              <a:lnSpc>
                <a:spcPct val="100000"/>
              </a:lnSpc>
              <a:spcBef>
                <a:spcPts val="1800"/>
              </a:spcBef>
            </a:pPr>
            <a:r>
              <a:rPr lang="en-US" sz="2400" dirty="0"/>
              <a:t>“It’s not your fault.”</a:t>
            </a:r>
          </a:p>
          <a:p>
            <a:pPr>
              <a:lnSpc>
                <a:spcPct val="100000"/>
              </a:lnSpc>
              <a:spcBef>
                <a:spcPts val="1800"/>
              </a:spcBef>
            </a:pPr>
            <a:r>
              <a:rPr lang="en-US" sz="2400" dirty="0"/>
              <a:t>“What happened has no justification or excuse.”</a:t>
            </a:r>
          </a:p>
          <a:p>
            <a:pPr>
              <a:lnSpc>
                <a:spcPct val="100000"/>
              </a:lnSpc>
              <a:spcBef>
                <a:spcPts val="1800"/>
              </a:spcBef>
            </a:pPr>
            <a:r>
              <a:rPr lang="en-US" sz="2400" dirty="0"/>
              <a:t>“Your life, your health, you are of value.”</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3186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Practice responding</a:t>
            </a:r>
          </a:p>
        </p:txBody>
      </p:sp>
      <p:sp>
        <p:nvSpPr>
          <p:cNvPr id="3" name="Content Placeholder 2"/>
          <p:cNvSpPr>
            <a:spLocks noGrp="1"/>
          </p:cNvSpPr>
          <p:nvPr>
            <p:ph type="body" idx="1"/>
          </p:nvPr>
        </p:nvSpPr>
        <p:spPr>
          <a:xfrm>
            <a:off x="838200" y="1689893"/>
            <a:ext cx="8543925" cy="4932746"/>
          </a:xfrm>
        </p:spPr>
        <p:txBody>
          <a:bodyPr/>
          <a:lstStyle/>
          <a:p>
            <a:pPr marL="0" indent="0">
              <a:spcBef>
                <a:spcPts val="0"/>
              </a:spcBef>
              <a:buNone/>
            </a:pPr>
            <a:r>
              <a:rPr lang="en-US" b="1" dirty="0"/>
              <a:t>Survivor statement #1: </a:t>
            </a:r>
            <a:r>
              <a:rPr lang="en-US" i="1" dirty="0"/>
              <a:t>“My partner threatens to tell my family that I am gay if I try to leave him.”</a:t>
            </a:r>
          </a:p>
          <a:p>
            <a:pPr marL="0" indent="0">
              <a:spcBef>
                <a:spcPts val="2400"/>
              </a:spcBef>
              <a:buNone/>
            </a:pPr>
            <a:r>
              <a:rPr lang="en-US" b="1" dirty="0"/>
              <a:t>Survivor statement #2: </a:t>
            </a:r>
            <a:r>
              <a:rPr lang="en-US" i="1" dirty="0"/>
              <a:t>“My boyfriend refuses to use a condom, even though I know he has other partners. Whenever I try to bring it up, he threatens to force me and my children to leave.”</a:t>
            </a:r>
          </a:p>
          <a:p>
            <a:pPr marL="0" indent="0">
              <a:spcBef>
                <a:spcPts val="2400"/>
              </a:spcBef>
              <a:buNone/>
            </a:pPr>
            <a:r>
              <a:rPr lang="en-US" b="1" dirty="0">
                <a:solidFill>
                  <a:schemeClr val="tx1"/>
                </a:solidFill>
              </a:rPr>
              <a:t>Survivor statement #3: </a:t>
            </a:r>
            <a:r>
              <a:rPr lang="en-US" i="1" dirty="0">
                <a:solidFill>
                  <a:schemeClr val="tx1"/>
                </a:solidFill>
              </a:rPr>
              <a:t>“A client raped me, and I am afraid that he will come back to harm me again.”</a:t>
            </a:r>
          </a:p>
          <a:p>
            <a:pPr marL="0" indent="0">
              <a:buNone/>
            </a:pPr>
            <a:endParaRPr lang="en-US" dirty="0"/>
          </a:p>
        </p:txBody>
      </p:sp>
    </p:spTree>
    <p:extLst>
      <p:ext uri="{BB962C8B-B14F-4D97-AF65-F5344CB8AC3E}">
        <p14:creationId xmlns:p14="http://schemas.microsoft.com/office/powerpoint/2010/main" val="18521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Validate: Messages to avoid</a:t>
            </a:r>
          </a:p>
        </p:txBody>
      </p:sp>
      <p:sp>
        <p:nvSpPr>
          <p:cNvPr id="3" name="Text Placeholder 2"/>
          <p:cNvSpPr>
            <a:spLocks noGrp="1"/>
          </p:cNvSpPr>
          <p:nvPr>
            <p:ph type="body" idx="1"/>
          </p:nvPr>
        </p:nvSpPr>
        <p:spPr>
          <a:xfrm>
            <a:off x="838200" y="1636730"/>
            <a:ext cx="5709257" cy="4932746"/>
          </a:xfrm>
        </p:spPr>
        <p:txBody>
          <a:bodyPr>
            <a:normAutofit fontScale="92500" lnSpcReduction="20000"/>
          </a:bodyPr>
          <a:lstStyle/>
          <a:p>
            <a:pPr marL="0" indent="0">
              <a:lnSpc>
                <a:spcPct val="120000"/>
              </a:lnSpc>
              <a:spcBef>
                <a:spcPts val="1000"/>
              </a:spcBef>
              <a:buNone/>
            </a:pPr>
            <a:r>
              <a:rPr lang="en-US" sz="2200" b="1" dirty="0">
                <a:latin typeface="+mn-lt"/>
              </a:rPr>
              <a:t>Avoid statements that</a:t>
            </a:r>
          </a:p>
          <a:p>
            <a:pPr>
              <a:lnSpc>
                <a:spcPct val="120000"/>
              </a:lnSpc>
              <a:spcBef>
                <a:spcPts val="1000"/>
              </a:spcBef>
            </a:pPr>
            <a:r>
              <a:rPr lang="en-US" sz="2200" dirty="0">
                <a:latin typeface="+mn-lt"/>
              </a:rPr>
              <a:t>Place blame on the survivor</a:t>
            </a:r>
          </a:p>
          <a:p>
            <a:pPr>
              <a:lnSpc>
                <a:spcPct val="120000"/>
              </a:lnSpc>
              <a:spcBef>
                <a:spcPts val="1000"/>
              </a:spcBef>
            </a:pPr>
            <a:r>
              <a:rPr lang="en-US" sz="2200" dirty="0">
                <a:latin typeface="+mn-lt"/>
              </a:rPr>
              <a:t>Say anything that judges what the survivor has done or will do</a:t>
            </a:r>
          </a:p>
          <a:p>
            <a:pPr>
              <a:lnSpc>
                <a:spcPct val="120000"/>
              </a:lnSpc>
              <a:spcBef>
                <a:spcPts val="1000"/>
              </a:spcBef>
            </a:pPr>
            <a:r>
              <a:rPr lang="en-US" sz="2200" dirty="0">
                <a:latin typeface="+mn-lt"/>
              </a:rPr>
              <a:t>Question the survivor’s story (doubting) or interrogate the survivor</a:t>
            </a:r>
          </a:p>
          <a:p>
            <a:pPr>
              <a:lnSpc>
                <a:spcPct val="120000"/>
              </a:lnSpc>
              <a:spcBef>
                <a:spcPts val="1000"/>
              </a:spcBef>
            </a:pPr>
            <a:r>
              <a:rPr lang="en-US" sz="2200" dirty="0">
                <a:latin typeface="+mn-lt"/>
              </a:rPr>
              <a:t>Say anything that minimizes how the survivor feels</a:t>
            </a:r>
          </a:p>
          <a:p>
            <a:pPr>
              <a:lnSpc>
                <a:spcPct val="120000"/>
              </a:lnSpc>
              <a:spcBef>
                <a:spcPts val="1000"/>
              </a:spcBef>
            </a:pPr>
            <a:r>
              <a:rPr lang="en-US" sz="2200" dirty="0">
                <a:latin typeface="+mn-lt"/>
              </a:rPr>
              <a:t>Lecture, command, or advise</a:t>
            </a:r>
          </a:p>
          <a:p>
            <a:pPr>
              <a:lnSpc>
                <a:spcPct val="120000"/>
              </a:lnSpc>
              <a:spcBef>
                <a:spcPts val="1000"/>
              </a:spcBef>
            </a:pPr>
            <a:r>
              <a:rPr lang="en-US" sz="2200" dirty="0">
                <a:latin typeface="+mn-lt"/>
              </a:rPr>
              <a:t>Recommend that they change their profession, sexual orientation, or gender identity to avoid violence</a:t>
            </a:r>
          </a:p>
        </p:txBody>
      </p:sp>
      <p:sp>
        <p:nvSpPr>
          <p:cNvPr id="4" name="Text Placeholder 2">
            <a:extLst>
              <a:ext uri="{FF2B5EF4-FFF2-40B4-BE49-F238E27FC236}">
                <a16:creationId xmlns:a16="http://schemas.microsoft.com/office/drawing/2014/main" id="{48464DD1-10B1-4930-8EFD-2BCEF36EB31E}"/>
              </a:ext>
            </a:extLst>
          </p:cNvPr>
          <p:cNvSpPr txBox="1">
            <a:spLocks/>
          </p:cNvSpPr>
          <p:nvPr/>
        </p:nvSpPr>
        <p:spPr>
          <a:xfrm>
            <a:off x="6547457" y="1746819"/>
            <a:ext cx="5021396" cy="4822657"/>
          </a:xfrm>
          <a:prstGeom prst="rect">
            <a:avLst/>
          </a:prstGeom>
        </p:spPr>
        <p:txBody>
          <a:bodyPr vert="horz" numCol="1">
            <a:noAutofit/>
          </a:bodyPr>
          <a:lstStyle>
            <a:lvl1pPr marL="342900" indent="-342900" algn="l" defTabSz="457200" rtl="0" eaLnBrk="1" latinLnBrk="0" hangingPunct="1">
              <a:lnSpc>
                <a:spcPts val="3000"/>
              </a:lnSpc>
              <a:spcBef>
                <a:spcPts val="1200"/>
              </a:spcBef>
              <a:buClr>
                <a:srgbClr val="7EC9A3"/>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7EC9A3"/>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7EC9A3"/>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600"/>
              </a:lnSpc>
              <a:spcBef>
                <a:spcPts val="1000"/>
              </a:spcBef>
              <a:buNone/>
            </a:pPr>
            <a:r>
              <a:rPr lang="en-US" sz="2000" b="1" dirty="0">
                <a:solidFill>
                  <a:schemeClr val="tx1"/>
                </a:solidFill>
                <a:latin typeface="+mn-lt"/>
              </a:rPr>
              <a:t>Avoid questions that suggest fault</a:t>
            </a:r>
          </a:p>
          <a:p>
            <a:pPr>
              <a:lnSpc>
                <a:spcPct val="100000"/>
              </a:lnSpc>
              <a:spcBef>
                <a:spcPts val="1000"/>
              </a:spcBef>
              <a:buClr>
                <a:schemeClr val="accent4"/>
              </a:buClr>
            </a:pPr>
            <a:r>
              <a:rPr lang="en-US" sz="2000" dirty="0">
                <a:solidFill>
                  <a:schemeClr val="tx1"/>
                </a:solidFill>
                <a:latin typeface="+mn-lt"/>
              </a:rPr>
              <a:t>Why were you wearing such revealing clothes?</a:t>
            </a:r>
          </a:p>
          <a:p>
            <a:pPr>
              <a:lnSpc>
                <a:spcPct val="100000"/>
              </a:lnSpc>
              <a:spcBef>
                <a:spcPts val="1000"/>
              </a:spcBef>
              <a:buClr>
                <a:schemeClr val="accent4"/>
              </a:buClr>
            </a:pPr>
            <a:r>
              <a:rPr lang="en-US" sz="2000" dirty="0">
                <a:solidFill>
                  <a:schemeClr val="tx1"/>
                </a:solidFill>
                <a:latin typeface="+mn-lt"/>
              </a:rPr>
              <a:t>What did you do to make the perpetrator angry? </a:t>
            </a:r>
          </a:p>
          <a:p>
            <a:pPr>
              <a:lnSpc>
                <a:spcPct val="100000"/>
              </a:lnSpc>
              <a:spcBef>
                <a:spcPts val="1000"/>
              </a:spcBef>
              <a:buClr>
                <a:schemeClr val="accent4"/>
              </a:buClr>
            </a:pPr>
            <a:r>
              <a:rPr lang="en-US" sz="2000" dirty="0">
                <a:solidFill>
                  <a:schemeClr val="tx1"/>
                </a:solidFill>
                <a:latin typeface="+mn-lt"/>
              </a:rPr>
              <a:t>If you were really afraid, why didn’t you run or scream? </a:t>
            </a:r>
          </a:p>
          <a:p>
            <a:pPr>
              <a:lnSpc>
                <a:spcPct val="100000"/>
              </a:lnSpc>
              <a:spcBef>
                <a:spcPts val="1000"/>
              </a:spcBef>
              <a:buClr>
                <a:schemeClr val="accent4"/>
              </a:buClr>
            </a:pPr>
            <a:r>
              <a:rPr lang="en-US" sz="2000" dirty="0">
                <a:solidFill>
                  <a:schemeClr val="tx1"/>
                </a:solidFill>
                <a:latin typeface="+mn-lt"/>
              </a:rPr>
              <a:t>Why do you choose to put yourself in risky situations? </a:t>
            </a:r>
          </a:p>
        </p:txBody>
      </p:sp>
    </p:spTree>
    <p:extLst>
      <p:ext uri="{BB962C8B-B14F-4D97-AF65-F5344CB8AC3E}">
        <p14:creationId xmlns:p14="http://schemas.microsoft.com/office/powerpoint/2010/main" val="16163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 safety</a:t>
            </a:r>
          </a:p>
        </p:txBody>
      </p:sp>
      <p:sp>
        <p:nvSpPr>
          <p:cNvPr id="3" name="Content Placeholder 2"/>
          <p:cNvSpPr>
            <a:spLocks noGrp="1"/>
          </p:cNvSpPr>
          <p:nvPr>
            <p:ph type="body" idx="1"/>
          </p:nvPr>
        </p:nvSpPr>
        <p:spPr/>
        <p:txBody>
          <a:bodyPr/>
          <a:lstStyle/>
          <a:p>
            <a:pPr marL="0" indent="0">
              <a:buNone/>
            </a:pPr>
            <a:r>
              <a:rPr lang="en-US" dirty="0"/>
              <a:t>Purpose:</a:t>
            </a:r>
          </a:p>
          <a:p>
            <a:pPr marL="0" indent="0">
              <a:buNone/>
            </a:pPr>
            <a:r>
              <a:rPr lang="en-US" dirty="0"/>
              <a:t>Help assess the survivor’s situation and make a plan for their future safety. </a:t>
            </a:r>
          </a:p>
        </p:txBody>
      </p:sp>
      <p:sp>
        <p:nvSpPr>
          <p:cNvPr id="4" name="Footer Placeholder 3">
            <a:extLst>
              <a:ext uri="{FF2B5EF4-FFF2-40B4-BE49-F238E27FC236}">
                <a16:creationId xmlns:a16="http://schemas.microsoft.com/office/drawing/2014/main" id="{1CF44719-5DC2-4CDD-B5D4-A3987AFE1016}"/>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Tree>
    <p:extLst>
      <p:ext uri="{BB962C8B-B14F-4D97-AF65-F5344CB8AC3E}">
        <p14:creationId xmlns:p14="http://schemas.microsoft.com/office/powerpoint/2010/main" val="104836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about safety</a:t>
            </a:r>
          </a:p>
        </p:txBody>
      </p:sp>
      <p:sp>
        <p:nvSpPr>
          <p:cNvPr id="3" name="Content Placeholder 2"/>
          <p:cNvSpPr>
            <a:spLocks noGrp="1"/>
          </p:cNvSpPr>
          <p:nvPr>
            <p:ph type="body" idx="1"/>
          </p:nvPr>
        </p:nvSpPr>
        <p:spPr/>
        <p:txBody>
          <a:bodyPr>
            <a:normAutofit/>
          </a:bodyPr>
          <a:lstStyle/>
          <a:p>
            <a:pPr marL="0" indent="0">
              <a:spcBef>
                <a:spcPts val="0"/>
              </a:spcBef>
              <a:buNone/>
            </a:pPr>
            <a:r>
              <a:rPr lang="en-US" dirty="0"/>
              <a:t>Do you have any concerns about your safety or the safety of your children (if relevant)?</a:t>
            </a:r>
          </a:p>
          <a:p>
            <a:r>
              <a:rPr lang="en-US" dirty="0"/>
              <a:t>If the client feels certain there is no risk, remind them that there are steps they can take to increase their safety and that you are here to have that discussion if they ever wish to.</a:t>
            </a:r>
          </a:p>
          <a:p>
            <a:r>
              <a:rPr lang="en-US" dirty="0"/>
              <a:t>If the client is unsure, or would like help thinking about the risk, see the next slide.</a:t>
            </a:r>
          </a:p>
          <a:p>
            <a:r>
              <a:rPr lang="en-US" dirty="0"/>
              <a:t>If the client is worried about their safety, go straight to safety planning.</a:t>
            </a:r>
          </a:p>
        </p:txBody>
      </p:sp>
    </p:spTree>
    <p:extLst>
      <p:ext uri="{BB962C8B-B14F-4D97-AF65-F5344CB8AC3E}">
        <p14:creationId xmlns:p14="http://schemas.microsoft.com/office/powerpoint/2010/main" val="145669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2D46-60D5-45F4-84DB-83BD25DF30FA}"/>
              </a:ext>
            </a:extLst>
          </p:cNvPr>
          <p:cNvSpPr>
            <a:spLocks noGrp="1"/>
          </p:cNvSpPr>
          <p:nvPr>
            <p:ph type="title"/>
          </p:nvPr>
        </p:nvSpPr>
        <p:spPr/>
        <p:txBody>
          <a:bodyPr/>
          <a:lstStyle/>
          <a:p>
            <a:r>
              <a:rPr lang="en-US" dirty="0"/>
              <a:t>Assessing risk</a:t>
            </a:r>
          </a:p>
        </p:txBody>
      </p:sp>
      <p:sp>
        <p:nvSpPr>
          <p:cNvPr id="3" name="Text Placeholder 2">
            <a:extLst>
              <a:ext uri="{FF2B5EF4-FFF2-40B4-BE49-F238E27FC236}">
                <a16:creationId xmlns:a16="http://schemas.microsoft.com/office/drawing/2014/main" id="{70AD038F-80B7-4E98-AF86-C566E59E170B}"/>
              </a:ext>
            </a:extLst>
          </p:cNvPr>
          <p:cNvSpPr>
            <a:spLocks noGrp="1"/>
          </p:cNvSpPr>
          <p:nvPr>
            <p:ph type="body" idx="1"/>
          </p:nvPr>
        </p:nvSpPr>
        <p:spPr/>
        <p:txBody>
          <a:bodyPr>
            <a:normAutofit fontScale="77500" lnSpcReduction="20000"/>
          </a:bodyPr>
          <a:lstStyle/>
          <a:p>
            <a:pPr marL="0" indent="0">
              <a:lnSpc>
                <a:spcPct val="110000"/>
              </a:lnSpc>
              <a:spcBef>
                <a:spcPts val="0"/>
              </a:spcBef>
              <a:buNone/>
            </a:pPr>
            <a:r>
              <a:rPr lang="en-US" dirty="0"/>
              <a:t>If an individual is unsure whether they are safe with their intimate partner, the following questions can help determine high risk of immediate violence.</a:t>
            </a:r>
          </a:p>
          <a:p>
            <a:pPr>
              <a:lnSpc>
                <a:spcPct val="110000"/>
              </a:lnSpc>
            </a:pPr>
            <a:r>
              <a:rPr lang="en-US" dirty="0"/>
              <a:t>Has the physical violence happened more or gotten worse over the past 6 months?</a:t>
            </a:r>
          </a:p>
          <a:p>
            <a:pPr>
              <a:lnSpc>
                <a:spcPct val="110000"/>
              </a:lnSpc>
            </a:pPr>
            <a:r>
              <a:rPr lang="en-US" dirty="0"/>
              <a:t>Has your partner ever used a weapon or threatened you with </a:t>
            </a:r>
            <a:br>
              <a:rPr lang="en-US" dirty="0"/>
            </a:br>
            <a:r>
              <a:rPr lang="en-US" dirty="0"/>
              <a:t>a weapon?</a:t>
            </a:r>
          </a:p>
          <a:p>
            <a:pPr>
              <a:lnSpc>
                <a:spcPct val="110000"/>
              </a:lnSpc>
            </a:pPr>
            <a:r>
              <a:rPr lang="en-US" dirty="0"/>
              <a:t>Has your partner ever tried to strangle you?</a:t>
            </a:r>
          </a:p>
          <a:p>
            <a:pPr>
              <a:lnSpc>
                <a:spcPct val="110000"/>
              </a:lnSpc>
            </a:pPr>
            <a:r>
              <a:rPr lang="en-US" dirty="0"/>
              <a:t>Do you believe your partner could kill you?</a:t>
            </a:r>
          </a:p>
          <a:p>
            <a:pPr>
              <a:lnSpc>
                <a:spcPct val="110000"/>
              </a:lnSpc>
            </a:pPr>
            <a:r>
              <a:rPr lang="en-US" dirty="0"/>
              <a:t>Has your partner ever beaten you while you were pregnant?</a:t>
            </a:r>
          </a:p>
          <a:p>
            <a:pPr>
              <a:lnSpc>
                <a:spcPct val="110000"/>
              </a:lnSpc>
            </a:pPr>
            <a:r>
              <a:rPr lang="en-US" dirty="0"/>
              <a:t>Is your partner violently or constantly jealous of you?</a:t>
            </a:r>
          </a:p>
          <a:p>
            <a:pPr marL="0" indent="0">
              <a:buNone/>
            </a:pPr>
            <a:endParaRPr lang="en-US" dirty="0"/>
          </a:p>
        </p:txBody>
      </p:sp>
    </p:spTree>
    <p:extLst>
      <p:ext uri="{BB962C8B-B14F-4D97-AF65-F5344CB8AC3E}">
        <p14:creationId xmlns:p14="http://schemas.microsoft.com/office/powerpoint/2010/main" val="184598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C702-19AF-4EEF-A03F-3FF1C0E71ED9}"/>
              </a:ext>
            </a:extLst>
          </p:cNvPr>
          <p:cNvSpPr>
            <a:spLocks noGrp="1"/>
          </p:cNvSpPr>
          <p:nvPr>
            <p:ph type="title"/>
          </p:nvPr>
        </p:nvSpPr>
        <p:spPr/>
        <p:txBody>
          <a:bodyPr/>
          <a:lstStyle/>
          <a:p>
            <a:r>
              <a:rPr lang="en-US" dirty="0"/>
              <a:t>If risk of immediate violence is high</a:t>
            </a:r>
          </a:p>
        </p:txBody>
      </p:sp>
      <p:sp>
        <p:nvSpPr>
          <p:cNvPr id="3" name="Text Placeholder 2">
            <a:extLst>
              <a:ext uri="{FF2B5EF4-FFF2-40B4-BE49-F238E27FC236}">
                <a16:creationId xmlns:a16="http://schemas.microsoft.com/office/drawing/2014/main" id="{70BC22AD-8006-40A1-8CD3-752491CF295D}"/>
              </a:ext>
            </a:extLst>
          </p:cNvPr>
          <p:cNvSpPr>
            <a:spLocks noGrp="1"/>
          </p:cNvSpPr>
          <p:nvPr>
            <p:ph type="body" idx="1"/>
          </p:nvPr>
        </p:nvSpPr>
        <p:spPr>
          <a:xfrm>
            <a:off x="838200" y="1636730"/>
            <a:ext cx="9091863" cy="4932746"/>
          </a:xfrm>
        </p:spPr>
        <p:txBody>
          <a:bodyPr/>
          <a:lstStyle/>
          <a:p>
            <a:pPr>
              <a:spcBef>
                <a:spcPts val="0"/>
              </a:spcBef>
            </a:pPr>
            <a:r>
              <a:rPr lang="en-US" dirty="0"/>
              <a:t>If the client answers “yes” to three or more of these questions, they may be at especially high risk of immediate violence.</a:t>
            </a:r>
          </a:p>
          <a:p>
            <a:r>
              <a:rPr lang="en-US" dirty="0"/>
              <a:t>You can say, “I’m concerned about your safety. Let’s discuss what to do so you won’t be harmed.” </a:t>
            </a:r>
          </a:p>
          <a:p>
            <a:r>
              <a:rPr lang="en-US" dirty="0"/>
              <a:t>Depending on the client’s preferences, social network, and what is safe for that individual, contacting the police and/or helping the client find another place to stay—such as a friend or relative’s house, a shelter, or a church—may be options.</a:t>
            </a:r>
            <a:br>
              <a:rPr lang="en-US" dirty="0"/>
            </a:br>
            <a:endParaRPr lang="en-US" dirty="0"/>
          </a:p>
        </p:txBody>
      </p:sp>
    </p:spTree>
    <p:extLst>
      <p:ext uri="{BB962C8B-B14F-4D97-AF65-F5344CB8AC3E}">
        <p14:creationId xmlns:p14="http://schemas.microsoft.com/office/powerpoint/2010/main" val="200255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9DF2-E34B-4F37-9EC0-F23D6E810C70}"/>
              </a:ext>
            </a:extLst>
          </p:cNvPr>
          <p:cNvSpPr>
            <a:spLocks noGrp="1"/>
          </p:cNvSpPr>
          <p:nvPr>
            <p:ph type="title"/>
          </p:nvPr>
        </p:nvSpPr>
        <p:spPr/>
        <p:txBody>
          <a:bodyPr/>
          <a:lstStyle/>
          <a:p>
            <a:r>
              <a:rPr lang="en-US" dirty="0"/>
              <a:t>Safety planning</a:t>
            </a:r>
          </a:p>
        </p:txBody>
      </p:sp>
      <p:sp>
        <p:nvSpPr>
          <p:cNvPr id="3" name="Text Placeholder 2">
            <a:extLst>
              <a:ext uri="{FF2B5EF4-FFF2-40B4-BE49-F238E27FC236}">
                <a16:creationId xmlns:a16="http://schemas.microsoft.com/office/drawing/2014/main" id="{D2912AE3-CB27-488E-8E88-24270D667C93}"/>
              </a:ext>
            </a:extLst>
          </p:cNvPr>
          <p:cNvSpPr>
            <a:spLocks noGrp="1"/>
          </p:cNvSpPr>
          <p:nvPr>
            <p:ph type="body" idx="1"/>
          </p:nvPr>
        </p:nvSpPr>
        <p:spPr>
          <a:xfrm>
            <a:off x="838201" y="1636730"/>
            <a:ext cx="5257800" cy="4932746"/>
          </a:xfrm>
        </p:spPr>
        <p:txBody>
          <a:bodyPr>
            <a:normAutofit/>
          </a:bodyPr>
          <a:lstStyle/>
          <a:p>
            <a:pPr>
              <a:spcBef>
                <a:spcPts val="0"/>
              </a:spcBef>
            </a:pPr>
            <a:r>
              <a:rPr lang="en-US" dirty="0"/>
              <a:t>If the client reports that </a:t>
            </a:r>
            <a:br>
              <a:rPr lang="en-US" dirty="0"/>
            </a:br>
            <a:r>
              <a:rPr lang="en-US" dirty="0"/>
              <a:t>they are worried about their safety, or the safety of their children, use these questions to develop a safety plan.</a:t>
            </a:r>
          </a:p>
          <a:p>
            <a:r>
              <a:rPr lang="en-US" dirty="0"/>
              <a:t>Remember not to tell  the client what to do; instead, use questions to allow the client to come up with their own solutions. </a:t>
            </a:r>
          </a:p>
        </p:txBody>
      </p:sp>
      <p:pic>
        <p:nvPicPr>
          <p:cNvPr id="5" name="Content Placeholder 3" descr="Screen Shot 2017-10-12 at 2.53.22 PM.png">
            <a:extLst>
              <a:ext uri="{FF2B5EF4-FFF2-40B4-BE49-F238E27FC236}">
                <a16:creationId xmlns:a16="http://schemas.microsoft.com/office/drawing/2014/main" id="{251EF8A2-143B-4E0F-A1A3-AB64FED464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64" r="-103"/>
          <a:stretch/>
        </p:blipFill>
        <p:spPr>
          <a:xfrm>
            <a:off x="6310995" y="288524"/>
            <a:ext cx="5391148" cy="6509668"/>
          </a:xfrm>
          <a:prstGeom prst="rect">
            <a:avLst/>
          </a:prstGeom>
        </p:spPr>
      </p:pic>
      <p:sp>
        <p:nvSpPr>
          <p:cNvPr id="6" name="Footer Placeholder 3">
            <a:extLst>
              <a:ext uri="{FF2B5EF4-FFF2-40B4-BE49-F238E27FC236}">
                <a16:creationId xmlns:a16="http://schemas.microsoft.com/office/drawing/2014/main" id="{F4C97922-C189-4497-BCB7-315101D4FA48}"/>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Tree>
    <p:extLst>
      <p:ext uri="{BB962C8B-B14F-4D97-AF65-F5344CB8AC3E}">
        <p14:creationId xmlns:p14="http://schemas.microsoft.com/office/powerpoint/2010/main" val="317102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E775-E07F-4466-92D6-AD37718D886D}"/>
              </a:ext>
            </a:extLst>
          </p:cNvPr>
          <p:cNvSpPr>
            <a:spLocks noGrp="1"/>
          </p:cNvSpPr>
          <p:nvPr>
            <p:ph type="title"/>
          </p:nvPr>
        </p:nvSpPr>
        <p:spPr/>
        <p:txBody>
          <a:bodyPr/>
          <a:lstStyle/>
          <a:p>
            <a:r>
              <a:rPr lang="en-US" dirty="0"/>
              <a:t>Explore safety strategies</a:t>
            </a:r>
          </a:p>
        </p:txBody>
      </p:sp>
      <p:sp>
        <p:nvSpPr>
          <p:cNvPr id="7" name="Text Placeholder 6"/>
          <p:cNvSpPr>
            <a:spLocks noGrp="1"/>
          </p:cNvSpPr>
          <p:nvPr>
            <p:ph type="body" idx="1"/>
          </p:nvPr>
        </p:nvSpPr>
        <p:spPr>
          <a:xfrm>
            <a:off x="838201" y="1636730"/>
            <a:ext cx="6460958" cy="4932746"/>
          </a:xfrm>
        </p:spPr>
        <p:txBody>
          <a:bodyPr/>
          <a:lstStyle/>
          <a:p>
            <a:pPr>
              <a:lnSpc>
                <a:spcPct val="100000"/>
              </a:lnSpc>
              <a:spcBef>
                <a:spcPts val="0"/>
              </a:spcBef>
            </a:pPr>
            <a:r>
              <a:rPr lang="en-US" dirty="0"/>
              <a:t>Identify emergency shelters</a:t>
            </a:r>
          </a:p>
          <a:p>
            <a:pPr>
              <a:lnSpc>
                <a:spcPct val="100000"/>
              </a:lnSpc>
            </a:pPr>
            <a:r>
              <a:rPr lang="en-US" dirty="0"/>
              <a:t>Carry emergency phone numbers</a:t>
            </a:r>
          </a:p>
          <a:p>
            <a:pPr>
              <a:lnSpc>
                <a:spcPct val="100000"/>
              </a:lnSpc>
            </a:pPr>
            <a:r>
              <a:rPr lang="en-US" dirty="0"/>
              <a:t>Contact international organizations that might have funds to help with relocation or other costs</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Table 7">
            <a:extLst>
              <a:ext uri="{FF2B5EF4-FFF2-40B4-BE49-F238E27FC236}">
                <a16:creationId xmlns:a16="http://schemas.microsoft.com/office/drawing/2014/main" id="{997752DF-91D9-4210-9FE8-AA52ACB3DDEE}"/>
              </a:ext>
            </a:extLst>
          </p:cNvPr>
          <p:cNvGraphicFramePr>
            <a:graphicFrameLocks noGrp="1"/>
          </p:cNvGraphicFramePr>
          <p:nvPr>
            <p:extLst>
              <p:ext uri="{D42A27DB-BD31-4B8C-83A1-F6EECF244321}">
                <p14:modId xmlns:p14="http://schemas.microsoft.com/office/powerpoint/2010/main" val="752748552"/>
              </p:ext>
            </p:extLst>
          </p:nvPr>
        </p:nvGraphicFramePr>
        <p:xfrm>
          <a:off x="7533862" y="911350"/>
          <a:ext cx="4095212" cy="4553785"/>
        </p:xfrm>
        <a:graphic>
          <a:graphicData uri="http://schemas.openxmlformats.org/drawingml/2006/table">
            <a:tbl>
              <a:tblPr firstRow="1" firstCol="1" bandRow="1"/>
              <a:tblGrid>
                <a:gridCol w="4095212">
                  <a:extLst>
                    <a:ext uri="{9D8B030D-6E8A-4147-A177-3AD203B41FA5}">
                      <a16:colId xmlns:a16="http://schemas.microsoft.com/office/drawing/2014/main" val="529000481"/>
                    </a:ext>
                  </a:extLst>
                </a:gridCol>
              </a:tblGrid>
              <a:tr h="4553785">
                <a:tc>
                  <a:txBody>
                    <a:bodyPr/>
                    <a:lstStyle/>
                    <a:p>
                      <a:pPr marL="0" marR="0" algn="l">
                        <a:spcBef>
                          <a:spcPts val="1200"/>
                        </a:spcBef>
                        <a:spcAft>
                          <a:spcPts val="2400"/>
                        </a:spcAft>
                      </a:pPr>
                      <a:endParaRPr lang="en-US" sz="1100" dirty="0">
                        <a:effectLst/>
                        <a:latin typeface="Calibri Light" panose="020F0302020204030204" pitchFamily="34" charset="0"/>
                        <a:ea typeface="MS Mincho" panose="02020609040205080304" pitchFamily="49" charset="-128"/>
                        <a:cs typeface="Mangal" panose="02040503050203030202" pitchFamily="18" charset="0"/>
                      </a:endParaRPr>
                    </a:p>
                    <a:p>
                      <a:pPr marL="0" marR="0" algn="l">
                        <a:spcBef>
                          <a:spcPts val="1800"/>
                        </a:spcBef>
                        <a:spcAft>
                          <a:spcPts val="1200"/>
                        </a:spcAft>
                      </a:pPr>
                      <a:r>
                        <a:rPr lang="en-US" sz="2400" dirty="0">
                          <a:effectLst/>
                          <a:latin typeface="+mn-lt"/>
                          <a:ea typeface="MS Mincho" panose="02020609040205080304" pitchFamily="49" charset="-128"/>
                          <a:cs typeface="Mangal" panose="02040503050203030202" pitchFamily="18" charset="0"/>
                        </a:rPr>
                        <a:t>It is important that providers do not tell survivors how to stay safe. Safety planning is a conversation in which the provider asks questions to help survivors determine what is best for them. If specific safety strategies are mentioned, they should be brought up as questions. </a:t>
                      </a:r>
                    </a:p>
                  </a:txBody>
                  <a:tcPr marL="137160" marR="137160" marT="0" marB="0">
                    <a:lnL>
                      <a:noFill/>
                    </a:lnL>
                    <a:lnR>
                      <a:noFill/>
                    </a:lnR>
                    <a:lnT>
                      <a:noFill/>
                    </a:lnT>
                    <a:lnB>
                      <a:noFill/>
                    </a:lnB>
                    <a:solidFill>
                      <a:srgbClr val="577F9F">
                        <a:alpha val="20000"/>
                      </a:srgbClr>
                    </a:solidFill>
                  </a:tcPr>
                </a:tc>
                <a:extLst>
                  <a:ext uri="{0D108BD9-81ED-4DB2-BD59-A6C34878D82A}">
                    <a16:rowId xmlns:a16="http://schemas.microsoft.com/office/drawing/2014/main" val="1504055104"/>
                  </a:ext>
                </a:extLst>
              </a:tr>
            </a:tbl>
          </a:graphicData>
        </a:graphic>
      </p:graphicFrame>
      <p:pic>
        <p:nvPicPr>
          <p:cNvPr id="9" name="Graphic 8" descr="Warning">
            <a:extLst>
              <a:ext uri="{FF2B5EF4-FFF2-40B4-BE49-F238E27FC236}">
                <a16:creationId xmlns:a16="http://schemas.microsoft.com/office/drawing/2014/main" id="{26244061-4678-47B7-894C-27941230CE7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95961" y="999439"/>
            <a:ext cx="571014" cy="571014"/>
          </a:xfrm>
          <a:prstGeom prst="rect">
            <a:avLst/>
          </a:prstGeom>
        </p:spPr>
      </p:pic>
    </p:spTree>
    <p:extLst>
      <p:ext uri="{BB962C8B-B14F-4D97-AF65-F5344CB8AC3E}">
        <p14:creationId xmlns:p14="http://schemas.microsoft.com/office/powerpoint/2010/main" val="136416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630133-630C-48D4-906A-C4FAEF413AC8}"/>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a:xfrm>
            <a:off x="1366897" y="4752477"/>
            <a:ext cx="9140682" cy="1325563"/>
          </a:xfrm>
        </p:spPr>
        <p:txBody>
          <a:bodyPr>
            <a:normAutofit/>
          </a:bodyPr>
          <a:lstStyle/>
          <a:p>
            <a:r>
              <a:rPr lang="en-US" dirty="0"/>
              <a:t>Session 9. Building a localized index testing and risk network referral approach</a:t>
            </a:r>
          </a:p>
        </p:txBody>
      </p:sp>
    </p:spTree>
    <p:extLst>
      <p:ext uri="{BB962C8B-B14F-4D97-AF65-F5344CB8AC3E}">
        <p14:creationId xmlns:p14="http://schemas.microsoft.com/office/powerpoint/2010/main" val="2100662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C953-1FA3-4739-9B62-82E4DCB0F651}"/>
              </a:ext>
            </a:extLst>
          </p:cNvPr>
          <p:cNvSpPr>
            <a:spLocks noGrp="1"/>
          </p:cNvSpPr>
          <p:nvPr>
            <p:ph type="title"/>
          </p:nvPr>
        </p:nvSpPr>
        <p:spPr/>
        <p:txBody>
          <a:bodyPr>
            <a:normAutofit fontScale="90000"/>
          </a:bodyPr>
          <a:lstStyle/>
          <a:p>
            <a:r>
              <a:rPr lang="en-US" dirty="0"/>
              <a:t>Safety strategies are even more important during COVID-19</a:t>
            </a:r>
          </a:p>
        </p:txBody>
      </p:sp>
      <p:sp>
        <p:nvSpPr>
          <p:cNvPr id="3" name="Text Placeholder 2">
            <a:extLst>
              <a:ext uri="{FF2B5EF4-FFF2-40B4-BE49-F238E27FC236}">
                <a16:creationId xmlns:a16="http://schemas.microsoft.com/office/drawing/2014/main" id="{E0D96C97-D0D2-43DB-A2D8-3294672017C3}"/>
              </a:ext>
            </a:extLst>
          </p:cNvPr>
          <p:cNvSpPr>
            <a:spLocks noGrp="1"/>
          </p:cNvSpPr>
          <p:nvPr>
            <p:ph type="body" idx="1"/>
          </p:nvPr>
        </p:nvSpPr>
        <p:spPr>
          <a:xfrm>
            <a:off x="838199" y="1636730"/>
            <a:ext cx="10985206" cy="4932746"/>
          </a:xfrm>
        </p:spPr>
        <p:txBody>
          <a:bodyPr>
            <a:noAutofit/>
          </a:bodyPr>
          <a:lstStyle/>
          <a:p>
            <a:pPr>
              <a:lnSpc>
                <a:spcPct val="100000"/>
              </a:lnSpc>
              <a:spcBef>
                <a:spcPts val="0"/>
              </a:spcBef>
            </a:pPr>
            <a:r>
              <a:rPr lang="en-US" sz="2200" dirty="0"/>
              <a:t>Can you arrange for a code word that you can text or call someone with that indicates you need immediate help?</a:t>
            </a:r>
          </a:p>
          <a:p>
            <a:pPr>
              <a:lnSpc>
                <a:spcPct val="100000"/>
              </a:lnSpc>
            </a:pPr>
            <a:r>
              <a:rPr lang="en-US" sz="2200" dirty="0"/>
              <a:t>Is there a room or place in your house where you have some privacy (like a bathroom where water could be run to cover sound)?</a:t>
            </a:r>
          </a:p>
          <a:p>
            <a:pPr>
              <a:lnSpc>
                <a:spcPct val="100000"/>
              </a:lnSpc>
            </a:pPr>
            <a:r>
              <a:rPr lang="en-US" sz="2200" dirty="0"/>
              <a:t>Do you have a friend you could shelter in place with if home is not safe?</a:t>
            </a:r>
          </a:p>
          <a:p>
            <a:pPr>
              <a:lnSpc>
                <a:spcPct val="100000"/>
              </a:lnSpc>
            </a:pPr>
            <a:r>
              <a:rPr lang="en-US" sz="2200" dirty="0"/>
              <a:t>Are there any weapons in the home that can be removed (even for the short term)? </a:t>
            </a:r>
          </a:p>
          <a:p>
            <a:pPr>
              <a:lnSpc>
                <a:spcPct val="100000"/>
              </a:lnSpc>
            </a:pPr>
            <a:r>
              <a:rPr lang="en-US" sz="2200" dirty="0"/>
              <a:t>Are any organizations providing financial support for travel, emergency services, or to stock up on food (this may also be information the program can give)? </a:t>
            </a:r>
          </a:p>
          <a:p>
            <a:pPr>
              <a:lnSpc>
                <a:spcPct val="100000"/>
              </a:lnSpc>
            </a:pPr>
            <a:r>
              <a:rPr lang="en-US" sz="2200" dirty="0"/>
              <a:t>Do you know what local laws say about movement during curfew if movement is required to leave an abusive household (this may also be information the program can give)?</a:t>
            </a:r>
          </a:p>
        </p:txBody>
      </p:sp>
    </p:spTree>
    <p:extLst>
      <p:ext uri="{BB962C8B-B14F-4D97-AF65-F5344CB8AC3E}">
        <p14:creationId xmlns:p14="http://schemas.microsoft.com/office/powerpoint/2010/main" val="177089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sp>
        <p:nvSpPr>
          <p:cNvPr id="3" name="Content Placeholder 2"/>
          <p:cNvSpPr>
            <a:spLocks noGrp="1"/>
          </p:cNvSpPr>
          <p:nvPr>
            <p:ph type="body" idx="1"/>
          </p:nvPr>
        </p:nvSpPr>
        <p:spPr>
          <a:xfrm>
            <a:off x="838200" y="1636730"/>
            <a:ext cx="8543925" cy="4266765"/>
          </a:xfrm>
        </p:spPr>
        <p:txBody>
          <a:bodyPr/>
          <a:lstStyle/>
          <a:p>
            <a:pPr marL="0" indent="0">
              <a:buNone/>
            </a:pPr>
            <a:r>
              <a:rPr lang="en-US" dirty="0"/>
              <a:t>Purpose:</a:t>
            </a:r>
          </a:p>
          <a:p>
            <a:pPr marL="0" indent="0">
              <a:buNone/>
            </a:pPr>
            <a:r>
              <a:rPr lang="en-US" dirty="0"/>
              <a:t>Connect survivor with other resources for their health, social, and justice/legal needs as their needs are generally beyond what can be provided in the health facility.</a:t>
            </a:r>
          </a:p>
        </p:txBody>
      </p:sp>
      <p:sp>
        <p:nvSpPr>
          <p:cNvPr id="4" name="Footer Placeholder 3">
            <a:extLst>
              <a:ext uri="{FF2B5EF4-FFF2-40B4-BE49-F238E27FC236}">
                <a16:creationId xmlns:a16="http://schemas.microsoft.com/office/drawing/2014/main" id="{EBBE2D4B-7E3B-49CB-B03D-741F97173FE3}"/>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latin typeface="+mn-lt"/>
            </a:endParaRPr>
          </a:p>
        </p:txBody>
      </p:sp>
      <p:sp>
        <p:nvSpPr>
          <p:cNvPr id="5" name="TextBox 4">
            <a:extLst>
              <a:ext uri="{FF2B5EF4-FFF2-40B4-BE49-F238E27FC236}">
                <a16:creationId xmlns:a16="http://schemas.microsoft.com/office/drawing/2014/main" id="{79657A7B-DB14-4D10-A692-2D15099B2BF5}"/>
              </a:ext>
            </a:extLst>
          </p:cNvPr>
          <p:cNvSpPr txBox="1"/>
          <p:nvPr/>
        </p:nvSpPr>
        <p:spPr>
          <a:xfrm>
            <a:off x="838200" y="6151692"/>
            <a:ext cx="3493168" cy="553998"/>
          </a:xfrm>
          <a:prstGeom prst="rect">
            <a:avLst/>
          </a:prstGeom>
          <a:noFill/>
        </p:spPr>
        <p:txBody>
          <a:bodyPr wrap="square" rtlCol="0">
            <a:spAutoFit/>
          </a:bodyPr>
          <a:lstStyle/>
          <a:p>
            <a:r>
              <a:rPr lang="en-US" sz="1200" dirty="0">
                <a:latin typeface="+mn-lt"/>
              </a:rPr>
              <a:t>Source: WHO, 2014.</a:t>
            </a:r>
          </a:p>
          <a:p>
            <a:endParaRPr lang="en-US" dirty="0"/>
          </a:p>
        </p:txBody>
      </p:sp>
    </p:spTree>
    <p:extLst>
      <p:ext uri="{BB962C8B-B14F-4D97-AF65-F5344CB8AC3E}">
        <p14:creationId xmlns:p14="http://schemas.microsoft.com/office/powerpoint/2010/main" val="3158099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Meeting victim’s needs</a:t>
            </a:r>
          </a:p>
        </p:txBody>
      </p:sp>
      <p:graphicFrame>
        <p:nvGraphicFramePr>
          <p:cNvPr id="7" name="Table 6">
            <a:extLst>
              <a:ext uri="{FF2B5EF4-FFF2-40B4-BE49-F238E27FC236}">
                <a16:creationId xmlns:a16="http://schemas.microsoft.com/office/drawing/2014/main" id="{C5663EC3-D9D9-4E3D-A22B-CF3A68902E92}"/>
              </a:ext>
            </a:extLst>
          </p:cNvPr>
          <p:cNvGraphicFramePr>
            <a:graphicFrameLocks noGrp="1"/>
          </p:cNvGraphicFramePr>
          <p:nvPr>
            <p:extLst>
              <p:ext uri="{D42A27DB-BD31-4B8C-83A1-F6EECF244321}">
                <p14:modId xmlns:p14="http://schemas.microsoft.com/office/powerpoint/2010/main" val="3617258991"/>
              </p:ext>
            </p:extLst>
          </p:nvPr>
        </p:nvGraphicFramePr>
        <p:xfrm>
          <a:off x="957453" y="1388533"/>
          <a:ext cx="10100407" cy="5227320"/>
        </p:xfrm>
        <a:graphic>
          <a:graphicData uri="http://schemas.openxmlformats.org/drawingml/2006/table">
            <a:tbl>
              <a:tblPr firstRow="1" firstCol="1" bandRow="1">
                <a:tableStyleId>{5C22544A-7EE6-4342-B048-85BDC9FD1C3A}</a:tableStyleId>
              </a:tblPr>
              <a:tblGrid>
                <a:gridCol w="1333138">
                  <a:extLst>
                    <a:ext uri="{9D8B030D-6E8A-4147-A177-3AD203B41FA5}">
                      <a16:colId xmlns:a16="http://schemas.microsoft.com/office/drawing/2014/main" val="1954361719"/>
                    </a:ext>
                  </a:extLst>
                </a:gridCol>
                <a:gridCol w="5505873">
                  <a:extLst>
                    <a:ext uri="{9D8B030D-6E8A-4147-A177-3AD203B41FA5}">
                      <a16:colId xmlns:a16="http://schemas.microsoft.com/office/drawing/2014/main" val="1611687006"/>
                    </a:ext>
                  </a:extLst>
                </a:gridCol>
                <a:gridCol w="1677145">
                  <a:extLst>
                    <a:ext uri="{9D8B030D-6E8A-4147-A177-3AD203B41FA5}">
                      <a16:colId xmlns:a16="http://schemas.microsoft.com/office/drawing/2014/main" val="1248924323"/>
                    </a:ext>
                  </a:extLst>
                </a:gridCol>
                <a:gridCol w="1584251">
                  <a:extLst>
                    <a:ext uri="{9D8B030D-6E8A-4147-A177-3AD203B41FA5}">
                      <a16:colId xmlns:a16="http://schemas.microsoft.com/office/drawing/2014/main" val="2266014990"/>
                    </a:ext>
                  </a:extLst>
                </a:gridCol>
              </a:tblGrid>
              <a:tr h="0">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lnB w="12700" cap="flat" cmpd="sng" algn="ctr">
                      <a:noFill/>
                      <a:prstDash val="solid"/>
                      <a:round/>
                      <a:headEnd type="none" w="med" len="med"/>
                      <a:tailEnd type="none" w="med" len="med"/>
                    </a:lnB>
                    <a:solidFill>
                      <a:srgbClr val="577F9F"/>
                    </a:solidFill>
                  </a:tcPr>
                </a:tc>
                <a:tc>
                  <a:txBody>
                    <a:bodyPr/>
                    <a:lstStyle/>
                    <a:p>
                      <a:pPr marL="0" marR="0">
                        <a:spcBef>
                          <a:spcPts val="0"/>
                        </a:spcBef>
                        <a:spcAft>
                          <a:spcPts val="0"/>
                        </a:spcAft>
                      </a:pPr>
                      <a:r>
                        <a:rPr lang="en-US" sz="1600" dirty="0">
                          <a:effectLst/>
                        </a:rPr>
                        <a:t>Services (potentially) needed</a:t>
                      </a: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nchor="ctr">
                    <a:lnB w="12700" cap="flat" cmpd="sng" algn="ctr">
                      <a:solidFill>
                        <a:srgbClr val="577F9F"/>
                      </a:solidFill>
                      <a:prstDash val="solid"/>
                      <a:round/>
                      <a:headEnd type="none" w="med" len="med"/>
                      <a:tailEnd type="none" w="med" len="med"/>
                    </a:lnB>
                    <a:solidFill>
                      <a:srgbClr val="577F9F"/>
                    </a:solidFill>
                  </a:tcPr>
                </a:tc>
                <a:tc>
                  <a:txBody>
                    <a:bodyPr/>
                    <a:lstStyle/>
                    <a:p>
                      <a:pPr marL="0" marR="0">
                        <a:lnSpc>
                          <a:spcPts val="1800"/>
                        </a:lnSpc>
                        <a:spcBef>
                          <a:spcPts val="0"/>
                        </a:spcBef>
                        <a:spcAft>
                          <a:spcPts val="0"/>
                        </a:spcAft>
                      </a:pPr>
                      <a:r>
                        <a:rPr lang="en-US" sz="1600" dirty="0">
                          <a:effectLst/>
                          <a:latin typeface="Calibri" panose="020F0502020204030204" pitchFamily="34" charset="0"/>
                          <a:ea typeface="MS Mincho" panose="02020609040205080304" pitchFamily="49" charset="-128"/>
                          <a:cs typeface="Mangal" panose="02040503050203030202" pitchFamily="18" charset="0"/>
                        </a:rPr>
                        <a:t>Where available</a:t>
                      </a:r>
                    </a:p>
                  </a:txBody>
                  <a:tcPr marL="68580" marR="68580" anchor="ctr">
                    <a:lnB w="12700" cap="flat" cmpd="sng" algn="ctr">
                      <a:solidFill>
                        <a:srgbClr val="577F9F"/>
                      </a:solidFill>
                      <a:prstDash val="solid"/>
                      <a:round/>
                      <a:headEnd type="none" w="med" len="med"/>
                      <a:tailEnd type="none" w="med" len="med"/>
                    </a:lnB>
                    <a:solidFill>
                      <a:srgbClr val="577F9F"/>
                    </a:solidFill>
                  </a:tcPr>
                </a:tc>
                <a:tc>
                  <a:txBody>
                    <a:bodyPr/>
                    <a:lstStyle/>
                    <a:p>
                      <a:pPr marL="0" marR="0">
                        <a:spcBef>
                          <a:spcPts val="0"/>
                        </a:spcBef>
                        <a:spcAft>
                          <a:spcPts val="0"/>
                        </a:spcAft>
                      </a:pPr>
                      <a:r>
                        <a:rPr lang="en-US" sz="1600" dirty="0">
                          <a:effectLst/>
                          <a:latin typeface="Calibri" panose="020F0502020204030204" pitchFamily="34" charset="0"/>
                          <a:ea typeface="MS Mincho" panose="02020609040205080304" pitchFamily="49" charset="-128"/>
                          <a:cs typeface="Mangal" panose="02040503050203030202" pitchFamily="18" charset="0"/>
                        </a:rPr>
                        <a:t>Details</a:t>
                      </a:r>
                    </a:p>
                  </a:txBody>
                  <a:tcPr marL="68580" marR="68580"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67134797"/>
                  </a:ext>
                </a:extLst>
              </a:tr>
              <a:tr h="1322490">
                <a:tc>
                  <a:txBody>
                    <a:bodyPr/>
                    <a:lstStyle/>
                    <a:p>
                      <a:pPr marL="0" marR="0">
                        <a:lnSpc>
                          <a:spcPts val="1800"/>
                        </a:lnSpc>
                        <a:spcBef>
                          <a:spcPts val="0"/>
                        </a:spcBef>
                        <a:spcAft>
                          <a:spcPts val="0"/>
                        </a:spcAft>
                      </a:pPr>
                      <a:r>
                        <a:rPr lang="en-US" sz="1600" dirty="0">
                          <a:effectLst/>
                          <a:latin typeface="+mn-lt"/>
                        </a:rPr>
                        <a:t>Physical and mental health services</a:t>
                      </a:r>
                      <a:endParaRPr lang="en-US" sz="1600" dirty="0">
                        <a:effectLst/>
                        <a:latin typeface="+mn-lt"/>
                        <a:ea typeface="MS Mincho" panose="02020609040205080304" pitchFamily="49" charset="-128"/>
                        <a:cs typeface="Mangal" panose="02040503050203030202" pitchFamily="18" charset="0"/>
                      </a:endParaRPr>
                    </a:p>
                  </a:txBody>
                  <a:tcPr marL="68580" marR="68580" marT="91440" marB="91440">
                    <a:lnT w="12700" cap="flat" cmpd="sng" algn="ctr">
                      <a:noFill/>
                      <a:prstDash val="solid"/>
                      <a:round/>
                      <a:headEnd type="none" w="med" len="med"/>
                      <a:tailEnd type="none" w="med" len="med"/>
                    </a:lnT>
                    <a:solidFill>
                      <a:srgbClr val="577F9F"/>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injury treatment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HIV and STI testing/prophylaxis/care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contraception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Rape kits/forensic examination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Relevant vaccines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Mental health screening/treatment for depression and post-traumatic stress disorder</a:t>
                      </a:r>
                    </a:p>
                  </a:txBody>
                  <a:tcPr marL="68580" marR="68580" marT="91440" marB="91440">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2543499359"/>
                  </a:ext>
                </a:extLst>
              </a:tr>
              <a:tr h="1318674">
                <a:tc>
                  <a:txBody>
                    <a:bodyPr/>
                    <a:lstStyle/>
                    <a:p>
                      <a:pPr marL="0" marR="0">
                        <a:lnSpc>
                          <a:spcPts val="1800"/>
                        </a:lnSpc>
                        <a:spcBef>
                          <a:spcPts val="0"/>
                        </a:spcBef>
                        <a:spcAft>
                          <a:spcPts val="0"/>
                        </a:spcAft>
                      </a:pPr>
                      <a:r>
                        <a:rPr lang="en-US" sz="1600" dirty="0">
                          <a:effectLst/>
                          <a:latin typeface="+mn-lt"/>
                          <a:ea typeface="MS Mincho" panose="02020609040205080304" pitchFamily="49" charset="-128"/>
                          <a:cs typeface="Mangal" panose="02040503050203030202" pitchFamily="18" charset="0"/>
                        </a:rPr>
                        <a:t>Social services</a:t>
                      </a:r>
                    </a:p>
                  </a:txBody>
                  <a:tcPr marL="68580" marR="68580" marT="91440" marB="91440">
                    <a:solidFill>
                      <a:srgbClr val="577F9F"/>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Psychosocial support (support groups, crisis counseling)</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Securing/replacing ID documents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Shelter                      	</a:t>
                      </a:r>
                      <a:r>
                        <a:rPr lang="en-US" sz="1400" kern="1200" dirty="0">
                          <a:solidFill>
                            <a:schemeClr val="dk1"/>
                          </a:solidFill>
                          <a:effectLst/>
                          <a:latin typeface="Alright Sans Medium" panose="02000503040000020004" pitchFamily="50" charset="0"/>
                          <a:ea typeface="+mn-ea"/>
                          <a:cs typeface="+mn-cs"/>
                        </a:rPr>
                        <a:t></a:t>
                      </a:r>
                      <a:r>
                        <a:rPr lang="en-US" sz="1600" kern="1200" dirty="0">
                          <a:solidFill>
                            <a:schemeClr val="dk1"/>
                          </a:solidFill>
                          <a:effectLst/>
                          <a:latin typeface="+mn-lt"/>
                          <a:ea typeface="+mn-ea"/>
                          <a:cs typeface="+mn-cs"/>
                        </a:rPr>
                        <a:t> Educational assistance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Financial aid              	</a:t>
                      </a:r>
                      <a:r>
                        <a:rPr lang="en-US" sz="1400" kern="1200" dirty="0">
                          <a:solidFill>
                            <a:schemeClr val="dk1"/>
                          </a:solidFill>
                          <a:effectLst/>
                          <a:latin typeface="Alright Sans Medium" panose="02000503040000020004" pitchFamily="50" charset="0"/>
                          <a:ea typeface="+mn-ea"/>
                          <a:cs typeface="+mn-cs"/>
                        </a:rPr>
                        <a:t></a:t>
                      </a:r>
                      <a:r>
                        <a:rPr lang="en-US" sz="1600" kern="1200" dirty="0">
                          <a:solidFill>
                            <a:schemeClr val="dk1"/>
                          </a:solidFill>
                          <a:effectLst/>
                          <a:latin typeface="+mn-lt"/>
                          <a:ea typeface="+mn-ea"/>
                          <a:cs typeface="+mn-cs"/>
                        </a:rPr>
                        <a:t> Food assistance</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Child care                	</a:t>
                      </a:r>
                      <a:r>
                        <a:rPr lang="en-US" sz="1400" kern="1200" dirty="0">
                          <a:solidFill>
                            <a:schemeClr val="dk1"/>
                          </a:solidFill>
                          <a:effectLst/>
                          <a:latin typeface="Alright Sans Medium" panose="02000503040000020004" pitchFamily="50" charset="0"/>
                          <a:ea typeface="+mn-ea"/>
                          <a:cs typeface="+mn-cs"/>
                        </a:rPr>
                        <a:t></a:t>
                      </a:r>
                      <a:r>
                        <a:rPr lang="en-US" sz="1600" kern="1200" dirty="0">
                          <a:solidFill>
                            <a:schemeClr val="dk1"/>
                          </a:solidFill>
                          <a:effectLst/>
                          <a:latin typeface="+mn-lt"/>
                          <a:ea typeface="+mn-ea"/>
                          <a:cs typeface="+mn-cs"/>
                        </a:rPr>
                        <a:t> Interpreters</a:t>
                      </a:r>
                    </a:p>
                  </a:txBody>
                  <a:tcPr marL="68580" marR="68580" marT="91440" marB="91440">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kern="1200" dirty="0">
                        <a:solidFill>
                          <a:schemeClr val="dk1"/>
                        </a:solidFill>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3888684421"/>
                  </a:ext>
                </a:extLst>
              </a:tr>
              <a:tr h="1593398">
                <a:tc>
                  <a:txBody>
                    <a:bodyPr/>
                    <a:lstStyle/>
                    <a:p>
                      <a:pPr marL="0" marR="0">
                        <a:lnSpc>
                          <a:spcPts val="1800"/>
                        </a:lnSpc>
                        <a:spcBef>
                          <a:spcPts val="0"/>
                        </a:spcBef>
                        <a:spcAft>
                          <a:spcPts val="0"/>
                        </a:spcAft>
                      </a:pPr>
                      <a:r>
                        <a:rPr lang="en-US" sz="1600" dirty="0">
                          <a:effectLst/>
                          <a:latin typeface="+mn-lt"/>
                          <a:ea typeface="MS Mincho" panose="02020609040205080304" pitchFamily="49" charset="-128"/>
                          <a:cs typeface="Mangal" panose="02040503050203030202" pitchFamily="18" charset="0"/>
                        </a:rPr>
                        <a:t>Legal/ justice services</a:t>
                      </a:r>
                    </a:p>
                  </a:txBody>
                  <a:tcPr marL="68580" marR="68580" marT="91440" marB="91440">
                    <a:solidFill>
                      <a:srgbClr val="577F9F"/>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their rights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law enforcement procedures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Support from law enforcement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Legal counsel</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give a statement/document the case </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seek redress when wrongly arrested</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Access to ARVs even while incarcerated </a:t>
                      </a:r>
                    </a:p>
                  </a:txBody>
                  <a:tcPr marL="68580" marR="68580" marT="91440" marB="91440">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endParaRPr lang="en-US" sz="1600" dirty="0"/>
                    </a:p>
                  </a:txBody>
                  <a:tcPr marL="68580" marR="68580" marT="91440" marB="91440">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endParaRPr lang="en-US" sz="1600" dirty="0"/>
                    </a:p>
                  </a:txBody>
                  <a:tcPr marL="68580" marR="68580" marT="91440" marB="91440">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682636185"/>
                  </a:ext>
                </a:extLst>
              </a:tr>
            </a:tbl>
          </a:graphicData>
        </a:graphic>
      </p:graphicFrame>
    </p:spTree>
    <p:extLst>
      <p:ext uri="{BB962C8B-B14F-4D97-AF65-F5344CB8AC3E}">
        <p14:creationId xmlns:p14="http://schemas.microsoft.com/office/powerpoint/2010/main" val="40336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process in </a:t>
            </a:r>
            <a:r>
              <a:rPr lang="en-US" dirty="0">
                <a:solidFill>
                  <a:schemeClr val="accent4"/>
                </a:solidFill>
              </a:rPr>
              <a:t>X province/district</a:t>
            </a:r>
          </a:p>
        </p:txBody>
      </p:sp>
      <p:sp>
        <p:nvSpPr>
          <p:cNvPr id="3" name="Text Placeholder 2"/>
          <p:cNvSpPr>
            <a:spLocks noGrp="1"/>
          </p:cNvSpPr>
          <p:nvPr>
            <p:ph type="body" idx="1"/>
          </p:nvPr>
        </p:nvSpPr>
        <p:spPr>
          <a:xfrm>
            <a:off x="838200" y="1481757"/>
            <a:ext cx="3108339" cy="4932746"/>
          </a:xfrm>
        </p:spPr>
        <p:txBody>
          <a:bodyPr/>
          <a:lstStyle/>
          <a:p>
            <a:pPr marL="0" indent="0">
              <a:buNone/>
            </a:pPr>
            <a:r>
              <a:rPr lang="en-US" sz="2400" b="1" cap="all" dirty="0">
                <a:solidFill>
                  <a:schemeClr val="accent4"/>
                </a:solidFill>
              </a:rPr>
              <a:t>[Country team to add information on referral process for post-violence services if one is established.]</a:t>
            </a:r>
          </a:p>
        </p:txBody>
      </p:sp>
      <p:graphicFrame>
        <p:nvGraphicFramePr>
          <p:cNvPr id="5" name="Table 4">
            <a:extLst>
              <a:ext uri="{FF2B5EF4-FFF2-40B4-BE49-F238E27FC236}">
                <a16:creationId xmlns:a16="http://schemas.microsoft.com/office/drawing/2014/main" id="{731FB6DE-9AC2-4BB9-BDD1-4A970190410A}"/>
              </a:ext>
            </a:extLst>
          </p:cNvPr>
          <p:cNvGraphicFramePr>
            <a:graphicFrameLocks noGrp="1"/>
          </p:cNvGraphicFramePr>
          <p:nvPr>
            <p:extLst>
              <p:ext uri="{D42A27DB-BD31-4B8C-83A1-F6EECF244321}">
                <p14:modId xmlns:p14="http://schemas.microsoft.com/office/powerpoint/2010/main" val="2488333935"/>
              </p:ext>
            </p:extLst>
          </p:nvPr>
        </p:nvGraphicFramePr>
        <p:xfrm>
          <a:off x="3946539" y="1791703"/>
          <a:ext cx="7937652" cy="4605528"/>
        </p:xfrm>
        <a:graphic>
          <a:graphicData uri="http://schemas.openxmlformats.org/drawingml/2006/table">
            <a:tbl>
              <a:tblPr firstRow="1" bandRow="1">
                <a:tableStyleId>{5C22544A-7EE6-4342-B048-85BDC9FD1C3A}</a:tableStyleId>
              </a:tblPr>
              <a:tblGrid>
                <a:gridCol w="2645884">
                  <a:extLst>
                    <a:ext uri="{9D8B030D-6E8A-4147-A177-3AD203B41FA5}">
                      <a16:colId xmlns:a16="http://schemas.microsoft.com/office/drawing/2014/main" val="1590768146"/>
                    </a:ext>
                  </a:extLst>
                </a:gridCol>
                <a:gridCol w="2645884">
                  <a:extLst>
                    <a:ext uri="{9D8B030D-6E8A-4147-A177-3AD203B41FA5}">
                      <a16:colId xmlns:a16="http://schemas.microsoft.com/office/drawing/2014/main" val="4280322874"/>
                    </a:ext>
                  </a:extLst>
                </a:gridCol>
                <a:gridCol w="2645884">
                  <a:extLst>
                    <a:ext uri="{9D8B030D-6E8A-4147-A177-3AD203B41FA5}">
                      <a16:colId xmlns:a16="http://schemas.microsoft.com/office/drawing/2014/main" val="8306329"/>
                    </a:ext>
                  </a:extLst>
                </a:gridCol>
              </a:tblGrid>
              <a:tr h="267133">
                <a:tc>
                  <a:txBody>
                    <a:bodyPr/>
                    <a:lstStyle/>
                    <a:p>
                      <a:r>
                        <a:rPr lang="en-US" sz="1600" b="1" i="0" u="none" strike="noStrike" kern="1200" baseline="0" dirty="0">
                          <a:solidFill>
                            <a:schemeClr val="lt1"/>
                          </a:solidFill>
                          <a:latin typeface="+mn-lt"/>
                          <a:ea typeface="+mn-ea"/>
                          <a:cs typeface="+mn-cs"/>
                        </a:rPr>
                        <a:t>HEALTH SERVICES </a:t>
                      </a:r>
                      <a:endParaRPr lang="en-US" sz="1600" b="0" i="0" u="none" strike="noStrike" kern="1200" baseline="0" dirty="0">
                        <a:solidFill>
                          <a:schemeClr val="lt1"/>
                        </a:solidFill>
                        <a:latin typeface="+mn-lt"/>
                        <a:ea typeface="+mn-ea"/>
                        <a:cs typeface="+mn-cs"/>
                      </a:endParaRPr>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r>
                        <a:rPr lang="en-US" sz="1600" b="1" i="0" u="none" strike="noStrike" kern="1200" baseline="0" dirty="0">
                          <a:solidFill>
                            <a:schemeClr val="lt1"/>
                          </a:solidFill>
                          <a:latin typeface="+mn-lt"/>
                          <a:ea typeface="+mn-ea"/>
                          <a:cs typeface="+mn-cs"/>
                        </a:rPr>
                        <a:t>SOCIAL SERVICES </a:t>
                      </a:r>
                      <a:endParaRPr lang="en-US" sz="1600" b="0" i="0" u="none" strike="noStrike" kern="1200" baseline="0" dirty="0">
                        <a:solidFill>
                          <a:schemeClr val="lt1"/>
                        </a:solidFill>
                        <a:latin typeface="+mn-lt"/>
                        <a:ea typeface="+mn-ea"/>
                        <a:cs typeface="+mn-cs"/>
                      </a:endParaRPr>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US" sz="1600" b="1" i="0" u="none" strike="noStrike" kern="1200" baseline="0" dirty="0">
                          <a:solidFill>
                            <a:schemeClr val="lt1"/>
                          </a:solidFill>
                          <a:latin typeface="+mn-lt"/>
                          <a:ea typeface="+mn-ea"/>
                          <a:cs typeface="+mn-cs"/>
                        </a:rPr>
                        <a:t>JUSTICE/LEGAL SERVICES</a:t>
                      </a:r>
                      <a:endParaRPr lang="en-US" sz="1600" dirty="0"/>
                    </a:p>
                  </a:txBody>
                  <a:tcPr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1232636100"/>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r>
                        <a:rPr lang="en-US" sz="1400" b="0" i="0" u="none" strike="noStrike" kern="1200" baseline="0" dirty="0">
                          <a:solidFill>
                            <a:schemeClr val="dk1"/>
                          </a:solidFill>
                          <a:latin typeface="+mn-lt"/>
                          <a:ea typeface="+mn-ea"/>
                          <a:cs typeface="+mn-cs"/>
                        </a:rPr>
                        <a:t>Populations served:</a:t>
                      </a:r>
                      <a:endParaRPr lang="en-US" sz="1400" dirty="0"/>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Populations served:</a:t>
                      </a:r>
                      <a:endParaRPr lang="en-US" sz="1400" dirty="0"/>
                    </a:p>
                  </a:txBody>
                  <a:tcPr>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Populations served:</a:t>
                      </a:r>
                      <a:endParaRPr lang="en-US" sz="1400" dirty="0"/>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0001"/>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Populations served:</a:t>
                      </a:r>
                      <a:endParaRPr lang="en-US" sz="1400" dirty="0"/>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Populations served:</a:t>
                      </a:r>
                      <a:endParaRPr lang="en-US" sz="1400" dirty="0"/>
                    </a:p>
                  </a:txBody>
                  <a:tcPr>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Populations served:</a:t>
                      </a:r>
                      <a:endParaRPr lang="en-US" sz="1400" dirty="0"/>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2194615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CAA-0E87-46B5-921B-59BF77E4FBDA}"/>
              </a:ext>
            </a:extLst>
          </p:cNvPr>
          <p:cNvSpPr>
            <a:spLocks noGrp="1"/>
          </p:cNvSpPr>
          <p:nvPr>
            <p:ph type="title"/>
          </p:nvPr>
        </p:nvSpPr>
        <p:spPr/>
        <p:txBody>
          <a:bodyPr>
            <a:normAutofit/>
          </a:bodyPr>
          <a:lstStyle/>
          <a:p>
            <a:r>
              <a:rPr lang="en-US" dirty="0"/>
              <a:t>A note about immediate clinical services</a:t>
            </a:r>
          </a:p>
        </p:txBody>
      </p:sp>
      <p:sp>
        <p:nvSpPr>
          <p:cNvPr id="3" name="Text Placeholder 2">
            <a:extLst>
              <a:ext uri="{FF2B5EF4-FFF2-40B4-BE49-F238E27FC236}">
                <a16:creationId xmlns:a16="http://schemas.microsoft.com/office/drawing/2014/main" id="{8BE8DA44-B57F-44CB-82CD-8849A17D5729}"/>
              </a:ext>
            </a:extLst>
          </p:cNvPr>
          <p:cNvSpPr>
            <a:spLocks noGrp="1"/>
          </p:cNvSpPr>
          <p:nvPr>
            <p:ph type="body" idx="1"/>
          </p:nvPr>
        </p:nvSpPr>
        <p:spPr>
          <a:xfrm>
            <a:off x="838200" y="1636730"/>
            <a:ext cx="9390321" cy="4932746"/>
          </a:xfrm>
        </p:spPr>
        <p:txBody>
          <a:bodyPr>
            <a:normAutofit fontScale="85000" lnSpcReduction="20000"/>
          </a:bodyPr>
          <a:lstStyle/>
          <a:p>
            <a:pPr>
              <a:lnSpc>
                <a:spcPct val="120000"/>
              </a:lnSpc>
              <a:spcBef>
                <a:spcPts val="0"/>
              </a:spcBef>
            </a:pPr>
            <a:r>
              <a:rPr lang="en-US" dirty="0"/>
              <a:t>PEP can prevent HIV infection.</a:t>
            </a:r>
          </a:p>
          <a:p>
            <a:pPr lvl="1">
              <a:lnSpc>
                <a:spcPct val="120000"/>
              </a:lnSpc>
            </a:pPr>
            <a:r>
              <a:rPr lang="en-US" sz="2800" dirty="0"/>
              <a:t>If someone may have been exposed to HIV (for example, through rape), they need to begin PEP within 72 hours.</a:t>
            </a:r>
          </a:p>
          <a:p>
            <a:pPr>
              <a:lnSpc>
                <a:spcPct val="120000"/>
              </a:lnSpc>
              <a:spcBef>
                <a:spcPts val="1800"/>
              </a:spcBef>
            </a:pPr>
            <a:r>
              <a:rPr lang="en-US" dirty="0"/>
              <a:t>Emergency contraception prevents ovulation to prevent an unplanned pregnancy. </a:t>
            </a:r>
          </a:p>
          <a:p>
            <a:pPr lvl="1">
              <a:lnSpc>
                <a:spcPct val="120000"/>
              </a:lnSpc>
            </a:pPr>
            <a:r>
              <a:rPr lang="en-US" sz="2800" dirty="0"/>
              <a:t>If a woman is at risk for an unplanned pregnancy (for example, due to rape) she can take EC within 72/120 hours (based on local guidelines).</a:t>
            </a:r>
          </a:p>
          <a:p>
            <a:pPr marL="0" indent="0">
              <a:lnSpc>
                <a:spcPct val="120000"/>
              </a:lnSpc>
              <a:buNone/>
            </a:pPr>
            <a:r>
              <a:rPr lang="en-US" b="1" cap="all" dirty="0">
                <a:solidFill>
                  <a:schemeClr val="accent4"/>
                </a:solidFill>
              </a:rPr>
              <a:t>[Country team to include information on the local procedure for accessing PEP and emergency contraception.]</a:t>
            </a:r>
          </a:p>
        </p:txBody>
      </p:sp>
    </p:spTree>
    <p:extLst>
      <p:ext uri="{BB962C8B-B14F-4D97-AF65-F5344CB8AC3E}">
        <p14:creationId xmlns:p14="http://schemas.microsoft.com/office/powerpoint/2010/main" val="1050631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D984-4A43-4C42-B050-524C6F172DC8}"/>
              </a:ext>
            </a:extLst>
          </p:cNvPr>
          <p:cNvSpPr>
            <a:spLocks noGrp="1"/>
          </p:cNvSpPr>
          <p:nvPr>
            <p:ph type="title"/>
          </p:nvPr>
        </p:nvSpPr>
        <p:spPr/>
        <p:txBody>
          <a:bodyPr>
            <a:noAutofit/>
          </a:bodyPr>
          <a:lstStyle/>
          <a:p>
            <a:r>
              <a:rPr lang="en-US" dirty="0"/>
              <a:t>Provide information and make referrals to available resources</a:t>
            </a:r>
          </a:p>
        </p:txBody>
      </p:sp>
      <p:sp>
        <p:nvSpPr>
          <p:cNvPr id="3" name="Text Placeholder 2">
            <a:extLst>
              <a:ext uri="{FF2B5EF4-FFF2-40B4-BE49-F238E27FC236}">
                <a16:creationId xmlns:a16="http://schemas.microsoft.com/office/drawing/2014/main" id="{FA51031D-D7F3-439D-B7B6-324A20B99063}"/>
              </a:ext>
            </a:extLst>
          </p:cNvPr>
          <p:cNvSpPr>
            <a:spLocks noGrp="1"/>
          </p:cNvSpPr>
          <p:nvPr>
            <p:ph type="body" idx="1"/>
          </p:nvPr>
        </p:nvSpPr>
        <p:spPr>
          <a:xfrm>
            <a:off x="838201" y="1636730"/>
            <a:ext cx="10096500" cy="4932746"/>
          </a:xfrm>
        </p:spPr>
        <p:txBody>
          <a:bodyPr>
            <a:noAutofit/>
          </a:bodyPr>
          <a:lstStyle/>
          <a:p>
            <a:pPr marL="0" indent="0">
              <a:lnSpc>
                <a:spcPct val="120000"/>
              </a:lnSpc>
              <a:spcBef>
                <a:spcPts val="0"/>
              </a:spcBef>
              <a:buNone/>
            </a:pPr>
            <a:r>
              <a:rPr lang="en-US" sz="2400" dirty="0"/>
              <a:t>When providing information and making referrals:</a:t>
            </a:r>
          </a:p>
          <a:p>
            <a:pPr>
              <a:lnSpc>
                <a:spcPct val="120000"/>
              </a:lnSpc>
              <a:spcBef>
                <a:spcPts val="1000"/>
              </a:spcBef>
            </a:pPr>
            <a:r>
              <a:rPr lang="en-US" sz="2400" dirty="0"/>
              <a:t>Offer printed information (remember to offer a warning in case materials could come to the attention of an abuser)</a:t>
            </a:r>
          </a:p>
          <a:p>
            <a:pPr>
              <a:lnSpc>
                <a:spcPct val="120000"/>
              </a:lnSpc>
              <a:spcBef>
                <a:spcPts val="1000"/>
              </a:spcBef>
            </a:pPr>
            <a:r>
              <a:rPr lang="en-US" sz="2400" dirty="0"/>
              <a:t>Know specific information about referral points</a:t>
            </a:r>
          </a:p>
          <a:p>
            <a:pPr>
              <a:lnSpc>
                <a:spcPct val="120000"/>
              </a:lnSpc>
              <a:spcBef>
                <a:spcPts val="1000"/>
              </a:spcBef>
            </a:pPr>
            <a:r>
              <a:rPr lang="en-US" sz="2400" dirty="0"/>
              <a:t>Ask survivor if they want accompaniment to resources or for you to call in advance (active referral); if so, make arrangements</a:t>
            </a:r>
          </a:p>
          <a:p>
            <a:pPr>
              <a:lnSpc>
                <a:spcPct val="120000"/>
              </a:lnSpc>
              <a:spcBef>
                <a:spcPts val="1000"/>
              </a:spcBef>
            </a:pPr>
            <a:r>
              <a:rPr lang="en-US" sz="2400" dirty="0"/>
              <a:t>Do not pressure survivor to accept a referral or to give details about an incident</a:t>
            </a:r>
          </a:p>
          <a:p>
            <a:pPr>
              <a:lnSpc>
                <a:spcPct val="120000"/>
              </a:lnSpc>
              <a:spcBef>
                <a:spcPts val="1000"/>
              </a:spcBef>
            </a:pPr>
            <a:r>
              <a:rPr lang="en-US" sz="2400" dirty="0">
                <a:solidFill>
                  <a:schemeClr val="tx1"/>
                </a:solidFill>
              </a:rPr>
              <a:t>Offer yourself as a resource if the survivor wants referrals in the future</a:t>
            </a:r>
          </a:p>
        </p:txBody>
      </p:sp>
    </p:spTree>
    <p:extLst>
      <p:ext uri="{BB962C8B-B14F-4D97-AF65-F5344CB8AC3E}">
        <p14:creationId xmlns:p14="http://schemas.microsoft.com/office/powerpoint/2010/main" val="2034132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 existing strengths and networks</a:t>
            </a:r>
          </a:p>
        </p:txBody>
      </p:sp>
      <p:sp>
        <p:nvSpPr>
          <p:cNvPr id="7" name="Text Placeholder 6"/>
          <p:cNvSpPr>
            <a:spLocks noGrp="1"/>
          </p:cNvSpPr>
          <p:nvPr>
            <p:ph type="body" idx="1"/>
          </p:nvPr>
        </p:nvSpPr>
        <p:spPr>
          <a:xfrm>
            <a:off x="838200" y="1636730"/>
            <a:ext cx="8995611" cy="4932746"/>
          </a:xfrm>
        </p:spPr>
        <p:txBody>
          <a:bodyPr>
            <a:noAutofit/>
          </a:bodyPr>
          <a:lstStyle/>
          <a:p>
            <a:pPr lvl="0">
              <a:spcBef>
                <a:spcPts val="0"/>
              </a:spcBef>
            </a:pPr>
            <a:r>
              <a:rPr lang="en-US" sz="2400" b="1" dirty="0"/>
              <a:t>Help survivors identify and use their existing strengths: </a:t>
            </a:r>
          </a:p>
          <a:p>
            <a:pPr lvl="1"/>
            <a:r>
              <a:rPr lang="en-US" i="1" dirty="0"/>
              <a:t>“What helped you cope with hard times in the past?”</a:t>
            </a:r>
          </a:p>
          <a:p>
            <a:pPr lvl="1"/>
            <a:r>
              <a:rPr lang="en-US" i="1" dirty="0"/>
              <a:t>“What activities help you when you’re feeling anxious?”</a:t>
            </a:r>
          </a:p>
          <a:p>
            <a:pPr lvl="1"/>
            <a:r>
              <a:rPr lang="en-US" i="1" dirty="0"/>
              <a:t>“How could what has helped in the past be helpful now?”</a:t>
            </a:r>
          </a:p>
          <a:p>
            <a:pPr lvl="0"/>
            <a:r>
              <a:rPr lang="en-US" sz="2400" b="1" dirty="0"/>
              <a:t>Help survivors explore existing support networks: </a:t>
            </a:r>
          </a:p>
          <a:p>
            <a:pPr lvl="1"/>
            <a:r>
              <a:rPr lang="en-US" i="1" dirty="0"/>
              <a:t>“When you’re not feeling well, who do you like to be with?”</a:t>
            </a:r>
          </a:p>
          <a:p>
            <a:pPr lvl="1"/>
            <a:r>
              <a:rPr lang="en-US" i="1" dirty="0"/>
              <a:t>“Who helped you in the past? Could they be helpful now?”</a:t>
            </a:r>
          </a:p>
          <a:p>
            <a:pPr lvl="1"/>
            <a:r>
              <a:rPr lang="en-US" i="1" dirty="0"/>
              <a:t>“Are there people you trust that you can talk to?”</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58406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783A-616E-43B7-AAEF-DA4D94F20747}"/>
              </a:ext>
            </a:extLst>
          </p:cNvPr>
          <p:cNvSpPr>
            <a:spLocks noGrp="1"/>
          </p:cNvSpPr>
          <p:nvPr>
            <p:ph type="title"/>
          </p:nvPr>
        </p:nvSpPr>
        <p:spPr/>
        <p:txBody>
          <a:bodyPr>
            <a:normAutofit fontScale="90000"/>
          </a:bodyPr>
          <a:lstStyle/>
          <a:p>
            <a:r>
              <a:rPr lang="en-US" sz="4400" dirty="0"/>
              <a:t>Activity: Practice responding to violence</a:t>
            </a:r>
          </a:p>
        </p:txBody>
      </p:sp>
      <p:sp>
        <p:nvSpPr>
          <p:cNvPr id="3" name="Content Placeholder 2">
            <a:extLst>
              <a:ext uri="{FF2B5EF4-FFF2-40B4-BE49-F238E27FC236}">
                <a16:creationId xmlns:a16="http://schemas.microsoft.com/office/drawing/2014/main" id="{66AC0003-0630-405A-ADA7-68965BB10E21}"/>
              </a:ext>
            </a:extLst>
          </p:cNvPr>
          <p:cNvSpPr>
            <a:spLocks noGrp="1"/>
          </p:cNvSpPr>
          <p:nvPr>
            <p:ph type="body" idx="1"/>
          </p:nvPr>
        </p:nvSpPr>
        <p:spPr>
          <a:xfrm>
            <a:off x="838201" y="1636730"/>
            <a:ext cx="6695662" cy="4932746"/>
          </a:xfrm>
        </p:spPr>
        <p:txBody>
          <a:bodyPr>
            <a:normAutofit/>
          </a:bodyPr>
          <a:lstStyle/>
          <a:p>
            <a:pPr>
              <a:lnSpc>
                <a:spcPct val="100000"/>
              </a:lnSpc>
              <a:spcBef>
                <a:spcPts val="0"/>
              </a:spcBef>
            </a:pPr>
            <a:r>
              <a:rPr lang="en-US" sz="2400" dirty="0"/>
              <a:t>In groups of three, rotate so that each person is a survivor, a health care worker, and an observer one time</a:t>
            </a:r>
          </a:p>
          <a:p>
            <a:pPr>
              <a:lnSpc>
                <a:spcPct val="100000"/>
              </a:lnSpc>
            </a:pPr>
            <a:r>
              <a:rPr lang="en-US" sz="2400" dirty="0"/>
              <a:t>During the interaction, the health care worker will use their skills to ask about IPV and provide first-line response, including making referrals as desired by the survivor</a:t>
            </a:r>
          </a:p>
          <a:p>
            <a:pPr>
              <a:lnSpc>
                <a:spcPct val="100000"/>
              </a:lnSpc>
            </a:pPr>
            <a:r>
              <a:rPr lang="en-US" sz="2400" dirty="0"/>
              <a:t>Once each interaction is complete, the observer provides their feedback on what skills from the checklist were used, what went well, and what could be improved</a:t>
            </a:r>
          </a:p>
        </p:txBody>
      </p:sp>
      <p:sp>
        <p:nvSpPr>
          <p:cNvPr id="4" name="Rectangle 3">
            <a:extLst>
              <a:ext uri="{FF2B5EF4-FFF2-40B4-BE49-F238E27FC236}">
                <a16:creationId xmlns:a16="http://schemas.microsoft.com/office/drawing/2014/main" id="{41D7B1FB-4734-4949-AA20-5F963958548D}"/>
              </a:ext>
            </a:extLst>
          </p:cNvPr>
          <p:cNvSpPr/>
          <p:nvPr/>
        </p:nvSpPr>
        <p:spPr>
          <a:xfrm>
            <a:off x="950917" y="6448341"/>
            <a:ext cx="1837362" cy="307777"/>
          </a:xfrm>
          <a:prstGeom prst="rect">
            <a:avLst/>
          </a:prstGeom>
        </p:spPr>
        <p:txBody>
          <a:bodyPr wrap="none">
            <a:spAutoFit/>
          </a:bodyPr>
          <a:lstStyle/>
          <a:p>
            <a:r>
              <a:rPr lang="en-US" sz="1400" dirty="0"/>
              <a:t>Source: WHO, 2014.</a:t>
            </a:r>
          </a:p>
        </p:txBody>
      </p:sp>
      <p:sp>
        <p:nvSpPr>
          <p:cNvPr id="7" name="Rectangle 6">
            <a:extLst>
              <a:ext uri="{FF2B5EF4-FFF2-40B4-BE49-F238E27FC236}">
                <a16:creationId xmlns:a16="http://schemas.microsoft.com/office/drawing/2014/main" id="{9F72941F-ED24-6742-BFE2-92E7BD7C0C2C}"/>
              </a:ext>
            </a:extLst>
          </p:cNvPr>
          <p:cNvSpPr/>
          <p:nvPr/>
        </p:nvSpPr>
        <p:spPr>
          <a:xfrm>
            <a:off x="7646579" y="1704624"/>
            <a:ext cx="4032496" cy="4564882"/>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0"/>
            <a:r>
              <a:rPr lang="en-US" b="1" dirty="0"/>
              <a:t>Observer Checklist</a:t>
            </a:r>
          </a:p>
          <a:p>
            <a:pPr lvl="1" indent="-400050">
              <a:spcBef>
                <a:spcPts val="600"/>
              </a:spcBef>
              <a:spcAft>
                <a:spcPts val="1200"/>
              </a:spcAft>
              <a:buFont typeface="Wingdings" panose="05000000000000000000" pitchFamily="2" charset="2"/>
              <a:buChar char=""/>
            </a:pPr>
            <a:r>
              <a:rPr lang="en-US" dirty="0"/>
              <a:t>Ask about violence</a:t>
            </a:r>
          </a:p>
          <a:p>
            <a:pPr lvl="1" indent="-400050">
              <a:spcBef>
                <a:spcPts val="600"/>
              </a:spcBef>
              <a:spcAft>
                <a:spcPts val="1200"/>
              </a:spcAft>
              <a:buFont typeface="Wingdings" panose="05000000000000000000" pitchFamily="2" charset="2"/>
              <a:buChar char=""/>
            </a:pPr>
            <a:r>
              <a:rPr lang="en-US" dirty="0"/>
              <a:t>Listen closely with empathy and no judgment</a:t>
            </a:r>
          </a:p>
          <a:p>
            <a:pPr lvl="1" indent="-400050">
              <a:spcBef>
                <a:spcPts val="600"/>
              </a:spcBef>
              <a:spcAft>
                <a:spcPts val="1200"/>
              </a:spcAft>
              <a:buFont typeface="Wingdings" panose="05000000000000000000" pitchFamily="2" charset="2"/>
              <a:buChar char=""/>
            </a:pPr>
            <a:r>
              <a:rPr lang="en-US" dirty="0"/>
              <a:t>Inquire about their needs and concerns</a:t>
            </a:r>
          </a:p>
          <a:p>
            <a:pPr lvl="1" indent="-400050">
              <a:spcBef>
                <a:spcPts val="600"/>
              </a:spcBef>
              <a:spcAft>
                <a:spcPts val="1200"/>
              </a:spcAft>
              <a:buFont typeface="Wingdings" panose="05000000000000000000" pitchFamily="2" charset="2"/>
              <a:buChar char=""/>
            </a:pPr>
            <a:r>
              <a:rPr lang="en-US" dirty="0"/>
              <a:t>Validate their experiences</a:t>
            </a:r>
          </a:p>
          <a:p>
            <a:pPr lvl="1" indent="-400050">
              <a:spcBef>
                <a:spcPts val="600"/>
              </a:spcBef>
              <a:spcAft>
                <a:spcPts val="1200"/>
              </a:spcAft>
              <a:buFont typeface="Wingdings" panose="05000000000000000000" pitchFamily="2" charset="2"/>
              <a:buChar char=""/>
            </a:pPr>
            <a:r>
              <a:rPr lang="en-US" dirty="0"/>
              <a:t>Enhance their safety</a:t>
            </a:r>
          </a:p>
          <a:p>
            <a:pPr lvl="1" indent="-400050">
              <a:spcBef>
                <a:spcPts val="600"/>
              </a:spcBef>
              <a:spcAft>
                <a:spcPts val="1200"/>
              </a:spcAft>
              <a:buFont typeface="Wingdings" panose="05000000000000000000" pitchFamily="2" charset="2"/>
              <a:buChar char=""/>
            </a:pPr>
            <a:r>
              <a:rPr lang="en-US" dirty="0"/>
              <a:t>Support them to connect with additional services</a:t>
            </a:r>
          </a:p>
        </p:txBody>
      </p:sp>
    </p:spTree>
    <p:extLst>
      <p:ext uri="{BB962C8B-B14F-4D97-AF65-F5344CB8AC3E}">
        <p14:creationId xmlns:p14="http://schemas.microsoft.com/office/powerpoint/2010/main" val="3398356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Practice responding to and documenting violence (debrief)</a:t>
            </a:r>
          </a:p>
        </p:txBody>
      </p:sp>
      <p:sp>
        <p:nvSpPr>
          <p:cNvPr id="3" name="Text Placeholder 2"/>
          <p:cNvSpPr>
            <a:spLocks noGrp="1"/>
          </p:cNvSpPr>
          <p:nvPr>
            <p:ph type="body" idx="1"/>
          </p:nvPr>
        </p:nvSpPr>
        <p:spPr/>
        <p:txBody>
          <a:bodyPr/>
          <a:lstStyle/>
          <a:p>
            <a:pPr>
              <a:spcBef>
                <a:spcPts val="0"/>
              </a:spcBef>
            </a:pPr>
            <a:r>
              <a:rPr lang="en-US" sz="2400" dirty="0"/>
              <a:t>How did each of these go? Were any missed?</a:t>
            </a:r>
          </a:p>
          <a:p>
            <a:pPr marL="800100" lvl="1" indent="-334963">
              <a:spcBef>
                <a:spcPts val="1000"/>
              </a:spcBef>
              <a:buFont typeface="Wingdings" panose="05000000000000000000" pitchFamily="2" charset="2"/>
              <a:buChar char="¨"/>
            </a:pPr>
            <a:r>
              <a:rPr lang="en-US" dirty="0"/>
              <a:t>Ask about violence</a:t>
            </a:r>
          </a:p>
          <a:p>
            <a:pPr marL="800100" lvl="1" indent="-334963">
              <a:spcBef>
                <a:spcPts val="1000"/>
              </a:spcBef>
              <a:buFont typeface="Wingdings" panose="05000000000000000000" pitchFamily="2" charset="2"/>
              <a:buChar char="¨"/>
            </a:pPr>
            <a:r>
              <a:rPr lang="en-US" dirty="0"/>
              <a:t>Listen closely with empathy and no judgment</a:t>
            </a:r>
          </a:p>
          <a:p>
            <a:pPr marL="800100" lvl="1" indent="-334963">
              <a:spcBef>
                <a:spcPts val="1000"/>
              </a:spcBef>
              <a:buFont typeface="Wingdings" panose="05000000000000000000" pitchFamily="2" charset="2"/>
              <a:buChar char="¨"/>
            </a:pPr>
            <a:r>
              <a:rPr lang="en-US" dirty="0"/>
              <a:t>Inquire about their needs and concerns</a:t>
            </a:r>
          </a:p>
          <a:p>
            <a:pPr marL="800100" lvl="1" indent="-334963">
              <a:spcBef>
                <a:spcPts val="1000"/>
              </a:spcBef>
              <a:buFont typeface="Wingdings" panose="05000000000000000000" pitchFamily="2" charset="2"/>
              <a:buChar char="¨"/>
            </a:pPr>
            <a:r>
              <a:rPr lang="en-US" dirty="0"/>
              <a:t>Validate their experiences</a:t>
            </a:r>
          </a:p>
          <a:p>
            <a:pPr marL="800100" lvl="1" indent="-334963">
              <a:spcBef>
                <a:spcPts val="1000"/>
              </a:spcBef>
              <a:buFont typeface="Wingdings" panose="05000000000000000000" pitchFamily="2" charset="2"/>
              <a:buChar char="¨"/>
            </a:pPr>
            <a:r>
              <a:rPr lang="en-US" dirty="0"/>
              <a:t>Enhance their safety</a:t>
            </a:r>
          </a:p>
          <a:p>
            <a:pPr marL="800100" lvl="1" indent="-334963">
              <a:spcBef>
                <a:spcPts val="1000"/>
              </a:spcBef>
              <a:buFont typeface="Wingdings" panose="05000000000000000000" pitchFamily="2" charset="2"/>
              <a:buChar char="¨"/>
            </a:pPr>
            <a:r>
              <a:rPr lang="en-US" dirty="0"/>
              <a:t>Support them to connect with additional services</a:t>
            </a:r>
          </a:p>
          <a:p>
            <a:r>
              <a:rPr lang="en-US" sz="2400" dirty="0"/>
              <a:t>What worked well?</a:t>
            </a:r>
          </a:p>
          <a:p>
            <a:r>
              <a:rPr lang="en-US" sz="2400" dirty="0"/>
              <a:t>What areas need improvement?</a:t>
            </a:r>
          </a:p>
        </p:txBody>
      </p:sp>
    </p:spTree>
    <p:extLst>
      <p:ext uri="{BB962C8B-B14F-4D97-AF65-F5344CB8AC3E}">
        <p14:creationId xmlns:p14="http://schemas.microsoft.com/office/powerpoint/2010/main" val="3140251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A picture containing silhouette&#10;&#10;Description automatically generated">
            <a:extLst>
              <a:ext uri="{FF2B5EF4-FFF2-40B4-BE49-F238E27FC236}">
                <a16:creationId xmlns:a16="http://schemas.microsoft.com/office/drawing/2014/main" id="{E64DA251-B560-1840-88F6-17CE9A1EE04A}"/>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77626"/>
          <a:stretch/>
        </p:blipFill>
        <p:spPr>
          <a:xfrm>
            <a:off x="2368601" y="1579716"/>
            <a:ext cx="628977" cy="1835833"/>
          </a:xfrm>
          <a:prstGeom prst="rect">
            <a:avLst/>
          </a:prstGeom>
        </p:spPr>
      </p:pic>
      <p:pic>
        <p:nvPicPr>
          <p:cNvPr id="96" name="Picture 95">
            <a:extLst>
              <a:ext uri="{FF2B5EF4-FFF2-40B4-BE49-F238E27FC236}">
                <a16:creationId xmlns:a16="http://schemas.microsoft.com/office/drawing/2014/main" id="{EEFE7965-7918-7341-AF13-642A2A9B2ED9}"/>
              </a:ext>
            </a:extLst>
          </p:cNvPr>
          <p:cNvPicPr>
            <a:picLocks noChangeAspect="1"/>
          </p:cNvPicPr>
          <p:nvPr/>
        </p:nvPicPr>
        <p:blipFill rotWithShape="1">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880101" y="4639659"/>
            <a:ext cx="822391" cy="898724"/>
          </a:xfrm>
          <a:prstGeom prst="rect">
            <a:avLst/>
          </a:prstGeom>
          <a:solidFill>
            <a:schemeClr val="tx1"/>
          </a:solidFill>
        </p:spPr>
      </p:pic>
      <p:pic>
        <p:nvPicPr>
          <p:cNvPr id="97" name="Picture 96">
            <a:extLst>
              <a:ext uri="{FF2B5EF4-FFF2-40B4-BE49-F238E27FC236}">
                <a16:creationId xmlns:a16="http://schemas.microsoft.com/office/drawing/2014/main" id="{E5528C4B-9549-504F-B396-DA9CB7E7BC22}"/>
              </a:ext>
            </a:extLst>
          </p:cNvPr>
          <p:cNvPicPr>
            <a:picLocks noChangeAspect="1"/>
          </p:cNvPicPr>
          <p:nvPr/>
        </p:nvPicPr>
        <p:blipFill rotWithShape="1">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259036" y="1099589"/>
            <a:ext cx="1085568" cy="1939260"/>
          </a:xfrm>
          <a:prstGeom prst="rect">
            <a:avLst/>
          </a:prstGeom>
        </p:spPr>
      </p:pic>
      <p:pic>
        <p:nvPicPr>
          <p:cNvPr id="98" name="Picture 97" descr="A picture containing silhouette&#10;&#10;Description automatically generated">
            <a:extLst>
              <a:ext uri="{FF2B5EF4-FFF2-40B4-BE49-F238E27FC236}">
                <a16:creationId xmlns:a16="http://schemas.microsoft.com/office/drawing/2014/main" id="{557266C6-CB9C-394F-9DF5-71433BCF6AE1}"/>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60168" r="22713"/>
          <a:stretch/>
        </p:blipFill>
        <p:spPr>
          <a:xfrm>
            <a:off x="7880101" y="1908786"/>
            <a:ext cx="541300" cy="2064849"/>
          </a:xfrm>
          <a:prstGeom prst="rect">
            <a:avLst/>
          </a:prstGeom>
        </p:spPr>
      </p:pic>
      <p:cxnSp>
        <p:nvCxnSpPr>
          <p:cNvPr id="99" name="Straight Connector 98">
            <a:extLst>
              <a:ext uri="{FF2B5EF4-FFF2-40B4-BE49-F238E27FC236}">
                <a16:creationId xmlns:a16="http://schemas.microsoft.com/office/drawing/2014/main" id="{27F53703-2B2D-0844-8CC2-2E577CFBA6B6}"/>
              </a:ext>
            </a:extLst>
          </p:cNvPr>
          <p:cNvCxnSpPr>
            <a:cxnSpLocks/>
          </p:cNvCxnSpPr>
          <p:nvPr/>
        </p:nvCxnSpPr>
        <p:spPr>
          <a:xfrm>
            <a:off x="5228954" y="3052612"/>
            <a:ext cx="508282" cy="0"/>
          </a:xfrm>
          <a:prstGeom prst="line">
            <a:avLst/>
          </a:prstGeom>
          <a:ln w="28575" cap="flat" cmpd="sng" algn="ctr">
            <a:solidFill>
              <a:srgbClr val="00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02DFE76-ADA0-E14B-A01A-0F71B5D0B7D0}"/>
              </a:ext>
            </a:extLst>
          </p:cNvPr>
          <p:cNvCxnSpPr>
            <a:cxnSpLocks/>
          </p:cNvCxnSpPr>
          <p:nvPr/>
        </p:nvCxnSpPr>
        <p:spPr>
          <a:xfrm flipH="1">
            <a:off x="7035702" y="3052612"/>
            <a:ext cx="541300" cy="0"/>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5FA60F22-4D3C-B74E-917D-F2F2D042B9ED}"/>
              </a:ext>
            </a:extLst>
          </p:cNvPr>
          <p:cNvPicPr>
            <a:picLocks noChangeAspect="1"/>
          </p:cNvPicPr>
          <p:nvPr/>
        </p:nvPicPr>
        <p:blipFill rotWithShape="1">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4513387" y="2265638"/>
            <a:ext cx="541300" cy="1573947"/>
          </a:xfrm>
          <a:prstGeom prst="rect">
            <a:avLst/>
          </a:prstGeom>
          <a:solidFill>
            <a:schemeClr val="bg1"/>
          </a:solidFill>
        </p:spPr>
      </p:pic>
      <mc:AlternateContent xmlns:mc="http://schemas.openxmlformats.org/markup-compatibility/2006" xmlns:p14="http://schemas.microsoft.com/office/powerpoint/2010/main">
        <mc:Choice Requires="p14">
          <p:contentPart p14:bwMode="auto" r:id="rId9">
            <p14:nvContentPartPr>
              <p14:cNvPr id="132" name="Ink 131">
                <a:extLst>
                  <a:ext uri="{FF2B5EF4-FFF2-40B4-BE49-F238E27FC236}">
                    <a16:creationId xmlns:a16="http://schemas.microsoft.com/office/drawing/2014/main" id="{4FC05D76-E209-B44A-9ACF-6220FC6F76DE}"/>
                  </a:ext>
                </a:extLst>
              </p14:cNvPr>
              <p14:cNvContentPartPr/>
              <p14:nvPr/>
            </p14:nvContentPartPr>
            <p14:xfrm>
              <a:off x="5679666" y="3859128"/>
              <a:ext cx="360" cy="360"/>
            </p14:xfrm>
          </p:contentPart>
        </mc:Choice>
        <mc:Fallback xmlns="">
          <p:pic>
            <p:nvPicPr>
              <p:cNvPr id="132" name="Ink 131">
                <a:extLst>
                  <a:ext uri="{FF2B5EF4-FFF2-40B4-BE49-F238E27FC236}">
                    <a16:creationId xmlns:a16="http://schemas.microsoft.com/office/drawing/2014/main" id="{4FC05D76-E209-B44A-9ACF-6220FC6F76DE}"/>
                  </a:ext>
                </a:extLst>
              </p:cNvPr>
              <p:cNvPicPr/>
              <p:nvPr/>
            </p:nvPicPr>
            <p:blipFill>
              <a:blip r:embed="rId10"/>
              <a:stretch>
                <a:fillRect/>
              </a:stretch>
            </p:blipFill>
            <p:spPr>
              <a:xfrm>
                <a:off x="5643666" y="3823128"/>
                <a:ext cx="72000" cy="72000"/>
              </a:xfrm>
              <a:prstGeom prst="rect">
                <a:avLst/>
              </a:prstGeom>
            </p:spPr>
          </p:pic>
        </mc:Fallback>
      </mc:AlternateContent>
      <p:pic>
        <p:nvPicPr>
          <p:cNvPr id="138" name="Picture 137">
            <a:extLst>
              <a:ext uri="{FF2B5EF4-FFF2-40B4-BE49-F238E27FC236}">
                <a16:creationId xmlns:a16="http://schemas.microsoft.com/office/drawing/2014/main" id="{CC7827E1-B2C8-F54B-A48A-71383A8C973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86805" y="4309314"/>
            <a:ext cx="614735" cy="1984152"/>
          </a:xfrm>
          <a:prstGeom prst="rect">
            <a:avLst/>
          </a:prstGeom>
        </p:spPr>
      </p:pic>
      <p:cxnSp>
        <p:nvCxnSpPr>
          <p:cNvPr id="144" name="Straight Connector 143">
            <a:extLst>
              <a:ext uri="{FF2B5EF4-FFF2-40B4-BE49-F238E27FC236}">
                <a16:creationId xmlns:a16="http://schemas.microsoft.com/office/drawing/2014/main" id="{18F85FAE-E6EC-254C-A5B4-C778C3E2D03A}"/>
              </a:ext>
            </a:extLst>
          </p:cNvPr>
          <p:cNvCxnSpPr>
            <a:cxnSpLocks/>
          </p:cNvCxnSpPr>
          <p:nvPr/>
        </p:nvCxnSpPr>
        <p:spPr>
          <a:xfrm>
            <a:off x="3211124" y="2535698"/>
            <a:ext cx="1150714" cy="448306"/>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46" name="Picture 145" descr="A picture containing silhouette&#10;&#10;Description automatically generated">
            <a:extLst>
              <a:ext uri="{FF2B5EF4-FFF2-40B4-BE49-F238E27FC236}">
                <a16:creationId xmlns:a16="http://schemas.microsoft.com/office/drawing/2014/main" id="{CA9C511E-EEAC-5E49-9A73-DAF93024B3AE}"/>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5860386" y="1407562"/>
            <a:ext cx="1009869" cy="3151446"/>
          </a:xfrm>
          <a:prstGeom prst="rect">
            <a:avLst/>
          </a:prstGeom>
        </p:spPr>
      </p:pic>
      <p:cxnSp>
        <p:nvCxnSpPr>
          <p:cNvPr id="147" name="Straight Connector 146">
            <a:extLst>
              <a:ext uri="{FF2B5EF4-FFF2-40B4-BE49-F238E27FC236}">
                <a16:creationId xmlns:a16="http://schemas.microsoft.com/office/drawing/2014/main" id="{79BAB5C0-2122-714E-A9E0-DCC52596AD5A}"/>
              </a:ext>
            </a:extLst>
          </p:cNvPr>
          <p:cNvCxnSpPr>
            <a:cxnSpLocks/>
          </p:cNvCxnSpPr>
          <p:nvPr/>
        </p:nvCxnSpPr>
        <p:spPr>
          <a:xfrm flipH="1" flipV="1">
            <a:off x="7029546" y="4226810"/>
            <a:ext cx="690861" cy="624385"/>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214CEC6-0A73-1840-B867-AC0EB9FE0509}"/>
              </a:ext>
            </a:extLst>
          </p:cNvPr>
          <p:cNvCxnSpPr>
            <a:cxnSpLocks/>
          </p:cNvCxnSpPr>
          <p:nvPr/>
        </p:nvCxnSpPr>
        <p:spPr>
          <a:xfrm flipV="1">
            <a:off x="5129954" y="4353811"/>
            <a:ext cx="640252" cy="624384"/>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F5E7A1C-B4AC-2C4F-BBF4-4AD09CCE068A}"/>
              </a:ext>
            </a:extLst>
          </p:cNvPr>
          <p:cNvCxnSpPr>
            <a:cxnSpLocks/>
          </p:cNvCxnSpPr>
          <p:nvPr/>
        </p:nvCxnSpPr>
        <p:spPr>
          <a:xfrm flipV="1">
            <a:off x="8578661" y="2265638"/>
            <a:ext cx="730473" cy="717647"/>
          </a:xfrm>
          <a:prstGeom prst="line">
            <a:avLst/>
          </a:prstGeom>
          <a:ln w="28575" cap="flat" cmpd="sng" algn="ctr">
            <a:solidFill>
              <a:srgbClr val="000000"/>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9" name="Picture 158">
            <a:extLst>
              <a:ext uri="{FF2B5EF4-FFF2-40B4-BE49-F238E27FC236}">
                <a16:creationId xmlns:a16="http://schemas.microsoft.com/office/drawing/2014/main" id="{A25D215D-C22B-8D41-8844-E002AB80DC0C}"/>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969171" y="1683704"/>
            <a:ext cx="693347" cy="1627858"/>
          </a:xfrm>
          <a:prstGeom prst="rect">
            <a:avLst/>
          </a:prstGeom>
        </p:spPr>
      </p:pic>
      <p:pic>
        <p:nvPicPr>
          <p:cNvPr id="160" name="Picture 159">
            <a:extLst>
              <a:ext uri="{FF2B5EF4-FFF2-40B4-BE49-F238E27FC236}">
                <a16:creationId xmlns:a16="http://schemas.microsoft.com/office/drawing/2014/main" id="{EC8E0C05-1672-4048-90AE-C5C3A21A49E4}"/>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1854324" y="4101258"/>
            <a:ext cx="2116285" cy="1968587"/>
          </a:xfrm>
          <a:prstGeom prst="rect">
            <a:avLst/>
          </a:prstGeom>
        </p:spPr>
      </p:pic>
      <p:pic>
        <p:nvPicPr>
          <p:cNvPr id="162" name="Picture 161">
            <a:extLst>
              <a:ext uri="{FF2B5EF4-FFF2-40B4-BE49-F238E27FC236}">
                <a16:creationId xmlns:a16="http://schemas.microsoft.com/office/drawing/2014/main" id="{ED3A59B9-E671-B041-B8AF-B2FB00C9EB30}"/>
              </a:ext>
            </a:extLst>
          </p:cNvPr>
          <p:cNvPicPr>
            <a:picLocks noChangeAspect="1"/>
          </p:cNvPicPr>
          <p:nvPr/>
        </p:nvPicPr>
        <p:blipFill>
          <a:blip r:embed="rId14">
            <a:extLst>
              <a:ext uri="{28A0092B-C50C-407E-A947-70E740481C1C}">
                <a14:useLocalDpi xmlns:a14="http://schemas.microsoft.com/office/drawing/2010/main"/>
              </a:ext>
            </a:extLst>
          </a:blip>
          <a:srcRect/>
          <a:stretch/>
        </p:blipFill>
        <p:spPr>
          <a:xfrm>
            <a:off x="10358991" y="1320127"/>
            <a:ext cx="1379474" cy="1939260"/>
          </a:xfrm>
          <a:prstGeom prst="rect">
            <a:avLst/>
          </a:prstGeom>
        </p:spPr>
      </p:pic>
      <p:cxnSp>
        <p:nvCxnSpPr>
          <p:cNvPr id="163" name="Straight Connector 162">
            <a:extLst>
              <a:ext uri="{FF2B5EF4-FFF2-40B4-BE49-F238E27FC236}">
                <a16:creationId xmlns:a16="http://schemas.microsoft.com/office/drawing/2014/main" id="{633125ED-6B96-BD4C-8D34-E40D6CDA4A80}"/>
              </a:ext>
            </a:extLst>
          </p:cNvPr>
          <p:cNvCxnSpPr>
            <a:cxnSpLocks/>
          </p:cNvCxnSpPr>
          <p:nvPr/>
        </p:nvCxnSpPr>
        <p:spPr>
          <a:xfrm flipH="1">
            <a:off x="3515831" y="5094657"/>
            <a:ext cx="541300" cy="0"/>
          </a:xfrm>
          <a:prstGeom prst="line">
            <a:avLst/>
          </a:prstGeom>
          <a:ln w="28575" cap="flat" cmpd="sng" algn="ctr">
            <a:solidFill>
              <a:schemeClr val="tx1"/>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619684C-B595-B341-BEC4-122C7587A283}"/>
              </a:ext>
            </a:extLst>
          </p:cNvPr>
          <p:cNvCxnSpPr>
            <a:cxnSpLocks/>
          </p:cNvCxnSpPr>
          <p:nvPr/>
        </p:nvCxnSpPr>
        <p:spPr>
          <a:xfrm>
            <a:off x="1664760" y="2325478"/>
            <a:ext cx="508282" cy="0"/>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6472842-F8E8-F743-813E-303AE5AD5E6A}"/>
              </a:ext>
            </a:extLst>
          </p:cNvPr>
          <p:cNvCxnSpPr>
            <a:cxnSpLocks/>
          </p:cNvCxnSpPr>
          <p:nvPr/>
        </p:nvCxnSpPr>
        <p:spPr>
          <a:xfrm>
            <a:off x="10102039" y="2148675"/>
            <a:ext cx="508282" cy="0"/>
          </a:xfrm>
          <a:prstGeom prst="line">
            <a:avLst/>
          </a:prstGeom>
          <a:ln w="28575"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7" name="Arc 166">
            <a:extLst>
              <a:ext uri="{FF2B5EF4-FFF2-40B4-BE49-F238E27FC236}">
                <a16:creationId xmlns:a16="http://schemas.microsoft.com/office/drawing/2014/main" id="{62C8E647-A056-D448-BCDB-CDABF5B9E5DA}"/>
              </a:ext>
            </a:extLst>
          </p:cNvPr>
          <p:cNvSpPr/>
          <p:nvPr/>
        </p:nvSpPr>
        <p:spPr>
          <a:xfrm>
            <a:off x="6460825" y="654103"/>
            <a:ext cx="4607858" cy="2472328"/>
          </a:xfrm>
          <a:prstGeom prst="arc">
            <a:avLst>
              <a:gd name="adj1" fmla="val 10845178"/>
              <a:gd name="adj2" fmla="val 20728639"/>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32C5B8E5-7BA9-994E-A579-CEAE559978FB}"/>
              </a:ext>
            </a:extLst>
          </p:cNvPr>
          <p:cNvCxnSpPr>
            <a:cxnSpLocks/>
          </p:cNvCxnSpPr>
          <p:nvPr/>
        </p:nvCxnSpPr>
        <p:spPr>
          <a:xfrm flipV="1">
            <a:off x="3352872" y="3157681"/>
            <a:ext cx="1008966" cy="1196131"/>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26EC025F-C126-844C-A3A6-AA932BE6859E}"/>
              </a:ext>
            </a:extLst>
          </p:cNvPr>
          <p:cNvSpPr txBox="1"/>
          <p:nvPr/>
        </p:nvSpPr>
        <p:spPr>
          <a:xfrm>
            <a:off x="5780146" y="4539002"/>
            <a:ext cx="978402" cy="400110"/>
          </a:xfrm>
          <a:prstGeom prst="rect">
            <a:avLst/>
          </a:prstGeom>
          <a:noFill/>
        </p:spPr>
        <p:txBody>
          <a:bodyPr wrap="square" rtlCol="0">
            <a:spAutoFit/>
          </a:bodyPr>
          <a:lstStyle/>
          <a:p>
            <a:pPr algn="ctr"/>
            <a:r>
              <a:rPr lang="en-US" sz="2000" dirty="0"/>
              <a:t>Client</a:t>
            </a:r>
          </a:p>
        </p:txBody>
      </p:sp>
      <p:sp>
        <p:nvSpPr>
          <p:cNvPr id="172" name="TextBox 171">
            <a:extLst>
              <a:ext uri="{FF2B5EF4-FFF2-40B4-BE49-F238E27FC236}">
                <a16:creationId xmlns:a16="http://schemas.microsoft.com/office/drawing/2014/main" id="{D3BEE2D6-F067-5949-AD43-F3A6C75B559E}"/>
              </a:ext>
            </a:extLst>
          </p:cNvPr>
          <p:cNvSpPr txBox="1"/>
          <p:nvPr/>
        </p:nvSpPr>
        <p:spPr>
          <a:xfrm>
            <a:off x="3845508" y="6199934"/>
            <a:ext cx="1305933" cy="400110"/>
          </a:xfrm>
          <a:prstGeom prst="rect">
            <a:avLst/>
          </a:prstGeom>
          <a:noFill/>
        </p:spPr>
        <p:txBody>
          <a:bodyPr wrap="square" rtlCol="0">
            <a:spAutoFit/>
          </a:bodyPr>
          <a:lstStyle/>
          <a:p>
            <a:pPr algn="ctr"/>
            <a:r>
              <a:rPr lang="en-US" sz="2000" dirty="0"/>
              <a:t>Provider</a:t>
            </a:r>
          </a:p>
        </p:txBody>
      </p:sp>
      <p:sp>
        <p:nvSpPr>
          <p:cNvPr id="173" name="Title 1">
            <a:extLst>
              <a:ext uri="{FF2B5EF4-FFF2-40B4-BE49-F238E27FC236}">
                <a16:creationId xmlns:a16="http://schemas.microsoft.com/office/drawing/2014/main" id="{6D91B1A1-BF7C-D140-93F5-891BF37766C2}"/>
              </a:ext>
            </a:extLst>
          </p:cNvPr>
          <p:cNvSpPr>
            <a:spLocks noGrp="1"/>
          </p:cNvSpPr>
          <p:nvPr>
            <p:ph type="title"/>
          </p:nvPr>
        </p:nvSpPr>
        <p:spPr/>
        <p:txBody>
          <a:bodyPr vert="horz" lIns="91440" tIns="45720" rIns="91440" bIns="45720" rtlCol="0" anchor="ctr">
            <a:normAutofit/>
          </a:bodyPr>
          <a:lstStyle/>
          <a:p>
            <a:r>
              <a:rPr lang="en-US" sz="4000" b="1" dirty="0"/>
              <a:t>Potential cycle of harms</a:t>
            </a:r>
            <a:endParaRPr lang="en-US" sz="4000" b="1" kern="1200" dirty="0">
              <a:latin typeface="+mj-lt"/>
              <a:ea typeface="+mj-ea"/>
              <a:cs typeface="+mj-cs"/>
            </a:endParaRPr>
          </a:p>
        </p:txBody>
      </p:sp>
    </p:spTree>
    <p:extLst>
      <p:ext uri="{BB962C8B-B14F-4D97-AF65-F5344CB8AC3E}">
        <p14:creationId xmlns:p14="http://schemas.microsoft.com/office/powerpoint/2010/main" val="42376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EBB2-789F-48EB-99DB-4C5260D8AA90}"/>
              </a:ext>
            </a:extLst>
          </p:cNvPr>
          <p:cNvSpPr>
            <a:spLocks noGrp="1"/>
          </p:cNvSpPr>
          <p:nvPr>
            <p:ph type="title"/>
          </p:nvPr>
        </p:nvSpPr>
        <p:spPr>
          <a:xfrm>
            <a:off x="838200" y="588494"/>
            <a:ext cx="11353800" cy="800039"/>
          </a:xfrm>
        </p:spPr>
        <p:txBody>
          <a:bodyPr>
            <a:normAutofit fontScale="90000"/>
          </a:bodyPr>
          <a:lstStyle/>
          <a:p>
            <a:r>
              <a:rPr lang="en-US" sz="4000" dirty="0"/>
              <a:t>Local adaptation of index testing: considerations</a:t>
            </a:r>
          </a:p>
        </p:txBody>
      </p:sp>
      <p:sp>
        <p:nvSpPr>
          <p:cNvPr id="3" name="Content Placeholder 2">
            <a:extLst>
              <a:ext uri="{FF2B5EF4-FFF2-40B4-BE49-F238E27FC236}">
                <a16:creationId xmlns:a16="http://schemas.microsoft.com/office/drawing/2014/main" id="{83369719-1141-44D5-A85F-A0A22E2B3AB3}"/>
              </a:ext>
            </a:extLst>
          </p:cNvPr>
          <p:cNvSpPr>
            <a:spLocks noGrp="1"/>
          </p:cNvSpPr>
          <p:nvPr>
            <p:ph type="body" idx="1"/>
          </p:nvPr>
        </p:nvSpPr>
        <p:spPr>
          <a:xfrm>
            <a:off x="838200" y="1636730"/>
            <a:ext cx="8225589" cy="4932746"/>
          </a:xfrm>
        </p:spPr>
        <p:txBody>
          <a:bodyPr>
            <a:normAutofit/>
          </a:bodyPr>
          <a:lstStyle/>
          <a:p>
            <a:r>
              <a:rPr lang="en-US" b="1" dirty="0"/>
              <a:t>WHO </a:t>
            </a:r>
            <a:r>
              <a:rPr lang="en-US" dirty="0"/>
              <a:t>should offer index testing? What training do they need?  What qualifications?</a:t>
            </a:r>
          </a:p>
          <a:p>
            <a:r>
              <a:rPr lang="en-US" b="1" dirty="0"/>
              <a:t>WHERE</a:t>
            </a:r>
            <a:r>
              <a:rPr lang="en-US" dirty="0"/>
              <a:t> should index testing and risk network referral take place?</a:t>
            </a:r>
          </a:p>
          <a:p>
            <a:r>
              <a:rPr lang="en-US" b="1" dirty="0"/>
              <a:t>WHAT</a:t>
            </a:r>
            <a:r>
              <a:rPr lang="en-US" dirty="0"/>
              <a:t> materials exist and what needs to be adapted or developed?</a:t>
            </a:r>
          </a:p>
          <a:p>
            <a:r>
              <a:rPr lang="en-US" b="1" dirty="0"/>
              <a:t>WHAT</a:t>
            </a:r>
            <a:r>
              <a:rPr lang="en-US" dirty="0"/>
              <a:t> policy changes and/or official guidance are required?</a:t>
            </a:r>
          </a:p>
          <a:p>
            <a:endParaRPr lang="en-US" sz="3600" dirty="0"/>
          </a:p>
        </p:txBody>
      </p:sp>
    </p:spTree>
    <p:extLst>
      <p:ext uri="{BB962C8B-B14F-4D97-AF65-F5344CB8AC3E}">
        <p14:creationId xmlns:p14="http://schemas.microsoft.com/office/powerpoint/2010/main" val="847377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A40-175B-C24B-8B22-6ED843E099AC}"/>
              </a:ext>
            </a:extLst>
          </p:cNvPr>
          <p:cNvSpPr>
            <a:spLocks noGrp="1"/>
          </p:cNvSpPr>
          <p:nvPr>
            <p:ph type="title"/>
          </p:nvPr>
        </p:nvSpPr>
        <p:spPr>
          <a:xfrm>
            <a:off x="475842" y="3094810"/>
            <a:ext cx="11166429" cy="1273432"/>
          </a:xfrm>
        </p:spPr>
        <p:txBody>
          <a:bodyPr/>
          <a:lstStyle/>
          <a:p>
            <a:pPr algn="ctr"/>
            <a:r>
              <a:rPr lang="en-US" dirty="0"/>
              <a:t>End of Day 2</a:t>
            </a:r>
          </a:p>
        </p:txBody>
      </p:sp>
    </p:spTree>
    <p:extLst>
      <p:ext uri="{BB962C8B-B14F-4D97-AF65-F5344CB8AC3E}">
        <p14:creationId xmlns:p14="http://schemas.microsoft.com/office/powerpoint/2010/main" val="116108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B1707-172C-7241-9200-AE651664EA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92820" y="1957805"/>
            <a:ext cx="5652394" cy="3874580"/>
          </a:xfrm>
          <a:prstGeom prst="rect">
            <a:avLst/>
          </a:prstGeom>
        </p:spPr>
      </p:pic>
      <p:sp>
        <p:nvSpPr>
          <p:cNvPr id="2" name="Title 1">
            <a:extLst>
              <a:ext uri="{FF2B5EF4-FFF2-40B4-BE49-F238E27FC236}">
                <a16:creationId xmlns:a16="http://schemas.microsoft.com/office/drawing/2014/main" id="{E5EB783A-616E-43B7-AAEF-DA4D94F20747}"/>
              </a:ext>
            </a:extLst>
          </p:cNvPr>
          <p:cNvSpPr>
            <a:spLocks noGrp="1"/>
          </p:cNvSpPr>
          <p:nvPr>
            <p:ph type="title"/>
          </p:nvPr>
        </p:nvSpPr>
        <p:spPr>
          <a:xfrm>
            <a:off x="838200" y="588494"/>
            <a:ext cx="10515600" cy="800039"/>
          </a:xfrm>
        </p:spPr>
        <p:txBody>
          <a:bodyPr>
            <a:normAutofit/>
          </a:bodyPr>
          <a:lstStyle/>
          <a:p>
            <a:r>
              <a:rPr lang="en-US" dirty="0"/>
              <a:t>Activity: Step-by-step design</a:t>
            </a:r>
          </a:p>
        </p:txBody>
      </p:sp>
      <p:sp>
        <p:nvSpPr>
          <p:cNvPr id="3" name="Content Placeholder 2">
            <a:extLst>
              <a:ext uri="{FF2B5EF4-FFF2-40B4-BE49-F238E27FC236}">
                <a16:creationId xmlns:a16="http://schemas.microsoft.com/office/drawing/2014/main" id="{66AC0003-0630-405A-ADA7-68965BB10E21}"/>
              </a:ext>
            </a:extLst>
          </p:cNvPr>
          <p:cNvSpPr>
            <a:spLocks noGrp="1"/>
          </p:cNvSpPr>
          <p:nvPr>
            <p:ph type="body" idx="1"/>
          </p:nvPr>
        </p:nvSpPr>
        <p:spPr>
          <a:xfrm>
            <a:off x="838200" y="1636730"/>
            <a:ext cx="8543925" cy="4932746"/>
          </a:xfrm>
        </p:spPr>
        <p:txBody>
          <a:bodyPr>
            <a:normAutofit/>
          </a:bodyPr>
          <a:lstStyle/>
          <a:p>
            <a:r>
              <a:rPr lang="en-US" sz="2400" dirty="0"/>
              <a:t>Break into groups of 8–10 individuals each</a:t>
            </a:r>
          </a:p>
          <a:p>
            <a:r>
              <a:rPr lang="en-US" sz="2400" dirty="0"/>
              <a:t>Conduct small-group working sessions to:</a:t>
            </a:r>
          </a:p>
          <a:p>
            <a:pPr lvl="1"/>
            <a:r>
              <a:rPr lang="en-US" sz="2000" dirty="0"/>
              <a:t>Discuss key considerations/</a:t>
            </a:r>
            <a:br>
              <a:rPr lang="en-US" sz="2000" dirty="0"/>
            </a:br>
            <a:r>
              <a:rPr lang="en-US" sz="2000" dirty="0"/>
              <a:t>questions by step</a:t>
            </a:r>
          </a:p>
          <a:p>
            <a:pPr lvl="1"/>
            <a:r>
              <a:rPr lang="en-US" sz="2000" dirty="0"/>
              <a:t>Develop specific recommendations/</a:t>
            </a:r>
            <a:br>
              <a:rPr lang="en-US" sz="2000" dirty="0"/>
            </a:br>
            <a:r>
              <a:rPr lang="en-US" sz="2000" dirty="0"/>
              <a:t>responses based on the questions </a:t>
            </a:r>
            <a:br>
              <a:rPr lang="en-US" sz="2000" dirty="0"/>
            </a:br>
            <a:r>
              <a:rPr lang="en-US" sz="2000" dirty="0"/>
              <a:t>in your steps</a:t>
            </a:r>
          </a:p>
          <a:p>
            <a:r>
              <a:rPr lang="en-US" sz="2400" dirty="0"/>
              <a:t>75 minutes for working session</a:t>
            </a:r>
          </a:p>
          <a:p>
            <a:r>
              <a:rPr lang="en-US" sz="2400" dirty="0"/>
              <a:t>Report back (no more than 5 minutes per group)</a:t>
            </a:r>
          </a:p>
        </p:txBody>
      </p:sp>
    </p:spTree>
    <p:extLst>
      <p:ext uri="{BB962C8B-B14F-4D97-AF65-F5344CB8AC3E}">
        <p14:creationId xmlns:p14="http://schemas.microsoft.com/office/powerpoint/2010/main" val="21449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rrow: Right 79">
            <a:extLst>
              <a:ext uri="{FF2B5EF4-FFF2-40B4-BE49-F238E27FC236}">
                <a16:creationId xmlns:a16="http://schemas.microsoft.com/office/drawing/2014/main" id="{293F7DEC-C8EA-4AC8-897E-D337E5C03DEF}"/>
              </a:ext>
            </a:extLst>
          </p:cNvPr>
          <p:cNvSpPr/>
          <p:nvPr/>
        </p:nvSpPr>
        <p:spPr>
          <a:xfrm>
            <a:off x="5994654" y="6302375"/>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E3309A67-4746-465D-BE57-6A430F2A33B2}"/>
              </a:ext>
            </a:extLst>
          </p:cNvPr>
          <p:cNvSpPr/>
          <p:nvPr/>
        </p:nvSpPr>
        <p:spPr>
          <a:xfrm>
            <a:off x="5994654" y="393700"/>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F29016CB-4DBC-490D-8A90-A6E666D7FE0A}"/>
              </a:ext>
            </a:extLst>
          </p:cNvPr>
          <p:cNvSpPr/>
          <p:nvPr/>
        </p:nvSpPr>
        <p:spPr>
          <a:xfrm>
            <a:off x="5994654" y="1050219"/>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7613AC58-BBBE-4A81-88BD-2EB7DE07ADCD}"/>
              </a:ext>
            </a:extLst>
          </p:cNvPr>
          <p:cNvSpPr/>
          <p:nvPr/>
        </p:nvSpPr>
        <p:spPr>
          <a:xfrm>
            <a:off x="5994654" y="1706738"/>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FE4FE726-DD04-4B44-A65E-2E04833CE582}"/>
              </a:ext>
            </a:extLst>
          </p:cNvPr>
          <p:cNvSpPr/>
          <p:nvPr/>
        </p:nvSpPr>
        <p:spPr>
          <a:xfrm>
            <a:off x="5994654" y="2363257"/>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EB04B140-2913-4951-9EF3-99A5A332D3EF}"/>
              </a:ext>
            </a:extLst>
          </p:cNvPr>
          <p:cNvSpPr/>
          <p:nvPr/>
        </p:nvSpPr>
        <p:spPr>
          <a:xfrm>
            <a:off x="5994654" y="3019776"/>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91F91F2C-2F23-4D95-844C-EB6BCE0B4F89}"/>
              </a:ext>
            </a:extLst>
          </p:cNvPr>
          <p:cNvSpPr/>
          <p:nvPr/>
        </p:nvSpPr>
        <p:spPr>
          <a:xfrm>
            <a:off x="5994654" y="3676295"/>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FE3C6CE3-B5D7-4421-80CD-927378B5DA9F}"/>
              </a:ext>
            </a:extLst>
          </p:cNvPr>
          <p:cNvSpPr/>
          <p:nvPr/>
        </p:nvSpPr>
        <p:spPr>
          <a:xfrm>
            <a:off x="5994654" y="4332814"/>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F1341D9F-BE6A-4CC5-87B0-CC4FA62B9265}"/>
              </a:ext>
            </a:extLst>
          </p:cNvPr>
          <p:cNvSpPr/>
          <p:nvPr/>
        </p:nvSpPr>
        <p:spPr>
          <a:xfrm>
            <a:off x="5994654" y="4989333"/>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5C821A5C-88F5-4F22-938A-7E17A7389A2B}"/>
              </a:ext>
            </a:extLst>
          </p:cNvPr>
          <p:cNvSpPr/>
          <p:nvPr/>
        </p:nvSpPr>
        <p:spPr>
          <a:xfrm>
            <a:off x="5994654" y="5645852"/>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1">
            <a:extLst>
              <a:ext uri="{FF2B5EF4-FFF2-40B4-BE49-F238E27FC236}">
                <a16:creationId xmlns:a16="http://schemas.microsoft.com/office/drawing/2014/main" id="{8E40325D-8415-AD48-91D7-17C127A904D1}"/>
              </a:ext>
            </a:extLst>
          </p:cNvPr>
          <p:cNvSpPr>
            <a:spLocks noGrp="1"/>
          </p:cNvSpPr>
          <p:nvPr>
            <p:ph type="title"/>
          </p:nvPr>
        </p:nvSpPr>
        <p:spPr>
          <a:xfrm>
            <a:off x="270339" y="408407"/>
            <a:ext cx="2774253" cy="1640908"/>
          </a:xfrm>
        </p:spPr>
        <p:txBody>
          <a:bodyPr>
            <a:noAutofit/>
          </a:bodyPr>
          <a:lstStyle/>
          <a:p>
            <a:r>
              <a:rPr lang="en-US" sz="3200" b="1" dirty="0">
                <a:solidFill>
                  <a:srgbClr val="577F9F"/>
                </a:solidFill>
                <a:latin typeface="+mn-lt"/>
              </a:rPr>
              <a:t>Activity: </a:t>
            </a:r>
            <a:br>
              <a:rPr lang="en-US" sz="3200" b="1" dirty="0">
                <a:solidFill>
                  <a:srgbClr val="577F9F"/>
                </a:solidFill>
                <a:latin typeface="+mn-lt"/>
              </a:rPr>
            </a:br>
            <a:r>
              <a:rPr lang="en-US" sz="3200" b="1" dirty="0">
                <a:solidFill>
                  <a:srgbClr val="577F9F"/>
                </a:solidFill>
                <a:latin typeface="+mn-lt"/>
              </a:rPr>
              <a:t>Step-by-step design</a:t>
            </a:r>
          </a:p>
        </p:txBody>
      </p:sp>
      <p:sp>
        <p:nvSpPr>
          <p:cNvPr id="35" name="Google Shape;941;p60">
            <a:extLst>
              <a:ext uri="{FF2B5EF4-FFF2-40B4-BE49-F238E27FC236}">
                <a16:creationId xmlns:a16="http://schemas.microsoft.com/office/drawing/2014/main" id="{7964A496-F80C-491B-86CF-6BEE8048C6CB}"/>
              </a:ext>
            </a:extLst>
          </p:cNvPr>
          <p:cNvSpPr/>
          <p:nvPr/>
        </p:nvSpPr>
        <p:spPr>
          <a:xfrm>
            <a:off x="3147393" y="163842"/>
            <a:ext cx="2847908" cy="59436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1. </a:t>
            </a:r>
            <a:r>
              <a:rPr lang="en-US" sz="1200" dirty="0">
                <a:solidFill>
                  <a:schemeClr val="dk1"/>
                </a:solidFill>
                <a:latin typeface="+mn-lt"/>
                <a:ea typeface="Calibri"/>
                <a:cs typeface="Calibri"/>
                <a:sym typeface="Calibri"/>
              </a:rPr>
              <a:t>Introduce the concept of index testing and risk network referral</a:t>
            </a:r>
            <a:endParaRPr sz="1200" dirty="0">
              <a:solidFill>
                <a:schemeClr val="dk1"/>
              </a:solidFill>
              <a:latin typeface="+mn-lt"/>
              <a:ea typeface="Calibri"/>
              <a:cs typeface="Calibri"/>
              <a:sym typeface="Calibri"/>
            </a:endParaRPr>
          </a:p>
        </p:txBody>
      </p:sp>
      <p:sp>
        <p:nvSpPr>
          <p:cNvPr id="36" name="Google Shape;942;p60">
            <a:extLst>
              <a:ext uri="{FF2B5EF4-FFF2-40B4-BE49-F238E27FC236}">
                <a16:creationId xmlns:a16="http://schemas.microsoft.com/office/drawing/2014/main" id="{14B9F4AF-BADA-40A9-B298-FDD1433D200B}"/>
              </a:ext>
            </a:extLst>
          </p:cNvPr>
          <p:cNvSpPr/>
          <p:nvPr/>
        </p:nvSpPr>
        <p:spPr>
          <a:xfrm>
            <a:off x="3147393" y="1475416"/>
            <a:ext cx="2847908" cy="594360"/>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3. </a:t>
            </a:r>
            <a:r>
              <a:rPr lang="en-US" sz="1200" dirty="0">
                <a:solidFill>
                  <a:schemeClr val="dk1"/>
                </a:solidFill>
                <a:latin typeface="+mn-lt"/>
                <a:ea typeface="Calibri"/>
                <a:cs typeface="Calibri"/>
                <a:sym typeface="Calibri"/>
              </a:rPr>
              <a:t>Obtain consent to inquire about their partner(s) and biologic child(ren)</a:t>
            </a:r>
            <a:endParaRPr sz="1200" dirty="0">
              <a:solidFill>
                <a:schemeClr val="dk1"/>
              </a:solidFill>
              <a:latin typeface="+mn-lt"/>
              <a:ea typeface="Calibri"/>
              <a:cs typeface="Calibri"/>
              <a:sym typeface="Calibri"/>
            </a:endParaRPr>
          </a:p>
        </p:txBody>
      </p:sp>
      <p:sp>
        <p:nvSpPr>
          <p:cNvPr id="37" name="Google Shape;943;p60">
            <a:extLst>
              <a:ext uri="{FF2B5EF4-FFF2-40B4-BE49-F238E27FC236}">
                <a16:creationId xmlns:a16="http://schemas.microsoft.com/office/drawing/2014/main" id="{95651E90-B01A-4C1C-9D26-ED73DD17C770}"/>
              </a:ext>
            </a:extLst>
          </p:cNvPr>
          <p:cNvSpPr/>
          <p:nvPr/>
        </p:nvSpPr>
        <p:spPr>
          <a:xfrm>
            <a:off x="3147393" y="2131203"/>
            <a:ext cx="2847908" cy="59436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mn-lt"/>
                <a:ea typeface="Calibri"/>
                <a:cs typeface="Calibri"/>
                <a:sym typeface="Calibri"/>
              </a:rPr>
              <a:t>Step 4. </a:t>
            </a:r>
            <a:r>
              <a:rPr lang="en-US" sz="1200">
                <a:solidFill>
                  <a:schemeClr val="dk1"/>
                </a:solidFill>
                <a:latin typeface="+mn-lt"/>
                <a:ea typeface="Calibri"/>
                <a:cs typeface="Calibri"/>
                <a:sym typeface="Calibri"/>
              </a:rPr>
              <a:t>Obtain a list of sex and needle-sharing partners and biological children</a:t>
            </a:r>
            <a:endParaRPr sz="1200">
              <a:solidFill>
                <a:schemeClr val="dk1"/>
              </a:solidFill>
              <a:latin typeface="+mn-lt"/>
              <a:ea typeface="Calibri"/>
              <a:cs typeface="Calibri"/>
              <a:sym typeface="Calibri"/>
            </a:endParaRPr>
          </a:p>
        </p:txBody>
      </p:sp>
      <p:sp>
        <p:nvSpPr>
          <p:cNvPr id="41" name="Google Shape;944;p60">
            <a:extLst>
              <a:ext uri="{FF2B5EF4-FFF2-40B4-BE49-F238E27FC236}">
                <a16:creationId xmlns:a16="http://schemas.microsoft.com/office/drawing/2014/main" id="{B8A93CD5-042E-4798-BC47-8F53BECC6853}"/>
              </a:ext>
            </a:extLst>
          </p:cNvPr>
          <p:cNvSpPr/>
          <p:nvPr/>
        </p:nvSpPr>
        <p:spPr>
          <a:xfrm>
            <a:off x="3147393" y="2786990"/>
            <a:ext cx="2847908" cy="59436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mn-lt"/>
                <a:ea typeface="Calibri"/>
                <a:cs typeface="Calibri"/>
                <a:sym typeface="Calibri"/>
              </a:rPr>
              <a:t>Step 5.</a:t>
            </a:r>
            <a:r>
              <a:rPr lang="en-US" sz="1200">
                <a:solidFill>
                  <a:schemeClr val="dk1"/>
                </a:solidFill>
                <a:latin typeface="+mn-lt"/>
                <a:ea typeface="Calibri"/>
                <a:cs typeface="Calibri"/>
                <a:sym typeface="Calibri"/>
              </a:rPr>
              <a:t> Conduct an intimate partner violence (IPV) risk assessment for each named partner</a:t>
            </a:r>
            <a:endParaRPr sz="1200">
              <a:solidFill>
                <a:schemeClr val="dk1"/>
              </a:solidFill>
              <a:latin typeface="+mn-lt"/>
              <a:ea typeface="Calibri"/>
              <a:cs typeface="Calibri"/>
              <a:sym typeface="Calibri"/>
            </a:endParaRPr>
          </a:p>
        </p:txBody>
      </p:sp>
      <p:sp>
        <p:nvSpPr>
          <p:cNvPr id="42" name="Google Shape;945;p60">
            <a:extLst>
              <a:ext uri="{FF2B5EF4-FFF2-40B4-BE49-F238E27FC236}">
                <a16:creationId xmlns:a16="http://schemas.microsoft.com/office/drawing/2014/main" id="{75DA478B-8B24-4E34-9BDC-6E422A0B8EF4}"/>
              </a:ext>
            </a:extLst>
          </p:cNvPr>
          <p:cNvSpPr/>
          <p:nvPr/>
        </p:nvSpPr>
        <p:spPr>
          <a:xfrm>
            <a:off x="3147393" y="3442777"/>
            <a:ext cx="2847908" cy="59436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mn-lt"/>
                <a:ea typeface="Calibri"/>
                <a:cs typeface="Calibri"/>
                <a:sym typeface="Calibri"/>
              </a:rPr>
              <a:t>Step 6.</a:t>
            </a:r>
            <a:r>
              <a:rPr lang="en-US" sz="1200">
                <a:solidFill>
                  <a:schemeClr val="dk1"/>
                </a:solidFill>
                <a:latin typeface="+mn-lt"/>
                <a:ea typeface="Calibri"/>
                <a:cs typeface="Calibri"/>
                <a:sym typeface="Calibri"/>
              </a:rPr>
              <a:t> Determine the preferred method of partner notification or child testing for each named partner/child </a:t>
            </a:r>
            <a:endParaRPr sz="1200">
              <a:solidFill>
                <a:schemeClr val="dk1"/>
              </a:solidFill>
              <a:latin typeface="+mn-lt"/>
              <a:ea typeface="Calibri"/>
              <a:cs typeface="Calibri"/>
              <a:sym typeface="Calibri"/>
            </a:endParaRPr>
          </a:p>
        </p:txBody>
      </p:sp>
      <p:sp>
        <p:nvSpPr>
          <p:cNvPr id="43" name="Google Shape;946;p60">
            <a:extLst>
              <a:ext uri="{FF2B5EF4-FFF2-40B4-BE49-F238E27FC236}">
                <a16:creationId xmlns:a16="http://schemas.microsoft.com/office/drawing/2014/main" id="{D409D491-826F-4014-94C4-4DC1CE9C8D91}"/>
              </a:ext>
            </a:extLst>
          </p:cNvPr>
          <p:cNvSpPr/>
          <p:nvPr/>
        </p:nvSpPr>
        <p:spPr>
          <a:xfrm>
            <a:off x="3147393" y="4098564"/>
            <a:ext cx="2847908" cy="59436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7.</a:t>
            </a:r>
            <a:r>
              <a:rPr lang="en-US" sz="1200" dirty="0">
                <a:solidFill>
                  <a:schemeClr val="dk1"/>
                </a:solidFill>
                <a:latin typeface="+mn-lt"/>
                <a:ea typeface="Calibri"/>
                <a:cs typeface="Calibri"/>
                <a:sym typeface="Calibri"/>
              </a:rPr>
              <a:t> Contact all named partners and biological children</a:t>
            </a:r>
            <a:endParaRPr sz="1200" dirty="0">
              <a:solidFill>
                <a:schemeClr val="dk1"/>
              </a:solidFill>
              <a:latin typeface="+mn-lt"/>
              <a:ea typeface="Calibri"/>
              <a:cs typeface="Calibri"/>
              <a:sym typeface="Calibri"/>
            </a:endParaRPr>
          </a:p>
        </p:txBody>
      </p:sp>
      <p:sp>
        <p:nvSpPr>
          <p:cNvPr id="44" name="Google Shape;947;p60">
            <a:extLst>
              <a:ext uri="{FF2B5EF4-FFF2-40B4-BE49-F238E27FC236}">
                <a16:creationId xmlns:a16="http://schemas.microsoft.com/office/drawing/2014/main" id="{E67E69F6-A064-4E9E-BF29-2DDA86646707}"/>
              </a:ext>
            </a:extLst>
          </p:cNvPr>
          <p:cNvSpPr/>
          <p:nvPr/>
        </p:nvSpPr>
        <p:spPr>
          <a:xfrm>
            <a:off x="3147393" y="4754351"/>
            <a:ext cx="2847908" cy="59436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8.</a:t>
            </a:r>
            <a:r>
              <a:rPr lang="en-US" sz="1200" dirty="0">
                <a:solidFill>
                  <a:schemeClr val="dk1"/>
                </a:solidFill>
                <a:latin typeface="+mn-lt"/>
                <a:ea typeface="Calibri"/>
                <a:cs typeface="Calibri"/>
                <a:sym typeface="Calibri"/>
              </a:rPr>
              <a:t> Record outcomes of partner notification and family testing</a:t>
            </a:r>
            <a:endParaRPr sz="1200" dirty="0">
              <a:solidFill>
                <a:schemeClr val="dk1"/>
              </a:solidFill>
              <a:latin typeface="+mn-lt"/>
              <a:ea typeface="Calibri"/>
              <a:cs typeface="Calibri"/>
              <a:sym typeface="Calibri"/>
            </a:endParaRPr>
          </a:p>
        </p:txBody>
      </p:sp>
      <p:sp>
        <p:nvSpPr>
          <p:cNvPr id="50" name="Google Shape;979;p60">
            <a:extLst>
              <a:ext uri="{FF2B5EF4-FFF2-40B4-BE49-F238E27FC236}">
                <a16:creationId xmlns:a16="http://schemas.microsoft.com/office/drawing/2014/main" id="{0581DDBC-7553-49C0-A571-E6F9D4E1FD3F}"/>
              </a:ext>
            </a:extLst>
          </p:cNvPr>
          <p:cNvSpPr/>
          <p:nvPr/>
        </p:nvSpPr>
        <p:spPr>
          <a:xfrm>
            <a:off x="3147393" y="819629"/>
            <a:ext cx="2847908" cy="59436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2.</a:t>
            </a:r>
            <a:r>
              <a:rPr lang="en-US" sz="1200" dirty="0">
                <a:solidFill>
                  <a:schemeClr val="dk1"/>
                </a:solidFill>
                <a:latin typeface="+mn-lt"/>
                <a:ea typeface="Calibri"/>
                <a:cs typeface="Calibri"/>
                <a:sym typeface="Calibri"/>
              </a:rPr>
              <a:t> Offer index testing as a voluntary service</a:t>
            </a:r>
            <a:endParaRPr sz="1200" dirty="0">
              <a:solidFill>
                <a:schemeClr val="dk1"/>
              </a:solidFill>
              <a:latin typeface="+mn-lt"/>
              <a:ea typeface="Calibri"/>
              <a:cs typeface="Calibri"/>
              <a:sym typeface="Calibri"/>
            </a:endParaRPr>
          </a:p>
        </p:txBody>
      </p:sp>
      <p:sp>
        <p:nvSpPr>
          <p:cNvPr id="51" name="Google Shape;981;p60">
            <a:extLst>
              <a:ext uri="{FF2B5EF4-FFF2-40B4-BE49-F238E27FC236}">
                <a16:creationId xmlns:a16="http://schemas.microsoft.com/office/drawing/2014/main" id="{137B1FDF-1BA5-43B8-A194-58049192A2D3}"/>
              </a:ext>
            </a:extLst>
          </p:cNvPr>
          <p:cNvSpPr/>
          <p:nvPr/>
        </p:nvSpPr>
        <p:spPr>
          <a:xfrm>
            <a:off x="3147393" y="5410138"/>
            <a:ext cx="2847908" cy="594360"/>
          </a:xfrm>
          <a:prstGeom prst="rect">
            <a:avLst/>
          </a:prstGeom>
          <a:solidFill>
            <a:srgbClr val="EAB2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9.</a:t>
            </a:r>
            <a:r>
              <a:rPr lang="en-US" sz="1200" dirty="0">
                <a:solidFill>
                  <a:schemeClr val="dk1"/>
                </a:solidFill>
                <a:latin typeface="+mn-lt"/>
                <a:ea typeface="Calibri"/>
                <a:cs typeface="Calibri"/>
                <a:sym typeface="Calibri"/>
              </a:rPr>
              <a:t> Provide appropriate services for children and partner(s) based on HIV status</a:t>
            </a:r>
            <a:endParaRPr sz="1200" dirty="0">
              <a:solidFill>
                <a:schemeClr val="dk1"/>
              </a:solidFill>
              <a:latin typeface="+mn-lt"/>
              <a:ea typeface="Calibri"/>
              <a:cs typeface="Calibri"/>
              <a:sym typeface="Calibri"/>
            </a:endParaRPr>
          </a:p>
        </p:txBody>
      </p:sp>
      <p:sp>
        <p:nvSpPr>
          <p:cNvPr id="52" name="Google Shape;982;p60">
            <a:extLst>
              <a:ext uri="{FF2B5EF4-FFF2-40B4-BE49-F238E27FC236}">
                <a16:creationId xmlns:a16="http://schemas.microsoft.com/office/drawing/2014/main" id="{8E6807C8-628F-4818-BE9F-A9A72A534C59}"/>
              </a:ext>
            </a:extLst>
          </p:cNvPr>
          <p:cNvSpPr/>
          <p:nvPr/>
        </p:nvSpPr>
        <p:spPr>
          <a:xfrm>
            <a:off x="3147393" y="6065921"/>
            <a:ext cx="2847908" cy="59436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dirty="0">
                <a:solidFill>
                  <a:schemeClr val="dk1"/>
                </a:solidFill>
                <a:latin typeface="+mn-lt"/>
                <a:ea typeface="Calibri"/>
                <a:cs typeface="Calibri"/>
                <a:sym typeface="Calibri"/>
              </a:rPr>
              <a:t>Step 10.</a:t>
            </a:r>
            <a:r>
              <a:rPr lang="en-US" sz="1200" dirty="0">
                <a:solidFill>
                  <a:schemeClr val="dk1"/>
                </a:solidFill>
                <a:latin typeface="+mn-lt"/>
                <a:ea typeface="Calibri"/>
                <a:cs typeface="Calibri"/>
                <a:sym typeface="Calibri"/>
              </a:rPr>
              <a:t> Follow-up with client to assess for any adverse events associated with index testing</a:t>
            </a:r>
            <a:endParaRPr sz="1200" dirty="0">
              <a:solidFill>
                <a:schemeClr val="dk1"/>
              </a:solidFill>
              <a:latin typeface="+mn-lt"/>
              <a:ea typeface="Calibri"/>
              <a:cs typeface="Calibri"/>
              <a:sym typeface="Calibri"/>
            </a:endParaRPr>
          </a:p>
        </p:txBody>
      </p:sp>
      <p:sp>
        <p:nvSpPr>
          <p:cNvPr id="53" name="Google Shape;941;p60">
            <a:extLst>
              <a:ext uri="{FF2B5EF4-FFF2-40B4-BE49-F238E27FC236}">
                <a16:creationId xmlns:a16="http://schemas.microsoft.com/office/drawing/2014/main" id="{158DD9A3-2480-48FD-871D-E7FC8A761DC7}"/>
              </a:ext>
            </a:extLst>
          </p:cNvPr>
          <p:cNvSpPr/>
          <p:nvPr/>
        </p:nvSpPr>
        <p:spPr>
          <a:xfrm>
            <a:off x="6255495" y="163842"/>
            <a:ext cx="5268804" cy="59436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When? Where? What messages/talking points, what tools? How? </a:t>
            </a:r>
            <a:endParaRPr lang="uk-UA" sz="1100" dirty="0"/>
          </a:p>
        </p:txBody>
      </p:sp>
      <p:sp>
        <p:nvSpPr>
          <p:cNvPr id="54" name="Google Shape;942;p60">
            <a:extLst>
              <a:ext uri="{FF2B5EF4-FFF2-40B4-BE49-F238E27FC236}">
                <a16:creationId xmlns:a16="http://schemas.microsoft.com/office/drawing/2014/main" id="{91469364-E008-4F8A-A4D1-D1E285970AFE}"/>
              </a:ext>
            </a:extLst>
          </p:cNvPr>
          <p:cNvSpPr/>
          <p:nvPr/>
        </p:nvSpPr>
        <p:spPr>
          <a:xfrm>
            <a:off x="6255495" y="1475416"/>
            <a:ext cx="5268804" cy="594360"/>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dirty="0">
                <a:solidFill>
                  <a:schemeClr val="dk1"/>
                </a:solidFill>
                <a:latin typeface="+mn-lt"/>
                <a:ea typeface="Calibri"/>
                <a:cs typeface="Calibri"/>
                <a:sym typeface="Calibri"/>
              </a:rPr>
              <a:t>How to document consent? </a:t>
            </a:r>
          </a:p>
        </p:txBody>
      </p:sp>
      <p:sp>
        <p:nvSpPr>
          <p:cNvPr id="55" name="Google Shape;943;p60">
            <a:extLst>
              <a:ext uri="{FF2B5EF4-FFF2-40B4-BE49-F238E27FC236}">
                <a16:creationId xmlns:a16="http://schemas.microsoft.com/office/drawing/2014/main" id="{F1D1BDDD-B3AB-4FBB-B8EF-79B657C17217}"/>
              </a:ext>
            </a:extLst>
          </p:cNvPr>
          <p:cNvSpPr/>
          <p:nvPr/>
        </p:nvSpPr>
        <p:spPr>
          <a:xfrm>
            <a:off x="6255495" y="2131203"/>
            <a:ext cx="5268804" cy="59436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What screening information is needed to guide the conversation? What documentation tools? What job aides, if any?</a:t>
            </a:r>
            <a:endParaRPr lang="uk-UA" sz="1100" dirty="0"/>
          </a:p>
        </p:txBody>
      </p:sp>
      <p:sp>
        <p:nvSpPr>
          <p:cNvPr id="57" name="Google Shape;944;p60">
            <a:extLst>
              <a:ext uri="{FF2B5EF4-FFF2-40B4-BE49-F238E27FC236}">
                <a16:creationId xmlns:a16="http://schemas.microsoft.com/office/drawing/2014/main" id="{7FAC8F3F-2DE0-4A0B-B04E-F204527FA0B7}"/>
              </a:ext>
            </a:extLst>
          </p:cNvPr>
          <p:cNvSpPr/>
          <p:nvPr/>
        </p:nvSpPr>
        <p:spPr>
          <a:xfrm>
            <a:off x="6255495" y="2786990"/>
            <a:ext cx="5268804" cy="59436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000" dirty="0">
                <a:solidFill>
                  <a:schemeClr val="tx1"/>
                </a:solidFill>
              </a:rPr>
              <a:t>What screening tool or questions are needed to ask about IPV? What SOPs or training are needed to respond to those who disclose violence? What services are available to survivors; how will providers link effectively to them and ensure they are KP-friendly?</a:t>
            </a:r>
            <a:endParaRPr lang="uk-UA" sz="1000" dirty="0">
              <a:solidFill>
                <a:schemeClr val="tx1"/>
              </a:solidFill>
            </a:endParaRPr>
          </a:p>
        </p:txBody>
      </p:sp>
      <p:sp>
        <p:nvSpPr>
          <p:cNvPr id="58" name="Google Shape;945;p60">
            <a:extLst>
              <a:ext uri="{FF2B5EF4-FFF2-40B4-BE49-F238E27FC236}">
                <a16:creationId xmlns:a16="http://schemas.microsoft.com/office/drawing/2014/main" id="{40E769CB-F9F6-47F3-A182-696E438E015D}"/>
              </a:ext>
            </a:extLst>
          </p:cNvPr>
          <p:cNvSpPr/>
          <p:nvPr/>
        </p:nvSpPr>
        <p:spPr>
          <a:xfrm>
            <a:off x="6255495" y="3442777"/>
            <a:ext cx="5268804" cy="59436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What documentation tools? Key messages? Tools for the client?</a:t>
            </a:r>
            <a:endParaRPr lang="uk-UA" sz="1100" dirty="0"/>
          </a:p>
        </p:txBody>
      </p:sp>
      <p:sp>
        <p:nvSpPr>
          <p:cNvPr id="62" name="Google Shape;946;p60">
            <a:extLst>
              <a:ext uri="{FF2B5EF4-FFF2-40B4-BE49-F238E27FC236}">
                <a16:creationId xmlns:a16="http://schemas.microsoft.com/office/drawing/2014/main" id="{209B0853-F426-4345-AB4A-A6A2C785DC06}"/>
              </a:ext>
            </a:extLst>
          </p:cNvPr>
          <p:cNvSpPr/>
          <p:nvPr/>
        </p:nvSpPr>
        <p:spPr>
          <a:xfrm>
            <a:off x="6255495" y="4098564"/>
            <a:ext cx="5268804" cy="59436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Where? When? What documentation tools? What communication tools/scripts? Messages? How to manage confidentiality? Resources required? Monitoring?</a:t>
            </a:r>
            <a:endParaRPr lang="uk-UA" sz="1100" dirty="0"/>
          </a:p>
        </p:txBody>
      </p:sp>
      <p:sp>
        <p:nvSpPr>
          <p:cNvPr id="68" name="Google Shape;947;p60">
            <a:extLst>
              <a:ext uri="{FF2B5EF4-FFF2-40B4-BE49-F238E27FC236}">
                <a16:creationId xmlns:a16="http://schemas.microsoft.com/office/drawing/2014/main" id="{876F73DC-C2DB-4F71-8C78-1ABF08C0A5ED}"/>
              </a:ext>
            </a:extLst>
          </p:cNvPr>
          <p:cNvSpPr/>
          <p:nvPr/>
        </p:nvSpPr>
        <p:spPr>
          <a:xfrm>
            <a:off x="6255495" y="4754351"/>
            <a:ext cx="5268804" cy="59436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What documentation tools? How to monitor? How to analyze? </a:t>
            </a:r>
            <a:endParaRPr lang="uk-UA" sz="1100" dirty="0"/>
          </a:p>
        </p:txBody>
      </p:sp>
      <p:sp>
        <p:nvSpPr>
          <p:cNvPr id="69" name="Google Shape;979;p60">
            <a:extLst>
              <a:ext uri="{FF2B5EF4-FFF2-40B4-BE49-F238E27FC236}">
                <a16:creationId xmlns:a16="http://schemas.microsoft.com/office/drawing/2014/main" id="{DFC68856-8719-4AAD-B48B-390528236165}"/>
              </a:ext>
            </a:extLst>
          </p:cNvPr>
          <p:cNvSpPr/>
          <p:nvPr/>
        </p:nvSpPr>
        <p:spPr>
          <a:xfrm>
            <a:off x="6255495" y="819629"/>
            <a:ext cx="5268804" cy="59436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When? How often? Where? What messages/talking points, what tools?</a:t>
            </a:r>
            <a:endParaRPr lang="uk-UA" sz="1100" dirty="0"/>
          </a:p>
        </p:txBody>
      </p:sp>
      <p:sp>
        <p:nvSpPr>
          <p:cNvPr id="70" name="Google Shape;981;p60">
            <a:extLst>
              <a:ext uri="{FF2B5EF4-FFF2-40B4-BE49-F238E27FC236}">
                <a16:creationId xmlns:a16="http://schemas.microsoft.com/office/drawing/2014/main" id="{598D94D9-16EC-48D7-83D8-800B0101CBEE}"/>
              </a:ext>
            </a:extLst>
          </p:cNvPr>
          <p:cNvSpPr/>
          <p:nvPr/>
        </p:nvSpPr>
        <p:spPr>
          <a:xfrm>
            <a:off x="6255495" y="5410138"/>
            <a:ext cx="5268804" cy="594360"/>
          </a:xfrm>
          <a:prstGeom prst="rect">
            <a:avLst/>
          </a:prstGeom>
          <a:solidFill>
            <a:srgbClr val="EAB2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What services are available? How to document and track service uptake? How to integrate with risk network referral? How to conduct targeted referral?</a:t>
            </a:r>
            <a:endParaRPr lang="uk-UA" sz="1100" dirty="0"/>
          </a:p>
        </p:txBody>
      </p:sp>
      <p:sp>
        <p:nvSpPr>
          <p:cNvPr id="71" name="Google Shape;982;p60">
            <a:extLst>
              <a:ext uri="{FF2B5EF4-FFF2-40B4-BE49-F238E27FC236}">
                <a16:creationId xmlns:a16="http://schemas.microsoft.com/office/drawing/2014/main" id="{1E3C9F74-196C-4669-B226-8E742E79F942}"/>
              </a:ext>
            </a:extLst>
          </p:cNvPr>
          <p:cNvSpPr/>
          <p:nvPr/>
        </p:nvSpPr>
        <p:spPr>
          <a:xfrm>
            <a:off x="6255495" y="6065921"/>
            <a:ext cx="5268804" cy="59436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en-US" sz="1100" dirty="0"/>
              <a:t>What documentation tools? How to monitor? How to analyze? </a:t>
            </a:r>
            <a:endParaRPr lang="uk-UA" sz="1100" dirty="0"/>
          </a:p>
        </p:txBody>
      </p:sp>
      <p:sp>
        <p:nvSpPr>
          <p:cNvPr id="81" name="Google Shape;52;p105">
            <a:extLst>
              <a:ext uri="{FF2B5EF4-FFF2-40B4-BE49-F238E27FC236}">
                <a16:creationId xmlns:a16="http://schemas.microsoft.com/office/drawing/2014/main" id="{F30D0851-C87B-4E5F-BA48-66B064867380}"/>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44206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A22785-6B73-4634-9B8E-80115A2C7D5B}"/>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p:txBody>
          <a:bodyPr/>
          <a:lstStyle/>
          <a:p>
            <a:r>
              <a:rPr lang="en-US" dirty="0"/>
              <a:t>Session 10. Motivational counseling</a:t>
            </a:r>
            <a:br>
              <a:rPr lang="en-US" dirty="0"/>
            </a:br>
            <a:endParaRPr lang="en-US" dirty="0"/>
          </a:p>
        </p:txBody>
      </p:sp>
    </p:spTree>
    <p:extLst>
      <p:ext uri="{BB962C8B-B14F-4D97-AF65-F5344CB8AC3E}">
        <p14:creationId xmlns:p14="http://schemas.microsoft.com/office/powerpoint/2010/main" val="2409613284"/>
      </p:ext>
    </p:extLst>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25025EA42C304EBCD929921F538C3F" ma:contentTypeVersion="13" ma:contentTypeDescription="Create a new document." ma:contentTypeScope="" ma:versionID="ad7cddfda0a8a315eb68c7491343c2ff">
  <xsd:schema xmlns:xsd="http://www.w3.org/2001/XMLSchema" xmlns:xs="http://www.w3.org/2001/XMLSchema" xmlns:p="http://schemas.microsoft.com/office/2006/metadata/properties" xmlns:ns3="a873ff08-4e00-4b20-be27-6a6630b41a1a" xmlns:ns4="850f1754-e3dd-4eec-8003-3b9176809a28" targetNamespace="http://schemas.microsoft.com/office/2006/metadata/properties" ma:root="true" ma:fieldsID="35ef3a3d96e74a99494701d1a63e6fcc" ns3:_="" ns4:_="">
    <xsd:import namespace="a873ff08-4e00-4b20-be27-6a6630b41a1a"/>
    <xsd:import namespace="850f1754-e3dd-4eec-8003-3b9176809a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3ff08-4e00-4b20-be27-6a6630b41a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0f1754-e3dd-4eec-8003-3b9176809a2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B0D1D8-B821-44A2-AECF-3CE0CA7B2135}">
  <ds:schemaRefs>
    <ds:schemaRef ds:uri="http://purl.org/dc/dcmitype/"/>
    <ds:schemaRef ds:uri="http://schemas.microsoft.com/office/2006/documentManagement/types"/>
    <ds:schemaRef ds:uri="http://schemas.microsoft.com/office/2006/metadata/properties"/>
    <ds:schemaRef ds:uri="http://www.w3.org/XML/1998/namespace"/>
    <ds:schemaRef ds:uri="a873ff08-4e00-4b20-be27-6a6630b41a1a"/>
    <ds:schemaRef ds:uri="850f1754-e3dd-4eec-8003-3b9176809a28"/>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FEACA0C-3ABE-452A-B11F-9A5BC8D6D671}">
  <ds:schemaRefs>
    <ds:schemaRef ds:uri="http://schemas.microsoft.com/sharepoint/v3/contenttype/forms"/>
  </ds:schemaRefs>
</ds:datastoreItem>
</file>

<file path=customXml/itemProps3.xml><?xml version="1.0" encoding="utf-8"?>
<ds:datastoreItem xmlns:ds="http://schemas.openxmlformats.org/officeDocument/2006/customXml" ds:itemID="{B70C11C3-D9FF-41B9-AB06-610B657FB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3ff08-4e00-4b20-be27-6a6630b41a1a"/>
    <ds:schemaRef ds:uri="850f1754-e3dd-4eec-8003-3b9176809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12402</TotalTime>
  <Words>12154</Words>
  <Application>Microsoft Office PowerPoint</Application>
  <PresentationFormat>Widescreen</PresentationFormat>
  <Paragraphs>874</Paragraphs>
  <Slides>60</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Alright Sans Medium</vt:lpstr>
      <vt:lpstr>Arial</vt:lpstr>
      <vt:lpstr>Calibri</vt:lpstr>
      <vt:lpstr>Calibri Light</vt:lpstr>
      <vt:lpstr>Courier New</vt:lpstr>
      <vt:lpstr>Times New Roman</vt:lpstr>
      <vt:lpstr>Wingdings</vt:lpstr>
      <vt:lpstr>ThemeEpiC</vt:lpstr>
      <vt:lpstr>Index testing and risk network referral Program implementation orientation and training Day 2</vt:lpstr>
      <vt:lpstr>PowerPoint Presentation</vt:lpstr>
      <vt:lpstr>Session 8. Client panel</vt:lpstr>
      <vt:lpstr>Client panel</vt:lpstr>
      <vt:lpstr>Session 9. Building a localized index testing and risk network referral approach</vt:lpstr>
      <vt:lpstr>Local adaptation of index testing: considerations</vt:lpstr>
      <vt:lpstr>Activity: Step-by-step design</vt:lpstr>
      <vt:lpstr>Activity:  Step-by-step design</vt:lpstr>
      <vt:lpstr>Session 10. Motivational counseling </vt:lpstr>
      <vt:lpstr>How would you respond?</vt:lpstr>
      <vt:lpstr>Motivational counseling</vt:lpstr>
      <vt:lpstr>Why might be…</vt:lpstr>
      <vt:lpstr>Motivational counseling is critical</vt:lpstr>
      <vt:lpstr>Reflective listening</vt:lpstr>
      <vt:lpstr>Activity: Group reflection</vt:lpstr>
      <vt:lpstr>Affirmation</vt:lpstr>
      <vt:lpstr>Activity: Affirmations</vt:lpstr>
      <vt:lpstr>Questioning</vt:lpstr>
      <vt:lpstr>Activity: Questioning</vt:lpstr>
      <vt:lpstr>When is it the counselor/provider’s turn to speak?</vt:lpstr>
      <vt:lpstr>Ask-tell-ask</vt:lpstr>
      <vt:lpstr>Ask-tell-ask script</vt:lpstr>
      <vt:lpstr>Avoid these…</vt:lpstr>
      <vt:lpstr>…try these instead</vt:lpstr>
      <vt:lpstr>When does motivating cross the line to coercion?</vt:lpstr>
      <vt:lpstr>When motivational counseling techniques are not appropriate</vt:lpstr>
      <vt:lpstr>Session 11. Asking about and responding to intimate partner violence</vt:lpstr>
      <vt:lpstr>Minimum requirements that must be in place before you ask about violence</vt:lpstr>
      <vt:lpstr>Bringing up IPV</vt:lpstr>
      <vt:lpstr>Asking about IPV</vt:lpstr>
      <vt:lpstr>If someone says “no” to all questions on violence</vt:lpstr>
      <vt:lpstr>If someone says “yes” to IPV screening, what do you do?</vt:lpstr>
      <vt:lpstr>First-line support</vt:lpstr>
      <vt:lpstr>Listen closely with empathy and no judgment</vt:lpstr>
      <vt:lpstr>Listening do’s and don’ts</vt:lpstr>
      <vt:lpstr>Inquire about needs and concerns</vt:lpstr>
      <vt:lpstr>Techniques to inquire about needs and concerns</vt:lpstr>
      <vt:lpstr>Activity: Inquire about needs and concerns</vt:lpstr>
      <vt:lpstr>Activity: Inquire about needs and concerns</vt:lpstr>
      <vt:lpstr>Validate</vt:lpstr>
      <vt:lpstr>Validate: Messages to use</vt:lpstr>
      <vt:lpstr>Activity: Practice responding</vt:lpstr>
      <vt:lpstr>Validate: Messages to avoid</vt:lpstr>
      <vt:lpstr>Enhance safety</vt:lpstr>
      <vt:lpstr>Ask about safety</vt:lpstr>
      <vt:lpstr>Assessing risk</vt:lpstr>
      <vt:lpstr>If risk of immediate violence is high</vt:lpstr>
      <vt:lpstr>Safety planning</vt:lpstr>
      <vt:lpstr>Explore safety strategies</vt:lpstr>
      <vt:lpstr>Safety strategies are even more important during COVID-19</vt:lpstr>
      <vt:lpstr>Support</vt:lpstr>
      <vt:lpstr>Discussion: Meeting victim’s needs</vt:lpstr>
      <vt:lpstr>Referral process in X province/district</vt:lpstr>
      <vt:lpstr>A note about immediate clinical services</vt:lpstr>
      <vt:lpstr>Provide information and make referrals to available resources</vt:lpstr>
      <vt:lpstr>Identify existing strengths and networks</vt:lpstr>
      <vt:lpstr>Activity: Practice responding to violence</vt:lpstr>
      <vt:lpstr>Activity: Practice responding to and documenting violence (debrief)</vt:lpstr>
      <vt:lpstr>Potential cycle of harms</vt:lpstr>
      <vt:lpstr>End of Day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&amp; risk network referral Program implementation orientation and training Module A City, Country YEAR</dc:title>
  <dc:creator>Daniel Levitt</dc:creator>
  <cp:lastModifiedBy>Lucy Harber</cp:lastModifiedBy>
  <cp:revision>294</cp:revision>
  <dcterms:created xsi:type="dcterms:W3CDTF">2019-12-19T01:26:26Z</dcterms:created>
  <dcterms:modified xsi:type="dcterms:W3CDTF">2021-01-19T19:32:31Z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0x010100DC25025EA42C304EBCD929921F538C3F</vt:lpwstr>
  </property>
</Properties>
</file>