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9_E16D8EBD.xml" ContentType="application/vnd.ms-powerpoint.comments+xml"/>
  <Override PartName="/ppt/notesSlides/notesSlide9.xml" ContentType="application/vnd.openxmlformats-officedocument.presentationml.notesSlide+xml"/>
  <Override PartName="/ppt/comments/modernComment_128_50D2B0D8.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59_FFF1359C.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1B_E057AC98.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5F_2F1A9965.xml" ContentType="application/vnd.ms-powerpoint.comments+xml"/>
  <Override PartName="/ppt/notesSlides/notesSlide19.xml" ContentType="application/vnd.openxmlformats-officedocument.presentationml.notesSlide+xml"/>
  <Override PartName="/ppt/comments/modernComment_1AB_4AF93E9B.xml" ContentType="application/vnd.ms-powerpoint.comments+xml"/>
  <Override PartName="/ppt/notesSlides/notesSlide20.xml" ContentType="application/vnd.openxmlformats-officedocument.presentationml.notesSlide+xml"/>
  <Override PartName="/ppt/comments/modernComment_158_D96F82F4.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34_F71F56E1.xml" ContentType="application/vnd.ms-powerpoint.comments+xml"/>
  <Override PartName="/ppt/notesSlides/notesSlide24.xml" ContentType="application/vnd.openxmlformats-officedocument.presentationml.notesSlide+xml"/>
  <Override PartName="/ppt/comments/modernComment_135_7DD057F0.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3C_82E814F1.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3E_7870D934.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43_7B1A5B07.xml" ContentType="application/vnd.ms-powerpoint.comments+xml"/>
  <Override PartName="/ppt/notesSlides/notesSlide34.xml" ContentType="application/vnd.openxmlformats-officedocument.presentationml.notesSlide+xml"/>
  <Override PartName="/ppt/comments/modernComment_142_3E66D308.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47_4C6EE0DB.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comments/modernComment_162_112BEEAA.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179_3E61460C.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modernComment_16E_D77FAEDC.xml" ContentType="application/vnd.ms-powerpoint.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modernComment_131_1F6BD4D7.xml" ContentType="application/vnd.ms-powerpoint.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16B_C0183074.xml" ContentType="application/vnd.ms-powerpoint.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omments/modernComment_1AA_F14BE901.xml" ContentType="application/vnd.ms-powerpoint.comment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omments/modernComment_16C_F11CDCCA.xml" ContentType="application/vnd.ms-powerpoint.comment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omments/modernComment_1A9_93A015C5.xml" ContentType="application/vnd.ms-powerpoint.comment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omments/modernComment_17A_D255A0A5.xml" ContentType="application/vnd.ms-powerpoint.comment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omments/modernComment_19C_BEC6CA21.xml" ContentType="application/vnd.ms-powerpoint.comment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omments/modernComment_1A8_9E5AC454.xml" ContentType="application/vnd.ms-powerpoint.comment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9" r:id="rId4"/>
  </p:sldMasterIdLst>
  <p:notesMasterIdLst>
    <p:notesMasterId r:id="rId117"/>
  </p:notesMasterIdLst>
  <p:sldIdLst>
    <p:sldId id="257" r:id="rId5"/>
    <p:sldId id="259" r:id="rId6"/>
    <p:sldId id="258" r:id="rId7"/>
    <p:sldId id="278" r:id="rId8"/>
    <p:sldId id="343" r:id="rId9"/>
    <p:sldId id="279" r:id="rId10"/>
    <p:sldId id="275" r:id="rId11"/>
    <p:sldId id="342" r:id="rId12"/>
    <p:sldId id="281" r:id="rId13"/>
    <p:sldId id="296" r:id="rId14"/>
    <p:sldId id="276" r:id="rId15"/>
    <p:sldId id="277" r:id="rId16"/>
    <p:sldId id="282" r:id="rId17"/>
    <p:sldId id="345" r:id="rId18"/>
    <p:sldId id="346" r:id="rId19"/>
    <p:sldId id="284" r:id="rId20"/>
    <p:sldId id="350" r:id="rId21"/>
    <p:sldId id="283" r:id="rId22"/>
    <p:sldId id="352" r:id="rId23"/>
    <p:sldId id="351" r:id="rId24"/>
    <p:sldId id="427" r:id="rId25"/>
    <p:sldId id="344" r:id="rId26"/>
    <p:sldId id="291" r:id="rId27"/>
    <p:sldId id="301" r:id="rId28"/>
    <p:sldId id="302" r:id="rId29"/>
    <p:sldId id="260" r:id="rId30"/>
    <p:sldId id="308" r:id="rId31"/>
    <p:sldId id="309" r:id="rId32"/>
    <p:sldId id="310" r:id="rId33"/>
    <p:sldId id="316" r:id="rId34"/>
    <p:sldId id="317" r:id="rId35"/>
    <p:sldId id="311" r:id="rId36"/>
    <p:sldId id="318" r:id="rId37"/>
    <p:sldId id="319" r:id="rId38"/>
    <p:sldId id="320" r:id="rId39"/>
    <p:sldId id="321" r:id="rId40"/>
    <p:sldId id="323" r:id="rId41"/>
    <p:sldId id="322" r:id="rId42"/>
    <p:sldId id="326" r:id="rId43"/>
    <p:sldId id="327" r:id="rId44"/>
    <p:sldId id="328" r:id="rId45"/>
    <p:sldId id="329" r:id="rId46"/>
    <p:sldId id="330" r:id="rId47"/>
    <p:sldId id="340" r:id="rId48"/>
    <p:sldId id="331" r:id="rId49"/>
    <p:sldId id="333" r:id="rId50"/>
    <p:sldId id="332" r:id="rId51"/>
    <p:sldId id="334" r:id="rId52"/>
    <p:sldId id="285" r:id="rId53"/>
    <p:sldId id="286" r:id="rId54"/>
    <p:sldId id="288" r:id="rId55"/>
    <p:sldId id="369" r:id="rId56"/>
    <p:sldId id="371" r:id="rId57"/>
    <p:sldId id="370" r:id="rId58"/>
    <p:sldId id="353" r:id="rId59"/>
    <p:sldId id="287" r:id="rId60"/>
    <p:sldId id="354" r:id="rId61"/>
    <p:sldId id="373" r:id="rId62"/>
    <p:sldId id="377" r:id="rId63"/>
    <p:sldId id="315" r:id="rId64"/>
    <p:sldId id="338" r:id="rId65"/>
    <p:sldId id="339" r:id="rId66"/>
    <p:sldId id="384" r:id="rId67"/>
    <p:sldId id="289" r:id="rId68"/>
    <p:sldId id="349" r:id="rId69"/>
    <p:sldId id="348" r:id="rId70"/>
    <p:sldId id="366" r:id="rId71"/>
    <p:sldId id="367" r:id="rId72"/>
    <p:sldId id="374" r:id="rId73"/>
    <p:sldId id="305" r:id="rId74"/>
    <p:sldId id="306" r:id="rId75"/>
    <p:sldId id="361" r:id="rId76"/>
    <p:sldId id="362" r:id="rId77"/>
    <p:sldId id="363" r:id="rId78"/>
    <p:sldId id="417" r:id="rId79"/>
    <p:sldId id="420" r:id="rId80"/>
    <p:sldId id="426" r:id="rId81"/>
    <p:sldId id="376" r:id="rId82"/>
    <p:sldId id="364" r:id="rId83"/>
    <p:sldId id="365" r:id="rId84"/>
    <p:sldId id="312" r:id="rId85"/>
    <p:sldId id="425" r:id="rId86"/>
    <p:sldId id="359" r:id="rId87"/>
    <p:sldId id="360" r:id="rId88"/>
    <p:sldId id="378" r:id="rId89"/>
    <p:sldId id="379" r:id="rId90"/>
    <p:sldId id="380" r:id="rId91"/>
    <p:sldId id="381" r:id="rId92"/>
    <p:sldId id="382" r:id="rId93"/>
    <p:sldId id="383" r:id="rId94"/>
    <p:sldId id="406" r:id="rId95"/>
    <p:sldId id="409" r:id="rId96"/>
    <p:sldId id="407" r:id="rId97"/>
    <p:sldId id="408" r:id="rId98"/>
    <p:sldId id="411" r:id="rId99"/>
    <p:sldId id="410" r:id="rId100"/>
    <p:sldId id="412" r:id="rId101"/>
    <p:sldId id="413" r:id="rId102"/>
    <p:sldId id="414" r:id="rId103"/>
    <p:sldId id="422" r:id="rId104"/>
    <p:sldId id="423" r:id="rId105"/>
    <p:sldId id="424" r:id="rId106"/>
    <p:sldId id="290" r:id="rId107"/>
    <p:sldId id="297" r:id="rId108"/>
    <p:sldId id="298" r:id="rId109"/>
    <p:sldId id="299" r:id="rId110"/>
    <p:sldId id="415" r:id="rId111"/>
    <p:sldId id="416" r:id="rId112"/>
    <p:sldId id="300" r:id="rId113"/>
    <p:sldId id="421" r:id="rId114"/>
    <p:sldId id="419" r:id="rId115"/>
    <p:sldId id="274" r:id="rId116"/>
  </p:sldIdLst>
  <p:sldSz cx="12192000" cy="6858000"/>
  <p:notesSz cx="6858000" cy="9144000"/>
  <p:custDataLst>
    <p:tags r:id="rId1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74A01-B04D-CE79-9273-3CB641AD867E}" name="Andrea Surette" initials="AS" userId="S::asurette@fhi360.org::854b0342-59ea-4061-854d-d113e31fda5d" providerId="AD"/>
  <p188:author id="{8CD42F20-EF96-AC99-E0FD-B6F0DCF6C965}" name="Katherine Douglass" initials="KD" userId="S::kdouglass@mfa.gwu.edu::1851931c-95f1-4bfd-b9ef-33de7370f69c" providerId="AD"/>
  <p188:author id="{BC91D423-8BED-7723-9CFA-C49BCFAD129F}" name="Emily Headrick" initials="EH" userId="S::EHeadrick@fhi360.org::d3833a32-2329-4ef1-9c6f-c9e2ef22051f" providerId="AD"/>
  <p188:author id="{B0D23752-DB15-8D76-955A-37153DC7A15E}" name="Andrea Surette" initials="AS" userId="S::ASurette@fhi360.org::854b0342-59ea-4061-854d-d113e31fda5d" providerId="AD"/>
  <p188:author id="{BF65EA8E-D76B-66A7-9D50-7399273C0B7A}" name="Margarita Makarova" initials="MM" userId="cf228fe6e16f2b17" providerId="Windows Live"/>
  <p188:author id="{45BF31A9-9FB9-5157-A3C0-A8500C996FD0}" name="Kate Douglass" initials="KD" userId="S::kdouglass@fhi360.org::71aedcd6-e3e2-43fb-9c19-63762a958b5e" providerId="AD"/>
  <p188:author id="{D1E7B9E3-7174-A032-94CD-ABE6B36EE080}" name="Mary Kariuki" initials="MK" userId="S::mkariuki@fhi360.org::a2d762f5-19db-49d2-a26c-7ca382abf31e" providerId="AD"/>
  <p188:author id="{FA20DEE4-A319-0046-E82D-B19ED6B306DC}" name="Laurent Ferradini" initials="LF" userId="S::lferradini@fhi360.org::c6e541dc-c6bb-4880-9800-85fea79c73b9" providerId="AD"/>
  <p188:author id="{D14D55E9-E544-5C1E-3C5A-6E5ABE40B449}" name="Amy DiTrani" initials="AD" userId="192e62045784db8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cy Harber" initials="LH" lastIdx="0" clrIdx="0">
    <p:extLst>
      <p:ext uri="{19B8F6BF-5375-455C-9EA6-DF929625EA0E}">
        <p15:presenceInfo xmlns:p15="http://schemas.microsoft.com/office/powerpoint/2012/main" userId="43d7cc6d3c7d2c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35"/>
    <p:restoredTop sz="68163"/>
  </p:normalViewPr>
  <p:slideViewPr>
    <p:cSldViewPr snapToGrid="0">
      <p:cViewPr varScale="1">
        <p:scale>
          <a:sx n="80" d="100"/>
          <a:sy n="80" d="100"/>
        </p:scale>
        <p:origin x="2400" y="19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ags" Target="tags/tag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Surette" userId="854b0342-59ea-4061-854d-d113e31fda5d" providerId="ADAL" clId="{766EBF24-21F5-4E8C-8951-ABD4C395C167}"/>
    <pc:docChg chg="undo custSel modSld">
      <pc:chgData name="Andrea Surette" userId="854b0342-59ea-4061-854d-d113e31fda5d" providerId="ADAL" clId="{766EBF24-21F5-4E8C-8951-ABD4C395C167}" dt="2022-11-22T20:41:34.137" v="17"/>
      <pc:docMkLst>
        <pc:docMk/>
      </pc:docMkLst>
      <pc:sldChg chg="addCm delCm">
        <pc:chgData name="Andrea Surette" userId="854b0342-59ea-4061-854d-d113e31fda5d" providerId="ADAL" clId="{766EBF24-21F5-4E8C-8951-ABD4C395C167}" dt="2022-11-22T20:41:34.137" v="17"/>
        <pc:sldMkLst>
          <pc:docMk/>
          <pc:sldMk cId="2065324807" sldId="323"/>
        </pc:sldMkLst>
      </pc:sldChg>
      <pc:sldChg chg="modCm">
        <pc:chgData name="Andrea Surette" userId="854b0342-59ea-4061-854d-d113e31fda5d" providerId="ADAL" clId="{766EBF24-21F5-4E8C-8951-ABD4C395C167}" dt="2022-11-22T20:34:15.629" v="13" actId="2056"/>
        <pc:sldMkLst>
          <pc:docMk/>
          <pc:sldMk cId="4293997980" sldId="345"/>
        </pc:sldMkLst>
      </pc:sldChg>
      <pc:sldChg chg="modSp mod">
        <pc:chgData name="Andrea Surette" userId="854b0342-59ea-4061-854d-d113e31fda5d" providerId="ADAL" clId="{766EBF24-21F5-4E8C-8951-ABD4C395C167}" dt="2022-11-22T20:27:02.268" v="12" actId="33524"/>
        <pc:sldMkLst>
          <pc:docMk/>
          <pc:sldMk cId="3200698913" sldId="412"/>
        </pc:sldMkLst>
        <pc:spChg chg="mod">
          <ac:chgData name="Andrea Surette" userId="854b0342-59ea-4061-854d-d113e31fda5d" providerId="ADAL" clId="{766EBF24-21F5-4E8C-8951-ABD4C395C167}" dt="2022-11-22T20:27:02.268" v="12" actId="33524"/>
          <ac:spMkLst>
            <pc:docMk/>
            <pc:sldMk cId="3200698913" sldId="412"/>
            <ac:spMk id="3" creationId="{B4C95142-83FC-CBB8-FFD1-0A3715CDB9E7}"/>
          </ac:spMkLst>
        </pc:spChg>
      </pc:sldChg>
      <pc:sldChg chg="modSp mod">
        <pc:chgData name="Andrea Surette" userId="854b0342-59ea-4061-854d-d113e31fda5d" providerId="ADAL" clId="{766EBF24-21F5-4E8C-8951-ABD4C395C167}" dt="2022-11-22T20:26:44.954" v="11" actId="20577"/>
        <pc:sldMkLst>
          <pc:docMk/>
          <pc:sldMk cId="4048283905" sldId="426"/>
        </pc:sldMkLst>
        <pc:spChg chg="mod">
          <ac:chgData name="Andrea Surette" userId="854b0342-59ea-4061-854d-d113e31fda5d" providerId="ADAL" clId="{766EBF24-21F5-4E8C-8951-ABD4C395C167}" dt="2022-11-22T20:26:44.954" v="11" actId="20577"/>
          <ac:spMkLst>
            <pc:docMk/>
            <pc:sldMk cId="4048283905" sldId="426"/>
            <ac:spMk id="3" creationId="{9A81B8FF-9FC6-707D-5175-7825A10446A4}"/>
          </ac:spMkLst>
        </pc:spChg>
      </pc:sldChg>
      <pc:sldChg chg="modNotesTx">
        <pc:chgData name="Andrea Surette" userId="854b0342-59ea-4061-854d-d113e31fda5d" providerId="ADAL" clId="{766EBF24-21F5-4E8C-8951-ABD4C395C167}" dt="2022-11-22T20:36:48.977" v="14" actId="6549"/>
        <pc:sldMkLst>
          <pc:docMk/>
          <pc:sldMk cId="1257848475" sldId="427"/>
        </pc:sldMkLst>
      </pc:sldChg>
    </pc:docChg>
  </pc:docChgLst>
  <pc:docChgLst>
    <pc:chgData name="Andrea Surette" userId="854b0342-59ea-4061-854d-d113e31fda5d" providerId="ADAL" clId="{C26FD2B3-BCC0-4305-94B9-4CBF32FD0260}"/>
    <pc:docChg chg="custSel modSld">
      <pc:chgData name="Andrea Surette" userId="854b0342-59ea-4061-854d-d113e31fda5d" providerId="ADAL" clId="{C26FD2B3-BCC0-4305-94B9-4CBF32FD0260}" dt="2023-01-12T20:29:45.987" v="3" actId="1076"/>
      <pc:docMkLst>
        <pc:docMk/>
      </pc:docMkLst>
      <pc:sldChg chg="addSp delSp modSp mod">
        <pc:chgData name="Andrea Surette" userId="854b0342-59ea-4061-854d-d113e31fda5d" providerId="ADAL" clId="{C26FD2B3-BCC0-4305-94B9-4CBF32FD0260}" dt="2023-01-12T20:29:45.987" v="3" actId="1076"/>
        <pc:sldMkLst>
          <pc:docMk/>
          <pc:sldMk cId="2065324807" sldId="323"/>
        </pc:sldMkLst>
        <pc:picChg chg="add mod">
          <ac:chgData name="Andrea Surette" userId="854b0342-59ea-4061-854d-d113e31fda5d" providerId="ADAL" clId="{C26FD2B3-BCC0-4305-94B9-4CBF32FD0260}" dt="2023-01-12T20:29:45.987" v="3" actId="1076"/>
          <ac:picMkLst>
            <pc:docMk/>
            <pc:sldMk cId="2065324807" sldId="323"/>
            <ac:picMk id="4" creationId="{9BB4F9EB-69A5-0689-3DA4-B9D667F7EEF8}"/>
          </ac:picMkLst>
        </pc:picChg>
        <pc:picChg chg="del">
          <ac:chgData name="Andrea Surette" userId="854b0342-59ea-4061-854d-d113e31fda5d" providerId="ADAL" clId="{C26FD2B3-BCC0-4305-94B9-4CBF32FD0260}" dt="2023-01-12T20:29:41.053" v="0" actId="478"/>
          <ac:picMkLst>
            <pc:docMk/>
            <pc:sldMk cId="2065324807" sldId="323"/>
            <ac:picMk id="5" creationId="{31723668-2EBD-BA56-094C-EC64DE335FA4}"/>
          </ac:picMkLst>
        </pc:picChg>
      </pc:sldChg>
    </pc:docChg>
  </pc:docChgLst>
</pc:chgInfo>
</file>

<file path=ppt/comments/modernComment_119_E16D8EBD.xml><?xml version="1.0" encoding="utf-8"?>
<p188:cmLst xmlns:a="http://schemas.openxmlformats.org/drawingml/2006/main" xmlns:r="http://schemas.openxmlformats.org/officeDocument/2006/relationships" xmlns:p188="http://schemas.microsoft.com/office/powerpoint/2018/8/main">
  <p188:cm id="{B19E83FE-EB0F-EF4A-92F8-66AF8A4AE19F}" authorId="{8CD42F20-EF96-AC99-E0FD-B6F0DCF6C965}" created="2022-10-27T10:21:40.799">
    <pc:sldMkLst xmlns:pc="http://schemas.microsoft.com/office/powerpoint/2013/main/command">
      <pc:docMk/>
      <pc:sldMk cId="3782053565" sldId="281"/>
    </pc:sldMkLst>
    <p188:txBody>
      <a:bodyPr/>
      <a:lstStyle/>
      <a:p>
        <a:r>
          <a:rPr lang="en-US"/>
          <a:t>Edits to slide</a:t>
        </a:r>
      </a:p>
    </p188:txBody>
  </p188:cm>
</p188:cmLst>
</file>

<file path=ppt/comments/modernComment_11B_E057AC98.xml><?xml version="1.0" encoding="utf-8"?>
<p188:cmLst xmlns:a="http://schemas.openxmlformats.org/drawingml/2006/main" xmlns:r="http://schemas.openxmlformats.org/officeDocument/2006/relationships" xmlns:p188="http://schemas.microsoft.com/office/powerpoint/2018/8/main">
  <p188:cm id="{70C2B1B8-682F-7E42-8760-32D8CA04160C}" authorId="{8CD42F20-EF96-AC99-E0FD-B6F0DCF6C965}" created="2022-10-27T10:27:50.505">
    <ac:deMkLst xmlns:ac="http://schemas.microsoft.com/office/drawing/2013/main/command">
      <pc:docMk xmlns:pc="http://schemas.microsoft.com/office/powerpoint/2013/main/command"/>
      <pc:sldMk xmlns:pc="http://schemas.microsoft.com/office/powerpoint/2013/main/command" cId="3763842200" sldId="283"/>
      <ac:spMk id="3" creationId="{1833F9F6-CE7F-CDEF-4A52-30C1B1771D68}"/>
    </ac:deMkLst>
    <p188:txBody>
      <a:bodyPr/>
      <a:lstStyle/>
      <a:p>
        <a:r>
          <a:rPr lang="en-US"/>
          <a:t>Edited bullet point #3</a:t>
        </a:r>
      </a:p>
    </p188:txBody>
  </p188:cm>
</p188:cmLst>
</file>

<file path=ppt/comments/modernComment_128_50D2B0D8.xml><?xml version="1.0" encoding="utf-8"?>
<p188:cmLst xmlns:a="http://schemas.openxmlformats.org/drawingml/2006/main" xmlns:r="http://schemas.openxmlformats.org/officeDocument/2006/relationships" xmlns:p188="http://schemas.microsoft.com/office/powerpoint/2018/8/main">
  <p188:cm id="{D14F0558-29C1-A140-BF50-D51580936B49}" authorId="{8CD42F20-EF96-AC99-E0FD-B6F0DCF6C965}" created="2022-10-27T10:23:01.323">
    <pc:sldMkLst xmlns:pc="http://schemas.microsoft.com/office/powerpoint/2013/main/command">
      <pc:docMk/>
      <pc:sldMk cId="1355985112" sldId="296"/>
    </pc:sldMkLst>
    <p188:txBody>
      <a:bodyPr/>
      <a:lstStyle/>
      <a:p>
        <a:r>
          <a:rPr lang="en-US"/>
          <a:t>Edit in bullet #3</a:t>
        </a:r>
      </a:p>
    </p188:txBody>
  </p188:cm>
</p188:cmLst>
</file>

<file path=ppt/comments/modernComment_131_1F6BD4D7.xml><?xml version="1.0" encoding="utf-8"?>
<p188:cmLst xmlns:a="http://schemas.openxmlformats.org/drawingml/2006/main" xmlns:r="http://schemas.openxmlformats.org/officeDocument/2006/relationships" xmlns:p188="http://schemas.microsoft.com/office/powerpoint/2018/8/main">
  <p188:cm id="{C51E912B-F27A-D443-83B2-784234D33B62}" authorId="{8CD42F20-EF96-AC99-E0FD-B6F0DCF6C965}" created="2022-10-27T13:30:36.462">
    <ac:deMkLst xmlns:ac="http://schemas.microsoft.com/office/drawing/2013/main/command">
      <pc:docMk xmlns:pc="http://schemas.microsoft.com/office/powerpoint/2013/main/command"/>
      <pc:sldMk xmlns:pc="http://schemas.microsoft.com/office/powerpoint/2013/main/command" cId="527160535" sldId="305"/>
      <ac:spMk id="7" creationId="{FF0DFA85-8147-5D4B-FCBA-597807CE1CE2}"/>
    </ac:deMkLst>
    <p188:txBody>
      <a:bodyPr/>
      <a:lstStyle/>
      <a:p>
        <a:r>
          <a:rPr lang="en-US"/>
          <a:t>Added bullet</a:t>
        </a:r>
      </a:p>
    </p188:txBody>
  </p188:cm>
  <p188:cm id="{19967A96-6002-8D42-BAC8-49659886DA49}" authorId="{8CD42F20-EF96-AC99-E0FD-B6F0DCF6C965}" created="2022-11-09T03:23:12.559">
    <ac:txMkLst xmlns:ac="http://schemas.microsoft.com/office/drawing/2013/main/command">
      <pc:docMk xmlns:pc="http://schemas.microsoft.com/office/powerpoint/2013/main/command"/>
      <pc:sldMk xmlns:pc="http://schemas.microsoft.com/office/powerpoint/2013/main/command" cId="527160535" sldId="305"/>
      <ac:spMk id="6" creationId="{64EBF665-F04D-08A0-E236-D170B3860A00}"/>
      <ac:txMk cp="145">
        <ac:context len="467" hash="4080668623"/>
      </ac:txMk>
    </ac:txMkLst>
    <p188:pos x="4871896" y="3420108"/>
    <p188:txBody>
      <a:bodyPr/>
      <a:lstStyle/>
      <a:p>
        <a:r>
          <a:rPr lang="en-US"/>
          <a:t>Edited wording</a:t>
        </a:r>
      </a:p>
    </p188:txBody>
  </p188:cm>
</p188:cmLst>
</file>

<file path=ppt/comments/modernComment_134_F71F56E1.xml><?xml version="1.0" encoding="utf-8"?>
<p188:cmLst xmlns:a="http://schemas.openxmlformats.org/drawingml/2006/main" xmlns:r="http://schemas.openxmlformats.org/officeDocument/2006/relationships" xmlns:p188="http://schemas.microsoft.com/office/powerpoint/2018/8/main">
  <p188:cm id="{2F9C8B8F-FF34-C146-A98B-6A0B2E417D53}" authorId="{8CD42F20-EF96-AC99-E0FD-B6F0DCF6C965}" created="2022-10-27T10:48:22.022">
    <pc:sldMkLst xmlns:pc="http://schemas.microsoft.com/office/powerpoint/2013/main/command">
      <pc:docMk/>
      <pc:sldMk cId="4146026209" sldId="308"/>
    </pc:sldMkLst>
    <p188:replyLst>
      <p188:reply id="{36D3B5D0-CB37-9143-AF9D-93E8BB53F6A6}" authorId="{8CD42F20-EF96-AC99-E0FD-B6F0DCF6C965}" created="2022-11-09T01:41:04.780">
        <p188:txBody>
          <a:bodyPr/>
          <a:lstStyle/>
          <a:p>
            <a:r>
              <a:rPr lang="en-US"/>
              <a:t>Also added comments below.</a:t>
            </a:r>
          </a:p>
        </p188:txBody>
      </p188:reply>
    </p188:replyLst>
    <p188:txBody>
      <a:bodyPr/>
      <a:lstStyle/>
      <a:p>
        <a:r>
          <a:rPr lang="en-US"/>
          <a:t>Added text box</a:t>
        </a:r>
      </a:p>
    </p188:txBody>
  </p188:cm>
</p188:cmLst>
</file>

<file path=ppt/comments/modernComment_135_7DD057F0.xml><?xml version="1.0" encoding="utf-8"?>
<p188:cmLst xmlns:a="http://schemas.openxmlformats.org/drawingml/2006/main" xmlns:r="http://schemas.openxmlformats.org/officeDocument/2006/relationships" xmlns:p188="http://schemas.microsoft.com/office/powerpoint/2018/8/main">
  <p188:cm id="{0ABB8D10-D66A-7843-BEFE-FBC1F783849D}" authorId="{8CD42F20-EF96-AC99-E0FD-B6F0DCF6C965}" created="2022-10-27T13:08:16.532">
    <pc:sldMkLst xmlns:pc="http://schemas.microsoft.com/office/powerpoint/2013/main/command">
      <pc:docMk/>
      <pc:sldMk cId="2110806000" sldId="309"/>
    </pc:sldMkLst>
    <p188:replyLst>
      <p188:reply id="{C623153E-2DAE-BB4A-88F4-4EBE5ABDE1A2}" authorId="{8CD42F20-EF96-AC99-E0FD-B6F0DCF6C965}" created="2022-11-09T01:36:15.346">
        <p188:txBody>
          <a:bodyPr/>
          <a:lstStyle/>
          <a:p>
            <a:r>
              <a:rPr lang="en-US"/>
              <a:t>And updated chart</a:t>
            </a:r>
          </a:p>
        </p188:txBody>
      </p188:reply>
    </p188:replyLst>
    <p188:txBody>
      <a:bodyPr/>
      <a:lstStyle/>
      <a:p>
        <a:r>
          <a:rPr lang="en-US"/>
          <a:t>Updated notes</a:t>
        </a:r>
      </a:p>
    </p188:txBody>
  </p188:cm>
</p188:cmLst>
</file>

<file path=ppt/comments/modernComment_13C_82E814F1.xml><?xml version="1.0" encoding="utf-8"?>
<p188:cmLst xmlns:a="http://schemas.openxmlformats.org/drawingml/2006/main" xmlns:r="http://schemas.openxmlformats.org/officeDocument/2006/relationships" xmlns:p188="http://schemas.microsoft.com/office/powerpoint/2018/8/main">
  <p188:cm id="{8E8151BB-0A0A-4040-8A78-802581649DAA}" authorId="{8CD42F20-EF96-AC99-E0FD-B6F0DCF6C965}" created="2022-11-09T01:43:55.234">
    <ac:txMkLst xmlns:ac="http://schemas.microsoft.com/office/drawing/2013/main/command">
      <pc:docMk xmlns:pc="http://schemas.microsoft.com/office/powerpoint/2013/main/command"/>
      <pc:sldMk xmlns:pc="http://schemas.microsoft.com/office/powerpoint/2013/main/command" cId="2196247793" sldId="316"/>
      <ac:spMk id="5" creationId="{64A5284C-C989-82C2-AFD4-FA5370D7BD6D}"/>
      <ac:txMk cp="126" len="5">
        <ac:context len="412" hash="3103413460"/>
      </ac:txMk>
    </ac:txMkLst>
    <p188:pos x="1905000" y="1946225"/>
    <p188:txBody>
      <a:bodyPr/>
      <a:lstStyle/>
      <a:p>
        <a:r>
          <a:rPr lang="en-US"/>
          <a:t>Edited</a:t>
        </a:r>
      </a:p>
    </p188:txBody>
  </p188:cm>
  <p188:cm id="{6F62AECA-D927-084F-9D08-3793BB6B053F}" authorId="{8CD42F20-EF96-AC99-E0FD-B6F0DCF6C965}" created="2022-11-09T01:44:51.843">
    <ac:txMkLst xmlns:ac="http://schemas.microsoft.com/office/drawing/2013/main/command">
      <pc:docMk xmlns:pc="http://schemas.microsoft.com/office/powerpoint/2013/main/command"/>
      <pc:sldMk xmlns:pc="http://schemas.microsoft.com/office/powerpoint/2013/main/command" cId="2196247793" sldId="316"/>
      <ac:spMk id="5" creationId="{64A5284C-C989-82C2-AFD4-FA5370D7BD6D}"/>
      <ac:txMk cp="372" len="39">
        <ac:context len="412" hash="3103413460"/>
      </ac:txMk>
    </ac:txMkLst>
    <p188:pos x="6103776" y="5006666"/>
    <p188:txBody>
      <a:bodyPr/>
      <a:lstStyle/>
      <a:p>
        <a:r>
          <a:rPr lang="en-US"/>
          <a:t>Edited
</a:t>
        </a:r>
      </a:p>
    </p188:txBody>
  </p188:cm>
</p188:cmLst>
</file>

<file path=ppt/comments/modernComment_13E_7870D934.xml><?xml version="1.0" encoding="utf-8"?>
<p188:cmLst xmlns:a="http://schemas.openxmlformats.org/drawingml/2006/main" xmlns:r="http://schemas.openxmlformats.org/officeDocument/2006/relationships" xmlns:p188="http://schemas.microsoft.com/office/powerpoint/2018/8/main">
  <p188:cm id="{80A008DB-A359-2641-97F2-1BFF5FAD2263}" authorId="{8CD42F20-EF96-AC99-E0FD-B6F0DCF6C965}" created="2022-10-27T13:09:33.614">
    <ac:deMkLst xmlns:ac="http://schemas.microsoft.com/office/drawing/2013/main/command">
      <pc:docMk xmlns:pc="http://schemas.microsoft.com/office/powerpoint/2013/main/command"/>
      <pc:sldMk xmlns:pc="http://schemas.microsoft.com/office/powerpoint/2013/main/command" cId="2020661556" sldId="318"/>
      <ac:spMk id="4" creationId="{004A5345-CB1F-FF79-8299-CFEFBF8215CD}"/>
    </ac:deMkLst>
    <p188:txBody>
      <a:bodyPr/>
      <a:lstStyle/>
      <a:p>
        <a:r>
          <a:rPr lang="en-US"/>
          <a:t>Added bullet</a:t>
        </a:r>
      </a:p>
    </p188:txBody>
  </p188:cm>
</p188:cmLst>
</file>

<file path=ppt/comments/modernComment_142_3E66D308.xml><?xml version="1.0" encoding="utf-8"?>
<p188:cmLst xmlns:a="http://schemas.openxmlformats.org/drawingml/2006/main" xmlns:r="http://schemas.openxmlformats.org/officeDocument/2006/relationships" xmlns:p188="http://schemas.microsoft.com/office/powerpoint/2018/8/main">
  <p188:cm id="{0982B49C-F53C-704A-B054-ECF6AD68E0A7}" authorId="{8CD42F20-EF96-AC99-E0FD-B6F0DCF6C965}" created="2022-11-09T01:46:17.344">
    <ac:txMkLst xmlns:ac="http://schemas.microsoft.com/office/drawing/2013/main/command">
      <pc:docMk xmlns:pc="http://schemas.microsoft.com/office/powerpoint/2013/main/command"/>
      <pc:sldMk xmlns:pc="http://schemas.microsoft.com/office/powerpoint/2013/main/command" cId="1046926088" sldId="322"/>
      <ac:spMk id="3" creationId="{4B30A197-709B-642C-FDCD-C5682540086C}"/>
      <ac:txMk cp="214" len="36">
        <ac:context len="252" hash="330847501"/>
      </ac:txMk>
    </ac:txMkLst>
    <p188:pos x="8081865" y="3028576"/>
    <p188:txBody>
      <a:bodyPr/>
      <a:lstStyle/>
      <a:p>
        <a:r>
          <a:rPr lang="en-US"/>
          <a:t>Updated.</a:t>
        </a:r>
      </a:p>
    </p188:txBody>
  </p188:cm>
</p188:cmLst>
</file>

<file path=ppt/comments/modernComment_143_7B1A5B07.xml><?xml version="1.0" encoding="utf-8"?>
<p188:cmLst xmlns:a="http://schemas.openxmlformats.org/drawingml/2006/main" xmlns:r="http://schemas.openxmlformats.org/officeDocument/2006/relationships" xmlns:p188="http://schemas.microsoft.com/office/powerpoint/2018/8/main">
  <p188:cm id="{6404E02B-558E-4F74-949E-B18E550EA87D}" authorId="{B0D23752-DB15-8D76-955A-37153DC7A15E}" created="2022-11-22T20:41:32.032">
    <pc:sldMkLst xmlns:pc="http://schemas.microsoft.com/office/powerpoint/2013/main/command">
      <pc:docMk/>
      <pc:sldMk cId="2065324807" sldId="323"/>
    </pc:sldMkLst>
    <p188:txBody>
      <a:bodyPr/>
      <a:lstStyle/>
      <a:p>
        <a:r>
          <a:rPr lang="en-US"/>
          <a:t>The graphic has been updated on this slide but everything else remains the same</a:t>
        </a:r>
      </a:p>
    </p188:txBody>
  </p188:cm>
</p188:cmLst>
</file>

<file path=ppt/comments/modernComment_147_4C6EE0DB.xml><?xml version="1.0" encoding="utf-8"?>
<p188:cmLst xmlns:a="http://schemas.openxmlformats.org/drawingml/2006/main" xmlns:r="http://schemas.openxmlformats.org/officeDocument/2006/relationships" xmlns:p188="http://schemas.microsoft.com/office/powerpoint/2018/8/main">
  <p188:cm id="{B7712752-BCA5-9544-8C8B-A2173689C3C6}" authorId="{8CD42F20-EF96-AC99-E0FD-B6F0DCF6C965}" created="2022-10-27T13:11:52.454">
    <pc:sldMkLst xmlns:pc="http://schemas.microsoft.com/office/powerpoint/2013/main/command">
      <pc:docMk/>
      <pc:sldMk cId="1282334939" sldId="327"/>
    </pc:sldMkLst>
    <p188:txBody>
      <a:bodyPr/>
      <a:lstStyle/>
      <a:p>
        <a:r>
          <a:rPr lang="en-US"/>
          <a:t>Can delete this slide</a:t>
        </a:r>
      </a:p>
    </p188:txBody>
  </p188:cm>
</p188:cmLst>
</file>

<file path=ppt/comments/modernComment_158_D96F82F4.xml><?xml version="1.0" encoding="utf-8"?>
<p188:cmLst xmlns:a="http://schemas.openxmlformats.org/drawingml/2006/main" xmlns:r="http://schemas.openxmlformats.org/officeDocument/2006/relationships" xmlns:p188="http://schemas.microsoft.com/office/powerpoint/2018/8/main">
  <p188:cm id="{1FF4D257-0521-CB46-BB8D-3DFB50945A85}" authorId="{8CD42F20-EF96-AC99-E0FD-B6F0DCF6C965}" created="2022-11-09T01:29:39.085">
    <ac:txMkLst xmlns:ac="http://schemas.microsoft.com/office/drawing/2013/main/command">
      <pc:docMk xmlns:pc="http://schemas.microsoft.com/office/powerpoint/2013/main/command"/>
      <pc:sldMk xmlns:pc="http://schemas.microsoft.com/office/powerpoint/2013/main/command" cId="3647963892" sldId="344"/>
      <ac:spMk id="3" creationId="{DA687313-21CF-40DE-A4F0-44BE0707F72C}"/>
      <ac:txMk cp="145" len="141">
        <ac:context len="402" hash="2925795475"/>
      </ac:txMk>
    </ac:txMkLst>
    <p188:pos x="6344794" y="2444649"/>
    <p188:txBody>
      <a:bodyPr/>
      <a:lstStyle/>
      <a:p>
        <a:r>
          <a:rPr lang="en-US"/>
          <a:t>Added bullet</a:t>
        </a:r>
      </a:p>
    </p188:txBody>
  </p188:cm>
</p188:cmLst>
</file>

<file path=ppt/comments/modernComment_159_FFF1359C.xml><?xml version="1.0" encoding="utf-8"?>
<p188:cmLst xmlns:a="http://schemas.openxmlformats.org/drawingml/2006/main" xmlns:r="http://schemas.openxmlformats.org/officeDocument/2006/relationships" xmlns:p188="http://schemas.microsoft.com/office/powerpoint/2018/8/main">
  <p188:cm id="{AA4ED6DA-BCBE-A041-B636-74961C2FEB5F}" authorId="{8CD42F20-EF96-AC99-E0FD-B6F0DCF6C965}" created="2022-10-27T10:25:00.781">
    <ac:deMkLst xmlns:ac="http://schemas.microsoft.com/office/drawing/2013/main/command">
      <pc:docMk xmlns:pc="http://schemas.microsoft.com/office/powerpoint/2013/main/command"/>
      <pc:sldMk xmlns:pc="http://schemas.microsoft.com/office/powerpoint/2013/main/command" cId="4293997980" sldId="345"/>
      <ac:spMk id="3" creationId="{868A5D3D-C403-0BF3-1DF7-14469754EBBE}"/>
    </ac:deMkLst>
    <p188:pos x="9481771" y="49195"/>
    <p188:txBody>
      <a:bodyPr/>
      <a:lstStyle/>
      <a:p>
        <a:r>
          <a:rPr lang="en-US"/>
          <a:t>Edits to testing bullets</a:t>
        </a:r>
      </a:p>
    </p188:txBody>
  </p188:cm>
</p188:cmLst>
</file>

<file path=ppt/comments/modernComment_15F_2F1A9965.xml><?xml version="1.0" encoding="utf-8"?>
<p188:cmLst xmlns:a="http://schemas.openxmlformats.org/drawingml/2006/main" xmlns:r="http://schemas.openxmlformats.org/officeDocument/2006/relationships" xmlns:p188="http://schemas.microsoft.com/office/powerpoint/2018/8/main">
  <p188:cm id="{48976B6E-B826-714F-A346-BC8779EE8B33}" authorId="{8CD42F20-EF96-AC99-E0FD-B6F0DCF6C965}" created="2022-10-27T10:31:25.813">
    <pc:sldMkLst xmlns:pc="http://schemas.microsoft.com/office/powerpoint/2013/main/command">
      <pc:docMk/>
      <pc:sldMk cId="790272357" sldId="351"/>
    </pc:sldMkLst>
    <p188:replyLst>
      <p188:reply id="{EE4B6DF1-80D9-7A40-9EE1-4569180FD1C6}" authorId="{8CD42F20-EF96-AC99-E0FD-B6F0DCF6C965}" created="2022-11-09T01:27:18.836">
        <p188:txBody>
          <a:bodyPr/>
          <a:lstStyle/>
          <a:p>
            <a:r>
              <a:rPr lang="en-US"/>
              <a:t>Also deleted one of the bullet points </a:t>
            </a:r>
          </a:p>
        </p188:txBody>
      </p188:reply>
    </p188:replyLst>
    <p188:txBody>
      <a:bodyPr/>
      <a:lstStyle/>
      <a:p>
        <a:r>
          <a:rPr lang="en-US"/>
          <a:t>Added a sentence in the notes.</a:t>
        </a:r>
      </a:p>
    </p188:txBody>
  </p188:cm>
</p188:cmLst>
</file>

<file path=ppt/comments/modernComment_162_112BEEAA.xml><?xml version="1.0" encoding="utf-8"?>
<p188:cmLst xmlns:a="http://schemas.openxmlformats.org/drawingml/2006/main" xmlns:r="http://schemas.openxmlformats.org/officeDocument/2006/relationships" xmlns:p188="http://schemas.microsoft.com/office/powerpoint/2018/8/main">
  <p188:cm id="{F4F66AF9-AC60-D640-960B-27CBB04FD7BF}" authorId="{8CD42F20-EF96-AC99-E0FD-B6F0DCF6C965}" created="2022-10-27T13:16:38.293">
    <ac:deMkLst xmlns:ac="http://schemas.microsoft.com/office/drawing/2013/main/command">
      <pc:docMk xmlns:pc="http://schemas.microsoft.com/office/powerpoint/2013/main/command"/>
      <pc:sldMk xmlns:pc="http://schemas.microsoft.com/office/powerpoint/2013/main/command" cId="288091818" sldId="354"/>
      <ac:spMk id="3" creationId="{4FBF57B2-4E83-6E88-CAE8-4FB07290900D}"/>
    </ac:deMkLst>
    <p188:txBody>
      <a:bodyPr/>
      <a:lstStyle/>
      <a:p>
        <a:r>
          <a:rPr lang="en-US"/>
          <a:t>Added bullet point</a:t>
        </a:r>
      </a:p>
    </p188:txBody>
  </p188:cm>
  <p188:cm id="{540AAAA8-54A1-FC4F-A2C5-80A0074FAAAD}" authorId="{8CD42F20-EF96-AC99-E0FD-B6F0DCF6C965}" created="2022-11-09T01:48:22.874">
    <ac:txMkLst xmlns:ac="http://schemas.microsoft.com/office/drawing/2013/main/command">
      <pc:docMk xmlns:pc="http://schemas.microsoft.com/office/powerpoint/2013/main/command"/>
      <pc:sldMk xmlns:pc="http://schemas.microsoft.com/office/powerpoint/2013/main/command" cId="288091818" sldId="354"/>
      <ac:spMk id="3" creationId="{4FBF57B2-4E83-6E88-CAE8-4FB07290900D}"/>
      <ac:txMk cp="477" len="15">
        <ac:context len="548" hash="1131150507"/>
      </ac:txMk>
    </ac:txMkLst>
    <p188:pos x="9369490" y="3383139"/>
    <p188:txBody>
      <a:bodyPr/>
      <a:lstStyle/>
      <a:p>
        <a:r>
          <a:rPr lang="en-US"/>
          <a:t>Also added…</a:t>
        </a:r>
      </a:p>
    </p188:txBody>
  </p188:cm>
  <p188:cm id="{84CB7AA8-550F-DA48-8249-26A6CBF2F217}" authorId="{8CD42F20-EF96-AC99-E0FD-B6F0DCF6C965}" created="2022-11-09T01:48:36.819">
    <ac:txMkLst xmlns:ac="http://schemas.microsoft.com/office/drawing/2013/main/command">
      <pc:docMk xmlns:pc="http://schemas.microsoft.com/office/powerpoint/2013/main/command"/>
      <pc:sldMk xmlns:pc="http://schemas.microsoft.com/office/powerpoint/2013/main/command" cId="288091818" sldId="354"/>
      <ac:spMk id="3" creationId="{4FBF57B2-4E83-6E88-CAE8-4FB07290900D}"/>
      <ac:txMk cp="167" len="6">
        <ac:context len="548" hash="1131150507"/>
      </ac:txMk>
    </ac:txMkLst>
    <p188:pos x="1401147" y="1722290"/>
    <p188:txBody>
      <a:bodyPr/>
      <a:lstStyle/>
      <a:p>
        <a:r>
          <a:rPr lang="en-US"/>
          <a:t>Added</a:t>
        </a:r>
      </a:p>
    </p188:txBody>
  </p188:cm>
</p188:cmLst>
</file>

<file path=ppt/comments/modernComment_16B_C0183074.xml><?xml version="1.0" encoding="utf-8"?>
<p188:cmLst xmlns:a="http://schemas.openxmlformats.org/drawingml/2006/main" xmlns:r="http://schemas.openxmlformats.org/officeDocument/2006/relationships" xmlns:p188="http://schemas.microsoft.com/office/powerpoint/2018/8/main">
  <p188:cm id="{0444A595-5D17-1F40-A0AC-B828CBB713AA}" authorId="{8CD42F20-EF96-AC99-E0FD-B6F0DCF6C965}" created="2022-11-09T01:56:49.983">
    <ac:txMkLst xmlns:ac="http://schemas.microsoft.com/office/drawing/2013/main/command">
      <pc:docMk xmlns:pc="http://schemas.microsoft.com/office/powerpoint/2013/main/command"/>
      <pc:sldMk xmlns:pc="http://schemas.microsoft.com/office/powerpoint/2013/main/command" cId="3222810740" sldId="363"/>
      <ac:spMk id="11" creationId="{0DEFC1C7-28F3-2822-F3A2-D5001090400A}"/>
      <ac:txMk cp="797" len="177">
        <ac:context len="990" hash="1366850769"/>
      </ac:txMk>
    </ac:txMkLst>
    <p188:pos x="10537803" y="4604225"/>
    <p188:txBody>
      <a:bodyPr/>
      <a:lstStyle/>
      <a:p>
        <a:r>
          <a:rPr lang="en-US"/>
          <a:t>Moved bullet point</a:t>
        </a:r>
      </a:p>
    </p188:txBody>
  </p188:cm>
</p188:cmLst>
</file>

<file path=ppt/comments/modernComment_16C_F11CDCCA.xml><?xml version="1.0" encoding="utf-8"?>
<p188:cmLst xmlns:a="http://schemas.openxmlformats.org/drawingml/2006/main" xmlns:r="http://schemas.openxmlformats.org/officeDocument/2006/relationships" xmlns:p188="http://schemas.microsoft.com/office/powerpoint/2018/8/main">
  <p188:cm id="{A96D033E-8999-5547-AFA3-5139764C8850}" authorId="{8CD42F20-EF96-AC99-E0FD-B6F0DCF6C965}" created="2022-10-27T13:54:22.452">
    <ac:deMkLst xmlns:ac="http://schemas.microsoft.com/office/drawing/2013/main/command">
      <pc:docMk xmlns:pc="http://schemas.microsoft.com/office/powerpoint/2013/main/command"/>
      <pc:sldMk xmlns:pc="http://schemas.microsoft.com/office/powerpoint/2013/main/command" cId="4045200586" sldId="364"/>
      <ac:spMk id="7" creationId="{6D8396A5-8819-BDB9-D57A-695E5002C921}"/>
    </ac:deMkLst>
    <p188:txBody>
      <a:bodyPr/>
      <a:lstStyle/>
      <a:p>
        <a:r>
          <a:rPr lang="en-US"/>
          <a:t>Edited slide also notes</a:t>
        </a:r>
      </a:p>
    </p188:txBody>
  </p188:cm>
</p188:cmLst>
</file>

<file path=ppt/comments/modernComment_16E_D77FAEDC.xml><?xml version="1.0" encoding="utf-8"?>
<p188:cmLst xmlns:a="http://schemas.openxmlformats.org/drawingml/2006/main" xmlns:r="http://schemas.openxmlformats.org/officeDocument/2006/relationships" xmlns:p188="http://schemas.microsoft.com/office/powerpoint/2018/8/main">
  <p188:cm id="{41D2A74F-A20B-1848-8DC8-E14CE0F056FA}" authorId="{8CD42F20-EF96-AC99-E0FD-B6F0DCF6C965}" created="2022-10-27T13:25:43.199">
    <pc:sldMkLst xmlns:pc="http://schemas.microsoft.com/office/powerpoint/2013/main/command">
      <pc:docMk/>
      <pc:sldMk cId="3615469276" sldId="366"/>
    </pc:sldMkLst>
    <p188:replyLst>
      <p188:reply id="{7FA71350-EECD-DD44-870B-5C11F6A7D0AB}" authorId="{8CD42F20-EF96-AC99-E0FD-B6F0DCF6C965}" created="2022-11-09T01:50:01.601">
        <p188:txBody>
          <a:bodyPr/>
          <a:lstStyle/>
          <a:p>
            <a:r>
              <a:rPr lang="en-US"/>
              <a:t>Also changed tenses of verbs…</a:t>
            </a:r>
          </a:p>
        </p188:txBody>
      </p188:reply>
    </p188:replyLst>
    <p188:txBody>
      <a:bodyPr/>
      <a:lstStyle/>
      <a:p>
        <a:r>
          <a:rPr lang="en-US"/>
          <a:t>Added notes</a:t>
        </a:r>
      </a:p>
    </p188:txBody>
  </p188:cm>
</p188:cmLst>
</file>

<file path=ppt/comments/modernComment_179_3E61460C.xml><?xml version="1.0" encoding="utf-8"?>
<p188:cmLst xmlns:a="http://schemas.openxmlformats.org/drawingml/2006/main" xmlns:r="http://schemas.openxmlformats.org/officeDocument/2006/relationships" xmlns:p188="http://schemas.microsoft.com/office/powerpoint/2018/8/main">
  <p188:cm id="{35B31FD8-37EF-EC4A-A0A9-7B6FDC51C6AF}" authorId="{8CD42F20-EF96-AC99-E0FD-B6F0DCF6C965}" created="2022-10-27T13:19:48.862">
    <ac:deMkLst xmlns:ac="http://schemas.microsoft.com/office/drawing/2013/main/command">
      <pc:docMk xmlns:pc="http://schemas.microsoft.com/office/powerpoint/2013/main/command"/>
      <pc:sldMk xmlns:pc="http://schemas.microsoft.com/office/powerpoint/2013/main/command" cId="1046562316" sldId="377"/>
      <ac:spMk id="3" creationId="{8C5275F3-136E-5F88-8B27-3DE4D8CF81E9}"/>
    </ac:deMkLst>
    <p188:txBody>
      <a:bodyPr/>
      <a:lstStyle/>
      <a:p>
        <a:r>
          <a:rPr lang="en-US"/>
          <a:t>Added bullet
</a:t>
        </a:r>
      </a:p>
    </p188:txBody>
  </p188:cm>
</p188:cmLst>
</file>

<file path=ppt/comments/modernComment_17A_D255A0A5.xml><?xml version="1.0" encoding="utf-8"?>
<p188:cmLst xmlns:a="http://schemas.openxmlformats.org/drawingml/2006/main" xmlns:r="http://schemas.openxmlformats.org/officeDocument/2006/relationships" xmlns:p188="http://schemas.microsoft.com/office/powerpoint/2018/8/main">
  <p188:cm id="{77608154-753D-3948-8C6E-6457A251761D}" authorId="{8CD42F20-EF96-AC99-E0FD-B6F0DCF6C965}" created="2022-10-27T19:12:39.632">
    <pc:sldMkLst xmlns:pc="http://schemas.microsoft.com/office/powerpoint/2013/main/command">
      <pc:docMk/>
      <pc:sldMk cId="3528827045" sldId="378"/>
    </pc:sldMkLst>
    <p188:txBody>
      <a:bodyPr/>
      <a:lstStyle/>
      <a:p>
        <a:r>
          <a:rPr lang="en-US"/>
          <a:t>Added notes</a:t>
        </a:r>
      </a:p>
    </p188:txBody>
  </p188:cm>
</p188:cmLst>
</file>

<file path=ppt/comments/modernComment_19C_BEC6CA21.xml><?xml version="1.0" encoding="utf-8"?>
<p188:cmLst xmlns:a="http://schemas.openxmlformats.org/drawingml/2006/main" xmlns:r="http://schemas.openxmlformats.org/officeDocument/2006/relationships" xmlns:p188="http://schemas.microsoft.com/office/powerpoint/2018/8/main">
  <p188:cm id="{73BC93C4-3868-6542-95C4-CC1366059314}" authorId="{8CD42F20-EF96-AC99-E0FD-B6F0DCF6C965}" created="2022-10-27T13:59:04.666">
    <ac:deMkLst xmlns:ac="http://schemas.microsoft.com/office/drawing/2013/main/command">
      <pc:docMk xmlns:pc="http://schemas.microsoft.com/office/powerpoint/2013/main/command"/>
      <pc:sldMk xmlns:pc="http://schemas.microsoft.com/office/powerpoint/2013/main/command" cId="3200698913" sldId="412"/>
      <ac:spMk id="3" creationId="{B4C95142-83FC-CBB8-FFD1-0A3715CDB9E7}"/>
    </ac:deMkLst>
    <p188:txBody>
      <a:bodyPr/>
      <a:lstStyle/>
      <a:p>
        <a:r>
          <a:rPr lang="en-US"/>
          <a:t>Edited pronouns.</a:t>
        </a:r>
      </a:p>
    </p188:txBody>
  </p188:cm>
</p188:cmLst>
</file>

<file path=ppt/comments/modernComment_1A8_9E5AC454.xml><?xml version="1.0" encoding="utf-8"?>
<p188:cmLst xmlns:a="http://schemas.openxmlformats.org/drawingml/2006/main" xmlns:r="http://schemas.openxmlformats.org/officeDocument/2006/relationships" xmlns:p188="http://schemas.microsoft.com/office/powerpoint/2018/8/main">
  <p188:cm id="{E753961B-D7C0-5744-B32F-10DC3F824469}" authorId="{8CD42F20-EF96-AC99-E0FD-B6F0DCF6C965}" created="2022-10-27T14:24:22.253">
    <ac:deMkLst xmlns:ac="http://schemas.microsoft.com/office/drawing/2013/main/command">
      <pc:docMk xmlns:pc="http://schemas.microsoft.com/office/powerpoint/2013/main/command"/>
      <pc:sldMk xmlns:pc="http://schemas.microsoft.com/office/powerpoint/2013/main/command" cId="2656748628" sldId="424"/>
      <ac:spMk id="4" creationId="{CAE74DD0-0C2C-C9AD-3B7A-4B6F99B451DC}"/>
    </ac:deMkLst>
    <p188:txBody>
      <a:bodyPr/>
      <a:lstStyle/>
      <a:p>
        <a:r>
          <a:rPr lang="en-US"/>
          <a:t>Small edit she to he..</a:t>
        </a:r>
      </a:p>
    </p188:txBody>
  </p188:cm>
</p188:cmLst>
</file>

<file path=ppt/comments/modernComment_1A9_93A015C5.xml><?xml version="1.0" encoding="utf-8"?>
<p188:cmLst xmlns:a="http://schemas.openxmlformats.org/drawingml/2006/main" xmlns:r="http://schemas.openxmlformats.org/officeDocument/2006/relationships" xmlns:p188="http://schemas.microsoft.com/office/powerpoint/2018/8/main">
  <p188:cm id="{2C4B762C-46AE-C740-8CF7-405AA34A7CD5}" authorId="{8CD42F20-EF96-AC99-E0FD-B6F0DCF6C965}" created="2022-10-27T13:56:13.481">
    <pc:sldMkLst xmlns:pc="http://schemas.microsoft.com/office/powerpoint/2013/main/command">
      <pc:docMk/>
      <pc:sldMk cId="2476742085" sldId="425"/>
    </pc:sldMkLst>
    <p188:txBody>
      <a:bodyPr/>
      <a:lstStyle/>
      <a:p>
        <a:r>
          <a:rPr lang="en-US"/>
          <a:t>New slide.</a:t>
        </a:r>
      </a:p>
    </p188:txBody>
  </p188:cm>
</p188:cmLst>
</file>

<file path=ppt/comments/modernComment_1AA_F14BE901.xml><?xml version="1.0" encoding="utf-8"?>
<p188:cmLst xmlns:a="http://schemas.openxmlformats.org/drawingml/2006/main" xmlns:r="http://schemas.openxmlformats.org/officeDocument/2006/relationships" xmlns:p188="http://schemas.microsoft.com/office/powerpoint/2018/8/main">
  <p188:cm id="{513219E6-8785-8E4D-8FFE-1FAB3591237E}" authorId="{8CD42F20-EF96-AC99-E0FD-B6F0DCF6C965}" created="2022-10-27T14:33:19.374">
    <pc:sldMkLst xmlns:pc="http://schemas.microsoft.com/office/powerpoint/2013/main/command">
      <pc:docMk/>
      <pc:sldMk cId="4048283905" sldId="426"/>
    </pc:sldMkLst>
    <p188:txBody>
      <a:bodyPr/>
      <a:lstStyle/>
      <a:p>
        <a:r>
          <a:rPr lang="en-US"/>
          <a:t>New slide</a:t>
        </a:r>
      </a:p>
    </p188:txBody>
  </p188:cm>
</p188:cmLst>
</file>

<file path=ppt/comments/modernComment_1AB_4AF93E9B.xml><?xml version="1.0" encoding="utf-8"?>
<p188:cmLst xmlns:a="http://schemas.openxmlformats.org/drawingml/2006/main" xmlns:r="http://schemas.openxmlformats.org/officeDocument/2006/relationships" xmlns:p188="http://schemas.microsoft.com/office/powerpoint/2018/8/main">
  <p188:cm id="{6EEA6700-B405-4442-ABB7-8A4250C8B398}" authorId="{8CD42F20-EF96-AC99-E0FD-B6F0DCF6C965}" created="2022-10-27T18:19:57.797">
    <pc:sldMkLst xmlns:pc="http://schemas.microsoft.com/office/powerpoint/2013/main/command">
      <pc:docMk/>
      <pc:sldMk cId="1257848475" sldId="427"/>
    </pc:sldMkLst>
    <p188:txBody>
      <a:bodyPr/>
      <a:lstStyle/>
      <a:p>
        <a:r>
          <a:rPr lang="en-US"/>
          <a:t>New slide, new notes</a:t>
        </a:r>
      </a:p>
    </p188:txBody>
  </p188:cm>
</p188:cmLst>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72D38-22C2-C045-8AFB-C07E5608C984}" type="doc">
      <dgm:prSet loTypeId="urn:microsoft.com/office/officeart/2008/layout/VerticalCurvedList" loCatId="" qsTypeId="urn:microsoft.com/office/officeart/2005/8/quickstyle/simple1" qsCatId="simple" csTypeId="urn:microsoft.com/office/officeart/2005/8/colors/accent1_4" csCatId="accent1" phldr="1"/>
      <dgm:spPr/>
      <dgm:t>
        <a:bodyPr/>
        <a:lstStyle/>
        <a:p>
          <a:endParaRPr lang="en-US"/>
        </a:p>
      </dgm:t>
    </dgm:pt>
    <dgm:pt modelId="{2E659FAE-135D-FE40-A269-344368A0FEBB}" type="parTrans" cxnId="{2C8AB15E-A462-496C-B1D9-BDB9849BAA72}">
      <dgm:prSet/>
      <dgm:spPr/>
      <dgm:t>
        <a:bodyPr/>
        <a:lstStyle/>
        <a:p>
          <a:endParaRPr lang="en-US"/>
        </a:p>
      </dgm:t>
    </dgm:pt>
    <dgm:pt modelId="{28AE1393-9353-5E42-B05F-96506D104923}">
      <dgm:prSet phldrT="[Text]" custT="1"/>
      <dgm:spPr>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ru-RU" sz="1800" b="0" i="0" strike="noStrike" cap="none" spc="0" baseline="0" dirty="0">
              <a:solidFill>
                <a:schemeClr val="bg1"/>
              </a:solidFill>
              <a:effectLst/>
              <a:latin typeface="Arial"/>
              <a:ea typeface="Arial"/>
              <a:cs typeface="Arial"/>
            </a:rPr>
            <a:t>Коронавирусная инфекция COVID-19: Обзор и текущая ситуация</a:t>
          </a:r>
        </a:p>
      </dgm:t>
    </dgm:pt>
    <dgm:pt modelId="{04940022-E21F-5C44-998B-831D9B8D338F}" type="sibTrans" cxnId="{2C8AB15E-A462-496C-B1D9-BDB9849BAA72}">
      <dgm:prSet/>
      <dgm:spPr>
        <a:noFill/>
        <a:ln w="12700" cap="flat" cmpd="sng" algn="ctr">
          <a:solidFill>
            <a:schemeClr val="accent1">
              <a:tint val="90000"/>
              <a:hueOff val="0"/>
              <a:satOff val="0"/>
              <a:lumOff val="0"/>
              <a:alphaOff val="0"/>
            </a:schemeClr>
          </a:solidFill>
          <a:prstDash val="solid"/>
          <a:miter lim="800000"/>
        </a:ln>
      </dgm:spPr>
      <dgm:t>
        <a:bodyPr/>
        <a:lstStyle/>
        <a:p>
          <a:endParaRPr lang="en-US"/>
        </a:p>
      </dgm:t>
    </dgm:pt>
    <dgm:pt modelId="{0DB113C0-BEEC-DE45-96C1-9012330BA2BD}" type="parTrans" cxnId="{E0B10BC3-180A-4CAB-80E8-0A1B050EA567}">
      <dgm:prSet/>
      <dgm:spPr/>
      <dgm:t>
        <a:bodyPr/>
        <a:lstStyle/>
        <a:p>
          <a:endParaRPr lang="en-US"/>
        </a:p>
      </dgm:t>
    </dgm:pt>
    <dgm:pt modelId="{03818DA8-A705-FD43-961C-68D985B68E49}">
      <dgm:prSet phldrT="[Text]" custT="1"/>
      <dgm:spPr>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dgm:spPr>
      <dgm:t>
        <a:bodyPr/>
        <a:lstStyle/>
        <a:p>
          <a:r>
            <a:rPr lang="ru-RU" sz="1800" b="0" i="0" strike="noStrike" cap="none" spc="0" baseline="0" dirty="0">
              <a:solidFill>
                <a:schemeClr val="bg1"/>
              </a:solidFill>
              <a:effectLst/>
              <a:latin typeface="Arial"/>
              <a:ea typeface="Arial"/>
              <a:cs typeface="Arial"/>
            </a:rPr>
            <a:t>Тестирование на коронавирусную инфекцию COVID-19: Кто, когда и как</a:t>
          </a:r>
        </a:p>
      </dgm:t>
    </dgm:pt>
    <dgm:pt modelId="{5FC3E503-3580-A142-AD01-6C4C60F8EB5F}" type="sibTrans" cxnId="{E0B10BC3-180A-4CAB-80E8-0A1B050EA567}">
      <dgm:prSet/>
      <dgm:spPr/>
      <dgm:t>
        <a:bodyPr/>
        <a:lstStyle/>
        <a:p>
          <a:endParaRPr lang="en-US"/>
        </a:p>
      </dgm:t>
    </dgm:pt>
    <dgm:pt modelId="{44349B1D-2AAF-6C45-81A0-54987D4A61B1}" type="parTrans" cxnId="{4E2810AE-3C35-40B9-8591-76EAF71095C7}">
      <dgm:prSet/>
      <dgm:spPr/>
      <dgm:t>
        <a:bodyPr/>
        <a:lstStyle/>
        <a:p>
          <a:endParaRPr lang="en-US"/>
        </a:p>
      </dgm:t>
    </dgm:pt>
    <dgm:pt modelId="{BD28FFA6-C4FC-8B46-8B1E-758732EE4144}">
      <dgm:prSet custT="1"/>
      <dgm:spPr>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dgm:spPr>
      <dgm:t>
        <a:bodyPr/>
        <a:lstStyle/>
        <a:p>
          <a:r>
            <a:rPr lang="ru-RU" sz="1800" b="0" i="0" strike="noStrike" cap="none" spc="0" baseline="0" dirty="0">
              <a:solidFill>
                <a:schemeClr val="bg1"/>
              </a:solidFill>
              <a:effectLst/>
              <a:latin typeface="Arial"/>
              <a:ea typeface="Arial"/>
              <a:cs typeface="Arial"/>
            </a:rPr>
            <a:t>Сортировка, профилактика и контроль инфекций и направления пациентов с коронавирусной инфекцией COVID-19</a:t>
          </a:r>
        </a:p>
      </dgm:t>
    </dgm:pt>
    <dgm:pt modelId="{3FAB5859-C3C9-BF4E-87DE-9C4BF9C6394A}" type="sibTrans" cxnId="{4E2810AE-3C35-40B9-8591-76EAF71095C7}">
      <dgm:prSet/>
      <dgm:spPr/>
      <dgm:t>
        <a:bodyPr/>
        <a:lstStyle/>
        <a:p>
          <a:endParaRPr lang="en-US"/>
        </a:p>
      </dgm:t>
    </dgm:pt>
    <dgm:pt modelId="{4DC8A1BE-CD91-A443-8E77-8F9C0E5018CE}" type="parTrans" cxnId="{619B0D1C-F5A0-4F44-962A-F9F370F43CB7}">
      <dgm:prSet/>
      <dgm:spPr/>
      <dgm:t>
        <a:bodyPr/>
        <a:lstStyle/>
        <a:p>
          <a:endParaRPr lang="en-US"/>
        </a:p>
      </dgm:t>
    </dgm:pt>
    <dgm:pt modelId="{1C697969-CD74-8940-B262-82CC2A939768}">
      <dgm:prSet phldrT="[Text]" custT="1"/>
      <dgm:spPr>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dgm:spPr>
      <dgm:t>
        <a:bodyPr/>
        <a:lstStyle/>
        <a:p>
          <a:pPr rtl="0"/>
          <a:r>
            <a:rPr lang="ru-RU" sz="1800" b="0" i="0" strike="noStrike" cap="none" spc="0" baseline="0" dirty="0">
              <a:solidFill>
                <a:schemeClr val="bg1"/>
              </a:solidFill>
              <a:effectLst/>
              <a:latin typeface="Arial"/>
              <a:ea typeface="Arial"/>
              <a:cs typeface="Arial"/>
            </a:rPr>
            <a:t>Лечение и контроль коронавирусной инфекции COVID-19: Клинический подход</a:t>
          </a:r>
          <a:endParaRPr lang="en-US" dirty="0">
            <a:solidFill>
              <a:schemeClr val="bg1"/>
            </a:solidFill>
          </a:endParaRPr>
        </a:p>
      </dgm:t>
    </dgm:pt>
    <dgm:pt modelId="{AFC9BF96-A10F-DD49-B89D-7F8754162669}" type="sibTrans" cxnId="{619B0D1C-F5A0-4F44-962A-F9F370F43CB7}">
      <dgm:prSet/>
      <dgm:spPr/>
      <dgm:t>
        <a:bodyPr/>
        <a:lstStyle/>
        <a:p>
          <a:endParaRPr lang="en-US"/>
        </a:p>
      </dgm:t>
    </dgm:pt>
    <dgm:pt modelId="{0F0913BC-23C2-484D-AA19-B59811DCD5AA}" type="parTrans" cxnId="{37E8A48C-958D-46FE-8ADA-388510263A34}">
      <dgm:prSet/>
      <dgm:spPr/>
      <dgm:t>
        <a:bodyPr/>
        <a:lstStyle/>
        <a:p>
          <a:endParaRPr lang="en-US"/>
        </a:p>
      </dgm:t>
    </dgm:pt>
    <dgm:pt modelId="{AC25AD7B-37B1-9841-8CE6-5E61DD1F8043}">
      <dgm:prSet phldrT="[Text]" custT="1"/>
      <dgm:spPr>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dgm:spPr>
      <dgm:t>
        <a:bodyPr/>
        <a:lstStyle/>
        <a:p>
          <a:r>
            <a:rPr lang="ru-RU" sz="1800" b="0" i="0" strike="noStrike" cap="none" spc="0" baseline="0" dirty="0">
              <a:solidFill>
                <a:schemeClr val="bg1"/>
              </a:solidFill>
              <a:effectLst/>
              <a:latin typeface="Arial"/>
              <a:ea typeface="Arial"/>
              <a:cs typeface="Arial"/>
            </a:rPr>
            <a:t>Ориентир на программу Test </a:t>
          </a:r>
          <a:r>
            <a:rPr lang="ru-RU" sz="1800" b="0" i="0" strike="noStrike" cap="none" spc="0" baseline="0" dirty="0" err="1">
              <a:solidFill>
                <a:schemeClr val="bg1"/>
              </a:solidFill>
              <a:effectLst/>
              <a:latin typeface="Arial"/>
              <a:ea typeface="Arial"/>
              <a:cs typeface="Arial"/>
            </a:rPr>
            <a:t>to</a:t>
          </a:r>
          <a:r>
            <a:rPr lang="ru-RU" sz="1800" b="0" i="0" strike="noStrike" cap="none" spc="0" baseline="0" dirty="0">
              <a:solidFill>
                <a:schemeClr val="bg1"/>
              </a:solidFill>
              <a:effectLst/>
              <a:latin typeface="Arial"/>
              <a:ea typeface="Arial"/>
              <a:cs typeface="Arial"/>
            </a:rPr>
            <a:t> </a:t>
          </a:r>
          <a:r>
            <a:rPr lang="ru-RU" sz="1800" b="0" i="0" strike="noStrike" cap="none" spc="0" baseline="0" dirty="0" err="1">
              <a:solidFill>
                <a:schemeClr val="bg1"/>
              </a:solidFill>
              <a:effectLst/>
              <a:latin typeface="Arial"/>
              <a:ea typeface="Arial"/>
              <a:cs typeface="Arial"/>
            </a:rPr>
            <a:t>Treat</a:t>
          </a:r>
          <a:r>
            <a:rPr lang="ru-RU" sz="1800" b="0" i="0" strike="noStrike" cap="none" spc="0" baseline="0" dirty="0">
              <a:solidFill>
                <a:schemeClr val="bg1"/>
              </a:solidFill>
              <a:effectLst/>
              <a:latin typeface="Arial"/>
              <a:ea typeface="Arial"/>
              <a:cs typeface="Arial"/>
            </a:rPr>
            <a:t>: Доказательства, обоснование и практика</a:t>
          </a:r>
        </a:p>
      </dgm:t>
    </dgm:pt>
    <dgm:pt modelId="{2BDF67CA-BF6F-704A-B19F-531487CBC12D}" type="sibTrans" cxnId="{37E8A48C-958D-46FE-8ADA-388510263A34}">
      <dgm:prSet/>
      <dgm:spPr/>
      <dgm:t>
        <a:bodyPr/>
        <a:lstStyle/>
        <a:p>
          <a:endParaRPr lang="en-US"/>
        </a:p>
      </dgm:t>
    </dgm:pt>
    <dgm:pt modelId="{5799050E-9D8E-1C4D-A0E2-D2E5D2259CA3}" type="parTrans" cxnId="{14257A28-93B9-410C-819C-59C6FBBC8EAF}">
      <dgm:prSet/>
      <dgm:spPr/>
      <dgm:t>
        <a:bodyPr/>
        <a:lstStyle/>
        <a:p>
          <a:endParaRPr lang="en-US"/>
        </a:p>
      </dgm:t>
    </dgm:pt>
    <dgm:pt modelId="{109FAE69-732D-CF49-8B22-D2C5FD87CCE9}">
      <dgm:prSet custT="1"/>
      <dgm:spPr>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dgm:spPr>
      <dgm:t>
        <a:bodyPr/>
        <a:lstStyle/>
        <a:p>
          <a:r>
            <a:rPr lang="ru-RU" sz="1800" b="0" i="0" strike="noStrike" cap="none" spc="0" baseline="0" dirty="0">
              <a:solidFill>
                <a:schemeClr val="bg1"/>
              </a:solidFill>
              <a:effectLst/>
              <a:latin typeface="Arial"/>
              <a:ea typeface="Arial"/>
              <a:cs typeface="Arial"/>
            </a:rPr>
            <a:t>Программа Test </a:t>
          </a:r>
          <a:r>
            <a:rPr lang="ru-RU" sz="1800" b="0" i="0" strike="noStrike" cap="none" spc="0" baseline="0" dirty="0" err="1">
              <a:solidFill>
                <a:schemeClr val="bg1"/>
              </a:solidFill>
              <a:effectLst/>
              <a:latin typeface="Arial"/>
              <a:ea typeface="Arial"/>
              <a:cs typeface="Arial"/>
            </a:rPr>
            <a:t>to</a:t>
          </a:r>
          <a:r>
            <a:rPr lang="ru-RU" sz="1800" b="0" i="0" strike="noStrike" cap="none" spc="0" baseline="0" dirty="0">
              <a:solidFill>
                <a:schemeClr val="bg1"/>
              </a:solidFill>
              <a:effectLst/>
              <a:latin typeface="Arial"/>
              <a:ea typeface="Arial"/>
              <a:cs typeface="Arial"/>
            </a:rPr>
            <a:t> </a:t>
          </a:r>
          <a:r>
            <a:rPr lang="ru-RU" sz="1800" b="0" i="0" strike="noStrike" cap="none" spc="0" baseline="0" dirty="0" err="1">
              <a:solidFill>
                <a:schemeClr val="bg1"/>
              </a:solidFill>
              <a:effectLst/>
              <a:latin typeface="Arial"/>
              <a:ea typeface="Arial"/>
              <a:cs typeface="Arial"/>
            </a:rPr>
            <a:t>Treat</a:t>
          </a:r>
          <a:r>
            <a:rPr lang="ru-RU" sz="1800" b="0" i="0" strike="noStrike" cap="none" spc="0" baseline="0" dirty="0">
              <a:solidFill>
                <a:schemeClr val="bg1"/>
              </a:solidFill>
              <a:effectLst/>
              <a:latin typeface="Arial"/>
              <a:ea typeface="Arial"/>
              <a:cs typeface="Arial"/>
            </a:rPr>
            <a:t>: Дальнейшие вопросы и как реализовывать на практике</a:t>
          </a:r>
        </a:p>
      </dgm:t>
    </dgm:pt>
    <dgm:pt modelId="{9078D039-4E31-1C4E-ADD6-1126E522C5F4}" type="sibTrans" cxnId="{14257A28-93B9-410C-819C-59C6FBBC8EAF}">
      <dgm:prSet/>
      <dgm:spPr/>
      <dgm:t>
        <a:bodyPr/>
        <a:lstStyle/>
        <a:p>
          <a:endParaRPr lang="en-US"/>
        </a:p>
      </dgm:t>
    </dgm:pt>
    <dgm:pt modelId="{58480468-02F9-C14A-94AD-3B447A202433}" type="pres">
      <dgm:prSet presAssocID="{C0C72D38-22C2-C045-8AFB-C07E5608C984}" presName="Name0" presStyleCnt="0">
        <dgm:presLayoutVars>
          <dgm:chMax val="7"/>
          <dgm:chPref val="7"/>
          <dgm:dir/>
        </dgm:presLayoutVars>
      </dgm:prSet>
      <dgm:spPr/>
    </dgm:pt>
    <dgm:pt modelId="{D270A6DA-0C1E-394C-B44D-42E934D9E63C}" type="pres">
      <dgm:prSet presAssocID="{C0C72D38-22C2-C045-8AFB-C07E5608C984}" presName="Name1" presStyleCnt="0"/>
      <dgm:spPr/>
    </dgm:pt>
    <dgm:pt modelId="{DF4FE5EA-2E9F-3744-B5F1-BC64E91A7F0F}" type="pres">
      <dgm:prSet presAssocID="{C0C72D38-22C2-C045-8AFB-C07E5608C984}" presName="cycle" presStyleCnt="0"/>
      <dgm:spPr/>
    </dgm:pt>
    <dgm:pt modelId="{64DD7DDD-F270-894B-8161-BFDF74ADF48F}" type="pres">
      <dgm:prSet presAssocID="{C0C72D38-22C2-C045-8AFB-C07E5608C984}" presName="srcNode" presStyleLbl="node1" presStyleIdx="0" presStyleCnt="6"/>
      <dgm:spPr/>
    </dgm:pt>
    <dgm:pt modelId="{1B27D275-BBAF-3E41-8EE6-DF906F101460}" type="pres">
      <dgm:prSet presAssocID="{C0C72D38-22C2-C045-8AFB-C07E5608C984}" presName="conn" presStyleLbl="parChTrans1D2" presStyleIdx="0" presStyleCnt="1"/>
      <dgm:spPr/>
    </dgm:pt>
    <dgm:pt modelId="{BC113B6E-508F-8A47-8F3F-F0B653429DFA}" type="pres">
      <dgm:prSet presAssocID="{C0C72D38-22C2-C045-8AFB-C07E5608C984}" presName="extraNode" presStyleLbl="node1" presStyleIdx="0" presStyleCnt="6"/>
      <dgm:spPr/>
    </dgm:pt>
    <dgm:pt modelId="{329563CC-E699-104F-BD28-D74819896357}" type="pres">
      <dgm:prSet presAssocID="{C0C72D38-22C2-C045-8AFB-C07E5608C984}" presName="dstNode" presStyleLbl="node1" presStyleIdx="0" presStyleCnt="6"/>
      <dgm:spPr/>
    </dgm:pt>
    <dgm:pt modelId="{9AFDD00C-C597-3A4C-AECB-295BA116D797}" type="pres">
      <dgm:prSet presAssocID="{28AE1393-9353-5E42-B05F-96506D104923}" presName="text_1" presStyleLbl="node1" presStyleIdx="0" presStyleCnt="6">
        <dgm:presLayoutVars>
          <dgm:bulletEnabled val="1"/>
        </dgm:presLayoutVars>
      </dgm:prSet>
      <dgm:spPr/>
    </dgm:pt>
    <dgm:pt modelId="{F974DD16-857B-844B-9F36-E8CF88DB1A31}" type="pres">
      <dgm:prSet presAssocID="{28AE1393-9353-5E42-B05F-96506D104923}" presName="accent_1" presStyleCnt="0"/>
      <dgm:spPr/>
    </dgm:pt>
    <dgm:pt modelId="{F601CEB6-FCB9-7A49-85F1-22BA7D87C1BB}" type="pres">
      <dgm:prSet presAssocID="{28AE1393-9353-5E42-B05F-96506D104923}" presName="accentRepeatNode" presStyleLbl="solidFgAcc1" presStyleIdx="0" presStyleCnt="6"/>
      <dgm:spPr>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dgm:spPr>
    </dgm:pt>
    <dgm:pt modelId="{67136449-A258-F949-B331-AA12D4E3D14E}" type="pres">
      <dgm:prSet presAssocID="{03818DA8-A705-FD43-961C-68D985B68E49}" presName="text_2" presStyleLbl="node1" presStyleIdx="1" presStyleCnt="6">
        <dgm:presLayoutVars>
          <dgm:bulletEnabled val="1"/>
        </dgm:presLayoutVars>
      </dgm:prSet>
      <dgm:spPr/>
    </dgm:pt>
    <dgm:pt modelId="{380CB8E5-28ED-B74F-BACE-078271A4CECE}" type="pres">
      <dgm:prSet presAssocID="{03818DA8-A705-FD43-961C-68D985B68E49}" presName="accent_2" presStyleCnt="0"/>
      <dgm:spPr/>
    </dgm:pt>
    <dgm:pt modelId="{F94F0357-AFE2-2547-A98D-DBFDF20587E5}" type="pres">
      <dgm:prSet presAssocID="{03818DA8-A705-FD43-961C-68D985B68E49}" presName="accentRepeatNode" presStyleLbl="solidFgAcc1" presStyleIdx="1" presStyleCnt="6"/>
      <dgm:spPr>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dgm:spPr>
    </dgm:pt>
    <dgm:pt modelId="{46AD875B-65A2-D64A-97B4-BD107CB0444F}" type="pres">
      <dgm:prSet presAssocID="{BD28FFA6-C4FC-8B46-8B1E-758732EE4144}" presName="text_3" presStyleLbl="node1" presStyleIdx="2" presStyleCnt="6">
        <dgm:presLayoutVars>
          <dgm:bulletEnabled val="1"/>
        </dgm:presLayoutVars>
      </dgm:prSet>
      <dgm:spPr/>
    </dgm:pt>
    <dgm:pt modelId="{CA0DC257-1FE2-8E47-AAF8-3F9CCF1FA1B5}" type="pres">
      <dgm:prSet presAssocID="{BD28FFA6-C4FC-8B46-8B1E-758732EE4144}" presName="accent_3" presStyleCnt="0"/>
      <dgm:spPr/>
    </dgm:pt>
    <dgm:pt modelId="{030381E6-9A62-FC41-8805-77A3812B6DA3}" type="pres">
      <dgm:prSet presAssocID="{BD28FFA6-C4FC-8B46-8B1E-758732EE4144}" presName="accentRepeatNode" presStyleLbl="solidFgAcc1" presStyleIdx="2" presStyleCnt="6"/>
      <dgm:spPr>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dgm:spPr>
    </dgm:pt>
    <dgm:pt modelId="{51AD66B2-82D1-FB41-95B0-B4D5CB0849EA}" type="pres">
      <dgm:prSet presAssocID="{1C697969-CD74-8940-B262-82CC2A939768}" presName="text_4" presStyleLbl="node1" presStyleIdx="3" presStyleCnt="6">
        <dgm:presLayoutVars>
          <dgm:bulletEnabled val="1"/>
        </dgm:presLayoutVars>
      </dgm:prSet>
      <dgm:spPr/>
    </dgm:pt>
    <dgm:pt modelId="{BBBC0833-159A-5D44-A227-E9500A928915}" type="pres">
      <dgm:prSet presAssocID="{1C697969-CD74-8940-B262-82CC2A939768}" presName="accent_4" presStyleCnt="0"/>
      <dgm:spPr/>
    </dgm:pt>
    <dgm:pt modelId="{CB13335B-29E2-CA46-8043-CFBBD9F8A5D8}" type="pres">
      <dgm:prSet presAssocID="{1C697969-CD74-8940-B262-82CC2A939768}" presName="accentRepeatNode" presStyleLbl="solidFgAcc1" presStyleIdx="3" presStyleCnt="6"/>
      <dgm:spPr>
        <a:solidFill>
          <a:schemeClr val="lt1">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dgm:spPr>
    </dgm:pt>
    <dgm:pt modelId="{C04A6AA0-0E53-2E4A-AAF2-9CF9B7F17934}" type="pres">
      <dgm:prSet presAssocID="{AC25AD7B-37B1-9841-8CE6-5E61DD1F8043}" presName="text_5" presStyleLbl="node1" presStyleIdx="4" presStyleCnt="6">
        <dgm:presLayoutVars>
          <dgm:bulletEnabled val="1"/>
        </dgm:presLayoutVars>
      </dgm:prSet>
      <dgm:spPr/>
    </dgm:pt>
    <dgm:pt modelId="{26FBD201-9F57-4141-8C52-537742431BF0}" type="pres">
      <dgm:prSet presAssocID="{AC25AD7B-37B1-9841-8CE6-5E61DD1F8043}" presName="accent_5" presStyleCnt="0"/>
      <dgm:spPr/>
    </dgm:pt>
    <dgm:pt modelId="{C9C7509D-4EFE-0048-AFC6-B1330A2A7DE4}" type="pres">
      <dgm:prSet presAssocID="{AC25AD7B-37B1-9841-8CE6-5E61DD1F8043}" presName="accentRepeatNode" presStyleLbl="solidFgAcc1" presStyleIdx="4" presStyleCnt="6"/>
      <dgm:spPr>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dgm:spPr>
    </dgm:pt>
    <dgm:pt modelId="{9FC2C223-3AE1-4C46-B3B7-BF78223F2085}" type="pres">
      <dgm:prSet presAssocID="{109FAE69-732D-CF49-8B22-D2C5FD87CCE9}" presName="text_6" presStyleLbl="node1" presStyleIdx="5" presStyleCnt="6">
        <dgm:presLayoutVars>
          <dgm:bulletEnabled val="1"/>
        </dgm:presLayoutVars>
      </dgm:prSet>
      <dgm:spPr/>
    </dgm:pt>
    <dgm:pt modelId="{E48BB9DE-EC65-D04D-B63E-16AF563FDC89}" type="pres">
      <dgm:prSet presAssocID="{109FAE69-732D-CF49-8B22-D2C5FD87CCE9}" presName="accent_6" presStyleCnt="0"/>
      <dgm:spPr/>
    </dgm:pt>
    <dgm:pt modelId="{59489289-1E4F-AE42-A0B5-912A515840DE}" type="pres">
      <dgm:prSet presAssocID="{109FAE69-732D-CF49-8B22-D2C5FD87CCE9}" presName="accentRepeatNode" presStyleLbl="solidFgAcc1" presStyleIdx="5" presStyleCnt="6"/>
      <dgm:spPr>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dgm:spPr>
    </dgm:pt>
  </dgm:ptLst>
  <dgm:cxnLst>
    <dgm:cxn modelId="{6C58E70E-D2B4-4B45-BAF9-64F93301CFB3}" type="presOf" srcId="{28AE1393-9353-5E42-B05F-96506D104923}" destId="{9AFDD00C-C597-3A4C-AECB-295BA116D797}" srcOrd="0" destOrd="0" presId="urn:microsoft.com/office/officeart/2008/layout/VerticalCurvedList"/>
    <dgm:cxn modelId="{619B0D1C-F5A0-4F44-962A-F9F370F43CB7}" srcId="{C0C72D38-22C2-C045-8AFB-C07E5608C984}" destId="{1C697969-CD74-8940-B262-82CC2A939768}" srcOrd="3" destOrd="0" parTransId="{4DC8A1BE-CD91-A443-8E77-8F9C0E5018CE}" sibTransId="{AFC9BF96-A10F-DD49-B89D-7F8754162669}"/>
    <dgm:cxn modelId="{14257A28-93B9-410C-819C-59C6FBBC8EAF}" srcId="{C0C72D38-22C2-C045-8AFB-C07E5608C984}" destId="{109FAE69-732D-CF49-8B22-D2C5FD87CCE9}" srcOrd="5" destOrd="0" parTransId="{5799050E-9D8E-1C4D-A0E2-D2E5D2259CA3}" sibTransId="{9078D039-4E31-1C4E-ADD6-1126E522C5F4}"/>
    <dgm:cxn modelId="{C943F340-3714-46C8-814B-FA2CF1A3F3BD}" type="presOf" srcId="{AC25AD7B-37B1-9841-8CE6-5E61DD1F8043}" destId="{C04A6AA0-0E53-2E4A-AAF2-9CF9B7F17934}" srcOrd="0" destOrd="0" presId="urn:microsoft.com/office/officeart/2008/layout/VerticalCurvedList"/>
    <dgm:cxn modelId="{2C8AB15E-A462-496C-B1D9-BDB9849BAA72}" srcId="{C0C72D38-22C2-C045-8AFB-C07E5608C984}" destId="{28AE1393-9353-5E42-B05F-96506D104923}" srcOrd="0" destOrd="0" parTransId="{2E659FAE-135D-FE40-A269-344368A0FEBB}" sibTransId="{04940022-E21F-5C44-998B-831D9B8D338F}"/>
    <dgm:cxn modelId="{686DF171-BC20-4930-BF6D-E07DA2536F99}" type="presOf" srcId="{BD28FFA6-C4FC-8B46-8B1E-758732EE4144}" destId="{46AD875B-65A2-D64A-97B4-BD107CB0444F}" srcOrd="0" destOrd="0" presId="urn:microsoft.com/office/officeart/2008/layout/VerticalCurvedList"/>
    <dgm:cxn modelId="{37E8A48C-958D-46FE-8ADA-388510263A34}" srcId="{C0C72D38-22C2-C045-8AFB-C07E5608C984}" destId="{AC25AD7B-37B1-9841-8CE6-5E61DD1F8043}" srcOrd="4" destOrd="0" parTransId="{0F0913BC-23C2-484D-AA19-B59811DCD5AA}" sibTransId="{2BDF67CA-BF6F-704A-B19F-531487CBC12D}"/>
    <dgm:cxn modelId="{B1121C93-A441-4408-9EB1-05D91DA1CE91}" type="presOf" srcId="{109FAE69-732D-CF49-8B22-D2C5FD87CCE9}" destId="{9FC2C223-3AE1-4C46-B3B7-BF78223F2085}" srcOrd="0" destOrd="0" presId="urn:microsoft.com/office/officeart/2008/layout/VerticalCurvedList"/>
    <dgm:cxn modelId="{6A5B2E97-1107-44BA-B6E0-F1B0F769028C}" type="presOf" srcId="{04940022-E21F-5C44-998B-831D9B8D338F}" destId="{1B27D275-BBAF-3E41-8EE6-DF906F101460}" srcOrd="0" destOrd="0" presId="urn:microsoft.com/office/officeart/2008/layout/VerticalCurvedList"/>
    <dgm:cxn modelId="{4E2810AE-3C35-40B9-8591-76EAF71095C7}" srcId="{C0C72D38-22C2-C045-8AFB-C07E5608C984}" destId="{BD28FFA6-C4FC-8B46-8B1E-758732EE4144}" srcOrd="2" destOrd="0" parTransId="{44349B1D-2AAF-6C45-81A0-54987D4A61B1}" sibTransId="{3FAB5859-C3C9-BF4E-87DE-9C4BF9C6394A}"/>
    <dgm:cxn modelId="{E0B10BC3-180A-4CAB-80E8-0A1B050EA567}" srcId="{C0C72D38-22C2-C045-8AFB-C07E5608C984}" destId="{03818DA8-A705-FD43-961C-68D985B68E49}" srcOrd="1" destOrd="0" parTransId="{0DB113C0-BEEC-DE45-96C1-9012330BA2BD}" sibTransId="{5FC3E503-3580-A142-AD01-6C4C60F8EB5F}"/>
    <dgm:cxn modelId="{083E4AC8-E58C-4ED6-9B1A-B3C69841D737}" type="presOf" srcId="{C0C72D38-22C2-C045-8AFB-C07E5608C984}" destId="{58480468-02F9-C14A-94AD-3B447A202433}" srcOrd="0" destOrd="0" presId="urn:microsoft.com/office/officeart/2008/layout/VerticalCurvedList"/>
    <dgm:cxn modelId="{EC45D2D2-840C-4337-A2D7-1ABA8988770B}" type="presOf" srcId="{1C697969-CD74-8940-B262-82CC2A939768}" destId="{51AD66B2-82D1-FB41-95B0-B4D5CB0849EA}" srcOrd="0" destOrd="0" presId="urn:microsoft.com/office/officeart/2008/layout/VerticalCurvedList"/>
    <dgm:cxn modelId="{124074EF-2EF4-4EE6-8A85-346217932F26}" type="presOf" srcId="{03818DA8-A705-FD43-961C-68D985B68E49}" destId="{67136449-A258-F949-B331-AA12D4E3D14E}" srcOrd="0" destOrd="0" presId="urn:microsoft.com/office/officeart/2008/layout/VerticalCurvedList"/>
    <dgm:cxn modelId="{765EC4A8-664F-4A2F-B687-6C8F0C6BA7DF}" type="presParOf" srcId="{58480468-02F9-C14A-94AD-3B447A202433}" destId="{D270A6DA-0C1E-394C-B44D-42E934D9E63C}" srcOrd="0" destOrd="0" presId="urn:microsoft.com/office/officeart/2008/layout/VerticalCurvedList"/>
    <dgm:cxn modelId="{7925A9C9-24E7-49BE-B1BF-891ADE2A9F79}" type="presParOf" srcId="{D270A6DA-0C1E-394C-B44D-42E934D9E63C}" destId="{DF4FE5EA-2E9F-3744-B5F1-BC64E91A7F0F}" srcOrd="0" destOrd="0" presId="urn:microsoft.com/office/officeart/2008/layout/VerticalCurvedList"/>
    <dgm:cxn modelId="{97B99268-A4A2-409F-BEE4-2F601057DB38}" type="presParOf" srcId="{DF4FE5EA-2E9F-3744-B5F1-BC64E91A7F0F}" destId="{64DD7DDD-F270-894B-8161-BFDF74ADF48F}" srcOrd="0" destOrd="0" presId="urn:microsoft.com/office/officeart/2008/layout/VerticalCurvedList"/>
    <dgm:cxn modelId="{2A6946BF-D741-4757-993E-3A094EFE1475}" type="presParOf" srcId="{DF4FE5EA-2E9F-3744-B5F1-BC64E91A7F0F}" destId="{1B27D275-BBAF-3E41-8EE6-DF906F101460}" srcOrd="1" destOrd="0" presId="urn:microsoft.com/office/officeart/2008/layout/VerticalCurvedList"/>
    <dgm:cxn modelId="{B56FCE17-06E2-42D0-9BC1-34D83EB57A02}" type="presParOf" srcId="{DF4FE5EA-2E9F-3744-B5F1-BC64E91A7F0F}" destId="{BC113B6E-508F-8A47-8F3F-F0B653429DFA}" srcOrd="2" destOrd="0" presId="urn:microsoft.com/office/officeart/2008/layout/VerticalCurvedList"/>
    <dgm:cxn modelId="{53FA1355-7B2A-4861-AAF2-2DE1AAB3F167}" type="presParOf" srcId="{DF4FE5EA-2E9F-3744-B5F1-BC64E91A7F0F}" destId="{329563CC-E699-104F-BD28-D74819896357}" srcOrd="3" destOrd="0" presId="urn:microsoft.com/office/officeart/2008/layout/VerticalCurvedList"/>
    <dgm:cxn modelId="{9CDF6373-B152-4398-94B7-DED079B4F78F}" type="presParOf" srcId="{D270A6DA-0C1E-394C-B44D-42E934D9E63C}" destId="{9AFDD00C-C597-3A4C-AECB-295BA116D797}" srcOrd="1" destOrd="0" presId="urn:microsoft.com/office/officeart/2008/layout/VerticalCurvedList"/>
    <dgm:cxn modelId="{D6707575-A84C-41D9-A36F-3F9863823316}" type="presParOf" srcId="{D270A6DA-0C1E-394C-B44D-42E934D9E63C}" destId="{F974DD16-857B-844B-9F36-E8CF88DB1A31}" srcOrd="2" destOrd="0" presId="urn:microsoft.com/office/officeart/2008/layout/VerticalCurvedList"/>
    <dgm:cxn modelId="{C4958E58-D963-445B-B2A6-4FFD060FBA5C}" type="presParOf" srcId="{F974DD16-857B-844B-9F36-E8CF88DB1A31}" destId="{F601CEB6-FCB9-7A49-85F1-22BA7D87C1BB}" srcOrd="0" destOrd="0" presId="urn:microsoft.com/office/officeart/2008/layout/VerticalCurvedList"/>
    <dgm:cxn modelId="{76DA0591-2AFE-451C-A5CC-42B857138622}" type="presParOf" srcId="{D270A6DA-0C1E-394C-B44D-42E934D9E63C}" destId="{67136449-A258-F949-B331-AA12D4E3D14E}" srcOrd="3" destOrd="0" presId="urn:microsoft.com/office/officeart/2008/layout/VerticalCurvedList"/>
    <dgm:cxn modelId="{8D472D74-1E09-4C55-971B-79A3733228B9}" type="presParOf" srcId="{D270A6DA-0C1E-394C-B44D-42E934D9E63C}" destId="{380CB8E5-28ED-B74F-BACE-078271A4CECE}" srcOrd="4" destOrd="0" presId="urn:microsoft.com/office/officeart/2008/layout/VerticalCurvedList"/>
    <dgm:cxn modelId="{BE6ACE28-D686-4F3B-8B54-94C7164125FE}" type="presParOf" srcId="{380CB8E5-28ED-B74F-BACE-078271A4CECE}" destId="{F94F0357-AFE2-2547-A98D-DBFDF20587E5}" srcOrd="0" destOrd="0" presId="urn:microsoft.com/office/officeart/2008/layout/VerticalCurvedList"/>
    <dgm:cxn modelId="{C198FE82-BAF8-4A05-BD8C-2628410DDAB1}" type="presParOf" srcId="{D270A6DA-0C1E-394C-B44D-42E934D9E63C}" destId="{46AD875B-65A2-D64A-97B4-BD107CB0444F}" srcOrd="5" destOrd="0" presId="urn:microsoft.com/office/officeart/2008/layout/VerticalCurvedList"/>
    <dgm:cxn modelId="{4A963A6C-23B9-4B1A-AFBC-9A068B062184}" type="presParOf" srcId="{D270A6DA-0C1E-394C-B44D-42E934D9E63C}" destId="{CA0DC257-1FE2-8E47-AAF8-3F9CCF1FA1B5}" srcOrd="6" destOrd="0" presId="urn:microsoft.com/office/officeart/2008/layout/VerticalCurvedList"/>
    <dgm:cxn modelId="{14948397-8DBA-4E05-8FFE-504D968290B0}" type="presParOf" srcId="{CA0DC257-1FE2-8E47-AAF8-3F9CCF1FA1B5}" destId="{030381E6-9A62-FC41-8805-77A3812B6DA3}" srcOrd="0" destOrd="0" presId="urn:microsoft.com/office/officeart/2008/layout/VerticalCurvedList"/>
    <dgm:cxn modelId="{C2DF2E27-55D6-42DF-A6A8-842ADED7AFF8}" type="presParOf" srcId="{D270A6DA-0C1E-394C-B44D-42E934D9E63C}" destId="{51AD66B2-82D1-FB41-95B0-B4D5CB0849EA}" srcOrd="7" destOrd="0" presId="urn:microsoft.com/office/officeart/2008/layout/VerticalCurvedList"/>
    <dgm:cxn modelId="{7DF45B44-EB48-4C97-88D5-46E35839BCDE}" type="presParOf" srcId="{D270A6DA-0C1E-394C-B44D-42E934D9E63C}" destId="{BBBC0833-159A-5D44-A227-E9500A928915}" srcOrd="8" destOrd="0" presId="urn:microsoft.com/office/officeart/2008/layout/VerticalCurvedList"/>
    <dgm:cxn modelId="{95C05138-9DCB-4773-9A0E-0AF32E045EA8}" type="presParOf" srcId="{BBBC0833-159A-5D44-A227-E9500A928915}" destId="{CB13335B-29E2-CA46-8043-CFBBD9F8A5D8}" srcOrd="0" destOrd="0" presId="urn:microsoft.com/office/officeart/2008/layout/VerticalCurvedList"/>
    <dgm:cxn modelId="{77192A21-0D57-4444-81E3-21B06C7E4571}" type="presParOf" srcId="{D270A6DA-0C1E-394C-B44D-42E934D9E63C}" destId="{C04A6AA0-0E53-2E4A-AAF2-9CF9B7F17934}" srcOrd="9" destOrd="0" presId="urn:microsoft.com/office/officeart/2008/layout/VerticalCurvedList"/>
    <dgm:cxn modelId="{30B0D99E-7E7B-46AE-99E7-D5D7C5E04668}" type="presParOf" srcId="{D270A6DA-0C1E-394C-B44D-42E934D9E63C}" destId="{26FBD201-9F57-4141-8C52-537742431BF0}" srcOrd="10" destOrd="0" presId="urn:microsoft.com/office/officeart/2008/layout/VerticalCurvedList"/>
    <dgm:cxn modelId="{77B03D41-C10E-475A-A072-92C2B9FE02C0}" type="presParOf" srcId="{26FBD201-9F57-4141-8C52-537742431BF0}" destId="{C9C7509D-4EFE-0048-AFC6-B1330A2A7DE4}" srcOrd="0" destOrd="0" presId="urn:microsoft.com/office/officeart/2008/layout/VerticalCurvedList"/>
    <dgm:cxn modelId="{E719D025-5D5C-4E57-8C73-1951CFF62749}" type="presParOf" srcId="{D270A6DA-0C1E-394C-B44D-42E934D9E63C}" destId="{9FC2C223-3AE1-4C46-B3B7-BF78223F2085}" srcOrd="11" destOrd="0" presId="urn:microsoft.com/office/officeart/2008/layout/VerticalCurvedList"/>
    <dgm:cxn modelId="{5577B73A-C337-47BB-BA51-90B052C5F68D}" type="presParOf" srcId="{D270A6DA-0C1E-394C-B44D-42E934D9E63C}" destId="{E48BB9DE-EC65-D04D-B63E-16AF563FDC89}" srcOrd="12" destOrd="0" presId="urn:microsoft.com/office/officeart/2008/layout/VerticalCurvedList"/>
    <dgm:cxn modelId="{4BBF2290-9E22-46AC-9B70-F7AAAE3D1902}" type="presParOf" srcId="{E48BB9DE-EC65-D04D-B63E-16AF563FDC89}" destId="{59489289-1E4F-AE42-A0B5-912A515840D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474E9C21-DB29-4FA7-8E12-B381C6EED172}" type="doc">
      <dgm:prSet loTypeId="urn:microsoft.com/office/officeart/2005/8/layout/pyramid1" loCatId="pyramid" qsTypeId="urn:microsoft.com/office/officeart/2005/8/quickstyle/simple1" qsCatId="simple" csTypeId="urn:microsoft.com/office/officeart/2005/8/colors/accent1_5" csCatId="accent1" phldr="1"/>
      <dgm:spPr/>
      <dgm:t>
        <a:bodyPr/>
        <a:lstStyle/>
        <a:p>
          <a:endParaRPr/>
        </a:p>
      </dgm:t>
    </dgm:pt>
    <dgm:pt modelId="{63CEC45D-DDC5-4F9E-B3D5-70BC17E3A1E8}" type="parTrans" cxnId="{43FCBD4A-EC3F-41AE-81B3-66D26CAA3F2C}">
      <dgm:prSet/>
      <dgm:spPr/>
      <dgm:t>
        <a:bodyPr/>
        <a:lstStyle/>
        <a:p>
          <a:endParaRPr lang="en-US"/>
        </a:p>
      </dgm:t>
    </dgm:pt>
    <dgm:pt modelId="{011703A1-ED8B-44FC-A4BA-37D6E5B793D7}">
      <dgm:prSet phldrT="[Text]" custT="1"/>
      <dgm:spPr/>
      <dgm:t>
        <a:bodyPr/>
        <a:lstStyle/>
        <a:p>
          <a:pPr algn="ctr"/>
          <a:endParaRPr lang="en-US" sz="1100" b="1" i="0" strike="noStrike" cap="none" spc="0" baseline="0" dirty="0">
            <a:solidFill>
              <a:srgbClr val="000000"/>
            </a:solidFill>
            <a:effectLst/>
            <a:latin typeface="Arial"/>
            <a:ea typeface="Arial"/>
            <a:cs typeface="Arial"/>
          </a:endParaRPr>
        </a:p>
        <a:p>
          <a:pPr algn="ctr"/>
          <a:endParaRPr lang="en-US" sz="1100" b="1" i="0" strike="noStrike" cap="none" spc="0" baseline="0" dirty="0">
            <a:solidFill>
              <a:srgbClr val="000000"/>
            </a:solidFill>
            <a:effectLst/>
            <a:latin typeface="Arial"/>
            <a:ea typeface="Arial"/>
            <a:cs typeface="Arial"/>
          </a:endParaRPr>
        </a:p>
        <a:p>
          <a:pPr algn="ctr"/>
          <a:r>
            <a:rPr lang="ru-RU" sz="1100" b="1" i="0" strike="noStrike" cap="none" spc="0" baseline="0" dirty="0" err="1">
              <a:solidFill>
                <a:srgbClr val="000000"/>
              </a:solidFill>
              <a:effectLst/>
              <a:latin typeface="Arial"/>
              <a:ea typeface="Arial"/>
              <a:cs typeface="Arial"/>
            </a:rPr>
            <a:t>ОРИТ</a:t>
          </a:r>
          <a:endParaRPr lang="ru-RU" sz="1100" b="1" i="0" strike="noStrike" cap="none" spc="0" baseline="0" dirty="0">
            <a:solidFill>
              <a:srgbClr val="000000"/>
            </a:solidFill>
            <a:effectLst/>
            <a:latin typeface="Arial"/>
            <a:ea typeface="Arial"/>
            <a:cs typeface="Arial"/>
          </a:endParaRPr>
        </a:p>
      </dgm:t>
    </dgm:pt>
    <dgm:pt modelId="{8F8F0DEE-2F7D-4160-9667-5C7B92E3EBC0}" type="sibTrans" cxnId="{43FCBD4A-EC3F-41AE-81B3-66D26CAA3F2C}">
      <dgm:prSet/>
      <dgm:spPr/>
      <dgm:t>
        <a:bodyPr/>
        <a:lstStyle/>
        <a:p>
          <a:endParaRPr lang="en-US"/>
        </a:p>
      </dgm:t>
    </dgm:pt>
    <dgm:pt modelId="{320C204D-1165-4B7E-BC39-2A81061DAB6E}" type="parTrans" cxnId="{ABFB75B9-F7C4-4902-BA9A-462102747716}">
      <dgm:prSet/>
      <dgm:spPr/>
      <dgm:t>
        <a:bodyPr/>
        <a:lstStyle/>
        <a:p>
          <a:endParaRPr lang="en-US"/>
        </a:p>
      </dgm:t>
    </dgm:pt>
    <dgm:pt modelId="{CCFD4BEF-2BFA-4973-A17B-112E8DAAC878}">
      <dgm:prSet phldrT="[Text]" custT="1"/>
      <dgm:spPr/>
      <dgm:t>
        <a:bodyPr/>
        <a:lstStyle/>
        <a:p>
          <a:r>
            <a:rPr lang="ru-RU" sz="1400" b="0" i="0" strike="noStrike" cap="none" spc="0" baseline="0" dirty="0">
              <a:solidFill>
                <a:srgbClr val="000000"/>
              </a:solidFill>
              <a:effectLst/>
              <a:latin typeface="Arial"/>
              <a:ea typeface="Arial"/>
              <a:cs typeface="Arial"/>
            </a:rPr>
            <a:t>Медицинское обслуживание в больнице</a:t>
          </a:r>
        </a:p>
      </dgm:t>
    </dgm:pt>
    <dgm:pt modelId="{F1B7A180-2E80-4CDF-8DD9-D833122AA2BA}" type="sibTrans" cxnId="{ABFB75B9-F7C4-4902-BA9A-462102747716}">
      <dgm:prSet/>
      <dgm:spPr/>
      <dgm:t>
        <a:bodyPr/>
        <a:lstStyle/>
        <a:p>
          <a:endParaRPr lang="en-US"/>
        </a:p>
      </dgm:t>
    </dgm:pt>
    <dgm:pt modelId="{360F7326-6808-4F28-BBC7-D13D736C724D}" type="parTrans" cxnId="{3098AB38-345F-4F90-AADE-BBFA2ED574EA}">
      <dgm:prSet/>
      <dgm:spPr/>
      <dgm:t>
        <a:bodyPr/>
        <a:lstStyle/>
        <a:p>
          <a:endParaRPr lang="en-US"/>
        </a:p>
      </dgm:t>
    </dgm:pt>
    <dgm:pt modelId="{B6C009F0-4DAE-4F91-816E-317CB68F8994}">
      <dgm:prSet phldrT="[Text]" custT="1"/>
      <dgm:spPr/>
      <dgm:t>
        <a:bodyPr/>
        <a:lstStyle/>
        <a:p>
          <a:endParaRPr lang="en-US" sz="1800" b="0" i="0" strike="noStrike" cap="none" spc="0" baseline="0" dirty="0">
            <a:solidFill>
              <a:srgbClr val="000000"/>
            </a:solidFill>
            <a:effectLst/>
            <a:latin typeface="Arial"/>
            <a:ea typeface="Arial"/>
            <a:cs typeface="Arial"/>
          </a:endParaRPr>
        </a:p>
        <a:p>
          <a:r>
            <a:rPr lang="ru-RU" sz="1800" b="0" i="0" strike="noStrike" cap="none" spc="0" baseline="0" dirty="0">
              <a:solidFill>
                <a:srgbClr val="000000"/>
              </a:solidFill>
              <a:effectLst/>
              <a:latin typeface="Arial"/>
              <a:ea typeface="Arial"/>
              <a:cs typeface="Arial"/>
            </a:rPr>
            <a:t>Первичная медицинская помощь и местная медицинская помощь</a:t>
          </a:r>
        </a:p>
      </dgm:t>
    </dgm:pt>
    <dgm:pt modelId="{042B19A9-C0B1-47A3-A7CB-07A13A174612}" type="sibTrans" cxnId="{3098AB38-345F-4F90-AADE-BBFA2ED574EA}">
      <dgm:prSet/>
      <dgm:spPr/>
      <dgm:t>
        <a:bodyPr/>
        <a:lstStyle/>
        <a:p>
          <a:endParaRPr lang="en-US"/>
        </a:p>
      </dgm:t>
    </dgm:pt>
    <dgm:pt modelId="{7C8353D8-9E63-4A73-B04C-28FB5A927B1C}" type="pres">
      <dgm:prSet presAssocID="{474E9C21-DB29-4FA7-8E12-B381C6EED172}" presName="Name0" presStyleCnt="0">
        <dgm:presLayoutVars>
          <dgm:dir/>
          <dgm:animLvl val="lvl"/>
          <dgm:resizeHandles val="exact"/>
        </dgm:presLayoutVars>
      </dgm:prSet>
      <dgm:spPr/>
    </dgm:pt>
    <dgm:pt modelId="{D6508200-A125-43D6-95A0-48B2397A8AE1}" type="pres">
      <dgm:prSet presAssocID="{011703A1-ED8B-44FC-A4BA-37D6E5B793D7}" presName="Name8" presStyleCnt="0"/>
      <dgm:spPr/>
    </dgm:pt>
    <dgm:pt modelId="{B84F8FE7-C0CD-439B-A21B-560216DBB101}" type="pres">
      <dgm:prSet presAssocID="{011703A1-ED8B-44FC-A4BA-37D6E5B793D7}" presName="level" presStyleLbl="node1" presStyleIdx="0" presStyleCnt="3" custScaleX="97506">
        <dgm:presLayoutVars>
          <dgm:chMax val="1"/>
          <dgm:bulletEnabled val="1"/>
        </dgm:presLayoutVars>
      </dgm:prSet>
      <dgm:spPr/>
    </dgm:pt>
    <dgm:pt modelId="{17FBD704-11F1-43AA-9C53-C93469A06C1C}" type="pres">
      <dgm:prSet presAssocID="{011703A1-ED8B-44FC-A4BA-37D6E5B793D7}" presName="levelTx" presStyleLbl="revTx" presStyleIdx="0" presStyleCnt="0">
        <dgm:presLayoutVars>
          <dgm:chMax val="1"/>
          <dgm:bulletEnabled val="1"/>
        </dgm:presLayoutVars>
      </dgm:prSet>
      <dgm:spPr/>
    </dgm:pt>
    <dgm:pt modelId="{0682AB53-1ED9-4A5A-8310-BEFF7FAFDCCF}" type="pres">
      <dgm:prSet presAssocID="{CCFD4BEF-2BFA-4973-A17B-112E8DAAC878}" presName="Name8" presStyleCnt="0"/>
      <dgm:spPr/>
    </dgm:pt>
    <dgm:pt modelId="{F5BB4957-95E0-4525-B858-DE6EDD78E945}" type="pres">
      <dgm:prSet presAssocID="{CCFD4BEF-2BFA-4973-A17B-112E8DAAC878}" presName="level" presStyleLbl="node1" presStyleIdx="1" presStyleCnt="3">
        <dgm:presLayoutVars>
          <dgm:chMax val="1"/>
          <dgm:bulletEnabled val="1"/>
        </dgm:presLayoutVars>
      </dgm:prSet>
      <dgm:spPr/>
    </dgm:pt>
    <dgm:pt modelId="{CE7B961C-44F4-491C-9887-DC88B0D73C05}" type="pres">
      <dgm:prSet presAssocID="{CCFD4BEF-2BFA-4973-A17B-112E8DAAC878}" presName="levelTx" presStyleLbl="revTx" presStyleIdx="0" presStyleCnt="0">
        <dgm:presLayoutVars>
          <dgm:chMax val="1"/>
          <dgm:bulletEnabled val="1"/>
        </dgm:presLayoutVars>
      </dgm:prSet>
      <dgm:spPr/>
    </dgm:pt>
    <dgm:pt modelId="{ECFA49BF-7E75-460E-800C-11621712B921}" type="pres">
      <dgm:prSet presAssocID="{B6C009F0-4DAE-4F91-816E-317CB68F8994}" presName="Name8" presStyleCnt="0"/>
      <dgm:spPr/>
    </dgm:pt>
    <dgm:pt modelId="{B5107672-A6CF-4DD5-9E8F-920EA8722E30}" type="pres">
      <dgm:prSet presAssocID="{B6C009F0-4DAE-4F91-816E-317CB68F8994}" presName="level" presStyleLbl="node1" presStyleIdx="2" presStyleCnt="3" custScaleY="225453">
        <dgm:presLayoutVars>
          <dgm:chMax val="1"/>
          <dgm:bulletEnabled val="1"/>
        </dgm:presLayoutVars>
      </dgm:prSet>
      <dgm:spPr/>
    </dgm:pt>
    <dgm:pt modelId="{23685315-343B-462A-BFDB-E90D37A7A131}" type="pres">
      <dgm:prSet presAssocID="{B6C009F0-4DAE-4F91-816E-317CB68F8994}" presName="levelTx" presStyleLbl="revTx" presStyleIdx="0" presStyleCnt="0">
        <dgm:presLayoutVars>
          <dgm:chMax val="1"/>
          <dgm:bulletEnabled val="1"/>
        </dgm:presLayoutVars>
      </dgm:prSet>
      <dgm:spPr/>
    </dgm:pt>
  </dgm:ptLst>
  <dgm:cxnLst>
    <dgm:cxn modelId="{0DFF7511-35A0-4FF3-A333-FC30B2705C78}" type="presOf" srcId="{CCFD4BEF-2BFA-4973-A17B-112E8DAAC878}" destId="{F5BB4957-95E0-4525-B858-DE6EDD78E945}" srcOrd="0" destOrd="0" presId="urn:microsoft.com/office/officeart/2005/8/layout/pyramid1"/>
    <dgm:cxn modelId="{3098AB38-345F-4F90-AADE-BBFA2ED574EA}" srcId="{474E9C21-DB29-4FA7-8E12-B381C6EED172}" destId="{B6C009F0-4DAE-4F91-816E-317CB68F8994}" srcOrd="2" destOrd="0" parTransId="{360F7326-6808-4F28-BBC7-D13D736C724D}" sibTransId="{042B19A9-C0B1-47A3-A7CB-07A13A174612}"/>
    <dgm:cxn modelId="{53ABC040-029E-470B-9109-F14D94297D10}" type="presOf" srcId="{011703A1-ED8B-44FC-A4BA-37D6E5B793D7}" destId="{17FBD704-11F1-43AA-9C53-C93469A06C1C}" srcOrd="1" destOrd="0" presId="urn:microsoft.com/office/officeart/2005/8/layout/pyramid1"/>
    <dgm:cxn modelId="{43FCBD4A-EC3F-41AE-81B3-66D26CAA3F2C}" srcId="{474E9C21-DB29-4FA7-8E12-B381C6EED172}" destId="{011703A1-ED8B-44FC-A4BA-37D6E5B793D7}" srcOrd="0" destOrd="0" parTransId="{63CEC45D-DDC5-4F9E-B3D5-70BC17E3A1E8}" sibTransId="{8F8F0DEE-2F7D-4160-9667-5C7B92E3EBC0}"/>
    <dgm:cxn modelId="{3497AD63-EB76-4EDE-A6E7-C1C573624BBE}" type="presOf" srcId="{CCFD4BEF-2BFA-4973-A17B-112E8DAAC878}" destId="{CE7B961C-44F4-491C-9887-DC88B0D73C05}" srcOrd="1" destOrd="0" presId="urn:microsoft.com/office/officeart/2005/8/layout/pyramid1"/>
    <dgm:cxn modelId="{DF1E0C93-D906-4F5C-A2E0-4B8F6396AE1B}" type="presOf" srcId="{B6C009F0-4DAE-4F91-816E-317CB68F8994}" destId="{B5107672-A6CF-4DD5-9E8F-920EA8722E30}" srcOrd="0" destOrd="0" presId="urn:microsoft.com/office/officeart/2005/8/layout/pyramid1"/>
    <dgm:cxn modelId="{C3C6579A-B1CF-436A-8555-04C7467FE4B4}" type="presOf" srcId="{011703A1-ED8B-44FC-A4BA-37D6E5B793D7}" destId="{B84F8FE7-C0CD-439B-A21B-560216DBB101}" srcOrd="0" destOrd="0" presId="urn:microsoft.com/office/officeart/2005/8/layout/pyramid1"/>
    <dgm:cxn modelId="{ABFB75B9-F7C4-4902-BA9A-462102747716}" srcId="{474E9C21-DB29-4FA7-8E12-B381C6EED172}" destId="{CCFD4BEF-2BFA-4973-A17B-112E8DAAC878}" srcOrd="1" destOrd="0" parTransId="{320C204D-1165-4B7E-BC39-2A81061DAB6E}" sibTransId="{F1B7A180-2E80-4CDF-8DD9-D833122AA2BA}"/>
    <dgm:cxn modelId="{87A18CC1-CAB6-4589-B248-2CB389E9DF50}" type="presOf" srcId="{474E9C21-DB29-4FA7-8E12-B381C6EED172}" destId="{7C8353D8-9E63-4A73-B04C-28FB5A927B1C}" srcOrd="0" destOrd="0" presId="urn:microsoft.com/office/officeart/2005/8/layout/pyramid1"/>
    <dgm:cxn modelId="{CB1E46F9-2A47-4583-9B37-588839BDA6F7}" type="presOf" srcId="{B6C009F0-4DAE-4F91-816E-317CB68F8994}" destId="{23685315-343B-462A-BFDB-E90D37A7A131}" srcOrd="1" destOrd="0" presId="urn:microsoft.com/office/officeart/2005/8/layout/pyramid1"/>
    <dgm:cxn modelId="{1FB997A6-1756-4DB1-9F6C-7EF22E25D425}" type="presParOf" srcId="{7C8353D8-9E63-4A73-B04C-28FB5A927B1C}" destId="{D6508200-A125-43D6-95A0-48B2397A8AE1}" srcOrd="0" destOrd="0" presId="urn:microsoft.com/office/officeart/2005/8/layout/pyramid1"/>
    <dgm:cxn modelId="{5CA6A9F9-5AD1-4FA6-8EEE-646AE0287CA9}" type="presParOf" srcId="{D6508200-A125-43D6-95A0-48B2397A8AE1}" destId="{B84F8FE7-C0CD-439B-A21B-560216DBB101}" srcOrd="0" destOrd="0" presId="urn:microsoft.com/office/officeart/2005/8/layout/pyramid1"/>
    <dgm:cxn modelId="{D346EC22-CDDC-42D7-ADED-B21318A21833}" type="presParOf" srcId="{D6508200-A125-43D6-95A0-48B2397A8AE1}" destId="{17FBD704-11F1-43AA-9C53-C93469A06C1C}" srcOrd="1" destOrd="0" presId="urn:microsoft.com/office/officeart/2005/8/layout/pyramid1"/>
    <dgm:cxn modelId="{29098808-CE16-45FF-A440-621AF368179C}" type="presParOf" srcId="{7C8353D8-9E63-4A73-B04C-28FB5A927B1C}" destId="{0682AB53-1ED9-4A5A-8310-BEFF7FAFDCCF}" srcOrd="1" destOrd="0" presId="urn:microsoft.com/office/officeart/2005/8/layout/pyramid1"/>
    <dgm:cxn modelId="{2EEAC17C-5E93-490F-8787-23B58DC35254}" type="presParOf" srcId="{0682AB53-1ED9-4A5A-8310-BEFF7FAFDCCF}" destId="{F5BB4957-95E0-4525-B858-DE6EDD78E945}" srcOrd="0" destOrd="0" presId="urn:microsoft.com/office/officeart/2005/8/layout/pyramid1"/>
    <dgm:cxn modelId="{0A514A90-0BBC-4AE6-A739-71BF92A652B4}" type="presParOf" srcId="{0682AB53-1ED9-4A5A-8310-BEFF7FAFDCCF}" destId="{CE7B961C-44F4-491C-9887-DC88B0D73C05}" srcOrd="1" destOrd="0" presId="urn:microsoft.com/office/officeart/2005/8/layout/pyramid1"/>
    <dgm:cxn modelId="{D03DA67B-FE2D-4391-9DCC-8424AF7647F6}" type="presParOf" srcId="{7C8353D8-9E63-4A73-B04C-28FB5A927B1C}" destId="{ECFA49BF-7E75-460E-800C-11621712B921}" srcOrd="2" destOrd="0" presId="urn:microsoft.com/office/officeart/2005/8/layout/pyramid1"/>
    <dgm:cxn modelId="{2C0A47F4-74ED-485A-B163-43AF67DD247D}" type="presParOf" srcId="{ECFA49BF-7E75-460E-800C-11621712B921}" destId="{B5107672-A6CF-4DD5-9E8F-920EA8722E30}" srcOrd="0" destOrd="0" presId="urn:microsoft.com/office/officeart/2005/8/layout/pyramid1"/>
    <dgm:cxn modelId="{A3F863A2-90B6-4C3A-95C2-B85EEAD5A65D}" type="presParOf" srcId="{ECFA49BF-7E75-460E-800C-11621712B921}" destId="{23685315-343B-462A-BFDB-E90D37A7A13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7D275-BBAF-3E41-8EE6-DF906F101460}">
      <dsp:nvSpPr>
        <dsp:cNvPr id="0" name=""/>
        <dsp:cNvSpPr/>
      </dsp:nvSpPr>
      <dsp:spPr>
        <a:xfrm>
          <a:off x="-5576784" y="-853766"/>
          <a:ext cx="6639894" cy="6639894"/>
        </a:xfrm>
        <a:prstGeom prst="blockArc">
          <a:avLst>
            <a:gd name="adj1" fmla="val 18900000"/>
            <a:gd name="adj2" fmla="val 2700000"/>
            <a:gd name="adj3" fmla="val 325"/>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FDD00C-C597-3A4C-AECB-295BA116D797}">
      <dsp:nvSpPr>
        <dsp:cNvPr id="0" name=""/>
        <dsp:cNvSpPr/>
      </dsp:nvSpPr>
      <dsp:spPr>
        <a:xfrm>
          <a:off x="396220" y="259738"/>
          <a:ext cx="9059878" cy="519279"/>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ru-RU" sz="1800" b="0" i="0" strike="noStrike" kern="1200" cap="none" spc="0" baseline="0" dirty="0">
              <a:solidFill>
                <a:schemeClr val="bg1"/>
              </a:solidFill>
              <a:effectLst/>
              <a:latin typeface="Arial"/>
              <a:ea typeface="Arial"/>
              <a:cs typeface="Arial"/>
            </a:rPr>
            <a:t>Коронавирусная инфекция COVID-19: Обзор и текущая ситуация</a:t>
          </a:r>
        </a:p>
      </dsp:txBody>
      <dsp:txXfrm>
        <a:off x="396220" y="259738"/>
        <a:ext cx="9059878" cy="519279"/>
      </dsp:txXfrm>
    </dsp:sp>
    <dsp:sp modelId="{F601CEB6-FCB9-7A49-85F1-22BA7D87C1BB}">
      <dsp:nvSpPr>
        <dsp:cNvPr id="0" name=""/>
        <dsp:cNvSpPr/>
      </dsp:nvSpPr>
      <dsp:spPr>
        <a:xfrm>
          <a:off x="71670" y="194828"/>
          <a:ext cx="649098" cy="649098"/>
        </a:xfrm>
        <a:prstGeom prst="ellipse">
          <a:avLst/>
        </a:prstGeom>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136449-A258-F949-B331-AA12D4E3D14E}">
      <dsp:nvSpPr>
        <dsp:cNvPr id="0" name=""/>
        <dsp:cNvSpPr/>
      </dsp:nvSpPr>
      <dsp:spPr>
        <a:xfrm>
          <a:off x="823362" y="1038558"/>
          <a:ext cx="8632735" cy="519279"/>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ru-RU" sz="1800" b="0" i="0" strike="noStrike" kern="1200" cap="none" spc="0" baseline="0" dirty="0">
              <a:solidFill>
                <a:schemeClr val="bg1"/>
              </a:solidFill>
              <a:effectLst/>
              <a:latin typeface="Arial"/>
              <a:ea typeface="Arial"/>
              <a:cs typeface="Arial"/>
            </a:rPr>
            <a:t>Тестирование на коронавирусную инфекцию COVID-19: Кто, когда и как</a:t>
          </a:r>
        </a:p>
      </dsp:txBody>
      <dsp:txXfrm>
        <a:off x="823362" y="1038558"/>
        <a:ext cx="8632735" cy="519279"/>
      </dsp:txXfrm>
    </dsp:sp>
    <dsp:sp modelId="{F94F0357-AFE2-2547-A98D-DBFDF20587E5}">
      <dsp:nvSpPr>
        <dsp:cNvPr id="0" name=""/>
        <dsp:cNvSpPr/>
      </dsp:nvSpPr>
      <dsp:spPr>
        <a:xfrm>
          <a:off x="498813" y="973648"/>
          <a:ext cx="649098" cy="649098"/>
        </a:xfrm>
        <a:prstGeom prst="ellipse">
          <a:avLst/>
        </a:prstGeom>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AD875B-65A2-D64A-97B4-BD107CB0444F}">
      <dsp:nvSpPr>
        <dsp:cNvPr id="0" name=""/>
        <dsp:cNvSpPr/>
      </dsp:nvSpPr>
      <dsp:spPr>
        <a:xfrm>
          <a:off x="1018684" y="1817378"/>
          <a:ext cx="8437414" cy="519279"/>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ru-RU" sz="1800" b="0" i="0" strike="noStrike" kern="1200" cap="none" spc="0" baseline="0" dirty="0">
              <a:solidFill>
                <a:schemeClr val="bg1"/>
              </a:solidFill>
              <a:effectLst/>
              <a:latin typeface="Arial"/>
              <a:ea typeface="Arial"/>
              <a:cs typeface="Arial"/>
            </a:rPr>
            <a:t>Сортировка, профилактика и контроль инфекций и направления пациентов с коронавирусной инфекцией COVID-19</a:t>
          </a:r>
        </a:p>
      </dsp:txBody>
      <dsp:txXfrm>
        <a:off x="1018684" y="1817378"/>
        <a:ext cx="8437414" cy="519279"/>
      </dsp:txXfrm>
    </dsp:sp>
    <dsp:sp modelId="{030381E6-9A62-FC41-8805-77A3812B6DA3}">
      <dsp:nvSpPr>
        <dsp:cNvPr id="0" name=""/>
        <dsp:cNvSpPr/>
      </dsp:nvSpPr>
      <dsp:spPr>
        <a:xfrm>
          <a:off x="694134" y="1752468"/>
          <a:ext cx="649098" cy="649098"/>
        </a:xfrm>
        <a:prstGeom prst="ellipse">
          <a:avLst/>
        </a:prstGeom>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D66B2-82D1-FB41-95B0-B4D5CB0849EA}">
      <dsp:nvSpPr>
        <dsp:cNvPr id="0" name=""/>
        <dsp:cNvSpPr/>
      </dsp:nvSpPr>
      <dsp:spPr>
        <a:xfrm>
          <a:off x="1018684" y="2595704"/>
          <a:ext cx="8437414" cy="519279"/>
        </a:xfrm>
        <a:prstGeom prst="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rtl="0">
            <a:lnSpc>
              <a:spcPct val="90000"/>
            </a:lnSpc>
            <a:spcBef>
              <a:spcPct val="0"/>
            </a:spcBef>
            <a:spcAft>
              <a:spcPct val="35000"/>
            </a:spcAft>
            <a:buNone/>
          </a:pPr>
          <a:r>
            <a:rPr lang="ru-RU" sz="1800" b="0" i="0" strike="noStrike" kern="1200" cap="none" spc="0" baseline="0" dirty="0">
              <a:solidFill>
                <a:schemeClr val="bg1"/>
              </a:solidFill>
              <a:effectLst/>
              <a:latin typeface="Arial"/>
              <a:ea typeface="Arial"/>
              <a:cs typeface="Arial"/>
            </a:rPr>
            <a:t>Лечение и контроль коронавирусной инфекции COVID-19: Клинический подход</a:t>
          </a:r>
          <a:endParaRPr lang="en-US" kern="1200" dirty="0">
            <a:solidFill>
              <a:schemeClr val="bg1"/>
            </a:solidFill>
          </a:endParaRPr>
        </a:p>
      </dsp:txBody>
      <dsp:txXfrm>
        <a:off x="1018684" y="2595704"/>
        <a:ext cx="8437414" cy="519279"/>
      </dsp:txXfrm>
    </dsp:sp>
    <dsp:sp modelId="{CB13335B-29E2-CA46-8043-CFBBD9F8A5D8}">
      <dsp:nvSpPr>
        <dsp:cNvPr id="0" name=""/>
        <dsp:cNvSpPr/>
      </dsp:nvSpPr>
      <dsp:spPr>
        <a:xfrm>
          <a:off x="694134" y="2530794"/>
          <a:ext cx="649098" cy="649098"/>
        </a:xfrm>
        <a:prstGeom prst="ellipse">
          <a:avLst/>
        </a:prstGeom>
        <a:solidFill>
          <a:schemeClr val="lt1">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A6AA0-0E53-2E4A-AAF2-9CF9B7F17934}">
      <dsp:nvSpPr>
        <dsp:cNvPr id="0" name=""/>
        <dsp:cNvSpPr/>
      </dsp:nvSpPr>
      <dsp:spPr>
        <a:xfrm>
          <a:off x="823362" y="3374524"/>
          <a:ext cx="8632735" cy="519279"/>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ru-RU" sz="1800" b="0" i="0" strike="noStrike" kern="1200" cap="none" spc="0" baseline="0" dirty="0">
              <a:solidFill>
                <a:schemeClr val="bg1"/>
              </a:solidFill>
              <a:effectLst/>
              <a:latin typeface="Arial"/>
              <a:ea typeface="Arial"/>
              <a:cs typeface="Arial"/>
            </a:rPr>
            <a:t>Ориентир на программу Test </a:t>
          </a:r>
          <a:r>
            <a:rPr lang="ru-RU" sz="1800" b="0" i="0" strike="noStrike" kern="1200" cap="none" spc="0" baseline="0" dirty="0" err="1">
              <a:solidFill>
                <a:schemeClr val="bg1"/>
              </a:solidFill>
              <a:effectLst/>
              <a:latin typeface="Arial"/>
              <a:ea typeface="Arial"/>
              <a:cs typeface="Arial"/>
            </a:rPr>
            <a:t>to</a:t>
          </a:r>
          <a:r>
            <a:rPr lang="ru-RU" sz="1800" b="0" i="0" strike="noStrike" kern="1200" cap="none" spc="0" baseline="0" dirty="0">
              <a:solidFill>
                <a:schemeClr val="bg1"/>
              </a:solidFill>
              <a:effectLst/>
              <a:latin typeface="Arial"/>
              <a:ea typeface="Arial"/>
              <a:cs typeface="Arial"/>
            </a:rPr>
            <a:t> </a:t>
          </a:r>
          <a:r>
            <a:rPr lang="ru-RU" sz="1800" b="0" i="0" strike="noStrike" kern="1200" cap="none" spc="0" baseline="0" dirty="0" err="1">
              <a:solidFill>
                <a:schemeClr val="bg1"/>
              </a:solidFill>
              <a:effectLst/>
              <a:latin typeface="Arial"/>
              <a:ea typeface="Arial"/>
              <a:cs typeface="Arial"/>
            </a:rPr>
            <a:t>Treat</a:t>
          </a:r>
          <a:r>
            <a:rPr lang="ru-RU" sz="1800" b="0" i="0" strike="noStrike" kern="1200" cap="none" spc="0" baseline="0" dirty="0">
              <a:solidFill>
                <a:schemeClr val="bg1"/>
              </a:solidFill>
              <a:effectLst/>
              <a:latin typeface="Arial"/>
              <a:ea typeface="Arial"/>
              <a:cs typeface="Arial"/>
            </a:rPr>
            <a:t>: Доказательства, обоснование и практика</a:t>
          </a:r>
        </a:p>
      </dsp:txBody>
      <dsp:txXfrm>
        <a:off x="823362" y="3374524"/>
        <a:ext cx="8632735" cy="519279"/>
      </dsp:txXfrm>
    </dsp:sp>
    <dsp:sp modelId="{C9C7509D-4EFE-0048-AFC6-B1330A2A7DE4}">
      <dsp:nvSpPr>
        <dsp:cNvPr id="0" name=""/>
        <dsp:cNvSpPr/>
      </dsp:nvSpPr>
      <dsp:spPr>
        <a:xfrm>
          <a:off x="498813" y="3309614"/>
          <a:ext cx="649098" cy="649098"/>
        </a:xfrm>
        <a:prstGeom prst="ellipse">
          <a:avLst/>
        </a:prstGeom>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2C223-3AE1-4C46-B3B7-BF78223F2085}">
      <dsp:nvSpPr>
        <dsp:cNvPr id="0" name=""/>
        <dsp:cNvSpPr/>
      </dsp:nvSpPr>
      <dsp:spPr>
        <a:xfrm>
          <a:off x="396220" y="4153344"/>
          <a:ext cx="9059878" cy="519279"/>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ru-RU" sz="1800" b="0" i="0" strike="noStrike" kern="1200" cap="none" spc="0" baseline="0" dirty="0">
              <a:solidFill>
                <a:schemeClr val="bg1"/>
              </a:solidFill>
              <a:effectLst/>
              <a:latin typeface="Arial"/>
              <a:ea typeface="Arial"/>
              <a:cs typeface="Arial"/>
            </a:rPr>
            <a:t>Программа Test </a:t>
          </a:r>
          <a:r>
            <a:rPr lang="ru-RU" sz="1800" b="0" i="0" strike="noStrike" kern="1200" cap="none" spc="0" baseline="0" dirty="0" err="1">
              <a:solidFill>
                <a:schemeClr val="bg1"/>
              </a:solidFill>
              <a:effectLst/>
              <a:latin typeface="Arial"/>
              <a:ea typeface="Arial"/>
              <a:cs typeface="Arial"/>
            </a:rPr>
            <a:t>to</a:t>
          </a:r>
          <a:r>
            <a:rPr lang="ru-RU" sz="1800" b="0" i="0" strike="noStrike" kern="1200" cap="none" spc="0" baseline="0" dirty="0">
              <a:solidFill>
                <a:schemeClr val="bg1"/>
              </a:solidFill>
              <a:effectLst/>
              <a:latin typeface="Arial"/>
              <a:ea typeface="Arial"/>
              <a:cs typeface="Arial"/>
            </a:rPr>
            <a:t> </a:t>
          </a:r>
          <a:r>
            <a:rPr lang="ru-RU" sz="1800" b="0" i="0" strike="noStrike" kern="1200" cap="none" spc="0" baseline="0" dirty="0" err="1">
              <a:solidFill>
                <a:schemeClr val="bg1"/>
              </a:solidFill>
              <a:effectLst/>
              <a:latin typeface="Arial"/>
              <a:ea typeface="Arial"/>
              <a:cs typeface="Arial"/>
            </a:rPr>
            <a:t>Treat</a:t>
          </a:r>
          <a:r>
            <a:rPr lang="ru-RU" sz="1800" b="0" i="0" strike="noStrike" kern="1200" cap="none" spc="0" baseline="0" dirty="0">
              <a:solidFill>
                <a:schemeClr val="bg1"/>
              </a:solidFill>
              <a:effectLst/>
              <a:latin typeface="Arial"/>
              <a:ea typeface="Arial"/>
              <a:cs typeface="Arial"/>
            </a:rPr>
            <a:t>: Дальнейшие вопросы и как реализовывать на практике</a:t>
          </a:r>
        </a:p>
      </dsp:txBody>
      <dsp:txXfrm>
        <a:off x="396220" y="4153344"/>
        <a:ext cx="9059878" cy="519279"/>
      </dsp:txXfrm>
    </dsp:sp>
    <dsp:sp modelId="{59489289-1E4F-AE42-A0B5-912A515840DE}">
      <dsp:nvSpPr>
        <dsp:cNvPr id="0" name=""/>
        <dsp:cNvSpPr/>
      </dsp:nvSpPr>
      <dsp:spPr>
        <a:xfrm>
          <a:off x="71670" y="4088434"/>
          <a:ext cx="649098" cy="649098"/>
        </a:xfrm>
        <a:prstGeom prst="ellipse">
          <a:avLst/>
        </a:prstGeom>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F8FE7-C0CD-439B-A21B-560216DBB101}">
      <dsp:nvSpPr>
        <dsp:cNvPr id="0" name=""/>
        <dsp:cNvSpPr/>
      </dsp:nvSpPr>
      <dsp:spPr>
        <a:xfrm>
          <a:off x="1593125" y="0"/>
          <a:ext cx="947344" cy="872621"/>
        </a:xfrm>
        <a:prstGeom prst="trapezoid">
          <a:avLst>
            <a:gd name="adj" fmla="val 5567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b="1" i="0" strike="noStrike" kern="1200" cap="none" spc="0" baseline="0" dirty="0">
            <a:solidFill>
              <a:srgbClr val="000000"/>
            </a:solidFill>
            <a:effectLst/>
            <a:latin typeface="Arial"/>
            <a:ea typeface="Arial"/>
            <a:cs typeface="Arial"/>
          </a:endParaRPr>
        </a:p>
        <a:p>
          <a:pPr marL="0" lvl="0" indent="0" algn="ctr" defTabSz="488950">
            <a:lnSpc>
              <a:spcPct val="90000"/>
            </a:lnSpc>
            <a:spcBef>
              <a:spcPct val="0"/>
            </a:spcBef>
            <a:spcAft>
              <a:spcPct val="35000"/>
            </a:spcAft>
            <a:buNone/>
          </a:pPr>
          <a:endParaRPr lang="en-US" sz="1100" b="1" i="0" strike="noStrike" kern="1200" cap="none" spc="0" baseline="0" dirty="0">
            <a:solidFill>
              <a:srgbClr val="000000"/>
            </a:solidFill>
            <a:effectLst/>
            <a:latin typeface="Arial"/>
            <a:ea typeface="Arial"/>
            <a:cs typeface="Arial"/>
          </a:endParaRPr>
        </a:p>
        <a:p>
          <a:pPr marL="0" lvl="0" indent="0" algn="ctr" defTabSz="488950">
            <a:lnSpc>
              <a:spcPct val="90000"/>
            </a:lnSpc>
            <a:spcBef>
              <a:spcPct val="0"/>
            </a:spcBef>
            <a:spcAft>
              <a:spcPct val="35000"/>
            </a:spcAft>
            <a:buNone/>
          </a:pPr>
          <a:r>
            <a:rPr lang="ru-RU" sz="1100" b="1" i="0" strike="noStrike" kern="1200" cap="none" spc="0" baseline="0" dirty="0" err="1">
              <a:solidFill>
                <a:srgbClr val="000000"/>
              </a:solidFill>
              <a:effectLst/>
              <a:latin typeface="Arial"/>
              <a:ea typeface="Arial"/>
              <a:cs typeface="Arial"/>
            </a:rPr>
            <a:t>ОРИТ</a:t>
          </a:r>
          <a:endParaRPr lang="ru-RU" sz="1100" b="1" i="0" strike="noStrike" kern="1200" cap="none" spc="0" baseline="0" dirty="0">
            <a:solidFill>
              <a:srgbClr val="000000"/>
            </a:solidFill>
            <a:effectLst/>
            <a:latin typeface="Arial"/>
            <a:ea typeface="Arial"/>
            <a:cs typeface="Arial"/>
          </a:endParaRPr>
        </a:p>
      </dsp:txBody>
      <dsp:txXfrm>
        <a:off x="1593125" y="0"/>
        <a:ext cx="947344" cy="872621"/>
      </dsp:txXfrm>
    </dsp:sp>
    <dsp:sp modelId="{F5BB4957-95E0-4525-B858-DE6EDD78E945}">
      <dsp:nvSpPr>
        <dsp:cNvPr id="0" name=""/>
        <dsp:cNvSpPr/>
      </dsp:nvSpPr>
      <dsp:spPr>
        <a:xfrm>
          <a:off x="1095222" y="872621"/>
          <a:ext cx="1943150" cy="872621"/>
        </a:xfrm>
        <a:prstGeom prst="trapezoid">
          <a:avLst>
            <a:gd name="adj" fmla="val 55670"/>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b="0" i="0" strike="noStrike" kern="1200" cap="none" spc="0" baseline="0" dirty="0">
              <a:solidFill>
                <a:srgbClr val="000000"/>
              </a:solidFill>
              <a:effectLst/>
              <a:latin typeface="Arial"/>
              <a:ea typeface="Arial"/>
              <a:cs typeface="Arial"/>
            </a:rPr>
            <a:t>Медицинское обслуживание в больнице</a:t>
          </a:r>
        </a:p>
      </dsp:txBody>
      <dsp:txXfrm>
        <a:off x="1435274" y="872621"/>
        <a:ext cx="1263047" cy="872621"/>
      </dsp:txXfrm>
    </dsp:sp>
    <dsp:sp modelId="{B5107672-A6CF-4DD5-9E8F-920EA8722E30}">
      <dsp:nvSpPr>
        <dsp:cNvPr id="0" name=""/>
        <dsp:cNvSpPr/>
      </dsp:nvSpPr>
      <dsp:spPr>
        <a:xfrm>
          <a:off x="0" y="1745243"/>
          <a:ext cx="4133596" cy="1967352"/>
        </a:xfrm>
        <a:prstGeom prst="trapezoid">
          <a:avLst>
            <a:gd name="adj" fmla="val 5567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0" i="0" strike="noStrike" kern="1200" cap="none" spc="0" baseline="0" dirty="0">
            <a:solidFill>
              <a:srgbClr val="000000"/>
            </a:solidFill>
            <a:effectLst/>
            <a:latin typeface="Arial"/>
            <a:ea typeface="Arial"/>
            <a:cs typeface="Arial"/>
          </a:endParaRPr>
        </a:p>
        <a:p>
          <a:pPr marL="0" lvl="0" indent="0" algn="ctr" defTabSz="800100">
            <a:lnSpc>
              <a:spcPct val="90000"/>
            </a:lnSpc>
            <a:spcBef>
              <a:spcPct val="0"/>
            </a:spcBef>
            <a:spcAft>
              <a:spcPct val="35000"/>
            </a:spcAft>
            <a:buNone/>
          </a:pPr>
          <a:r>
            <a:rPr lang="ru-RU" sz="1800" b="0" i="0" strike="noStrike" kern="1200" cap="none" spc="0" baseline="0" dirty="0">
              <a:solidFill>
                <a:srgbClr val="000000"/>
              </a:solidFill>
              <a:effectLst/>
              <a:latin typeface="Arial"/>
              <a:ea typeface="Arial"/>
              <a:cs typeface="Arial"/>
            </a:rPr>
            <a:t>Первичная медицинская помощь и местная медицинская помощь</a:t>
          </a:r>
        </a:p>
      </dsp:txBody>
      <dsp:txXfrm>
        <a:off x="723379" y="1745243"/>
        <a:ext cx="2686837" cy="196735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4A513-7BF8-6547-935C-6DADAAEAA8AD}" type="datetimeFigureOut">
              <a:rPr lang="en-US" smtClean="0"/>
              <a:t>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A9890-9C3C-F040-8A1D-47B5802A485B}" type="slidenum">
              <a:rPr lang="en-US" smtClean="0"/>
              <a:t>‹#›</a:t>
            </a:fld>
            <a:endParaRPr lang="en-US"/>
          </a:p>
        </p:txBody>
      </p:sp>
    </p:spTree>
    <p:extLst>
      <p:ext uri="{BB962C8B-B14F-4D97-AF65-F5344CB8AC3E}">
        <p14:creationId xmlns:p14="http://schemas.microsoft.com/office/powerpoint/2010/main" val="353252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ho.int/publications/i/item/978924001774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xtranet.who.int/hslp/content/sars-cov-2-antigen-rapid-diagnostic-test-training-packag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1</a:t>
            </a:fld>
            <a:endParaRPr lang="en-US"/>
          </a:p>
        </p:txBody>
      </p:sp>
    </p:spTree>
    <p:extLst>
      <p:ext uri="{BB962C8B-B14F-4D97-AF65-F5344CB8AC3E}">
        <p14:creationId xmlns:p14="http://schemas.microsoft.com/office/powerpoint/2010/main" val="3771511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Просмотрите цели этого раздела курса обучения. Помните, что эти учебные модули могут использоваться вместе или отдельно, в зависимости от конкретного сценария. </a:t>
            </a:r>
          </a:p>
        </p:txBody>
      </p:sp>
      <p:sp>
        <p:nvSpPr>
          <p:cNvPr id="4" name="Slide Number Placeholder 3"/>
          <p:cNvSpPr>
            <a:spLocks noGrp="1"/>
          </p:cNvSpPr>
          <p:nvPr>
            <p:ph type="sldNum" sz="quarter" idx="5"/>
          </p:nvPr>
        </p:nvSpPr>
        <p:spPr/>
        <p:txBody>
          <a:bodyPr/>
          <a:lstStyle/>
          <a:p>
            <a:fld id="{A2FA9890-9C3C-F040-8A1D-47B5802A485B}" type="slidenum">
              <a:rPr lang="en-US" smtClean="0"/>
              <a:t>12</a:t>
            </a:fld>
            <a:endParaRPr lang="en-US"/>
          </a:p>
        </p:txBody>
      </p:sp>
    </p:spTree>
    <p:extLst>
      <p:ext uri="{BB962C8B-B14F-4D97-AF65-F5344CB8AC3E}">
        <p14:creationId xmlns:p14="http://schemas.microsoft.com/office/powerpoint/2010/main" val="4009740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Важно провести широкое тестирование — симптомы могут быть вариабельными и легкими, но при проведении широкого тестирования будут выявлены случаи заболевания, что позволит провести оценку и лечение, а также предотвратить распространение среди населения.</a:t>
            </a:r>
          </a:p>
        </p:txBody>
      </p:sp>
      <p:sp>
        <p:nvSpPr>
          <p:cNvPr id="4" name="Slide Number Placeholder 3"/>
          <p:cNvSpPr>
            <a:spLocks noGrp="1"/>
          </p:cNvSpPr>
          <p:nvPr>
            <p:ph type="sldNum" sz="quarter" idx="5"/>
          </p:nvPr>
        </p:nvSpPr>
        <p:spPr/>
        <p:txBody>
          <a:bodyPr/>
          <a:lstStyle/>
          <a:p>
            <a:fld id="{A2FA9890-9C3C-F040-8A1D-47B5802A485B}" type="slidenum">
              <a:rPr lang="en-US" smtClean="0"/>
              <a:t>13</a:t>
            </a:fld>
            <a:endParaRPr lang="en-US"/>
          </a:p>
        </p:txBody>
      </p:sp>
    </p:spTree>
    <p:extLst>
      <p:ext uri="{BB962C8B-B14F-4D97-AF65-F5344CB8AC3E}">
        <p14:creationId xmlns:p14="http://schemas.microsoft.com/office/powerpoint/2010/main" val="2458463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Широкое тестирование поможет нам сдерживать заболевание, узнать больше о заболевании и его распространении, а также защитить уязвимые категории населения. </a:t>
            </a:r>
          </a:p>
          <a:p>
            <a:r>
              <a:rPr lang="ru-RU" sz="1200" b="0" i="0" strike="noStrike" cap="none" spc="0" baseline="0" dirty="0">
                <a:solidFill>
                  <a:srgbClr val="000000"/>
                </a:solidFill>
                <a:effectLst/>
                <a:latin typeface="Calibri"/>
                <a:ea typeface="Calibri"/>
                <a:cs typeface="Calibri"/>
              </a:rPr>
              <a:t>Пациенты с коронавирусным заболеванием COVID-19, которые не входят в группу уязвимых групп населения, если они не идентифицированы, могут потенциально передавать заболевание другим людям.  </a:t>
            </a:r>
          </a:p>
          <a:p>
            <a:r>
              <a:rPr lang="ru-RU" sz="1200" b="0" i="0" strike="noStrike" cap="none" spc="0" baseline="0" dirty="0">
                <a:solidFill>
                  <a:srgbClr val="000000"/>
                </a:solidFill>
                <a:effectLst/>
                <a:latin typeface="Calibri"/>
                <a:ea typeface="Calibri"/>
                <a:cs typeface="Calibri"/>
              </a:rPr>
              <a:t>Пациенты, которые находятся в уязвимой группе населения, могут получать более эффективное лечение, если оно будет выявлено на ранней стадии.</a:t>
            </a:r>
          </a:p>
        </p:txBody>
      </p:sp>
      <p:sp>
        <p:nvSpPr>
          <p:cNvPr id="4" name="Slide Number Placeholder 3"/>
          <p:cNvSpPr>
            <a:spLocks noGrp="1"/>
          </p:cNvSpPr>
          <p:nvPr>
            <p:ph type="sldNum" sz="quarter" idx="5"/>
          </p:nvPr>
        </p:nvSpPr>
        <p:spPr/>
        <p:txBody>
          <a:bodyPr/>
          <a:lstStyle/>
          <a:p>
            <a:fld id="{A2FA9890-9C3C-F040-8A1D-47B5802A485B}" type="slidenum">
              <a:rPr lang="en-US" smtClean="0"/>
              <a:t>14</a:t>
            </a:fld>
            <a:endParaRPr lang="en-US"/>
          </a:p>
        </p:txBody>
      </p:sp>
    </p:spTree>
    <p:extLst>
      <p:ext uri="{BB962C8B-B14F-4D97-AF65-F5344CB8AC3E}">
        <p14:creationId xmlns:p14="http://schemas.microsoft.com/office/powerpoint/2010/main" val="2578774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Вакцинация чрезвычайно успешна в предотвращении тяжелых и критических заболеваний, вызванных коронавирусной инфекцией COVID. Тем не менее, она не предотвращает ВСЕ эти случаи, и особенно уязвимые пациенты даже после вакцинации могут по-прежнему иметь клинически значимое заболевание. Помните, что тестирование предоставляет информацию, которая может помочь в дальнейших шагах, включая изоляцию, мониторинг и возможные варианты лечения.  </a:t>
            </a:r>
          </a:p>
          <a:p>
            <a:r>
              <a:rPr lang="ru-RU" sz="1200" b="0" i="0" strike="noStrike" cap="none" spc="0" baseline="0" dirty="0">
                <a:solidFill>
                  <a:srgbClr val="000000"/>
                </a:solidFill>
                <a:effectLst/>
                <a:latin typeface="Calibri"/>
                <a:ea typeface="Calibri"/>
                <a:cs typeface="Calibri"/>
              </a:rPr>
              <a:t>Чем больше тестов мы проводим, тем больше мы знаем и тем лучше подготовлены для сдерживания и лечения болезни. </a:t>
            </a:r>
          </a:p>
        </p:txBody>
      </p:sp>
      <p:sp>
        <p:nvSpPr>
          <p:cNvPr id="4" name="Slide Number Placeholder 3"/>
          <p:cNvSpPr>
            <a:spLocks noGrp="1"/>
          </p:cNvSpPr>
          <p:nvPr>
            <p:ph type="sldNum" sz="quarter" idx="5"/>
          </p:nvPr>
        </p:nvSpPr>
        <p:spPr/>
        <p:txBody>
          <a:bodyPr/>
          <a:lstStyle/>
          <a:p>
            <a:fld id="{A2FA9890-9C3C-F040-8A1D-47B5802A485B}" type="slidenum">
              <a:rPr lang="en-US" smtClean="0"/>
              <a:t>15</a:t>
            </a:fld>
            <a:endParaRPr lang="en-US"/>
          </a:p>
        </p:txBody>
      </p:sp>
    </p:spTree>
    <p:extLst>
      <p:ext uri="{BB962C8B-B14F-4D97-AF65-F5344CB8AC3E}">
        <p14:creationId xmlns:p14="http://schemas.microsoft.com/office/powerpoint/2010/main" val="1293357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Экспресс-тесты на антиген являются предпочтительной стратегией для тестирования — учитывая их простоту использования, быстроту выполнения и хорошие характеристики анализа у пациентов с симптомами.  Экспресс-тесты на антигены становятся все более доступными, и хотя разрешение на их использование зависит от местных руководств, широкое применение становится все более распространенным во всем мире.</a:t>
            </a:r>
          </a:p>
          <a:p>
            <a:endParaRPr lang="en-US"/>
          </a:p>
          <a:p>
            <a:r>
              <a:rPr lang="ru-RU" sz="1200" b="0" i="0" strike="noStrike" cap="none" spc="0" baseline="0">
                <a:solidFill>
                  <a:srgbClr val="000000"/>
                </a:solidFill>
                <a:effectLst/>
                <a:latin typeface="Calibri"/>
                <a:ea typeface="Calibri"/>
                <a:cs typeface="Calibri"/>
              </a:rPr>
              <a:t>ПЦР-тесты обладают более высокой чувствительностью в целом, но являются гораздо более сложными и имеют гораздо более длительное время обработки, от нескольких часов до нескольких дней.  </a:t>
            </a:r>
          </a:p>
          <a:p>
            <a:endParaRPr lang="en-US"/>
          </a:p>
          <a:p>
            <a:r>
              <a:rPr lang="ru-RU" sz="1200" b="0" i="0" strike="noStrike" cap="none" spc="0" baseline="0">
                <a:solidFill>
                  <a:srgbClr val="000000"/>
                </a:solidFill>
                <a:effectLst/>
                <a:latin typeface="Calibri"/>
                <a:ea typeface="Calibri"/>
                <a:cs typeface="Calibri"/>
              </a:rPr>
              <a:t>Несколько ключевых советов:</a:t>
            </a:r>
          </a:p>
          <a:p>
            <a:pPr marL="228600" indent="-228600">
              <a:buAutoNum type="arabicPeriod"/>
            </a:pPr>
            <a:r>
              <a:rPr lang="ru-RU" sz="1200" b="0" i="0" strike="noStrike" cap="none" spc="0" baseline="0">
                <a:solidFill>
                  <a:srgbClr val="000000"/>
                </a:solidFill>
                <a:effectLst/>
                <a:latin typeface="Calibri"/>
                <a:ea typeface="Calibri"/>
                <a:cs typeface="Calibri"/>
              </a:rPr>
              <a:t>Пациентам с клиническими проявлениями и отрицательными результатами экспресс-тестов необходимо сделать повторный тест на антигены, а также может потребоваться подтверждающий анализ ПЦР.</a:t>
            </a:r>
          </a:p>
          <a:p>
            <a:pPr marL="228600" indent="-228600">
              <a:buAutoNum type="arabicPeriod"/>
            </a:pPr>
            <a:r>
              <a:rPr lang="ru-RU" sz="1200" b="0" i="0" strike="noStrike" cap="none" spc="0" baseline="0">
                <a:solidFill>
                  <a:srgbClr val="000000"/>
                </a:solidFill>
                <a:effectLst/>
                <a:latin typeface="Calibri"/>
                <a:ea typeface="Calibri"/>
                <a:cs typeface="Calibri"/>
              </a:rPr>
              <a:t>Чувствительность быстрого тестирования на антигены значительно ниже у пациентов без симптомов — эта стратегия действительно лучше всего подходит для тестирования пациентов с клиническими симптомами, но менее эффективна для скрининговых тестов.</a:t>
            </a:r>
          </a:p>
        </p:txBody>
      </p:sp>
      <p:sp>
        <p:nvSpPr>
          <p:cNvPr id="4" name="Slide Number Placeholder 3"/>
          <p:cNvSpPr>
            <a:spLocks noGrp="1"/>
          </p:cNvSpPr>
          <p:nvPr>
            <p:ph type="sldNum" sz="quarter" idx="5"/>
          </p:nvPr>
        </p:nvSpPr>
        <p:spPr/>
        <p:txBody>
          <a:bodyPr/>
          <a:lstStyle/>
          <a:p>
            <a:fld id="{A2FA9890-9C3C-F040-8A1D-47B5802A485B}" type="slidenum">
              <a:rPr lang="en-US" smtClean="0"/>
              <a:t>16</a:t>
            </a:fld>
            <a:endParaRPr lang="en-US"/>
          </a:p>
        </p:txBody>
      </p:sp>
    </p:spTree>
    <p:extLst>
      <p:ext uri="{BB962C8B-B14F-4D97-AF65-F5344CB8AC3E}">
        <p14:creationId xmlns:p14="http://schemas.microsoft.com/office/powerpoint/2010/main" val="2096976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Для программы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 предпочтительны экспресс-тесты на антигены, поскольку временные рамки для оценки эффективности пероральных противовирусных препаратов находятся в пределах 5 дней после появления симптомов. Одним из компонентов является возможность участия в T2T, но рекомендации по эффективному мониторингу, ведению и изоляции лучше всего начинать на ранних этапах развития коронавирусной инфекции COVID-19. </a:t>
            </a:r>
          </a:p>
          <a:p>
            <a:endParaRPr lang="en-US" dirty="0"/>
          </a:p>
          <a:p>
            <a:r>
              <a:rPr lang="ru-RU" sz="1200" b="0" i="0" strike="noStrike" cap="none" spc="0" baseline="0" dirty="0">
                <a:solidFill>
                  <a:srgbClr val="000000"/>
                </a:solidFill>
                <a:effectLst/>
                <a:latin typeface="Calibri"/>
                <a:ea typeface="Calibri"/>
                <a:cs typeface="Calibri"/>
              </a:rPr>
              <a:t>Таким образом, ранняя диагностика и информация могут наилучшим образом помочь в лечении, включая T2T.</a:t>
            </a:r>
          </a:p>
          <a:p>
            <a:endParaRPr lang="en-US" dirty="0"/>
          </a:p>
          <a:p>
            <a:r>
              <a:rPr lang="ru-RU" sz="1200" b="0" i="0" strike="noStrike" cap="none" spc="0" baseline="0" dirty="0">
                <a:solidFill>
                  <a:srgbClr val="000000"/>
                </a:solidFill>
                <a:effectLst/>
                <a:latin typeface="Calibri"/>
                <a:ea typeface="Calibri"/>
                <a:cs typeface="Calibri"/>
              </a:rPr>
              <a:t>Обратите также внимание на последние два пункта:</a:t>
            </a:r>
          </a:p>
          <a:p>
            <a:pPr marL="171450" indent="-171450">
              <a:buFont typeface="Arial" panose="020B0604020202020204" pitchFamily="34" charset="0"/>
              <a:buChar char="•"/>
            </a:pPr>
            <a:r>
              <a:rPr lang="ru-RU" sz="1200" b="0" i="0" strike="noStrike" cap="none" spc="0" baseline="0" dirty="0">
                <a:solidFill>
                  <a:srgbClr val="000000"/>
                </a:solidFill>
                <a:effectLst/>
                <a:latin typeface="Calibri"/>
                <a:ea typeface="Calibri"/>
                <a:cs typeface="Calibri"/>
              </a:rPr>
              <a:t>Вы МОЖЕТЕ предложить пероральные противовирусные препараты пациентам с положительным результатом ПЦР-анализа, если они появились в течение 5 дней после появления симптомов и соответствуют критериям отбора</a:t>
            </a:r>
          </a:p>
          <a:p>
            <a:pPr marL="171450" indent="-171450">
              <a:buFont typeface="Arial" panose="020B0604020202020204" pitchFamily="34" charset="0"/>
              <a:buChar char="•"/>
            </a:pPr>
            <a:r>
              <a:rPr lang="ru-RU" sz="1200" b="0" i="0" strike="noStrike" cap="none" spc="0" baseline="0" dirty="0">
                <a:solidFill>
                  <a:srgbClr val="000000"/>
                </a:solidFill>
                <a:effectLst/>
                <a:latin typeface="Calibri"/>
                <a:ea typeface="Calibri"/>
                <a:cs typeface="Calibri"/>
              </a:rPr>
              <a:t>В разных регионах будут применяться различные правила тестирования, поэтому обязательно ознакомьтесь с местными руководствами.</a:t>
            </a:r>
          </a:p>
        </p:txBody>
      </p:sp>
      <p:sp>
        <p:nvSpPr>
          <p:cNvPr id="4" name="Slide Number Placeholder 3"/>
          <p:cNvSpPr>
            <a:spLocks noGrp="1"/>
          </p:cNvSpPr>
          <p:nvPr>
            <p:ph type="sldNum" sz="quarter" idx="5"/>
          </p:nvPr>
        </p:nvSpPr>
        <p:spPr/>
        <p:txBody>
          <a:bodyPr/>
          <a:lstStyle/>
          <a:p>
            <a:fld id="{A2FA9890-9C3C-F040-8A1D-47B5802A485B}" type="slidenum">
              <a:rPr lang="en-US" smtClean="0"/>
              <a:t>17</a:t>
            </a:fld>
            <a:endParaRPr lang="en-US"/>
          </a:p>
        </p:txBody>
      </p:sp>
    </p:spTree>
    <p:extLst>
      <p:ext uri="{BB962C8B-B14F-4D97-AF65-F5344CB8AC3E}">
        <p14:creationId xmlns:p14="http://schemas.microsoft.com/office/powerpoint/2010/main" val="989908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Как указано на слайде, раннее выявление лучше!</a:t>
            </a:r>
          </a:p>
        </p:txBody>
      </p:sp>
      <p:sp>
        <p:nvSpPr>
          <p:cNvPr id="4" name="Slide Number Placeholder 3"/>
          <p:cNvSpPr>
            <a:spLocks noGrp="1"/>
          </p:cNvSpPr>
          <p:nvPr>
            <p:ph type="sldNum" sz="quarter" idx="5"/>
          </p:nvPr>
        </p:nvSpPr>
        <p:spPr/>
        <p:txBody>
          <a:bodyPr/>
          <a:lstStyle/>
          <a:p>
            <a:fld id="{A2FA9890-9C3C-F040-8A1D-47B5802A485B}" type="slidenum">
              <a:rPr lang="en-US" smtClean="0"/>
              <a:t>18</a:t>
            </a:fld>
            <a:endParaRPr lang="en-US"/>
          </a:p>
        </p:txBody>
      </p:sp>
    </p:spTree>
    <p:extLst>
      <p:ext uri="{BB962C8B-B14F-4D97-AF65-F5344CB8AC3E}">
        <p14:creationId xmlns:p14="http://schemas.microsoft.com/office/powerpoint/2010/main" val="4277960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Эти инструкции будут аналогичны для большинства видов быстрых тестов, однако важно ознакомиться с инструкциями для конкретного типа тестов, которые Вы будете использовать, поскольку будут некоторые вариации.</a:t>
            </a:r>
          </a:p>
          <a:p>
            <a:endParaRPr lang="en-US"/>
          </a:p>
          <a:p>
            <a:r>
              <a:rPr lang="ru-RU" sz="1200" b="0" i="0" strike="noStrike" cap="none" spc="0" baseline="0">
                <a:solidFill>
                  <a:srgbClr val="000000"/>
                </a:solidFill>
                <a:effectLst/>
                <a:latin typeface="Calibri"/>
                <a:ea typeface="Calibri"/>
                <a:cs typeface="Calibri"/>
              </a:rPr>
              <a:t>Обратите внимание, что положительный тест имеет две строки, отрицательный тест имеет ТОЛЬКО контрольную линию, а недействительный тест имеет только тестовую линию или не имеет ни одной линии.</a:t>
            </a:r>
          </a:p>
        </p:txBody>
      </p:sp>
      <p:sp>
        <p:nvSpPr>
          <p:cNvPr id="4" name="Slide Number Placeholder 3"/>
          <p:cNvSpPr>
            <a:spLocks noGrp="1"/>
          </p:cNvSpPr>
          <p:nvPr>
            <p:ph type="sldNum" sz="quarter" idx="5"/>
          </p:nvPr>
        </p:nvSpPr>
        <p:spPr/>
        <p:txBody>
          <a:bodyPr/>
          <a:lstStyle/>
          <a:p>
            <a:fld id="{A2FA9890-9C3C-F040-8A1D-47B5802A485B}" type="slidenum">
              <a:rPr lang="en-US" smtClean="0"/>
              <a:t>19</a:t>
            </a:fld>
            <a:endParaRPr lang="en-US"/>
          </a:p>
        </p:txBody>
      </p:sp>
    </p:spTree>
    <p:extLst>
      <p:ext uri="{BB962C8B-B14F-4D97-AF65-F5344CB8AC3E}">
        <p14:creationId xmlns:p14="http://schemas.microsoft.com/office/powerpoint/2010/main" val="719689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Обязательно ознакомьтесь с местными руководствами  — возможно, будет очень полезно принести эти местные руководства на реальное обучение. </a:t>
            </a:r>
          </a:p>
          <a:p>
            <a:r>
              <a:rPr lang="ru-RU" sz="1200" b="0" i="0" strike="noStrike" cap="none" spc="0" baseline="0">
                <a:solidFill>
                  <a:srgbClr val="000000"/>
                </a:solidFill>
                <a:effectLst/>
                <a:latin typeface="Calibri"/>
                <a:ea typeface="Calibri"/>
                <a:cs typeface="Calibri"/>
              </a:rPr>
              <a:t>Указания для того, кто может выполнить тест, будут отличаться в разных местах и, вероятно, будут меняться с течением времени.</a:t>
            </a:r>
          </a:p>
          <a:p>
            <a:endParaRPr lang="en-US"/>
          </a:p>
          <a:p>
            <a:r>
              <a:rPr lang="ru-RU" sz="1200" b="0" i="0" strike="noStrike" cap="none" spc="0" baseline="0">
                <a:solidFill>
                  <a:srgbClr val="000000"/>
                </a:solidFill>
                <a:effectLst/>
                <a:latin typeface="Calibri"/>
                <a:ea typeface="Calibri"/>
                <a:cs typeface="Calibri"/>
              </a:rPr>
              <a:t>Пожалуйста, обсудите местные руководства для Вашего региона в настоящее время и рассмотрите потенциальные стратегии для Вашей клиники или медицинского учреждения, чтобы оптимизировать варианты тестирования для наилучшего охвата и обслуживания их сообществ, особенно наиболее уязвимых групп населения и людей, которым они обслуживают.</a:t>
            </a:r>
          </a:p>
          <a:p>
            <a:endParaRPr lang="en-US"/>
          </a:p>
          <a:p>
            <a:r>
              <a:rPr lang="ru-RU" sz="1800" b="0" i="0" strike="noStrike" cap="none" spc="0" baseline="0">
                <a:solidFill>
                  <a:srgbClr val="000000"/>
                </a:solidFill>
                <a:effectLst/>
                <a:latin typeface="Calibri"/>
                <a:ea typeface="Calibri"/>
                <a:cs typeface="Calibri"/>
              </a:rPr>
              <a:t>Помните, что только пациенты с симптомами соответствуют критериям для проведения пероральной противовирусной терапии, поэтому, хотя тестирование и выявление тесных контактов могут быть важными, для соответствия критериям участия в T2T пациенты должны иметь симптомы.</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20</a:t>
            </a:fld>
            <a:endParaRPr lang="en-US"/>
          </a:p>
        </p:txBody>
      </p:sp>
    </p:spTree>
    <p:extLst>
      <p:ext uri="{BB962C8B-B14F-4D97-AF65-F5344CB8AC3E}">
        <p14:creationId xmlns:p14="http://schemas.microsoft.com/office/powerpoint/2010/main" val="1202956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ct val="0"/>
              </a:spcBef>
              <a:spcAft>
                <a:spcPct val="0"/>
              </a:spcAft>
            </a:pPr>
            <a:r>
              <a:rPr lang="ru-RU" sz="1800" b="0" i="0" strike="noStrike" cap="none" spc="0" baseline="0" dirty="0">
                <a:solidFill>
                  <a:srgbClr val="000000"/>
                </a:solidFill>
                <a:effectLst/>
                <a:latin typeface="Calibri"/>
                <a:ea typeface="Calibri"/>
                <a:cs typeface="Calibri"/>
              </a:rPr>
              <a:t>В разных странах будут применяться различные политики, практики и стратегии в отношении тестирования. Важно учитывать политику Вашей страны и то, как в настоящее время используются быстрые тесты, а также возможности для использования в будущем.</a:t>
            </a:r>
            <a:endParaRPr lang="en-US" b="0" dirty="0">
              <a:effectLst/>
            </a:endParaRPr>
          </a:p>
          <a:p>
            <a:pPr rtl="0">
              <a:spcBef>
                <a:spcPct val="0"/>
              </a:spcBef>
              <a:spcAft>
                <a:spcPct val="0"/>
              </a:spcAft>
            </a:pPr>
            <a:br>
              <a:rPr sz="1200" dirty="0"/>
            </a:br>
            <a:r>
              <a:rPr lang="ru-RU" sz="1800" b="0" i="0" strike="noStrike" cap="none" spc="0" baseline="0" dirty="0">
                <a:solidFill>
                  <a:srgbClr val="000000"/>
                </a:solidFill>
                <a:effectLst/>
                <a:latin typeface="Calibri"/>
                <a:ea typeface="Calibri"/>
                <a:cs typeface="Calibri"/>
              </a:rPr>
              <a:t>Политика Всемирной организации здравоохранения поддерживает тестирование на основе территориальной популяции, и более подробную информацию о стратегии реализации можно найти здесь: </a:t>
            </a:r>
            <a:r>
              <a:rPr lang="ru-RU" sz="1800" b="0" i="0" u="sng" strike="noStrike" cap="none" spc="0" baseline="0" dirty="0">
                <a:solidFill>
                  <a:srgbClr val="0563C1"/>
                </a:solidFill>
                <a:effectLst/>
                <a:uFill>
                  <a:solidFill>
                    <a:srgbClr val="0563C1"/>
                  </a:solidFill>
                </a:uFill>
                <a:latin typeface="Calibri"/>
                <a:ea typeface="Calibri"/>
                <a:cs typeface="Calibri"/>
                <a:hlinkClick r:id="rId3" history="0"/>
              </a:rPr>
              <a:t>https://www.who.int/publications/i/item/9789240017740</a:t>
            </a:r>
            <a:endParaRPr lang="en-US" b="0" dirty="0">
              <a:effectLst/>
            </a:endParaRPr>
          </a:p>
          <a:p>
            <a:br>
              <a:rPr sz="1200" dirty="0"/>
            </a:br>
            <a:r>
              <a:rPr lang="ru-RU" sz="1800" b="0" i="0" strike="noStrike" cap="none" spc="0" baseline="0" dirty="0">
                <a:solidFill>
                  <a:srgbClr val="000000"/>
                </a:solidFill>
                <a:effectLst/>
                <a:latin typeface="Calibri"/>
                <a:ea typeface="Calibri"/>
                <a:cs typeface="Calibri"/>
              </a:rPr>
              <a:t>Всемирная организация здравоохранения также подготовила набор учебных материалов для быстрого диагностического тестирования, который можно найти здесь: </a:t>
            </a:r>
            <a:r>
              <a:rPr lang="ru-RU" sz="1800" b="0" i="0" u="sng" strike="noStrike" cap="none" spc="0" baseline="0" dirty="0">
                <a:solidFill>
                  <a:srgbClr val="0563C1"/>
                </a:solidFill>
                <a:effectLst/>
                <a:uFill>
                  <a:solidFill>
                    <a:srgbClr val="0563C1"/>
                  </a:solidFill>
                </a:uFill>
                <a:latin typeface="Calibri"/>
                <a:ea typeface="Calibri"/>
                <a:cs typeface="Calibri"/>
                <a:hlinkClick r:id="rId4" history="0"/>
              </a:rPr>
              <a:t>https://extranet.who.int/hslp/content/sars-cov-2-antigen-rapid-diagnostic-test-training-package</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21</a:t>
            </a:fld>
            <a:endParaRPr lang="en-US"/>
          </a:p>
        </p:txBody>
      </p:sp>
    </p:spTree>
    <p:extLst>
      <p:ext uri="{BB962C8B-B14F-4D97-AF65-F5344CB8AC3E}">
        <p14:creationId xmlns:p14="http://schemas.microsoft.com/office/powerpoint/2010/main" val="319492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Эта обучающая презентация состоит из 6 основных элементов, которые могут использоваться в указанном порядке или отдельно, в зависимости от групп участников, объединенных для обучения, и конкретных целей обучения. В целом, этот тренинг посвящен программе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 как новому компоненту качественного лечения пациентов с коронавирусной инфекцией COVID-19. Несмотря на то, что в данном тренинге основное внимание уделяется программе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 его также можно и следует рассматривать как один из компонентов комплексной стратегии лечения всех пациентов с коронавирусной инфекцией COVID-19. Основное внимание будет уделяться надлежащему применению пероральных противовирусных препаратов в качестве терапевтических средств, а также более широкому мышлению о надлежащем и безопасном лечении пациентов с более тяжелыми проявлениями заболевания и пациентов, которые не соответствуют критериям отбора для пероральных препаратов. Этот комплексный подход предназначен для реализации программы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 а также для лечения ВСЕХ пациентов с коронавирусной инфекцией. Практические примеры и упражнения на протяжении всего обучения могут использоваться для практики конкретных сценариев, а также для работы с командой над рассмотрением процессов и плана внедрения T2T.</a:t>
            </a:r>
          </a:p>
        </p:txBody>
      </p:sp>
      <p:sp>
        <p:nvSpPr>
          <p:cNvPr id="4" name="Slide Number Placeholder 3"/>
          <p:cNvSpPr>
            <a:spLocks noGrp="1"/>
          </p:cNvSpPr>
          <p:nvPr>
            <p:ph type="sldNum" sz="quarter" idx="5"/>
          </p:nvPr>
        </p:nvSpPr>
        <p:spPr/>
        <p:txBody>
          <a:bodyPr/>
          <a:lstStyle/>
          <a:p>
            <a:fld id="{A2FA9890-9C3C-F040-8A1D-47B5802A485B}" type="slidenum">
              <a:rPr lang="en-US" smtClean="0"/>
              <a:t>2</a:t>
            </a:fld>
            <a:endParaRPr lang="en-US"/>
          </a:p>
        </p:txBody>
      </p:sp>
    </p:spTree>
    <p:extLst>
      <p:ext uri="{BB962C8B-B14F-4D97-AF65-F5344CB8AC3E}">
        <p14:creationId xmlns:p14="http://schemas.microsoft.com/office/powerpoint/2010/main" val="3242164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Это еще один момент для группового обсуждения.</a:t>
            </a:r>
          </a:p>
          <a:p>
            <a:r>
              <a:rPr lang="ru-RU" sz="1200" b="0" i="0" strike="noStrike" cap="none" spc="0" baseline="0" dirty="0">
                <a:solidFill>
                  <a:srgbClr val="000000"/>
                </a:solidFill>
                <a:effectLst/>
                <a:latin typeface="Calibri"/>
                <a:ea typeface="Calibri"/>
                <a:cs typeface="Calibri"/>
              </a:rPr>
              <a:t>Что происходит в сообществе, где Вы работаете/живете?  </a:t>
            </a:r>
          </a:p>
          <a:p>
            <a:r>
              <a:rPr lang="ru-RU" sz="1200" b="0" i="0" strike="noStrike" cap="none" spc="0" baseline="0" dirty="0">
                <a:solidFill>
                  <a:srgbClr val="000000"/>
                </a:solidFill>
                <a:effectLst/>
                <a:latin typeface="Calibri"/>
                <a:ea typeface="Calibri"/>
                <a:cs typeface="Calibri"/>
              </a:rPr>
              <a:t>Заболевают ли люди коронавирусным заболеванием COVID-19?  Проводится ли тестирование людей на коронавирусную инфекцию COVID-19?</a:t>
            </a:r>
            <a:br>
              <a:rPr sz="1200" dirty="0"/>
            </a:br>
            <a:r>
              <a:rPr lang="ru-RU" sz="1200" b="0" i="0" strike="noStrike" cap="none" spc="0" baseline="0" dirty="0">
                <a:solidFill>
                  <a:srgbClr val="000000"/>
                </a:solidFill>
                <a:effectLst/>
                <a:latin typeface="Calibri"/>
                <a:ea typeface="Calibri"/>
                <a:cs typeface="Calibri"/>
              </a:rPr>
              <a:t>Существуют ли существующие информационно-просветительские кампании, призванные обеспечить доступ к тестированию людей с признаками или симптомами COVID?</a:t>
            </a:r>
          </a:p>
        </p:txBody>
      </p:sp>
      <p:sp>
        <p:nvSpPr>
          <p:cNvPr id="4" name="Slide Number Placeholder 3"/>
          <p:cNvSpPr>
            <a:spLocks noGrp="1"/>
          </p:cNvSpPr>
          <p:nvPr>
            <p:ph type="sldNum" sz="quarter" idx="5"/>
          </p:nvPr>
        </p:nvSpPr>
        <p:spPr/>
        <p:txBody>
          <a:bodyPr/>
          <a:lstStyle/>
          <a:p>
            <a:fld id="{A2FA9890-9C3C-F040-8A1D-47B5802A485B}" type="slidenum">
              <a:rPr lang="en-US" smtClean="0"/>
              <a:t>22</a:t>
            </a:fld>
            <a:endParaRPr lang="en-US"/>
          </a:p>
        </p:txBody>
      </p:sp>
    </p:spTree>
    <p:extLst>
      <p:ext uri="{BB962C8B-B14F-4D97-AF65-F5344CB8AC3E}">
        <p14:creationId xmlns:p14="http://schemas.microsoft.com/office/powerpoint/2010/main" val="1614667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a:solidFill>
                  <a:srgbClr val="000000"/>
                </a:solidFill>
                <a:effectLst/>
                <a:latin typeface="Calibri"/>
                <a:ea typeface="Calibri"/>
                <a:cs typeface="Calibri"/>
              </a:rPr>
              <a:t>Термин «сортировка» (triage) происходит от французского глагола </a:t>
            </a:r>
            <a:r>
              <a:rPr lang="ru-RU" sz="1800" b="0" i="1" strike="noStrike" cap="none" spc="0" baseline="0">
                <a:solidFill>
                  <a:srgbClr val="000000"/>
                </a:solidFill>
                <a:effectLst/>
                <a:latin typeface="Calibri"/>
                <a:ea typeface="Calibri"/>
                <a:cs typeface="Calibri"/>
              </a:rPr>
              <a:t>trier</a:t>
            </a:r>
            <a:r>
              <a:rPr lang="ru-RU" sz="1800" b="0" i="0" strike="noStrike" cap="none" spc="0" baseline="0">
                <a:solidFill>
                  <a:srgbClr val="000000"/>
                </a:solidFill>
                <a:effectLst/>
                <a:latin typeface="Calibri"/>
                <a:ea typeface="Calibri"/>
                <a:cs typeface="Calibri"/>
              </a:rPr>
              <a:t>, что означает разделение, сортировку, смещение или выбор. Стандартизированная сортировка, изначально применявшаяся во время военных действий, что подразумевало нехватку ресурсов, обычно используется и считается стандартом медицинской помощи.</a:t>
            </a:r>
            <a:endParaRPr lang="en-US" sz="180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en-US" sz="1800" kern="1200">
                <a:effectLst/>
                <a:latin typeface="Calibri" panose="020F0502020204030204"/>
                <a:ea typeface="Calibri" panose="020F0502020204030204" pitchFamily="34" charset="0"/>
                <a:cs typeface="Calibri"/>
              </a:rPr>
              <a:t> </a:t>
            </a:r>
            <a:endParaRPr lang="en-US" sz="1800">
              <a:effectLst/>
              <a:latin typeface="Calibri" panose="020F0502020204030204"/>
              <a:ea typeface="Calibri" panose="020F0502020204030204" pitchFamily="34" charset="0"/>
              <a:cs typeface="Calibri"/>
            </a:endParaRPr>
          </a:p>
          <a:p>
            <a:r>
              <a:rPr lang="ru-RU" sz="1800" b="0" i="0" strike="noStrike" cap="none" spc="0" baseline="0">
                <a:solidFill>
                  <a:srgbClr val="000000"/>
                </a:solidFill>
                <a:effectLst/>
                <a:latin typeface="Calibri"/>
                <a:ea typeface="Calibri"/>
                <a:cs typeface="Calibri"/>
              </a:rPr>
              <a:t>Основные понятия сортировки становятся более сложными для применения в контексте коронавирусной инфекции COVID-19 (и других заразных заболеваний) из-за дополнительной необходимости разделения пациентов с подозрением на коронавирусное заболевание COVID-19 и других пациентов, при этом всегда уделяя первоочередное внимание безопасности клинического персонала.  </a:t>
            </a:r>
            <a:r>
              <a:rPr lang="ru-RU" sz="1200" b="0" i="0" strike="noStrike" cap="none" spc="0" baseline="0">
                <a:solidFill>
                  <a:srgbClr val="000000"/>
                </a:solidFill>
                <a:effectLst/>
                <a:latin typeface="Calibri"/>
                <a:ea typeface="Calibri"/>
                <a:cs typeface="Calibri"/>
              </a:rPr>
              <a:t> </a:t>
            </a:r>
            <a:endParaRPr lang="en-US">
              <a:cs typeface="Calibri"/>
            </a:endParaRPr>
          </a:p>
        </p:txBody>
      </p:sp>
      <p:sp>
        <p:nvSpPr>
          <p:cNvPr id="4" name="Slide Number Placeholder 3"/>
          <p:cNvSpPr>
            <a:spLocks noGrp="1"/>
          </p:cNvSpPr>
          <p:nvPr>
            <p:ph type="sldNum" sz="quarter" idx="5"/>
          </p:nvPr>
        </p:nvSpPr>
        <p:spPr/>
        <p:txBody>
          <a:bodyPr/>
          <a:lstStyle/>
          <a:p>
            <a:fld id="{A2FA9890-9C3C-F040-8A1D-47B5802A485B}" type="slidenum">
              <a:rPr lang="en-US" smtClean="0"/>
              <a:t>25</a:t>
            </a:fld>
            <a:endParaRPr lang="en-US"/>
          </a:p>
        </p:txBody>
      </p:sp>
    </p:spTree>
    <p:extLst>
      <p:ext uri="{BB962C8B-B14F-4D97-AF65-F5344CB8AC3E}">
        <p14:creationId xmlns:p14="http://schemas.microsoft.com/office/powerpoint/2010/main" val="920325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endParaRPr lang="en-US" sz="1800" b="1" dirty="0">
              <a:effectLst/>
              <a:latin typeface="Calibri" panose="020F0502020204030204" pitchFamily="34" charset="0"/>
              <a:ea typeface="Calibri" panose="020F0502020204030204" pitchFamily="34" charset="0"/>
              <a:cs typeface="Calibri"/>
            </a:endParaRPr>
          </a:p>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Обучение, способность оценивать клиническое впечатление и опыт имеют важное значение для лица, ответственного за сортировку.</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Если возможно, на роль сортировщика следует назначить кого-то с клиническим опытом не менее нескольких лет, в зависимости от того, кто доступен в Вашей команде.</a:t>
            </a:r>
            <a:endParaRPr lang="en-US" sz="1800" dirty="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en-US" sz="1800" kern="1200" dirty="0">
                <a:effectLst/>
                <a:latin typeface="Calibri" panose="020F0502020204030204"/>
                <a:ea typeface="Calibri" panose="020F0502020204030204" pitchFamily="34" charset="0"/>
                <a:cs typeface="Calibri"/>
              </a:rPr>
              <a:t> </a:t>
            </a:r>
            <a:endParaRPr lang="en-US" sz="1800" dirty="0">
              <a:effectLst/>
              <a:latin typeface="Calibri" panose="020F0502020204030204"/>
              <a:ea typeface="Calibri" panose="020F0502020204030204" pitchFamily="34" charset="0"/>
              <a:cs typeface="Calibri"/>
            </a:endParaRPr>
          </a:p>
          <a:p>
            <a:pPr>
              <a:lnSpc>
                <a:spcPct val="107000"/>
              </a:lnSpc>
            </a:pPr>
            <a:r>
              <a:rPr lang="ru-RU" sz="1800" b="0" i="0" strike="noStrike" cap="none" spc="0" baseline="0" dirty="0">
                <a:solidFill>
                  <a:srgbClr val="000000"/>
                </a:solidFill>
                <a:effectLst/>
                <a:latin typeface="Calibri"/>
                <a:ea typeface="Calibri"/>
                <a:cs typeface="Calibri"/>
              </a:rPr>
              <a:t>Типы поставщиков медицинских услуг, выполняющих сортировку, варьируются в зависимости от клинической ситуации </a:t>
            </a:r>
            <a:r>
              <a:rPr lang="ru-RU" sz="1800" b="0" i="0" strike="noStrike" cap="none" spc="0" baseline="0" dirty="0">
                <a:solidFill>
                  <a:srgbClr val="000000"/>
                </a:solidFill>
                <a:effectLst/>
                <a:latin typeface="Times New Roman"/>
                <a:ea typeface="Times New Roman"/>
                <a:cs typeface="Times New Roman"/>
              </a:rPr>
              <a:t>—</a:t>
            </a:r>
            <a:r>
              <a:rPr lang="ru-RU" sz="1800" b="0" i="0" strike="noStrike" cap="none" spc="0" baseline="0" dirty="0">
                <a:solidFill>
                  <a:srgbClr val="000000"/>
                </a:solidFill>
                <a:effectLst/>
                <a:latin typeface="Calibri"/>
                <a:ea typeface="Calibri"/>
                <a:cs typeface="Calibri"/>
              </a:rPr>
              <a:t> во многих случаях это медсестры, а в других — техники или фельдшеры.</a:t>
            </a:r>
            <a:r>
              <a:rPr lang="ru-RU" sz="1800" b="0" i="0" strike="noStrike" cap="none" spc="0" baseline="0" dirty="0">
                <a:solidFill>
                  <a:srgbClr val="000000"/>
                </a:solidFill>
                <a:effectLst/>
                <a:latin typeface="Times New Roman"/>
                <a:ea typeface="Times New Roman"/>
                <a:cs typeface="Times New Roman"/>
              </a:rPr>
              <a:t> </a:t>
            </a:r>
            <a:endParaRPr lang="en-US" sz="1800" dirty="0">
              <a:latin typeface="Times New Roman"/>
              <a:ea typeface="Calibri" panose="020F0502020204030204" pitchFamily="34" charset="0"/>
              <a:cs typeface="Times New Roman"/>
            </a:endParaRPr>
          </a:p>
          <a:p>
            <a:pPr>
              <a:lnSpc>
                <a:spcPct val="107000"/>
              </a:lnSpc>
            </a:pPr>
            <a:endParaRPr lang="en-US" sz="1800" dirty="0">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Подумайте о собственной клинической среде.</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Кто впервые встречается с пациентом?</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У Вас есть место, где проводится сортировка?</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Кто отвечает за проверку основных показателей жизнедеятельности?</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Какие инструменты используются для измерения основных показателей жизнедеятельности? Есть ли у Вас формальное обучение по сортировке? Есть ли у Вас формальный процесс сортировки?</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26</a:t>
            </a:fld>
            <a:endParaRPr lang="en-US"/>
          </a:p>
        </p:txBody>
      </p:sp>
    </p:spTree>
    <p:extLst>
      <p:ext uri="{BB962C8B-B14F-4D97-AF65-F5344CB8AC3E}">
        <p14:creationId xmlns:p14="http://schemas.microsoft.com/office/powerpoint/2010/main" val="178306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ru-RU" sz="1800" b="0" i="0" strike="noStrike" cap="none" spc="0" baseline="0" dirty="0">
                <a:solidFill>
                  <a:srgbClr val="000000"/>
                </a:solidFill>
                <a:effectLst/>
                <a:latin typeface="Calibri"/>
                <a:ea typeface="Calibri"/>
                <a:cs typeface="Calibri"/>
              </a:rPr>
              <a:t>В идеале для демонстрации и практики необходимо иметь оборудование, необходимое для сортировки, которое можно использовать в ходе этого модуля. </a:t>
            </a:r>
          </a:p>
          <a:p>
            <a:pPr>
              <a:lnSpc>
                <a:spcPct val="107000"/>
              </a:lnSpc>
            </a:pPr>
            <a:endParaRPr lang="en-US" sz="1800" dirty="0">
              <a:effectLst/>
              <a:latin typeface="Calibri" panose="020F0502020204030204"/>
              <a:ea typeface="Calibri" panose="020F0502020204030204" pitchFamily="34" charset="0"/>
              <a:cs typeface="Calibri"/>
            </a:endParaRPr>
          </a:p>
          <a:p>
            <a:pPr>
              <a:lnSpc>
                <a:spcPct val="107000"/>
              </a:lnSpc>
            </a:pPr>
            <a:r>
              <a:rPr lang="ru-RU" sz="1800" b="0" i="0" strike="noStrike" cap="none" spc="0" baseline="0" dirty="0">
                <a:solidFill>
                  <a:srgbClr val="000000"/>
                </a:solidFill>
                <a:effectLst/>
                <a:latin typeface="Calibri"/>
                <a:ea typeface="Calibri"/>
                <a:cs typeface="Calibri"/>
              </a:rPr>
              <a:t>Помните, что это оборудование и измерения обычно используются для сортировки и измерения основных показателей жизнедеятельности в учреждениях. Для программы Test </a:t>
            </a:r>
            <a:r>
              <a:rPr lang="ru-RU" sz="1800" b="0" i="0" strike="noStrike" cap="none" spc="0" baseline="0" dirty="0" err="1">
                <a:solidFill>
                  <a:srgbClr val="000000"/>
                </a:solidFill>
                <a:effectLst/>
                <a:latin typeface="Calibri"/>
                <a:ea typeface="Calibri"/>
                <a:cs typeface="Calibri"/>
              </a:rPr>
              <a:t>to</a:t>
            </a:r>
            <a:r>
              <a:rPr lang="ru-RU" sz="1800" b="0" i="0" strike="noStrike" cap="none" spc="0" baseline="0" dirty="0">
                <a:solidFill>
                  <a:srgbClr val="000000"/>
                </a:solidFill>
                <a:effectLst/>
                <a:latin typeface="Calibri"/>
                <a:ea typeface="Calibri"/>
                <a:cs typeface="Calibri"/>
              </a:rPr>
              <a:t> </a:t>
            </a:r>
            <a:r>
              <a:rPr lang="ru-RU" sz="1800" b="0" i="0" strike="noStrike" cap="none" spc="0" baseline="0" dirty="0" err="1">
                <a:solidFill>
                  <a:srgbClr val="000000"/>
                </a:solidFill>
                <a:effectLst/>
                <a:latin typeface="Calibri"/>
                <a:ea typeface="Calibri"/>
                <a:cs typeface="Calibri"/>
              </a:rPr>
              <a:t>Treat</a:t>
            </a:r>
            <a:r>
              <a:rPr lang="ru-RU" sz="1800" b="0" i="0" strike="noStrike" cap="none" spc="0" baseline="0" dirty="0">
                <a:solidFill>
                  <a:srgbClr val="000000"/>
                </a:solidFill>
                <a:effectLst/>
                <a:latin typeface="Calibri"/>
                <a:ea typeface="Calibri"/>
                <a:cs typeface="Calibri"/>
              </a:rPr>
              <a:t>, особенно с учетом домашних условий или других клинических условий без этого оборудования, пациенты могут проходить скрининг на наличие легких и умеренных симптомов без указанного оборудования.</a:t>
            </a: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ct val="0"/>
              </a:spcBef>
              <a:spcAft>
                <a:spcPct val="0"/>
              </a:spcAft>
            </a:pPr>
            <a:r>
              <a:rPr lang="en-US" sz="1800" kern="1200" dirty="0">
                <a:effectLst/>
                <a:latin typeface="Calibri" panose="020F0502020204030204"/>
                <a:ea typeface="Calibri" panose="020F0502020204030204" pitchFamily="34" charset="0"/>
                <a:cs typeface="Calibri"/>
              </a:rPr>
              <a:t> </a:t>
            </a:r>
            <a:endParaRPr lang="en-US" sz="1800" dirty="0">
              <a:effectLst/>
              <a:latin typeface="Calibri" panose="020F0502020204030204"/>
              <a:ea typeface="Calibri" panose="020F0502020204030204" pitchFamily="34" charset="0"/>
              <a:cs typeface="Calibri"/>
            </a:endParaRPr>
          </a:p>
          <a:p>
            <a:r>
              <a:rPr lang="ru-RU" sz="1800" b="0" i="0" strike="noStrike" cap="none" spc="0" baseline="0" dirty="0">
                <a:solidFill>
                  <a:srgbClr val="000000"/>
                </a:solidFill>
                <a:effectLst/>
                <a:latin typeface="Calibri"/>
                <a:ea typeface="Calibri"/>
                <a:cs typeface="Calibri"/>
              </a:rPr>
              <a:t>На слайде также есть ссылки на видео, которые могут быть полезны. Тем не менее, обратите внимание участников на то, что видеозаписи могут не отображать полные протоколы IPC. Кроме того, напомните всем участникам о важности всеобщего ношения масок и IPC.</a:t>
            </a:r>
            <a:endParaRPr lang="en-US" dirty="0">
              <a:cs typeface="Calibri"/>
            </a:endParaRPr>
          </a:p>
        </p:txBody>
      </p:sp>
      <p:sp>
        <p:nvSpPr>
          <p:cNvPr id="4" name="Slide Number Placeholder 3"/>
          <p:cNvSpPr>
            <a:spLocks noGrp="1"/>
          </p:cNvSpPr>
          <p:nvPr>
            <p:ph type="sldNum" sz="quarter" idx="5"/>
          </p:nvPr>
        </p:nvSpPr>
        <p:spPr/>
        <p:txBody>
          <a:bodyPr/>
          <a:lstStyle/>
          <a:p>
            <a:fld id="{A2FA9890-9C3C-F040-8A1D-47B5802A485B}" type="slidenum">
              <a:rPr lang="en-US" smtClean="0"/>
              <a:t>27</a:t>
            </a:fld>
            <a:endParaRPr lang="en-US"/>
          </a:p>
        </p:txBody>
      </p:sp>
    </p:spTree>
    <p:extLst>
      <p:ext uri="{BB962C8B-B14F-4D97-AF65-F5344CB8AC3E}">
        <p14:creationId xmlns:p14="http://schemas.microsoft.com/office/powerpoint/2010/main" val="3890492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Этот слайд является справочным инструментом, демонстрирующим нормальные показатели жизнедеятельности у взрослых.</a:t>
            </a:r>
          </a:p>
          <a:p>
            <a:pPr marL="0" marR="0">
              <a:lnSpc>
                <a:spcPct val="107000"/>
              </a:lnSpc>
              <a:spcBef>
                <a:spcPct val="0"/>
              </a:spcBef>
              <a:spcAft>
                <a:spcPct val="0"/>
              </a:spcAft>
            </a:pPr>
            <a:endParaRPr lang="en-US" sz="1800" kern="1200" dirty="0">
              <a:effectLst/>
              <a:latin typeface="Calibri" panose="020F0502020204030204"/>
              <a:ea typeface="Calibri" panose="020F0502020204030204" pitchFamily="34" charset="0"/>
              <a:cs typeface="Calibri"/>
            </a:endParaRPr>
          </a:p>
          <a:p>
            <a:pPr rtl="0">
              <a:spcBef>
                <a:spcPct val="0"/>
              </a:spcBef>
              <a:spcAft>
                <a:spcPct val="0"/>
              </a:spcAft>
            </a:pPr>
            <a:r>
              <a:rPr lang="ru-RU" sz="1800" b="0" i="0" strike="noStrike" cap="none" spc="0" baseline="0" dirty="0">
                <a:solidFill>
                  <a:srgbClr val="000000"/>
                </a:solidFill>
                <a:effectLst/>
                <a:latin typeface="Calibri"/>
                <a:ea typeface="Calibri"/>
                <a:cs typeface="Calibri"/>
              </a:rPr>
              <a:t>Хотя артериальное давление в норме составляет 120/80, существует диапазон нормальных значений, как и все основные показатели жизнедеятельности.</a:t>
            </a:r>
            <a:endParaRPr lang="en-US" sz="2800" b="0" dirty="0">
              <a:effectLst/>
            </a:endParaRPr>
          </a:p>
          <a:p>
            <a:pPr rtl="0">
              <a:spcBef>
                <a:spcPct val="0"/>
              </a:spcBef>
              <a:spcAft>
                <a:spcPct val="0"/>
              </a:spcAft>
            </a:pPr>
            <a:r>
              <a:rPr lang="ru-RU" sz="1800" b="0" i="0" strike="noStrike" cap="none" spc="0" baseline="0" dirty="0">
                <a:solidFill>
                  <a:srgbClr val="000000"/>
                </a:solidFill>
                <a:effectLst/>
                <a:latin typeface="Calibri"/>
                <a:ea typeface="Calibri"/>
                <a:cs typeface="Calibri"/>
              </a:rPr>
              <a:t>Нормальное артериальное давление может быть в диапазоне от 90/60 до 130/89. </a:t>
            </a:r>
            <a:endParaRPr lang="en-US" sz="2800" b="0" dirty="0">
              <a:effectLst/>
            </a:endParaRPr>
          </a:p>
          <a:p>
            <a:br>
              <a:rPr lang="en-US" sz="2800" dirty="0"/>
            </a:br>
            <a:endParaRPr lang="en-US" sz="1800" kern="1200" dirty="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endParaRPr lang="en-US" sz="1800" dirty="0">
              <a:effectLst/>
              <a:latin typeface="Calibri" panose="020F0502020204030204"/>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28</a:t>
            </a:fld>
            <a:endParaRPr lang="en-US"/>
          </a:p>
        </p:txBody>
      </p:sp>
    </p:spTree>
    <p:extLst>
      <p:ext uri="{BB962C8B-B14F-4D97-AF65-F5344CB8AC3E}">
        <p14:creationId xmlns:p14="http://schemas.microsoft.com/office/powerpoint/2010/main" val="3529526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b="0" i="0" strike="noStrike" cap="none" spc="0" baseline="0">
                <a:solidFill>
                  <a:srgbClr val="000000"/>
                </a:solidFill>
                <a:effectLst/>
                <a:latin typeface="Calibri"/>
                <a:ea typeface="Calibri"/>
                <a:cs typeface="Calibri"/>
              </a:rPr>
              <a:t>Этот справочный инструмент показывает диапазоны нормальных значений основных показателей жизнедеятельности у пациентов детского возраста. Обратите внимание, что диапазон нормальных значений у детей меняется по мере роста. Поскольку эти диапазоны трудно запомнить, лучше всего опубликовать график или иметь ее для быстрого ознакомления во время сортировки.</a:t>
            </a:r>
            <a:r>
              <a:rPr lang="ru-RU"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29</a:t>
            </a:fld>
            <a:endParaRPr lang="en-US"/>
          </a:p>
        </p:txBody>
      </p:sp>
    </p:spTree>
    <p:extLst>
      <p:ext uri="{BB962C8B-B14F-4D97-AF65-F5344CB8AC3E}">
        <p14:creationId xmlns:p14="http://schemas.microsoft.com/office/powerpoint/2010/main" val="1112592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a:solidFill>
                  <a:srgbClr val="000000"/>
                </a:solidFill>
                <a:effectLst/>
                <a:latin typeface="Calibri"/>
                <a:ea typeface="Calibri"/>
                <a:cs typeface="Calibri"/>
              </a:rPr>
              <a:t>Существует множество ресурсов, которые представляют принципы и практики IPC, связанные с коронавирусной инфекцией COVID-19. </a:t>
            </a:r>
          </a:p>
          <a:p>
            <a:pPr marL="0" marR="0">
              <a:lnSpc>
                <a:spcPct val="107000"/>
              </a:lnSpc>
              <a:spcBef>
                <a:spcPct val="0"/>
              </a:spcBef>
              <a:spcAft>
                <a:spcPct val="0"/>
              </a:spcAft>
            </a:pPr>
            <a:r>
              <a:rPr lang="ru-RU" sz="1800" b="0" i="0" strike="noStrike" cap="none" spc="0" baseline="0">
                <a:solidFill>
                  <a:srgbClr val="000000"/>
                </a:solidFill>
                <a:effectLst/>
                <a:latin typeface="Calibri"/>
                <a:ea typeface="Calibri"/>
                <a:cs typeface="Calibri"/>
              </a:rPr>
              <a:t>Мы рекомендуем фасилитатору ознакомиться и пересмотреть местные инструкции в рамках этого занятия, если позволяет время.</a:t>
            </a:r>
          </a:p>
          <a:p>
            <a:pPr marL="0" marR="0">
              <a:lnSpc>
                <a:spcPct val="107000"/>
              </a:lnSpc>
              <a:spcBef>
                <a:spcPct val="0"/>
              </a:spcBef>
              <a:spcAft>
                <a:spcPct val="0"/>
              </a:spcAft>
            </a:pPr>
            <a:r>
              <a:rPr lang="ru-RU" sz="1800" b="0" i="0" strike="noStrike" cap="none" spc="0" baseline="0">
                <a:solidFill>
                  <a:srgbClr val="000000"/>
                </a:solidFill>
                <a:effectLst/>
                <a:latin typeface="Calibri"/>
                <a:ea typeface="Calibri"/>
                <a:cs typeface="Calibri"/>
              </a:rPr>
              <a:t>Тем не менее, наиболее важным моментом для подчеркивания является критическая важность универсально высоких уровней использования средств индивидуальной защиты у недифференцированных пациентов</a:t>
            </a:r>
            <a:r>
              <a:rPr lang="ru-RU" sz="1800" b="0" i="0" strike="noStrike" cap="none" spc="0" baseline="0">
                <a:solidFill>
                  <a:srgbClr val="000000"/>
                </a:solidFill>
                <a:effectLst/>
                <a:latin typeface="Times New Roman"/>
                <a:ea typeface="Times New Roman"/>
                <a:cs typeface="Times New Roman"/>
              </a:rPr>
              <a:t>,</a:t>
            </a:r>
            <a:r>
              <a:rPr lang="ru-RU" sz="1800" b="0" i="0" strike="noStrike" cap="none" spc="0" baseline="0">
                <a:solidFill>
                  <a:srgbClr val="000000"/>
                </a:solidFill>
                <a:effectLst/>
                <a:latin typeface="Calibri"/>
                <a:ea typeface="Calibri"/>
                <a:cs typeface="Calibri"/>
              </a:rPr>
              <a:t> в том числе как у тех, кто проявляет симптомы и имеет положительный результат скрининга, так и у тех, кто попадает в клинические условия по другим причинам.</a:t>
            </a:r>
            <a:r>
              <a:rPr lang="ru-RU" sz="1800" b="0" i="0" strike="noStrike" cap="none" spc="0" baseline="0">
                <a:solidFill>
                  <a:srgbClr val="000000"/>
                </a:solidFill>
                <a:effectLst/>
                <a:latin typeface="Times New Roman"/>
                <a:ea typeface="Times New Roman"/>
                <a:cs typeface="Times New Roman"/>
              </a:rPr>
              <a:t> </a:t>
            </a:r>
            <a:r>
              <a:rPr lang="ru-RU" sz="1800" b="0" i="0" strike="noStrike" cap="none" spc="0" baseline="0">
                <a:solidFill>
                  <a:srgbClr val="000000"/>
                </a:solidFill>
                <a:effectLst/>
                <a:latin typeface="Calibri"/>
                <a:ea typeface="Calibri"/>
                <a:cs typeface="Calibri"/>
              </a:rPr>
              <a:t>Личная безопасность во время сортировки имеет важное значение, особенно учитывая высокие уровни положительности и трансмиссивности омикрон-варианта или других возможных вариантов, которые могут появиться в будущем. </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30</a:t>
            </a:fld>
            <a:endParaRPr lang="en-US"/>
          </a:p>
        </p:txBody>
      </p:sp>
    </p:spTree>
    <p:extLst>
      <p:ext uri="{BB962C8B-B14F-4D97-AF65-F5344CB8AC3E}">
        <p14:creationId xmlns:p14="http://schemas.microsoft.com/office/powerpoint/2010/main" val="4097762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b="0" i="0" strike="noStrike" cap="none" spc="0" baseline="0">
                <a:solidFill>
                  <a:srgbClr val="000000"/>
                </a:solidFill>
                <a:effectLst/>
                <a:latin typeface="Calibri"/>
                <a:ea typeface="Calibri"/>
                <a:cs typeface="Calibri"/>
              </a:rPr>
              <a:t>На этом слайде представлены ссылки на дополнительные ресурсы IPC.</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31</a:t>
            </a:fld>
            <a:endParaRPr lang="en-US"/>
          </a:p>
        </p:txBody>
      </p:sp>
    </p:spTree>
    <p:extLst>
      <p:ext uri="{BB962C8B-B14F-4D97-AF65-F5344CB8AC3E}">
        <p14:creationId xmlns:p14="http://schemas.microsoft.com/office/powerpoint/2010/main" val="1028184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b="0" i="0" strike="noStrike" cap="none" spc="0" baseline="0" dirty="0">
                <a:solidFill>
                  <a:srgbClr val="000000"/>
                </a:solidFill>
                <a:effectLst/>
                <a:latin typeface="Calibri"/>
                <a:ea typeface="Calibri"/>
                <a:cs typeface="Calibri"/>
              </a:rPr>
              <a:t>Напомните о важности повышенного уровня IPC из-за новых вариантов коронавирусной инфекции COVID-19 и продолжайте проявлять осторожность с возможностью появления новых вариантов в будущем.</a:t>
            </a:r>
            <a:r>
              <a:rPr lang="ru-RU" sz="1800" b="0" i="0" strike="noStrike" cap="none" spc="0" baseline="0" dirty="0">
                <a:solidFill>
                  <a:srgbClr val="000000"/>
                </a:solidFill>
                <a:effectLst/>
                <a:latin typeface="Times New Roman"/>
                <a:ea typeface="Times New Roman"/>
                <a:cs typeface="Times New Roman"/>
              </a:rPr>
              <a:t> </a:t>
            </a:r>
            <a:r>
              <a:rPr lang="ru-RU" sz="1200" b="0" i="0" strike="noStrike" cap="none" spc="0" baseline="0" dirty="0">
                <a:solidFill>
                  <a:srgbClr val="000000"/>
                </a:solidFill>
                <a:effectLst/>
                <a:latin typeface="Calibri"/>
                <a:ea typeface="Calibri"/>
                <a:cs typeface="Calibri"/>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32</a:t>
            </a:fld>
            <a:endParaRPr lang="en-US"/>
          </a:p>
        </p:txBody>
      </p:sp>
    </p:spTree>
    <p:extLst>
      <p:ext uri="{BB962C8B-B14F-4D97-AF65-F5344CB8AC3E}">
        <p14:creationId xmlns:p14="http://schemas.microsoft.com/office/powerpoint/2010/main" val="1893113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b="0" i="0" strike="noStrike" cap="none" spc="0" baseline="0" dirty="0">
                <a:solidFill>
                  <a:srgbClr val="000000"/>
                </a:solidFill>
                <a:effectLst/>
                <a:latin typeface="Calibri"/>
                <a:ea typeface="Calibri"/>
                <a:cs typeface="Calibri"/>
              </a:rPr>
              <a:t>Скрининг должен быть начат сразу же на входе в медицинское учреждение. Это универсально, то есть применимо ко всем</a:t>
            </a:r>
            <a:r>
              <a:rPr lang="ru-RU" sz="1800" b="0" i="0" strike="noStrike" cap="none" spc="0" baseline="0" dirty="0">
                <a:solidFill>
                  <a:srgbClr val="000000"/>
                </a:solidFill>
                <a:effectLst/>
                <a:latin typeface="Times New Roman"/>
                <a:ea typeface="Times New Roman"/>
                <a:cs typeface="Times New Roman"/>
              </a:rPr>
              <a:t>:</a:t>
            </a:r>
            <a:r>
              <a:rPr lang="ru-RU" sz="1800" b="0" i="0" strike="noStrike" cap="none" spc="0" baseline="0" dirty="0">
                <a:solidFill>
                  <a:srgbClr val="000000"/>
                </a:solidFill>
                <a:effectLst/>
                <a:latin typeface="Calibri"/>
                <a:ea typeface="Calibri"/>
                <a:cs typeface="Calibri"/>
              </a:rPr>
              <a:t> персоналу, пациентам и врачам. Это может включать скрининг температуры, симптомы и тесные контакты. Необходимо обеспечить всеобщее ношение масок. Могут применяться протоколы, имеющие отношение к местным руководствам, принимая во внимание важность изоляции и карантина, особенно для </a:t>
            </a:r>
            <a:r>
              <a:rPr lang="ru-RU" sz="1800" b="0" i="0" strike="noStrike" cap="none" spc="0" baseline="0" dirty="0" err="1">
                <a:solidFill>
                  <a:srgbClr val="000000"/>
                </a:solidFill>
                <a:effectLst/>
                <a:latin typeface="Calibri"/>
                <a:ea typeface="Calibri"/>
                <a:cs typeface="Calibri"/>
              </a:rPr>
              <a:t>невакцинированных</a:t>
            </a:r>
            <a:r>
              <a:rPr lang="ru-RU" sz="1800" b="0" i="0" strike="noStrike" cap="none" spc="0" baseline="0" dirty="0">
                <a:solidFill>
                  <a:srgbClr val="000000"/>
                </a:solidFill>
                <a:effectLst/>
                <a:latin typeface="Calibri"/>
                <a:ea typeface="Calibri"/>
                <a:cs typeface="Calibri"/>
              </a:rPr>
              <a:t> лиц и лиц с повышенным риском развития тяжелого заболевания.  Помните, что медицинское учреждение предназначено для оказания помощи людям, которые находятся в группе риска, поэтому необходим высокий уровень осторожности.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33</a:t>
            </a:fld>
            <a:endParaRPr lang="en-US"/>
          </a:p>
        </p:txBody>
      </p:sp>
    </p:spTree>
    <p:extLst>
      <p:ext uri="{BB962C8B-B14F-4D97-AF65-F5344CB8AC3E}">
        <p14:creationId xmlns:p14="http://schemas.microsoft.com/office/powerpoint/2010/main" val="411404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Это слайд-напоминание, чтобы вернуться к причине, по которой мы здесь. </a:t>
            </a:r>
          </a:p>
          <a:p>
            <a:r>
              <a:rPr lang="ru-RU" sz="1200" b="0" i="0" strike="noStrike" cap="none" spc="0" baseline="0">
                <a:solidFill>
                  <a:srgbClr val="000000"/>
                </a:solidFill>
                <a:effectLst/>
                <a:latin typeface="Calibri"/>
                <a:ea typeface="Calibri"/>
                <a:cs typeface="Calibri"/>
              </a:rPr>
              <a:t>Коронавирусная инфекция COVID-19 — инфекция, вызванная SARS-CoV02. </a:t>
            </a:r>
          </a:p>
        </p:txBody>
      </p:sp>
      <p:sp>
        <p:nvSpPr>
          <p:cNvPr id="4" name="Slide Number Placeholder 3"/>
          <p:cNvSpPr>
            <a:spLocks noGrp="1"/>
          </p:cNvSpPr>
          <p:nvPr>
            <p:ph type="sldNum" sz="quarter" idx="5"/>
          </p:nvPr>
        </p:nvSpPr>
        <p:spPr/>
        <p:txBody>
          <a:bodyPr/>
          <a:lstStyle/>
          <a:p>
            <a:fld id="{A2FA9890-9C3C-F040-8A1D-47B5802A485B}" type="slidenum">
              <a:rPr lang="en-US" smtClean="0"/>
              <a:t>4</a:t>
            </a:fld>
            <a:endParaRPr lang="en-US"/>
          </a:p>
        </p:txBody>
      </p:sp>
    </p:spTree>
    <p:extLst>
      <p:ext uri="{BB962C8B-B14F-4D97-AF65-F5344CB8AC3E}">
        <p14:creationId xmlns:p14="http://schemas.microsoft.com/office/powerpoint/2010/main" val="2333166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a:solidFill>
                  <a:srgbClr val="000000"/>
                </a:solidFill>
                <a:effectLst/>
                <a:latin typeface="Calibri"/>
                <a:ea typeface="Calibri"/>
                <a:cs typeface="Calibri"/>
              </a:rPr>
              <a:t>На этом слайде показана схема базовой сортировки для инициации изоляции и ухода за пациентами.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ru-RU" sz="1800" b="0" i="0" strike="noStrike" cap="none" spc="0" baseline="0">
                <a:solidFill>
                  <a:srgbClr val="000000"/>
                </a:solidFill>
                <a:effectLst/>
                <a:latin typeface="Calibri"/>
                <a:ea typeface="Calibri"/>
                <a:cs typeface="Calibri"/>
              </a:rPr>
              <a:t>По возможности, для разделения пациентов, у которых наблюдаются и отсутствуют симптомы коронавирусного заболевания COVID-19 должно поддерживаться физическое когортирование. Разумеется, у бессимптомных пациентов с положительным результатом анализа также будут соблюдаться общие меры предосторожности. И наоборот, не у каждого человека с лихорадкой, одышкой или кашлем в качестве диагноза будет присутствовать коронавирусное заболевание COVID-19.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34</a:t>
            </a:fld>
            <a:endParaRPr lang="en-US"/>
          </a:p>
        </p:txBody>
      </p:sp>
    </p:spTree>
    <p:extLst>
      <p:ext uri="{BB962C8B-B14F-4D97-AF65-F5344CB8AC3E}">
        <p14:creationId xmlns:p14="http://schemas.microsoft.com/office/powerpoint/2010/main" val="3551947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b="0" i="0" strike="noStrike" cap="none" spc="0" baseline="0" dirty="0">
                <a:solidFill>
                  <a:srgbClr val="000000"/>
                </a:solidFill>
                <a:effectLst/>
                <a:latin typeface="Calibri"/>
                <a:ea typeface="Calibri"/>
                <a:cs typeface="Calibri"/>
              </a:rPr>
              <a:t>Эта схема позволяет выполнить сортировку на более продвинутом уровне</a:t>
            </a:r>
            <a:r>
              <a:rPr lang="ru-RU" sz="1800" b="0" i="0" strike="noStrike" cap="none" spc="0" baseline="0" dirty="0">
                <a:solidFill>
                  <a:srgbClr val="000000"/>
                </a:solidFill>
                <a:effectLst/>
                <a:latin typeface="Times New Roman"/>
                <a:ea typeface="Times New Roman"/>
                <a:cs typeface="Times New Roman"/>
              </a:rPr>
              <a:t>,</a:t>
            </a:r>
            <a:r>
              <a:rPr lang="ru-RU" sz="1800" b="0" i="0" strike="noStrike" cap="none" spc="0" baseline="0" dirty="0">
                <a:solidFill>
                  <a:srgbClr val="000000"/>
                </a:solidFill>
                <a:effectLst/>
                <a:latin typeface="Calibri"/>
                <a:ea typeface="Calibri"/>
                <a:cs typeface="Calibri"/>
              </a:rPr>
              <a:t> помимо первоначального разделения пациентов с симптомами и пациентов без симптомов, и разделить уровень клинической помощи на основании тяжести симптомов. При подозрении на легкую и среднюю степень тяжести может потребоваться (или не потребоваться) дополнительное обследование, в то время как при тяжелых случаях требуется немедленная стабилизация.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35</a:t>
            </a:fld>
            <a:endParaRPr lang="en-US"/>
          </a:p>
        </p:txBody>
      </p:sp>
    </p:spTree>
    <p:extLst>
      <p:ext uri="{BB962C8B-B14F-4D97-AF65-F5344CB8AC3E}">
        <p14:creationId xmlns:p14="http://schemas.microsoft.com/office/powerpoint/2010/main" val="533115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На этой диаграмме показан комплексный подход к физической и клинической сортировке.</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Пандемия коронавирусной инфекции COVID-19 сосредоточена на обязательном </a:t>
            </a:r>
            <a:r>
              <a:rPr lang="ru-RU" sz="1800" b="0" i="0" strike="noStrike" cap="none" spc="0" baseline="0" dirty="0" err="1">
                <a:solidFill>
                  <a:srgbClr val="000000"/>
                </a:solidFill>
                <a:effectLst/>
                <a:latin typeface="Calibri"/>
                <a:ea typeface="Calibri"/>
                <a:cs typeface="Calibri"/>
              </a:rPr>
              <a:t>когортировании</a:t>
            </a:r>
            <a:r>
              <a:rPr lang="ru-RU" sz="1800" b="0" i="0" strike="noStrike" cap="none" spc="0" baseline="0" dirty="0">
                <a:solidFill>
                  <a:srgbClr val="000000"/>
                </a:solidFill>
                <a:effectLst/>
                <a:latin typeface="Calibri"/>
                <a:ea typeface="Calibri"/>
                <a:cs typeface="Calibri"/>
              </a:rPr>
              <a:t> и разделении пациентов с симптомами, которые получали препарат, и бессимптомных пациентов, не получавших препарат. Тем не менее, комплексный подход должен учитывать важность </a:t>
            </a:r>
            <a:r>
              <a:rPr lang="ru-RU" sz="1800" b="0" i="0" strike="noStrike" cap="none" spc="0" baseline="0" dirty="0" err="1">
                <a:solidFill>
                  <a:srgbClr val="000000"/>
                </a:solidFill>
                <a:effectLst/>
                <a:latin typeface="Calibri"/>
                <a:ea typeface="Calibri"/>
                <a:cs typeface="Calibri"/>
              </a:rPr>
              <a:t>приоритизации</a:t>
            </a:r>
            <a:r>
              <a:rPr lang="ru-RU" sz="1800" b="0" i="0" strike="noStrike" cap="none" spc="0" baseline="0" dirty="0">
                <a:solidFill>
                  <a:srgbClr val="000000"/>
                </a:solidFill>
                <a:effectLst/>
                <a:latin typeface="Calibri"/>
                <a:ea typeface="Calibri"/>
                <a:cs typeface="Calibri"/>
              </a:rPr>
              <a:t> пациентов </a:t>
            </a:r>
            <a:r>
              <a:rPr lang="ru-RU" sz="1800" b="0" i="0" strike="noStrike" cap="none" spc="0" baseline="0" dirty="0">
                <a:solidFill>
                  <a:srgbClr val="000000"/>
                </a:solidFill>
                <a:effectLst/>
                <a:latin typeface="Times New Roman"/>
                <a:ea typeface="Times New Roman"/>
                <a:cs typeface="Times New Roman"/>
              </a:rPr>
              <a:t>«</a:t>
            </a:r>
            <a:r>
              <a:rPr lang="ru-RU" sz="1800" b="0" i="0" strike="noStrike" cap="none" spc="0" baseline="0" dirty="0">
                <a:solidFill>
                  <a:srgbClr val="000000"/>
                </a:solidFill>
                <a:effectLst/>
                <a:latin typeface="Calibri"/>
                <a:ea typeface="Calibri"/>
                <a:cs typeface="Calibri"/>
              </a:rPr>
              <a:t>красного уровня</a:t>
            </a:r>
            <a:r>
              <a:rPr lang="ru-RU" sz="1800" b="0" i="0" strike="noStrike" cap="none" spc="0" baseline="0" dirty="0">
                <a:solidFill>
                  <a:srgbClr val="000000"/>
                </a:solidFill>
                <a:effectLst/>
                <a:latin typeface="Times New Roman"/>
                <a:ea typeface="Times New Roman"/>
                <a:cs typeface="Times New Roman"/>
              </a:rPr>
              <a:t>»</a:t>
            </a:r>
            <a:r>
              <a:rPr lang="ru-RU" sz="1800" b="0" i="0" strike="noStrike" cap="none" spc="0" baseline="0" dirty="0">
                <a:solidFill>
                  <a:srgbClr val="000000"/>
                </a:solidFill>
                <a:effectLst/>
                <a:latin typeface="Calibri"/>
                <a:ea typeface="Calibri"/>
                <a:cs typeface="Calibri"/>
              </a:rPr>
              <a:t>, независимо от того, обусловлен ли статус красного уровня коронавирусной инфекцией COVID-19 или другими проблемами.</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В данном случае цель состоит в том, чтобы предоставить основу для комплексного подхода к физической и клинической сортировке.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При рассмотрении этой диаграммы очень важно помнить несколько вещей:</a:t>
            </a:r>
            <a:r>
              <a:rPr lang="ru-RU" sz="1800" b="0" i="0" strike="noStrike" cap="none" spc="0" baseline="0" dirty="0">
                <a:solidFill>
                  <a:srgbClr val="000000"/>
                </a:solidFill>
                <a:effectLst/>
                <a:latin typeface="Times New Roman"/>
                <a:ea typeface="Times New Roman"/>
                <a:cs typeface="Times New Roman"/>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1. Любой пациент в КРАСНОЙ зоне (подозрение на коронавирусное заболевание COVID-19 или нет) должен немедленно перейти в реанимационное отделение для клинической оценки и лечения.</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2. IPC/СИЗ должны поддерживаться для всех пациентов, независимо от результатов скрининга или анализов</a:t>
            </a:r>
            <a:r>
              <a:rPr lang="ru-RU" sz="1800" b="0" i="0" strike="noStrike" cap="none" spc="0" baseline="0" dirty="0">
                <a:solidFill>
                  <a:srgbClr val="000000"/>
                </a:solidFill>
                <a:effectLst/>
                <a:latin typeface="Times New Roman"/>
                <a:ea typeface="Times New Roman"/>
                <a:cs typeface="Times New Roman"/>
              </a:rPr>
              <a:t>,</a:t>
            </a:r>
            <a:r>
              <a:rPr lang="ru-RU" sz="1800" b="0" i="0" strike="noStrike" cap="none" spc="0" baseline="0" dirty="0">
                <a:solidFill>
                  <a:srgbClr val="000000"/>
                </a:solidFill>
                <a:effectLst/>
                <a:latin typeface="Calibri"/>
                <a:ea typeface="Calibri"/>
                <a:cs typeface="Calibri"/>
              </a:rPr>
              <a:t> хотя более высокие уровни СИЗ должны поддерживаться для пациентов с очень выраженными симптомами, подозрением или подтвержденным положительным результатом.</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ru-RU" sz="1800" b="0" i="0" strike="noStrike" cap="none" spc="0" baseline="0" dirty="0">
                <a:solidFill>
                  <a:srgbClr val="000000"/>
                </a:solidFill>
                <a:effectLst/>
                <a:latin typeface="Calibri"/>
                <a:ea typeface="Calibri"/>
                <a:cs typeface="Calibri"/>
              </a:rPr>
              <a:t>3. Всем пациентам требуется полное клиническое обследование.</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Это особенно важно для пациентов в желто-оранжевой зоне, которые стабильны, но имеют факторы риска и заболевание средней степени тяжести. Этим пациентам требуется детальная оценка, поскольку они могут соответствовать критериям для тщательного последующего наблюдения и, возможно, нуждаются в госпитализации.</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Цель сортировки состоит в том, чтобы классифицировать пациентов с точки зрения приоритета для оценки; клиническая оценка способствует окончательному распределению пациентов.</a:t>
            </a:r>
            <a:r>
              <a:rPr lang="ru-RU" sz="1200" b="0" i="0" strike="noStrike" cap="none" spc="0" baseline="0" dirty="0">
                <a:solidFill>
                  <a:srgbClr val="000000"/>
                </a:solidFill>
                <a:effectLst/>
                <a:latin typeface="Calibri"/>
                <a:ea typeface="Calibri"/>
                <a:cs typeface="Calibri"/>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36</a:t>
            </a:fld>
            <a:endParaRPr lang="en-US"/>
          </a:p>
        </p:txBody>
      </p:sp>
    </p:spTree>
    <p:extLst>
      <p:ext uri="{BB962C8B-B14F-4D97-AF65-F5344CB8AC3E}">
        <p14:creationId xmlns:p14="http://schemas.microsoft.com/office/powerpoint/2010/main" val="2782453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На этом графике представлен обновленный обзор интегрированной сортировки, включающий анализ и лечение в качестве важного компонента, который следует учитывать.</a:t>
            </a:r>
          </a:p>
          <a:p>
            <a:r>
              <a:rPr lang="ru-RU" sz="1200" b="0" i="0" strike="noStrike" cap="none" spc="0" baseline="0" dirty="0">
                <a:solidFill>
                  <a:srgbClr val="000000"/>
                </a:solidFill>
                <a:effectLst/>
                <a:latin typeface="Calibri"/>
                <a:ea typeface="Calibri"/>
                <a:cs typeface="Calibri"/>
              </a:rPr>
              <a:t>Несколько важных элементов, которые следует учитывать:</a:t>
            </a:r>
          </a:p>
          <a:p>
            <a:endParaRPr lang="en-US" dirty="0"/>
          </a:p>
          <a:p>
            <a:pPr marL="228600" indent="-228600">
              <a:buAutoNum type="arabicPeriod"/>
            </a:pPr>
            <a:r>
              <a:rPr lang="ru-RU" sz="1200" b="0" i="0" strike="noStrike" cap="none" spc="0" baseline="0" dirty="0">
                <a:solidFill>
                  <a:srgbClr val="000000"/>
                </a:solidFill>
                <a:effectLst/>
                <a:latin typeface="Calibri"/>
                <a:ea typeface="Calibri"/>
                <a:cs typeface="Calibri"/>
              </a:rPr>
              <a:t>При наличии, экспресс-тестирование людей с симптомами может помочь подтвердить наличие инфекции. IPC следует поддерживать для медицинских работников даже при наличии отрицательного результата теста.</a:t>
            </a:r>
          </a:p>
          <a:p>
            <a:pPr marL="228600" indent="-228600">
              <a:buAutoNum type="arabicPeriod"/>
            </a:pPr>
            <a:r>
              <a:rPr lang="ru-RU" sz="1200" b="0" i="0" strike="noStrike" cap="none" spc="0" baseline="0" dirty="0">
                <a:solidFill>
                  <a:srgbClr val="000000"/>
                </a:solidFill>
                <a:effectLst/>
                <a:latin typeface="Calibri"/>
                <a:ea typeface="Calibri"/>
                <a:cs typeface="Calibri"/>
              </a:rPr>
              <a:t>Все пациенты должны получать лечение в соответствии с научно обоснованными руководствами — возможность предоставить пероральные противовирусные препараты подтвержденным пациентам с симптомами в течение 5 дней после появления симптомов является одним из основных принципов лечения коронавирусной инфекции COVID-19. Пациенты с тяжелым и критическим заболеванием все равно должны быть стабилизированы и переведены, а пациенты с заболеванием легкой и средней степени тяжести, которым не требуется госпитализация, но которые также не соответствуют критериям для получения пероральных противовирусных препаратов, должны получать поддерживающее лечение в соответствии с обновленными руководствами, основанными на фактических данных.</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2DF0012-FC26-E741-A2C3-CFF981C916D5}" type="slidenum">
              <a:rPr lang="en-US" smtClean="0"/>
              <a:t>37</a:t>
            </a:fld>
            <a:endParaRPr lang="en-US"/>
          </a:p>
        </p:txBody>
      </p:sp>
    </p:spTree>
    <p:extLst>
      <p:ext uri="{BB962C8B-B14F-4D97-AF65-F5344CB8AC3E}">
        <p14:creationId xmlns:p14="http://schemas.microsoft.com/office/powerpoint/2010/main" val="2214510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Важные моменты для повторения T2T.</a:t>
            </a:r>
          </a:p>
        </p:txBody>
      </p:sp>
      <p:sp>
        <p:nvSpPr>
          <p:cNvPr id="4" name="Slide Number Placeholder 3"/>
          <p:cNvSpPr>
            <a:spLocks noGrp="1"/>
          </p:cNvSpPr>
          <p:nvPr>
            <p:ph type="sldNum" sz="quarter" idx="5"/>
          </p:nvPr>
        </p:nvSpPr>
        <p:spPr/>
        <p:txBody>
          <a:bodyPr/>
          <a:lstStyle/>
          <a:p>
            <a:fld id="{A2FA9890-9C3C-F040-8A1D-47B5802A485B}" type="slidenum">
              <a:rPr lang="en-US" smtClean="0"/>
              <a:t>38</a:t>
            </a:fld>
            <a:endParaRPr lang="en-US"/>
          </a:p>
        </p:txBody>
      </p:sp>
    </p:spTree>
    <p:extLst>
      <p:ext uri="{BB962C8B-B14F-4D97-AF65-F5344CB8AC3E}">
        <p14:creationId xmlns:p14="http://schemas.microsoft.com/office/powerpoint/2010/main" val="1787770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Во время первоначальной оценки состояния пациента учитывайте его общий внешний вид.</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Есть ли у пациента видимые признаки одышки, затрудненного дыхания, цианоза или спутанности сознания? Если да, то пациента следует немедленно переместить в красную зону/реанимационное отделение и начать следующие шаги оценки пациента соответствующей группой.</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Подумайте о том</a:t>
            </a:r>
            <a:r>
              <a:rPr lang="ru-RU" sz="1800" b="0" i="0" strike="noStrike" cap="none" spc="0" baseline="0" dirty="0">
                <a:solidFill>
                  <a:srgbClr val="000000"/>
                </a:solidFill>
                <a:effectLst/>
                <a:latin typeface="Times New Roman"/>
                <a:ea typeface="Times New Roman"/>
                <a:cs typeface="Times New Roman"/>
              </a:rPr>
              <a:t>, что</a:t>
            </a:r>
            <a:r>
              <a:rPr lang="ru-RU" sz="1800" b="0" i="0" strike="noStrike" cap="none" spc="0" baseline="0" dirty="0">
                <a:solidFill>
                  <a:srgbClr val="000000"/>
                </a:solidFill>
                <a:effectLst/>
                <a:latin typeface="Calibri"/>
                <a:ea typeface="Calibri"/>
                <a:cs typeface="Calibri"/>
              </a:rPr>
              <a:t> человек, выполняющий сортировку, обычно не должен быть лицом, проводящим следующие шаги реанимации и стабилизации, но в некоторых случаях нет другого варианта.</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Рассмотрите свое окружение и спланируйте, что имеет наибольшее значение с учетом имеющихся у Вас ресурсов.</a:t>
            </a:r>
            <a:r>
              <a:rPr lang="ru-RU" sz="1800" b="0" i="0" strike="noStrike" cap="none" spc="0" baseline="0" dirty="0">
                <a:solidFill>
                  <a:srgbClr val="000000"/>
                </a:solidFill>
                <a:effectLst/>
                <a:latin typeface="Times New Roman"/>
                <a:ea typeface="Times New Roman"/>
                <a:cs typeface="Times New Roman"/>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Симптомы </a:t>
            </a:r>
            <a:r>
              <a:rPr lang="ru-RU" sz="1800" b="0" i="0" strike="noStrike" cap="none" spc="0" baseline="0" dirty="0">
                <a:solidFill>
                  <a:srgbClr val="000000"/>
                </a:solidFill>
                <a:effectLst/>
                <a:latin typeface="Times New Roman"/>
                <a:ea typeface="Times New Roman"/>
                <a:cs typeface="Times New Roman"/>
              </a:rPr>
              <a:t>«</a:t>
            </a:r>
            <a:r>
              <a:rPr lang="ru-RU" sz="1800" b="0" i="0" strike="noStrike" cap="none" spc="0" baseline="0" dirty="0">
                <a:solidFill>
                  <a:srgbClr val="000000"/>
                </a:solidFill>
                <a:effectLst/>
                <a:latin typeface="Calibri"/>
                <a:ea typeface="Calibri"/>
                <a:cs typeface="Calibri"/>
              </a:rPr>
              <a:t>тревоги</a:t>
            </a:r>
            <a:r>
              <a:rPr lang="ru-RU" sz="1800" b="0" i="0" strike="noStrike" cap="none" spc="0" baseline="0" dirty="0">
                <a:solidFill>
                  <a:srgbClr val="000000"/>
                </a:solidFill>
                <a:effectLst/>
                <a:latin typeface="Times New Roman"/>
                <a:ea typeface="Times New Roman"/>
                <a:cs typeface="Times New Roman"/>
              </a:rPr>
              <a:t>»</a:t>
            </a:r>
            <a:r>
              <a:rPr lang="ru-RU" sz="1800" b="0" i="0" strike="noStrike" cap="none" spc="0" baseline="0" dirty="0">
                <a:solidFill>
                  <a:srgbClr val="000000"/>
                </a:solidFill>
                <a:effectLst/>
                <a:latin typeface="Calibri"/>
                <a:ea typeface="Calibri"/>
                <a:cs typeface="Calibri"/>
              </a:rPr>
              <a:t> должны вызывать повышенную озабоченность. Когда у пациента, который выглядит больным или имеет нестабильные основные показатели жизнедеятельности, также наблюдаются тревожные симптомы, это вызывает повышенную озабоченность. Тем не менее, даже если пациент не кажется клинически нестабильным, эти тревожные симптомы требуют дальнейшего рассмотрения и часто дальнейшего обследования.</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39</a:t>
            </a:fld>
            <a:endParaRPr lang="en-US"/>
          </a:p>
        </p:txBody>
      </p:sp>
    </p:spTree>
    <p:extLst>
      <p:ext uri="{BB962C8B-B14F-4D97-AF65-F5344CB8AC3E}">
        <p14:creationId xmlns:p14="http://schemas.microsoft.com/office/powerpoint/2010/main" val="3308790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effectLst/>
                <a:latin typeface="Calibri" panose="020F0502020204030204" pitchFamily="34" charset="0"/>
                <a:ea typeface="Calibri" panose="020F0502020204030204" pitchFamily="34" charset="0"/>
              </a:rPr>
              <a:t>Keep references available for normal ranges of vital signs for adults and pediatric patients. Remember </a:t>
            </a:r>
            <a:r>
              <a:rPr lang="en-US" sz="1800" kern="1200" dirty="0">
                <a:effectLst/>
                <a:latin typeface="Times New Roman" panose="02020603050405020304" pitchFamily="18" charset="0"/>
                <a:ea typeface="Calibri" panose="020F0502020204030204" pitchFamily="34" charset="0"/>
              </a:rPr>
              <a:t>—</a:t>
            </a:r>
            <a:r>
              <a:rPr lang="en-US" sz="1800" kern="1200" dirty="0">
                <a:effectLst/>
                <a:latin typeface="Calibri" panose="020F0502020204030204" pitchFamily="34" charset="0"/>
                <a:ea typeface="Calibri" panose="020F0502020204030204" pitchFamily="34" charset="0"/>
              </a:rPr>
              <a:t> vital signs are vital.</a:t>
            </a:r>
            <a:r>
              <a:rPr lang="en-US" sz="1800" kern="1200" dirty="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dirty="0">
                <a:effectLst/>
                <a:latin typeface="Calibri" panose="020F0502020204030204" pitchFamily="34" charset="0"/>
                <a:ea typeface="Calibri" panose="020F0502020204030204" pitchFamily="34" charset="0"/>
              </a:rPr>
              <a:t>Abnormalities are important to recognize and investigate further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40</a:t>
            </a:fld>
            <a:endParaRPr lang="en-US"/>
          </a:p>
        </p:txBody>
      </p:sp>
    </p:spTree>
    <p:extLst>
      <p:ext uri="{BB962C8B-B14F-4D97-AF65-F5344CB8AC3E}">
        <p14:creationId xmlns:p14="http://schemas.microsoft.com/office/powerpoint/2010/main" val="926022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Возраст &gt;= 65 лет является фактором риска прогрессирования заболевания, независимо от статуса вакцинации; или 50–64 года и </a:t>
            </a:r>
            <a:r>
              <a:rPr lang="ru-RU" sz="1200" b="0" i="0" strike="noStrike" cap="none" spc="0" baseline="0" dirty="0" err="1">
                <a:solidFill>
                  <a:srgbClr val="000000"/>
                </a:solidFill>
                <a:effectLst/>
                <a:latin typeface="Calibri"/>
                <a:ea typeface="Calibri"/>
                <a:cs typeface="Calibri"/>
              </a:rPr>
              <a:t>невакцинированные</a:t>
            </a:r>
            <a:endParaRPr lang="ru-RU" sz="1200" b="0" i="0" strike="noStrike" cap="none" spc="0" baseline="0" dirty="0">
              <a:solidFill>
                <a:srgbClr val="000000"/>
              </a:solidFill>
              <a:effectLst/>
              <a:latin typeface="Calibri"/>
              <a:ea typeface="Calibri"/>
              <a:cs typeface="Calibri"/>
            </a:endParaRPr>
          </a:p>
          <a:p>
            <a:endParaRPr lang="en-US" dirty="0"/>
          </a:p>
          <a:p>
            <a:pPr rtl="0" fontAlgn="base">
              <a:spcBef>
                <a:spcPct val="0"/>
              </a:spcBef>
              <a:spcAft>
                <a:spcPct val="0"/>
              </a:spcAft>
              <a:buFont typeface="Arial" panose="020B0604020202020204" pitchFamily="34" charset="0"/>
              <a:buChar char="•"/>
            </a:pPr>
            <a:r>
              <a:rPr lang="ru-RU" sz="1800" b="0" i="0" strike="noStrike" cap="none" spc="0" baseline="0" dirty="0">
                <a:solidFill>
                  <a:srgbClr val="666666"/>
                </a:solidFill>
                <a:effectLst/>
                <a:latin typeface="Arial"/>
                <a:ea typeface="Arial"/>
                <a:cs typeface="Arial"/>
              </a:rPr>
              <a:t>Возраст ≥ 50 лет</a:t>
            </a:r>
          </a:p>
          <a:p>
            <a:pPr rtl="0" fontAlgn="base">
              <a:spcBef>
                <a:spcPct val="0"/>
              </a:spcBef>
              <a:spcAft>
                <a:spcPct val="0"/>
              </a:spcAft>
              <a:buFont typeface="Arial" panose="020B0604020202020204" pitchFamily="34" charset="0"/>
              <a:buChar char="•"/>
            </a:pPr>
            <a:r>
              <a:rPr lang="ru-RU" sz="1800" b="0" i="0" strike="noStrike" cap="none" spc="0" baseline="0" dirty="0">
                <a:solidFill>
                  <a:srgbClr val="666666"/>
                </a:solidFill>
                <a:effectLst/>
                <a:latin typeface="Arial"/>
                <a:ea typeface="Arial"/>
                <a:cs typeface="Arial"/>
              </a:rPr>
              <a:t>ИМТ ≥ 30 кг/м2</a:t>
            </a:r>
          </a:p>
          <a:p>
            <a:pPr rtl="0" fontAlgn="base">
              <a:spcBef>
                <a:spcPct val="0"/>
              </a:spcBef>
              <a:spcAft>
                <a:spcPct val="0"/>
              </a:spcAft>
              <a:buFont typeface="Arial" panose="020B0604020202020204" pitchFamily="34" charset="0"/>
              <a:buChar char="•"/>
            </a:pPr>
            <a:r>
              <a:rPr lang="ru-RU" sz="1800" b="0" i="0" strike="noStrike" cap="none" spc="0" baseline="0" dirty="0">
                <a:solidFill>
                  <a:srgbClr val="666666"/>
                </a:solidFill>
                <a:effectLst/>
                <a:latin typeface="Arial"/>
                <a:ea typeface="Arial"/>
                <a:cs typeface="Arial"/>
              </a:rPr>
              <a:t>Беременность</a:t>
            </a:r>
          </a:p>
          <a:p>
            <a:pPr rtl="0" fontAlgn="base">
              <a:spcBef>
                <a:spcPct val="0"/>
              </a:spcBef>
              <a:spcAft>
                <a:spcPct val="0"/>
              </a:spcAft>
              <a:buFont typeface="Arial" panose="020B0604020202020204" pitchFamily="34" charset="0"/>
              <a:buChar char="•"/>
            </a:pPr>
            <a:r>
              <a:rPr lang="ru-RU" sz="1800" b="0" i="0" strike="noStrike" cap="none" spc="0" baseline="0" dirty="0">
                <a:solidFill>
                  <a:srgbClr val="666666"/>
                </a:solidFill>
                <a:effectLst/>
                <a:latin typeface="Arial"/>
                <a:ea typeface="Arial"/>
                <a:cs typeface="Arial"/>
              </a:rPr>
              <a:t>Сахарный диабет</a:t>
            </a:r>
          </a:p>
          <a:p>
            <a:pPr rtl="0" fontAlgn="base">
              <a:spcBef>
                <a:spcPct val="0"/>
              </a:spcBef>
              <a:spcAft>
                <a:spcPct val="0"/>
              </a:spcAft>
              <a:buFont typeface="Arial" panose="020B0604020202020204" pitchFamily="34" charset="0"/>
              <a:buChar char="•"/>
            </a:pPr>
            <a:r>
              <a:rPr lang="ru-RU" sz="1800" b="0" i="0" strike="noStrike" cap="none" spc="0" baseline="0" dirty="0" err="1">
                <a:solidFill>
                  <a:srgbClr val="666666"/>
                </a:solidFill>
                <a:effectLst/>
                <a:latin typeface="Arial"/>
                <a:ea typeface="Arial"/>
                <a:cs typeface="Arial"/>
              </a:rPr>
              <a:t>Серповидноклеточная</a:t>
            </a:r>
            <a:r>
              <a:rPr lang="ru-RU" sz="1800" b="0" i="0" strike="noStrike" cap="none" spc="0" baseline="0" dirty="0">
                <a:solidFill>
                  <a:srgbClr val="666666"/>
                </a:solidFill>
                <a:effectLst/>
                <a:latin typeface="Arial"/>
                <a:ea typeface="Arial"/>
                <a:cs typeface="Arial"/>
              </a:rPr>
              <a:t> болезнь</a:t>
            </a:r>
          </a:p>
          <a:p>
            <a:pPr rtl="0" fontAlgn="base">
              <a:spcBef>
                <a:spcPct val="0"/>
              </a:spcBef>
              <a:spcAft>
                <a:spcPct val="0"/>
              </a:spcAft>
              <a:buFont typeface="Arial" panose="020B0604020202020204" pitchFamily="34" charset="0"/>
              <a:buChar char="•"/>
            </a:pPr>
            <a:r>
              <a:rPr lang="ru-RU" sz="1800" b="0" i="0" strike="noStrike" cap="none" spc="0" baseline="0" dirty="0">
                <a:solidFill>
                  <a:srgbClr val="666666"/>
                </a:solidFill>
                <a:effectLst/>
                <a:latin typeface="Arial"/>
                <a:ea typeface="Arial"/>
                <a:cs typeface="Arial"/>
              </a:rPr>
              <a:t>Нарушения развития центральной нервной системы</a:t>
            </a:r>
          </a:p>
          <a:p>
            <a:pPr rtl="0" fontAlgn="base">
              <a:spcBef>
                <a:spcPct val="0"/>
              </a:spcBef>
              <a:spcAft>
                <a:spcPct val="0"/>
              </a:spcAft>
              <a:buFont typeface="Arial" panose="020B0604020202020204" pitchFamily="34" charset="0"/>
              <a:buChar char="•"/>
            </a:pPr>
            <a:r>
              <a:rPr lang="ru-RU" sz="1800" b="0" i="0" strike="noStrike" cap="none" spc="0" baseline="0" dirty="0">
                <a:solidFill>
                  <a:srgbClr val="666666"/>
                </a:solidFill>
                <a:effectLst/>
                <a:latin typeface="Arial"/>
                <a:ea typeface="Arial"/>
                <a:cs typeface="Arial"/>
              </a:rPr>
              <a:t>Хроническое заболевание почек, стадия 3b или хуже</a:t>
            </a:r>
          </a:p>
          <a:p>
            <a:pPr rtl="0" fontAlgn="base">
              <a:spcBef>
                <a:spcPct val="0"/>
              </a:spcBef>
              <a:spcAft>
                <a:spcPct val="0"/>
              </a:spcAft>
              <a:buFont typeface="Arial" panose="020B0604020202020204" pitchFamily="34" charset="0"/>
              <a:buChar char="•"/>
            </a:pPr>
            <a:r>
              <a:rPr lang="ru-RU" sz="1800" b="0" i="0" strike="noStrike" cap="none" spc="0" baseline="0" dirty="0">
                <a:solidFill>
                  <a:srgbClr val="666666"/>
                </a:solidFill>
                <a:effectLst/>
                <a:latin typeface="Arial"/>
                <a:ea typeface="Arial"/>
                <a:cs typeface="Arial"/>
              </a:rPr>
              <a:t>Сердечно-сосудистые заболевания, гипертензия или заболевания легких</a:t>
            </a:r>
          </a:p>
          <a:p>
            <a:pPr rtl="0" fontAlgn="base">
              <a:spcBef>
                <a:spcPct val="0"/>
              </a:spcBef>
              <a:spcAft>
                <a:spcPct val="0"/>
              </a:spcAft>
              <a:buFont typeface="Arial" panose="020B0604020202020204" pitchFamily="34" charset="0"/>
              <a:buChar char="•"/>
            </a:pPr>
            <a:r>
              <a:rPr lang="ru-RU" sz="1800" b="0" i="0" strike="noStrike" cap="none" spc="0" baseline="0" dirty="0">
                <a:solidFill>
                  <a:srgbClr val="666666"/>
                </a:solidFill>
                <a:effectLst/>
                <a:latin typeface="Arial"/>
                <a:ea typeface="Arial"/>
                <a:cs typeface="Arial"/>
              </a:rPr>
              <a:t>Заболевание, ослабляющее иммунитет (например, ВИЧ)</a:t>
            </a:r>
          </a:p>
          <a:p>
            <a:pPr rtl="0" fontAlgn="base">
              <a:spcBef>
                <a:spcPct val="0"/>
              </a:spcBef>
              <a:spcAft>
                <a:spcPct val="0"/>
              </a:spcAft>
              <a:buFont typeface="Arial" panose="020B0604020202020204" pitchFamily="34" charset="0"/>
              <a:buChar char="•"/>
            </a:pPr>
            <a:r>
              <a:rPr lang="ru-RU" sz="1800" b="0" i="0" strike="noStrike" cap="none" spc="0" baseline="0" dirty="0">
                <a:solidFill>
                  <a:srgbClr val="666666"/>
                </a:solidFill>
                <a:effectLst/>
                <a:latin typeface="Arial"/>
                <a:ea typeface="Arial"/>
                <a:cs typeface="Arial"/>
              </a:rPr>
              <a:t>Туберкулез</a:t>
            </a:r>
          </a:p>
          <a:p>
            <a:pPr rtl="0" fontAlgn="base">
              <a:spcBef>
                <a:spcPct val="0"/>
              </a:spcBef>
              <a:spcAft>
                <a:spcPct val="0"/>
              </a:spcAft>
              <a:buFont typeface="Arial" panose="020B0604020202020204" pitchFamily="34" charset="0"/>
              <a:buChar char="•"/>
            </a:pPr>
            <a:r>
              <a:rPr lang="ru-RU" sz="1800" b="0" i="0" strike="noStrike" cap="none" spc="0" baseline="0" dirty="0">
                <a:solidFill>
                  <a:srgbClr val="666666"/>
                </a:solidFill>
                <a:effectLst/>
                <a:latin typeface="Arial"/>
                <a:ea typeface="Arial"/>
                <a:cs typeface="Arial"/>
              </a:rPr>
              <a:t>Медицинское состояние, определенное врачом, или демографические факторы, которые предположительно подвергают пациента высокому риску прогрессирования заболевания</a:t>
            </a:r>
          </a:p>
          <a:p>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41</a:t>
            </a:fld>
            <a:endParaRPr lang="en-US"/>
          </a:p>
        </p:txBody>
      </p:sp>
    </p:spTree>
    <p:extLst>
      <p:ext uri="{BB962C8B-B14F-4D97-AF65-F5344CB8AC3E}">
        <p14:creationId xmlns:p14="http://schemas.microsoft.com/office/powerpoint/2010/main" val="2478085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b="0" i="0" strike="noStrike" cap="none" spc="0" baseline="0" dirty="0">
                <a:solidFill>
                  <a:srgbClr val="000000"/>
                </a:solidFill>
                <a:effectLst/>
                <a:latin typeface="Calibri"/>
                <a:ea typeface="Calibri"/>
                <a:cs typeface="Calibri"/>
              </a:rPr>
              <a:t>Эти определения случаев полезны для рассмотрения, которые необходимо учитывать при контакте с пациентами с коронавирусным заболеванием COVID-19.</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Обратите внимание на основные показатели жизнедеятельности в качестве основных данных</a:t>
            </a:r>
            <a:r>
              <a:rPr lang="ru-RU" sz="1200" b="0" i="0" strike="noStrike" cap="none" spc="0" baseline="0" dirty="0">
                <a:solidFill>
                  <a:srgbClr val="000000"/>
                </a:solidFill>
                <a:effectLst/>
                <a:latin typeface="Calibri"/>
                <a:ea typeface="Calibri"/>
                <a:cs typeface="Calibri"/>
              </a:rPr>
              <a:t> </a:t>
            </a:r>
          </a:p>
          <a:p>
            <a:endParaRPr lang="en-US" dirty="0">
              <a:effectLst/>
            </a:endParaRPr>
          </a:p>
          <a:p>
            <a:r>
              <a:rPr lang="ru-RU" sz="1200" b="0" i="0" strike="noStrike" cap="none" spc="0" baseline="0" dirty="0">
                <a:solidFill>
                  <a:srgbClr val="000000"/>
                </a:solidFill>
                <a:effectLst/>
                <a:latin typeface="Calibri"/>
                <a:ea typeface="Calibri"/>
                <a:cs typeface="Calibri"/>
              </a:rPr>
              <a:t>Помните, что симптоматическое заболевание легкой и средней степени тяжести является целевым для рассмотрения возможности проведения программы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 Все пациенты должны быть обследованы на предмет тяжести заболевания и необходимости начала лечения.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42</a:t>
            </a:fld>
            <a:endParaRPr lang="en-US"/>
          </a:p>
        </p:txBody>
      </p:sp>
    </p:spTree>
    <p:extLst>
      <p:ext uri="{BB962C8B-B14F-4D97-AF65-F5344CB8AC3E}">
        <p14:creationId xmlns:p14="http://schemas.microsoft.com/office/powerpoint/2010/main" val="2058240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Несмотря на то, что этот тренинг и наше внимание уделяется пациентам с COVID, помните, что любой пациент может прибыть в клинику или медицинское учреждение, где требуется оценка и уход.</a:t>
            </a:r>
          </a:p>
          <a:p>
            <a:r>
              <a:rPr lang="ru-RU" sz="1200" b="0" i="0" strike="noStrike" cap="none" spc="0" baseline="0" dirty="0">
                <a:solidFill>
                  <a:srgbClr val="000000"/>
                </a:solidFill>
                <a:effectLst/>
                <a:latin typeface="Calibri"/>
                <a:ea typeface="Calibri"/>
                <a:cs typeface="Calibri"/>
              </a:rPr>
              <a:t>У этого пациента может быть COVID или может возникнуть другая проблема, и мы работаем над укреплением системы здравоохранения для лечения всех этих возможных проблем.</a:t>
            </a:r>
          </a:p>
          <a:p>
            <a:r>
              <a:rPr lang="ru-RU" sz="1200" b="0" i="0" strike="noStrike" cap="none" spc="0" baseline="0" dirty="0">
                <a:solidFill>
                  <a:srgbClr val="000000"/>
                </a:solidFill>
                <a:effectLst/>
                <a:latin typeface="Calibri"/>
                <a:ea typeface="Calibri"/>
                <a:cs typeface="Calibri"/>
              </a:rPr>
              <a:t>Поддерживайте высокий уровень личной защиты с соответствующим IPC и поддерживайте широкий дифференциальный диагноз при первоначальной оценке и уходе за пациентами. </a:t>
            </a:r>
          </a:p>
        </p:txBody>
      </p:sp>
      <p:sp>
        <p:nvSpPr>
          <p:cNvPr id="4" name="Slide Number Placeholder 3"/>
          <p:cNvSpPr>
            <a:spLocks noGrp="1"/>
          </p:cNvSpPr>
          <p:nvPr>
            <p:ph type="sldNum" sz="quarter" idx="5"/>
          </p:nvPr>
        </p:nvSpPr>
        <p:spPr/>
        <p:txBody>
          <a:bodyPr/>
          <a:lstStyle/>
          <a:p>
            <a:fld id="{A2FA9890-9C3C-F040-8A1D-47B5802A485B}" type="slidenum">
              <a:rPr lang="en-US" smtClean="0"/>
              <a:t>43</a:t>
            </a:fld>
            <a:endParaRPr lang="en-US"/>
          </a:p>
        </p:txBody>
      </p:sp>
    </p:spTree>
    <p:extLst>
      <p:ext uri="{BB962C8B-B14F-4D97-AF65-F5344CB8AC3E}">
        <p14:creationId xmlns:p14="http://schemas.microsoft.com/office/powerpoint/2010/main" val="2654857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Спектр признаков и симптомов коронавирусной инфекции COVID-19.</a:t>
            </a:r>
          </a:p>
          <a:p>
            <a:r>
              <a:rPr lang="ru-RU" sz="1200" b="0" i="0" strike="noStrike" cap="none" spc="0" baseline="0" dirty="0">
                <a:solidFill>
                  <a:srgbClr val="000000"/>
                </a:solidFill>
                <a:effectLst/>
                <a:latin typeface="Calibri"/>
                <a:ea typeface="Calibri"/>
                <a:cs typeface="Calibri"/>
              </a:rPr>
              <a:t>Имейте в виду, что при различных вариантах коронавирусной инфекции COVID-19 наблюдаются более или менее частые симптомы, и все может продолжать меняться.</a:t>
            </a:r>
          </a:p>
          <a:p>
            <a:r>
              <a:rPr lang="ru-RU" sz="1200" b="0" i="0" strike="noStrike" cap="none" spc="0" baseline="0" dirty="0">
                <a:solidFill>
                  <a:srgbClr val="000000"/>
                </a:solidFill>
                <a:effectLst/>
                <a:latin typeface="Calibri"/>
                <a:ea typeface="Calibri"/>
                <a:cs typeface="Calibri"/>
              </a:rPr>
              <a:t>Важно, что несмотря на то, что во многих местах количество случаев невелико, коронавирусная инфекция COVID-19 все еще присутствует в большинстве сообществ.</a:t>
            </a:r>
          </a:p>
        </p:txBody>
      </p:sp>
      <p:sp>
        <p:nvSpPr>
          <p:cNvPr id="4" name="Slide Number Placeholder 3"/>
          <p:cNvSpPr>
            <a:spLocks noGrp="1"/>
          </p:cNvSpPr>
          <p:nvPr>
            <p:ph type="sldNum" sz="quarter" idx="5"/>
          </p:nvPr>
        </p:nvSpPr>
        <p:spPr/>
        <p:txBody>
          <a:bodyPr/>
          <a:lstStyle/>
          <a:p>
            <a:fld id="{A2FA9890-9C3C-F040-8A1D-47B5802A485B}" type="slidenum">
              <a:rPr lang="en-US" smtClean="0"/>
              <a:t>5</a:t>
            </a:fld>
            <a:endParaRPr lang="en-US"/>
          </a:p>
        </p:txBody>
      </p:sp>
    </p:spTree>
    <p:extLst>
      <p:ext uri="{BB962C8B-B14F-4D97-AF65-F5344CB8AC3E}">
        <p14:creationId xmlns:p14="http://schemas.microsoft.com/office/powerpoint/2010/main" val="3341944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b="0" i="0" strike="noStrike" cap="none" spc="0" baseline="0">
                <a:solidFill>
                  <a:srgbClr val="000000"/>
                </a:solidFill>
                <a:effectLst/>
                <a:latin typeface="Calibri"/>
                <a:ea typeface="Calibri"/>
                <a:cs typeface="Calibri"/>
              </a:rPr>
              <a:t>Для подготовки к первому рабочему дню, когда Вы будете выполнять сортировку, Вам понадобится СИЗ и инструменты сортировки. СИЗ для недифференцированных пациентов должны включать респираторную маску, защитную маску/защиту для глаз, перчатки и халат. Инструменты включают пульсоксиметр, монитор ЧСС/АД и нормальные графики основных показателей жизнедеятельности для справки.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44</a:t>
            </a:fld>
            <a:endParaRPr lang="en-US"/>
          </a:p>
        </p:txBody>
      </p:sp>
    </p:spTree>
    <p:extLst>
      <p:ext uri="{BB962C8B-B14F-4D97-AF65-F5344CB8AC3E}">
        <p14:creationId xmlns:p14="http://schemas.microsoft.com/office/powerpoint/2010/main" val="2847004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ru-RU" sz="1800" b="0" i="0" strike="noStrike" cap="none" spc="0" baseline="0">
                <a:solidFill>
                  <a:srgbClr val="000000"/>
                </a:solidFill>
                <a:effectLst/>
                <a:latin typeface="Calibri"/>
                <a:ea typeface="Calibri"/>
                <a:cs typeface="Calibri"/>
              </a:rPr>
              <a:t>Для этого пациента Вам нужна дополнительная информация. Прежде всего, Вы должны убедиться, что используете соответствующие СИЗ.  Вы должны носить респираторную маску, перчатки, защитную маску или средства защиты глаз, а также халат.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ru-RU" sz="1800" b="0" i="0" strike="noStrike" cap="none" spc="0" baseline="0">
                <a:solidFill>
                  <a:srgbClr val="000000"/>
                </a:solidFill>
                <a:effectLst/>
                <a:latin typeface="Calibri"/>
                <a:ea typeface="Calibri"/>
                <a:cs typeface="Calibri"/>
              </a:rPr>
              <a:t>Затем Вы хотите создать первоначальное впечатление. Как выглядит этот пациент? Отмечается ли у пациента повышенная работа дыхания? Выглядят ли он бледным или цианотичными?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ru-RU" sz="1800" b="0" i="0" strike="noStrike" cap="none" spc="0" baseline="0">
                <a:solidFill>
                  <a:srgbClr val="000000"/>
                </a:solidFill>
                <a:effectLst/>
                <a:latin typeface="Calibri"/>
                <a:ea typeface="Calibri"/>
                <a:cs typeface="Calibri"/>
              </a:rPr>
              <a:t>Если у Вас есть такие инструменты, как пульсоксиметры и мониторы для измерения основных показателей жизнедеятельности, Вам понадобятся они понадобятся.  Позаботьтесь заранее. Что еще Вам может понадобиться?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45</a:t>
            </a:fld>
            <a:endParaRPr lang="en-US"/>
          </a:p>
        </p:txBody>
      </p:sp>
    </p:spTree>
    <p:extLst>
      <p:ext uri="{BB962C8B-B14F-4D97-AF65-F5344CB8AC3E}">
        <p14:creationId xmlns:p14="http://schemas.microsoft.com/office/powerpoint/2010/main" val="3827388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b="0" i="0" strike="noStrike" cap="none" spc="0" baseline="0">
                <a:solidFill>
                  <a:srgbClr val="000000"/>
                </a:solidFill>
                <a:effectLst/>
                <a:latin typeface="Calibri"/>
                <a:ea typeface="Calibri"/>
                <a:cs typeface="Calibri"/>
              </a:rPr>
              <a:t>Этот пациент подлежит удовлетворительной сортировке.  У него действительно присутствуют признаки и симптомы COVID, но его основные показатели жизнедеятельности и клиническая картина обнадеживают. Он не соответствует критериям тяжелого заболевания. В ходе полного клинического обследования Вам нужно будет собрать более обширный анамнез и пройти полное физикальное обследование, чтобы определить, требуется ли ему дальнейшее обследование или лечение. Вам нужно будет учитывать факторы риска для соответствия критериям для приема пероральных противовирусных препаратов. Пока он может отнестись к категории пациентов с легкой/стабильной степенью тяжести и ждать полной клинической оценки для определения плана.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46</a:t>
            </a:fld>
            <a:endParaRPr lang="en-US"/>
          </a:p>
        </p:txBody>
      </p:sp>
    </p:spTree>
    <p:extLst>
      <p:ext uri="{BB962C8B-B14F-4D97-AF65-F5344CB8AC3E}">
        <p14:creationId xmlns:p14="http://schemas.microsoft.com/office/powerpoint/2010/main" val="4106851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Вам нужна дополнительная информация для этого случая. Прежде всего, Вы должны убедиться, что используете соответствующие СИЗ. Вы должны носить респираторную маску, перчатки, защитную маску или средства защиты глаз, а также халат.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Затем Вы хотите создать первоначальное впечатление. Как выглядит этот пациент? Отмечается ли у пациента повышенная работа дыхания? Выглядят ли он бледным или цианотичными?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ru-RU" sz="1800" b="0" i="0" strike="noStrike" cap="none" spc="0" baseline="0" dirty="0">
                <a:solidFill>
                  <a:srgbClr val="000000"/>
                </a:solidFill>
                <a:effectLst/>
                <a:latin typeface="Calibri"/>
                <a:ea typeface="Calibri"/>
                <a:cs typeface="Calibri"/>
              </a:rPr>
              <a:t>Если у Вас есть такие инструменты, как пульсоксиметры и мониторы для измерения основных показателей жизнедеятельности, Вам понадобятся они понадобятся. Позаботьтесь заранее. Что еще Вам может понадобиться?</a:t>
            </a:r>
            <a:r>
              <a:rPr lang="ru-RU" sz="1200" b="0" i="0" strike="noStrike" cap="none" spc="0" baseline="0" dirty="0">
                <a:solidFill>
                  <a:srgbClr val="000000"/>
                </a:solidFill>
                <a:effectLst/>
                <a:latin typeface="Calibri"/>
                <a:ea typeface="Calibri"/>
                <a:cs typeface="Calibri"/>
              </a:rPr>
              <a:t>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47</a:t>
            </a:fld>
            <a:endParaRPr lang="en-US"/>
          </a:p>
        </p:txBody>
      </p:sp>
    </p:spTree>
    <p:extLst>
      <p:ext uri="{BB962C8B-B14F-4D97-AF65-F5344CB8AC3E}">
        <p14:creationId xmlns:p14="http://schemas.microsoft.com/office/powerpoint/2010/main" val="4112495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Этот пациент болен. Ее следует переместить в реанимационное отделение, где Вы можете стабилизировать ее кислородной терапией и немедленной реанимацией. Она проходит скрининг на наличие подозрения на COVID, а также тяжелых симптомов. </a:t>
            </a:r>
          </a:p>
          <a:p>
            <a:endParaRPr lang="en-US" sz="1800" b="0" i="0" dirty="0">
              <a:solidFill>
                <a:srgbClr val="000000"/>
              </a:solidFill>
              <a:effectLst/>
              <a:latin typeface="Calibri" panose="020F0502020204030204" pitchFamily="34" charset="0"/>
            </a:endParaRPr>
          </a:p>
          <a:p>
            <a:r>
              <a:rPr lang="ru-RU" sz="1800" b="0" i="0" strike="noStrike" cap="none" spc="0" baseline="0" dirty="0">
                <a:solidFill>
                  <a:srgbClr val="000000"/>
                </a:solidFill>
                <a:effectLst/>
                <a:latin typeface="Calibri"/>
                <a:ea typeface="Calibri"/>
                <a:cs typeface="Calibri"/>
              </a:rPr>
              <a:t>Какие у Вас есть инструменты в Вашей клинической области? Нужна ли Вам помощь другого врача? Есть ли у Вас кислород?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ru-RU" sz="1800" b="0" i="0" strike="noStrike" cap="none" spc="0" baseline="0" dirty="0">
                <a:solidFill>
                  <a:srgbClr val="000000"/>
                </a:solidFill>
                <a:effectLst/>
                <a:latin typeface="Calibri"/>
                <a:ea typeface="Calibri"/>
                <a:cs typeface="Calibri"/>
              </a:rPr>
              <a:t>Позаботьтесь заранее. Как Вы можете стабилизировать состояние этого пациента? И если Вам нужно переместить этого пациента в учреждение более высокого уровня, что Вам нужно будет сделать? Как она может безопасно добраться до места, сохраняя безопасность группы эвакуации?</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48</a:t>
            </a:fld>
            <a:endParaRPr lang="en-US"/>
          </a:p>
        </p:txBody>
      </p:sp>
    </p:spTree>
    <p:extLst>
      <p:ext uri="{BB962C8B-B14F-4D97-AF65-F5344CB8AC3E}">
        <p14:creationId xmlns:p14="http://schemas.microsoft.com/office/powerpoint/2010/main" val="1061304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a:solidFill>
                  <a:srgbClr val="000000"/>
                </a:solidFill>
                <a:effectLst/>
                <a:latin typeface="Calibri"/>
                <a:ea typeface="Calibri"/>
                <a:cs typeface="Calibri"/>
              </a:rPr>
              <a:t>Как Вам известно, можно много узнать о своем пациенте в течение первых нескольких минут его визита.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ru-RU" sz="1800" b="0" i="0" strike="noStrike" cap="none" spc="0" baseline="0">
                <a:solidFill>
                  <a:srgbClr val="000000"/>
                </a:solidFill>
                <a:effectLst/>
                <a:latin typeface="Calibri"/>
                <a:ea typeface="Calibri"/>
                <a:cs typeface="Calibri"/>
              </a:rPr>
              <a:t>При обращении к пациенту в Вашем учреждении у Вас уже должно быть много информации из скринингового опросника и жалобы пациента. </a:t>
            </a:r>
          </a:p>
          <a:p>
            <a:pPr marL="0" marR="0">
              <a:lnSpc>
                <a:spcPct val="107000"/>
              </a:lnSpc>
              <a:spcBef>
                <a:spcPct val="0"/>
              </a:spcBef>
              <a:spcAft>
                <a:spcPct val="0"/>
              </a:spcAft>
            </a:pPr>
            <a:r>
              <a:rPr lang="ru-RU" sz="1800" b="0" i="0" strike="noStrike" cap="none" spc="0" baseline="0">
                <a:solidFill>
                  <a:srgbClr val="000000"/>
                </a:solidFill>
                <a:effectLst/>
                <a:latin typeface="Calibri"/>
                <a:ea typeface="Calibri"/>
                <a:cs typeface="Calibri"/>
              </a:rPr>
              <a:t>Пациент болен? Пациент здесь из-за симптомов болезни? Или он здесь с другими медицинскими проблемами, и у него слабый кашель?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ru-RU" sz="1800" b="0" i="0" strike="noStrike" cap="none" spc="0" baseline="0">
                <a:solidFill>
                  <a:srgbClr val="000000"/>
                </a:solidFill>
                <a:effectLst/>
                <a:latin typeface="Calibri"/>
                <a:ea typeface="Calibri"/>
                <a:cs typeface="Calibri"/>
              </a:rPr>
              <a:t>Как только Вы зайдете и увидите пациента, Вы можете провести первую оценку клинического состояния пациента. </a:t>
            </a:r>
          </a:p>
          <a:p>
            <a:r>
              <a:rPr lang="ru-RU" sz="1800" b="0" i="0" strike="noStrike" cap="none" spc="0" baseline="0">
                <a:solidFill>
                  <a:srgbClr val="000000"/>
                </a:solidFill>
                <a:effectLst/>
                <a:latin typeface="Calibri"/>
                <a:ea typeface="Calibri"/>
                <a:cs typeface="Calibri"/>
              </a:rPr>
              <a:t>Как бы Вы оценили каждого из этих пациентов? Почему? </a:t>
            </a:r>
            <a:endParaRPr lang="en-US"/>
          </a:p>
        </p:txBody>
      </p:sp>
      <p:sp>
        <p:nvSpPr>
          <p:cNvPr id="4" name="Slide Number Placeholder 3"/>
          <p:cNvSpPr>
            <a:spLocks noGrp="1"/>
          </p:cNvSpPr>
          <p:nvPr>
            <p:ph type="sldNum" sz="quarter" idx="5"/>
          </p:nvPr>
        </p:nvSpPr>
        <p:spPr/>
        <p:txBody>
          <a:bodyPr/>
          <a:lstStyle/>
          <a:p>
            <a:fld id="{3186DDF8-9224-45C3-9CB6-AD79A9C4D5DA}" type="slidenum">
              <a:rPr lang="en-US" smtClean="0"/>
              <a:t>51</a:t>
            </a:fld>
            <a:endParaRPr lang="en-US"/>
          </a:p>
        </p:txBody>
      </p:sp>
    </p:spTree>
    <p:extLst>
      <p:ext uri="{BB962C8B-B14F-4D97-AF65-F5344CB8AC3E}">
        <p14:creationId xmlns:p14="http://schemas.microsoft.com/office/powerpoint/2010/main" val="344089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1. Дата начала: являются ли эти симптомы новыми (в течение последних 7–10 дней) или хроническими? Наблюдается ли у пациента хронический кашель на исходном уровне, но с новой лихорадкой? Определение даты появления острых вирусных симптомов поможет Вам получить рекомендации о том, как долго пациент должен провести время в изоляции.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2. Тип и тяжесть симптомов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3. Контакт с больными людьми: Помните, что коронавирусная инфекция COVID-19 может вызывать очень легкие симптомы, поэтому даже если у кого-то в Вашем доме или на рабочем месте не было положительного результата анализа или не было тяжелого течения заболевания, контакт с источником заражения может объяснить текущие симптомы Вашего пациента.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ru-RU" sz="1800" b="0" i="0" strike="noStrike" cap="none" spc="0" baseline="0" dirty="0">
                <a:solidFill>
                  <a:srgbClr val="000000"/>
                </a:solidFill>
                <a:effectLst/>
                <a:latin typeface="Calibri"/>
                <a:ea typeface="Calibri"/>
                <a:cs typeface="Calibri"/>
              </a:rPr>
              <a:t>Статус вакцинации: </a:t>
            </a:r>
            <a:r>
              <a:rPr lang="ru-RU" sz="1800" b="1" i="0" strike="noStrike" cap="none" spc="0" baseline="0" dirty="0">
                <a:solidFill>
                  <a:srgbClr val="262626"/>
                </a:solidFill>
                <a:effectLst/>
                <a:latin typeface="Calibri"/>
                <a:ea typeface="Calibri"/>
                <a:cs typeface="Calibri"/>
              </a:rPr>
              <a:t>Помните,</a:t>
            </a:r>
            <a:r>
              <a:rPr lang="ru-RU" sz="1800" b="0" i="0" strike="noStrike" cap="none" spc="0" baseline="0" dirty="0">
                <a:solidFill>
                  <a:srgbClr val="262626"/>
                </a:solidFill>
                <a:effectLst/>
                <a:latin typeface="Calibri"/>
                <a:ea typeface="Calibri"/>
                <a:cs typeface="Calibri"/>
              </a:rPr>
              <a:t> что люди получают полную иммунизацию только через две полные недели после получения последней рекомендованной дозы основного курса.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ru-RU" sz="1800" b="0" i="0" strike="noStrike" cap="none" spc="0" baseline="0" dirty="0">
                <a:solidFill>
                  <a:srgbClr val="262626"/>
                </a:solidFill>
                <a:effectLst/>
                <a:latin typeface="Calibri"/>
                <a:ea typeface="Calibri"/>
                <a:cs typeface="Calibri"/>
              </a:rPr>
              <a:t>Вакцинированные люди могут заразиться коронавирусной инфекцией COVID-19, хотя их симптомы, как правило, менее тяжелые. Информация о статусе вакцинации пациента в любом случае помогает в проведении клинической оценки.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ru-RU" sz="1800" b="0" i="0" strike="noStrike" cap="none" spc="0" baseline="0" dirty="0">
                <a:solidFill>
                  <a:srgbClr val="262626"/>
                </a:solidFill>
                <a:effectLst/>
                <a:latin typeface="Calibri"/>
                <a:ea typeface="Calibri"/>
                <a:cs typeface="Calibri"/>
              </a:rPr>
              <a:t>4. Анамнез перенесенных заболеваний, включая сопутствующие заболевания: Вы необходимо знать историю болезни пациента, чтобы определить риск осложнений, если у него коронавирусное заболевание COVID-19, спланировать медицинскую помощь по поводу сопутствующих заболеваний и составить хорошо составленный список дифференциальных диагнозов, чтобы убедиться, что Вы предоставляете наилучшую медицинскую помощь. Это также поможет оценить соответствие критериям для получения пероральных противовирусных препаратов в случае пациентов с коронавирусным заболеванием COVID-19 легкой или умеренной степени тяжести.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ru-RU" sz="1800" b="0" i="0" strike="noStrike" cap="none" spc="-20" baseline="0" dirty="0">
                <a:solidFill>
                  <a:srgbClr val="262626"/>
                </a:solidFill>
                <a:effectLst/>
                <a:latin typeface="Calibri"/>
                <a:ea typeface="Calibri"/>
                <a:cs typeface="Calibri"/>
              </a:rPr>
              <a:t>Сердечно-легочные заболевания, такие как хроническая обструктивная болезнь легких (ХОБЛ), бронхиальная астма и хроническая сердечная недостаточность (ХСН), важны для принятия во внимание при постановке дифференциального диагноза и при рассмотрении стратификации риска у Вашего пациента в контексте подозрения на коронавирусную инфекцию COVID-19.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ru-RU" sz="1800" b="0" i="0" strike="noStrike" cap="none" spc="0" baseline="0" dirty="0">
                <a:solidFill>
                  <a:srgbClr val="262626"/>
                </a:solidFill>
                <a:effectLst/>
                <a:latin typeface="Calibri"/>
                <a:ea typeface="Calibri"/>
                <a:cs typeface="Calibri"/>
              </a:rPr>
              <a:t>Хроническое заболевание почек, в том числе пациенты с общей почечной недостаточностью/на диализе, подвержены повышенному риску осложнений.</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ru-RU" sz="1800" b="0" i="0" strike="noStrike" cap="none" spc="0" baseline="0" dirty="0">
                <a:solidFill>
                  <a:srgbClr val="262626"/>
                </a:solidFill>
                <a:effectLst/>
                <a:latin typeface="Calibri"/>
                <a:ea typeface="Calibri"/>
                <a:cs typeface="Calibri"/>
              </a:rPr>
              <a:t>Употребление табака или другое воздействие дыма может повлиять на сердечно-легочные факторы риска.</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ru-RU" sz="1800" b="0" i="0" strike="noStrike" cap="none" spc="0" baseline="0" dirty="0">
                <a:solidFill>
                  <a:srgbClr val="262626"/>
                </a:solidFill>
                <a:effectLst/>
                <a:latin typeface="Calibri"/>
                <a:ea typeface="Calibri"/>
                <a:cs typeface="Calibri"/>
              </a:rPr>
              <a:t>Ожирение является фактором риска осложнений коронавирусного заболевания COVID-19.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ru-RU" sz="1800" b="0" i="0" strike="noStrike" cap="none" spc="0" baseline="0" dirty="0">
                <a:solidFill>
                  <a:srgbClr val="262626"/>
                </a:solidFill>
                <a:effectLst/>
                <a:latin typeface="Calibri"/>
                <a:ea typeface="Calibri"/>
                <a:cs typeface="Calibri"/>
              </a:rPr>
              <a:t>Пациентам с сахарным диабетом могут потребоваться лекарственные препараты, скорректированные с учетом купирующих эпизодов </a:t>
            </a:r>
            <a:r>
              <a:rPr lang="ru-RU" sz="1800" b="0" i="0" strike="noStrike" cap="none" spc="0" baseline="0" dirty="0" err="1">
                <a:solidFill>
                  <a:srgbClr val="262626"/>
                </a:solidFill>
                <a:effectLst/>
                <a:latin typeface="Calibri"/>
                <a:ea typeface="Calibri"/>
                <a:cs typeface="Calibri"/>
              </a:rPr>
              <a:t>гипер</a:t>
            </a:r>
            <a:r>
              <a:rPr lang="ru-RU" sz="1800" b="0" i="0" strike="noStrike" cap="none" spc="0" baseline="0" dirty="0">
                <a:solidFill>
                  <a:srgbClr val="262626"/>
                </a:solidFill>
                <a:effectLst/>
                <a:latin typeface="Calibri"/>
                <a:ea typeface="Calibri"/>
                <a:cs typeface="Calibri"/>
              </a:rPr>
              <a:t>- или гипогликемии; они также подвержены более высокому риску осложнений коронавирусного заболевания COVID-19 и должны находиться под тщательным наблюдением на предмет признаков ухудшения.</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ru-RU" sz="1800" b="0" i="0" strike="noStrike" cap="none" spc="0" baseline="0" dirty="0">
                <a:solidFill>
                  <a:srgbClr val="262626"/>
                </a:solidFill>
                <a:effectLst/>
                <a:latin typeface="Calibri"/>
                <a:ea typeface="Calibri"/>
                <a:cs typeface="Calibri"/>
              </a:rPr>
              <a:t>Любой пациент с ослабленной иммунной системой подвержен более высокому риску развития тяжелой формы коронавирусного заболевания COVID-19, включая людей с ВИЧ/СПИД и получающих химиотерапию или другие виды противоопухолевой терапии.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ru-RU" sz="1800" b="0" i="0" strike="noStrike" cap="none" spc="0" baseline="0" dirty="0">
                <a:solidFill>
                  <a:srgbClr val="262626"/>
                </a:solidFill>
                <a:effectLst/>
                <a:latin typeface="Calibri"/>
                <a:ea typeface="Calibri"/>
                <a:cs typeface="Calibri"/>
              </a:rPr>
              <a:t>Скрининг на наличие психиатрических и нейропсихиатрических состояний, поскольку они могут имитировать изменения психического состояния или повлиять на способность пациента предоставить полный анамнез и понять план лечения.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ru-RU" sz="1800" b="0" i="0" strike="noStrike" cap="none" spc="0" baseline="0" dirty="0">
                <a:solidFill>
                  <a:srgbClr val="262626"/>
                </a:solidFill>
                <a:effectLst/>
                <a:latin typeface="Calibri"/>
                <a:ea typeface="Calibri"/>
                <a:cs typeface="Calibri"/>
              </a:rPr>
              <a:t>5. Социальный анамнез: Важно знать своего пациента как личность. Даже в ходе краткого визита Вы можете оценить важные аспекты их опыта жизни, такие как их жилая среда, система поддержки, профессия и доступ к необходимым товарам, таким как пища, чистая вода и транспортировка. Несмотря на то, что эта информация может казаться неактуальной для клинического случая, зачастую важно разработать эффективный план лечения.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186DDF8-9224-45C3-9CB6-AD79A9C4D5DA}" type="slidenum">
              <a:rPr lang="en-US" smtClean="0"/>
              <a:t>52</a:t>
            </a:fld>
            <a:endParaRPr lang="en-US"/>
          </a:p>
        </p:txBody>
      </p:sp>
    </p:spTree>
    <p:extLst>
      <p:ext uri="{BB962C8B-B14F-4D97-AF65-F5344CB8AC3E}">
        <p14:creationId xmlns:p14="http://schemas.microsoft.com/office/powerpoint/2010/main" val="2710126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b="0" i="0" strike="noStrike" cap="none" spc="0" baseline="0">
                <a:solidFill>
                  <a:srgbClr val="000000"/>
                </a:solidFill>
                <a:effectLst/>
                <a:latin typeface="Calibri"/>
                <a:ea typeface="Calibri"/>
                <a:cs typeface="Calibri"/>
              </a:rPr>
              <a:t>Что это означает и почему мы должны поставить полный дифференциальный диагноз (даже если мы вполне уверены, что у пациента коронавирусное заболевание COVID-19)?</a:t>
            </a:r>
            <a:r>
              <a:rPr lang="ru-RU"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3186DDF8-9224-45C3-9CB6-AD79A9C4D5DA}" type="slidenum">
              <a:rPr lang="en-US" smtClean="0"/>
              <a:t>53</a:t>
            </a:fld>
            <a:endParaRPr lang="en-US"/>
          </a:p>
        </p:txBody>
      </p:sp>
    </p:spTree>
    <p:extLst>
      <p:ext uri="{BB962C8B-B14F-4D97-AF65-F5344CB8AC3E}">
        <p14:creationId xmlns:p14="http://schemas.microsoft.com/office/powerpoint/2010/main" val="1578647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dirty="0">
                <a:solidFill>
                  <a:srgbClr val="262626"/>
                </a:solidFill>
                <a:effectLst/>
                <a:latin typeface="Calibri"/>
                <a:ea typeface="Calibri"/>
                <a:cs typeface="Calibri"/>
              </a:rPr>
              <a:t>Медицинские работники должны сбалансировать вероятность того, что больной пациент заражен коронавирусной инфекцией COVID-19, и вероятность того, что пациент заражен чем-то, но не коронавирусной инфекцией COVID-19. Пациент может быть болен коронавирусной инфекцией COVID-19 или иметь другое заболевание! Это может сильно сбить с толку, но очень важно учитывать все возможности при обращении к пациенту. Если Вы рассматриваете только один диагноз, Вы найдете только один диагноз, но у пациентов могут быть различные диагнозы, и иногда у них может быть более одного диагноза сразу. Важно сохранять открытость и использовать свой опыт и физические инструменты, чтобы установить все возможные варианты.</a:t>
            </a:r>
          </a:p>
          <a:p>
            <a:pPr marL="0" marR="0">
              <a:lnSpc>
                <a:spcPct val="107000"/>
              </a:lnSpc>
              <a:spcBef>
                <a:spcPct val="0"/>
              </a:spcBef>
              <a:spcAft>
                <a:spcPct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ru-RU" sz="1800" b="1" i="0" strike="noStrike" cap="none" spc="0" baseline="0" dirty="0">
                <a:solidFill>
                  <a:srgbClr val="262626"/>
                </a:solidFill>
                <a:effectLst/>
                <a:latin typeface="Calibri"/>
                <a:ea typeface="Calibri"/>
                <a:cs typeface="Calibri"/>
              </a:rPr>
              <a:t>Дополнительные примечания: </a:t>
            </a:r>
            <a:r>
              <a:rPr lang="ru-RU" sz="1800" b="0" i="0" strike="noStrike" cap="none" spc="0" baseline="0" dirty="0">
                <a:solidFill>
                  <a:srgbClr val="262626"/>
                </a:solidFill>
                <a:effectLst/>
                <a:latin typeface="Calibri"/>
                <a:ea typeface="Calibri"/>
                <a:cs typeface="Calibri"/>
              </a:rPr>
              <a:t>*Потеря вкуса и обоняния является уникальным симптомом SARS-CoV-2 и сильным прогностическим фактором положительного статуса коронавирусного заболевания COVID-19. Тем не менее, имеются сообщения о более низкой частоте возникновения этого симптома при текущем варианте омикрона.</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b="0" i="0" strike="noStrike" cap="none" spc="0" baseline="0" dirty="0">
                <a:solidFill>
                  <a:srgbClr val="262626"/>
                </a:solidFill>
                <a:effectLst/>
                <a:latin typeface="Calibri"/>
                <a:ea typeface="Calibri"/>
                <a:cs typeface="Calibri"/>
              </a:rPr>
              <a:t>**Хотя желудочно-кишечные симптомы, такие как рвота и/или диарея, были зарегистрированы в 20–40 % случаев COVID, они редко являются единственными симптомами (т. е. они обычно являются дополнением к другим симптомам, таким как кашель, респираторные симптомы). Важно помнить, что ЖК симптомы могут быть симптомами COVID, но могут быть и многими другими процессами заболевания, которые следует тщательно оценивать и контролировать. </a:t>
            </a:r>
            <a:endParaRPr lang="en-US" dirty="0"/>
          </a:p>
        </p:txBody>
      </p:sp>
      <p:sp>
        <p:nvSpPr>
          <p:cNvPr id="4" name="Slide Number Placeholder 3"/>
          <p:cNvSpPr>
            <a:spLocks noGrp="1"/>
          </p:cNvSpPr>
          <p:nvPr>
            <p:ph type="sldNum" sz="quarter" idx="5"/>
          </p:nvPr>
        </p:nvSpPr>
        <p:spPr/>
        <p:txBody>
          <a:bodyPr/>
          <a:lstStyle/>
          <a:p>
            <a:fld id="{3186DDF8-9224-45C3-9CB6-AD79A9C4D5DA}" type="slidenum">
              <a:rPr lang="en-US" smtClean="0"/>
              <a:t>54</a:t>
            </a:fld>
            <a:endParaRPr lang="en-US"/>
          </a:p>
        </p:txBody>
      </p:sp>
    </p:spTree>
    <p:extLst>
      <p:ext uri="{BB962C8B-B14F-4D97-AF65-F5344CB8AC3E}">
        <p14:creationId xmlns:p14="http://schemas.microsoft.com/office/powerpoint/2010/main" val="4077926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b="0" i="0" strike="noStrike" cap="none" spc="0" baseline="0" dirty="0">
                <a:solidFill>
                  <a:srgbClr val="000000"/>
                </a:solidFill>
                <a:effectLst/>
                <a:latin typeface="Calibri"/>
                <a:ea typeface="Calibri"/>
                <a:cs typeface="Calibri"/>
              </a:rPr>
              <a:t>И снова, эти определения случаев полезны для рассмотрения, которые необходимо учитывать при контакте с пациентами с коронавирусным заболеванием COVID-19.</a:t>
            </a:r>
            <a:r>
              <a:rPr lang="ru-RU" sz="1800" b="0" i="0" strike="noStrike" cap="none" spc="0" baseline="0" dirty="0">
                <a:solidFill>
                  <a:srgbClr val="000000"/>
                </a:solidFill>
                <a:effectLst/>
                <a:latin typeface="Times New Roman"/>
                <a:ea typeface="Times New Roman"/>
                <a:cs typeface="Times New Roman"/>
              </a:rPr>
              <a:t> </a:t>
            </a:r>
            <a:r>
              <a:rPr lang="ru-RU" sz="1800" b="0" i="0" strike="noStrike" cap="none" spc="0" baseline="0" dirty="0">
                <a:solidFill>
                  <a:srgbClr val="000000"/>
                </a:solidFill>
                <a:effectLst/>
                <a:latin typeface="Calibri"/>
                <a:ea typeface="Calibri"/>
                <a:cs typeface="Calibri"/>
              </a:rPr>
              <a:t>Обратите внимание на основные показатели жизнедеятельности в качестве основных данных</a:t>
            </a:r>
            <a:r>
              <a:rPr lang="ru-RU" sz="1200" b="0" i="0" strike="noStrike" cap="none" spc="0" baseline="0" dirty="0">
                <a:solidFill>
                  <a:srgbClr val="000000"/>
                </a:solidFill>
                <a:effectLst/>
                <a:latin typeface="Calibri"/>
                <a:ea typeface="Calibri"/>
                <a:cs typeface="Calibri"/>
              </a:rPr>
              <a:t> </a:t>
            </a:r>
          </a:p>
          <a:p>
            <a:endParaRPr lang="en-US" dirty="0">
              <a:effectLst/>
            </a:endParaRPr>
          </a:p>
          <a:p>
            <a:r>
              <a:rPr lang="ru-RU" sz="1200" b="0" i="0" strike="noStrike" cap="none" spc="0" baseline="0" dirty="0">
                <a:solidFill>
                  <a:srgbClr val="000000"/>
                </a:solidFill>
                <a:effectLst/>
                <a:latin typeface="Calibri"/>
                <a:ea typeface="Calibri"/>
                <a:cs typeface="Calibri"/>
              </a:rPr>
              <a:t>Помните, что симптоматическое заболевание легкой и средней степени тяжести является целевым для рассмотрения возможности проведения программы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 Все пациенты должны быть обследованы на предмет тяжести заболевания и необходимости начала лечения. </a:t>
            </a:r>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55</a:t>
            </a:fld>
            <a:endParaRPr lang="en-US"/>
          </a:p>
        </p:txBody>
      </p:sp>
    </p:spTree>
    <p:extLst>
      <p:ext uri="{BB962C8B-B14F-4D97-AF65-F5344CB8AC3E}">
        <p14:creationId xmlns:p14="http://schemas.microsoft.com/office/powerpoint/2010/main" val="42324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Пандемия не закончилась.  На этих графиках показано количество случаев и летальных исходов с марта 2020 г.</a:t>
            </a:r>
            <a:r>
              <a:rPr lang="en-US" sz="1200" b="0" i="0" strike="noStrike" cap="none" spc="0" baseline="0" dirty="0">
                <a:solidFill>
                  <a:srgbClr val="000000"/>
                </a:solidFill>
                <a:effectLst/>
                <a:latin typeface="Calibri"/>
                <a:ea typeface="Calibri"/>
                <a:cs typeface="Calibri"/>
              </a:rPr>
              <a:t> </a:t>
            </a:r>
            <a:r>
              <a:rPr lang="ru-RU" sz="1200" b="0" i="0" strike="noStrike" cap="none" spc="0" baseline="0" dirty="0">
                <a:solidFill>
                  <a:srgbClr val="000000"/>
                </a:solidFill>
                <a:effectLst/>
                <a:latin typeface="Calibri"/>
                <a:ea typeface="Calibri"/>
                <a:cs typeface="Calibri"/>
              </a:rPr>
              <a:t>За это время Вы можете видеть различные события и вспышки, а с наступлением весны 2022 года количество смертей уменьшилось на миллион. Общее количество случаев и общее количество летальных исходов варьируется и продолжает увеличиваться. </a:t>
            </a:r>
            <a:r>
              <a:rPr lang="ru-RU" sz="1800" b="0" i="0" strike="noStrike" cap="none" spc="0" baseline="0" dirty="0">
                <a:solidFill>
                  <a:srgbClr val="000000"/>
                </a:solidFill>
                <a:effectLst/>
                <a:latin typeface="Calibri"/>
                <a:ea typeface="Calibri"/>
                <a:cs typeface="Calibri"/>
              </a:rPr>
              <a:t>Достижения в области клинической медицины, диагностики, систем здравоохранения и науки о вакцинах дают нам надежду на то, что коронавирусное заболевание COVID-19 станет все менее смертельным или тяжелым для большинства людей. </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a:t>
            </a:fld>
            <a:endParaRPr lang="en-US"/>
          </a:p>
        </p:txBody>
      </p:sp>
    </p:spTree>
    <p:extLst>
      <p:ext uri="{BB962C8B-B14F-4D97-AF65-F5344CB8AC3E}">
        <p14:creationId xmlns:p14="http://schemas.microsoft.com/office/powerpoint/2010/main" val="474372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ru-RU" sz="1800" b="0" i="0" strike="noStrike" cap="none" spc="0" baseline="0" dirty="0">
                <a:solidFill>
                  <a:srgbClr val="000000"/>
                </a:solidFill>
                <a:effectLst/>
                <a:latin typeface="Calibri"/>
                <a:ea typeface="Calibri"/>
                <a:cs typeface="Calibri"/>
              </a:rPr>
              <a:t>Даже до появления вакцинации и других достижений в области медицинского лечения COVID большинство случаев коронавирусной инфекции COVID-19 не требовали стационарного лечения.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ru-RU" sz="1800" b="0" i="0" strike="noStrike" cap="none" spc="0" baseline="0" dirty="0">
                <a:solidFill>
                  <a:srgbClr val="000000"/>
                </a:solidFill>
                <a:effectLst/>
                <a:latin typeface="Calibri"/>
                <a:ea typeface="Calibri"/>
                <a:cs typeface="Calibri"/>
              </a:rPr>
              <a:t>Приблизительно у 80 % пациентов с положительным результатом анализа на коронавирусную инфекцию COVID-19 всегда наблюдаются легкие или умеренные симптомы; для этих пациентов приоритетом является обеспечение их безопасности, комфорта и изоляция от других, чтобы они не распространяли заболевание, а также выявление и лечение тех, кто подвергается более высокому риску прогрессирования заболевания. Новые методы лечения, такие как пероральные противовирусные препараты, являются важным прогрессом для предотвращения прогрессирования заболевания, в сочетании с ранним выявлением случаев коронавирусной инфекции COVID-19, а также соответствующей изоляцией и поддерживающими мерами для предотвращения дополнительного распространения заболевания.  </a:t>
            </a:r>
          </a:p>
          <a:p>
            <a:pPr marL="0" marR="0">
              <a:lnSpc>
                <a:spcPct val="107000"/>
              </a:lnSpc>
              <a:spcBef>
                <a:spcPct val="0"/>
              </a:spcBef>
              <a:spcAft>
                <a:spcPts val="600"/>
              </a:spcAft>
            </a:pPr>
            <a:endParaRPr lang="en-US" sz="1800" kern="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ct val="0"/>
              </a:spcBef>
              <a:spcAft>
                <a:spcPts val="600"/>
              </a:spcAft>
            </a:pPr>
            <a:r>
              <a:rPr lang="ru-RU" sz="1800" b="0" i="0" strike="noStrike" cap="none" spc="0" baseline="0" dirty="0">
                <a:solidFill>
                  <a:srgbClr val="000000"/>
                </a:solidFill>
                <a:effectLst/>
                <a:latin typeface="Calibri"/>
                <a:ea typeface="Calibri"/>
                <a:cs typeface="Calibri"/>
              </a:rPr>
              <a:t>Системы первичной медицинской помощи должны быть готовы к безопасному и эффективному уходу за всеми пациентами. К ним относятся пациенты с COVID с легкими симптомами, а также другие пациенты, которым требуется другая медицинская помощь.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ru-RU" sz="1800" b="0" i="0" strike="noStrike" cap="none" spc="0" baseline="0" dirty="0">
                <a:solidFill>
                  <a:srgbClr val="000000"/>
                </a:solidFill>
                <a:effectLst/>
                <a:latin typeface="Calibri"/>
                <a:ea typeface="Calibri"/>
                <a:cs typeface="Calibri"/>
              </a:rPr>
              <a:t>Примечания к графику:</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ru-RU" sz="1800" b="0" i="0" strike="noStrike" cap="none" spc="0" baseline="0" dirty="0">
                <a:solidFill>
                  <a:srgbClr val="000000"/>
                </a:solidFill>
                <a:effectLst/>
                <a:latin typeface="Calibri"/>
                <a:ea typeface="Calibri"/>
                <a:cs typeface="Calibri"/>
              </a:rPr>
              <a:t>ОРИТ: Меньшее количество людей, зараженных коронавирусной инфекцией COVID-19, означает меньшее количество пациентов в критическом состоянии.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ru-RU" sz="1800" b="0" i="0" strike="noStrike" cap="none" spc="0" baseline="0" dirty="0">
                <a:solidFill>
                  <a:srgbClr val="000000"/>
                </a:solidFill>
                <a:effectLst/>
                <a:latin typeface="Calibri"/>
                <a:ea typeface="Calibri"/>
                <a:cs typeface="Calibri"/>
              </a:rPr>
              <a:t>Медицинская помощь в стационаре: Вы можете наблюдать пациентов, поступающих непосредственно из сообщества или направляемых из центра первичной медицинской помощи.</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ru-RU" sz="1800" b="0" i="0" strike="noStrike" cap="none" spc="0" baseline="0" dirty="0">
                <a:solidFill>
                  <a:srgbClr val="000000"/>
                </a:solidFill>
                <a:effectLst/>
                <a:latin typeface="Calibri"/>
                <a:ea typeface="Calibri"/>
                <a:cs typeface="Calibri"/>
              </a:rPr>
              <a:t>Первичная медицинская помощь и местный центр медицинской помощи Из пациентов с положительным результатом анализа 80–90 % могут самостоятельно изолироваться в домашних условиях. Некоторые из них получат пользу от дополнительного лечения, и этих пациентов следует оценить на наличие уязвимостей и соответствие критериям для получения пероральных противовирусных препаратов.  Некоторым из этих пациентов потребуется только наблюдение для разрешения симптомов. </a:t>
            </a:r>
            <a:r>
              <a:rPr lang="ru-RU" sz="1800" b="1" i="0" strike="noStrike" cap="none" spc="0" baseline="0" dirty="0">
                <a:solidFill>
                  <a:srgbClr val="000000"/>
                </a:solidFill>
                <a:effectLst/>
                <a:latin typeface="Calibri"/>
                <a:ea typeface="Calibri"/>
                <a:cs typeface="Calibri"/>
              </a:rPr>
              <a:t>Изоляция является ключевым фактором</a:t>
            </a:r>
            <a:r>
              <a:rPr lang="ru-RU" sz="1800" b="0" i="0" strike="noStrike" cap="none" spc="0" baseline="0" dirty="0">
                <a:solidFill>
                  <a:srgbClr val="000000"/>
                </a:solidFill>
                <a:effectLst/>
                <a:latin typeface="Calibri"/>
                <a:ea typeface="Calibri"/>
                <a:cs typeface="Calibri"/>
              </a:rPr>
              <a:t> предотвращения распространения вируса, в то время как пациенты выздоравливают дома.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56</a:t>
            </a:fld>
            <a:endParaRPr lang="en-US"/>
          </a:p>
        </p:txBody>
      </p:sp>
    </p:spTree>
    <p:extLst>
      <p:ext uri="{BB962C8B-B14F-4D97-AF65-F5344CB8AC3E}">
        <p14:creationId xmlns:p14="http://schemas.microsoft.com/office/powerpoint/2010/main" val="11545617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Для подтверждения положительного результата анализа на коронавирусную инфекцию COVID-19 может быть достаточно быстрого анализа, выполненного дома или в другом учреждении (подтверждение в соответствии с местными руководствами).</a:t>
            </a:r>
          </a:p>
          <a:p>
            <a:r>
              <a:rPr lang="ru-RU" sz="1200" b="0" i="0" strike="noStrike" cap="none" spc="0" baseline="0" dirty="0">
                <a:solidFill>
                  <a:srgbClr val="000000"/>
                </a:solidFill>
                <a:effectLst/>
                <a:latin typeface="Calibri"/>
                <a:ea typeface="Calibri"/>
                <a:cs typeface="Calibri"/>
              </a:rPr>
              <a:t>Этому пациенту по-прежнему необходимо будет подтвердить, что симптомы появились менее чем через 5 дней и что тест также был проведен в течение этого периода времени.</a:t>
            </a:r>
          </a:p>
        </p:txBody>
      </p:sp>
      <p:sp>
        <p:nvSpPr>
          <p:cNvPr id="4" name="Slide Number Placeholder 3"/>
          <p:cNvSpPr>
            <a:spLocks noGrp="1"/>
          </p:cNvSpPr>
          <p:nvPr>
            <p:ph type="sldNum" sz="quarter" idx="5"/>
          </p:nvPr>
        </p:nvSpPr>
        <p:spPr/>
        <p:txBody>
          <a:bodyPr/>
          <a:lstStyle/>
          <a:p>
            <a:fld id="{A2FA9890-9C3C-F040-8A1D-47B5802A485B}" type="slidenum">
              <a:rPr lang="en-US" smtClean="0"/>
              <a:t>57</a:t>
            </a:fld>
            <a:endParaRPr lang="en-US"/>
          </a:p>
        </p:txBody>
      </p:sp>
    </p:spTree>
    <p:extLst>
      <p:ext uri="{BB962C8B-B14F-4D97-AF65-F5344CB8AC3E}">
        <p14:creationId xmlns:p14="http://schemas.microsoft.com/office/powerpoint/2010/main" val="13514959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Этот тест положительный!</a:t>
            </a:r>
          </a:p>
        </p:txBody>
      </p:sp>
      <p:sp>
        <p:nvSpPr>
          <p:cNvPr id="4" name="Slide Number Placeholder 3"/>
          <p:cNvSpPr>
            <a:spLocks noGrp="1"/>
          </p:cNvSpPr>
          <p:nvPr>
            <p:ph type="sldNum" sz="quarter" idx="5"/>
          </p:nvPr>
        </p:nvSpPr>
        <p:spPr/>
        <p:txBody>
          <a:bodyPr/>
          <a:lstStyle/>
          <a:p>
            <a:fld id="{A2FA9890-9C3C-F040-8A1D-47B5802A485B}" type="slidenum">
              <a:rPr lang="en-US" smtClean="0"/>
              <a:t>58</a:t>
            </a:fld>
            <a:endParaRPr lang="en-US"/>
          </a:p>
        </p:txBody>
      </p:sp>
    </p:spTree>
    <p:extLst>
      <p:ext uri="{BB962C8B-B14F-4D97-AF65-F5344CB8AC3E}">
        <p14:creationId xmlns:p14="http://schemas.microsoft.com/office/powerpoint/2010/main" val="523359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Помните, что существуют методы лечения, которые мы можем предложить пациентам с коронавирусной инфекцией COVID-19, в том числе пероральные противовирусные препараты для пациентов, соответствующих критериям, с заболеванием легкой и средней степени тяжести, а также другие методы лечения более тяжелых случаев.</a:t>
            </a:r>
          </a:p>
          <a:p>
            <a:r>
              <a:rPr lang="ru-RU" sz="1200" b="0" i="0" strike="noStrike" cap="none" spc="0" baseline="0" dirty="0">
                <a:solidFill>
                  <a:srgbClr val="000000"/>
                </a:solidFill>
                <a:effectLst/>
                <a:latin typeface="Calibri"/>
                <a:ea typeface="Calibri"/>
                <a:cs typeface="Calibri"/>
              </a:rPr>
              <a:t>Можно попросить группу назвать известные им виды лечения, доступные в их местном учреждении или в других местах.</a:t>
            </a:r>
          </a:p>
        </p:txBody>
      </p:sp>
      <p:sp>
        <p:nvSpPr>
          <p:cNvPr id="4" name="Slide Number Placeholder 3"/>
          <p:cNvSpPr>
            <a:spLocks noGrp="1"/>
          </p:cNvSpPr>
          <p:nvPr>
            <p:ph type="sldNum" sz="quarter" idx="5"/>
          </p:nvPr>
        </p:nvSpPr>
        <p:spPr/>
        <p:txBody>
          <a:bodyPr/>
          <a:lstStyle/>
          <a:p>
            <a:fld id="{A2FA9890-9C3C-F040-8A1D-47B5802A485B}" type="slidenum">
              <a:rPr lang="en-US" smtClean="0"/>
              <a:t>59</a:t>
            </a:fld>
            <a:endParaRPr lang="en-US"/>
          </a:p>
        </p:txBody>
      </p:sp>
    </p:spTree>
    <p:extLst>
      <p:ext uri="{BB962C8B-B14F-4D97-AF65-F5344CB8AC3E}">
        <p14:creationId xmlns:p14="http://schemas.microsoft.com/office/powerpoint/2010/main" val="1013004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Это основное описание стратегии T2T.  </a:t>
            </a:r>
          </a:p>
          <a:p>
            <a:r>
              <a:rPr lang="ru-RU" sz="1200" b="0" i="0" strike="noStrike" cap="none" spc="0" baseline="0">
                <a:solidFill>
                  <a:srgbClr val="000000"/>
                </a:solidFill>
                <a:effectLst/>
                <a:latin typeface="Calibri"/>
                <a:ea typeface="Calibri"/>
                <a:cs typeface="Calibri"/>
              </a:rPr>
              <a:t>Помните, что это не самостоятельная организация, но она вписывается в общий уход за пациентами с коронавирусным заболеванием COVID-19.</a:t>
            </a:r>
          </a:p>
          <a:p>
            <a:r>
              <a:rPr lang="ru-RU" sz="1200" b="0" i="0" strike="noStrike" cap="none" spc="0" baseline="0">
                <a:solidFill>
                  <a:srgbClr val="000000"/>
                </a:solidFill>
                <a:effectLst/>
                <a:latin typeface="Calibri"/>
                <a:ea typeface="Calibri"/>
                <a:cs typeface="Calibri"/>
              </a:rPr>
              <a:t>T2T — это наилучшая стратегия лечения пациентов с коронавирусным заболеванием COVID-19, которые соответствуют критериям участия в исследовании, и мы должны прилагать все усилия для выявления таких пациентов, чтобы они могли достичь наилучших возможных клинических исходов!</a:t>
            </a:r>
          </a:p>
        </p:txBody>
      </p:sp>
      <p:sp>
        <p:nvSpPr>
          <p:cNvPr id="4" name="Slide Number Placeholder 3"/>
          <p:cNvSpPr>
            <a:spLocks noGrp="1"/>
          </p:cNvSpPr>
          <p:nvPr>
            <p:ph type="sldNum" sz="quarter" idx="5"/>
          </p:nvPr>
        </p:nvSpPr>
        <p:spPr/>
        <p:txBody>
          <a:bodyPr/>
          <a:lstStyle/>
          <a:p>
            <a:fld id="{A2FA9890-9C3C-F040-8A1D-47B5802A485B}" type="slidenum">
              <a:rPr lang="en-US" smtClean="0"/>
              <a:t>60</a:t>
            </a:fld>
            <a:endParaRPr lang="en-US"/>
          </a:p>
        </p:txBody>
      </p:sp>
    </p:spTree>
    <p:extLst>
      <p:ext uri="{BB962C8B-B14F-4D97-AF65-F5344CB8AC3E}">
        <p14:creationId xmlns:p14="http://schemas.microsoft.com/office/powerpoint/2010/main" val="15816500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Имеется ли у пациента подтвержденная симптоматическая коронавирусная инфекция COVID-19?</a:t>
            </a:r>
          </a:p>
          <a:p>
            <a:r>
              <a:rPr lang="ru-RU" sz="1200" b="0" i="0" strike="noStrike" cap="none" spc="0" baseline="0" dirty="0">
                <a:solidFill>
                  <a:srgbClr val="000000"/>
                </a:solidFill>
                <a:effectLst/>
                <a:latin typeface="Calibri"/>
                <a:ea typeface="Calibri"/>
                <a:cs typeface="Calibri"/>
              </a:rPr>
              <a:t>У пациента НЕТ признаков тяжелого заболевания? Помните: если у пациента есть тяжелое заболевание, его необходимо лечить, стабилизировать при необходимости и госпитализировать или перевести по необходимости безопасным способом.</a:t>
            </a:r>
          </a:p>
          <a:p>
            <a:r>
              <a:rPr lang="ru-RU" sz="1200" b="0" i="0" strike="noStrike" cap="none" spc="0" baseline="0" dirty="0">
                <a:solidFill>
                  <a:srgbClr val="000000"/>
                </a:solidFill>
                <a:effectLst/>
                <a:latin typeface="Calibri"/>
                <a:ea typeface="Calibri"/>
                <a:cs typeface="Calibri"/>
              </a:rPr>
              <a:t>Прошло менее 5 дней с момента появления симптомов? Если ДА, выполните алгоритм.</a:t>
            </a:r>
          </a:p>
        </p:txBody>
      </p:sp>
      <p:sp>
        <p:nvSpPr>
          <p:cNvPr id="4" name="Slide Number Placeholder 3"/>
          <p:cNvSpPr>
            <a:spLocks noGrp="1"/>
          </p:cNvSpPr>
          <p:nvPr>
            <p:ph type="sldNum" sz="quarter" idx="5"/>
          </p:nvPr>
        </p:nvSpPr>
        <p:spPr/>
        <p:txBody>
          <a:bodyPr/>
          <a:lstStyle/>
          <a:p>
            <a:fld id="{A2FA9890-9C3C-F040-8A1D-47B5802A485B}" type="slidenum">
              <a:rPr lang="en-US" smtClean="0"/>
              <a:t>61</a:t>
            </a:fld>
            <a:endParaRPr lang="en-US"/>
          </a:p>
        </p:txBody>
      </p:sp>
    </p:spTree>
    <p:extLst>
      <p:ext uri="{BB962C8B-B14F-4D97-AF65-F5344CB8AC3E}">
        <p14:creationId xmlns:p14="http://schemas.microsoft.com/office/powerpoint/2010/main" val="23404617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На второй странице Руководства по проведению программы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 представлены дополнительные конкретные указания относительно дозирования препаратов </a:t>
            </a:r>
            <a:r>
              <a:rPr lang="ru-RU" sz="1200" b="0" i="0" strike="noStrike" cap="none" spc="0" baseline="0" dirty="0" err="1">
                <a:solidFill>
                  <a:srgbClr val="000000"/>
                </a:solidFill>
                <a:effectLst/>
                <a:latin typeface="Calibri"/>
                <a:ea typeface="Calibri"/>
                <a:cs typeface="Calibri"/>
              </a:rPr>
              <a:t>паксловид</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ниматрелвир</a:t>
            </a:r>
            <a:r>
              <a:rPr lang="ru-RU" sz="1200" b="0" i="0" strike="noStrike" cap="none" spc="0" baseline="0" dirty="0">
                <a:solidFill>
                  <a:srgbClr val="000000"/>
                </a:solidFill>
                <a:effectLst/>
                <a:latin typeface="Calibri"/>
                <a:ea typeface="Calibri"/>
                <a:cs typeface="Calibri"/>
              </a:rPr>
              <a:t>/ритонавир) и </a:t>
            </a:r>
            <a:r>
              <a:rPr lang="ru-RU" sz="1200" b="0" i="0" strike="noStrike" cap="none" spc="0" baseline="0" dirty="0" err="1">
                <a:solidFill>
                  <a:srgbClr val="000000"/>
                </a:solidFill>
                <a:effectLst/>
                <a:latin typeface="Calibri"/>
                <a:ea typeface="Calibri"/>
                <a:cs typeface="Calibri"/>
              </a:rPr>
              <a:t>молнупиравир</a:t>
            </a:r>
            <a:r>
              <a:rPr lang="ru-RU" sz="1200" b="0" i="0" strike="noStrike" cap="none" spc="0" baseline="0" dirty="0">
                <a:solidFill>
                  <a:srgbClr val="000000"/>
                </a:solidFill>
                <a:effectLst/>
                <a:latin typeface="Calibri"/>
                <a:ea typeface="Calibri"/>
                <a:cs typeface="Calibri"/>
              </a:rPr>
              <a:t>.</a:t>
            </a:r>
          </a:p>
          <a:p>
            <a:r>
              <a:rPr lang="ru-RU" sz="1200" b="0" i="0" strike="noStrike" cap="none" spc="0" baseline="0" dirty="0">
                <a:solidFill>
                  <a:srgbClr val="000000"/>
                </a:solidFill>
                <a:effectLst/>
                <a:latin typeface="Calibri"/>
                <a:ea typeface="Calibri"/>
                <a:cs typeface="Calibri"/>
              </a:rPr>
              <a:t>Это также предоставляет основу для определения приоритетности терапевтических средств при наличии нехватки лекарственных препаратов или других логистических ограничений — </a:t>
            </a:r>
            <a:r>
              <a:rPr lang="ru-RU" sz="1200" b="0" i="0" strike="noStrike" cap="none" spc="0" baseline="0" dirty="0" err="1">
                <a:solidFill>
                  <a:srgbClr val="000000"/>
                </a:solidFill>
                <a:effectLst/>
                <a:latin typeface="Calibri"/>
                <a:ea typeface="Calibri"/>
                <a:cs typeface="Calibri"/>
              </a:rPr>
              <a:t>приоритизации</a:t>
            </a:r>
            <a:r>
              <a:rPr lang="ru-RU" sz="1200" b="0" i="0" strike="noStrike" cap="none" spc="0" baseline="0" dirty="0">
                <a:solidFill>
                  <a:srgbClr val="000000"/>
                </a:solidFill>
                <a:effectLst/>
                <a:latin typeface="Calibri"/>
                <a:ea typeface="Calibri"/>
                <a:cs typeface="Calibri"/>
              </a:rPr>
              <a:t> лечения для наиболее уязвимых групп населения, у которых доказано наиболее существенное изменение исходов при лечении.</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62</a:t>
            </a:fld>
            <a:endParaRPr lang="en-US"/>
          </a:p>
        </p:txBody>
      </p:sp>
    </p:spTree>
    <p:extLst>
      <p:ext uri="{BB962C8B-B14F-4D97-AF65-F5344CB8AC3E}">
        <p14:creationId xmlns:p14="http://schemas.microsoft.com/office/powerpoint/2010/main" val="14197079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Мы хотим лечить как можно больше людей, соответствующих критериям отбора. Но помните, что если пациент не соответствует критериям, не следует назначать препараты. В то же время это не означает, что мы ничего не можем предложить.</a:t>
            </a:r>
          </a:p>
          <a:p>
            <a:r>
              <a:rPr lang="ru-RU" sz="1200" b="0" i="0" strike="noStrike" cap="none" spc="0" baseline="0" dirty="0">
                <a:solidFill>
                  <a:srgbClr val="000000"/>
                </a:solidFill>
                <a:effectLst/>
                <a:latin typeface="Calibri"/>
                <a:ea typeface="Calibri"/>
                <a:cs typeface="Calibri"/>
              </a:rPr>
              <a:t>Пациентам с легкой и средней степенью тяжести будут полезны различные поддерживающие меры (</a:t>
            </a:r>
            <a:r>
              <a:rPr lang="ru-RU" sz="1200" b="0" i="0" strike="noStrike" cap="none" spc="0" baseline="0" dirty="0" err="1">
                <a:solidFill>
                  <a:srgbClr val="000000"/>
                </a:solidFill>
                <a:effectLst/>
                <a:latin typeface="Calibri"/>
                <a:ea typeface="Calibri"/>
                <a:cs typeface="Calibri"/>
              </a:rPr>
              <a:t>ацетаминофен</a:t>
            </a:r>
            <a:r>
              <a:rPr lang="ru-RU" sz="1200" b="0" i="0" strike="noStrike" cap="none" spc="0" baseline="0" dirty="0">
                <a:solidFill>
                  <a:srgbClr val="000000"/>
                </a:solidFill>
                <a:effectLst/>
                <a:latin typeface="Calibri"/>
                <a:ea typeface="Calibri"/>
                <a:cs typeface="Calibri"/>
              </a:rPr>
              <a:t>, лекарства от кашля, другие средства для лечения симптомов) и мониторинг прогрессирования заболевания.  </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63</a:t>
            </a:fld>
            <a:endParaRPr lang="en-US"/>
          </a:p>
        </p:txBody>
      </p:sp>
    </p:spTree>
    <p:extLst>
      <p:ext uri="{BB962C8B-B14F-4D97-AF65-F5344CB8AC3E}">
        <p14:creationId xmlns:p14="http://schemas.microsoft.com/office/powerpoint/2010/main" val="1421506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Ниже представлены дополнительные ресурсы для регулярной обновленной научно-обоснованной терапии для коронавирусной инфекции COVID-19.</a:t>
            </a:r>
            <a:br>
              <a:rPr sz="1200" dirty="0"/>
            </a:br>
            <a:r>
              <a:rPr lang="ru-RU" sz="1200" b="0" i="0" strike="noStrike" cap="none" spc="0" baseline="0" dirty="0">
                <a:solidFill>
                  <a:srgbClr val="000000"/>
                </a:solidFill>
                <a:effectLst/>
                <a:latin typeface="Calibri"/>
                <a:ea typeface="Calibri"/>
                <a:cs typeface="Calibri"/>
              </a:rPr>
              <a:t>Наука меняется, мы все работаем над тем, чтобы всегда обеспечивать пациентам наилучший уход.  </a:t>
            </a:r>
          </a:p>
          <a:p>
            <a:endParaRPr lang="en-US" dirty="0"/>
          </a:p>
          <a:p>
            <a:r>
              <a:rPr lang="ru-RU" sz="1200" b="0" i="0" strike="noStrike" cap="none" spc="0" baseline="0" dirty="0">
                <a:solidFill>
                  <a:srgbClr val="000000"/>
                </a:solidFill>
                <a:effectLst/>
                <a:latin typeface="Calibri"/>
                <a:ea typeface="Calibri"/>
                <a:cs typeface="Calibri"/>
              </a:rPr>
              <a:t>Вы можете использовать это время для доступа к этим ресурсам, обсуждения различных подходов к интеграции доказательной практики в различных клинических условиях, а также просмотра, обзора и обсуждения национальных рекомендаций.  </a:t>
            </a:r>
          </a:p>
          <a:p>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64</a:t>
            </a:fld>
            <a:endParaRPr lang="en-US"/>
          </a:p>
        </p:txBody>
      </p:sp>
    </p:spTree>
    <p:extLst>
      <p:ext uri="{BB962C8B-B14F-4D97-AF65-F5344CB8AC3E}">
        <p14:creationId xmlns:p14="http://schemas.microsoft.com/office/powerpoint/2010/main" val="497731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Эти исследования являются одной из первоначальных доказательных баз для обоснования применения пероральных противовирусных препаратов у пациентов с коронавирусной инфекцией COVID-19.</a:t>
            </a:r>
          </a:p>
          <a:p>
            <a:r>
              <a:rPr lang="ru-RU" sz="1200" b="0" i="0" strike="noStrike" cap="none" spc="0" baseline="0" dirty="0">
                <a:solidFill>
                  <a:srgbClr val="000000"/>
                </a:solidFill>
                <a:effectLst/>
                <a:latin typeface="Calibri"/>
                <a:ea typeface="Calibri"/>
                <a:cs typeface="Calibri"/>
              </a:rPr>
              <a:t>Лекарственные препараты все еще одобрены в соответствии с разрешением на применение в чрезвычайных ситуациях, но существуют также международные руководства, описанные Всемирной организацией здравоохранения, которые поддерживают применение пероральных противовирусных препаратов у пациентов из группы риска с коронавирусным заболеванием COVID-19 легкой или умеренной степени тяжести.</a:t>
            </a:r>
          </a:p>
          <a:p>
            <a:endParaRPr lang="en-US" dirty="0"/>
          </a:p>
          <a:p>
            <a:r>
              <a:rPr lang="ru-RU" sz="1800" b="0" i="0" strike="noStrike" cap="none" spc="0" baseline="0" dirty="0" err="1">
                <a:solidFill>
                  <a:srgbClr val="000000"/>
                </a:solidFill>
                <a:effectLst/>
                <a:latin typeface="Calibri"/>
                <a:ea typeface="Calibri"/>
                <a:cs typeface="Calibri"/>
              </a:rPr>
              <a:t>Паксловид</a:t>
            </a:r>
            <a:r>
              <a:rPr lang="ru-RU" sz="1800" b="0" i="0" strike="noStrike" cap="none" spc="0" baseline="0" dirty="0">
                <a:solidFill>
                  <a:srgbClr val="000000"/>
                </a:solidFill>
                <a:effectLst/>
                <a:latin typeface="Calibri"/>
                <a:ea typeface="Calibri"/>
                <a:cs typeface="Calibri"/>
              </a:rPr>
              <a:t> компании «Пфайзер» предварительно квалифицирован Всемирной организацией здравоохранения, как и </a:t>
            </a:r>
            <a:r>
              <a:rPr lang="ru-RU" sz="1800" b="0" i="0" strike="noStrike" cap="none" spc="0" baseline="0" dirty="0" err="1">
                <a:solidFill>
                  <a:srgbClr val="000000"/>
                </a:solidFill>
                <a:effectLst/>
                <a:latin typeface="Calibri"/>
                <a:ea typeface="Calibri"/>
                <a:cs typeface="Calibri"/>
              </a:rPr>
              <a:t>генерический</a:t>
            </a:r>
            <a:r>
              <a:rPr lang="ru-RU" sz="1800" b="0" i="0" strike="noStrike" cap="none" spc="0" baseline="0" dirty="0">
                <a:solidFill>
                  <a:srgbClr val="000000"/>
                </a:solidFill>
                <a:effectLst/>
                <a:latin typeface="Calibri"/>
                <a:ea typeface="Calibri"/>
                <a:cs typeface="Calibri"/>
              </a:rPr>
              <a:t> препарат </a:t>
            </a:r>
            <a:r>
              <a:rPr lang="ru-RU" sz="1800" b="0" i="0" strike="noStrike" cap="none" spc="0" baseline="0" dirty="0" err="1">
                <a:solidFill>
                  <a:srgbClr val="000000"/>
                </a:solidFill>
                <a:effectLst/>
                <a:latin typeface="Calibri"/>
                <a:ea typeface="Calibri"/>
                <a:cs typeface="Calibri"/>
              </a:rPr>
              <a:t>молнупиравир</a:t>
            </a:r>
            <a:r>
              <a:rPr lang="ru-RU" sz="1800" b="0" i="0" strike="noStrike" cap="none" spc="0" baseline="0" dirty="0">
                <a:solidFill>
                  <a:srgbClr val="000000"/>
                </a:solidFill>
                <a:effectLst/>
                <a:latin typeface="Calibri"/>
                <a:ea typeface="Calibri"/>
                <a:cs typeface="Calibri"/>
              </a:rPr>
              <a:t> компании «Гетеро».</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67</a:t>
            </a:fld>
            <a:endParaRPr lang="en-US"/>
          </a:p>
        </p:txBody>
      </p:sp>
    </p:spTree>
    <p:extLst>
      <p:ext uri="{BB962C8B-B14F-4D97-AF65-F5344CB8AC3E}">
        <p14:creationId xmlns:p14="http://schemas.microsoft.com/office/powerpoint/2010/main" val="293760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ru-RU" sz="1200" b="0" i="0" strike="noStrike" cap="none" spc="0" baseline="0" dirty="0">
                <a:solidFill>
                  <a:srgbClr val="3C4242"/>
                </a:solidFill>
                <a:effectLst/>
                <a:latin typeface="Helvetica Neue"/>
                <a:ea typeface="Helvetica Neue"/>
                <a:cs typeface="Helvetica Neue"/>
              </a:rPr>
              <a:t>Мутации и варианты — нормальное явление для любого вируса. Все вирусы изменяются с течением времени, включая вирус, вызывающий коронавирусное заболевание COVID-19. В большинстве случаев варианты не влияют на механизм действия вируса или его способность вызывать инфекцию и заболевание.</a:t>
            </a:r>
            <a:endParaRPr lang="en-US" b="0" i="0" baseline="30000" dirty="0">
              <a:solidFill>
                <a:srgbClr val="3C4242"/>
              </a:solidFill>
              <a:effectLst/>
              <a:latin typeface="Helvetica Neue" panose="02000503000000020004" pitchFamily="2" charset="0"/>
            </a:endParaRPr>
          </a:p>
          <a:p>
            <a:pPr algn="l"/>
            <a:r>
              <a:rPr lang="ru-RU" sz="1200" b="0" i="0" strike="noStrike" cap="none" spc="0" baseline="0" dirty="0">
                <a:solidFill>
                  <a:srgbClr val="3C4242"/>
                </a:solidFill>
                <a:effectLst/>
                <a:latin typeface="Helvetica Neue"/>
                <a:ea typeface="Helvetica Neue"/>
                <a:cs typeface="Helvetica Neue"/>
              </a:rPr>
              <a:t>Однако иногда варианты могут:</a:t>
            </a:r>
          </a:p>
          <a:p>
            <a:pPr algn="l">
              <a:buFont typeface="Arial" panose="020B0604020202020204" pitchFamily="34" charset="0"/>
              <a:buChar char="•"/>
            </a:pPr>
            <a:r>
              <a:rPr lang="ru-RU" sz="1200" b="0" i="0" strike="noStrike" cap="none" spc="0" baseline="0" dirty="0">
                <a:solidFill>
                  <a:srgbClr val="3C4242"/>
                </a:solidFill>
                <a:effectLst/>
                <a:latin typeface="Helvetica Neue"/>
                <a:ea typeface="Helvetica Neue"/>
                <a:cs typeface="Helvetica Neue"/>
              </a:rPr>
              <a:t>облегчать распространение вируса;</a:t>
            </a:r>
          </a:p>
          <a:p>
            <a:pPr algn="l">
              <a:buFont typeface="Arial" panose="020B0604020202020204" pitchFamily="34" charset="0"/>
              <a:buChar char="•"/>
            </a:pPr>
            <a:r>
              <a:rPr lang="ru-RU" sz="1200" b="0" i="0" strike="noStrike" cap="none" spc="0" baseline="0" dirty="0">
                <a:solidFill>
                  <a:srgbClr val="3C4242"/>
                </a:solidFill>
                <a:effectLst/>
                <a:latin typeface="Helvetica Neue"/>
                <a:ea typeface="Helvetica Neue"/>
                <a:cs typeface="Helvetica Neue"/>
              </a:rPr>
              <a:t>влиять на то, насколько хорошо человек реагирует на лечение вируса;</a:t>
            </a:r>
          </a:p>
          <a:p>
            <a:pPr algn="l">
              <a:buFont typeface="Arial" panose="020B0604020202020204" pitchFamily="34" charset="0"/>
              <a:buChar char="•"/>
            </a:pPr>
            <a:r>
              <a:rPr lang="ru-RU" sz="1200" b="0" i="0" strike="noStrike" cap="none" spc="0" baseline="0" dirty="0">
                <a:solidFill>
                  <a:srgbClr val="3C4242"/>
                </a:solidFill>
                <a:effectLst/>
                <a:latin typeface="Helvetica Neue"/>
                <a:ea typeface="Helvetica Neue"/>
                <a:cs typeface="Helvetica Neue"/>
              </a:rPr>
              <a:t>влиять на тестирование на вирус и на то, насколько хорошо он обнаруживается;</a:t>
            </a:r>
          </a:p>
          <a:p>
            <a:pPr algn="l">
              <a:buFont typeface="Arial" panose="020B0604020202020204" pitchFamily="34" charset="0"/>
              <a:buChar char="•"/>
            </a:pPr>
            <a:r>
              <a:rPr lang="ru-RU" sz="1200" b="0" i="0" strike="noStrike" cap="none" spc="0" baseline="0" dirty="0">
                <a:solidFill>
                  <a:srgbClr val="3C4242"/>
                </a:solidFill>
                <a:effectLst/>
                <a:latin typeface="Helvetica Neue"/>
                <a:ea typeface="Helvetica Neue"/>
                <a:cs typeface="Helvetica Neue"/>
              </a:rPr>
              <a:t>снижать эффект вакцин против вируса;</a:t>
            </a:r>
          </a:p>
          <a:p>
            <a:pPr algn="l">
              <a:buFont typeface="Arial" panose="020B0604020202020204" pitchFamily="34" charset="0"/>
              <a:buChar char="•"/>
            </a:pPr>
            <a:r>
              <a:rPr lang="ru-RU" sz="1200" b="0" i="0" strike="noStrike" cap="none" spc="0" baseline="0" dirty="0">
                <a:solidFill>
                  <a:srgbClr val="3C4242"/>
                </a:solidFill>
                <a:effectLst/>
                <a:latin typeface="Helvetica Neue"/>
                <a:ea typeface="Helvetica Neue"/>
                <a:cs typeface="Helvetica Neue"/>
              </a:rPr>
              <a:t>вызывать более тяжелое заболевание, вызванное вирусом.</a:t>
            </a:r>
          </a:p>
          <a:p>
            <a:pPr algn="l"/>
            <a:r>
              <a:rPr lang="ru-RU" sz="1200" b="1" i="0" strike="noStrike" cap="none" spc="0" baseline="0" dirty="0">
                <a:solidFill>
                  <a:srgbClr val="3C4242"/>
                </a:solidFill>
                <a:effectLst/>
                <a:latin typeface="Helvetica Neue"/>
                <a:ea typeface="Helvetica Neue"/>
                <a:cs typeface="Helvetica Neue"/>
              </a:rPr>
              <a:t>Вариант, вызывающий озабоченность,</a:t>
            </a:r>
            <a:r>
              <a:rPr lang="ru-RU" sz="1200" b="0" i="0" strike="noStrike" cap="none" spc="0" baseline="0" dirty="0">
                <a:solidFill>
                  <a:srgbClr val="3C4242"/>
                </a:solidFill>
                <a:effectLst/>
                <a:latin typeface="Helvetica Neue"/>
                <a:ea typeface="Helvetica Neue"/>
                <a:cs typeface="Helvetica Neue"/>
              </a:rPr>
              <a:t> — это название любого варианта вируса COVID-19 (SARS-CoV-2), который ведет себя любым из вышеуказанных способов.</a:t>
            </a:r>
          </a:p>
          <a:p>
            <a:pPr algn="l"/>
            <a:r>
              <a:rPr lang="ru-RU" sz="1200" b="0" i="0" strike="noStrike" cap="none" spc="0" baseline="0" dirty="0">
                <a:solidFill>
                  <a:srgbClr val="3C4242"/>
                </a:solidFill>
                <a:effectLst/>
                <a:latin typeface="Helvetica Neue"/>
                <a:ea typeface="Helvetica Neue"/>
                <a:cs typeface="Helvetica Neue"/>
              </a:rPr>
              <a:t>Некоторые варианты также могут иметь положительные последствия для общественного здравоохранения, например, снижение способности вируса распространяться. Варианты также могут со временем исчезнуть.</a:t>
            </a:r>
          </a:p>
          <a:p>
            <a:pPr algn="l"/>
            <a:endParaRPr lang="en-US" b="0" i="0" dirty="0">
              <a:solidFill>
                <a:srgbClr val="3C4242"/>
              </a:solidFill>
              <a:effectLst/>
              <a:latin typeface="Helvetica Neue" panose="02000503000000020004" pitchFamily="2" charset="0"/>
            </a:endParaRPr>
          </a:p>
          <a:p>
            <a:pPr algn="l"/>
            <a:r>
              <a:rPr lang="ru-RU" sz="1200" b="0" i="0" strike="noStrike" cap="none" spc="0" baseline="0" dirty="0" err="1">
                <a:solidFill>
                  <a:srgbClr val="3C4242"/>
                </a:solidFill>
                <a:effectLst/>
                <a:latin typeface="Helvetica Neue"/>
                <a:ea typeface="Helvetica Neue"/>
                <a:cs typeface="Helvetica Neue"/>
              </a:rPr>
              <a:t>https</a:t>
            </a:r>
            <a:r>
              <a:rPr lang="ru-RU" sz="1200" b="0" i="0" strike="noStrike" cap="none" spc="0" baseline="0" dirty="0">
                <a:solidFill>
                  <a:srgbClr val="3C4242"/>
                </a:solidFill>
                <a:effectLst/>
                <a:latin typeface="Helvetica Neue"/>
                <a:ea typeface="Helvetica Neue"/>
                <a:cs typeface="Helvetica Neue"/>
              </a:rPr>
              <a:t>://</a:t>
            </a:r>
            <a:r>
              <a:rPr lang="ru-RU" sz="1200" b="0" i="0" strike="noStrike" cap="none" spc="0" baseline="0" dirty="0" err="1">
                <a:solidFill>
                  <a:srgbClr val="3C4242"/>
                </a:solidFill>
                <a:effectLst/>
                <a:latin typeface="Helvetica Neue"/>
                <a:ea typeface="Helvetica Neue"/>
                <a:cs typeface="Helvetica Neue"/>
              </a:rPr>
              <a:t>www.who.int</a:t>
            </a:r>
            <a:r>
              <a:rPr lang="ru-RU" sz="1200" b="0" i="0" strike="noStrike" cap="none" spc="0" baseline="0" dirty="0">
                <a:solidFill>
                  <a:srgbClr val="3C4242"/>
                </a:solidFill>
                <a:effectLst/>
                <a:latin typeface="Helvetica Neue"/>
                <a:ea typeface="Helvetica Neue"/>
                <a:cs typeface="Helvetica Neue"/>
              </a:rPr>
              <a:t>/</a:t>
            </a:r>
            <a:r>
              <a:rPr lang="ru-RU" sz="1200" b="0" i="0" strike="noStrike" cap="none" spc="0" baseline="0" dirty="0" err="1">
                <a:solidFill>
                  <a:srgbClr val="3C4242"/>
                </a:solidFill>
                <a:effectLst/>
                <a:latin typeface="Helvetica Neue"/>
                <a:ea typeface="Helvetica Neue"/>
                <a:cs typeface="Helvetica Neue"/>
              </a:rPr>
              <a:t>news-room</a:t>
            </a:r>
            <a:r>
              <a:rPr lang="ru-RU" sz="1200" b="0" i="0" strike="noStrike" cap="none" spc="0" baseline="0" dirty="0">
                <a:solidFill>
                  <a:srgbClr val="3C4242"/>
                </a:solidFill>
                <a:effectLst/>
                <a:latin typeface="Helvetica Neue"/>
                <a:ea typeface="Helvetica Neue"/>
                <a:cs typeface="Helvetica Neue"/>
              </a:rPr>
              <a:t>/</a:t>
            </a:r>
            <a:r>
              <a:rPr lang="ru-RU" sz="1200" b="0" i="0" strike="noStrike" cap="none" spc="0" baseline="0" dirty="0" err="1">
                <a:solidFill>
                  <a:srgbClr val="3C4242"/>
                </a:solidFill>
                <a:effectLst/>
                <a:latin typeface="Helvetica Neue"/>
                <a:ea typeface="Helvetica Neue"/>
                <a:cs typeface="Helvetica Neue"/>
              </a:rPr>
              <a:t>feature-stories</a:t>
            </a:r>
            <a:r>
              <a:rPr lang="ru-RU" sz="1200" b="0" i="0" strike="noStrike" cap="none" spc="0" baseline="0" dirty="0">
                <a:solidFill>
                  <a:srgbClr val="3C4242"/>
                </a:solidFill>
                <a:effectLst/>
                <a:latin typeface="Helvetica Neue"/>
                <a:ea typeface="Helvetica Neue"/>
                <a:cs typeface="Helvetica Neue"/>
              </a:rPr>
              <a:t>/</a:t>
            </a:r>
            <a:r>
              <a:rPr lang="ru-RU" sz="1200" b="0" i="0" strike="noStrike" cap="none" spc="0" baseline="0" dirty="0" err="1">
                <a:solidFill>
                  <a:srgbClr val="3C4242"/>
                </a:solidFill>
                <a:effectLst/>
                <a:latin typeface="Helvetica Neue"/>
                <a:ea typeface="Helvetica Neue"/>
                <a:cs typeface="Helvetica Neue"/>
              </a:rPr>
              <a:t>detail</a:t>
            </a:r>
            <a:r>
              <a:rPr lang="ru-RU" sz="1200" b="0" i="0" strike="noStrike" cap="none" spc="0" baseline="0" dirty="0">
                <a:solidFill>
                  <a:srgbClr val="3C4242"/>
                </a:solidFill>
                <a:effectLst/>
                <a:latin typeface="Helvetica Neue"/>
                <a:ea typeface="Helvetica Neue"/>
                <a:cs typeface="Helvetica Neue"/>
              </a:rPr>
              <a:t>/the-effects-of-virus-variants-on-covid-19-vaccines</a:t>
            </a:r>
          </a:p>
        </p:txBody>
      </p:sp>
      <p:sp>
        <p:nvSpPr>
          <p:cNvPr id="4" name="Slide Number Placeholder 3"/>
          <p:cNvSpPr>
            <a:spLocks noGrp="1"/>
          </p:cNvSpPr>
          <p:nvPr>
            <p:ph type="sldNum" sz="quarter" idx="5"/>
          </p:nvPr>
        </p:nvSpPr>
        <p:spPr/>
        <p:txBody>
          <a:bodyPr/>
          <a:lstStyle/>
          <a:p>
            <a:fld id="{A2FA9890-9C3C-F040-8A1D-47B5802A485B}" type="slidenum">
              <a:rPr lang="en-US" smtClean="0"/>
              <a:t>7</a:t>
            </a:fld>
            <a:endParaRPr lang="en-US"/>
          </a:p>
        </p:txBody>
      </p:sp>
    </p:spTree>
    <p:extLst>
      <p:ext uri="{BB962C8B-B14F-4D97-AF65-F5344CB8AC3E}">
        <p14:creationId xmlns:p14="http://schemas.microsoft.com/office/powerpoint/2010/main" val="42417213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Помните, что доказательства продолжают развиваться, а исследования продолжают контролировать эффективность пероральных противовирусных препаратов с новыми вариантами, увеличением охвата вакцинацией и т. д.</a:t>
            </a:r>
          </a:p>
          <a:p>
            <a:r>
              <a:rPr lang="ru-RU" sz="1200" b="0" i="0" strike="noStrike" cap="none" spc="0" baseline="0">
                <a:solidFill>
                  <a:srgbClr val="000000"/>
                </a:solidFill>
                <a:effectLst/>
                <a:latin typeface="Calibri"/>
                <a:ea typeface="Calibri"/>
                <a:cs typeface="Calibri"/>
              </a:rPr>
              <a:t>Глобальные руководства, основанные на доказательствах, продолжают наблюдать важные результаты в уязвимых, соответствующих критериям популяциях со своевременным назначением пероральных противовирусных препаратов для лечения коронавирусной инфекции COVID-19.</a:t>
            </a:r>
          </a:p>
          <a:p>
            <a:endParaRPr lang="en-US"/>
          </a:p>
          <a:p>
            <a:r>
              <a:rPr lang="ru-RU" sz="1200" b="0" i="0" strike="noStrike" cap="none" spc="0" baseline="0">
                <a:solidFill>
                  <a:srgbClr val="000000"/>
                </a:solidFill>
                <a:effectLst/>
                <a:latin typeface="Calibri"/>
                <a:ea typeface="Calibri"/>
                <a:cs typeface="Calibri"/>
              </a:rPr>
              <a:t>Кроме того, эта стратегия улучшения доступа к медицинскому обслуживанию является известной моделью для ВИЧ, туберкулеза и других процессов заболевания и оказывает более широкое влияние на укрепление систем здравоохранения. </a:t>
            </a:r>
          </a:p>
        </p:txBody>
      </p:sp>
      <p:sp>
        <p:nvSpPr>
          <p:cNvPr id="4" name="Slide Number Placeholder 3"/>
          <p:cNvSpPr>
            <a:spLocks noGrp="1"/>
          </p:cNvSpPr>
          <p:nvPr>
            <p:ph type="sldNum" sz="quarter" idx="5"/>
          </p:nvPr>
        </p:nvSpPr>
        <p:spPr/>
        <p:txBody>
          <a:bodyPr/>
          <a:lstStyle/>
          <a:p>
            <a:fld id="{A2FA9890-9C3C-F040-8A1D-47B5802A485B}" type="slidenum">
              <a:rPr lang="en-US" smtClean="0"/>
              <a:t>68</a:t>
            </a:fld>
            <a:endParaRPr lang="en-US"/>
          </a:p>
        </p:txBody>
      </p:sp>
    </p:spTree>
    <p:extLst>
      <p:ext uri="{BB962C8B-B14F-4D97-AF65-F5344CB8AC3E}">
        <p14:creationId xmlns:p14="http://schemas.microsoft.com/office/powerpoint/2010/main" val="21735532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Это алгоритм программы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a:t>
            </a:r>
          </a:p>
          <a:p>
            <a:r>
              <a:rPr lang="ru-RU" sz="1200" b="0" i="0" strike="noStrike" cap="none" spc="0" baseline="0" dirty="0">
                <a:solidFill>
                  <a:srgbClr val="000000"/>
                </a:solidFill>
                <a:effectLst/>
                <a:latin typeface="Calibri"/>
                <a:ea typeface="Calibri"/>
                <a:cs typeface="Calibri"/>
              </a:rPr>
              <a:t>Проанализируйте этот алгоритм сейчас, на учебной сессии. Посмотрите, где находятся важные моменты принятия решений, и в первой части этого занятия мы обсудим </a:t>
            </a:r>
            <a:r>
              <a:rPr lang="ru-RU" sz="1200" b="0" i="0" strike="noStrike" cap="none" spc="0" baseline="0" dirty="0" err="1">
                <a:solidFill>
                  <a:srgbClr val="000000"/>
                </a:solidFill>
                <a:effectLst/>
                <a:latin typeface="Calibri"/>
                <a:ea typeface="Calibri"/>
                <a:cs typeface="Calibri"/>
              </a:rPr>
              <a:t>нирматрелвир</a:t>
            </a:r>
            <a:r>
              <a:rPr lang="ru-RU" sz="1200" b="0" i="0" strike="noStrike" cap="none" spc="0" baseline="0" dirty="0">
                <a:solidFill>
                  <a:srgbClr val="000000"/>
                </a:solidFill>
                <a:effectLst/>
                <a:latin typeface="Calibri"/>
                <a:ea typeface="Calibri"/>
                <a:cs typeface="Calibri"/>
              </a:rPr>
              <a:t>/ритонавир, также известный как </a:t>
            </a:r>
            <a:r>
              <a:rPr lang="ru-RU" sz="1200" b="0" i="0" strike="noStrike" cap="none" spc="0" baseline="0" dirty="0" err="1">
                <a:solidFill>
                  <a:srgbClr val="000000"/>
                </a:solidFill>
                <a:effectLst/>
                <a:latin typeface="Calibri"/>
                <a:ea typeface="Calibri"/>
                <a:cs typeface="Calibri"/>
              </a:rPr>
              <a:t>паксловид</a:t>
            </a:r>
            <a:r>
              <a:rPr lang="ru-RU" sz="1200" b="0" i="0" strike="noStrike" cap="none" spc="0" baseline="0" dirty="0">
                <a:solidFill>
                  <a:srgbClr val="000000"/>
                </a:solidFill>
                <a:effectLst/>
                <a:latin typeface="Calibri"/>
                <a:ea typeface="Calibri"/>
                <a:cs typeface="Calibri"/>
              </a:rPr>
              <a:t>.  Звездочка обозначает точку в алгоритме, где Вы провели скрининг для рассмотрения лечения на основании симптомов, отсутствия тяжелых симптомов и временных рамок. Тогда пришло время рассмотреть NMV/</a:t>
            </a:r>
            <a:r>
              <a:rPr lang="ru-RU" sz="1200" b="0" i="0" strike="noStrike" cap="none" spc="0" baseline="0" dirty="0" err="1">
                <a:solidFill>
                  <a:srgbClr val="000000"/>
                </a:solidFill>
                <a:effectLst/>
                <a:latin typeface="Calibri"/>
                <a:ea typeface="Calibri"/>
                <a:cs typeface="Calibri"/>
              </a:rPr>
              <a:t>r</a:t>
            </a:r>
            <a:r>
              <a:rPr lang="ru-RU" sz="1200" b="0" i="0" strike="noStrike" cap="none" spc="0" baseline="0" dirty="0">
                <a:solidFill>
                  <a:srgbClr val="000000"/>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A2FA9890-9C3C-F040-8A1D-47B5802A485B}" type="slidenum">
              <a:rPr lang="en-US" smtClean="0"/>
              <a:t>69</a:t>
            </a:fld>
            <a:endParaRPr lang="en-US"/>
          </a:p>
        </p:txBody>
      </p:sp>
    </p:spTree>
    <p:extLst>
      <p:ext uri="{BB962C8B-B14F-4D97-AF65-F5344CB8AC3E}">
        <p14:creationId xmlns:p14="http://schemas.microsoft.com/office/powerpoint/2010/main" val="12211847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Паксловид (нирматрелвир/ритонавир) является первой линией терапии для программы Test to Treat и пероральных противовирусных препаратов.  </a:t>
            </a:r>
          </a:p>
          <a:p>
            <a:r>
              <a:rPr lang="ru-RU" sz="1200" b="0" i="0" strike="noStrike" cap="none" spc="0" baseline="0">
                <a:solidFill>
                  <a:srgbClr val="000000"/>
                </a:solidFill>
                <a:effectLst/>
                <a:latin typeface="Calibri"/>
                <a:ea typeface="Calibri"/>
                <a:cs typeface="Calibri"/>
              </a:rPr>
              <a:t>Здесь перечислены показания и противопоказания.</a:t>
            </a:r>
          </a:p>
        </p:txBody>
      </p:sp>
      <p:sp>
        <p:nvSpPr>
          <p:cNvPr id="4" name="Slide Number Placeholder 3"/>
          <p:cNvSpPr>
            <a:spLocks noGrp="1"/>
          </p:cNvSpPr>
          <p:nvPr>
            <p:ph type="sldNum" sz="quarter" idx="5"/>
          </p:nvPr>
        </p:nvSpPr>
        <p:spPr/>
        <p:txBody>
          <a:bodyPr/>
          <a:lstStyle/>
          <a:p>
            <a:fld id="{8C4CB186-827D-46A1-832D-38A448F0ACE6}" type="slidenum">
              <a:rPr lang="en-US" smtClean="0"/>
              <a:t>70</a:t>
            </a:fld>
            <a:endParaRPr lang="en-US"/>
          </a:p>
        </p:txBody>
      </p:sp>
    </p:spTree>
    <p:extLst>
      <p:ext uri="{BB962C8B-B14F-4D97-AF65-F5344CB8AC3E}">
        <p14:creationId xmlns:p14="http://schemas.microsoft.com/office/powerpoint/2010/main" val="7323143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Это примеры типичной упаковки и дозирования, включая как обычную дозировку, так и дозировку при проблемах с почками.</a:t>
            </a:r>
          </a:p>
          <a:p>
            <a:r>
              <a:rPr lang="ru-RU" sz="1200" b="0" i="0" strike="noStrike" cap="none" spc="0" baseline="0" dirty="0">
                <a:solidFill>
                  <a:srgbClr val="000000"/>
                </a:solidFill>
                <a:effectLst/>
                <a:latin typeface="Calibri"/>
                <a:ea typeface="Calibri"/>
                <a:cs typeface="Calibri"/>
              </a:rPr>
              <a:t>Обратите внимание, что почечная доза составляет половину дозы </a:t>
            </a:r>
            <a:r>
              <a:rPr lang="ru-RU" sz="1200" b="0" i="0" strike="noStrike" cap="none" spc="0" baseline="0" dirty="0" err="1">
                <a:solidFill>
                  <a:srgbClr val="000000"/>
                </a:solidFill>
                <a:effectLst/>
                <a:latin typeface="Calibri"/>
                <a:ea typeface="Calibri"/>
                <a:cs typeface="Calibri"/>
              </a:rPr>
              <a:t>нирматрелвира</a:t>
            </a:r>
            <a:r>
              <a:rPr lang="ru-RU" sz="1200" b="0" i="0" strike="noStrike" cap="none" spc="0" baseline="0" dirty="0">
                <a:solidFill>
                  <a:srgbClr val="000000"/>
                </a:solidFill>
                <a:effectLst/>
                <a:latin typeface="Calibri"/>
                <a:ea typeface="Calibri"/>
                <a:cs typeface="Calibri"/>
              </a:rPr>
              <a:t> (150 мг), обычную дозу ритонавира (100 мг)</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71</a:t>
            </a:fld>
            <a:endParaRPr lang="en-US"/>
          </a:p>
        </p:txBody>
      </p:sp>
    </p:spTree>
    <p:extLst>
      <p:ext uri="{BB962C8B-B14F-4D97-AF65-F5344CB8AC3E}">
        <p14:creationId xmlns:p14="http://schemas.microsoft.com/office/powerpoint/2010/main" val="17850594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Это общие инструкции для пациента по препарату паксловид.</a:t>
            </a:r>
          </a:p>
        </p:txBody>
      </p:sp>
      <p:sp>
        <p:nvSpPr>
          <p:cNvPr id="4" name="Slide Number Placeholder 3"/>
          <p:cNvSpPr>
            <a:spLocks noGrp="1"/>
          </p:cNvSpPr>
          <p:nvPr>
            <p:ph type="sldNum" sz="quarter" idx="5"/>
          </p:nvPr>
        </p:nvSpPr>
        <p:spPr/>
        <p:txBody>
          <a:bodyPr/>
          <a:lstStyle/>
          <a:p>
            <a:fld id="{A2FA9890-9C3C-F040-8A1D-47B5802A485B}" type="slidenum">
              <a:rPr lang="en-US" smtClean="0"/>
              <a:t>72</a:t>
            </a:fld>
            <a:endParaRPr lang="en-US"/>
          </a:p>
        </p:txBody>
      </p:sp>
    </p:spTree>
    <p:extLst>
      <p:ext uri="{BB962C8B-B14F-4D97-AF65-F5344CB8AC3E}">
        <p14:creationId xmlns:p14="http://schemas.microsoft.com/office/powerpoint/2010/main" val="2078924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Изображение, помогающее объяснить инструкции порционной упаковки/приема препарата — порционная упаковка разработана для того, чтобы пациентам было легче придерживаться режима лечения!</a:t>
            </a:r>
          </a:p>
        </p:txBody>
      </p:sp>
      <p:sp>
        <p:nvSpPr>
          <p:cNvPr id="4" name="Slide Number Placeholder 3"/>
          <p:cNvSpPr>
            <a:spLocks noGrp="1"/>
          </p:cNvSpPr>
          <p:nvPr>
            <p:ph type="sldNum" sz="quarter" idx="5"/>
          </p:nvPr>
        </p:nvSpPr>
        <p:spPr/>
        <p:txBody>
          <a:bodyPr/>
          <a:lstStyle/>
          <a:p>
            <a:fld id="{8C4CB186-827D-46A1-832D-38A448F0ACE6}" type="slidenum">
              <a:rPr lang="en-US" smtClean="0"/>
              <a:t>73</a:t>
            </a:fld>
            <a:endParaRPr lang="en-US"/>
          </a:p>
        </p:txBody>
      </p:sp>
    </p:spTree>
    <p:extLst>
      <p:ext uri="{BB962C8B-B14F-4D97-AF65-F5344CB8AC3E}">
        <p14:creationId xmlns:p14="http://schemas.microsoft.com/office/powerpoint/2010/main" val="35876505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Это типичные противопоказания и побочные эффекты.</a:t>
            </a:r>
          </a:p>
          <a:p>
            <a:endParaRPr lang="en-US" dirty="0"/>
          </a:p>
        </p:txBody>
      </p:sp>
      <p:sp>
        <p:nvSpPr>
          <p:cNvPr id="4" name="Slide Number Placeholder 3"/>
          <p:cNvSpPr>
            <a:spLocks noGrp="1"/>
          </p:cNvSpPr>
          <p:nvPr>
            <p:ph type="sldNum" sz="quarter" idx="5"/>
          </p:nvPr>
        </p:nvSpPr>
        <p:spPr/>
        <p:txBody>
          <a:bodyPr/>
          <a:lstStyle/>
          <a:p>
            <a:fld id="{8C4CB186-827D-46A1-832D-38A448F0ACE6}" type="slidenum">
              <a:rPr lang="en-US" smtClean="0"/>
              <a:t>74</a:t>
            </a:fld>
            <a:endParaRPr lang="en-US"/>
          </a:p>
        </p:txBody>
      </p:sp>
    </p:spTree>
    <p:extLst>
      <p:ext uri="{BB962C8B-B14F-4D97-AF65-F5344CB8AC3E}">
        <p14:creationId xmlns:p14="http://schemas.microsoft.com/office/powerpoint/2010/main" val="4027754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Важно подчеркнуть, что, хотя доза </a:t>
            </a:r>
            <a:r>
              <a:rPr lang="ru-RU" sz="1200" b="0" i="0" strike="noStrike" cap="none" spc="0" baseline="0" dirty="0" err="1">
                <a:solidFill>
                  <a:srgbClr val="000000"/>
                </a:solidFill>
                <a:effectLst/>
                <a:latin typeface="Calibri"/>
                <a:ea typeface="Calibri"/>
                <a:cs typeface="Calibri"/>
              </a:rPr>
              <a:t>паксловида</a:t>
            </a:r>
            <a:r>
              <a:rPr lang="ru-RU" sz="1200" b="0" i="0" strike="noStrike" cap="none" spc="0" baseline="0" dirty="0">
                <a:solidFill>
                  <a:srgbClr val="000000"/>
                </a:solidFill>
                <a:effectLst/>
                <a:latin typeface="Calibri"/>
                <a:ea typeface="Calibri"/>
                <a:cs typeface="Calibri"/>
              </a:rPr>
              <a:t> имеет длинный список лекарственных взаимодействий, препарат, как правило, безопасен!</a:t>
            </a:r>
          </a:p>
          <a:p>
            <a:r>
              <a:rPr lang="ru-RU" sz="1200" b="0" i="0" strike="noStrike" cap="none" spc="0" baseline="0" dirty="0">
                <a:solidFill>
                  <a:srgbClr val="000000"/>
                </a:solidFill>
                <a:effectLst/>
                <a:latin typeface="Calibri"/>
                <a:ea typeface="Calibri"/>
                <a:cs typeface="Calibri"/>
              </a:rPr>
              <a:t>Средство проверки </a:t>
            </a:r>
            <a:r>
              <a:rPr lang="ru-RU" sz="1200" b="0" i="0" strike="noStrike" cap="none" spc="0" baseline="0" dirty="0" err="1">
                <a:solidFill>
                  <a:srgbClr val="000000"/>
                </a:solidFill>
                <a:effectLst/>
                <a:latin typeface="Calibri"/>
                <a:ea typeface="Calibri"/>
                <a:cs typeface="Calibri"/>
              </a:rPr>
              <a:t>межлекарственного</a:t>
            </a:r>
            <a:r>
              <a:rPr lang="ru-RU" sz="1200" b="0" i="0" strike="noStrike" cap="none" spc="0" baseline="0" dirty="0">
                <a:solidFill>
                  <a:srgbClr val="000000"/>
                </a:solidFill>
                <a:effectLst/>
                <a:latin typeface="Calibri"/>
                <a:ea typeface="Calibri"/>
                <a:cs typeface="Calibri"/>
              </a:rPr>
              <a:t> взаимодействия с лекарственными препаратами против коронавирусной инфекции COVID-19 можно найти по ссылке — нажмите на эту ссылку во время обучения и потренируйтесь в ее использовании.</a:t>
            </a:r>
          </a:p>
          <a:p>
            <a:r>
              <a:rPr lang="ru-RU" sz="1200" b="0" i="0" strike="noStrike" cap="none" spc="0" baseline="0" dirty="0">
                <a:solidFill>
                  <a:srgbClr val="000000"/>
                </a:solidFill>
                <a:effectLst/>
                <a:latin typeface="Calibri"/>
                <a:ea typeface="Calibri"/>
                <a:cs typeface="Calibri"/>
              </a:rPr>
              <a:t>Добавьте типичные лекарственные препараты для Вашей популяции пациентов и потренируйтесь в проверке наличия проблем с использованием препарата </a:t>
            </a:r>
            <a:r>
              <a:rPr lang="ru-RU" sz="1200" b="0" i="0" strike="noStrike" cap="none" spc="0" baseline="0" dirty="0" err="1">
                <a:solidFill>
                  <a:srgbClr val="000000"/>
                </a:solidFill>
                <a:effectLst/>
                <a:latin typeface="Calibri"/>
                <a:ea typeface="Calibri"/>
                <a:cs typeface="Calibri"/>
              </a:rPr>
              <a:t>паксловид</a:t>
            </a:r>
            <a:r>
              <a:rPr lang="ru-RU" sz="1200" b="0" i="0" strike="noStrike" cap="none" spc="0" baseline="0" dirty="0">
                <a:solidFill>
                  <a:srgbClr val="000000"/>
                </a:solidFill>
                <a:effectLst/>
                <a:latin typeface="Calibri"/>
                <a:ea typeface="Calibri"/>
                <a:cs typeface="Calibri"/>
              </a:rPr>
              <a:t>.</a:t>
            </a:r>
            <a:br>
              <a:rPr sz="1200" dirty="0"/>
            </a:br>
            <a:r>
              <a:rPr lang="ru-RU" sz="1200" b="0" i="0" strike="noStrike" cap="none" spc="0" baseline="0" dirty="0">
                <a:solidFill>
                  <a:srgbClr val="000000"/>
                </a:solidFill>
                <a:effectLst/>
                <a:latin typeface="Calibri"/>
                <a:ea typeface="Calibri"/>
                <a:cs typeface="Calibri"/>
              </a:rPr>
              <a:t>Несмотря на то, что этот список выглядит длинным и пугающим, на самом деле в нем довольно легко ориентироваться и давать рекомендации по применению </a:t>
            </a:r>
            <a:r>
              <a:rPr lang="ru-RU" sz="1200" b="0" i="0" strike="noStrike" cap="none" spc="0" baseline="0" dirty="0" err="1">
                <a:solidFill>
                  <a:srgbClr val="000000"/>
                </a:solidFill>
                <a:effectLst/>
                <a:latin typeface="Calibri"/>
                <a:ea typeface="Calibri"/>
                <a:cs typeface="Calibri"/>
              </a:rPr>
              <a:t>паксловида</a:t>
            </a:r>
            <a:r>
              <a:rPr lang="ru-RU" sz="1200" b="0" i="0" strike="noStrike" cap="none" spc="0" baseline="0" dirty="0">
                <a:solidFill>
                  <a:srgbClr val="000000"/>
                </a:solidFill>
                <a:effectLst/>
                <a:latin typeface="Calibri"/>
                <a:ea typeface="Calibri"/>
                <a:cs typeface="Calibri"/>
              </a:rPr>
              <a:t>.</a:t>
            </a:r>
          </a:p>
          <a:p>
            <a:endParaRPr lang="en-US" dirty="0"/>
          </a:p>
          <a:p>
            <a:endParaRPr lang="en-US" dirty="0"/>
          </a:p>
          <a:p>
            <a:r>
              <a:rPr lang="ru-RU" sz="1200" b="0" i="0" strike="noStrike" cap="none" spc="0" baseline="0" dirty="0">
                <a:solidFill>
                  <a:srgbClr val="000000"/>
                </a:solidFill>
                <a:effectLst/>
                <a:latin typeface="Calibri"/>
                <a:ea typeface="Calibri"/>
                <a:cs typeface="Calibri"/>
              </a:rPr>
              <a:t>Также важно помнить, что этот препарат назначается только на 5 дней, поэтому иногда пациенту необходимо прекратить прием сопутствующего препарата на эти дни и несколько дней после этого, но это не долгосрочное лечение, а краткосрочное вмешательство для улучшения исходов.  </a:t>
            </a:r>
            <a:br>
              <a:rPr sz="1200" dirty="0"/>
            </a:br>
            <a:r>
              <a:rPr lang="ru-RU" sz="1200" b="0" i="0" strike="noStrike" cap="none" spc="0" baseline="0" dirty="0">
                <a:solidFill>
                  <a:srgbClr val="000000"/>
                </a:solidFill>
                <a:effectLst/>
                <a:latin typeface="Calibri"/>
                <a:ea typeface="Calibri"/>
                <a:cs typeface="Calibri"/>
              </a:rPr>
              <a:t>Это легко контролировать и становится легче с помощью практики!</a:t>
            </a:r>
          </a:p>
        </p:txBody>
      </p:sp>
      <p:sp>
        <p:nvSpPr>
          <p:cNvPr id="4" name="Slide Number Placeholder 3"/>
          <p:cNvSpPr>
            <a:spLocks noGrp="1"/>
          </p:cNvSpPr>
          <p:nvPr>
            <p:ph type="sldNum" sz="quarter" idx="5"/>
          </p:nvPr>
        </p:nvSpPr>
        <p:spPr/>
        <p:txBody>
          <a:bodyPr/>
          <a:lstStyle/>
          <a:p>
            <a:fld id="{A2FA9890-9C3C-F040-8A1D-47B5802A485B}" type="slidenum">
              <a:rPr lang="en-US" smtClean="0"/>
              <a:t>75</a:t>
            </a:fld>
            <a:endParaRPr lang="en-US"/>
          </a:p>
        </p:txBody>
      </p:sp>
    </p:spTree>
    <p:extLst>
      <p:ext uri="{BB962C8B-B14F-4D97-AF65-F5344CB8AC3E}">
        <p14:creationId xmlns:p14="http://schemas.microsoft.com/office/powerpoint/2010/main" val="13378791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Хороший случай для проработки — Вы также можете снова получить доступ к средству проверки межлекарственного взаимодействия. </a:t>
            </a:r>
          </a:p>
        </p:txBody>
      </p:sp>
      <p:sp>
        <p:nvSpPr>
          <p:cNvPr id="4" name="Slide Number Placeholder 3"/>
          <p:cNvSpPr>
            <a:spLocks noGrp="1"/>
          </p:cNvSpPr>
          <p:nvPr>
            <p:ph type="sldNum" sz="quarter" idx="5"/>
          </p:nvPr>
        </p:nvSpPr>
        <p:spPr/>
        <p:txBody>
          <a:bodyPr/>
          <a:lstStyle/>
          <a:p>
            <a:fld id="{A2FA9890-9C3C-F040-8A1D-47B5802A485B}" type="slidenum">
              <a:rPr lang="en-US" smtClean="0"/>
              <a:t>76</a:t>
            </a:fld>
            <a:endParaRPr lang="en-US"/>
          </a:p>
        </p:txBody>
      </p:sp>
    </p:spTree>
    <p:extLst>
      <p:ext uri="{BB962C8B-B14F-4D97-AF65-F5344CB8AC3E}">
        <p14:creationId xmlns:p14="http://schemas.microsoft.com/office/powerpoint/2010/main" val="38723634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КРАСНОЙ ЗВЕЗДОЧОЙ отмечен момент принятия решения о применении молнупиравира — перорального противовирусного препарата второй линии.</a:t>
            </a:r>
          </a:p>
          <a:p>
            <a:r>
              <a:rPr lang="ru-RU" sz="1200" b="0" i="0" strike="noStrike" cap="none" spc="0" baseline="0">
                <a:solidFill>
                  <a:srgbClr val="000000"/>
                </a:solidFill>
                <a:effectLst/>
                <a:latin typeface="Calibri"/>
                <a:ea typeface="Calibri"/>
                <a:cs typeface="Calibri"/>
              </a:rPr>
              <a:t>Если пациент соответствует критериям/пригоден для лечения, но не может принимать NMV/r, то в этом случае следует рассмотреть возможность приема молнупиравира.</a:t>
            </a:r>
          </a:p>
          <a:p>
            <a:br>
              <a:rPr sz="1200"/>
            </a:br>
            <a:r>
              <a:rPr lang="ru-RU" sz="1200" b="0" i="0" strike="noStrike" cap="none" spc="0" baseline="0">
                <a:solidFill>
                  <a:srgbClr val="000000"/>
                </a:solidFill>
                <a:effectLst/>
                <a:latin typeface="Calibri"/>
                <a:ea typeface="Calibri"/>
                <a:cs typeface="Calibri"/>
              </a:rPr>
              <a:t>Для мест, где доступен только молнупиравир, Вы можете пока пропустить это место, но в будущем, вероятно, оба этих препарата будут доступны, и поэтому важно пересмотреть показания и противопоказания для каждого из них.</a:t>
            </a:r>
          </a:p>
        </p:txBody>
      </p:sp>
      <p:sp>
        <p:nvSpPr>
          <p:cNvPr id="4" name="Slide Number Placeholder 3"/>
          <p:cNvSpPr>
            <a:spLocks noGrp="1"/>
          </p:cNvSpPr>
          <p:nvPr>
            <p:ph type="sldNum" sz="quarter" idx="5"/>
          </p:nvPr>
        </p:nvSpPr>
        <p:spPr/>
        <p:txBody>
          <a:bodyPr/>
          <a:lstStyle/>
          <a:p>
            <a:fld id="{A2FA9890-9C3C-F040-8A1D-47B5802A485B}" type="slidenum">
              <a:rPr lang="en-US" smtClean="0"/>
              <a:t>78</a:t>
            </a:fld>
            <a:endParaRPr lang="en-US"/>
          </a:p>
        </p:txBody>
      </p:sp>
    </p:spTree>
    <p:extLst>
      <p:ext uri="{BB962C8B-B14F-4D97-AF65-F5344CB8AC3E}">
        <p14:creationId xmlns:p14="http://schemas.microsoft.com/office/powerpoint/2010/main" val="206592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Разработка и распространение вакцин против коронавирусной инфекции COVID во всем мире является невероятным достижением в области науки и общественного здравоохранения.</a:t>
            </a:r>
            <a:r>
              <a:rPr lang="en-US" sz="1200" b="0" i="0" strike="noStrike" cap="none" spc="0" baseline="0" dirty="0">
                <a:solidFill>
                  <a:srgbClr val="000000"/>
                </a:solidFill>
                <a:effectLst/>
                <a:latin typeface="Calibri"/>
                <a:ea typeface="Calibri"/>
                <a:cs typeface="Calibri"/>
              </a:rPr>
              <a:t> </a:t>
            </a:r>
            <a:r>
              <a:rPr lang="ru-RU" sz="1200" b="0" i="0" strike="noStrike" cap="none" spc="0" baseline="0" dirty="0">
                <a:solidFill>
                  <a:srgbClr val="000000"/>
                </a:solidFill>
                <a:effectLst/>
                <a:latin typeface="Calibri"/>
                <a:ea typeface="Calibri"/>
                <a:cs typeface="Calibri"/>
              </a:rPr>
              <a:t>Тем не менее, еще предстоит сделать все возможное для достижения целей, но усилия, показанные на графике выше, которым предшествуют усилия по разработке и испытанию вакцины на эффективность и безопасность, просто невероятны.  </a:t>
            </a:r>
          </a:p>
          <a:p>
            <a:endParaRPr lang="en-US" dirty="0"/>
          </a:p>
          <a:p>
            <a:r>
              <a:rPr lang="ru-RU" sz="1200" b="0" i="0" strike="noStrike" cap="none" spc="0" baseline="0" dirty="0">
                <a:solidFill>
                  <a:srgbClr val="000000"/>
                </a:solidFill>
                <a:effectLst/>
                <a:latin typeface="Calibri"/>
                <a:ea typeface="Calibri"/>
                <a:cs typeface="Calibri"/>
              </a:rPr>
              <a:t>Признание продолжающихся усилий по вакцинации в качестве дополнения к широким стратегиям борьбы с коронавирусной инфекцией, включая раннее выявление случаев заболевания и начало лечения уязвимых и соответствующих критериям людей, обеспечит целостный сбалансированный подход к профилактике и лечению коронавирусной инфекции COVID-19. </a:t>
            </a:r>
          </a:p>
          <a:p>
            <a:endParaRPr lang="en-US" dirty="0"/>
          </a:p>
          <a:p>
            <a:r>
              <a:rPr lang="ru-RU" sz="1200" b="0" i="0" strike="noStrike" cap="none" spc="0" baseline="0" dirty="0" err="1">
                <a:solidFill>
                  <a:srgbClr val="000000"/>
                </a:solidFill>
                <a:effectLst/>
                <a:latin typeface="Calibri"/>
                <a:ea typeface="Calibri"/>
                <a:cs typeface="Calibri"/>
              </a:rPr>
              <a:t>https</a:t>
            </a:r>
            <a:r>
              <a:rPr lang="ru-RU" sz="1200" b="0" i="0" strike="noStrike" cap="none" spc="0" baseline="0" dirty="0">
                <a:solidFill>
                  <a:srgbClr val="000000"/>
                </a:solidFill>
                <a:effectLst/>
                <a:latin typeface="Calibri"/>
                <a:ea typeface="Calibri"/>
                <a:cs typeface="Calibri"/>
              </a:rPr>
              <a:t>://</a:t>
            </a:r>
            <a:r>
              <a:rPr lang="ru-RU" sz="1200" b="0" i="0" strike="noStrike" cap="none" spc="0" baseline="0" dirty="0" err="1">
                <a:solidFill>
                  <a:srgbClr val="000000"/>
                </a:solidFill>
                <a:effectLst/>
                <a:latin typeface="Calibri"/>
                <a:ea typeface="Calibri"/>
                <a:cs typeface="Calibri"/>
              </a:rPr>
              <a:t>www.who.int</a:t>
            </a:r>
            <a:r>
              <a:rPr lang="ru-RU" sz="1200" b="0" i="0" strike="noStrike" cap="none" spc="0" baseline="0" dirty="0">
                <a:solidFill>
                  <a:srgbClr val="000000"/>
                </a:solidFill>
                <a:effectLst/>
                <a:latin typeface="Calibri"/>
                <a:ea typeface="Calibri"/>
                <a:cs typeface="Calibri"/>
              </a:rPr>
              <a:t>/</a:t>
            </a:r>
            <a:r>
              <a:rPr lang="ru-RU" sz="1200" b="0" i="0" strike="noStrike" cap="none" spc="0" baseline="0" dirty="0" err="1">
                <a:solidFill>
                  <a:srgbClr val="000000"/>
                </a:solidFill>
                <a:effectLst/>
                <a:latin typeface="Calibri"/>
                <a:ea typeface="Calibri"/>
                <a:cs typeface="Calibri"/>
              </a:rPr>
              <a:t>emergencies</a:t>
            </a:r>
            <a:r>
              <a:rPr lang="ru-RU" sz="1200" b="0" i="0" strike="noStrike" cap="none" spc="0" baseline="0" dirty="0">
                <a:solidFill>
                  <a:srgbClr val="000000"/>
                </a:solidFill>
                <a:effectLst/>
                <a:latin typeface="Calibri"/>
                <a:ea typeface="Calibri"/>
                <a:cs typeface="Calibri"/>
              </a:rPr>
              <a:t>/</a:t>
            </a:r>
            <a:r>
              <a:rPr lang="ru-RU" sz="1200" b="0" i="0" strike="noStrike" cap="none" spc="0" baseline="0" dirty="0" err="1">
                <a:solidFill>
                  <a:srgbClr val="000000"/>
                </a:solidFill>
                <a:effectLst/>
                <a:latin typeface="Calibri"/>
                <a:ea typeface="Calibri"/>
                <a:cs typeface="Calibri"/>
              </a:rPr>
              <a:t>diseases</a:t>
            </a:r>
            <a:r>
              <a:rPr lang="ru-RU" sz="1200" b="0" i="0" strike="noStrike" cap="none" spc="0" baseline="0" dirty="0">
                <a:solidFill>
                  <a:srgbClr val="000000"/>
                </a:solidFill>
                <a:effectLst/>
                <a:latin typeface="Calibri"/>
                <a:ea typeface="Calibri"/>
                <a:cs typeface="Calibri"/>
              </a:rPr>
              <a:t>/novel-coronavirus-2019/covid-19-vaccines</a:t>
            </a:r>
          </a:p>
        </p:txBody>
      </p:sp>
      <p:sp>
        <p:nvSpPr>
          <p:cNvPr id="4" name="Slide Number Placeholder 3"/>
          <p:cNvSpPr>
            <a:spLocks noGrp="1"/>
          </p:cNvSpPr>
          <p:nvPr>
            <p:ph type="sldNum" sz="quarter" idx="5"/>
          </p:nvPr>
        </p:nvSpPr>
        <p:spPr/>
        <p:txBody>
          <a:bodyPr/>
          <a:lstStyle/>
          <a:p>
            <a:fld id="{A2FA9890-9C3C-F040-8A1D-47B5802A485B}" type="slidenum">
              <a:rPr lang="en-US" smtClean="0"/>
              <a:t>8</a:t>
            </a:fld>
            <a:endParaRPr lang="en-US"/>
          </a:p>
        </p:txBody>
      </p:sp>
    </p:spTree>
    <p:extLst>
      <p:ext uri="{BB962C8B-B14F-4D97-AF65-F5344CB8AC3E}">
        <p14:creationId xmlns:p14="http://schemas.microsoft.com/office/powerpoint/2010/main" val="36412302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Ниже перечислены показания и противопоказания к применению молнупиравира.</a:t>
            </a:r>
          </a:p>
          <a:p>
            <a:endParaRPr lang="en-US"/>
          </a:p>
          <a:p>
            <a:r>
              <a:rPr lang="ru-RU" sz="1200" b="0" i="0" strike="noStrike" cap="none" spc="0" baseline="0">
                <a:solidFill>
                  <a:srgbClr val="000000"/>
                </a:solidFill>
                <a:effectLst/>
                <a:latin typeface="Calibri"/>
                <a:ea typeface="Calibri"/>
                <a:cs typeface="Calibri"/>
              </a:rPr>
              <a:t>Важно отметить, что беременность является противопоказанием к применению молнупиравира, которое будет подробно рассмотрено на нескольких слайдах.</a:t>
            </a:r>
          </a:p>
        </p:txBody>
      </p:sp>
      <p:sp>
        <p:nvSpPr>
          <p:cNvPr id="4" name="Slide Number Placeholder 3"/>
          <p:cNvSpPr>
            <a:spLocks noGrp="1"/>
          </p:cNvSpPr>
          <p:nvPr>
            <p:ph type="sldNum" sz="quarter" idx="5"/>
          </p:nvPr>
        </p:nvSpPr>
        <p:spPr/>
        <p:txBody>
          <a:bodyPr/>
          <a:lstStyle/>
          <a:p>
            <a:fld id="{8C4CB186-827D-46A1-832D-38A448F0ACE6}" type="slidenum">
              <a:rPr lang="en-US" smtClean="0"/>
              <a:t>79</a:t>
            </a:fld>
            <a:endParaRPr lang="en-US"/>
          </a:p>
        </p:txBody>
      </p:sp>
    </p:spTree>
    <p:extLst>
      <p:ext uri="{BB962C8B-B14F-4D97-AF65-F5344CB8AC3E}">
        <p14:creationId xmlns:p14="http://schemas.microsoft.com/office/powerpoint/2010/main" val="22765116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Рекомендации по контрацепции очень важны для врачей, назначающих </a:t>
            </a:r>
            <a:r>
              <a:rPr lang="ru-RU" sz="1200" b="0" i="0" strike="noStrike" cap="none" spc="0" baseline="0" dirty="0" err="1">
                <a:solidFill>
                  <a:srgbClr val="000000"/>
                </a:solidFill>
                <a:effectLst/>
                <a:latin typeface="Calibri"/>
                <a:ea typeface="Calibri"/>
                <a:cs typeface="Calibri"/>
              </a:rPr>
              <a:t>молнупиравир</a:t>
            </a:r>
            <a:r>
              <a:rPr lang="ru-RU" sz="1200" b="0" i="0" strike="noStrike" cap="none" spc="0" baseline="0" dirty="0">
                <a:solidFill>
                  <a:srgbClr val="000000"/>
                </a:solidFill>
                <a:effectLst/>
                <a:latin typeface="Calibri"/>
                <a:ea typeface="Calibri"/>
                <a:cs typeface="Calibri"/>
              </a:rPr>
              <a:t>.</a:t>
            </a:r>
          </a:p>
          <a:p>
            <a:r>
              <a:rPr lang="ru-RU" sz="1200" b="0" i="0" strike="noStrike" cap="none" spc="0" baseline="0" dirty="0">
                <a:solidFill>
                  <a:srgbClr val="000000"/>
                </a:solidFill>
                <a:effectLst/>
                <a:latin typeface="Calibri"/>
                <a:ea typeface="Calibri"/>
                <a:cs typeface="Calibri"/>
              </a:rPr>
              <a:t>Во время лечения, а также в течение 4 дней после применения у женщин и в течение 3 месяцев после приема у мужчин следует использовать методы контрацепции.</a:t>
            </a:r>
          </a:p>
        </p:txBody>
      </p:sp>
      <p:sp>
        <p:nvSpPr>
          <p:cNvPr id="4" name="Slide Number Placeholder 3"/>
          <p:cNvSpPr>
            <a:spLocks noGrp="1"/>
          </p:cNvSpPr>
          <p:nvPr>
            <p:ph type="sldNum" sz="quarter" idx="5"/>
          </p:nvPr>
        </p:nvSpPr>
        <p:spPr/>
        <p:txBody>
          <a:bodyPr/>
          <a:lstStyle/>
          <a:p>
            <a:fld id="{A2FA9890-9C3C-F040-8A1D-47B5802A485B}" type="slidenum">
              <a:rPr lang="en-US" smtClean="0"/>
              <a:t>81</a:t>
            </a:fld>
            <a:endParaRPr lang="en-US"/>
          </a:p>
        </p:txBody>
      </p:sp>
    </p:spTree>
    <p:extLst>
      <p:ext uri="{BB962C8B-B14F-4D97-AF65-F5344CB8AC3E}">
        <p14:creationId xmlns:p14="http://schemas.microsoft.com/office/powerpoint/2010/main" val="19337455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Хорошее время для обсуждения того, как правильно консультировать пациентов, особенно мужчин, которым требуется более длительный срок контрацепции после лечения </a:t>
            </a:r>
            <a:r>
              <a:rPr lang="ru-RU" sz="1200" b="0" i="0" strike="noStrike" cap="none" spc="0" baseline="0" dirty="0" err="1">
                <a:solidFill>
                  <a:srgbClr val="000000"/>
                </a:solidFill>
                <a:effectLst/>
                <a:latin typeface="Calibri"/>
                <a:ea typeface="Calibri"/>
                <a:cs typeface="Calibri"/>
              </a:rPr>
              <a:t>молнупиравиром</a:t>
            </a:r>
            <a:r>
              <a:rPr lang="ru-RU" sz="1200" b="0" i="0" strike="noStrike" cap="none" spc="0" baseline="0" dirty="0">
                <a:solidFill>
                  <a:srgbClr val="000000"/>
                </a:solidFill>
                <a:effectLst/>
                <a:latin typeface="Calibri"/>
                <a:ea typeface="Calibri"/>
                <a:cs typeface="Calibri"/>
              </a:rPr>
              <a:t>.</a:t>
            </a:r>
          </a:p>
        </p:txBody>
      </p:sp>
      <p:sp>
        <p:nvSpPr>
          <p:cNvPr id="4" name="Slide Number Placeholder 3"/>
          <p:cNvSpPr>
            <a:spLocks noGrp="1"/>
          </p:cNvSpPr>
          <p:nvPr>
            <p:ph type="sldNum" sz="quarter" idx="5"/>
          </p:nvPr>
        </p:nvSpPr>
        <p:spPr/>
        <p:txBody>
          <a:bodyPr/>
          <a:lstStyle/>
          <a:p>
            <a:fld id="{A2FA9890-9C3C-F040-8A1D-47B5802A485B}" type="slidenum">
              <a:rPr lang="en-US" smtClean="0"/>
              <a:t>82</a:t>
            </a:fld>
            <a:endParaRPr lang="en-US"/>
          </a:p>
        </p:txBody>
      </p:sp>
    </p:spTree>
    <p:extLst>
      <p:ext uri="{BB962C8B-B14F-4D97-AF65-F5344CB8AC3E}">
        <p14:creationId xmlns:p14="http://schemas.microsoft.com/office/powerpoint/2010/main" val="35248009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Вот ряд случаев из практики для медицинских работников.</a:t>
            </a:r>
          </a:p>
          <a:p>
            <a:endParaRPr lang="en-US"/>
          </a:p>
          <a:p>
            <a:r>
              <a:rPr lang="ru-RU" sz="1200" b="0" i="0" strike="noStrike" cap="none" spc="0" baseline="0">
                <a:solidFill>
                  <a:srgbClr val="000000"/>
                </a:solidFill>
                <a:effectLst/>
                <a:latin typeface="Calibri"/>
                <a:ea typeface="Calibri"/>
                <a:cs typeface="Calibri"/>
              </a:rPr>
              <a:t>Как Вы можете начать применять алгоритм для программы Test to Treat?</a:t>
            </a:r>
          </a:p>
        </p:txBody>
      </p:sp>
      <p:sp>
        <p:nvSpPr>
          <p:cNvPr id="4" name="Slide Number Placeholder 3"/>
          <p:cNvSpPr>
            <a:spLocks noGrp="1"/>
          </p:cNvSpPr>
          <p:nvPr>
            <p:ph type="sldNum" sz="quarter" idx="5"/>
          </p:nvPr>
        </p:nvSpPr>
        <p:spPr/>
        <p:txBody>
          <a:bodyPr/>
          <a:lstStyle/>
          <a:p>
            <a:fld id="{A2FA9890-9C3C-F040-8A1D-47B5802A485B}" type="slidenum">
              <a:rPr lang="en-US" smtClean="0"/>
              <a:t>83</a:t>
            </a:fld>
            <a:endParaRPr lang="en-US"/>
          </a:p>
        </p:txBody>
      </p:sp>
    </p:spTree>
    <p:extLst>
      <p:ext uri="{BB962C8B-B14F-4D97-AF65-F5344CB8AC3E}">
        <p14:creationId xmlns:p14="http://schemas.microsoft.com/office/powerpoint/2010/main" val="6041190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3 важных вопроса.  </a:t>
            </a:r>
          </a:p>
          <a:p>
            <a:endParaRPr lang="en-US"/>
          </a:p>
          <a:p>
            <a:r>
              <a:rPr lang="ru-RU" sz="1200" b="0" i="0" strike="noStrike" cap="none" spc="0" baseline="0">
                <a:solidFill>
                  <a:srgbClr val="000000"/>
                </a:solidFill>
                <a:effectLst/>
                <a:latin typeface="Calibri"/>
                <a:ea typeface="Calibri"/>
                <a:cs typeface="Calibri"/>
              </a:rPr>
              <a:t>Ответы положительные — теперь продолжайте работу с алгоритмом.</a:t>
            </a:r>
          </a:p>
        </p:txBody>
      </p:sp>
      <p:sp>
        <p:nvSpPr>
          <p:cNvPr id="4" name="Slide Number Placeholder 3"/>
          <p:cNvSpPr>
            <a:spLocks noGrp="1"/>
          </p:cNvSpPr>
          <p:nvPr>
            <p:ph type="sldNum" sz="quarter" idx="5"/>
          </p:nvPr>
        </p:nvSpPr>
        <p:spPr/>
        <p:txBody>
          <a:bodyPr/>
          <a:lstStyle/>
          <a:p>
            <a:fld id="{A2FA9890-9C3C-F040-8A1D-47B5802A485B}" type="slidenum">
              <a:rPr lang="en-US" smtClean="0"/>
              <a:t>84</a:t>
            </a:fld>
            <a:endParaRPr lang="en-US"/>
          </a:p>
        </p:txBody>
      </p:sp>
    </p:spTree>
    <p:extLst>
      <p:ext uri="{BB962C8B-B14F-4D97-AF65-F5344CB8AC3E}">
        <p14:creationId xmlns:p14="http://schemas.microsoft.com/office/powerpoint/2010/main" val="41568373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ct val="0"/>
              </a:spcBef>
              <a:spcAft>
                <a:spcPct val="0"/>
              </a:spcAft>
            </a:pPr>
            <a:r>
              <a:rPr lang="ru-RU" sz="1800" b="0" i="0" strike="noStrike" cap="none" spc="0" baseline="0" dirty="0">
                <a:solidFill>
                  <a:srgbClr val="000000"/>
                </a:solidFill>
                <a:effectLst/>
                <a:latin typeface="Calibri"/>
                <a:ea typeface="Calibri"/>
                <a:cs typeface="Calibri"/>
              </a:rPr>
              <a:t>Этот случай (и последующие случаи) дают возможность обсудить этапы оценки пациента, включая критерии лечения пероральными противовирусными препаратами, важные вопросы, которые необходимо задать (например, другие лекарственные препараты и проблемы со здоровьем).  </a:t>
            </a:r>
            <a:endParaRPr lang="en-US" b="0" dirty="0">
              <a:effectLst/>
            </a:endParaRPr>
          </a:p>
          <a:p>
            <a:pPr rtl="0">
              <a:spcBef>
                <a:spcPct val="0"/>
              </a:spcBef>
              <a:spcAft>
                <a:spcPct val="0"/>
              </a:spcAft>
            </a:pPr>
            <a:br>
              <a:rPr sz="1200" dirty="0"/>
            </a:br>
            <a:r>
              <a:rPr lang="ru-RU" sz="1800" b="0" i="0" strike="noStrike" cap="none" spc="0" baseline="0" dirty="0">
                <a:solidFill>
                  <a:srgbClr val="000000"/>
                </a:solidFill>
                <a:effectLst/>
                <a:latin typeface="Calibri"/>
                <a:ea typeface="Calibri"/>
                <a:cs typeface="Calibri"/>
              </a:rPr>
              <a:t>В некоторых местах, где доступны различные лекарственные препараты (например, </a:t>
            </a:r>
            <a:r>
              <a:rPr lang="ru-RU" sz="1800" b="0" i="0" strike="noStrike" cap="none" spc="0" baseline="0" dirty="0" err="1">
                <a:solidFill>
                  <a:srgbClr val="000000"/>
                </a:solidFill>
                <a:effectLst/>
                <a:latin typeface="Calibri"/>
                <a:ea typeface="Calibri"/>
                <a:cs typeface="Calibri"/>
              </a:rPr>
              <a:t>молнупиравир</a:t>
            </a:r>
            <a:r>
              <a:rPr lang="ru-RU" sz="1800" b="0" i="0" strike="noStrike" cap="none" spc="0" baseline="0" dirty="0">
                <a:solidFill>
                  <a:srgbClr val="000000"/>
                </a:solidFill>
                <a:effectLst/>
                <a:latin typeface="Calibri"/>
                <a:ea typeface="Calibri"/>
                <a:cs typeface="Calibri"/>
              </a:rPr>
              <a:t> доступен, а </a:t>
            </a:r>
            <a:r>
              <a:rPr lang="ru-RU" sz="1800" b="0" i="0" strike="noStrike" cap="none" spc="0" baseline="0" dirty="0" err="1">
                <a:solidFill>
                  <a:srgbClr val="000000"/>
                </a:solidFill>
                <a:effectLst/>
                <a:latin typeface="Calibri"/>
                <a:ea typeface="Calibri"/>
                <a:cs typeface="Calibri"/>
              </a:rPr>
              <a:t>паксловид</a:t>
            </a:r>
            <a:r>
              <a:rPr lang="ru-RU" sz="1800" b="0" i="0" strike="noStrike" cap="none" spc="0" baseline="0" dirty="0">
                <a:solidFill>
                  <a:srgbClr val="000000"/>
                </a:solidFill>
                <a:effectLst/>
                <a:latin typeface="Calibri"/>
                <a:ea typeface="Calibri"/>
                <a:cs typeface="Calibri"/>
              </a:rPr>
              <a:t> — нет), это обучение может быть продлено путем размышления — является ли этот пациент кандидатом для получения </a:t>
            </a:r>
            <a:r>
              <a:rPr lang="ru-RU" sz="1800" b="0" i="0" strike="noStrike" cap="none" spc="0" baseline="0" dirty="0" err="1">
                <a:solidFill>
                  <a:srgbClr val="000000"/>
                </a:solidFill>
                <a:effectLst/>
                <a:latin typeface="Calibri"/>
                <a:ea typeface="Calibri"/>
                <a:cs typeface="Calibri"/>
              </a:rPr>
              <a:t>молнупиравира</a:t>
            </a:r>
            <a:r>
              <a:rPr lang="ru-RU" sz="1800" b="0" i="0" strike="noStrike" cap="none" spc="0" baseline="0" dirty="0">
                <a:solidFill>
                  <a:srgbClr val="000000"/>
                </a:solidFill>
                <a:effectLst/>
                <a:latin typeface="Calibri"/>
                <a:ea typeface="Calibri"/>
                <a:cs typeface="Calibri"/>
              </a:rPr>
              <a:t>? В этом случае, да — если препарат </a:t>
            </a:r>
            <a:r>
              <a:rPr lang="ru-RU" sz="1800" b="0" i="0" strike="noStrike" cap="none" spc="0" baseline="0" dirty="0" err="1">
                <a:solidFill>
                  <a:srgbClr val="000000"/>
                </a:solidFill>
                <a:effectLst/>
                <a:latin typeface="Calibri"/>
                <a:ea typeface="Calibri"/>
                <a:cs typeface="Calibri"/>
              </a:rPr>
              <a:t>паксловид</a:t>
            </a:r>
            <a:r>
              <a:rPr lang="ru-RU" sz="1800" b="0" i="0" strike="noStrike" cap="none" spc="0" baseline="0" dirty="0">
                <a:solidFill>
                  <a:srgbClr val="000000"/>
                </a:solidFill>
                <a:effectLst/>
                <a:latin typeface="Calibri"/>
                <a:ea typeface="Calibri"/>
                <a:cs typeface="Calibri"/>
              </a:rPr>
              <a:t> недоступен, а </a:t>
            </a:r>
            <a:r>
              <a:rPr lang="ru-RU" sz="1800" b="0" i="0" strike="noStrike" cap="none" spc="0" baseline="0" dirty="0" err="1">
                <a:solidFill>
                  <a:srgbClr val="000000"/>
                </a:solidFill>
                <a:effectLst/>
                <a:latin typeface="Calibri"/>
                <a:ea typeface="Calibri"/>
                <a:cs typeface="Calibri"/>
              </a:rPr>
              <a:t>молнупиравир</a:t>
            </a:r>
            <a:r>
              <a:rPr lang="ru-RU" sz="1800" b="0" i="0" strike="noStrike" cap="none" spc="0" baseline="0" dirty="0">
                <a:solidFill>
                  <a:srgbClr val="000000"/>
                </a:solidFill>
                <a:effectLst/>
                <a:latin typeface="Calibri"/>
                <a:ea typeface="Calibri"/>
                <a:cs typeface="Calibri"/>
              </a:rPr>
              <a:t> доступен, то пациент является кандидатом на получение </a:t>
            </a:r>
            <a:r>
              <a:rPr lang="ru-RU" sz="1800" b="0" i="0" strike="noStrike" cap="none" spc="0" baseline="0" dirty="0" err="1">
                <a:solidFill>
                  <a:srgbClr val="000000"/>
                </a:solidFill>
                <a:effectLst/>
                <a:latin typeface="Calibri"/>
                <a:ea typeface="Calibri"/>
                <a:cs typeface="Calibri"/>
              </a:rPr>
              <a:t>молнупиравира</a:t>
            </a:r>
            <a:r>
              <a:rPr lang="ru-RU" sz="1800" b="0" i="0" strike="noStrike" cap="none" spc="0" baseline="0" dirty="0">
                <a:solidFill>
                  <a:srgbClr val="000000"/>
                </a:solidFill>
                <a:effectLst/>
                <a:latin typeface="Calibri"/>
                <a:ea typeface="Calibri"/>
                <a:cs typeface="Calibri"/>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85</a:t>
            </a:fld>
            <a:endParaRPr lang="en-US"/>
          </a:p>
        </p:txBody>
      </p:sp>
    </p:spTree>
    <p:extLst>
      <p:ext uri="{BB962C8B-B14F-4D97-AF65-F5344CB8AC3E}">
        <p14:creationId xmlns:p14="http://schemas.microsoft.com/office/powerpoint/2010/main" val="29426404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Какие начальные вопросы Вы будете задавать при оценке этого пациента?</a:t>
            </a:r>
          </a:p>
          <a:p>
            <a:r>
              <a:rPr lang="ru-RU" sz="1200" b="0" i="0" strike="noStrike" cap="none" spc="0" baseline="0">
                <a:solidFill>
                  <a:srgbClr val="000000"/>
                </a:solidFill>
                <a:effectLst/>
                <a:latin typeface="Calibri"/>
                <a:ea typeface="Calibri"/>
                <a:cs typeface="Calibri"/>
              </a:rPr>
              <a:t>Тревожные сигналы?</a:t>
            </a:r>
          </a:p>
        </p:txBody>
      </p:sp>
      <p:sp>
        <p:nvSpPr>
          <p:cNvPr id="4" name="Slide Number Placeholder 3"/>
          <p:cNvSpPr>
            <a:spLocks noGrp="1"/>
          </p:cNvSpPr>
          <p:nvPr>
            <p:ph type="sldNum" sz="quarter" idx="5"/>
          </p:nvPr>
        </p:nvSpPr>
        <p:spPr/>
        <p:txBody>
          <a:bodyPr/>
          <a:lstStyle/>
          <a:p>
            <a:fld id="{A2FA9890-9C3C-F040-8A1D-47B5802A485B}" type="slidenum">
              <a:rPr lang="en-US" smtClean="0"/>
              <a:t>86</a:t>
            </a:fld>
            <a:endParaRPr lang="en-US"/>
          </a:p>
        </p:txBody>
      </p:sp>
    </p:spTree>
    <p:extLst>
      <p:ext uri="{BB962C8B-B14F-4D97-AF65-F5344CB8AC3E}">
        <p14:creationId xmlns:p14="http://schemas.microsoft.com/office/powerpoint/2010/main" val="39584347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Это отличная возможность рассмотреть план лечения тяжелого случая COVID?</a:t>
            </a:r>
          </a:p>
          <a:p>
            <a:r>
              <a:rPr lang="ru-RU" sz="1200" b="0" i="0" strike="noStrike" cap="none" spc="0" baseline="0" dirty="0">
                <a:solidFill>
                  <a:srgbClr val="000000"/>
                </a:solidFill>
                <a:effectLst/>
                <a:latin typeface="Calibri"/>
                <a:ea typeface="Calibri"/>
                <a:cs typeface="Calibri"/>
              </a:rPr>
              <a:t>Какие ресурсы доступны в Вашей клинической области? Что такое безопасный план перевода, если он необходим?</a:t>
            </a:r>
          </a:p>
          <a:p>
            <a:r>
              <a:rPr lang="ru-RU" sz="1200" b="0" i="0" strike="noStrike" cap="none" spc="0" baseline="0" dirty="0">
                <a:solidFill>
                  <a:srgbClr val="000000"/>
                </a:solidFill>
                <a:effectLst/>
                <a:latin typeface="Calibri"/>
                <a:ea typeface="Calibri"/>
                <a:cs typeface="Calibri"/>
              </a:rPr>
              <a:t>Уделите несколько минут обсуждению и планированию этого сценария.</a:t>
            </a:r>
          </a:p>
        </p:txBody>
      </p:sp>
      <p:sp>
        <p:nvSpPr>
          <p:cNvPr id="4" name="Slide Number Placeholder 3"/>
          <p:cNvSpPr>
            <a:spLocks noGrp="1"/>
          </p:cNvSpPr>
          <p:nvPr>
            <p:ph type="sldNum" sz="quarter" idx="5"/>
          </p:nvPr>
        </p:nvSpPr>
        <p:spPr/>
        <p:txBody>
          <a:bodyPr/>
          <a:lstStyle/>
          <a:p>
            <a:fld id="{A2FA9890-9C3C-F040-8A1D-47B5802A485B}" type="slidenum">
              <a:rPr lang="en-US" smtClean="0"/>
              <a:t>87</a:t>
            </a:fld>
            <a:endParaRPr lang="en-US"/>
          </a:p>
        </p:txBody>
      </p:sp>
    </p:spTree>
    <p:extLst>
      <p:ext uri="{BB962C8B-B14F-4D97-AF65-F5344CB8AC3E}">
        <p14:creationId xmlns:p14="http://schemas.microsoft.com/office/powerpoint/2010/main" val="3934373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88</a:t>
            </a:fld>
            <a:endParaRPr lang="en-US"/>
          </a:p>
        </p:txBody>
      </p:sp>
    </p:spTree>
    <p:extLst>
      <p:ext uri="{BB962C8B-B14F-4D97-AF65-F5344CB8AC3E}">
        <p14:creationId xmlns:p14="http://schemas.microsoft.com/office/powerpoint/2010/main" val="132769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Для 27-летней женщины Вы можете узнать о методе контрацепции и/или дате последней менструации, чтобы оценить, возможна ли беременность у этой пациентки с низким уровнем риска. </a:t>
            </a:r>
          </a:p>
          <a:p>
            <a:r>
              <a:rPr lang="ru-RU" sz="1200" b="0" i="0" strike="noStrike" cap="none" spc="0" baseline="0" dirty="0">
                <a:solidFill>
                  <a:srgbClr val="000000"/>
                </a:solidFill>
                <a:effectLst/>
                <a:latin typeface="Calibri"/>
                <a:ea typeface="Calibri"/>
                <a:cs typeface="Calibri"/>
              </a:rPr>
              <a:t>Рассмотрите возможность проведения анализа на беременность, если это повлияет на принятие клинических решений. </a:t>
            </a:r>
          </a:p>
        </p:txBody>
      </p:sp>
      <p:sp>
        <p:nvSpPr>
          <p:cNvPr id="4" name="Slide Number Placeholder 3"/>
          <p:cNvSpPr>
            <a:spLocks noGrp="1"/>
          </p:cNvSpPr>
          <p:nvPr>
            <p:ph type="sldNum" sz="quarter" idx="5"/>
          </p:nvPr>
        </p:nvSpPr>
        <p:spPr/>
        <p:txBody>
          <a:bodyPr/>
          <a:lstStyle/>
          <a:p>
            <a:fld id="{A2FA9890-9C3C-F040-8A1D-47B5802A485B}" type="slidenum">
              <a:rPr lang="en-US" smtClean="0"/>
              <a:t>90</a:t>
            </a:fld>
            <a:endParaRPr lang="en-US"/>
          </a:p>
        </p:txBody>
      </p:sp>
    </p:spTree>
    <p:extLst>
      <p:ext uri="{BB962C8B-B14F-4D97-AF65-F5344CB8AC3E}">
        <p14:creationId xmlns:p14="http://schemas.microsoft.com/office/powerpoint/2010/main" val="3916581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Мы узнали массу вещей!  Для эффективного лечения пациентов с коронавирусным заболеванием COVID-19 доступно множество других инструментов.  Этот курс обучения посвящен программе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 и мы подробно обсудим эффективную диагностику этих пациентов с 5-дневными временными рамками и соответствующее лечение тех пациентов, которые соответствуют критериям. </a:t>
            </a:r>
          </a:p>
          <a:p>
            <a:endParaRPr lang="en-US" dirty="0"/>
          </a:p>
          <a:p>
            <a:r>
              <a:rPr lang="ru-RU" sz="1200" b="0" i="0" strike="noStrike" cap="none" spc="0" baseline="0" dirty="0">
                <a:solidFill>
                  <a:srgbClr val="000000"/>
                </a:solidFill>
                <a:effectLst/>
                <a:latin typeface="Calibri"/>
                <a:ea typeface="Calibri"/>
                <a:cs typeface="Calibri"/>
              </a:rPr>
              <a:t>Но помните: не всем потребуются пероральные противовирусные препараты, а некоторым людям потребуется более тщательное лечение тяжелого заболевания. Выявление случаев коронавирусной инфекции COVID-19 позволит обеспечить надлежащее лечение коронавирусного заболевания COVID-19, а соответствующее лечение продолжит снижать смертность от коронавирусной инфекции COVID-19. Это лишь несколько примеров вариантов лечения, позднее в ходе обучения будет проведено более подробное обсуждение соответствующих вариантов лечения и ресурсов, которые помогут Вам оставаться в курсе событий.</a:t>
            </a:r>
          </a:p>
        </p:txBody>
      </p:sp>
      <p:sp>
        <p:nvSpPr>
          <p:cNvPr id="4" name="Slide Number Placeholder 3"/>
          <p:cNvSpPr>
            <a:spLocks noGrp="1"/>
          </p:cNvSpPr>
          <p:nvPr>
            <p:ph type="sldNum" sz="quarter" idx="5"/>
          </p:nvPr>
        </p:nvSpPr>
        <p:spPr/>
        <p:txBody>
          <a:bodyPr/>
          <a:lstStyle/>
          <a:p>
            <a:fld id="{A2FA9890-9C3C-F040-8A1D-47B5802A485B}" type="slidenum">
              <a:rPr lang="en-US" smtClean="0"/>
              <a:t>9</a:t>
            </a:fld>
            <a:endParaRPr lang="en-US"/>
          </a:p>
        </p:txBody>
      </p:sp>
    </p:spTree>
    <p:extLst>
      <p:ext uri="{BB962C8B-B14F-4D97-AF65-F5344CB8AC3E}">
        <p14:creationId xmlns:p14="http://schemas.microsoft.com/office/powerpoint/2010/main" val="4986502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Примечание — подтверждающий анализ крови не требуется или не рекомендуется для пациентов с хроническим заболеванием почек.</a:t>
            </a:r>
          </a:p>
          <a:p>
            <a:r>
              <a:rPr lang="ru-RU" sz="1200" b="0" i="0" strike="noStrike" cap="none" spc="0" baseline="0" dirty="0">
                <a:solidFill>
                  <a:srgbClr val="000000"/>
                </a:solidFill>
                <a:effectLst/>
                <a:latin typeface="Calibri"/>
                <a:ea typeface="Calibri"/>
                <a:cs typeface="Calibri"/>
              </a:rPr>
              <a:t>Может принимать решения на основании тщательного сбора анамнеза, данных </a:t>
            </a:r>
            <a:r>
              <a:rPr lang="ru-RU" sz="1200" b="0" i="0" strike="noStrike" cap="none" spc="0" baseline="0" dirty="0" err="1">
                <a:solidFill>
                  <a:srgbClr val="000000"/>
                </a:solidFill>
                <a:effectLst/>
                <a:latin typeface="Calibri"/>
                <a:ea typeface="Calibri"/>
                <a:cs typeface="Calibri"/>
              </a:rPr>
              <a:t>физикального</a:t>
            </a:r>
            <a:r>
              <a:rPr lang="ru-RU" sz="1200" b="0" i="0" strike="noStrike" cap="none" spc="0" baseline="0" dirty="0">
                <a:solidFill>
                  <a:srgbClr val="000000"/>
                </a:solidFill>
                <a:effectLst/>
                <a:latin typeface="Calibri"/>
                <a:ea typeface="Calibri"/>
                <a:cs typeface="Calibri"/>
              </a:rPr>
              <a:t> обследования и предшествующей медицинской документации.</a:t>
            </a:r>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93</a:t>
            </a:fld>
            <a:endParaRPr lang="en-US"/>
          </a:p>
        </p:txBody>
      </p:sp>
    </p:spTree>
    <p:extLst>
      <p:ext uri="{BB962C8B-B14F-4D97-AF65-F5344CB8AC3E}">
        <p14:creationId xmlns:p14="http://schemas.microsoft.com/office/powerpoint/2010/main" val="21417594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err="1">
                <a:solidFill>
                  <a:srgbClr val="000000"/>
                </a:solidFill>
                <a:effectLst/>
                <a:latin typeface="Calibri"/>
                <a:ea typeface="Calibri"/>
                <a:cs typeface="Calibri"/>
              </a:rPr>
              <a:t>Молнупиравир</a:t>
            </a:r>
            <a:r>
              <a:rPr lang="ru-RU" sz="1200" b="0" i="0" strike="noStrike" cap="none" spc="0" baseline="0" dirty="0">
                <a:solidFill>
                  <a:srgbClr val="000000"/>
                </a:solidFill>
                <a:effectLst/>
                <a:latin typeface="Calibri"/>
                <a:ea typeface="Calibri"/>
                <a:cs typeface="Calibri"/>
              </a:rPr>
              <a:t> НЕ противопоказан пациентам с прогрессирующим заболеванием печени или почек.</a:t>
            </a:r>
          </a:p>
          <a:p>
            <a:r>
              <a:rPr lang="ru-RU" sz="1200" b="0" i="0" strike="noStrike" cap="none" spc="0" baseline="0" dirty="0">
                <a:solidFill>
                  <a:srgbClr val="000000"/>
                </a:solidFill>
                <a:effectLst/>
                <a:latin typeface="Calibri"/>
                <a:ea typeface="Calibri"/>
                <a:cs typeface="Calibri"/>
              </a:rPr>
              <a:t>Эта ссылка на калькулятор для определения тяжести заболевания печени: </a:t>
            </a:r>
            <a:r>
              <a:rPr lang="ru-RU" sz="1200" b="0" i="0" strike="noStrike" cap="none" spc="0" baseline="0" dirty="0" err="1">
                <a:solidFill>
                  <a:srgbClr val="000000"/>
                </a:solidFill>
                <a:effectLst/>
                <a:latin typeface="Calibri"/>
                <a:ea typeface="Calibri"/>
                <a:cs typeface="Calibri"/>
              </a:rPr>
              <a:t>https</a:t>
            </a:r>
            <a:r>
              <a:rPr lang="ru-RU" sz="1200" b="0" i="0" strike="noStrike" cap="none" spc="0" baseline="0" dirty="0">
                <a:solidFill>
                  <a:srgbClr val="000000"/>
                </a:solidFill>
                <a:effectLst/>
                <a:latin typeface="Calibri"/>
                <a:ea typeface="Calibri"/>
                <a:cs typeface="Calibri"/>
              </a:rPr>
              <a:t>://</a:t>
            </a:r>
            <a:r>
              <a:rPr lang="ru-RU" sz="1200" b="0" i="0" strike="noStrike" cap="none" spc="0" baseline="0" dirty="0" err="1">
                <a:solidFill>
                  <a:srgbClr val="000000"/>
                </a:solidFill>
                <a:effectLst/>
                <a:latin typeface="Calibri"/>
                <a:ea typeface="Calibri"/>
                <a:cs typeface="Calibri"/>
              </a:rPr>
              <a:t>www.hepatitisc.uw.edu</a:t>
            </a:r>
            <a:r>
              <a:rPr lang="ru-RU" sz="1200" b="0" i="0" strike="noStrike" cap="none" spc="0" baseline="0" dirty="0">
                <a:solidFill>
                  <a:srgbClr val="000000"/>
                </a:solidFill>
                <a:effectLst/>
                <a:latin typeface="Calibri"/>
                <a:ea typeface="Calibri"/>
                <a:cs typeface="Calibri"/>
              </a:rPr>
              <a:t>/</a:t>
            </a:r>
            <a:r>
              <a:rPr lang="ru-RU" sz="1200" b="0" i="0" strike="noStrike" cap="none" spc="0" baseline="0" dirty="0" err="1">
                <a:solidFill>
                  <a:srgbClr val="000000"/>
                </a:solidFill>
                <a:effectLst/>
                <a:latin typeface="Calibri"/>
                <a:ea typeface="Calibri"/>
                <a:cs typeface="Calibri"/>
              </a:rPr>
              <a:t>page</a:t>
            </a:r>
            <a:r>
              <a:rPr lang="ru-RU" sz="1200" b="0" i="0" strike="noStrike" cap="none" spc="0" baseline="0" dirty="0">
                <a:solidFill>
                  <a:srgbClr val="000000"/>
                </a:solidFill>
                <a:effectLst/>
                <a:latin typeface="Calibri"/>
                <a:ea typeface="Calibri"/>
                <a:cs typeface="Calibri"/>
              </a:rPr>
              <a:t>/</a:t>
            </a:r>
            <a:r>
              <a:rPr lang="ru-RU" sz="1200" b="0" i="0" strike="noStrike" cap="none" spc="0" baseline="0" dirty="0" err="1">
                <a:solidFill>
                  <a:srgbClr val="000000"/>
                </a:solidFill>
                <a:effectLst/>
                <a:latin typeface="Calibri"/>
                <a:ea typeface="Calibri"/>
                <a:cs typeface="Calibri"/>
              </a:rPr>
              <a:t>clinical-calculators</a:t>
            </a:r>
            <a:r>
              <a:rPr lang="ru-RU" sz="1200" b="0" i="0" strike="noStrike" cap="none" spc="0" baseline="0" dirty="0">
                <a:solidFill>
                  <a:srgbClr val="000000"/>
                </a:solidFill>
                <a:effectLst/>
                <a:latin typeface="Calibri"/>
                <a:ea typeface="Calibri"/>
                <a:cs typeface="Calibri"/>
              </a:rPr>
              <a:t>/</a:t>
            </a:r>
            <a:r>
              <a:rPr lang="ru-RU" sz="1200" b="0" i="0" strike="noStrike" cap="none" spc="0" baseline="0" dirty="0" err="1">
                <a:solidFill>
                  <a:srgbClr val="000000"/>
                </a:solidFill>
                <a:effectLst/>
                <a:latin typeface="Calibri"/>
                <a:ea typeface="Calibri"/>
                <a:cs typeface="Calibri"/>
              </a:rPr>
              <a:t>ctp</a:t>
            </a:r>
            <a:r>
              <a:rPr lang="ru-RU" sz="1200" b="0" i="0" strike="noStrike" cap="none" spc="0" baseline="0" dirty="0">
                <a:solidFill>
                  <a:srgbClr val="000000"/>
                </a:solidFill>
                <a:effectLst/>
                <a:latin typeface="Calibri"/>
                <a:ea typeface="Calibri"/>
                <a:cs typeface="Calibri"/>
              </a:rPr>
              <a:t>.</a:t>
            </a:r>
            <a:endParaRPr lang="en-US" dirty="0"/>
          </a:p>
          <a:p>
            <a:r>
              <a:rPr lang="ru-RU" sz="1200" b="0" i="0" strike="noStrike" cap="none" spc="0" baseline="0" dirty="0">
                <a:solidFill>
                  <a:srgbClr val="000000"/>
                </a:solidFill>
                <a:effectLst/>
                <a:latin typeface="Calibri"/>
                <a:ea typeface="Calibri"/>
                <a:cs typeface="Calibri"/>
              </a:rPr>
              <a:t>Если Вы не уверены в точной классификации, но у Вас есть другие причины полагать, что заболевание тяжелое, то Вы можете выбрать </a:t>
            </a:r>
            <a:r>
              <a:rPr lang="ru-RU" sz="1200" b="0" i="0" strike="noStrike" cap="none" spc="0" baseline="0" dirty="0" err="1">
                <a:solidFill>
                  <a:srgbClr val="000000"/>
                </a:solidFill>
                <a:effectLst/>
                <a:latin typeface="Calibri"/>
                <a:ea typeface="Calibri"/>
                <a:cs typeface="Calibri"/>
              </a:rPr>
              <a:t>молнупиравир</a:t>
            </a:r>
            <a:r>
              <a:rPr lang="ru-RU" sz="1200" b="0" i="0" strike="noStrike" cap="none" spc="0" baseline="0" dirty="0">
                <a:solidFill>
                  <a:srgbClr val="000000"/>
                </a:solidFill>
                <a:effectLst/>
                <a:latin typeface="Calibri"/>
                <a:ea typeface="Calibri"/>
                <a:cs typeface="Calibri"/>
              </a:rPr>
              <a:t>.</a:t>
            </a:r>
          </a:p>
          <a:p>
            <a:endParaRPr lang="en-US" dirty="0"/>
          </a:p>
          <a:p>
            <a:r>
              <a:rPr lang="ru-RU" sz="1200" b="0" i="0" strike="noStrike" cap="none" spc="0" baseline="0" dirty="0">
                <a:solidFill>
                  <a:srgbClr val="000000"/>
                </a:solidFill>
                <a:effectLst/>
                <a:latin typeface="Calibri"/>
                <a:ea typeface="Calibri"/>
                <a:cs typeface="Calibri"/>
              </a:rPr>
              <a:t>Поскольку пациентка находится в периоде постменопаузы — Вы подтвердили это с ней — она не нуждается в дополнительном консультировании по поводу беременности или контрацепции.</a:t>
            </a:r>
          </a:p>
          <a:p>
            <a:endParaRPr lang="en-US" dirty="0"/>
          </a:p>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96</a:t>
            </a:fld>
            <a:endParaRPr lang="en-US"/>
          </a:p>
        </p:txBody>
      </p:sp>
    </p:spTree>
    <p:extLst>
      <p:ext uri="{BB962C8B-B14F-4D97-AF65-F5344CB8AC3E}">
        <p14:creationId xmlns:p14="http://schemas.microsoft.com/office/powerpoint/2010/main" val="13766783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Пошагово ознакомьте группу с этим случаем.</a:t>
            </a:r>
          </a:p>
          <a:p>
            <a:r>
              <a:rPr lang="ru-RU" sz="1200" b="0" i="0" strike="noStrike" cap="none" spc="0" baseline="0" dirty="0">
                <a:solidFill>
                  <a:srgbClr val="000000"/>
                </a:solidFill>
                <a:effectLst/>
                <a:latin typeface="Calibri"/>
                <a:ea typeface="Calibri"/>
                <a:cs typeface="Calibri"/>
              </a:rPr>
              <a:t>Высокий риск, поэтому подходит для приема </a:t>
            </a:r>
            <a:r>
              <a:rPr lang="ru-RU" sz="1200" b="0" i="0" strike="noStrike" cap="none" spc="0" baseline="0" dirty="0" err="1">
                <a:solidFill>
                  <a:srgbClr val="000000"/>
                </a:solidFill>
                <a:effectLst/>
                <a:latin typeface="Calibri"/>
                <a:ea typeface="Calibri"/>
                <a:cs typeface="Calibri"/>
              </a:rPr>
              <a:t>паксловида</a:t>
            </a:r>
            <a:r>
              <a:rPr lang="ru-RU" sz="1200" b="0" i="0" strike="noStrike" cap="none" spc="0" baseline="0" dirty="0">
                <a:solidFill>
                  <a:srgbClr val="000000"/>
                </a:solidFill>
                <a:effectLst/>
                <a:latin typeface="Calibri"/>
                <a:ea typeface="Calibri"/>
                <a:cs typeface="Calibri"/>
              </a:rPr>
              <a:t>.</a:t>
            </a:r>
            <a:endParaRPr lang="en-US" dirty="0"/>
          </a:p>
          <a:p>
            <a:r>
              <a:rPr lang="ru-RU" sz="1200" b="0" i="0" strike="noStrike" cap="none" spc="0" baseline="0" dirty="0">
                <a:solidFill>
                  <a:srgbClr val="000000"/>
                </a:solidFill>
                <a:effectLst/>
                <a:latin typeface="Calibri"/>
                <a:ea typeface="Calibri"/>
                <a:cs typeface="Calibri"/>
              </a:rPr>
              <a:t>Отсутствие подлинных противопоказаний.</a:t>
            </a:r>
          </a:p>
          <a:p>
            <a:r>
              <a:rPr lang="ru-RU" sz="1200" b="0" i="0" strike="noStrike" cap="none" spc="0" baseline="0" dirty="0">
                <a:solidFill>
                  <a:srgbClr val="000000"/>
                </a:solidFill>
                <a:effectLst/>
                <a:latin typeface="Calibri"/>
                <a:ea typeface="Calibri"/>
                <a:cs typeface="Calibri"/>
              </a:rPr>
              <a:t>Можно использовать </a:t>
            </a:r>
            <a:r>
              <a:rPr lang="ru-RU" sz="1200" b="0" i="0" strike="noStrike" cap="none" spc="0" baseline="0" dirty="0" err="1">
                <a:solidFill>
                  <a:srgbClr val="000000"/>
                </a:solidFill>
                <a:effectLst/>
                <a:latin typeface="Calibri"/>
                <a:ea typeface="Calibri"/>
                <a:cs typeface="Calibri"/>
              </a:rPr>
              <a:t>https</a:t>
            </a:r>
            <a:r>
              <a:rPr lang="ru-RU" sz="1200" b="0" i="0" strike="noStrike" cap="none" spc="0" baseline="0" dirty="0">
                <a:solidFill>
                  <a:srgbClr val="000000"/>
                </a:solidFill>
                <a:effectLst/>
                <a:latin typeface="Calibri"/>
                <a:ea typeface="Calibri"/>
                <a:cs typeface="Calibri"/>
              </a:rPr>
              <a:t>://www.covid19-druginteractions.org/</a:t>
            </a:r>
            <a:r>
              <a:rPr lang="ru-RU" sz="1200" b="0" i="0" strike="noStrike" cap="none" spc="0" baseline="0" dirty="0" err="1">
                <a:solidFill>
                  <a:srgbClr val="000000"/>
                </a:solidFill>
                <a:effectLst/>
                <a:latin typeface="Calibri"/>
                <a:ea typeface="Calibri"/>
                <a:cs typeface="Calibri"/>
              </a:rPr>
              <a:t>checker</a:t>
            </a:r>
            <a:r>
              <a:rPr lang="ru-RU" sz="1200" b="0" i="0" strike="noStrike" cap="none" spc="0" baseline="0" dirty="0">
                <a:solidFill>
                  <a:srgbClr val="000000"/>
                </a:solidFill>
                <a:effectLst/>
                <a:latin typeface="Calibri"/>
                <a:ea typeface="Calibri"/>
                <a:cs typeface="Calibri"/>
              </a:rPr>
              <a:t> – Ливерпульское средство проверки </a:t>
            </a:r>
            <a:r>
              <a:rPr lang="ru-RU" sz="1200" b="0" i="0" strike="noStrike" cap="none" spc="0" baseline="0" dirty="0" err="1">
                <a:solidFill>
                  <a:srgbClr val="000000"/>
                </a:solidFill>
                <a:effectLst/>
                <a:latin typeface="Calibri"/>
                <a:ea typeface="Calibri"/>
                <a:cs typeface="Calibri"/>
              </a:rPr>
              <a:t>межлекарственного</a:t>
            </a:r>
            <a:r>
              <a:rPr lang="ru-RU" sz="1200" b="0" i="0" strike="noStrike" cap="none" spc="0" baseline="0" dirty="0">
                <a:solidFill>
                  <a:srgbClr val="000000"/>
                </a:solidFill>
                <a:effectLst/>
                <a:latin typeface="Calibri"/>
                <a:ea typeface="Calibri"/>
                <a:cs typeface="Calibri"/>
              </a:rPr>
              <a:t> взаимодействия, чтобы узнать, какая коррекция лекарственного препарата необходима.</a:t>
            </a:r>
          </a:p>
          <a:p>
            <a:endParaRPr lang="en-US" dirty="0"/>
          </a:p>
          <a:p>
            <a:r>
              <a:rPr lang="ru-RU" sz="1200" b="0" i="0" strike="noStrike" cap="none" spc="0" baseline="0" dirty="0">
                <a:solidFill>
                  <a:srgbClr val="000000"/>
                </a:solidFill>
                <a:effectLst/>
                <a:latin typeface="Calibri"/>
                <a:ea typeface="Calibri"/>
                <a:cs typeface="Calibri"/>
              </a:rPr>
              <a:t>При приеме </a:t>
            </a:r>
            <a:r>
              <a:rPr lang="ru-RU" sz="1200" b="0" i="0" strike="noStrike" cap="none" spc="0" baseline="0" dirty="0" err="1">
                <a:solidFill>
                  <a:srgbClr val="000000"/>
                </a:solidFill>
                <a:effectLst/>
                <a:latin typeface="Calibri"/>
                <a:ea typeface="Calibri"/>
                <a:cs typeface="Calibri"/>
              </a:rPr>
              <a:t>симвастатина</a:t>
            </a:r>
            <a:r>
              <a:rPr lang="ru-RU" sz="1200" b="0" i="0" strike="noStrike" cap="none" spc="0" baseline="0" dirty="0">
                <a:solidFill>
                  <a:srgbClr val="000000"/>
                </a:solidFill>
                <a:effectLst/>
                <a:latin typeface="Calibri"/>
                <a:ea typeface="Calibri"/>
                <a:cs typeface="Calibri"/>
              </a:rPr>
              <a:t> пациенту необходимо </a:t>
            </a:r>
            <a:r>
              <a:rPr lang="ru-RU" sz="1200" b="0" i="0" strike="noStrike" cap="none" spc="0" baseline="0" dirty="0">
                <a:solidFill>
                  <a:srgbClr val="666666"/>
                </a:solidFill>
                <a:effectLst/>
                <a:latin typeface="Varela Round"/>
                <a:ea typeface="Varela Round"/>
                <a:cs typeface="Varela Round"/>
              </a:rPr>
              <a:t>прекратить прием </a:t>
            </a:r>
            <a:r>
              <a:rPr lang="ru-RU" sz="1200" b="0" i="0" strike="noStrike" cap="none" spc="0" baseline="0" dirty="0" err="1">
                <a:solidFill>
                  <a:srgbClr val="666666"/>
                </a:solidFill>
                <a:effectLst/>
                <a:latin typeface="Varela Round"/>
                <a:ea typeface="Varela Round"/>
                <a:cs typeface="Varela Round"/>
              </a:rPr>
              <a:t>симвастатина</a:t>
            </a:r>
            <a:r>
              <a:rPr lang="ru-RU" sz="1200" b="0" i="0" strike="noStrike" cap="none" spc="0" baseline="0" dirty="0">
                <a:solidFill>
                  <a:srgbClr val="666666"/>
                </a:solidFill>
                <a:effectLst/>
                <a:latin typeface="Varela Round"/>
                <a:ea typeface="Varela Round"/>
                <a:cs typeface="Varela Round"/>
              </a:rPr>
              <a:t> не менее чем за 12 часов до начала приема </a:t>
            </a:r>
            <a:r>
              <a:rPr lang="ru-RU" sz="1200" b="0" i="0" strike="noStrike" cap="none" spc="0" baseline="0" dirty="0" err="1">
                <a:solidFill>
                  <a:srgbClr val="666666"/>
                </a:solidFill>
                <a:effectLst/>
                <a:latin typeface="Varela Round"/>
                <a:ea typeface="Varela Round"/>
                <a:cs typeface="Varela Round"/>
              </a:rPr>
              <a:t>паксловида</a:t>
            </a:r>
            <a:r>
              <a:rPr lang="ru-RU" sz="1200" b="0" i="0" strike="noStrike" cap="none" spc="0" baseline="0" dirty="0">
                <a:solidFill>
                  <a:srgbClr val="666666"/>
                </a:solidFill>
                <a:effectLst/>
                <a:latin typeface="Varela Round"/>
                <a:ea typeface="Varela Round"/>
                <a:cs typeface="Varela Round"/>
              </a:rPr>
              <a:t>, в течение 5 дней лечения </a:t>
            </a:r>
            <a:r>
              <a:rPr lang="ru-RU" sz="1200" b="0" i="0" strike="noStrike" cap="none" spc="0" baseline="0" dirty="0" err="1">
                <a:solidFill>
                  <a:srgbClr val="666666"/>
                </a:solidFill>
                <a:effectLst/>
                <a:latin typeface="Varela Round"/>
                <a:ea typeface="Varela Round"/>
                <a:cs typeface="Varela Round"/>
              </a:rPr>
              <a:t>паксловидом</a:t>
            </a:r>
            <a:r>
              <a:rPr lang="ru-RU" sz="1200" b="0" i="0" strike="noStrike" cap="none" spc="0" baseline="0" dirty="0">
                <a:solidFill>
                  <a:srgbClr val="666666"/>
                </a:solidFill>
                <a:effectLst/>
                <a:latin typeface="Varela Round"/>
                <a:ea typeface="Varela Round"/>
                <a:cs typeface="Varela Round"/>
              </a:rPr>
              <a:t> и в течение 5 дней после завершения приема </a:t>
            </a:r>
            <a:r>
              <a:rPr lang="ru-RU" sz="1200" b="0" i="0" strike="noStrike" cap="none" spc="0" baseline="0" dirty="0" err="1">
                <a:solidFill>
                  <a:srgbClr val="666666"/>
                </a:solidFill>
                <a:effectLst/>
                <a:latin typeface="Varela Round"/>
                <a:ea typeface="Varela Round"/>
                <a:cs typeface="Varela Round"/>
              </a:rPr>
              <a:t>паксловида</a:t>
            </a:r>
            <a:r>
              <a:rPr lang="ru-RU" sz="1200" b="0" i="0" strike="noStrike" cap="none" spc="0" baseline="0" dirty="0">
                <a:solidFill>
                  <a:srgbClr val="666666"/>
                </a:solidFill>
                <a:effectLst/>
                <a:latin typeface="Varela Round"/>
                <a:ea typeface="Varela Round"/>
                <a:cs typeface="Varela Round"/>
              </a:rPr>
              <a:t>.</a:t>
            </a:r>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99</a:t>
            </a:fld>
            <a:endParaRPr lang="en-US"/>
          </a:p>
        </p:txBody>
      </p:sp>
    </p:spTree>
    <p:extLst>
      <p:ext uri="{BB962C8B-B14F-4D97-AF65-F5344CB8AC3E}">
        <p14:creationId xmlns:p14="http://schemas.microsoft.com/office/powerpoint/2010/main" val="18276992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Этот пациент с тяжелой болезнью почек не является кандидатом на </a:t>
            </a:r>
            <a:r>
              <a:rPr lang="ru-RU" sz="1200" b="0" i="0" strike="noStrike" cap="none" spc="0" baseline="0" dirty="0" err="1">
                <a:solidFill>
                  <a:srgbClr val="000000"/>
                </a:solidFill>
                <a:effectLst/>
                <a:latin typeface="Calibri"/>
                <a:ea typeface="Calibri"/>
                <a:cs typeface="Calibri"/>
              </a:rPr>
              <a:t>паксловид</a:t>
            </a:r>
            <a:r>
              <a:rPr lang="ru-RU" sz="1200" b="0" i="0" strike="noStrike" cap="none" spc="0" baseline="0" dirty="0">
                <a:solidFill>
                  <a:srgbClr val="000000"/>
                </a:solidFill>
                <a:effectLst/>
                <a:latin typeface="Calibri"/>
                <a:ea typeface="Calibri"/>
                <a:cs typeface="Calibri"/>
              </a:rPr>
              <a:t> – Вам не нужно подтверждать анализ крови, можно определить на основании клинической картины.  </a:t>
            </a:r>
          </a:p>
          <a:p>
            <a:endParaRPr lang="en-US" dirty="0"/>
          </a:p>
          <a:p>
            <a:r>
              <a:rPr lang="ru-RU" sz="1200" b="0" i="0" strike="noStrike" cap="none" spc="0" baseline="0" dirty="0">
                <a:solidFill>
                  <a:srgbClr val="000000"/>
                </a:solidFill>
                <a:effectLst/>
                <a:latin typeface="Calibri"/>
                <a:ea typeface="Calibri"/>
                <a:cs typeface="Calibri"/>
              </a:rPr>
              <a:t>Этот пациент может быть кандидатом на получение </a:t>
            </a:r>
            <a:r>
              <a:rPr lang="ru-RU" sz="1200" b="0" i="0" strike="noStrike" cap="none" spc="0" baseline="0" dirty="0" err="1">
                <a:solidFill>
                  <a:srgbClr val="000000"/>
                </a:solidFill>
                <a:effectLst/>
                <a:latin typeface="Calibri"/>
                <a:ea typeface="Calibri"/>
                <a:cs typeface="Calibri"/>
              </a:rPr>
              <a:t>молнупиравира</a:t>
            </a:r>
            <a:r>
              <a:rPr lang="ru-RU" sz="1200" b="0" i="0" strike="noStrike" cap="none" spc="0" baseline="0" dirty="0">
                <a:solidFill>
                  <a:srgbClr val="000000"/>
                </a:solidFill>
                <a:effectLst/>
                <a:latin typeface="Calibri"/>
                <a:ea typeface="Calibri"/>
                <a:cs typeface="Calibri"/>
              </a:rPr>
              <a:t>, но помните о важности консультирования относительно контрацепции при назначении </a:t>
            </a:r>
            <a:r>
              <a:rPr lang="ru-RU" sz="1200" b="0" i="0" strike="noStrike" cap="none" spc="0" baseline="0" dirty="0" err="1">
                <a:solidFill>
                  <a:srgbClr val="000000"/>
                </a:solidFill>
                <a:effectLst/>
                <a:latin typeface="Calibri"/>
                <a:ea typeface="Calibri"/>
                <a:cs typeface="Calibri"/>
              </a:rPr>
              <a:t>молнупиравира</a:t>
            </a:r>
            <a:r>
              <a:rPr lang="ru-RU" sz="1200" b="0" i="0" strike="noStrike" cap="none" spc="0" baseline="0" dirty="0">
                <a:solidFill>
                  <a:srgbClr val="000000"/>
                </a:solidFill>
                <a:effectLst/>
                <a:latin typeface="Calibri"/>
                <a:ea typeface="Calibri"/>
                <a:cs typeface="Calibri"/>
              </a:rPr>
              <a:t>. В частности, для мужчин барьерная контрацепция должна использоваться в течение 3 месяцев после приема этого препарата. Этот документ будет включен в информационный листок пациента, предоставленный пациенту, но должен быть повторно указан врачом-клиницистом/медицинским работником в качестве особых указаний во время назначения препарата.</a:t>
            </a:r>
          </a:p>
        </p:txBody>
      </p:sp>
      <p:sp>
        <p:nvSpPr>
          <p:cNvPr id="4" name="Slide Number Placeholder 3"/>
          <p:cNvSpPr>
            <a:spLocks noGrp="1"/>
          </p:cNvSpPr>
          <p:nvPr>
            <p:ph type="sldNum" sz="quarter" idx="5"/>
          </p:nvPr>
        </p:nvSpPr>
        <p:spPr/>
        <p:txBody>
          <a:bodyPr/>
          <a:lstStyle/>
          <a:p>
            <a:fld id="{A2FA9890-9C3C-F040-8A1D-47B5802A485B}" type="slidenum">
              <a:rPr lang="en-US" smtClean="0"/>
              <a:t>102</a:t>
            </a:fld>
            <a:endParaRPr lang="en-US"/>
          </a:p>
        </p:txBody>
      </p:sp>
    </p:spTree>
    <p:extLst>
      <p:ext uri="{BB962C8B-B14F-4D97-AF65-F5344CB8AC3E}">
        <p14:creationId xmlns:p14="http://schemas.microsoft.com/office/powerpoint/2010/main" val="5550017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Возможность предложить эффективное лечение для пациентов с коронавирусной инфекцией COVID-19 и предотвратить прогрессирование заболевания — ведь это замечательно, когда у них есть доступное лечение. Это одна из составляющих улучшения ухода за всеми пациентами с COVID, которая впоследствии поддерживает систему здравоохранения в реагировании на пандемию и подготовке к будущему.</a:t>
            </a:r>
            <a:br>
              <a:rPr sz="1200" dirty="0"/>
            </a:br>
            <a:br>
              <a:rPr sz="1200" dirty="0"/>
            </a:br>
            <a:r>
              <a:rPr lang="ru-RU" sz="1200" b="0" i="0" strike="noStrike" cap="none" spc="0" baseline="0" dirty="0">
                <a:solidFill>
                  <a:srgbClr val="000000"/>
                </a:solidFill>
                <a:effectLst/>
                <a:latin typeface="Calibri"/>
                <a:ea typeface="Calibri"/>
                <a:cs typeface="Calibri"/>
              </a:rPr>
              <a:t>Это не самостоятельная задача — это комплексная, качественная медицинская помощь.</a:t>
            </a:r>
          </a:p>
        </p:txBody>
      </p:sp>
      <p:sp>
        <p:nvSpPr>
          <p:cNvPr id="4" name="Slide Number Placeholder 3"/>
          <p:cNvSpPr>
            <a:spLocks noGrp="1"/>
          </p:cNvSpPr>
          <p:nvPr>
            <p:ph type="sldNum" sz="quarter" idx="5"/>
          </p:nvPr>
        </p:nvSpPr>
        <p:spPr/>
        <p:txBody>
          <a:bodyPr/>
          <a:lstStyle/>
          <a:p>
            <a:fld id="{A2FA9890-9C3C-F040-8A1D-47B5802A485B}" type="slidenum">
              <a:rPr lang="en-US" smtClean="0"/>
              <a:t>105</a:t>
            </a:fld>
            <a:endParaRPr lang="en-US"/>
          </a:p>
        </p:txBody>
      </p:sp>
    </p:spTree>
    <p:extLst>
      <p:ext uri="{BB962C8B-B14F-4D97-AF65-F5344CB8AC3E}">
        <p14:creationId xmlns:p14="http://schemas.microsoft.com/office/powerpoint/2010/main" val="12029678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Ранняя диагностика и лечение — это жизненно важный подход ко многим различным заболеваниям. Это включает коронавирусную инфекцию COVID-19, а также другие острые инфекции, такие как пневмония или ИМП, среди других мероприятий в области общественного здравоохранения, включая ВИЧ или туберкулез, существует прецедент.  </a:t>
            </a:r>
          </a:p>
          <a:p>
            <a:endParaRPr lang="en-US" dirty="0"/>
          </a:p>
          <a:p>
            <a:r>
              <a:rPr lang="ru-RU" sz="1200" b="0" i="0" strike="noStrike" cap="none" spc="0" baseline="0" dirty="0">
                <a:solidFill>
                  <a:srgbClr val="000000"/>
                </a:solidFill>
                <a:effectLst/>
                <a:latin typeface="Calibri"/>
                <a:ea typeface="Calibri"/>
                <a:cs typeface="Calibri"/>
              </a:rPr>
              <a:t>Создание возможностей для успеха с использованием этой системы имеет большой потенциал, и если следующий вариант или итерация COVID будут более тяжелыми, наличие этой системы может оказать огромное влияние.</a:t>
            </a:r>
          </a:p>
        </p:txBody>
      </p:sp>
      <p:sp>
        <p:nvSpPr>
          <p:cNvPr id="4" name="Slide Number Placeholder 3"/>
          <p:cNvSpPr>
            <a:spLocks noGrp="1"/>
          </p:cNvSpPr>
          <p:nvPr>
            <p:ph type="sldNum" sz="quarter" idx="5"/>
          </p:nvPr>
        </p:nvSpPr>
        <p:spPr/>
        <p:txBody>
          <a:bodyPr/>
          <a:lstStyle/>
          <a:p>
            <a:fld id="{A2FA9890-9C3C-F040-8A1D-47B5802A485B}" type="slidenum">
              <a:rPr lang="en-US" smtClean="0"/>
              <a:t>106</a:t>
            </a:fld>
            <a:endParaRPr lang="en-US"/>
          </a:p>
        </p:txBody>
      </p:sp>
    </p:spTree>
    <p:extLst>
      <p:ext uri="{BB962C8B-B14F-4D97-AF65-F5344CB8AC3E}">
        <p14:creationId xmlns:p14="http://schemas.microsoft.com/office/powerpoint/2010/main" val="6253066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a:solidFill>
                  <a:srgbClr val="000000"/>
                </a:solidFill>
                <a:effectLst/>
                <a:latin typeface="Calibri"/>
                <a:ea typeface="Calibri"/>
                <a:cs typeface="Calibri"/>
              </a:rPr>
              <a:t>Это возможность для мозгового штурма.  </a:t>
            </a:r>
          </a:p>
          <a:p>
            <a:r>
              <a:rPr lang="ru-RU" sz="1200" b="0" i="0" strike="noStrike" cap="none" spc="0" baseline="0">
                <a:solidFill>
                  <a:srgbClr val="000000"/>
                </a:solidFill>
                <a:effectLst/>
                <a:latin typeface="Calibri"/>
                <a:ea typeface="Calibri"/>
                <a:cs typeface="Calibri"/>
              </a:rPr>
              <a:t>Она будет использоваться для планирования действий, которые, как мы надеемся, позволят клиническим группам вернуться к своей работе с идеями по внедрению теста на лечение и поддержанию других процессов для оптимизации ухода за другими пациентами.</a:t>
            </a:r>
          </a:p>
        </p:txBody>
      </p:sp>
      <p:sp>
        <p:nvSpPr>
          <p:cNvPr id="4" name="Slide Number Placeholder 3"/>
          <p:cNvSpPr>
            <a:spLocks noGrp="1"/>
          </p:cNvSpPr>
          <p:nvPr>
            <p:ph type="sldNum" sz="quarter" idx="5"/>
          </p:nvPr>
        </p:nvSpPr>
        <p:spPr/>
        <p:txBody>
          <a:bodyPr/>
          <a:lstStyle/>
          <a:p>
            <a:fld id="{A2FA9890-9C3C-F040-8A1D-47B5802A485B}" type="slidenum">
              <a:rPr lang="en-US" smtClean="0"/>
              <a:t>107</a:t>
            </a:fld>
            <a:endParaRPr lang="en-US"/>
          </a:p>
        </p:txBody>
      </p:sp>
    </p:spTree>
    <p:extLst>
      <p:ext uri="{BB962C8B-B14F-4D97-AF65-F5344CB8AC3E}">
        <p14:creationId xmlns:p14="http://schemas.microsoft.com/office/powerpoint/2010/main" val="109992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Внедрение и интеграция тестов для лечения в стандартные клинические услуги не является простым процессом.</a:t>
            </a:r>
            <a:br>
              <a:rPr sz="1200" dirty="0"/>
            </a:br>
            <a:r>
              <a:rPr lang="ru-RU" sz="1200" b="0" i="0" strike="noStrike" cap="none" spc="0" baseline="0" dirty="0">
                <a:solidFill>
                  <a:srgbClr val="000000"/>
                </a:solidFill>
                <a:effectLst/>
                <a:latin typeface="Calibri"/>
                <a:ea typeface="Calibri"/>
                <a:cs typeface="Calibri"/>
              </a:rPr>
              <a:t>На различных уровнях необходимо учитывать множество факторов.</a:t>
            </a:r>
          </a:p>
          <a:p>
            <a:r>
              <a:rPr lang="ru-RU" sz="1200" b="0" i="0" strike="noStrike" cap="none" spc="0" baseline="0" dirty="0">
                <a:solidFill>
                  <a:srgbClr val="000000"/>
                </a:solidFill>
                <a:effectLst/>
                <a:latin typeface="Calibri"/>
                <a:ea typeface="Calibri"/>
                <a:cs typeface="Calibri"/>
              </a:rPr>
              <a:t>Соответствующее руководство по внедрению предназначено для определения факторов и стран поддержки, а также мест предоставления услуг для систематического рассмотрения и решения проблем, необходимых для внедрения программы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a:t>
            </a:r>
          </a:p>
          <a:p>
            <a:endParaRPr lang="en-US" dirty="0"/>
          </a:p>
          <a:p>
            <a:r>
              <a:rPr lang="ru-RU" sz="1200" b="0" i="0" strike="noStrike" cap="none" spc="0" baseline="0" dirty="0">
                <a:solidFill>
                  <a:srgbClr val="000000"/>
                </a:solidFill>
                <a:effectLst/>
                <a:latin typeface="Calibri"/>
                <a:ea typeface="Calibri"/>
                <a:cs typeface="Calibri"/>
              </a:rPr>
              <a:t>Учитывайте эти факторы и подумайте, что уже произошло в Вашем учреждении и какие действия Вы можете определить, на чем следует сосредоточиться.</a:t>
            </a:r>
          </a:p>
          <a:p>
            <a:endParaRPr lang="en-US" dirty="0"/>
          </a:p>
          <a:p>
            <a:r>
              <a:rPr lang="ru-RU" sz="1200" b="0" i="0" strike="noStrike" cap="none" spc="0" baseline="0" dirty="0" err="1">
                <a:solidFill>
                  <a:srgbClr val="000000"/>
                </a:solidFill>
                <a:effectLst/>
                <a:latin typeface="Calibri"/>
                <a:ea typeface="Calibri"/>
                <a:cs typeface="Calibri"/>
              </a:rPr>
              <a:t>https</a:t>
            </a:r>
            <a:r>
              <a:rPr lang="ru-RU" sz="1200" b="0" i="0" strike="noStrike" cap="none" spc="0" baseline="0" dirty="0">
                <a:solidFill>
                  <a:srgbClr val="000000"/>
                </a:solidFill>
                <a:effectLst/>
                <a:latin typeface="Calibri"/>
                <a:ea typeface="Calibri"/>
                <a:cs typeface="Calibri"/>
              </a:rPr>
              <a:t>://</a:t>
            </a:r>
            <a:r>
              <a:rPr lang="ru-RU" sz="1200" b="0" i="0" strike="noStrike" cap="none" spc="0" baseline="0" dirty="0" err="1">
                <a:solidFill>
                  <a:srgbClr val="000000"/>
                </a:solidFill>
                <a:effectLst/>
                <a:latin typeface="Calibri"/>
                <a:ea typeface="Calibri"/>
                <a:cs typeface="Calibri"/>
              </a:rPr>
              <a:t>opencriticalcare.org</a:t>
            </a:r>
            <a:r>
              <a:rPr lang="ru-RU" sz="1200" b="0" i="0" strike="noStrike" cap="none" spc="0" baseline="0" dirty="0">
                <a:solidFill>
                  <a:srgbClr val="000000"/>
                </a:solidFill>
                <a:effectLst/>
                <a:latin typeface="Calibri"/>
                <a:ea typeface="Calibri"/>
                <a:cs typeface="Calibri"/>
              </a:rPr>
              <a:t>/</a:t>
            </a:r>
            <a:r>
              <a:rPr lang="ru-RU" sz="1200" b="0" i="0" strike="noStrike" cap="none" spc="0" baseline="0" dirty="0" err="1">
                <a:solidFill>
                  <a:srgbClr val="000000"/>
                </a:solidFill>
                <a:effectLst/>
                <a:latin typeface="Calibri"/>
                <a:ea typeface="Calibri"/>
                <a:cs typeface="Calibri"/>
              </a:rPr>
              <a:t>wp-content</a:t>
            </a:r>
            <a:r>
              <a:rPr lang="ru-RU" sz="1200" b="0" i="0" strike="noStrike" cap="none" spc="0" baseline="0" dirty="0">
                <a:solidFill>
                  <a:srgbClr val="000000"/>
                </a:solidFill>
                <a:effectLst/>
                <a:latin typeface="Calibri"/>
                <a:ea typeface="Calibri"/>
                <a:cs typeface="Calibri"/>
              </a:rPr>
              <a:t>/</a:t>
            </a:r>
            <a:r>
              <a:rPr lang="ru-RU" sz="1200" b="0" i="0" strike="noStrike" cap="none" spc="0" baseline="0" dirty="0" err="1">
                <a:solidFill>
                  <a:srgbClr val="000000"/>
                </a:solidFill>
                <a:effectLst/>
                <a:latin typeface="Calibri"/>
                <a:ea typeface="Calibri"/>
                <a:cs typeface="Calibri"/>
              </a:rPr>
              <a:t>uploads</a:t>
            </a:r>
            <a:r>
              <a:rPr lang="ru-RU" sz="1200" b="0" i="0" strike="noStrike" cap="none" spc="0" baseline="0" dirty="0">
                <a:solidFill>
                  <a:srgbClr val="000000"/>
                </a:solidFill>
                <a:effectLst/>
                <a:latin typeface="Calibri"/>
                <a:ea typeface="Calibri"/>
                <a:cs typeface="Calibri"/>
              </a:rPr>
              <a:t>/2022/06/Implementation-Guide-Test-to-Treat-July-2022-ipycid.pdf</a:t>
            </a:r>
          </a:p>
        </p:txBody>
      </p:sp>
      <p:sp>
        <p:nvSpPr>
          <p:cNvPr id="4" name="Slide Number Placeholder 3"/>
          <p:cNvSpPr>
            <a:spLocks noGrp="1"/>
          </p:cNvSpPr>
          <p:nvPr>
            <p:ph type="sldNum" sz="quarter" idx="5"/>
          </p:nvPr>
        </p:nvSpPr>
        <p:spPr/>
        <p:txBody>
          <a:bodyPr/>
          <a:lstStyle/>
          <a:p>
            <a:fld id="{A2FA9890-9C3C-F040-8A1D-47B5802A485B}" type="slidenum">
              <a:rPr lang="en-US" smtClean="0"/>
              <a:t>108</a:t>
            </a:fld>
            <a:endParaRPr lang="en-US"/>
          </a:p>
        </p:txBody>
      </p:sp>
    </p:spTree>
    <p:extLst>
      <p:ext uri="{BB962C8B-B14F-4D97-AF65-F5344CB8AC3E}">
        <p14:creationId xmlns:p14="http://schemas.microsoft.com/office/powerpoint/2010/main" val="8421443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Эта работа предназначена для планирования и рассмотрения процесса среди участников тренинга/группы.</a:t>
            </a:r>
          </a:p>
          <a:p>
            <a:r>
              <a:rPr lang="ru-RU" sz="1200" b="0" i="0" strike="noStrike" cap="none" spc="0" baseline="0" dirty="0">
                <a:solidFill>
                  <a:srgbClr val="000000"/>
                </a:solidFill>
                <a:effectLst/>
                <a:latin typeface="Calibri"/>
                <a:ea typeface="Calibri"/>
                <a:cs typeface="Calibri"/>
              </a:rPr>
              <a:t>Рассмотрите текущий сценарий и рассмотрите, что необходимо для проведения теста для лечения. </a:t>
            </a:r>
          </a:p>
          <a:p>
            <a:r>
              <a:rPr lang="ru-RU" sz="1200" b="0" i="0" strike="noStrike" cap="none" spc="0" baseline="0" dirty="0">
                <a:solidFill>
                  <a:srgbClr val="000000"/>
                </a:solidFill>
                <a:effectLst/>
                <a:latin typeface="Calibri"/>
                <a:ea typeface="Calibri"/>
                <a:cs typeface="Calibri"/>
              </a:rPr>
              <a:t>Подумайте о сильных сторонах, пробелах и возможностях. Подумайте о пространстве и медицинских работниках, работающих в этом пространстве. Подумайте о пациентах и стратегиях оптимизации ухода за пациентами.</a:t>
            </a:r>
          </a:p>
          <a:p>
            <a:endParaRPr lang="en-US" dirty="0"/>
          </a:p>
          <a:p>
            <a:r>
              <a:rPr lang="ru-RU" sz="1200" b="0" i="0" strike="noStrike" cap="none" spc="0" baseline="0" dirty="0">
                <a:solidFill>
                  <a:srgbClr val="000000"/>
                </a:solidFill>
                <a:effectLst/>
                <a:latin typeface="Calibri"/>
                <a:ea typeface="Calibri"/>
                <a:cs typeface="Calibri"/>
              </a:rPr>
              <a:t>Как </a:t>
            </a:r>
            <a:r>
              <a:rPr lang="ru-RU" sz="1200" b="0" i="0" strike="noStrike" cap="none" spc="0" baseline="0" dirty="0" err="1">
                <a:solidFill>
                  <a:srgbClr val="000000"/>
                </a:solidFill>
                <a:effectLst/>
                <a:latin typeface="Calibri"/>
                <a:ea typeface="Calibri"/>
                <a:cs typeface="Calibri"/>
              </a:rPr>
              <a:t>фасилитатор</a:t>
            </a:r>
            <a:r>
              <a:rPr lang="ru-RU" sz="1200" b="0" i="0" strike="noStrike" cap="none" spc="0" baseline="0" dirty="0">
                <a:solidFill>
                  <a:srgbClr val="000000"/>
                </a:solidFill>
                <a:effectLst/>
                <a:latin typeface="Calibri"/>
                <a:ea typeface="Calibri"/>
                <a:cs typeface="Calibri"/>
              </a:rPr>
              <a:t>, Вы можете ознакомиться с полной картой процесса PPT и инструкциями для </a:t>
            </a:r>
            <a:r>
              <a:rPr lang="ru-RU" sz="1200" b="0" i="0" strike="noStrike" cap="none" spc="0" baseline="0" dirty="0" err="1">
                <a:solidFill>
                  <a:srgbClr val="000000"/>
                </a:solidFill>
                <a:effectLst/>
                <a:latin typeface="Calibri"/>
                <a:ea typeface="Calibri"/>
                <a:cs typeface="Calibri"/>
              </a:rPr>
              <a:t>фасилитатора</a:t>
            </a:r>
            <a:r>
              <a:rPr lang="ru-RU" sz="1200" b="0" i="0" strike="noStrike" cap="none" spc="0" baseline="0" dirty="0">
                <a:solidFill>
                  <a:srgbClr val="000000"/>
                </a:solidFill>
                <a:effectLst/>
                <a:latin typeface="Calibri"/>
                <a:ea typeface="Calibri"/>
                <a:cs typeface="Calibri"/>
              </a:rPr>
              <a:t> из Руководства по клиническим протоколам </a:t>
            </a:r>
            <a:r>
              <a:rPr lang="ru-RU" sz="1200" b="0" i="0" strike="noStrike" cap="none" spc="0" baseline="0" dirty="0" err="1">
                <a:solidFill>
                  <a:srgbClr val="000000"/>
                </a:solidFill>
                <a:effectLst/>
                <a:latin typeface="Calibri"/>
                <a:ea typeface="Calibri"/>
                <a:cs typeface="Calibri"/>
              </a:rPr>
              <a:t>EpiC</a:t>
            </a:r>
            <a:r>
              <a:rPr lang="ru-RU" sz="1200" b="0" i="0" strike="noStrike" cap="none" spc="0" baseline="0" dirty="0">
                <a:solidFill>
                  <a:srgbClr val="000000"/>
                </a:solidFill>
                <a:effectLst/>
                <a:latin typeface="Calibri"/>
                <a:ea typeface="Calibri"/>
                <a:cs typeface="Calibri"/>
              </a:rPr>
              <a:t> (доступно в приложении).  </a:t>
            </a:r>
          </a:p>
        </p:txBody>
      </p:sp>
      <p:sp>
        <p:nvSpPr>
          <p:cNvPr id="4" name="Slide Number Placeholder 3"/>
          <p:cNvSpPr>
            <a:spLocks noGrp="1"/>
          </p:cNvSpPr>
          <p:nvPr>
            <p:ph type="sldNum" sz="quarter" idx="5"/>
          </p:nvPr>
        </p:nvSpPr>
        <p:spPr/>
        <p:txBody>
          <a:bodyPr/>
          <a:lstStyle/>
          <a:p>
            <a:fld id="{A2FA9890-9C3C-F040-8A1D-47B5802A485B}" type="slidenum">
              <a:rPr lang="en-US" smtClean="0"/>
              <a:t>109</a:t>
            </a:fld>
            <a:endParaRPr lang="en-US"/>
          </a:p>
        </p:txBody>
      </p:sp>
    </p:spTree>
    <p:extLst>
      <p:ext uri="{BB962C8B-B14F-4D97-AF65-F5344CB8AC3E}">
        <p14:creationId xmlns:p14="http://schemas.microsoft.com/office/powerpoint/2010/main" val="41116903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110</a:t>
            </a:fld>
            <a:endParaRPr lang="en-US"/>
          </a:p>
        </p:txBody>
      </p:sp>
    </p:spTree>
    <p:extLst>
      <p:ext uri="{BB962C8B-B14F-4D97-AF65-F5344CB8AC3E}">
        <p14:creationId xmlns:p14="http://schemas.microsoft.com/office/powerpoint/2010/main" val="137759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Сложно предсказать, что будет происходить дальше. Мы знаем, что в дополнение к вакцинам и профилактике у нас есть значительные достижения в области диагностики и терапии. Этот тренинг посвящен программе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 — стратегии, направленной на выявление и диагностику случаев в нужное время для обеспечения надлежащего лечения, предотвращения прогрессирования заболевания и снижения дальнейшего распространения заболевания. Это один из элементов широкого подхода к надлежащему лечению и ведению пациентов с коронавирусной инфекцией COVID-19, который в итоге поможет нам всем, независимо от того, что произойдет дальше.</a:t>
            </a:r>
          </a:p>
          <a:p>
            <a:endParaRPr lang="en-US" dirty="0"/>
          </a:p>
          <a:p>
            <a:r>
              <a:rPr lang="ru-RU" sz="1200" b="0" i="0" strike="noStrike" cap="none" spc="0" baseline="0" dirty="0">
                <a:solidFill>
                  <a:srgbClr val="000000"/>
                </a:solidFill>
                <a:effectLst/>
                <a:latin typeface="Calibri"/>
                <a:ea typeface="Calibri"/>
                <a:cs typeface="Calibri"/>
              </a:rPr>
              <a:t>«Мы все столкнулись с этим вместе — и мы справимся с этим вместе».</a:t>
            </a:r>
          </a:p>
        </p:txBody>
      </p:sp>
      <p:sp>
        <p:nvSpPr>
          <p:cNvPr id="4" name="Slide Number Placeholder 3"/>
          <p:cNvSpPr>
            <a:spLocks noGrp="1"/>
          </p:cNvSpPr>
          <p:nvPr>
            <p:ph type="sldNum" sz="quarter" idx="5"/>
          </p:nvPr>
        </p:nvSpPr>
        <p:spPr/>
        <p:txBody>
          <a:bodyPr/>
          <a:lstStyle/>
          <a:p>
            <a:fld id="{A2FA9890-9C3C-F040-8A1D-47B5802A485B}" type="slidenum">
              <a:rPr lang="en-US" smtClean="0"/>
              <a:t>10</a:t>
            </a:fld>
            <a:endParaRPr lang="en-US"/>
          </a:p>
        </p:txBody>
      </p:sp>
    </p:spTree>
    <p:extLst>
      <p:ext uri="{BB962C8B-B14F-4D97-AF65-F5344CB8AC3E}">
        <p14:creationId xmlns:p14="http://schemas.microsoft.com/office/powerpoint/2010/main" val="39011379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strike="noStrike" cap="none" spc="0" baseline="0" dirty="0">
                <a:solidFill>
                  <a:srgbClr val="000000"/>
                </a:solidFill>
                <a:effectLst/>
                <a:latin typeface="Calibri"/>
                <a:ea typeface="Calibri"/>
                <a:cs typeface="Calibri"/>
              </a:rPr>
              <a:t>В заключение следует отметить, что не надо забывать оставаться в курсе, поскольку информация о лечении коронавирусной инфекции COVID-19, включая пероральные противовирусные препараты и программу Test </a:t>
            </a:r>
            <a:r>
              <a:rPr lang="ru-RU" sz="1200" b="0" i="0" strike="noStrike" cap="none" spc="0" baseline="0" dirty="0" err="1">
                <a:solidFill>
                  <a:srgbClr val="000000"/>
                </a:solidFill>
                <a:effectLst/>
                <a:latin typeface="Calibri"/>
                <a:ea typeface="Calibri"/>
                <a:cs typeface="Calibri"/>
              </a:rPr>
              <a:t>to</a:t>
            </a:r>
            <a:r>
              <a:rPr lang="ru-RU" sz="1200" b="0" i="0" strike="noStrike" cap="none" spc="0" baseline="0" dirty="0">
                <a:solidFill>
                  <a:srgbClr val="000000"/>
                </a:solidFill>
                <a:effectLst/>
                <a:latin typeface="Calibri"/>
                <a:ea typeface="Calibri"/>
                <a:cs typeface="Calibri"/>
              </a:rPr>
              <a:t> </a:t>
            </a:r>
            <a:r>
              <a:rPr lang="ru-RU" sz="1200" b="0" i="0" strike="noStrike" cap="none" spc="0" baseline="0" dirty="0" err="1">
                <a:solidFill>
                  <a:srgbClr val="000000"/>
                </a:solidFill>
                <a:effectLst/>
                <a:latin typeface="Calibri"/>
                <a:ea typeface="Calibri"/>
                <a:cs typeface="Calibri"/>
              </a:rPr>
              <a:t>Treat</a:t>
            </a:r>
            <a:r>
              <a:rPr lang="ru-RU" sz="1200" b="0" i="0" strike="noStrike" cap="none" spc="0" baseline="0" dirty="0">
                <a:solidFill>
                  <a:srgbClr val="000000"/>
                </a:solidFill>
                <a:effectLst/>
                <a:latin typeface="Calibri"/>
                <a:ea typeface="Calibri"/>
                <a:cs typeface="Calibri"/>
              </a:rPr>
              <a:t>, продолжает развиваться. Это некоторые полезные ресурсы для того, чтобы быть в курсе последних событий, и мы рекомендуем Вам продолжать следить за новостями национальных руководств, а также этих международных руководств.</a:t>
            </a:r>
          </a:p>
        </p:txBody>
      </p:sp>
      <p:sp>
        <p:nvSpPr>
          <p:cNvPr id="4" name="Slide Number Placeholder 3"/>
          <p:cNvSpPr>
            <a:spLocks noGrp="1"/>
          </p:cNvSpPr>
          <p:nvPr>
            <p:ph type="sldNum" sz="quarter" idx="5"/>
          </p:nvPr>
        </p:nvSpPr>
        <p:spPr/>
        <p:txBody>
          <a:bodyPr/>
          <a:lstStyle/>
          <a:p>
            <a:fld id="{A2FA9890-9C3C-F040-8A1D-47B5802A485B}" type="slidenum">
              <a:rPr lang="en-US" smtClean="0"/>
              <a:t>111</a:t>
            </a:fld>
            <a:endParaRPr lang="en-US"/>
          </a:p>
        </p:txBody>
      </p:sp>
    </p:spTree>
    <p:extLst>
      <p:ext uri="{BB962C8B-B14F-4D97-AF65-F5344CB8AC3E}">
        <p14:creationId xmlns:p14="http://schemas.microsoft.com/office/powerpoint/2010/main" val="13611252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A9890-9C3C-F040-8A1D-47B5802A485B}" type="slidenum">
              <a:rPr lang="en-US" smtClean="0"/>
              <a:t>112</a:t>
            </a:fld>
            <a:endParaRPr lang="en-US"/>
          </a:p>
        </p:txBody>
      </p:sp>
    </p:spTree>
    <p:extLst>
      <p:ext uri="{BB962C8B-B14F-4D97-AF65-F5344CB8AC3E}">
        <p14:creationId xmlns:p14="http://schemas.microsoft.com/office/powerpoint/2010/main" val="3370432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965" y="5941931"/>
            <a:ext cx="2067183" cy="636056"/>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a:blip r:embed="rId3">
            <a:alphaModFix/>
            <a:extLst>
              <a:ext uri="{28A0092B-C50C-407E-A947-70E740481C1C}">
                <a14:useLocalDpi xmlns:a14="http://schemas.microsoft.com/office/drawing/2010/main" val="0"/>
              </a:ext>
            </a:extLst>
          </a:blip>
          <a:srcRect t="36352" r="38913"/>
          <a:stretch>
            <a:fillRect/>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a:blip r:embed="rId3">
            <a:alphaModFix/>
            <a:extLst>
              <a:ext uri="{28A0092B-C50C-407E-A947-70E740481C1C}">
                <a14:useLocalDpi xmlns:a14="http://schemas.microsoft.com/office/drawing/2010/main" val="0"/>
              </a:ext>
            </a:extLst>
          </a:blip>
          <a:srcRect l="123" t="54602" r="55624" b="-475"/>
          <a:stretch>
            <a:fillRect/>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4"/>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255493151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17F1F82B-EACD-44DD-B37E-7A7D49CC393D}" type="slidenum">
              <a:rPr lang="en-US"/>
              <a:pPr>
                <a:defRPr/>
              </a:pPr>
              <a:t>‹#›</a:t>
            </a:fld>
            <a:endParaRPr lang="en-US"/>
          </a:p>
        </p:txBody>
      </p:sp>
    </p:spTree>
    <p:extLst>
      <p:ext uri="{BB962C8B-B14F-4D97-AF65-F5344CB8AC3E}">
        <p14:creationId xmlns:p14="http://schemas.microsoft.com/office/powerpoint/2010/main" val="10804148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5432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734EB123-A9D5-1547-B8E4-C7EBCDB647C4}"/>
              </a:ext>
            </a:extLst>
          </p:cNvPr>
          <p:cNvPicPr>
            <a:picLocks noChangeAspect="1"/>
          </p:cNvPicPr>
          <p:nvPr userDrawn="1"/>
        </p:nvPicPr>
        <p:blipFill>
          <a:blip r:embed="rId2">
            <a:alphaModFix amt="14000"/>
          </a:blip>
          <a:srcRect r="50248" b="50000"/>
          <a:stretch>
            <a:fillRect/>
          </a:stretch>
        </p:blipFill>
        <p:spPr>
          <a:xfrm rot="10800000">
            <a:off x="0" y="-20736"/>
            <a:ext cx="3273461" cy="2895009"/>
          </a:xfrm>
          <a:prstGeom prst="rect">
            <a:avLst/>
          </a:prstGeom>
        </p:spPr>
      </p:pic>
    </p:spTree>
    <p:extLst>
      <p:ext uri="{BB962C8B-B14F-4D97-AF65-F5344CB8AC3E}">
        <p14:creationId xmlns:p14="http://schemas.microsoft.com/office/powerpoint/2010/main" val="18335491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DD789-6D25-CD23-7520-AB60B14C18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18FD6A-95E8-66E3-356B-3294AF089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0556C8-ABF8-0965-5A01-0CE39A5E903B}"/>
              </a:ext>
            </a:extLst>
          </p:cNvPr>
          <p:cNvSpPr>
            <a:spLocks noGrp="1"/>
          </p:cNvSpPr>
          <p:nvPr>
            <p:ph type="dt" sz="half" idx="10"/>
          </p:nvPr>
        </p:nvSpPr>
        <p:spPr/>
        <p:txBody>
          <a:bodyPr/>
          <a:lstStyle/>
          <a:p>
            <a:fld id="{1362879B-9FA3-4EDD-90BE-CD6A917E79DF}" type="datetimeFigureOut">
              <a:rPr lang="en-US" smtClean="0"/>
              <a:t>2/6/23</a:t>
            </a:fld>
            <a:endParaRPr lang="en-US"/>
          </a:p>
        </p:txBody>
      </p:sp>
      <p:sp>
        <p:nvSpPr>
          <p:cNvPr id="5" name="Footer Placeholder 4">
            <a:extLst>
              <a:ext uri="{FF2B5EF4-FFF2-40B4-BE49-F238E27FC236}">
                <a16:creationId xmlns:a16="http://schemas.microsoft.com/office/drawing/2014/main" id="{92F62068-85FE-8960-BC93-A3CCA740F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D05E-3FEF-32F1-7813-D91AFF26CEDA}"/>
              </a:ext>
            </a:extLst>
          </p:cNvPr>
          <p:cNvSpPr>
            <a:spLocks noGrp="1"/>
          </p:cNvSpPr>
          <p:nvPr>
            <p:ph type="sldNum" sz="quarter" idx="12"/>
          </p:nvPr>
        </p:nvSpPr>
        <p:spPr/>
        <p:txBody>
          <a:bodyPr/>
          <a:lstStyle/>
          <a:p>
            <a:fld id="{4CF88EB7-66A9-4D87-AF39-F9E6A1533717}" type="slidenum">
              <a:rPr lang="en-US" smtClean="0"/>
              <a:t>‹#›</a:t>
            </a:fld>
            <a:endParaRPr lang="en-US"/>
          </a:p>
        </p:txBody>
      </p:sp>
    </p:spTree>
    <p:extLst>
      <p:ext uri="{BB962C8B-B14F-4D97-AF65-F5344CB8AC3E}">
        <p14:creationId xmlns:p14="http://schemas.microsoft.com/office/powerpoint/2010/main" val="8396083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FD58-E07A-E8E3-79CD-7E3AF96FC2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A744B-61C7-C5F5-F7C0-8285BFFBB9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690713-06E4-1B7F-C8FB-870C0497CBA7}"/>
              </a:ext>
            </a:extLst>
          </p:cNvPr>
          <p:cNvSpPr>
            <a:spLocks noGrp="1"/>
          </p:cNvSpPr>
          <p:nvPr>
            <p:ph type="dt" sz="half" idx="10"/>
          </p:nvPr>
        </p:nvSpPr>
        <p:spPr/>
        <p:txBody>
          <a:bodyPr/>
          <a:lstStyle/>
          <a:p>
            <a:fld id="{1362879B-9FA3-4EDD-90BE-CD6A917E79DF}" type="datetimeFigureOut">
              <a:rPr lang="en-US" smtClean="0"/>
              <a:t>2/6/23</a:t>
            </a:fld>
            <a:endParaRPr lang="en-US"/>
          </a:p>
        </p:txBody>
      </p:sp>
      <p:sp>
        <p:nvSpPr>
          <p:cNvPr id="5" name="Footer Placeholder 4">
            <a:extLst>
              <a:ext uri="{FF2B5EF4-FFF2-40B4-BE49-F238E27FC236}">
                <a16:creationId xmlns:a16="http://schemas.microsoft.com/office/drawing/2014/main" id="{59BC7831-69F1-6A38-7449-7387E8796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DAB46-7917-97B9-82DD-5CB2FBB93210}"/>
              </a:ext>
            </a:extLst>
          </p:cNvPr>
          <p:cNvSpPr>
            <a:spLocks noGrp="1"/>
          </p:cNvSpPr>
          <p:nvPr>
            <p:ph type="sldNum" sz="quarter" idx="12"/>
          </p:nvPr>
        </p:nvSpPr>
        <p:spPr/>
        <p:txBody>
          <a:bodyPr/>
          <a:lstStyle/>
          <a:p>
            <a:fld id="{4CF88EB7-66A9-4D87-AF39-F9E6A1533717}" type="slidenum">
              <a:rPr lang="en-US" smtClean="0"/>
              <a:t>‹#›</a:t>
            </a:fld>
            <a:endParaRPr lang="en-US"/>
          </a:p>
        </p:txBody>
      </p:sp>
    </p:spTree>
    <p:extLst>
      <p:ext uri="{BB962C8B-B14F-4D97-AF65-F5344CB8AC3E}">
        <p14:creationId xmlns:p14="http://schemas.microsoft.com/office/powerpoint/2010/main" val="9232828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a:blip r:embed="rId2"/>
          <a:srcRect l="16978" t="15834" r="19350" b="17045"/>
          <a:stretch>
            <a:fillRect/>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31027080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a:blip r:embed="rId2">
            <a:alphaModFix amt="40000"/>
          </a:blip>
          <a:srcRect l="-476" t="-4739" r="45636" b="42707"/>
          <a:stretch>
            <a:fillRect/>
          </a:stretch>
        </p:blipFill>
        <p:spPr>
          <a:xfrm rot="16200000">
            <a:off x="8592039" y="20567"/>
            <a:ext cx="3608226" cy="3591697"/>
          </a:xfrm>
          <a:prstGeom prst="rect">
            <a:avLst/>
          </a:prstGeom>
        </p:spPr>
      </p:pic>
    </p:spTree>
    <p:extLst>
      <p:ext uri="{BB962C8B-B14F-4D97-AF65-F5344CB8AC3E}">
        <p14:creationId xmlns:p14="http://schemas.microsoft.com/office/powerpoint/2010/main" val="12310685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446918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D9A9-2F77-31DE-9518-EA07547E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51CF02-5B26-365B-B380-0ADFB813D3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70FE3-2232-FD6F-FFE0-B1B249DBB12E}"/>
              </a:ext>
            </a:extLst>
          </p:cNvPr>
          <p:cNvSpPr>
            <a:spLocks noGrp="1"/>
          </p:cNvSpPr>
          <p:nvPr>
            <p:ph type="dt" sz="half" idx="10"/>
          </p:nvPr>
        </p:nvSpPr>
        <p:spPr/>
        <p:txBody>
          <a:bodyPr/>
          <a:lstStyle/>
          <a:p>
            <a:fld id="{D95D9A42-DB41-8940-96D9-36845EDFED29}" type="datetimeFigureOut">
              <a:rPr lang="en-US" smtClean="0"/>
              <a:t>2/6/23</a:t>
            </a:fld>
            <a:endParaRPr lang="en-US"/>
          </a:p>
        </p:txBody>
      </p:sp>
      <p:sp>
        <p:nvSpPr>
          <p:cNvPr id="5" name="Footer Placeholder 4">
            <a:extLst>
              <a:ext uri="{FF2B5EF4-FFF2-40B4-BE49-F238E27FC236}">
                <a16:creationId xmlns:a16="http://schemas.microsoft.com/office/drawing/2014/main" id="{3D998A2C-E258-C324-6C38-A9564C430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89063-D760-FF24-6941-386DE58135B0}"/>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20062919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EF87-780C-52CC-7316-7532F17F79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8B6514-EF95-EBD8-B3A3-6F77F5B2F21B}"/>
              </a:ext>
            </a:extLst>
          </p:cNvPr>
          <p:cNvSpPr>
            <a:spLocks noGrp="1"/>
          </p:cNvSpPr>
          <p:nvPr>
            <p:ph type="dt" sz="half" idx="10"/>
          </p:nvPr>
        </p:nvSpPr>
        <p:spPr/>
        <p:txBody>
          <a:bodyPr/>
          <a:lstStyle/>
          <a:p>
            <a:fld id="{D95D9A42-DB41-8940-96D9-36845EDFED29}" type="datetimeFigureOut">
              <a:rPr lang="en-US" smtClean="0"/>
              <a:t>2/6/23</a:t>
            </a:fld>
            <a:endParaRPr lang="en-US"/>
          </a:p>
        </p:txBody>
      </p:sp>
      <p:sp>
        <p:nvSpPr>
          <p:cNvPr id="4" name="Footer Placeholder 3">
            <a:extLst>
              <a:ext uri="{FF2B5EF4-FFF2-40B4-BE49-F238E27FC236}">
                <a16:creationId xmlns:a16="http://schemas.microsoft.com/office/drawing/2014/main" id="{0769EF56-EC94-3646-0E15-C2CFFA2CB1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B4C8D-D918-9615-FEB6-332A2AA0E324}"/>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37583952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2207C0-8EBF-FF47-9405-041901B6C528}"/>
              </a:ext>
            </a:extLst>
          </p:cNvPr>
          <p:cNvSpPr>
            <a:spLocks noGrp="1"/>
          </p:cNvSpPr>
          <p:nvPr>
            <p:ph type="dt" sz="half" idx="10"/>
          </p:nvPr>
        </p:nvSpPr>
        <p:spPr/>
        <p:txBody>
          <a:bodyPr/>
          <a:lstStyle/>
          <a:p>
            <a:fld id="{D95D9A42-DB41-8940-96D9-36845EDFED29}" type="datetimeFigureOut">
              <a:rPr lang="en-US" smtClean="0"/>
              <a:t>2/6/23</a:t>
            </a:fld>
            <a:endParaRPr lang="en-US"/>
          </a:p>
        </p:txBody>
      </p:sp>
      <p:sp>
        <p:nvSpPr>
          <p:cNvPr id="3" name="Footer Placeholder 2">
            <a:extLst>
              <a:ext uri="{FF2B5EF4-FFF2-40B4-BE49-F238E27FC236}">
                <a16:creationId xmlns:a16="http://schemas.microsoft.com/office/drawing/2014/main" id="{E4AE9772-4FBD-80F2-896F-D77FCF2539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7D55A-D3AA-72B8-0E9D-468823D83928}"/>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20681155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p:cNvSpPr>
            <a:spLocks noGrp="1"/>
          </p:cNvSpPr>
          <p:nvPr>
            <p:ph type="sldNum" sz="quarter" idx="10"/>
          </p:nvPr>
        </p:nvSpPr>
        <p:spPr/>
        <p:txBody>
          <a:bodyPr/>
          <a:lstStyle>
            <a:lvl1pPr>
              <a:defRPr/>
            </a:lvl1pPr>
          </a:lstStyle>
          <a:p>
            <a:pPr>
              <a:defRPr/>
            </a:pPr>
            <a:fld id="{FEF22BF4-E4CF-45A2-8CAB-2CEA7D4850F7}" type="slidenum">
              <a:rPr lang="en-US"/>
              <a:pPr>
                <a:defRPr/>
              </a:pPr>
              <a:t>‹#›</a:t>
            </a:fld>
            <a:endParaRPr lang="en-US"/>
          </a:p>
        </p:txBody>
      </p:sp>
    </p:spTree>
    <p:extLst>
      <p:ext uri="{BB962C8B-B14F-4D97-AF65-F5344CB8AC3E}">
        <p14:creationId xmlns:p14="http://schemas.microsoft.com/office/powerpoint/2010/main" val="21481797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609600" y="1101725"/>
            <a:ext cx="109728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40822453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2/6/23</a:t>
            </a:fld>
            <a:endParaRPr lang="en-US"/>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1167513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28_50D2B0D8.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microsoft.com/office/2018/10/relationships/comments" Target="../comments/modernComment_1A8_9E5AC454.xml"/><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hyperlink" Target="https://opencriticalcare.org/wp-content/uploads/2022/06/Implementation-Guide-Test-to-Treat-July-2022-ipycid.pdf"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hyperlink" Target="https://www.who.int/publications/i/item/WHO-2019-nCoV-therapeutics-2022.4" TargetMode="External"/><Relationship Id="rId2" Type="http://schemas.openxmlformats.org/officeDocument/2006/relationships/notesSlide" Target="../notesSlides/notesSlide90.xml"/><Relationship Id="rId1" Type="http://schemas.openxmlformats.org/officeDocument/2006/relationships/slideLayout" Target="../slideLayouts/slideLayout12.xml"/><Relationship Id="rId6" Type="http://schemas.openxmlformats.org/officeDocument/2006/relationships/hyperlink" Target="https://www.covid19treatmentguidelines.nih.gov/" TargetMode="External"/><Relationship Id="rId5" Type="http://schemas.openxmlformats.org/officeDocument/2006/relationships/hyperlink" Target="https://opencriticalcare.org/" TargetMode="External"/><Relationship Id="rId4" Type="http://schemas.openxmlformats.org/officeDocument/2006/relationships/hyperlink" Target="https://africacdc.org/download/covid-19-test-to-treat-guidelines-for-african-union-member-state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59_FFF1359C.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B_E057AC98.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5F_2F1A9965.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AB_4AF93E9B.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extranet.who.int/hslp/content/sars-cov-2-antigen-rapid-diagnostic-test-training-package" TargetMode="External"/></Relationships>
</file>

<file path=ppt/slides/_rels/slide22.xml.rels><?xml version="1.0" encoding="UTF-8" standalone="yes"?>
<Relationships xmlns="http://schemas.openxmlformats.org/package/2006/relationships"><Relationship Id="rId3" Type="http://schemas.microsoft.com/office/2018/10/relationships/comments" Target="../comments/modernComment_158_D96F82F4.xm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34_F71F56E1.xml"/><Relationship Id="rId7" Type="http://schemas.openxmlformats.org/officeDocument/2006/relationships/hyperlink" Target="https://openoximetry.org/faq/"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www.youtube.com/watch?v=OfkUWyixpvc" TargetMode="External"/><Relationship Id="rId5" Type="http://schemas.openxmlformats.org/officeDocument/2006/relationships/image" Target="../media/image19.jpeg"/><Relationship Id="rId4" Type="http://schemas.openxmlformats.org/officeDocument/2006/relationships/hyperlink" Target="https://www.youtube.com/watch?v=esw1tZg1ZG8" TargetMode="External"/></Relationships>
</file>

<file path=ppt/slides/_rels/slide28.xml.rels><?xml version="1.0" encoding="UTF-8" standalone="yes"?>
<Relationships xmlns="http://schemas.openxmlformats.org/package/2006/relationships"><Relationship Id="rId3" Type="http://schemas.microsoft.com/office/2018/10/relationships/comments" Target="../comments/modernComment_135_7DD057F0.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3C_82E814F1.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opencriticalcare.org/suggested-trainings/infection-prevention-control/" TargetMode="External"/><Relationship Id="rId4" Type="http://schemas.openxmlformats.org/officeDocument/2006/relationships/hyperlink" Target="https://www.who.int/emergencies/diseases/novel-coronavirus-2019/technical-guidance/infection-prevention-and-contro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3E_7870D934.xm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www.fhi360.org/sites/default/files/media/documents/resource-epic-integrated-triage-algorithm.pdf" TargetMode="External"/></Relationships>
</file>

<file path=ppt/slides/_rels/slide37.xml.rels><?xml version="1.0" encoding="UTF-8" standalone="yes"?>
<Relationships xmlns="http://schemas.openxmlformats.org/package/2006/relationships"><Relationship Id="rId3" Type="http://schemas.microsoft.com/office/2018/10/relationships/comments" Target="../comments/modernComment_143_7B1A5B07.xm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42_3E66D308.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147_4C6EE0DB.xm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162_112BEEAA.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179_3E61460C.xm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covid19treatmentguidelines.nih.gov/"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s://www.who.int/publications/i/item/WHO-2019-nCoV-therapeutics-2022.4" TargetMode="External"/><Relationship Id="rId4" Type="http://schemas.openxmlformats.org/officeDocument/2006/relationships/hyperlink" Target="https://opencriticalcare.or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microsoft.com/office/2018/10/relationships/comments" Target="../comments/modernComment_16E_D77FAEDC.xm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microsoft.com/office/2018/10/relationships/comments" Target="../comments/modernComment_131_1F6BD4D7.xml"/><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microsoft.com/office/2018/10/relationships/comments" Target="../comments/modernComment_16B_C0183074.xml"/><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microsoft.com/office/2018/10/relationships/comments" Target="../comments/modernComment_1AA_F14BE90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microsoft.com/office/2018/10/relationships/comments" Target="../comments/modernComment_16C_F11CDCCA.xm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microsoft.com/office/2018/10/relationships/comments" Target="../comments/modernComment_1A9_93A015C5.xml"/><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microsoft.com/office/2018/10/relationships/comments" Target="../comments/modernComment_17A_D255A0A5.xml"/><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9_E16D8EBD.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opencriticalcare.org/covid-dashboard/"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microsoft.com/office/2018/10/relationships/comments" Target="../comments/modernComment_19C_BEC6CA21.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ru-RU" sz="3200" b="1" i="0" strike="noStrike" cap="none" spc="0" baseline="0">
                <a:solidFill>
                  <a:srgbClr val="DEEBF7"/>
                </a:solidFill>
                <a:effectLst/>
                <a:latin typeface="Arial"/>
                <a:ea typeface="Arial"/>
                <a:cs typeface="Arial"/>
              </a:rPr>
              <a:t>Программа Test to Treat для коронавирусной инфекции COVID-19 (программа по предоставлению лечения при условии сдачи теста):</a:t>
            </a:r>
            <a:br>
              <a:rPr sz="3200"/>
            </a:br>
            <a:r>
              <a:rPr lang="ru-RU" sz="3200" b="1" i="0" strike="noStrike" cap="none" spc="0" baseline="0">
                <a:solidFill>
                  <a:srgbClr val="DEEBF7"/>
                </a:solidFill>
                <a:effectLst/>
                <a:latin typeface="Arial"/>
                <a:ea typeface="Arial"/>
                <a:cs typeface="Arial"/>
              </a:rPr>
              <a:t>Клиническая подготовка медицинских работников</a:t>
            </a:r>
          </a:p>
        </p:txBody>
      </p:sp>
      <p:sp>
        <p:nvSpPr>
          <p:cNvPr id="10" name="Subtitle 9"/>
          <p:cNvSpPr>
            <a:spLocks noGrp="1"/>
          </p:cNvSpPr>
          <p:nvPr>
            <p:ph type="subTitle" idx="1"/>
          </p:nvPr>
        </p:nvSpPr>
        <p:spPr/>
        <p:txBody>
          <a:bodyPr/>
          <a:lstStyle/>
          <a:p>
            <a:r>
              <a:rPr lang="ru-RU" sz="2000" b="0" i="0" strike="noStrike" cap="none" spc="300" baseline="0">
                <a:solidFill>
                  <a:srgbClr val="577F9F"/>
                </a:solidFill>
                <a:effectLst/>
                <a:latin typeface="Arial"/>
                <a:ea typeface="Arial"/>
                <a:cs typeface="Arial"/>
              </a:rPr>
              <a:t>Октябрь 2022 г.</a:t>
            </a:r>
          </a:p>
        </p:txBody>
      </p:sp>
      <p:sp>
        <p:nvSpPr>
          <p:cNvPr id="11" name="Text Placeholder 10"/>
          <p:cNvSpPr>
            <a:spLocks noGrp="1"/>
          </p:cNvSpPr>
          <p:nvPr>
            <p:ph type="body" sz="quarter" idx="10"/>
          </p:nvPr>
        </p:nvSpPr>
        <p:spPr/>
        <p:txBody>
          <a:bodyPr vert="horz" lIns="91440" tIns="45720" rIns="91440" bIns="45720" rtlCol="0" anchor="t">
            <a:noAutofit/>
          </a:bodyPr>
          <a:lstStyle/>
          <a:p>
            <a:r>
              <a:rPr lang="ru-RU" sz="2000" b="1" i="0" strike="noStrike" cap="none" spc="0" baseline="0">
                <a:solidFill>
                  <a:srgbClr val="DEEBF7"/>
                </a:solidFill>
                <a:effectLst/>
                <a:latin typeface="Arial"/>
                <a:ea typeface="Arial"/>
                <a:cs typeface="Arial"/>
              </a:rPr>
              <a:t>Программы EpiC COVID-19</a:t>
            </a:r>
            <a:endParaRPr lang="en-US">
              <a:latin typeface="Arial"/>
              <a:cs typeface="Arial"/>
            </a:endParaRPr>
          </a:p>
        </p:txBody>
      </p:sp>
    </p:spTree>
    <p:extLst>
      <p:ext uri="{BB962C8B-B14F-4D97-AF65-F5344CB8AC3E}">
        <p14:creationId xmlns:p14="http://schemas.microsoft.com/office/powerpoint/2010/main" val="19623452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77A5-BFF9-1DE0-9290-35304AF55658}"/>
              </a:ext>
            </a:extLst>
          </p:cNvPr>
          <p:cNvSpPr>
            <a:spLocks noGrp="1"/>
          </p:cNvSpPr>
          <p:nvPr>
            <p:ph type="title"/>
          </p:nvPr>
        </p:nvSpPr>
        <p:spPr>
          <a:xfrm>
            <a:off x="488244" y="272405"/>
            <a:ext cx="8543925" cy="800039"/>
          </a:xfrm>
        </p:spPr>
        <p:txBody>
          <a:bodyPr/>
          <a:lstStyle/>
          <a:p>
            <a:r>
              <a:rPr lang="ru-RU" sz="3600" b="1" i="0" strike="noStrike" cap="none" spc="0" baseline="0">
                <a:solidFill>
                  <a:srgbClr val="577F9F"/>
                </a:solidFill>
                <a:effectLst/>
                <a:latin typeface="Arial"/>
                <a:ea typeface="Arial"/>
                <a:cs typeface="Arial"/>
              </a:rPr>
              <a:t>Что должно произойти</a:t>
            </a:r>
          </a:p>
        </p:txBody>
      </p:sp>
      <p:sp>
        <p:nvSpPr>
          <p:cNvPr id="3" name="Content Placeholder 2">
            <a:extLst>
              <a:ext uri="{FF2B5EF4-FFF2-40B4-BE49-F238E27FC236}">
                <a16:creationId xmlns:a16="http://schemas.microsoft.com/office/drawing/2014/main" id="{24D58B8D-C1A6-B385-96C7-9A65F0170A48}"/>
              </a:ext>
            </a:extLst>
          </p:cNvPr>
          <p:cNvSpPr>
            <a:spLocks noGrp="1"/>
          </p:cNvSpPr>
          <p:nvPr>
            <p:ph idx="1"/>
          </p:nvPr>
        </p:nvSpPr>
        <p:spPr>
          <a:xfrm>
            <a:off x="364068" y="1106310"/>
            <a:ext cx="6743658" cy="4932746"/>
          </a:xfrm>
        </p:spPr>
        <p:txBody>
          <a:bodyPr/>
          <a:lstStyle/>
          <a:p>
            <a:r>
              <a:rPr lang="ru-RU" sz="2400" b="0" i="0" strike="noStrike" cap="none" spc="0" baseline="0" dirty="0">
                <a:solidFill>
                  <a:srgbClr val="262626"/>
                </a:solidFill>
                <a:effectLst/>
                <a:latin typeface="Arial"/>
                <a:ea typeface="Arial"/>
                <a:cs typeface="Arial"/>
              </a:rPr>
              <a:t>Продолжающееся распространение инфекции по-прежнему будет сопровождаться эпизодическими выбросами в различных регионах</a:t>
            </a:r>
          </a:p>
          <a:p>
            <a:r>
              <a:rPr lang="ru-RU" sz="2400" b="0" i="0" strike="noStrike" cap="none" spc="0" baseline="0" dirty="0">
                <a:solidFill>
                  <a:srgbClr val="262626"/>
                </a:solidFill>
                <a:effectLst/>
                <a:latin typeface="Arial"/>
                <a:ea typeface="Arial"/>
                <a:cs typeface="Arial"/>
              </a:rPr>
              <a:t>Эффективное лечение инфицированных лиц в сочетании с вакцинацией является краеугольным камнем устойчивого ответа на коронавирусную инфекцию COVID-19  </a:t>
            </a:r>
          </a:p>
          <a:p>
            <a:r>
              <a:rPr lang="ru-RU" sz="2400" b="1" i="0" strike="noStrike" cap="none" spc="0" baseline="0" dirty="0">
                <a:solidFill>
                  <a:srgbClr val="FF0000"/>
                </a:solidFill>
                <a:effectLst/>
                <a:latin typeface="Arial"/>
                <a:ea typeface="Arial"/>
                <a:cs typeface="Arial"/>
              </a:rPr>
              <a:t>Программа Test </a:t>
            </a:r>
            <a:r>
              <a:rPr lang="ru-RU" sz="2400" b="1" i="0" strike="noStrike" cap="none" spc="0" baseline="0" dirty="0" err="1">
                <a:solidFill>
                  <a:srgbClr val="FF0000"/>
                </a:solidFill>
                <a:effectLst/>
                <a:latin typeface="Arial"/>
                <a:ea typeface="Arial"/>
                <a:cs typeface="Arial"/>
              </a:rPr>
              <a:t>to</a:t>
            </a:r>
            <a:r>
              <a:rPr lang="ru-RU" sz="2400" b="1" i="0" strike="noStrike" cap="none" spc="0" baseline="0" dirty="0">
                <a:solidFill>
                  <a:srgbClr val="FF0000"/>
                </a:solidFill>
                <a:effectLst/>
                <a:latin typeface="Arial"/>
                <a:ea typeface="Arial"/>
                <a:cs typeface="Arial"/>
              </a:rPr>
              <a:t> </a:t>
            </a:r>
            <a:r>
              <a:rPr lang="ru-RU" sz="2400" b="1" i="0" strike="noStrike" cap="none" spc="0" baseline="0" dirty="0" err="1">
                <a:solidFill>
                  <a:srgbClr val="FF0000"/>
                </a:solidFill>
                <a:effectLst/>
                <a:latin typeface="Arial"/>
                <a:ea typeface="Arial"/>
                <a:cs typeface="Arial"/>
              </a:rPr>
              <a:t>Treat</a:t>
            </a:r>
            <a:r>
              <a:rPr lang="ru-RU" sz="2400" b="1" i="0" strike="noStrike" cap="none" spc="0" baseline="0" dirty="0">
                <a:solidFill>
                  <a:srgbClr val="FF0000"/>
                </a:solidFill>
                <a:effectLst/>
                <a:latin typeface="Arial"/>
                <a:ea typeface="Arial"/>
                <a:cs typeface="Arial"/>
              </a:rPr>
              <a:t>: </a:t>
            </a:r>
            <a:r>
              <a:rPr lang="ru-RU" sz="2400" b="0" i="0" strike="noStrike" cap="none" spc="0" baseline="0" dirty="0">
                <a:solidFill>
                  <a:srgbClr val="262626"/>
                </a:solidFill>
                <a:effectLst/>
                <a:latin typeface="Arial"/>
                <a:ea typeface="Arial"/>
                <a:cs typeface="Arial"/>
              </a:rPr>
              <a:t>Выявите и диагностируйте случаи в нужное время для обеспечения надлежащего лечения, профилактики тяжелых заболеваний и уменьшения дальнейшего распространения заболевания.</a:t>
            </a:r>
          </a:p>
          <a:p>
            <a:endParaRPr lang="en-US" sz="2400" dirty="0"/>
          </a:p>
          <a:p>
            <a:endParaRPr lang="en-US" sz="2400" dirty="0"/>
          </a:p>
        </p:txBody>
      </p:sp>
      <p:pic>
        <p:nvPicPr>
          <p:cNvPr id="5" name="Picture 4">
            <a:extLst>
              <a:ext uri="{FF2B5EF4-FFF2-40B4-BE49-F238E27FC236}">
                <a16:creationId xmlns:a16="http://schemas.microsoft.com/office/drawing/2014/main" id="{320155D0-BBF3-45EA-8D1B-F463CB7DEEAA}"/>
              </a:ext>
            </a:extLst>
          </p:cNvPr>
          <p:cNvPicPr>
            <a:picLocks noChangeAspect="1"/>
          </p:cNvPicPr>
          <p:nvPr/>
        </p:nvPicPr>
        <p:blipFill>
          <a:blip r:embed="rId4"/>
          <a:stretch>
            <a:fillRect/>
          </a:stretch>
        </p:blipFill>
        <p:spPr>
          <a:xfrm>
            <a:off x="7107726" y="2037644"/>
            <a:ext cx="4947042" cy="2782711"/>
          </a:xfrm>
          <a:prstGeom prst="rect">
            <a:avLst/>
          </a:prstGeom>
        </p:spPr>
      </p:pic>
    </p:spTree>
    <p:extLst>
      <p:ext uri="{BB962C8B-B14F-4D97-AF65-F5344CB8AC3E}">
        <p14:creationId xmlns:p14="http://schemas.microsoft.com/office/powerpoint/2010/main" val="1355985112"/>
      </p:ext>
    </p:extLst>
  </p:cSld>
  <p:clrMapOvr>
    <a:masterClrMapping/>
  </p:clrMapOvr>
  <p:transition/>
  <p:extLst>
    <p:ext uri="{6950BFC3-D8DA-4A85-94F7-54DA5524770B}">
      <p188:commentRel xmlns:p188="http://schemas.microsoft.com/office/powerpoint/2018/8/main" r:id="rId3"/>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0F1-2ACA-595C-3581-954FD438C266}"/>
              </a:ext>
            </a:extLst>
          </p:cNvPr>
          <p:cNvSpPr>
            <a:spLocks noGrp="1"/>
          </p:cNvSpPr>
          <p:nvPr>
            <p:ph type="title"/>
          </p:nvPr>
        </p:nvSpPr>
        <p:spPr/>
        <p:txBody>
          <a:bodyPr/>
          <a:lstStyle/>
          <a:p>
            <a:r>
              <a:rPr lang="ru-RU" sz="3600" b="1" i="0" strike="noStrike" cap="none" spc="0" baseline="0" dirty="0">
                <a:solidFill>
                  <a:srgbClr val="577F9F"/>
                </a:solidFill>
                <a:effectLst/>
                <a:latin typeface="Arial"/>
                <a:ea typeface="Arial"/>
                <a:cs typeface="Arial"/>
              </a:rPr>
              <a:t>Случай из практики № 7</a:t>
            </a:r>
          </a:p>
        </p:txBody>
      </p:sp>
      <p:sp>
        <p:nvSpPr>
          <p:cNvPr id="3" name="Content Placeholder 2">
            <a:extLst>
              <a:ext uri="{FF2B5EF4-FFF2-40B4-BE49-F238E27FC236}">
                <a16:creationId xmlns:a16="http://schemas.microsoft.com/office/drawing/2014/main" id="{87C904D8-1114-4CB2-8331-B47531C7588F}"/>
              </a:ext>
            </a:extLst>
          </p:cNvPr>
          <p:cNvSpPr>
            <a:spLocks noGrp="1"/>
          </p:cNvSpPr>
          <p:nvPr>
            <p:ph idx="1"/>
          </p:nvPr>
        </p:nvSpPr>
        <p:spPr>
          <a:xfrm>
            <a:off x="838200" y="1636730"/>
            <a:ext cx="10022633" cy="4932746"/>
          </a:xfrm>
        </p:spPr>
        <p:txBody>
          <a:bodyPr/>
          <a:lstStyle/>
          <a:p>
            <a:r>
              <a:rPr lang="ru-RU" sz="2800" b="0" i="0" strike="noStrike" cap="none" spc="0" baseline="0" dirty="0">
                <a:solidFill>
                  <a:srgbClr val="262626"/>
                </a:solidFill>
                <a:effectLst/>
                <a:latin typeface="Arial"/>
                <a:ea typeface="Arial"/>
                <a:cs typeface="Arial"/>
              </a:rPr>
              <a:t>32-летний мужчина приходит в клинику</a:t>
            </a:r>
          </a:p>
          <a:p>
            <a:r>
              <a:rPr lang="ru-RU" sz="2800" b="0" i="0" strike="noStrike" cap="none" spc="0" baseline="0" dirty="0">
                <a:solidFill>
                  <a:srgbClr val="262626"/>
                </a:solidFill>
                <a:effectLst/>
                <a:latin typeface="Arial"/>
                <a:ea typeface="Arial"/>
                <a:cs typeface="Arial"/>
              </a:rPr>
              <a:t>У него кашель, боль в горле, заложенность носа. Несколько членов его семьи больны COVID, и у него ранее был положительный результат анализа на COVID, проведенный в этот же день медицинским работником по месту жительства</a:t>
            </a:r>
          </a:p>
          <a:p>
            <a:r>
              <a:rPr lang="ru-RU" sz="2800" b="0" i="0" strike="noStrike" cap="none" spc="0" baseline="0" dirty="0">
                <a:solidFill>
                  <a:srgbClr val="262626"/>
                </a:solidFill>
                <a:effectLst/>
                <a:latin typeface="Arial"/>
                <a:ea typeface="Arial"/>
                <a:cs typeface="Arial"/>
              </a:rPr>
              <a:t>Основные показатели жизнедеятельности: ЧСС – 88; АД 145/87; SpO2 – 96 %; ЧД 14; </a:t>
            </a:r>
            <a:r>
              <a:rPr lang="ru-RU" dirty="0">
                <a:solidFill>
                  <a:srgbClr val="262626"/>
                </a:solidFill>
                <a:latin typeface="Arial"/>
                <a:ea typeface="Arial"/>
                <a:cs typeface="Arial"/>
              </a:rPr>
              <a:t>т</a:t>
            </a:r>
            <a:r>
              <a:rPr lang="ru-RU" sz="2800" b="0" i="0" strike="noStrike" cap="none" spc="0" baseline="0" dirty="0">
                <a:solidFill>
                  <a:srgbClr val="262626"/>
                </a:solidFill>
                <a:effectLst/>
                <a:latin typeface="Arial"/>
                <a:ea typeface="Arial"/>
                <a:cs typeface="Arial"/>
              </a:rPr>
              <a:t>емпература 38,2</a:t>
            </a:r>
          </a:p>
          <a:p>
            <a:r>
              <a:rPr lang="ru-RU" sz="2800" b="0" i="0" strike="noStrike" cap="none" spc="0" baseline="0" dirty="0">
                <a:solidFill>
                  <a:srgbClr val="262626"/>
                </a:solidFill>
                <a:effectLst/>
                <a:latin typeface="Arial"/>
                <a:ea typeface="Arial"/>
                <a:cs typeface="Arial"/>
              </a:rPr>
              <a:t>Клинически стабилен, без одышки, легкие ясные, находится в сознании и ориентирован</a:t>
            </a:r>
          </a:p>
        </p:txBody>
      </p:sp>
    </p:spTree>
    <p:extLst>
      <p:ext uri="{BB962C8B-B14F-4D97-AF65-F5344CB8AC3E}">
        <p14:creationId xmlns:p14="http://schemas.microsoft.com/office/powerpoint/2010/main" val="350434300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B1AD-698A-4AB6-BF0D-0A5E1D869767}"/>
              </a:ext>
            </a:extLst>
          </p:cNvPr>
          <p:cNvSpPr>
            <a:spLocks noGrp="1"/>
          </p:cNvSpPr>
          <p:nvPr>
            <p:ph type="title"/>
          </p:nvPr>
        </p:nvSpPr>
        <p:spPr>
          <a:xfrm>
            <a:off x="838200" y="288524"/>
            <a:ext cx="8543925" cy="800039"/>
          </a:xfrm>
        </p:spPr>
        <p:txBody>
          <a:bodyPr/>
          <a:lstStyle/>
          <a:p>
            <a:r>
              <a:rPr lang="ru-RU" sz="3600" b="1" i="0" strike="noStrike" cap="none" spc="0" baseline="0" dirty="0">
                <a:solidFill>
                  <a:srgbClr val="577F9F"/>
                </a:solidFill>
                <a:effectLst/>
                <a:latin typeface="Arial"/>
                <a:ea typeface="Arial"/>
                <a:cs typeface="Arial"/>
              </a:rPr>
              <a:t>Случай № 7: </a:t>
            </a:r>
            <a:r>
              <a:rPr lang="ru-RU" dirty="0">
                <a:latin typeface="Arial"/>
                <a:ea typeface="Arial"/>
                <a:cs typeface="Arial"/>
              </a:rPr>
              <a:t>П</a:t>
            </a:r>
            <a:r>
              <a:rPr lang="ru-RU" sz="3600" b="1" i="0" strike="noStrike" cap="none" spc="0" baseline="0" dirty="0">
                <a:solidFill>
                  <a:srgbClr val="577F9F"/>
                </a:solidFill>
                <a:effectLst/>
                <a:latin typeface="Arial"/>
                <a:ea typeface="Arial"/>
                <a:cs typeface="Arial"/>
              </a:rPr>
              <a:t>родолжение</a:t>
            </a:r>
          </a:p>
        </p:txBody>
      </p:sp>
      <p:sp>
        <p:nvSpPr>
          <p:cNvPr id="3" name="Content Placeholder 2">
            <a:extLst>
              <a:ext uri="{FF2B5EF4-FFF2-40B4-BE49-F238E27FC236}">
                <a16:creationId xmlns:a16="http://schemas.microsoft.com/office/drawing/2014/main" id="{251CC5E4-89CB-2982-004B-EC7E6D9160D9}"/>
              </a:ext>
            </a:extLst>
          </p:cNvPr>
          <p:cNvSpPr>
            <a:spLocks noGrp="1"/>
          </p:cNvSpPr>
          <p:nvPr>
            <p:ph idx="1"/>
          </p:nvPr>
        </p:nvSpPr>
        <p:spPr>
          <a:xfrm>
            <a:off x="838200" y="1364014"/>
            <a:ext cx="10423358" cy="4932746"/>
          </a:xfrm>
        </p:spPr>
        <p:txBody>
          <a:bodyPr/>
          <a:lstStyle/>
          <a:p>
            <a:r>
              <a:rPr lang="ru-RU" sz="2800" b="1" i="0" strike="noStrike" cap="none" spc="0" baseline="0" dirty="0">
                <a:solidFill>
                  <a:srgbClr val="262626"/>
                </a:solidFill>
                <a:effectLst/>
                <a:latin typeface="Arial"/>
                <a:ea typeface="Arial"/>
                <a:cs typeface="Arial"/>
              </a:rPr>
              <a:t>У этого пациента COVID?</a:t>
            </a:r>
          </a:p>
          <a:p>
            <a:pPr lvl="1"/>
            <a:r>
              <a:rPr lang="ru-RU" sz="2400" b="0" i="0" strike="noStrike" cap="none" spc="0" baseline="0" dirty="0">
                <a:solidFill>
                  <a:srgbClr val="262626"/>
                </a:solidFill>
                <a:effectLst/>
                <a:latin typeface="Arial"/>
                <a:ea typeface="Arial"/>
                <a:cs typeface="Arial"/>
              </a:rPr>
              <a:t>Да — подтверждение с помощью экспресс-теста на антиген до прибытия не требует дополнительного подтверждающего анализа.</a:t>
            </a:r>
          </a:p>
          <a:p>
            <a:r>
              <a:rPr lang="ru-RU" sz="2800" b="1" i="0" strike="noStrike" cap="none" spc="0" baseline="0" dirty="0">
                <a:solidFill>
                  <a:srgbClr val="262626"/>
                </a:solidFill>
                <a:effectLst/>
                <a:latin typeface="Arial"/>
                <a:ea typeface="Arial"/>
                <a:cs typeface="Arial"/>
              </a:rPr>
              <a:t>Наблюдаются ли у этого пациента тяжелые симптомы?</a:t>
            </a:r>
          </a:p>
          <a:p>
            <a:pPr lvl="1"/>
            <a:r>
              <a:rPr lang="ru-RU" sz="2400" b="0" i="0" strike="noStrike" cap="none" spc="0" baseline="0" dirty="0">
                <a:solidFill>
                  <a:srgbClr val="262626"/>
                </a:solidFill>
                <a:effectLst/>
                <a:latin typeface="Arial"/>
                <a:ea typeface="Arial"/>
                <a:cs typeface="Arial"/>
              </a:rPr>
              <a:t>Нет, он соответствует критериям легких симптомов.</a:t>
            </a:r>
          </a:p>
          <a:p>
            <a:r>
              <a:rPr lang="ru-RU" sz="2800" b="1" i="0" strike="noStrike" cap="none" spc="0" baseline="0" dirty="0">
                <a:solidFill>
                  <a:srgbClr val="262626"/>
                </a:solidFill>
                <a:effectLst/>
                <a:latin typeface="Arial"/>
                <a:ea typeface="Arial"/>
                <a:cs typeface="Arial"/>
              </a:rPr>
              <a:t>Наблюдались ли у него симптомы в течение менее 5 дней?</a:t>
            </a:r>
          </a:p>
          <a:p>
            <a:pPr lvl="1"/>
            <a:r>
              <a:rPr lang="ru-RU" sz="2400" b="0" i="0" strike="noStrike" cap="none" spc="0" baseline="0" dirty="0">
                <a:solidFill>
                  <a:srgbClr val="262626"/>
                </a:solidFill>
                <a:effectLst/>
                <a:latin typeface="Arial"/>
                <a:ea typeface="Arial"/>
                <a:cs typeface="Arial"/>
              </a:rPr>
              <a:t>Да — у него симптомы наблюдались в течение 3 дней.</a:t>
            </a:r>
          </a:p>
        </p:txBody>
      </p:sp>
    </p:spTree>
    <p:extLst>
      <p:ext uri="{BB962C8B-B14F-4D97-AF65-F5344CB8AC3E}">
        <p14:creationId xmlns:p14="http://schemas.microsoft.com/office/powerpoint/2010/main" val="3949711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1CD8-682A-C6D4-D4B5-680BAF8D8AEC}"/>
              </a:ext>
            </a:extLst>
          </p:cNvPr>
          <p:cNvSpPr>
            <a:spLocks noGrp="1"/>
          </p:cNvSpPr>
          <p:nvPr>
            <p:ph type="title"/>
          </p:nvPr>
        </p:nvSpPr>
        <p:spPr>
          <a:xfrm>
            <a:off x="171855" y="0"/>
            <a:ext cx="8543925" cy="800039"/>
          </a:xfrm>
        </p:spPr>
        <p:txBody>
          <a:bodyPr/>
          <a:lstStyle/>
          <a:p>
            <a:r>
              <a:rPr lang="ru-RU" sz="3600" b="1" i="0" strike="noStrike" cap="none" spc="0" baseline="0" dirty="0">
                <a:solidFill>
                  <a:srgbClr val="577F9F"/>
                </a:solidFill>
                <a:effectLst/>
                <a:latin typeface="Arial"/>
                <a:ea typeface="Arial"/>
                <a:cs typeface="Arial"/>
              </a:rPr>
              <a:t>Случай № 7: </a:t>
            </a:r>
            <a:r>
              <a:rPr lang="ru-RU" dirty="0">
                <a:latin typeface="Arial"/>
                <a:ea typeface="Arial"/>
                <a:cs typeface="Arial"/>
              </a:rPr>
              <a:t>П</a:t>
            </a:r>
            <a:r>
              <a:rPr lang="ru-RU" sz="3600" b="1" i="0" strike="noStrike" cap="none" spc="0" baseline="0" dirty="0">
                <a:solidFill>
                  <a:srgbClr val="577F9F"/>
                </a:solidFill>
                <a:effectLst/>
                <a:latin typeface="Arial"/>
                <a:ea typeface="Arial"/>
                <a:cs typeface="Arial"/>
              </a:rPr>
              <a:t>родолжение</a:t>
            </a:r>
          </a:p>
        </p:txBody>
      </p:sp>
      <p:sp>
        <p:nvSpPr>
          <p:cNvPr id="3" name="Content Placeholder 2">
            <a:extLst>
              <a:ext uri="{FF2B5EF4-FFF2-40B4-BE49-F238E27FC236}">
                <a16:creationId xmlns:a16="http://schemas.microsoft.com/office/drawing/2014/main" id="{0978DF03-1D98-7262-A9A6-C965B35D277E}"/>
              </a:ext>
            </a:extLst>
          </p:cNvPr>
          <p:cNvSpPr>
            <a:spLocks noGrp="1"/>
          </p:cNvSpPr>
          <p:nvPr>
            <p:ph idx="1"/>
          </p:nvPr>
        </p:nvSpPr>
        <p:spPr>
          <a:xfrm>
            <a:off x="1416697" y="1145937"/>
            <a:ext cx="8543925" cy="4932746"/>
          </a:xfrm>
        </p:spPr>
        <p:txBody>
          <a:bodyPr/>
          <a:lstStyle/>
          <a:p>
            <a:r>
              <a:rPr lang="ru-RU" sz="2000" b="1" i="0" strike="noStrike" cap="none" spc="0" baseline="0" dirty="0">
                <a:solidFill>
                  <a:srgbClr val="262626"/>
                </a:solidFill>
                <a:effectLst/>
                <a:latin typeface="Arial"/>
                <a:ea typeface="Arial"/>
                <a:cs typeface="Arial"/>
              </a:rPr>
              <a:t>Является ли этот пациент пациентом с высоким риском?</a:t>
            </a:r>
          </a:p>
          <a:p>
            <a:pPr lvl="1"/>
            <a:r>
              <a:rPr lang="ru-RU" sz="1800" b="0" i="0" strike="noStrike" cap="none" spc="0" baseline="0" dirty="0">
                <a:solidFill>
                  <a:srgbClr val="262626"/>
                </a:solidFill>
                <a:effectLst/>
                <a:latin typeface="Arial"/>
                <a:ea typeface="Arial"/>
                <a:cs typeface="Arial"/>
              </a:rPr>
              <a:t>Да — при дальнейшем опросе Вы узнаете, что у него значительное заболевание почек, и врачи сказали, что он близок к диализу.</a:t>
            </a:r>
          </a:p>
          <a:p>
            <a:r>
              <a:rPr lang="ru-RU" sz="2000" b="1" i="0" strike="noStrike" cap="none" spc="0" baseline="0" dirty="0">
                <a:solidFill>
                  <a:srgbClr val="262626"/>
                </a:solidFill>
                <a:effectLst/>
                <a:latin typeface="Arial"/>
                <a:ea typeface="Arial"/>
                <a:cs typeface="Arial"/>
              </a:rPr>
              <a:t>Принимает ли он также лекарственные препараты, которые могут быть противопоказаны или требуют коррекции?</a:t>
            </a:r>
          </a:p>
          <a:p>
            <a:pPr lvl="1"/>
            <a:r>
              <a:rPr lang="ru-RU" sz="1800" b="0" i="0" strike="noStrike" cap="none" spc="0" baseline="0" dirty="0">
                <a:solidFill>
                  <a:srgbClr val="262626"/>
                </a:solidFill>
                <a:effectLst/>
                <a:latin typeface="Arial"/>
                <a:ea typeface="Arial"/>
                <a:cs typeface="Arial"/>
              </a:rPr>
              <a:t>Нет — в его случае нет каких-либо </a:t>
            </a:r>
            <a:r>
              <a:rPr lang="ru-RU" sz="1800" b="0" i="0" strike="noStrike" cap="none" spc="0" baseline="0" dirty="0" err="1">
                <a:solidFill>
                  <a:srgbClr val="262626"/>
                </a:solidFill>
                <a:effectLst/>
                <a:latin typeface="Arial"/>
                <a:ea typeface="Arial"/>
                <a:cs typeface="Arial"/>
              </a:rPr>
              <a:t>межлекарственных</a:t>
            </a:r>
            <a:r>
              <a:rPr lang="ru-RU" sz="1800" b="0" i="0" strike="noStrike" cap="none" spc="0" baseline="0" dirty="0">
                <a:solidFill>
                  <a:srgbClr val="262626"/>
                </a:solidFill>
                <a:effectLst/>
                <a:latin typeface="Arial"/>
                <a:ea typeface="Arial"/>
                <a:cs typeface="Arial"/>
              </a:rPr>
              <a:t> взаимодействий. Вы дважды проверяете его список с помощью онлайн-средства проверки </a:t>
            </a:r>
            <a:r>
              <a:rPr lang="ru-RU" sz="1800" b="0" i="0" strike="noStrike" cap="none" spc="0" baseline="0" dirty="0" err="1">
                <a:solidFill>
                  <a:srgbClr val="262626"/>
                </a:solidFill>
                <a:effectLst/>
                <a:latin typeface="Arial"/>
                <a:ea typeface="Arial"/>
                <a:cs typeface="Arial"/>
              </a:rPr>
              <a:t>межлекарственного</a:t>
            </a:r>
            <a:r>
              <a:rPr lang="ru-RU" sz="1800" b="0" i="0" strike="noStrike" cap="none" spc="0" baseline="0" dirty="0">
                <a:solidFill>
                  <a:srgbClr val="262626"/>
                </a:solidFill>
                <a:effectLst/>
                <a:latin typeface="Arial"/>
                <a:ea typeface="Arial"/>
                <a:cs typeface="Arial"/>
              </a:rPr>
              <a:t> взаимодействия.</a:t>
            </a:r>
          </a:p>
          <a:p>
            <a:r>
              <a:rPr lang="ru-RU" sz="2000" b="1" i="0" strike="noStrike" cap="none" spc="0" baseline="0" dirty="0">
                <a:solidFill>
                  <a:srgbClr val="262626"/>
                </a:solidFill>
                <a:effectLst/>
                <a:latin typeface="Arial"/>
                <a:ea typeface="Arial"/>
                <a:cs typeface="Arial"/>
              </a:rPr>
              <a:t>Имеется ли у него тяжелое заболевание почек или печени?</a:t>
            </a:r>
          </a:p>
          <a:p>
            <a:pPr lvl="1"/>
            <a:r>
              <a:rPr lang="ru-RU" sz="1800" b="0" i="0" strike="noStrike" cap="none" spc="0" baseline="0" dirty="0">
                <a:solidFill>
                  <a:srgbClr val="262626"/>
                </a:solidFill>
                <a:effectLst/>
                <a:latin typeface="Arial"/>
                <a:ea typeface="Arial"/>
                <a:cs typeface="Arial"/>
              </a:rPr>
              <a:t>Да — у него тяжелое заболевание почек.</a:t>
            </a:r>
          </a:p>
          <a:p>
            <a:endParaRPr lang="en-US" sz="2000" dirty="0"/>
          </a:p>
        </p:txBody>
      </p:sp>
      <p:sp>
        <p:nvSpPr>
          <p:cNvPr id="4" name="TextBox 3">
            <a:extLst>
              <a:ext uri="{FF2B5EF4-FFF2-40B4-BE49-F238E27FC236}">
                <a16:creationId xmlns:a16="http://schemas.microsoft.com/office/drawing/2014/main" id="{CAE74DD0-0C2C-C9AD-3B7A-4B6F99B451DC}"/>
              </a:ext>
            </a:extLst>
          </p:cNvPr>
          <p:cNvSpPr txBox="1"/>
          <p:nvPr/>
        </p:nvSpPr>
        <p:spPr>
          <a:xfrm>
            <a:off x="171855" y="5012876"/>
            <a:ext cx="11848290" cy="1323439"/>
          </a:xfrm>
          <a:prstGeom prst="rect">
            <a:avLst/>
          </a:prstGeom>
          <a:noFill/>
        </p:spPr>
        <p:txBody>
          <a:bodyPr wrap="square" rtlCol="0">
            <a:spAutoFit/>
          </a:bodyPr>
          <a:lstStyle/>
          <a:p>
            <a:pPr algn="ctr"/>
            <a:r>
              <a:rPr lang="ru-RU" sz="2000" b="1" i="0" strike="noStrike" cap="none" spc="0" baseline="0" dirty="0">
                <a:solidFill>
                  <a:srgbClr val="000000"/>
                </a:solidFill>
                <a:effectLst/>
                <a:highlight>
                  <a:srgbClr val="00FF00"/>
                </a:highlight>
                <a:latin typeface="Arial"/>
                <a:ea typeface="Arial"/>
                <a:cs typeface="Arial"/>
              </a:rPr>
              <a:t>Этот пациент не может принимать </a:t>
            </a:r>
            <a:r>
              <a:rPr lang="ru-RU" sz="2000" b="1" i="0" strike="noStrike" cap="none" spc="0" baseline="0" dirty="0" err="1">
                <a:solidFill>
                  <a:srgbClr val="000000"/>
                </a:solidFill>
                <a:effectLst/>
                <a:highlight>
                  <a:srgbClr val="00FF00"/>
                </a:highlight>
                <a:latin typeface="Arial"/>
                <a:ea typeface="Arial"/>
                <a:cs typeface="Arial"/>
              </a:rPr>
              <a:t>паксловид</a:t>
            </a:r>
            <a:r>
              <a:rPr lang="ru-RU" sz="2000" b="1" i="0" strike="noStrike" cap="none" spc="0" baseline="0" dirty="0">
                <a:solidFill>
                  <a:srgbClr val="000000"/>
                </a:solidFill>
                <a:effectLst/>
                <a:highlight>
                  <a:srgbClr val="00FF00"/>
                </a:highlight>
                <a:latin typeface="Arial"/>
                <a:ea typeface="Arial"/>
                <a:cs typeface="Arial"/>
              </a:rPr>
              <a:t>, но является кандидатом на </a:t>
            </a:r>
            <a:r>
              <a:rPr lang="ru-RU" sz="2000" b="1" i="0" strike="noStrike" cap="none" spc="0" baseline="0" dirty="0" err="1">
                <a:solidFill>
                  <a:srgbClr val="000000"/>
                </a:solidFill>
                <a:effectLst/>
                <a:highlight>
                  <a:srgbClr val="00FF00"/>
                </a:highlight>
                <a:latin typeface="Arial"/>
                <a:ea typeface="Arial"/>
                <a:cs typeface="Arial"/>
              </a:rPr>
              <a:t>молнупиравир</a:t>
            </a:r>
            <a:r>
              <a:rPr lang="ru-RU" sz="2000" b="1" i="0" strike="noStrike" cap="none" spc="0" baseline="0" dirty="0">
                <a:solidFill>
                  <a:srgbClr val="000000"/>
                </a:solidFill>
                <a:effectLst/>
                <a:highlight>
                  <a:srgbClr val="00FF00"/>
                </a:highlight>
                <a:latin typeface="Arial"/>
                <a:ea typeface="Arial"/>
                <a:cs typeface="Arial"/>
              </a:rPr>
              <a:t> — на основании фактора риска без других противопоказаний.  </a:t>
            </a:r>
          </a:p>
          <a:p>
            <a:pPr algn="ctr"/>
            <a:endParaRPr lang="en-US" sz="2000" b="1" dirty="0">
              <a:highlight>
                <a:srgbClr val="00FF00"/>
              </a:highlight>
            </a:endParaRPr>
          </a:p>
          <a:p>
            <a:pPr algn="ctr"/>
            <a:r>
              <a:rPr lang="ru-RU" sz="2000" b="1" i="0" strike="noStrike" cap="none" spc="0" baseline="0" dirty="0">
                <a:solidFill>
                  <a:srgbClr val="000000"/>
                </a:solidFill>
                <a:effectLst/>
                <a:highlight>
                  <a:srgbClr val="00FF00"/>
                </a:highlight>
                <a:latin typeface="Arial"/>
                <a:ea typeface="Arial"/>
                <a:cs typeface="Arial"/>
              </a:rPr>
              <a:t>Назначить </a:t>
            </a:r>
            <a:r>
              <a:rPr lang="ru-RU" sz="2000" b="1" i="0" strike="noStrike" cap="none" spc="0" baseline="0" dirty="0" err="1">
                <a:solidFill>
                  <a:srgbClr val="000000"/>
                </a:solidFill>
                <a:effectLst/>
                <a:highlight>
                  <a:srgbClr val="00FF00"/>
                </a:highlight>
                <a:latin typeface="Arial"/>
                <a:ea typeface="Arial"/>
                <a:cs typeface="Arial"/>
              </a:rPr>
              <a:t>молнупиравир</a:t>
            </a:r>
            <a:r>
              <a:rPr lang="ru-RU" sz="2000" b="1" i="0" strike="noStrike" cap="none" spc="0" baseline="0" dirty="0">
                <a:solidFill>
                  <a:srgbClr val="000000"/>
                </a:solidFill>
                <a:effectLst/>
                <a:highlight>
                  <a:srgbClr val="00FF00"/>
                </a:highlight>
                <a:latin typeface="Arial"/>
                <a:ea typeface="Arial"/>
                <a:cs typeface="Arial"/>
              </a:rPr>
              <a:t>!  И проконсультировать по поводу контрацепции!</a:t>
            </a:r>
          </a:p>
        </p:txBody>
      </p:sp>
    </p:spTree>
    <p:extLst>
      <p:ext uri="{BB962C8B-B14F-4D97-AF65-F5344CB8AC3E}">
        <p14:creationId xmlns:p14="http://schemas.microsoft.com/office/powerpoint/2010/main" val="2656748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FAC80F-ACFF-0179-0B9C-4B758EA53AC5}"/>
              </a:ext>
            </a:extLst>
          </p:cNvPr>
          <p:cNvSpPr>
            <a:spLocks noGrp="1"/>
          </p:cNvSpPr>
          <p:nvPr>
            <p:ph type="title"/>
          </p:nvPr>
        </p:nvSpPr>
        <p:spPr/>
        <p:txBody>
          <a:bodyPr>
            <a:normAutofit fontScale="90000"/>
          </a:bodyPr>
          <a:lstStyle/>
          <a:p>
            <a:r>
              <a:rPr lang="ru-RU" sz="3600" b="0" i="0" strike="noStrike" cap="none" spc="300" baseline="0" dirty="0">
                <a:solidFill>
                  <a:srgbClr val="FFFFFF"/>
                </a:solidFill>
                <a:effectLst/>
                <a:latin typeface="Arial"/>
                <a:ea typeface="Arial"/>
                <a:cs typeface="Arial"/>
              </a:rPr>
              <a:t>Программа Test </a:t>
            </a:r>
            <a:r>
              <a:rPr lang="ru-RU" sz="3600" b="0" i="0" strike="noStrike" cap="none" spc="300" baseline="0" dirty="0" err="1">
                <a:solidFill>
                  <a:srgbClr val="FFFFFF"/>
                </a:solidFill>
                <a:effectLst/>
                <a:latin typeface="Arial"/>
                <a:ea typeface="Arial"/>
                <a:cs typeface="Arial"/>
              </a:rPr>
              <a:t>to</a:t>
            </a:r>
            <a:r>
              <a:rPr lang="ru-RU" sz="3600" b="0" i="0" strike="noStrike" cap="none" spc="300" baseline="0" dirty="0">
                <a:solidFill>
                  <a:srgbClr val="FFFFFF"/>
                </a:solidFill>
                <a:effectLst/>
                <a:latin typeface="Arial"/>
                <a:ea typeface="Arial"/>
                <a:cs typeface="Arial"/>
              </a:rPr>
              <a:t> </a:t>
            </a:r>
            <a:r>
              <a:rPr lang="ru-RU" sz="3600" b="0" i="0" strike="noStrike" cap="none" spc="300" baseline="0" dirty="0" err="1">
                <a:solidFill>
                  <a:srgbClr val="FFFFFF"/>
                </a:solidFill>
                <a:effectLst/>
                <a:latin typeface="Arial"/>
                <a:ea typeface="Arial"/>
                <a:cs typeface="Arial"/>
              </a:rPr>
              <a:t>Treat</a:t>
            </a:r>
            <a:r>
              <a:rPr lang="ru-RU" sz="3600" b="0" i="0" strike="noStrike" cap="none" spc="300" baseline="0" dirty="0">
                <a:solidFill>
                  <a:srgbClr val="FFFFFF"/>
                </a:solidFill>
                <a:effectLst/>
                <a:latin typeface="Arial"/>
                <a:ea typeface="Arial"/>
                <a:cs typeface="Arial"/>
              </a:rPr>
              <a:t>: Дальнейшие вопросы и как реализовывать на практике</a:t>
            </a:r>
          </a:p>
        </p:txBody>
      </p:sp>
      <p:sp>
        <p:nvSpPr>
          <p:cNvPr id="4" name="Picture Placeholder 3">
            <a:extLst>
              <a:ext uri="{FF2B5EF4-FFF2-40B4-BE49-F238E27FC236}">
                <a16:creationId xmlns:a16="http://schemas.microsoft.com/office/drawing/2014/main" id="{42D48087-2224-FA56-53E2-54B7784D7579}"/>
              </a:ext>
            </a:extLst>
          </p:cNvPr>
          <p:cNvSpPr>
            <a:spLocks noGrp="1"/>
          </p:cNvSpPr>
          <p:nvPr>
            <p:ph type="pic" sz="quarter" idx="10"/>
          </p:nvPr>
        </p:nvSpPr>
        <p:spPr/>
        <p:txBody>
          <a:bodyPr/>
          <a:lstStyle/>
          <a:p>
            <a:endParaRPr/>
          </a:p>
        </p:txBody>
      </p:sp>
    </p:spTree>
    <p:extLst>
      <p:ext uri="{BB962C8B-B14F-4D97-AF65-F5344CB8AC3E}">
        <p14:creationId xmlns:p14="http://schemas.microsoft.com/office/powerpoint/2010/main" val="359265856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86B-FD3F-FDE9-5D46-3100816A3D96}"/>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Цели</a:t>
            </a:r>
          </a:p>
        </p:txBody>
      </p:sp>
      <p:sp>
        <p:nvSpPr>
          <p:cNvPr id="3" name="Content Placeholder 2">
            <a:extLst>
              <a:ext uri="{FF2B5EF4-FFF2-40B4-BE49-F238E27FC236}">
                <a16:creationId xmlns:a16="http://schemas.microsoft.com/office/drawing/2014/main" id="{70ACB36B-24FD-8A8B-B8B7-9F097800D014}"/>
              </a:ext>
            </a:extLst>
          </p:cNvPr>
          <p:cNvSpPr>
            <a:spLocks noGrp="1"/>
          </p:cNvSpPr>
          <p:nvPr>
            <p:ph idx="1"/>
          </p:nvPr>
        </p:nvSpPr>
        <p:spPr/>
        <p:txBody>
          <a:bodyPr/>
          <a:lstStyle/>
          <a:p>
            <a:r>
              <a:rPr lang="ru-RU" sz="2800" b="0" i="0" strike="noStrike" cap="none" spc="0" baseline="0">
                <a:solidFill>
                  <a:srgbClr val="262626"/>
                </a:solidFill>
                <a:effectLst/>
                <a:latin typeface="Arial"/>
                <a:ea typeface="Arial"/>
                <a:cs typeface="Arial"/>
              </a:rPr>
              <a:t>Понять распространенные вопросы о внедрении программы Test to Treat.</a:t>
            </a:r>
          </a:p>
          <a:p>
            <a:r>
              <a:rPr lang="ru-RU" sz="2800" b="0" i="0" strike="noStrike" cap="none" spc="0" baseline="0">
                <a:solidFill>
                  <a:srgbClr val="262626"/>
                </a:solidFill>
                <a:effectLst/>
                <a:latin typeface="Arial"/>
                <a:ea typeface="Arial"/>
                <a:cs typeface="Arial"/>
              </a:rPr>
              <a:t>Оценить преимущества T2T для укрепления систем здравоохранения. </a:t>
            </a:r>
          </a:p>
          <a:p>
            <a:r>
              <a:rPr lang="ru-RU" sz="2800" b="0" i="0" strike="noStrike" cap="none" spc="0" baseline="0">
                <a:solidFill>
                  <a:srgbClr val="262626"/>
                </a:solidFill>
                <a:effectLst/>
                <a:latin typeface="Arial"/>
                <a:ea typeface="Arial"/>
                <a:cs typeface="Arial"/>
              </a:rPr>
              <a:t>Спланировать внедрение T2T в Вашей клинической практике.</a:t>
            </a:r>
          </a:p>
          <a:p>
            <a:endParaRPr lang="en-US"/>
          </a:p>
          <a:p>
            <a:endParaRPr lang="en-US"/>
          </a:p>
        </p:txBody>
      </p:sp>
    </p:spTree>
    <p:extLst>
      <p:ext uri="{BB962C8B-B14F-4D97-AF65-F5344CB8AC3E}">
        <p14:creationId xmlns:p14="http://schemas.microsoft.com/office/powerpoint/2010/main" val="142594364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A28FA5-13F2-E945-8640-630E61D7F7D4}"/>
              </a:ext>
            </a:extLst>
          </p:cNvPr>
          <p:cNvSpPr txBox="1"/>
          <p:nvPr/>
        </p:nvSpPr>
        <p:spPr>
          <a:xfrm>
            <a:off x="304800" y="222620"/>
            <a:ext cx="11582400"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ru-RU" sz="3200" b="1" i="0" strike="noStrike" cap="none" spc="0" baseline="0">
                <a:solidFill>
                  <a:srgbClr val="577F9F"/>
                </a:solidFill>
                <a:effectLst/>
                <a:latin typeface="Arial"/>
                <a:ea typeface="Arial"/>
                <a:cs typeface="Arial"/>
              </a:rPr>
              <a:t>Как программа Test to Treat улучшает опыт моей клинической группы? </a:t>
            </a:r>
          </a:p>
        </p:txBody>
      </p:sp>
      <p:sp>
        <p:nvSpPr>
          <p:cNvPr id="5" name="Content Placeholder 3">
            <a:extLst>
              <a:ext uri="{FF2B5EF4-FFF2-40B4-BE49-F238E27FC236}">
                <a16:creationId xmlns:a16="http://schemas.microsoft.com/office/drawing/2014/main" id="{B6ACC662-5430-C028-667C-7819074CEF2F}"/>
              </a:ext>
            </a:extLst>
          </p:cNvPr>
          <p:cNvSpPr txBox="1"/>
          <p:nvPr/>
        </p:nvSpPr>
        <p:spPr>
          <a:xfrm>
            <a:off x="762001" y="916781"/>
            <a:ext cx="10972800" cy="5024438"/>
          </a:xfrm>
          <a:prstGeom prst="rect">
            <a:avLst/>
          </a:prstGeom>
        </p:spPr>
        <p:txBody>
          <a:bodyPr vert="horz" lIns="91440" tIns="45720" rIns="91440" bIns="45720" rtlCol="0" anchor="t">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r>
              <a:rPr lang="ru-RU" sz="2400" b="0" i="0" strike="noStrike" cap="none" spc="0" baseline="0" dirty="0">
                <a:solidFill>
                  <a:srgbClr val="262626"/>
                </a:solidFill>
                <a:effectLst/>
                <a:latin typeface="Arial"/>
                <a:ea typeface="Arial"/>
                <a:cs typeface="Arial"/>
              </a:rPr>
              <a:t>Возможность предложить пациентам лучшее лечение — это ОТЛИЧНАЯ возможность, которая еще и МОТИВИРУЕТ, особенно в условиях продолжающегося стресса, вызванного пандемией.</a:t>
            </a:r>
            <a:endParaRPr lang="en-US" sz="2400" dirty="0">
              <a:cs typeface="Calibri"/>
            </a:endParaRPr>
          </a:p>
          <a:p>
            <a:r>
              <a:rPr lang="ru-RU" sz="2400" b="0" i="0" strike="noStrike" cap="none" spc="0" baseline="0" dirty="0">
                <a:solidFill>
                  <a:srgbClr val="262626"/>
                </a:solidFill>
                <a:effectLst/>
                <a:latin typeface="Arial"/>
                <a:ea typeface="Arial"/>
                <a:cs typeface="Arial"/>
              </a:rPr>
              <a:t>Снижение нагрузки на системы здравоохранения и, следовательно, рабочей нагрузки за счет госпитализации меньшего количества людей с тяжелой формой COVID.</a:t>
            </a:r>
            <a:endParaRPr lang="en-US" sz="2400" dirty="0"/>
          </a:p>
          <a:p>
            <a:r>
              <a:rPr lang="ru-RU" sz="2400" b="0" i="0" strike="noStrike" cap="none" spc="0" baseline="0" dirty="0">
                <a:solidFill>
                  <a:srgbClr val="262626"/>
                </a:solidFill>
                <a:effectLst/>
                <a:latin typeface="Arial"/>
                <a:ea typeface="Arial"/>
                <a:cs typeface="Arial"/>
              </a:rPr>
              <a:t>Оптимизированный, эффективный рабочий процесс может способствовать улучшению ухода за пациентами в рамках различных процессов заболевания (не только COVID).</a:t>
            </a:r>
          </a:p>
          <a:p>
            <a:r>
              <a:rPr lang="ru-RU" sz="2400" b="0" i="0" strike="noStrike" cap="none" spc="0" baseline="0" dirty="0">
                <a:solidFill>
                  <a:srgbClr val="262626"/>
                </a:solidFill>
                <a:effectLst/>
                <a:latin typeface="Arial"/>
                <a:ea typeface="Arial"/>
                <a:cs typeface="Arial"/>
              </a:rPr>
              <a:t>Улучшенный доступ к тестированию и выявлению случаев.</a:t>
            </a:r>
          </a:p>
          <a:p>
            <a:endParaRPr lang="en-US" sz="2400" dirty="0"/>
          </a:p>
        </p:txBody>
      </p:sp>
      <p:sp>
        <p:nvSpPr>
          <p:cNvPr id="6" name="Slide Number Placeholder 2">
            <a:extLst>
              <a:ext uri="{FF2B5EF4-FFF2-40B4-BE49-F238E27FC236}">
                <a16:creationId xmlns:a16="http://schemas.microsoft.com/office/drawing/2014/main" id="{48E5B5A0-0C9F-F979-791E-98892452EE96}"/>
              </a:ext>
            </a:extLst>
          </p:cNvPr>
          <p:cNvSpPr txBox="1"/>
          <p:nvPr/>
        </p:nvSpPr>
        <p:spPr>
          <a:xfrm>
            <a:off x="11078634" y="6433053"/>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F1F82B-EACD-44DD-B37E-7A7D49CC393D}" type="slidenum">
              <a:rPr lang="en-US" smtClean="0"/>
              <a:pPr>
                <a:defRPr/>
              </a:pPr>
              <a:t>105</a:t>
            </a:fld>
            <a:endParaRPr lang="en-US"/>
          </a:p>
        </p:txBody>
      </p:sp>
    </p:spTree>
    <p:extLst>
      <p:ext uri="{BB962C8B-B14F-4D97-AF65-F5344CB8AC3E}">
        <p14:creationId xmlns:p14="http://schemas.microsoft.com/office/powerpoint/2010/main" val="242540332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50E051-74AD-CAB0-2F07-FFC6091BD9B2}"/>
              </a:ext>
            </a:extLst>
          </p:cNvPr>
          <p:cNvSpPr>
            <a:spLocks noGrp="1"/>
          </p:cNvSpPr>
          <p:nvPr>
            <p:ph type="title"/>
          </p:nvPr>
        </p:nvSpPr>
        <p:spPr>
          <a:xfrm>
            <a:off x="390728" y="288525"/>
            <a:ext cx="11185187" cy="1080554"/>
          </a:xfrm>
        </p:spPr>
        <p:txBody>
          <a:bodyPr>
            <a:noAutofit/>
          </a:bodyPr>
          <a:lstStyle/>
          <a:p>
            <a:r>
              <a:rPr lang="ru-RU" sz="2800" b="1" i="0" strike="noStrike" cap="none" spc="0" baseline="0" dirty="0">
                <a:solidFill>
                  <a:srgbClr val="577F9F"/>
                </a:solidFill>
                <a:effectLst/>
                <a:latin typeface="Arial"/>
                <a:ea typeface="Arial"/>
                <a:cs typeface="Arial"/>
              </a:rPr>
              <a:t>Как программа Test </a:t>
            </a:r>
            <a:r>
              <a:rPr lang="ru-RU" sz="2800" b="1" i="0" strike="noStrike" cap="none" spc="0" baseline="0" dirty="0" err="1">
                <a:solidFill>
                  <a:srgbClr val="577F9F"/>
                </a:solidFill>
                <a:effectLst/>
                <a:latin typeface="Arial"/>
                <a:ea typeface="Arial"/>
                <a:cs typeface="Arial"/>
              </a:rPr>
              <a:t>to</a:t>
            </a:r>
            <a:r>
              <a:rPr lang="ru-RU" sz="2800" b="1" i="0" strike="noStrike" cap="none" spc="0" baseline="0" dirty="0">
                <a:solidFill>
                  <a:srgbClr val="577F9F"/>
                </a:solidFill>
                <a:effectLst/>
                <a:latin typeface="Arial"/>
                <a:ea typeface="Arial"/>
                <a:cs typeface="Arial"/>
              </a:rPr>
              <a:t> </a:t>
            </a:r>
            <a:r>
              <a:rPr lang="ru-RU" sz="2800" b="1" i="0" strike="noStrike" cap="none" spc="0" baseline="0" dirty="0" err="1">
                <a:solidFill>
                  <a:srgbClr val="577F9F"/>
                </a:solidFill>
                <a:effectLst/>
                <a:latin typeface="Arial"/>
                <a:ea typeface="Arial"/>
                <a:cs typeface="Arial"/>
              </a:rPr>
              <a:t>Treat</a:t>
            </a:r>
            <a:r>
              <a:rPr lang="ru-RU" sz="2800" b="1" i="0" strike="noStrike" cap="none" spc="0" baseline="0" dirty="0">
                <a:solidFill>
                  <a:srgbClr val="577F9F"/>
                </a:solidFill>
                <a:effectLst/>
                <a:latin typeface="Arial"/>
                <a:ea typeface="Arial"/>
                <a:cs typeface="Arial"/>
              </a:rPr>
              <a:t> для коронавирусной инфекции COVID-19 может улучшить опыт пациентов в будущем? </a:t>
            </a:r>
          </a:p>
        </p:txBody>
      </p:sp>
      <p:sp>
        <p:nvSpPr>
          <p:cNvPr id="2" name="Content Placeholder 1">
            <a:extLst>
              <a:ext uri="{FF2B5EF4-FFF2-40B4-BE49-F238E27FC236}">
                <a16:creationId xmlns:a16="http://schemas.microsoft.com/office/drawing/2014/main" id="{2346D15D-4E2A-0288-4C6B-21FBC27EDEE9}"/>
              </a:ext>
            </a:extLst>
          </p:cNvPr>
          <p:cNvSpPr>
            <a:spLocks noGrp="1"/>
          </p:cNvSpPr>
          <p:nvPr>
            <p:ph idx="1"/>
          </p:nvPr>
        </p:nvSpPr>
        <p:spPr>
          <a:xfrm>
            <a:off x="838200" y="1636730"/>
            <a:ext cx="10737715" cy="4932746"/>
          </a:xfrm>
        </p:spPr>
        <p:txBody>
          <a:bodyPr/>
          <a:lstStyle/>
          <a:p>
            <a:r>
              <a:rPr lang="ru-RU" sz="2400" b="0" i="0" strike="noStrike" cap="none" spc="0" baseline="0" dirty="0">
                <a:solidFill>
                  <a:srgbClr val="000000"/>
                </a:solidFill>
                <a:effectLst/>
                <a:latin typeface="Helvetica"/>
                <a:ea typeface="Helvetica"/>
                <a:cs typeface="Helvetica"/>
              </a:rPr>
              <a:t>T2T для коронавирусной инфекции COVID-19 позволит нам применять аналогичные подходы к ранней диагностике и началу лечения для ВСЕХ пациентов</a:t>
            </a:r>
          </a:p>
          <a:p>
            <a:pPr lvl="1"/>
            <a:r>
              <a:rPr lang="ru-RU" sz="2000" b="0" i="0" strike="noStrike" cap="none" spc="0" baseline="0" dirty="0">
                <a:solidFill>
                  <a:srgbClr val="262626"/>
                </a:solidFill>
                <a:effectLst/>
                <a:latin typeface="Arial"/>
                <a:ea typeface="Arial"/>
                <a:cs typeface="Arial"/>
              </a:rPr>
              <a:t>Будущие варианты коронавирусной инфекции COVID-19 могут иметь более тяжелые проявления, в этом случае T2T окажет огромное потенциальное влияние.</a:t>
            </a:r>
            <a:endParaRPr lang="en-US" sz="2000" b="1" dirty="0">
              <a:effectLst/>
              <a:ea typeface="Calibri" panose="020F0502020204030204"/>
              <a:cs typeface="Times New Roman"/>
            </a:endParaRPr>
          </a:p>
          <a:p>
            <a:pPr>
              <a:lnSpc>
                <a:spcPct val="107000"/>
              </a:lnSpc>
              <a:spcAft>
                <a:spcPts val="800"/>
              </a:spcAft>
            </a:pPr>
            <a:r>
              <a:rPr lang="ru-RU" sz="2400" b="1" i="0" strike="noStrike" cap="none" spc="0" baseline="0" dirty="0">
                <a:solidFill>
                  <a:srgbClr val="262626"/>
                </a:solidFill>
                <a:effectLst/>
                <a:latin typeface="Arial"/>
                <a:ea typeface="Arial"/>
                <a:cs typeface="Arial"/>
              </a:rPr>
              <a:t>Ранняя диагностика и начало лечения </a:t>
            </a:r>
            <a:r>
              <a:rPr lang="ru-RU" sz="2400" b="0" i="0" strike="noStrike" cap="none" spc="0" baseline="0" dirty="0">
                <a:solidFill>
                  <a:srgbClr val="262626"/>
                </a:solidFill>
                <a:effectLst/>
                <a:latin typeface="Arial"/>
                <a:ea typeface="Arial"/>
                <a:cs typeface="Arial"/>
              </a:rPr>
              <a:t>могут изменить течение заболевания для других заболеваний в дополнение к коронавирусному заболеванию COVID-19.  </a:t>
            </a:r>
            <a:endParaRPr lang="en-US" sz="2400" dirty="0"/>
          </a:p>
          <a:p>
            <a:pPr lvl="1">
              <a:lnSpc>
                <a:spcPct val="107000"/>
              </a:lnSpc>
              <a:spcAft>
                <a:spcPts val="800"/>
              </a:spcAft>
            </a:pPr>
            <a:r>
              <a:rPr lang="ru-RU" sz="2000" b="0" i="0" strike="noStrike" cap="none" spc="0" baseline="0" dirty="0">
                <a:solidFill>
                  <a:srgbClr val="262626"/>
                </a:solidFill>
                <a:effectLst/>
                <a:latin typeface="Arial"/>
                <a:ea typeface="Arial"/>
                <a:cs typeface="Arial"/>
              </a:rPr>
              <a:t>Например, раннее выявление и лечение острых инфекций, таких как пневмония или инфекции мочевыводящих путей, может предотвратить прогрессирование до более тяжелой инфекции. </a:t>
            </a:r>
            <a:endParaRPr lang="en-US" sz="2000" dirty="0">
              <a:ea typeface="Calibri" panose="020F0502020204030204"/>
              <a:cs typeface="Calibri"/>
            </a:endParaRPr>
          </a:p>
          <a:p>
            <a:endParaRPr lang="en-US" sz="2400" dirty="0">
              <a:solidFill>
                <a:srgbClr val="000000"/>
              </a:solidFill>
              <a:effectLst/>
              <a:latin typeface="Helvetica" pitchFamily="2" charset="0"/>
            </a:endParaRPr>
          </a:p>
        </p:txBody>
      </p:sp>
      <p:sp>
        <p:nvSpPr>
          <p:cNvPr id="5" name="Slide Number Placeholder 2">
            <a:extLst>
              <a:ext uri="{FF2B5EF4-FFF2-40B4-BE49-F238E27FC236}">
                <a16:creationId xmlns:a16="http://schemas.microsoft.com/office/drawing/2014/main" id="{919713BE-9011-0C9D-4D3E-AF9DE0AC2BA0}"/>
              </a:ext>
            </a:extLst>
          </p:cNvPr>
          <p:cNvSpPr txBox="1"/>
          <p:nvPr/>
        </p:nvSpPr>
        <p:spPr>
          <a:xfrm>
            <a:off x="11078634" y="6384927"/>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F1F82B-EACD-44DD-B37E-7A7D49CC393D}" type="slidenum">
              <a:rPr lang="en-US" smtClean="0"/>
              <a:pPr>
                <a:defRPr/>
              </a:pPr>
              <a:t>106</a:t>
            </a:fld>
            <a:endParaRPr lang="en-US" dirty="0"/>
          </a:p>
        </p:txBody>
      </p:sp>
    </p:spTree>
    <p:extLst>
      <p:ext uri="{BB962C8B-B14F-4D97-AF65-F5344CB8AC3E}">
        <p14:creationId xmlns:p14="http://schemas.microsoft.com/office/powerpoint/2010/main" val="83440820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11B6-462E-00EA-08DB-079831CEC040}"/>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Учитывайте Ваши клинические условия</a:t>
            </a:r>
          </a:p>
        </p:txBody>
      </p:sp>
      <p:sp>
        <p:nvSpPr>
          <p:cNvPr id="3" name="Content Placeholder 2">
            <a:extLst>
              <a:ext uri="{FF2B5EF4-FFF2-40B4-BE49-F238E27FC236}">
                <a16:creationId xmlns:a16="http://schemas.microsoft.com/office/drawing/2014/main" id="{FDBA3575-C740-30E3-289B-AC8AC4305B22}"/>
              </a:ext>
            </a:extLst>
          </p:cNvPr>
          <p:cNvSpPr>
            <a:spLocks noGrp="1"/>
          </p:cNvSpPr>
          <p:nvPr>
            <p:ph idx="1"/>
          </p:nvPr>
        </p:nvSpPr>
        <p:spPr>
          <a:xfrm>
            <a:off x="838200" y="1636730"/>
            <a:ext cx="10854447" cy="4932746"/>
          </a:xfrm>
        </p:spPr>
        <p:txBody>
          <a:bodyPr/>
          <a:lstStyle/>
          <a:p>
            <a:r>
              <a:rPr lang="ru-RU" sz="2800" b="0" i="0" strike="noStrike" cap="none" spc="0" baseline="0">
                <a:solidFill>
                  <a:srgbClr val="262626"/>
                </a:solidFill>
                <a:effectLst/>
                <a:latin typeface="Arial"/>
                <a:ea typeface="Arial"/>
                <a:cs typeface="Arial"/>
              </a:rPr>
              <a:t>Каков текущий процесс ухода за пациентами с коронавирусным заболеванием COVID-19?</a:t>
            </a:r>
          </a:p>
          <a:p>
            <a:pPr lvl="1"/>
            <a:r>
              <a:rPr lang="ru-RU" sz="2400" b="0" i="0" strike="noStrike" cap="none" spc="0" baseline="0">
                <a:solidFill>
                  <a:srgbClr val="262626"/>
                </a:solidFill>
                <a:effectLst/>
                <a:latin typeface="Arial"/>
                <a:ea typeface="Arial"/>
                <a:cs typeface="Arial"/>
              </a:rPr>
              <a:t>Когда, почему, как они участвуют в лечении?</a:t>
            </a:r>
          </a:p>
          <a:p>
            <a:pPr lvl="1"/>
            <a:r>
              <a:rPr lang="ru-RU" sz="2400" b="0" i="0" strike="noStrike" cap="none" spc="0" baseline="0">
                <a:solidFill>
                  <a:srgbClr val="262626"/>
                </a:solidFill>
                <a:effectLst/>
                <a:latin typeface="Arial"/>
                <a:ea typeface="Arial"/>
                <a:cs typeface="Arial"/>
              </a:rPr>
              <a:t>Кто входит в состав лечащего персонала?</a:t>
            </a:r>
          </a:p>
          <a:p>
            <a:pPr lvl="1"/>
            <a:r>
              <a:rPr lang="ru-RU" sz="2400" b="0" i="0" strike="noStrike" cap="none" spc="0" baseline="0">
                <a:solidFill>
                  <a:srgbClr val="262626"/>
                </a:solidFill>
                <a:effectLst/>
                <a:latin typeface="Arial"/>
                <a:ea typeface="Arial"/>
                <a:cs typeface="Arial"/>
              </a:rPr>
              <a:t>Как это помогает пациентам?</a:t>
            </a:r>
          </a:p>
          <a:p>
            <a:pPr lvl="1"/>
            <a:r>
              <a:rPr lang="ru-RU" sz="2400" b="0" i="0" strike="noStrike" cap="none" spc="0" baseline="0">
                <a:solidFill>
                  <a:srgbClr val="262626"/>
                </a:solidFill>
                <a:effectLst/>
                <a:latin typeface="Arial"/>
                <a:ea typeface="Arial"/>
                <a:cs typeface="Arial"/>
              </a:rPr>
              <a:t>Как это работает для лечащего персонала?</a:t>
            </a:r>
          </a:p>
          <a:p>
            <a:pPr lvl="1"/>
            <a:r>
              <a:rPr lang="ru-RU" sz="2400" b="0" i="0" strike="noStrike" cap="none" spc="0" baseline="0">
                <a:solidFill>
                  <a:srgbClr val="262626"/>
                </a:solidFill>
                <a:effectLst/>
                <a:latin typeface="Arial"/>
                <a:ea typeface="Arial"/>
                <a:cs typeface="Arial"/>
              </a:rPr>
              <a:t>Как это может быть улучшено для пациентов и лечащего персонала?</a:t>
            </a:r>
          </a:p>
          <a:p>
            <a:r>
              <a:rPr lang="ru-RU" sz="2800" b="0" i="0" strike="noStrike" cap="none" spc="0" baseline="0">
                <a:solidFill>
                  <a:srgbClr val="262626"/>
                </a:solidFill>
                <a:effectLst/>
                <a:latin typeface="Arial"/>
                <a:ea typeface="Arial"/>
                <a:cs typeface="Arial"/>
              </a:rPr>
              <a:t>Как Вы можете реализовать программу Test to Treat в клинических условиях?</a:t>
            </a:r>
          </a:p>
        </p:txBody>
      </p:sp>
    </p:spTree>
    <p:extLst>
      <p:ext uri="{BB962C8B-B14F-4D97-AF65-F5344CB8AC3E}">
        <p14:creationId xmlns:p14="http://schemas.microsoft.com/office/powerpoint/2010/main" val="299016656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1E9D-CF04-D433-8971-02F99484BB85}"/>
              </a:ext>
            </a:extLst>
          </p:cNvPr>
          <p:cNvSpPr>
            <a:spLocks noGrp="1"/>
          </p:cNvSpPr>
          <p:nvPr>
            <p:ph type="title"/>
          </p:nvPr>
        </p:nvSpPr>
        <p:spPr>
          <a:xfrm>
            <a:off x="410183" y="179933"/>
            <a:ext cx="11379740" cy="800039"/>
          </a:xfrm>
        </p:spPr>
        <p:txBody>
          <a:bodyPr>
            <a:normAutofit fontScale="90000"/>
          </a:bodyPr>
          <a:lstStyle/>
          <a:p>
            <a:r>
              <a:rPr lang="ru-RU" sz="3200" b="1" i="0" strike="noStrike" cap="none" spc="0" baseline="0">
                <a:solidFill>
                  <a:srgbClr val="577F9F"/>
                </a:solidFill>
                <a:effectLst/>
                <a:latin typeface="Arial"/>
                <a:ea typeface="Arial"/>
                <a:cs typeface="Arial"/>
              </a:rPr>
              <a:t>Руководство по внедрению — на месте предоставления услуг</a:t>
            </a:r>
          </a:p>
        </p:txBody>
      </p:sp>
      <p:sp>
        <p:nvSpPr>
          <p:cNvPr id="3" name="Content Placeholder 2">
            <a:extLst>
              <a:ext uri="{FF2B5EF4-FFF2-40B4-BE49-F238E27FC236}">
                <a16:creationId xmlns:a16="http://schemas.microsoft.com/office/drawing/2014/main" id="{A99F37AB-FBB3-E548-EB5D-DCA7603FFEB0}"/>
              </a:ext>
            </a:extLst>
          </p:cNvPr>
          <p:cNvSpPr>
            <a:spLocks noGrp="1"/>
          </p:cNvSpPr>
          <p:nvPr>
            <p:ph idx="1"/>
          </p:nvPr>
        </p:nvSpPr>
        <p:spPr>
          <a:xfrm>
            <a:off x="896566" y="979972"/>
            <a:ext cx="8543925" cy="3694027"/>
          </a:xfrm>
        </p:spPr>
        <p:txBody>
          <a:bodyPr/>
          <a:lstStyle/>
          <a:p>
            <a:r>
              <a:rPr lang="ru-RU" sz="2200" b="1" i="0" strike="noStrike" cap="none" spc="0" baseline="0">
                <a:solidFill>
                  <a:srgbClr val="262626"/>
                </a:solidFill>
                <a:effectLst/>
                <a:latin typeface="Arial"/>
                <a:ea typeface="Arial"/>
                <a:cs typeface="Arial"/>
              </a:rPr>
              <a:t>Руководство</a:t>
            </a:r>
          </a:p>
          <a:p>
            <a:pPr lvl="1"/>
            <a:r>
              <a:rPr lang="ru-RU" sz="1800" b="0" i="0" strike="noStrike" cap="none" spc="0" baseline="0">
                <a:solidFill>
                  <a:srgbClr val="262626"/>
                </a:solidFill>
                <a:effectLst/>
                <a:latin typeface="Arial"/>
                <a:ea typeface="Arial"/>
                <a:cs typeface="Arial"/>
              </a:rPr>
              <a:t>Требуется руководство объекта и административная поддержка</a:t>
            </a:r>
          </a:p>
          <a:p>
            <a:r>
              <a:rPr lang="ru-RU" sz="2200" b="1" i="0" strike="noStrike" cap="none" spc="0" baseline="0">
                <a:solidFill>
                  <a:srgbClr val="262626"/>
                </a:solidFill>
                <a:effectLst/>
                <a:latin typeface="Arial"/>
                <a:ea typeface="Arial"/>
                <a:cs typeface="Arial"/>
              </a:rPr>
              <a:t>Организационные вопросы</a:t>
            </a:r>
          </a:p>
          <a:p>
            <a:pPr lvl="1"/>
            <a:r>
              <a:rPr lang="ru-RU" sz="1800" b="0" i="0" strike="noStrike" cap="none" spc="0" baseline="0">
                <a:solidFill>
                  <a:srgbClr val="262626"/>
                </a:solidFill>
                <a:effectLst/>
                <a:latin typeface="Arial"/>
                <a:ea typeface="Arial"/>
                <a:cs typeface="Arial"/>
              </a:rPr>
              <a:t>Доступность материалов</a:t>
            </a:r>
          </a:p>
          <a:p>
            <a:pPr lvl="1"/>
            <a:r>
              <a:rPr lang="ru-RU" sz="1800" b="0" i="0" strike="noStrike" cap="none" spc="0" baseline="0">
                <a:solidFill>
                  <a:srgbClr val="262626"/>
                </a:solidFill>
                <a:effectLst/>
                <a:latin typeface="Arial"/>
                <a:ea typeface="Arial"/>
                <a:cs typeface="Arial"/>
              </a:rPr>
              <a:t>Разработка политики</a:t>
            </a:r>
          </a:p>
          <a:p>
            <a:pPr lvl="1"/>
            <a:r>
              <a:rPr lang="ru-RU" sz="1800" b="0" i="0" strike="noStrike" cap="none" spc="0" baseline="0">
                <a:solidFill>
                  <a:srgbClr val="262626"/>
                </a:solidFill>
                <a:effectLst/>
                <a:latin typeface="Arial"/>
                <a:ea typeface="Arial"/>
                <a:cs typeface="Arial"/>
              </a:rPr>
              <a:t>Безопасная и эффективная оптимизация ухода</a:t>
            </a:r>
          </a:p>
          <a:p>
            <a:r>
              <a:rPr lang="ru-RU" sz="2200" b="1" i="0" strike="noStrike" cap="none" spc="0" baseline="0">
                <a:solidFill>
                  <a:srgbClr val="262626"/>
                </a:solidFill>
                <a:effectLst/>
                <a:latin typeface="Arial"/>
                <a:ea typeface="Arial"/>
                <a:cs typeface="Arial"/>
              </a:rPr>
              <a:t>Мониторинг качества</a:t>
            </a:r>
          </a:p>
          <a:p>
            <a:pPr lvl="1"/>
            <a:r>
              <a:rPr lang="ru-RU" sz="1800" b="0" i="0" strike="noStrike" cap="none" spc="0" baseline="0">
                <a:solidFill>
                  <a:srgbClr val="262626"/>
                </a:solidFill>
                <a:effectLst/>
                <a:latin typeface="Arial"/>
                <a:ea typeface="Arial"/>
                <a:cs typeface="Arial"/>
              </a:rPr>
              <a:t>Процессы повышения качества (QI)</a:t>
            </a:r>
          </a:p>
          <a:p>
            <a:pPr lvl="1"/>
            <a:r>
              <a:rPr lang="ru-RU" sz="1800" b="0" i="0" strike="noStrike" cap="none" spc="0" baseline="0">
                <a:solidFill>
                  <a:srgbClr val="262626"/>
                </a:solidFill>
                <a:effectLst/>
                <a:latin typeface="Arial"/>
                <a:ea typeface="Arial"/>
                <a:cs typeface="Arial"/>
              </a:rPr>
              <a:t>Фармаконадзор</a:t>
            </a:r>
          </a:p>
          <a:p>
            <a:r>
              <a:rPr lang="ru-RU" sz="2200" b="1" i="0" strike="noStrike" cap="none" spc="0" baseline="0">
                <a:solidFill>
                  <a:srgbClr val="262626"/>
                </a:solidFill>
                <a:effectLst/>
                <a:latin typeface="Arial"/>
                <a:ea typeface="Arial"/>
                <a:cs typeface="Arial"/>
              </a:rPr>
              <a:t>Кадры</a:t>
            </a:r>
          </a:p>
          <a:p>
            <a:pPr lvl="1"/>
            <a:r>
              <a:rPr lang="ru-RU" sz="1800" b="0" i="0" strike="noStrike" cap="none" spc="0" baseline="0">
                <a:solidFill>
                  <a:srgbClr val="262626"/>
                </a:solidFill>
                <a:effectLst/>
                <a:latin typeface="Arial"/>
                <a:ea typeface="Arial"/>
                <a:cs typeface="Arial"/>
              </a:rPr>
              <a:t>Назначающие препараты врачи — знания и способности</a:t>
            </a:r>
          </a:p>
          <a:p>
            <a:r>
              <a:rPr lang="ru-RU" sz="2200" b="1" i="0" strike="noStrike" cap="none" spc="0" baseline="0">
                <a:solidFill>
                  <a:srgbClr val="262626"/>
                </a:solidFill>
                <a:effectLst/>
                <a:latin typeface="Arial"/>
                <a:ea typeface="Arial"/>
                <a:cs typeface="Arial"/>
              </a:rPr>
              <a:t>Отдельные лица</a:t>
            </a:r>
          </a:p>
          <a:p>
            <a:pPr lvl="1"/>
            <a:r>
              <a:rPr lang="ru-RU" sz="1800" b="0" i="0" strike="noStrike" cap="none" spc="0" baseline="0">
                <a:solidFill>
                  <a:srgbClr val="262626"/>
                </a:solidFill>
                <a:effectLst/>
                <a:latin typeface="Arial"/>
                <a:ea typeface="Arial"/>
                <a:cs typeface="Arial"/>
              </a:rPr>
              <a:t>Знание о коронавирусной инфекции COVID-19</a:t>
            </a:r>
          </a:p>
          <a:p>
            <a:pPr lvl="1"/>
            <a:r>
              <a:rPr lang="ru-RU" sz="1800" b="0" i="0" strike="noStrike" cap="none" spc="0" baseline="0">
                <a:solidFill>
                  <a:srgbClr val="262626"/>
                </a:solidFill>
                <a:effectLst/>
                <a:latin typeface="Arial"/>
                <a:ea typeface="Arial"/>
                <a:cs typeface="Arial"/>
              </a:rPr>
              <a:t>Доступность услуг и спрос на тестирование</a:t>
            </a:r>
          </a:p>
          <a:p>
            <a:pPr lvl="1"/>
            <a:endParaRPr lang="en-US" sz="1800" b="1"/>
          </a:p>
          <a:p>
            <a:endParaRPr lang="en-US"/>
          </a:p>
        </p:txBody>
      </p:sp>
      <p:sp>
        <p:nvSpPr>
          <p:cNvPr id="4" name="TextBox 3">
            <a:extLst>
              <a:ext uri="{FF2B5EF4-FFF2-40B4-BE49-F238E27FC236}">
                <a16:creationId xmlns:a16="http://schemas.microsoft.com/office/drawing/2014/main" id="{0F5C789B-975A-6DC7-2448-750863377F63}"/>
              </a:ext>
            </a:extLst>
          </p:cNvPr>
          <p:cNvSpPr txBox="1"/>
          <p:nvPr/>
        </p:nvSpPr>
        <p:spPr>
          <a:xfrm>
            <a:off x="8085417" y="2878940"/>
            <a:ext cx="2902675" cy="1554480"/>
          </a:xfrm>
          <a:prstGeom prst="rect">
            <a:avLst/>
          </a:prstGeom>
          <a:noFill/>
        </p:spPr>
        <p:txBody>
          <a:bodyPr wrap="square" lIns="91440" tIns="45720" rIns="91440" bIns="45720" rtlCol="0" anchor="t">
            <a:spAutoFit/>
          </a:bodyPr>
          <a:lstStyle/>
          <a:p>
            <a:pPr algn="ctr"/>
            <a:r>
              <a:rPr lang="ru-RU" sz="2400" b="0" i="0" strike="noStrike" cap="none" spc="0" baseline="0">
                <a:solidFill>
                  <a:srgbClr val="000000"/>
                </a:solidFill>
                <a:effectLst/>
                <a:latin typeface="Arial"/>
                <a:ea typeface="Arial"/>
                <a:cs typeface="Arial"/>
              </a:rPr>
              <a:t>Найдите </a:t>
            </a:r>
          </a:p>
          <a:p>
            <a:pPr algn="ctr"/>
            <a:r>
              <a:rPr lang="ru-RU" sz="2400" b="0" i="0" strike="noStrike" cap="none" spc="0" baseline="0">
                <a:solidFill>
                  <a:srgbClr val="000000"/>
                </a:solidFill>
                <a:effectLst/>
                <a:latin typeface="Arial"/>
                <a:ea typeface="Arial"/>
                <a:cs typeface="Arial"/>
                <a:hlinkClick r:id="rId3" history="0"/>
              </a:rPr>
              <a:t>Руководство по внедрению </a:t>
            </a:r>
            <a:endParaRPr lang="en-US" sz="2400"/>
          </a:p>
          <a:p>
            <a:pPr algn="ctr"/>
            <a:r>
              <a:rPr lang="ru-RU" sz="2400" b="0" i="0" strike="noStrike" cap="none" spc="0" baseline="0">
                <a:solidFill>
                  <a:srgbClr val="000000"/>
                </a:solidFill>
                <a:effectLst/>
                <a:latin typeface="Arial"/>
                <a:ea typeface="Arial"/>
                <a:cs typeface="Arial"/>
              </a:rPr>
              <a:t>здесь</a:t>
            </a:r>
            <a:endParaRPr lang="en-US" sz="2400">
              <a:cs typeface="Arial"/>
            </a:endParaRPr>
          </a:p>
        </p:txBody>
      </p:sp>
    </p:spTree>
    <p:extLst>
      <p:ext uri="{BB962C8B-B14F-4D97-AF65-F5344CB8AC3E}">
        <p14:creationId xmlns:p14="http://schemas.microsoft.com/office/powerpoint/2010/main" val="133833284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BCF8-3AF0-04FA-7AE2-2D93C9E78FE4}"/>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Планирование работы:</a:t>
            </a:r>
            <a:endParaRPr lang="en-US"/>
          </a:p>
        </p:txBody>
      </p:sp>
      <p:sp>
        <p:nvSpPr>
          <p:cNvPr id="3" name="Content Placeholder 2">
            <a:extLst>
              <a:ext uri="{FF2B5EF4-FFF2-40B4-BE49-F238E27FC236}">
                <a16:creationId xmlns:a16="http://schemas.microsoft.com/office/drawing/2014/main" id="{AF651397-8238-158C-0090-98552ADF71C8}"/>
              </a:ext>
            </a:extLst>
          </p:cNvPr>
          <p:cNvSpPr>
            <a:spLocks noGrp="1"/>
          </p:cNvSpPr>
          <p:nvPr>
            <p:ph idx="1"/>
          </p:nvPr>
        </p:nvSpPr>
        <p:spPr/>
        <p:txBody>
          <a:bodyPr/>
          <a:lstStyle/>
          <a:p>
            <a:r>
              <a:rPr lang="ru-RU" sz="2400" b="0" i="0" strike="noStrike" cap="none" spc="0" baseline="0" dirty="0">
                <a:solidFill>
                  <a:srgbClr val="262626"/>
                </a:solidFill>
                <a:effectLst/>
                <a:latin typeface="Arial"/>
                <a:ea typeface="Arial"/>
                <a:cs typeface="Arial"/>
              </a:rPr>
              <a:t>Разделитесь на небольшие группы, в идеале сгруппируйте людей из одного и того же учреждения</a:t>
            </a:r>
          </a:p>
          <a:p>
            <a:r>
              <a:rPr lang="ru-RU" sz="2400" b="0" i="0" strike="noStrike" cap="none" spc="0" baseline="0" dirty="0">
                <a:solidFill>
                  <a:srgbClr val="262626"/>
                </a:solidFill>
                <a:effectLst/>
                <a:latin typeface="Arial"/>
                <a:ea typeface="Arial"/>
                <a:cs typeface="Arial"/>
              </a:rPr>
              <a:t>Определите цель для этой работы:</a:t>
            </a:r>
          </a:p>
          <a:p>
            <a:pPr lvl="1"/>
            <a:r>
              <a:rPr lang="ru-RU" sz="2000" b="0" i="0" strike="noStrike" cap="none" spc="0" baseline="0" dirty="0">
                <a:solidFill>
                  <a:srgbClr val="262626"/>
                </a:solidFill>
                <a:effectLst/>
                <a:latin typeface="Arial"/>
                <a:ea typeface="Arial"/>
                <a:cs typeface="Arial"/>
              </a:rPr>
              <a:t>Может быть сложным или одним из элементов более крупного процесса</a:t>
            </a:r>
          </a:p>
          <a:p>
            <a:pPr lvl="1"/>
            <a:r>
              <a:rPr lang="ru-RU" sz="2000" b="0" i="0" strike="noStrike" cap="none" spc="0" baseline="0" dirty="0">
                <a:solidFill>
                  <a:srgbClr val="262626"/>
                </a:solidFill>
                <a:effectLst/>
                <a:latin typeface="Arial"/>
                <a:ea typeface="Arial"/>
                <a:cs typeface="Arial"/>
              </a:rPr>
              <a:t>Например, рассмотрите весь процесс поступления пациента в клинику/лечебное учреждение с признаками и симптомами COVID – что дальше?  </a:t>
            </a:r>
          </a:p>
          <a:p>
            <a:pPr lvl="1"/>
            <a:r>
              <a:rPr lang="ru-RU" sz="2000" b="0" i="0" strike="noStrike" cap="none" spc="0" baseline="0" dirty="0">
                <a:solidFill>
                  <a:srgbClr val="262626"/>
                </a:solidFill>
                <a:effectLst/>
                <a:latin typeface="Arial"/>
                <a:ea typeface="Arial"/>
                <a:cs typeface="Arial"/>
              </a:rPr>
              <a:t>ИЛИ... рассмотрите процесс для пациента, которому назначен </a:t>
            </a:r>
            <a:r>
              <a:rPr lang="ru-RU" sz="2000" b="0" i="0" strike="noStrike" cap="none" spc="0" baseline="0" dirty="0" err="1">
                <a:solidFill>
                  <a:srgbClr val="262626"/>
                </a:solidFill>
                <a:effectLst/>
                <a:latin typeface="Arial"/>
                <a:ea typeface="Arial"/>
                <a:cs typeface="Arial"/>
              </a:rPr>
              <a:t>паксловид</a:t>
            </a:r>
            <a:r>
              <a:rPr lang="ru-RU" sz="2000" b="0" i="0" strike="noStrike" cap="none" spc="0" baseline="0" dirty="0">
                <a:solidFill>
                  <a:srgbClr val="262626"/>
                </a:solidFill>
                <a:effectLst/>
                <a:latin typeface="Arial"/>
                <a:ea typeface="Arial"/>
                <a:cs typeface="Arial"/>
              </a:rPr>
              <a:t> – что дальше?  </a:t>
            </a:r>
          </a:p>
          <a:p>
            <a:pPr lvl="2"/>
            <a:r>
              <a:rPr lang="ru-RU" sz="1800" b="0" i="0" strike="noStrike" cap="none" spc="0" baseline="0" dirty="0">
                <a:solidFill>
                  <a:srgbClr val="262626"/>
                </a:solidFill>
                <a:effectLst/>
                <a:latin typeface="Arial"/>
                <a:ea typeface="Arial"/>
                <a:cs typeface="Arial"/>
              </a:rPr>
              <a:t>Как выписывается рецепт?</a:t>
            </a:r>
          </a:p>
          <a:p>
            <a:pPr lvl="2"/>
            <a:r>
              <a:rPr lang="ru-RU" sz="1800" b="0" i="0" strike="noStrike" cap="none" spc="0" baseline="0" dirty="0">
                <a:solidFill>
                  <a:srgbClr val="262626"/>
                </a:solidFill>
                <a:effectLst/>
                <a:latin typeface="Arial"/>
                <a:ea typeface="Arial"/>
                <a:cs typeface="Arial"/>
              </a:rPr>
              <a:t>Каков процесс мониторинга разрешения симптомов?</a:t>
            </a:r>
          </a:p>
          <a:p>
            <a:endParaRPr lang="en-US" sz="2400" dirty="0"/>
          </a:p>
        </p:txBody>
      </p:sp>
    </p:spTree>
    <p:extLst>
      <p:ext uri="{BB962C8B-B14F-4D97-AF65-F5344CB8AC3E}">
        <p14:creationId xmlns:p14="http://schemas.microsoft.com/office/powerpoint/2010/main" val="18498397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0F90C-A83A-461C-12F1-B6D209217606}"/>
              </a:ext>
            </a:extLst>
          </p:cNvPr>
          <p:cNvSpPr>
            <a:spLocks noGrp="1"/>
          </p:cNvSpPr>
          <p:nvPr>
            <p:ph type="title"/>
          </p:nvPr>
        </p:nvSpPr>
        <p:spPr>
          <a:xfrm>
            <a:off x="1366897" y="4752477"/>
            <a:ext cx="10263128" cy="1325563"/>
          </a:xfrm>
        </p:spPr>
        <p:txBody>
          <a:bodyPr/>
          <a:lstStyle/>
          <a:p>
            <a:r>
              <a:rPr lang="ru-RU" sz="3600" b="0" i="0" strike="noStrike" cap="none" spc="300" baseline="0">
                <a:solidFill>
                  <a:srgbClr val="FFFFFF"/>
                </a:solidFill>
                <a:effectLst/>
                <a:latin typeface="Arial"/>
                <a:ea typeface="Arial"/>
                <a:cs typeface="Arial"/>
              </a:rPr>
              <a:t>Тестирование на коронавирусную инфекцию COVID-19: Кто, когда и как</a:t>
            </a:r>
          </a:p>
        </p:txBody>
      </p:sp>
      <p:pic>
        <p:nvPicPr>
          <p:cNvPr id="4" name="Picture 2">
            <a:extLst>
              <a:ext uri="{FF2B5EF4-FFF2-40B4-BE49-F238E27FC236}">
                <a16:creationId xmlns:a16="http://schemas.microsoft.com/office/drawing/2014/main" id="{7B05A0E4-6316-D169-3C8C-1ED1B7B0CB43}"/>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2140" b="121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8508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2F34-C51C-09E8-B20F-4034E270075C}"/>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Планирование работы: Продолжение</a:t>
            </a:r>
          </a:p>
        </p:txBody>
      </p:sp>
      <p:sp>
        <p:nvSpPr>
          <p:cNvPr id="3" name="Content Placeholder 2">
            <a:extLst>
              <a:ext uri="{FF2B5EF4-FFF2-40B4-BE49-F238E27FC236}">
                <a16:creationId xmlns:a16="http://schemas.microsoft.com/office/drawing/2014/main" id="{B82B219E-22A6-A596-603E-8DE3B2073245}"/>
              </a:ext>
            </a:extLst>
          </p:cNvPr>
          <p:cNvSpPr>
            <a:spLocks noGrp="1"/>
          </p:cNvSpPr>
          <p:nvPr>
            <p:ph idx="1"/>
          </p:nvPr>
        </p:nvSpPr>
        <p:spPr>
          <a:xfrm>
            <a:off x="838200" y="1636730"/>
            <a:ext cx="10371667" cy="4932746"/>
          </a:xfrm>
        </p:spPr>
        <p:txBody>
          <a:bodyPr/>
          <a:lstStyle/>
          <a:p>
            <a:r>
              <a:rPr lang="ru-RU" sz="2400" b="0" i="0" strike="noStrike" cap="none" spc="0" baseline="0" dirty="0">
                <a:solidFill>
                  <a:srgbClr val="262626"/>
                </a:solidFill>
                <a:effectLst/>
                <a:latin typeface="Arial"/>
                <a:ea typeface="Arial"/>
                <a:cs typeface="Arial"/>
              </a:rPr>
              <a:t>Работайте в команде</a:t>
            </a:r>
          </a:p>
          <a:p>
            <a:r>
              <a:rPr lang="ru-RU" sz="2400" b="0" i="0" strike="noStrike" cap="none" spc="0" baseline="0" dirty="0">
                <a:solidFill>
                  <a:srgbClr val="262626"/>
                </a:solidFill>
                <a:effectLst/>
                <a:latin typeface="Arial"/>
                <a:ea typeface="Arial"/>
                <a:cs typeface="Arial"/>
              </a:rPr>
              <a:t>Создайте диаграмму или график (карту)</a:t>
            </a:r>
          </a:p>
          <a:p>
            <a:r>
              <a:rPr lang="ru-RU" sz="2400" b="0" i="0" strike="noStrike" cap="none" spc="0" baseline="0" dirty="0">
                <a:solidFill>
                  <a:srgbClr val="262626"/>
                </a:solidFill>
                <a:effectLst/>
                <a:latin typeface="Arial"/>
                <a:ea typeface="Arial"/>
                <a:cs typeface="Arial"/>
              </a:rPr>
              <a:t>Устраните проблемные зоны </a:t>
            </a:r>
          </a:p>
          <a:p>
            <a:endParaRPr lang="en-US" sz="2400" dirty="0"/>
          </a:p>
          <a:p>
            <a:r>
              <a:rPr lang="ru-RU" sz="2400" b="0" i="0" strike="noStrike" cap="none" spc="0" baseline="0" dirty="0">
                <a:solidFill>
                  <a:srgbClr val="262626"/>
                </a:solidFill>
                <a:effectLst/>
                <a:latin typeface="Arial"/>
                <a:ea typeface="Arial"/>
                <a:cs typeface="Arial"/>
              </a:rPr>
              <a:t>Верните эту карту в свою клиническую область и посмотрите, как она работает?  </a:t>
            </a:r>
          </a:p>
          <a:p>
            <a:pPr lvl="1"/>
            <a:r>
              <a:rPr lang="ru-RU" sz="2000" b="0" i="0" strike="noStrike" cap="none" spc="0" baseline="0" dirty="0">
                <a:solidFill>
                  <a:srgbClr val="262626"/>
                </a:solidFill>
                <a:effectLst/>
                <a:latin typeface="Arial"/>
                <a:ea typeface="Arial"/>
                <a:cs typeface="Arial"/>
              </a:rPr>
              <a:t>В чем это хорошо работает?</a:t>
            </a:r>
          </a:p>
          <a:p>
            <a:pPr lvl="1"/>
            <a:r>
              <a:rPr lang="ru-RU" sz="2000" b="0" i="0" strike="noStrike" cap="none" spc="0" baseline="0" dirty="0">
                <a:solidFill>
                  <a:srgbClr val="262626"/>
                </a:solidFill>
                <a:effectLst/>
                <a:latin typeface="Arial"/>
                <a:ea typeface="Arial"/>
                <a:cs typeface="Arial"/>
              </a:rPr>
              <a:t>Каковы области для потенциального улучшения?</a:t>
            </a:r>
          </a:p>
          <a:p>
            <a:pPr lvl="1"/>
            <a:r>
              <a:rPr lang="ru-RU" sz="2000" b="0" i="0" strike="noStrike" cap="none" spc="0" baseline="0" dirty="0">
                <a:solidFill>
                  <a:srgbClr val="262626"/>
                </a:solidFill>
                <a:effectLst/>
                <a:latin typeface="Arial"/>
                <a:ea typeface="Arial"/>
                <a:cs typeface="Arial"/>
              </a:rPr>
              <a:t>Когда пришло время объединить команду, пересмотреть и обновить?</a:t>
            </a:r>
          </a:p>
        </p:txBody>
      </p:sp>
    </p:spTree>
    <p:extLst>
      <p:ext uri="{BB962C8B-B14F-4D97-AF65-F5344CB8AC3E}">
        <p14:creationId xmlns:p14="http://schemas.microsoft.com/office/powerpoint/2010/main" val="414347298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3CD9D7-E67C-4338-B1B3-BAFB12CEACDE}"/>
              </a:ext>
            </a:extLst>
          </p:cNvPr>
          <p:cNvSpPr>
            <a:spLocks noGrp="1"/>
          </p:cNvSpPr>
          <p:nvPr>
            <p:ph type="body" idx="1"/>
          </p:nvPr>
        </p:nvSpPr>
        <p:spPr/>
        <p:txBody>
          <a:bodyPr vert="horz" lIns="91440" tIns="45720" rIns="91440" bIns="45720" rtlCol="0" anchor="t">
            <a:normAutofit fontScale="92500" lnSpcReduction="20000"/>
          </a:bodyPr>
          <a:lstStyle/>
          <a:p>
            <a:pPr indent="-223520">
              <a:lnSpc>
                <a:spcPct val="120000"/>
              </a:lnSpc>
            </a:pPr>
            <a:r>
              <a:rPr lang="ru-RU" sz="2200" b="0" i="0" strike="noStrike" cap="none" spc="0" baseline="0" dirty="0">
                <a:solidFill>
                  <a:srgbClr val="DEEBF7"/>
                </a:solidFill>
                <a:effectLst/>
                <a:latin typeface="Arial"/>
                <a:ea typeface="Arial"/>
                <a:cs typeface="Arial"/>
              </a:rPr>
              <a:t>Всемирная организация здравоохранения: Настоящие руководства:</a:t>
            </a:r>
          </a:p>
          <a:p>
            <a:pPr lvl="1">
              <a:lnSpc>
                <a:spcPct val="120000"/>
              </a:lnSpc>
            </a:pPr>
            <a:r>
              <a:rPr lang="ru-RU" sz="1600" b="0" i="0" strike="noStrike" cap="none" spc="0" baseline="0" dirty="0">
                <a:solidFill>
                  <a:srgbClr val="0563C1"/>
                </a:solidFill>
                <a:effectLst/>
                <a:latin typeface="Arial"/>
                <a:ea typeface="Arial"/>
                <a:cs typeface="Arial"/>
                <a:hlinkClick r:id="rId3" history="0">
                  <a:extLst>
                    <a:ext uri="{A12FA001-AC4F-418D-AE19-62706E023703}">
                      <ahyp:hlinkClr xmlns:ahyp="http://schemas.microsoft.com/office/drawing/2018/hyperlinkcolor" val="tx"/>
                    </a:ext>
                  </a:extLst>
                </a:hlinkClick>
              </a:rPr>
              <a:t>https://</a:t>
            </a:r>
            <a:r>
              <a:rPr lang="ru-RU" sz="1600" b="0" i="0" strike="noStrike" cap="none" spc="0" baseline="0" dirty="0">
                <a:solidFill>
                  <a:srgbClr val="FFC000"/>
                </a:solidFill>
                <a:effectLst/>
                <a:latin typeface="Arial"/>
                <a:ea typeface="Arial"/>
                <a:cs typeface="Arial"/>
                <a:hlinkClick r:id="rId3" history="0">
                  <a:extLst>
                    <a:ext uri="{A12FA001-AC4F-418D-AE19-62706E023703}">
                      <ahyp:hlinkClr xmlns:ahyp="http://schemas.microsoft.com/office/drawing/2018/hyperlinkcolor" val="tx"/>
                    </a:ext>
                  </a:extLst>
                </a:hlinkClick>
              </a:rPr>
              <a:t>www.who.int</a:t>
            </a:r>
            <a:r>
              <a:rPr lang="ru-RU" sz="1600" b="0" i="0" strike="noStrike" cap="none" spc="0" baseline="0" dirty="0">
                <a:solidFill>
                  <a:srgbClr val="0563C1"/>
                </a:solidFill>
                <a:effectLst/>
                <a:latin typeface="Arial"/>
                <a:ea typeface="Arial"/>
                <a:cs typeface="Arial"/>
                <a:hlinkClick r:id="rId3" history="0">
                  <a:extLst>
                    <a:ext uri="{A12FA001-AC4F-418D-AE19-62706E023703}">
                      <ahyp:hlinkClr xmlns:ahyp="http://schemas.microsoft.com/office/drawing/2018/hyperlinkcolor" val="tx"/>
                    </a:ext>
                  </a:extLst>
                </a:hlinkClick>
              </a:rPr>
              <a:t>/publications/i/item/WHO-2019-nCoV-therapeutics-2022.4</a:t>
            </a:r>
            <a:endParaRPr lang="en-US" dirty="0">
              <a:solidFill>
                <a:schemeClr val="accent4"/>
              </a:solidFill>
              <a:cs typeface="Arial"/>
            </a:endParaRPr>
          </a:p>
          <a:p>
            <a:pPr indent="-223520">
              <a:lnSpc>
                <a:spcPct val="120000"/>
              </a:lnSpc>
            </a:pPr>
            <a:r>
              <a:rPr lang="ru-RU" sz="2200" b="0" i="0" strike="noStrike" cap="none" spc="0" baseline="0" dirty="0">
                <a:solidFill>
                  <a:srgbClr val="FFFFFF"/>
                </a:solidFill>
                <a:effectLst/>
                <a:latin typeface="Arial"/>
                <a:ea typeface="Arial"/>
                <a:cs typeface="Arial"/>
              </a:rPr>
              <a:t>Рекомендации Африканских центров по контролю и профилактике заболеваний (</a:t>
            </a:r>
            <a:r>
              <a:rPr lang="ru-RU" sz="2200" b="0" i="0" strike="noStrike" cap="none" spc="0" baseline="0" dirty="0" err="1">
                <a:solidFill>
                  <a:srgbClr val="FFFFFF"/>
                </a:solidFill>
                <a:effectLst/>
                <a:latin typeface="Arial"/>
                <a:ea typeface="Arial"/>
                <a:cs typeface="Arial"/>
              </a:rPr>
              <a:t>CDC</a:t>
            </a:r>
            <a:r>
              <a:rPr lang="ru-RU" sz="2200" b="0" i="0" strike="noStrike" cap="none" spc="0" baseline="0" dirty="0">
                <a:solidFill>
                  <a:srgbClr val="FFFFFF"/>
                </a:solidFill>
                <a:effectLst/>
                <a:latin typeface="Arial"/>
                <a:ea typeface="Arial"/>
                <a:cs typeface="Arial"/>
              </a:rPr>
              <a:t>) по проведению программы Test </a:t>
            </a:r>
            <a:r>
              <a:rPr lang="ru-RU" sz="2200" b="0" i="0" strike="noStrike" cap="none" spc="0" baseline="0" dirty="0" err="1">
                <a:solidFill>
                  <a:srgbClr val="FFFFFF"/>
                </a:solidFill>
                <a:effectLst/>
                <a:latin typeface="Arial"/>
                <a:ea typeface="Arial"/>
                <a:cs typeface="Arial"/>
              </a:rPr>
              <a:t>to</a:t>
            </a:r>
            <a:r>
              <a:rPr lang="ru-RU" sz="2200" b="0" i="0" strike="noStrike" cap="none" spc="0" baseline="0" dirty="0">
                <a:solidFill>
                  <a:srgbClr val="FFFFFF"/>
                </a:solidFill>
                <a:effectLst/>
                <a:latin typeface="Arial"/>
                <a:ea typeface="Arial"/>
                <a:cs typeface="Arial"/>
              </a:rPr>
              <a:t> </a:t>
            </a:r>
            <a:r>
              <a:rPr lang="ru-RU" sz="2200" b="0" i="0" strike="noStrike" cap="none" spc="0" baseline="0" dirty="0" err="1">
                <a:solidFill>
                  <a:srgbClr val="FFFFFF"/>
                </a:solidFill>
                <a:effectLst/>
                <a:latin typeface="Arial"/>
                <a:ea typeface="Arial"/>
                <a:cs typeface="Arial"/>
              </a:rPr>
              <a:t>Treat</a:t>
            </a:r>
            <a:r>
              <a:rPr lang="ru-RU" sz="2200" b="0" i="0" strike="noStrike" cap="none" spc="0" baseline="0" dirty="0">
                <a:solidFill>
                  <a:srgbClr val="FFFFFF"/>
                </a:solidFill>
                <a:effectLst/>
                <a:latin typeface="Arial"/>
                <a:ea typeface="Arial"/>
                <a:cs typeface="Arial"/>
              </a:rPr>
              <a:t>:</a:t>
            </a:r>
          </a:p>
          <a:p>
            <a:pPr lvl="1">
              <a:lnSpc>
                <a:spcPct val="120000"/>
              </a:lnSpc>
            </a:pPr>
            <a:r>
              <a:rPr lang="ru-RU" sz="1600" b="0" i="0" strike="noStrike" cap="none" spc="0" baseline="0" dirty="0">
                <a:solidFill>
                  <a:srgbClr val="0563C1"/>
                </a:solidFill>
                <a:effectLst/>
                <a:latin typeface="Arial"/>
                <a:ea typeface="Arial"/>
                <a:cs typeface="Arial"/>
                <a:hlinkClick r:id="rId4" history="0">
                  <a:extLst>
                    <a:ext uri="{A12FA001-AC4F-418D-AE19-62706E023703}">
                      <ahyp:hlinkClr xmlns:ahyp="http://schemas.microsoft.com/office/drawing/2018/hyperlinkcolor" val="tx"/>
                    </a:ext>
                  </a:extLst>
                </a:hlinkClick>
              </a:rPr>
              <a:t>https://</a:t>
            </a:r>
            <a:r>
              <a:rPr lang="ru-RU" sz="1600" b="0" i="0" strike="noStrike" cap="none" spc="0" baseline="0" dirty="0">
                <a:solidFill>
                  <a:srgbClr val="FFC000"/>
                </a:solidFill>
                <a:effectLst/>
                <a:latin typeface="Arial"/>
                <a:ea typeface="Arial"/>
                <a:cs typeface="Arial"/>
                <a:hlinkClick r:id="rId4" history="0">
                  <a:extLst>
                    <a:ext uri="{A12FA001-AC4F-418D-AE19-62706E023703}">
                      <ahyp:hlinkClr xmlns:ahyp="http://schemas.microsoft.com/office/drawing/2018/hyperlinkcolor" val="tx"/>
                    </a:ext>
                  </a:extLst>
                </a:hlinkClick>
              </a:rPr>
              <a:t>africacdc.org</a:t>
            </a:r>
            <a:r>
              <a:rPr lang="ru-RU" sz="1600" b="0" i="0" strike="noStrike" cap="none" spc="0" baseline="0" dirty="0">
                <a:solidFill>
                  <a:srgbClr val="0563C1"/>
                </a:solidFill>
                <a:effectLst/>
                <a:latin typeface="Arial"/>
                <a:ea typeface="Arial"/>
                <a:cs typeface="Arial"/>
                <a:hlinkClick r:id="rId4" history="0">
                  <a:extLst>
                    <a:ext uri="{A12FA001-AC4F-418D-AE19-62706E023703}">
                      <ahyp:hlinkClr xmlns:ahyp="http://schemas.microsoft.com/office/drawing/2018/hyperlinkcolor" val="tx"/>
                    </a:ext>
                  </a:extLst>
                </a:hlinkClick>
              </a:rPr>
              <a:t>/download/covid-19-test-to-treat-guidelines-for-african-union-member-states/</a:t>
            </a:r>
            <a:endParaRPr lang="en-US" dirty="0">
              <a:solidFill>
                <a:schemeClr val="accent4"/>
              </a:solidFill>
              <a:cs typeface="Arial"/>
            </a:endParaRPr>
          </a:p>
          <a:p>
            <a:pPr indent="-223520">
              <a:lnSpc>
                <a:spcPct val="120000"/>
              </a:lnSpc>
            </a:pPr>
            <a:r>
              <a:rPr lang="ru-RU" sz="2200" b="0" i="0" strike="noStrike" cap="none" spc="0" baseline="0" dirty="0">
                <a:solidFill>
                  <a:srgbClr val="DEEBF7"/>
                </a:solidFill>
                <a:effectLst/>
                <a:latin typeface="Arial"/>
                <a:ea typeface="Arial"/>
                <a:cs typeface="Arial"/>
              </a:rPr>
              <a:t>Открытое отделение интенсивной терапии: Алгоритм испытаний и руководства по внедрению:</a:t>
            </a:r>
          </a:p>
          <a:p>
            <a:pPr lvl="1">
              <a:lnSpc>
                <a:spcPct val="120000"/>
              </a:lnSpc>
            </a:pPr>
            <a:r>
              <a:rPr lang="ru-RU" sz="1600" b="0" i="0" strike="noStrike" cap="none" spc="0" baseline="0" dirty="0">
                <a:solidFill>
                  <a:srgbClr val="0563C1"/>
                </a:solidFill>
                <a:effectLst/>
                <a:latin typeface="Arial"/>
                <a:ea typeface="Arial"/>
                <a:cs typeface="Arial"/>
                <a:hlinkClick r:id="rId5" history="0">
                  <a:extLst>
                    <a:ext uri="{A12FA001-AC4F-418D-AE19-62706E023703}">
                      <ahyp:hlinkClr xmlns:ahyp="http://schemas.microsoft.com/office/drawing/2018/hyperlinkcolor" val="tx"/>
                    </a:ext>
                  </a:extLst>
                </a:hlinkClick>
              </a:rPr>
              <a:t>https://</a:t>
            </a:r>
            <a:r>
              <a:rPr lang="ru-RU" sz="1600" b="0" i="0" strike="noStrike" cap="none" spc="0" baseline="0" dirty="0">
                <a:solidFill>
                  <a:srgbClr val="FFC000"/>
                </a:solidFill>
                <a:effectLst/>
                <a:latin typeface="Arial"/>
                <a:ea typeface="Arial"/>
                <a:cs typeface="Arial"/>
                <a:hlinkClick r:id="rId5" history="0">
                  <a:extLst>
                    <a:ext uri="{A12FA001-AC4F-418D-AE19-62706E023703}">
                      <ahyp:hlinkClr xmlns:ahyp="http://schemas.microsoft.com/office/drawing/2018/hyperlinkcolor" val="tx"/>
                    </a:ext>
                  </a:extLst>
                </a:hlinkClick>
              </a:rPr>
              <a:t>opencriticalcare.org</a:t>
            </a:r>
            <a:r>
              <a:rPr lang="ru-RU" sz="1600" b="0" i="0" strike="noStrike" cap="none" spc="0" baseline="0" dirty="0">
                <a:solidFill>
                  <a:srgbClr val="0563C1"/>
                </a:solidFill>
                <a:effectLst/>
                <a:latin typeface="Arial"/>
                <a:ea typeface="Arial"/>
                <a:cs typeface="Arial"/>
                <a:hlinkClick r:id="rId5" history="0">
                  <a:extLst>
                    <a:ext uri="{A12FA001-AC4F-418D-AE19-62706E023703}">
                      <ahyp:hlinkClr xmlns:ahyp="http://schemas.microsoft.com/office/drawing/2018/hyperlinkcolor" val="tx"/>
                    </a:ext>
                  </a:extLst>
                </a:hlinkClick>
              </a:rPr>
              <a:t>/</a:t>
            </a:r>
            <a:endParaRPr lang="en-US" dirty="0">
              <a:solidFill>
                <a:schemeClr val="accent4"/>
              </a:solidFill>
              <a:cs typeface="Arial"/>
            </a:endParaRPr>
          </a:p>
          <a:p>
            <a:pPr indent="-223520">
              <a:lnSpc>
                <a:spcPct val="120000"/>
              </a:lnSpc>
            </a:pPr>
            <a:r>
              <a:rPr lang="ru-RU" sz="2200" b="0" i="0" strike="noStrike" cap="none" spc="0" baseline="0" dirty="0">
                <a:solidFill>
                  <a:srgbClr val="DEEBF7"/>
                </a:solidFill>
                <a:effectLst/>
                <a:latin typeface="Arial"/>
                <a:ea typeface="Arial"/>
                <a:cs typeface="Arial"/>
              </a:rPr>
              <a:t>Руководство по лечению COVID:</a:t>
            </a:r>
          </a:p>
          <a:p>
            <a:pPr lvl="1">
              <a:lnSpc>
                <a:spcPct val="120000"/>
              </a:lnSpc>
            </a:pPr>
            <a:r>
              <a:rPr lang="ru-RU" sz="1600" b="0" i="0" strike="noStrike" cap="none" spc="0" baseline="0" dirty="0">
                <a:solidFill>
                  <a:srgbClr val="FFC000"/>
                </a:solidFill>
                <a:effectLst/>
                <a:latin typeface="Arial"/>
                <a:ea typeface="Arial"/>
                <a:cs typeface="Arial"/>
                <a:hlinkClick r:id="rId6" history="0"/>
              </a:rPr>
              <a:t>https://www.covid19treatmentguidelines.nih.gov/</a:t>
            </a:r>
            <a:endParaRPr lang="en-US" dirty="0">
              <a:solidFill>
                <a:schemeClr val="accent4"/>
              </a:solidFill>
              <a:cs typeface="Arial"/>
            </a:endParaRPr>
          </a:p>
        </p:txBody>
      </p:sp>
      <p:sp>
        <p:nvSpPr>
          <p:cNvPr id="3" name="Title 2">
            <a:extLst>
              <a:ext uri="{FF2B5EF4-FFF2-40B4-BE49-F238E27FC236}">
                <a16:creationId xmlns:a16="http://schemas.microsoft.com/office/drawing/2014/main" id="{2D78B296-2F5B-4083-B25A-ABDA9EA50F83}"/>
              </a:ext>
            </a:extLst>
          </p:cNvPr>
          <p:cNvSpPr>
            <a:spLocks noGrp="1"/>
          </p:cNvSpPr>
          <p:nvPr>
            <p:ph type="title"/>
          </p:nvPr>
        </p:nvSpPr>
        <p:spPr>
          <a:xfrm>
            <a:off x="114598" y="2831123"/>
            <a:ext cx="5981402" cy="2788598"/>
          </a:xfrm>
        </p:spPr>
        <p:txBody>
          <a:bodyPr/>
          <a:lstStyle/>
          <a:p>
            <a:r>
              <a:rPr lang="ru-RU" sz="3200" b="1" i="0" strike="noStrike" cap="none" spc="0" baseline="0" dirty="0">
                <a:solidFill>
                  <a:srgbClr val="DEEBF7"/>
                </a:solidFill>
                <a:effectLst/>
                <a:latin typeface="Arial"/>
                <a:ea typeface="Arial"/>
                <a:cs typeface="Arial"/>
              </a:rPr>
              <a:t>Заключение: </a:t>
            </a:r>
            <a:br>
              <a:rPr sz="3200" dirty="0"/>
            </a:br>
            <a:r>
              <a:rPr lang="ru-RU" sz="3200" b="1" i="0" strike="noStrike" cap="none" spc="0" baseline="0" dirty="0">
                <a:solidFill>
                  <a:srgbClr val="DEEBF7"/>
                </a:solidFill>
                <a:effectLst/>
                <a:latin typeface="Arial"/>
                <a:ea typeface="Arial"/>
                <a:cs typeface="Arial"/>
              </a:rPr>
              <a:t>Будьте в курсе событий!  Информация, касающаяся пероральных противовирусных препаратов и программы Test </a:t>
            </a:r>
            <a:r>
              <a:rPr lang="ru-RU" sz="3200" b="1" i="0" strike="noStrike" cap="none" spc="0" baseline="0" dirty="0" err="1">
                <a:solidFill>
                  <a:srgbClr val="DEEBF7"/>
                </a:solidFill>
                <a:effectLst/>
                <a:latin typeface="Arial"/>
                <a:ea typeface="Arial"/>
                <a:cs typeface="Arial"/>
              </a:rPr>
              <a:t>to</a:t>
            </a:r>
            <a:r>
              <a:rPr lang="ru-RU" sz="3200" b="1" i="0" strike="noStrike" cap="none" spc="0" baseline="0" dirty="0">
                <a:solidFill>
                  <a:srgbClr val="DEEBF7"/>
                </a:solidFill>
                <a:effectLst/>
                <a:latin typeface="Arial"/>
                <a:ea typeface="Arial"/>
                <a:cs typeface="Arial"/>
              </a:rPr>
              <a:t> </a:t>
            </a:r>
            <a:r>
              <a:rPr lang="ru-RU" sz="3200" b="1" i="0" strike="noStrike" cap="none" spc="0" baseline="0" dirty="0" err="1">
                <a:solidFill>
                  <a:srgbClr val="DEEBF7"/>
                </a:solidFill>
                <a:effectLst/>
                <a:latin typeface="Arial"/>
                <a:ea typeface="Arial"/>
                <a:cs typeface="Arial"/>
              </a:rPr>
              <a:t>Treat</a:t>
            </a:r>
            <a:r>
              <a:rPr lang="ru-RU" sz="3200" b="1" i="0" strike="noStrike" cap="none" spc="0" baseline="0" dirty="0">
                <a:solidFill>
                  <a:srgbClr val="DEEBF7"/>
                </a:solidFill>
                <a:effectLst/>
                <a:latin typeface="Arial"/>
                <a:ea typeface="Arial"/>
                <a:cs typeface="Arial"/>
              </a:rPr>
              <a:t>, продолжает пополняться.</a:t>
            </a:r>
          </a:p>
        </p:txBody>
      </p:sp>
    </p:spTree>
    <p:extLst>
      <p:ext uri="{BB962C8B-B14F-4D97-AF65-F5344CB8AC3E}">
        <p14:creationId xmlns:p14="http://schemas.microsoft.com/office/powerpoint/2010/main" val="324668401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4AF7F1-9185-473C-81B6-362D475676E6}"/>
              </a:ext>
            </a:extLst>
          </p:cNvPr>
          <p:cNvSpPr>
            <a:spLocks noGrp="1"/>
          </p:cNvSpPr>
          <p:nvPr>
            <p:ph type="title"/>
          </p:nvPr>
        </p:nvSpPr>
        <p:spPr>
          <a:xfrm>
            <a:off x="1616561" y="4571057"/>
            <a:ext cx="9144000" cy="800039"/>
          </a:xfrm>
        </p:spPr>
        <p:txBody>
          <a:bodyPr>
            <a:noAutofit/>
          </a:bodyPr>
          <a:lstStyle/>
          <a:p>
            <a:pPr algn="ctr"/>
            <a:r>
              <a:rPr lang="ru-RU" sz="2000" b="0" i="0" strike="noStrike" cap="none" spc="0" baseline="0">
                <a:solidFill>
                  <a:srgbClr val="577F9F"/>
                </a:solidFill>
                <a:effectLst/>
                <a:latin typeface="Arial"/>
                <a:ea typeface="Arial"/>
                <a:cs typeface="Arial"/>
              </a:rPr>
              <a:t>EpiC — это глобальное соглашение о сотрудничестве, направленное на достижение и поддержание эпидемического контроля ВИЧ и поддержку ответа в отношении коронавирусной инфекции COVID-19 и оспы обезьян. Он возглавляется FHI 360 и основными партнерами: Right to Care, Palladium и Population Services International (PSI).</a:t>
            </a:r>
          </a:p>
        </p:txBody>
      </p:sp>
      <p:pic>
        <p:nvPicPr>
          <p:cNvPr id="7" name="Picture 6" descr="A picture containing drawing&#10;&#10;Description automatically generated">
            <a:extLst>
              <a:ext uri="{FF2B5EF4-FFF2-40B4-BE49-F238E27FC236}">
                <a16:creationId xmlns:a16="http://schemas.microsoft.com/office/drawing/2014/main" id="{C694AD2D-71F1-4B02-BA9F-1A97BD8A9088}"/>
              </a:ext>
            </a:extLst>
          </p:cNvPr>
          <p:cNvPicPr/>
          <p:nvPr/>
        </p:nvPicPr>
        <p:blipFill>
          <a:blip r:embed="rId3">
            <a:extLst>
              <a:ext uri="{28A0092B-C50C-407E-A947-70E740481C1C}">
                <a14:useLocalDpi xmlns:a14="http://schemas.microsoft.com/office/drawing/2010/main" val="0"/>
              </a:ext>
            </a:extLst>
          </a:blip>
          <a:stretch>
            <a:fillRect/>
          </a:stretch>
        </p:blipFill>
        <p:spPr>
          <a:xfrm>
            <a:off x="5396805" y="1603793"/>
            <a:ext cx="1586662" cy="70404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C9052B1-BFA1-417B-A01B-25F54EECABC0}"/>
              </a:ext>
            </a:extLst>
          </p:cNvPr>
          <p:cNvPicPr/>
          <p:nvPr/>
        </p:nvPicPr>
        <p:blipFill>
          <a:blip r:embed="rId4">
            <a:extLst>
              <a:ext uri="{28A0092B-C50C-407E-A947-70E740481C1C}">
                <a14:useLocalDpi xmlns:a14="http://schemas.microsoft.com/office/drawing/2010/main" val="0"/>
              </a:ext>
            </a:extLst>
          </a:blip>
          <a:stretch>
            <a:fillRect/>
          </a:stretch>
        </p:blipFill>
        <p:spPr>
          <a:xfrm>
            <a:off x="7851374" y="2910364"/>
            <a:ext cx="1298709" cy="80480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6AF8259-1C73-4D4B-ADC2-BFFB4B97B41E}"/>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3054019" y="2929867"/>
            <a:ext cx="1429484" cy="765795"/>
          </a:xfrm>
          <a:prstGeom prst="rect">
            <a:avLst/>
          </a:prstGeom>
          <a:ln>
            <a:noFill/>
          </a:ln>
          <a:extLst>
            <a:ext uri="{53640926-AAD7-44D8-BBD7-CCE9431645EC}">
              <a14:shadowObscured xmlns:a14="http://schemas.microsoft.com/office/drawing/2010/main"/>
            </a:ext>
          </a:extLst>
        </p:spPr>
      </p:pic>
      <p:pic>
        <p:nvPicPr>
          <p:cNvPr id="10" name="Picture 9" descr="A picture containing drawing&#10;&#10;Description automatically generated">
            <a:extLst>
              <a:ext uri="{FF2B5EF4-FFF2-40B4-BE49-F238E27FC236}">
                <a16:creationId xmlns:a16="http://schemas.microsoft.com/office/drawing/2014/main" id="{5386E5B8-5D36-46A3-A0CB-393AF7F1FA96}"/>
              </a:ext>
            </a:extLst>
          </p:cNvPr>
          <p:cNvPicPr/>
          <p:nvPr/>
        </p:nvPicPr>
        <p:blipFill>
          <a:blip r:embed="rId6">
            <a:extLst>
              <a:ext uri="{28A0092B-C50C-407E-A947-70E740481C1C}">
                <a14:useLocalDpi xmlns:a14="http://schemas.microsoft.com/office/drawing/2010/main" val="0"/>
              </a:ext>
            </a:extLst>
          </a:blip>
          <a:stretch>
            <a:fillRect/>
          </a:stretch>
        </p:blipFill>
        <p:spPr>
          <a:xfrm>
            <a:off x="5185011" y="2918831"/>
            <a:ext cx="1967397" cy="787866"/>
          </a:xfrm>
          <a:prstGeom prst="rect">
            <a:avLst/>
          </a:prstGeom>
        </p:spPr>
      </p:pic>
    </p:spTree>
    <p:extLst>
      <p:ext uri="{BB962C8B-B14F-4D97-AF65-F5344CB8AC3E}">
        <p14:creationId xmlns:p14="http://schemas.microsoft.com/office/powerpoint/2010/main" val="11068388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A59B-5C46-EC0E-C42C-9A070048845A}"/>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Цели</a:t>
            </a:r>
          </a:p>
        </p:txBody>
      </p:sp>
      <p:sp>
        <p:nvSpPr>
          <p:cNvPr id="3" name="Content Placeholder 2">
            <a:extLst>
              <a:ext uri="{FF2B5EF4-FFF2-40B4-BE49-F238E27FC236}">
                <a16:creationId xmlns:a16="http://schemas.microsoft.com/office/drawing/2014/main" id="{9A842B5D-1723-EFC4-C19E-2E1663C3CAEC}"/>
              </a:ext>
            </a:extLst>
          </p:cNvPr>
          <p:cNvSpPr>
            <a:spLocks noGrp="1"/>
          </p:cNvSpPr>
          <p:nvPr>
            <p:ph idx="1"/>
          </p:nvPr>
        </p:nvSpPr>
        <p:spPr/>
        <p:txBody>
          <a:bodyPr vert="horz" lIns="91440" tIns="45720" rIns="91440" bIns="45720" rtlCol="0" anchor="t">
            <a:noAutofit/>
          </a:bodyPr>
          <a:lstStyle/>
          <a:p>
            <a:r>
              <a:rPr lang="ru-RU" sz="2800" b="0" i="0" strike="noStrike" cap="none" spc="0" baseline="0">
                <a:solidFill>
                  <a:srgbClr val="262626"/>
                </a:solidFill>
                <a:effectLst/>
                <a:latin typeface="Arial"/>
                <a:ea typeface="Arial"/>
                <a:cs typeface="Arial"/>
              </a:rPr>
              <a:t>Определить показания для тестирования на коронавирусную инфекцию COVID-19.</a:t>
            </a:r>
            <a:endParaRPr lang="en-US"/>
          </a:p>
          <a:p>
            <a:r>
              <a:rPr lang="ru-RU" sz="2800" b="0" i="0" strike="noStrike" cap="none" spc="0" baseline="0">
                <a:solidFill>
                  <a:srgbClr val="262626"/>
                </a:solidFill>
                <a:effectLst/>
                <a:latin typeface="Arial"/>
                <a:ea typeface="Arial"/>
                <a:cs typeface="Arial"/>
              </a:rPr>
              <a:t>Обсудить различные типы тестов и характеристики каждого из них.</a:t>
            </a:r>
            <a:endParaRPr lang="en-US"/>
          </a:p>
          <a:p>
            <a:r>
              <a:rPr lang="ru-RU" sz="2800" b="0" i="0" strike="noStrike" cap="none" spc="0" baseline="0">
                <a:solidFill>
                  <a:srgbClr val="262626"/>
                </a:solidFill>
                <a:effectLst/>
                <a:latin typeface="Arial"/>
                <a:ea typeface="Arial"/>
                <a:cs typeface="Arial"/>
              </a:rPr>
              <a:t>Описать эффективные стратегии для увеличения количества тестирования в Вашем сообществе.</a:t>
            </a:r>
            <a:endParaRPr lang="en-US"/>
          </a:p>
          <a:p>
            <a:pPr marL="0" indent="0">
              <a:buNone/>
            </a:pPr>
            <a:endParaRPr lang="en-US"/>
          </a:p>
          <a:p>
            <a:endParaRPr lang="en-US"/>
          </a:p>
          <a:p>
            <a:endParaRPr lang="en-US"/>
          </a:p>
          <a:p>
            <a:endParaRPr lang="en-US"/>
          </a:p>
        </p:txBody>
      </p:sp>
    </p:spTree>
    <p:extLst>
      <p:ext uri="{BB962C8B-B14F-4D97-AF65-F5344CB8AC3E}">
        <p14:creationId xmlns:p14="http://schemas.microsoft.com/office/powerpoint/2010/main" val="303403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A9F2-C6D0-658D-2283-F030341B7E5D}"/>
              </a:ext>
            </a:extLst>
          </p:cNvPr>
          <p:cNvSpPr>
            <a:spLocks noGrp="1"/>
          </p:cNvSpPr>
          <p:nvPr>
            <p:ph type="title"/>
          </p:nvPr>
        </p:nvSpPr>
        <p:spPr>
          <a:xfrm>
            <a:off x="369277" y="421021"/>
            <a:ext cx="8543925" cy="800039"/>
          </a:xfrm>
        </p:spPr>
        <p:txBody>
          <a:bodyPr>
            <a:noAutofit/>
          </a:bodyPr>
          <a:lstStyle/>
          <a:p>
            <a:r>
              <a:rPr lang="ru-RU" sz="3200" b="1" i="0" strike="noStrike" cap="none" spc="0" baseline="0" dirty="0">
                <a:solidFill>
                  <a:srgbClr val="577F9F"/>
                </a:solidFill>
                <a:effectLst/>
                <a:latin typeface="Arial"/>
                <a:ea typeface="Arial"/>
                <a:cs typeface="Arial"/>
              </a:rPr>
              <a:t>Кто должен пройти обследование на коронавирусную инфекцию COVID-19?</a:t>
            </a:r>
          </a:p>
        </p:txBody>
      </p:sp>
      <p:sp>
        <p:nvSpPr>
          <p:cNvPr id="3" name="Content Placeholder 2">
            <a:extLst>
              <a:ext uri="{FF2B5EF4-FFF2-40B4-BE49-F238E27FC236}">
                <a16:creationId xmlns:a16="http://schemas.microsoft.com/office/drawing/2014/main" id="{C5FDB64A-8578-FBDD-9DC8-4D1574DAAEDF}"/>
              </a:ext>
            </a:extLst>
          </p:cNvPr>
          <p:cNvSpPr>
            <a:spLocks noGrp="1"/>
          </p:cNvSpPr>
          <p:nvPr>
            <p:ph idx="1"/>
          </p:nvPr>
        </p:nvSpPr>
        <p:spPr>
          <a:xfrm>
            <a:off x="201804" y="1393895"/>
            <a:ext cx="7974519" cy="4932746"/>
          </a:xfrm>
        </p:spPr>
        <p:txBody>
          <a:bodyPr vert="horz" lIns="91440" tIns="45720" rIns="91440" bIns="45720" rtlCol="0" anchor="t">
            <a:noAutofit/>
          </a:bodyPr>
          <a:lstStyle/>
          <a:p>
            <a:r>
              <a:rPr lang="ru-RU" sz="2400" b="0" i="0" strike="noStrike" cap="none" spc="0" baseline="0" dirty="0">
                <a:solidFill>
                  <a:srgbClr val="262626"/>
                </a:solidFill>
                <a:effectLst/>
                <a:latin typeface="Arial"/>
                <a:ea typeface="Arial"/>
                <a:cs typeface="Arial"/>
              </a:rPr>
              <a:t>Всех пациентов с любыми симптомами коронавирусной инфекции COVID-19 необходимо обследовать, даже если симптомы легкие.</a:t>
            </a:r>
            <a:endParaRPr lang="en-US" sz="2400" dirty="0"/>
          </a:p>
          <a:p>
            <a:r>
              <a:rPr lang="ru-RU" sz="2400" b="0" i="0" strike="noStrike" cap="none" spc="0" baseline="0" dirty="0">
                <a:solidFill>
                  <a:srgbClr val="262626"/>
                </a:solidFill>
                <a:effectLst/>
                <a:latin typeface="Arial"/>
                <a:ea typeface="Arial"/>
                <a:cs typeface="Arial"/>
              </a:rPr>
              <a:t>Анализы должны быть выполнены как можно скорее после появления симптомов — обязательно в течение </a:t>
            </a:r>
            <a:r>
              <a:rPr lang="ru-RU" sz="2400" b="0" i="0" u="sng" strike="noStrike" cap="none" spc="0" baseline="0" dirty="0">
                <a:solidFill>
                  <a:srgbClr val="262626"/>
                </a:solidFill>
                <a:effectLst/>
                <a:uFill>
                  <a:solidFill>
                    <a:srgbClr val="262626"/>
                  </a:solidFill>
                </a:uFill>
                <a:latin typeface="Arial"/>
                <a:ea typeface="Arial"/>
                <a:cs typeface="Arial"/>
              </a:rPr>
              <a:t>первых 5 дней после заражения</a:t>
            </a:r>
            <a:r>
              <a:rPr lang="ru-RU" sz="2400" b="0" i="0" strike="noStrike" cap="none" spc="0" baseline="0" dirty="0">
                <a:solidFill>
                  <a:srgbClr val="262626"/>
                </a:solidFill>
                <a:effectLst/>
                <a:latin typeface="Arial"/>
                <a:ea typeface="Arial"/>
                <a:cs typeface="Arial"/>
              </a:rPr>
              <a:t>.</a:t>
            </a:r>
          </a:p>
          <a:p>
            <a:r>
              <a:rPr lang="ru-RU" sz="2400" b="0" i="0" strike="noStrike" cap="none" spc="0" baseline="0" dirty="0">
                <a:solidFill>
                  <a:srgbClr val="262626"/>
                </a:solidFill>
                <a:effectLst/>
                <a:latin typeface="Arial"/>
                <a:ea typeface="Arial"/>
                <a:cs typeface="Arial"/>
              </a:rPr>
              <a:t>Поддерживайте высокий уровень подозрения!  </a:t>
            </a:r>
          </a:p>
        </p:txBody>
      </p:sp>
      <p:sp>
        <p:nvSpPr>
          <p:cNvPr id="5" name="Rectangle: Rounded Corners 4">
            <a:extLst>
              <a:ext uri="{FF2B5EF4-FFF2-40B4-BE49-F238E27FC236}">
                <a16:creationId xmlns:a16="http://schemas.microsoft.com/office/drawing/2014/main" id="{4C84B8EE-8F23-643B-271B-CED06D1884A1}"/>
              </a:ext>
            </a:extLst>
          </p:cNvPr>
          <p:cNvSpPr/>
          <p:nvPr/>
        </p:nvSpPr>
        <p:spPr>
          <a:xfrm>
            <a:off x="1075864" y="4933115"/>
            <a:ext cx="5838478" cy="1566749"/>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600" b="0" i="0" strike="noStrike" cap="none" spc="0" baseline="0" dirty="0">
                <a:solidFill>
                  <a:srgbClr val="FFFFFF"/>
                </a:solidFill>
                <a:effectLst/>
                <a:latin typeface="Arial"/>
                <a:ea typeface="Arial"/>
                <a:cs typeface="Arial"/>
              </a:rPr>
              <a:t>Не каждый кашель — это коронавирусная инфекция COVID, но, возможно, что и она!</a:t>
            </a:r>
            <a:endParaRPr lang="en-US" sz="1600" dirty="0">
              <a:cs typeface="Arial"/>
            </a:endParaRPr>
          </a:p>
          <a:p>
            <a:pPr algn="ctr"/>
            <a:endParaRPr lang="en-US" sz="1600" dirty="0">
              <a:cs typeface="Arial"/>
            </a:endParaRPr>
          </a:p>
          <a:p>
            <a:pPr algn="ctr"/>
            <a:r>
              <a:rPr lang="ru-RU" sz="1600" b="0" i="0" strike="noStrike" cap="none" spc="0" baseline="0" dirty="0">
                <a:solidFill>
                  <a:srgbClr val="FFFFFF"/>
                </a:solidFill>
                <a:effectLst/>
                <a:latin typeface="Arial"/>
                <a:ea typeface="Arial"/>
                <a:cs typeface="Arial"/>
              </a:rPr>
              <a:t>Знайте статус коронавирусной инфекции COVID пациента, даже при легких или минимальных симптомах. </a:t>
            </a:r>
            <a:endParaRPr lang="en-US" sz="1600" dirty="0">
              <a:cs typeface="Arial"/>
            </a:endParaRPr>
          </a:p>
        </p:txBody>
      </p:sp>
      <p:sp>
        <p:nvSpPr>
          <p:cNvPr id="6" name="Rectangle: Rounded Corners 5">
            <a:extLst>
              <a:ext uri="{FF2B5EF4-FFF2-40B4-BE49-F238E27FC236}">
                <a16:creationId xmlns:a16="http://schemas.microsoft.com/office/drawing/2014/main" id="{4C84B8EE-8F23-643B-271B-CED06D1884A1}"/>
              </a:ext>
            </a:extLst>
          </p:cNvPr>
          <p:cNvSpPr/>
          <p:nvPr/>
        </p:nvSpPr>
        <p:spPr>
          <a:xfrm>
            <a:off x="8260958" y="1332980"/>
            <a:ext cx="3728324" cy="4598002"/>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cs typeface="Arial"/>
            </a:endParaRPr>
          </a:p>
          <a:p>
            <a:pPr algn="ctr"/>
            <a:endParaRPr lang="en-US" sz="1400" dirty="0">
              <a:cs typeface="Arial"/>
            </a:endParaRPr>
          </a:p>
          <a:p>
            <a:pPr algn="ctr"/>
            <a:r>
              <a:rPr lang="ru-RU" b="1" i="0" strike="noStrike" cap="none" spc="0" baseline="0" dirty="0">
                <a:solidFill>
                  <a:srgbClr val="FFFFFF"/>
                </a:solidFill>
                <a:effectLst/>
                <a:latin typeface="Arial"/>
                <a:ea typeface="Arial"/>
                <a:cs typeface="Arial"/>
              </a:rPr>
              <a:t>Симптомы коронавирусной инфекции COVID: </a:t>
            </a:r>
          </a:p>
          <a:p>
            <a:pPr marL="285750" indent="-285750">
              <a:buFont typeface="Arial"/>
              <a:buChar char="•"/>
            </a:pPr>
            <a:r>
              <a:rPr lang="ru-RU" sz="1400" b="0" i="0" strike="noStrike" cap="none" spc="0" baseline="0" dirty="0">
                <a:solidFill>
                  <a:srgbClr val="FFFFFF"/>
                </a:solidFill>
                <a:effectLst/>
                <a:latin typeface="Arial"/>
                <a:ea typeface="Arial"/>
                <a:cs typeface="Arial"/>
              </a:rPr>
              <a:t>кашель;</a:t>
            </a:r>
          </a:p>
          <a:p>
            <a:pPr marL="285750" indent="-285750">
              <a:buFont typeface="Arial"/>
              <a:buChar char="•"/>
            </a:pPr>
            <a:r>
              <a:rPr lang="ru-RU" sz="1400" b="0" i="0" strike="noStrike" cap="none" spc="0" baseline="0" dirty="0">
                <a:solidFill>
                  <a:srgbClr val="FFFFFF"/>
                </a:solidFill>
                <a:effectLst/>
                <a:latin typeface="Arial"/>
                <a:ea typeface="Arial"/>
                <a:cs typeface="Arial"/>
              </a:rPr>
              <a:t>повышение температуры тела;</a:t>
            </a:r>
          </a:p>
          <a:p>
            <a:pPr marL="285750" indent="-285750">
              <a:buFont typeface="Arial"/>
              <a:buChar char="•"/>
            </a:pPr>
            <a:r>
              <a:rPr lang="ru-RU" sz="1400" b="0" i="0" strike="noStrike" cap="none" spc="0" baseline="0" dirty="0">
                <a:solidFill>
                  <a:srgbClr val="FFFFFF"/>
                </a:solidFill>
                <a:effectLst/>
                <a:latin typeface="Arial"/>
                <a:ea typeface="Arial"/>
                <a:cs typeface="Arial"/>
              </a:rPr>
              <a:t>повышенная утомляемость;</a:t>
            </a:r>
          </a:p>
          <a:p>
            <a:pPr marL="285750" indent="-285750">
              <a:buFont typeface="Arial"/>
              <a:buChar char="•"/>
            </a:pPr>
            <a:r>
              <a:rPr lang="ru-RU" sz="1400" b="0" i="0" strike="noStrike" cap="none" spc="0" baseline="0" dirty="0">
                <a:solidFill>
                  <a:srgbClr val="FFFFFF"/>
                </a:solidFill>
                <a:effectLst/>
                <a:latin typeface="Arial"/>
                <a:ea typeface="Arial"/>
                <a:cs typeface="Arial"/>
              </a:rPr>
              <a:t>потеря вкуса и запаха;</a:t>
            </a:r>
          </a:p>
          <a:p>
            <a:pPr marL="285750" indent="-285750">
              <a:buFont typeface="Arial"/>
              <a:buChar char="•"/>
            </a:pPr>
            <a:r>
              <a:rPr lang="ru-RU" sz="1400" b="0" i="0" strike="noStrike" cap="none" spc="0" baseline="0" dirty="0">
                <a:solidFill>
                  <a:srgbClr val="FFFFFF"/>
                </a:solidFill>
                <a:effectLst/>
                <a:latin typeface="Arial"/>
                <a:ea typeface="Arial"/>
                <a:cs typeface="Arial"/>
              </a:rPr>
              <a:t>одышка;</a:t>
            </a:r>
          </a:p>
          <a:p>
            <a:pPr marL="285750" indent="-285750">
              <a:buFont typeface="Arial"/>
              <a:buChar char="•"/>
            </a:pPr>
            <a:r>
              <a:rPr lang="ru-RU" sz="1400" b="0" i="0" strike="noStrike" cap="none" spc="0" baseline="0" dirty="0">
                <a:solidFill>
                  <a:srgbClr val="FFFFFF"/>
                </a:solidFill>
                <a:effectLst/>
                <a:latin typeface="Arial"/>
                <a:ea typeface="Arial"/>
                <a:cs typeface="Arial"/>
              </a:rPr>
              <a:t>боль в горле;</a:t>
            </a:r>
          </a:p>
          <a:p>
            <a:pPr marL="285750" indent="-285750">
              <a:buFont typeface="Arial"/>
              <a:buChar char="•"/>
            </a:pPr>
            <a:r>
              <a:rPr lang="ru-RU" sz="1400" b="0" i="0" strike="noStrike" cap="none" spc="0" baseline="0" dirty="0">
                <a:solidFill>
                  <a:srgbClr val="FFFFFF"/>
                </a:solidFill>
                <a:effectLst/>
                <a:latin typeface="Arial"/>
                <a:ea typeface="Arial"/>
                <a:cs typeface="Arial"/>
              </a:rPr>
              <a:t>насморк/заложенность носа;</a:t>
            </a:r>
          </a:p>
          <a:p>
            <a:pPr marL="285750" indent="-285750">
              <a:buFont typeface="Arial"/>
              <a:buChar char="•"/>
            </a:pPr>
            <a:r>
              <a:rPr lang="ru-RU" sz="1400" b="0" i="0" strike="noStrike" cap="none" spc="0" baseline="0" dirty="0">
                <a:solidFill>
                  <a:srgbClr val="FFFFFF"/>
                </a:solidFill>
                <a:effectLst/>
                <a:latin typeface="Arial"/>
                <a:ea typeface="Arial"/>
                <a:cs typeface="Arial"/>
              </a:rPr>
              <a:t>боль в теле/мышечная боль;</a:t>
            </a:r>
          </a:p>
          <a:p>
            <a:pPr marL="285750" indent="-285750">
              <a:buFont typeface="Arial"/>
              <a:buChar char="•"/>
            </a:pPr>
            <a:r>
              <a:rPr lang="ru-RU" sz="1400" b="0" i="0" strike="noStrike" cap="none" spc="0" baseline="0" dirty="0">
                <a:solidFill>
                  <a:srgbClr val="FFFFFF"/>
                </a:solidFill>
                <a:effectLst/>
                <a:latin typeface="Arial"/>
                <a:ea typeface="Arial"/>
                <a:cs typeface="Arial"/>
              </a:rPr>
              <a:t>симптомы со стороны ЖКТ: тошнота/рвота/диарея.</a:t>
            </a:r>
          </a:p>
          <a:p>
            <a:r>
              <a:rPr lang="ru-RU" b="1" i="0" strike="noStrike" cap="none" spc="0" baseline="0" dirty="0">
                <a:solidFill>
                  <a:srgbClr val="FFC000"/>
                </a:solidFill>
                <a:effectLst/>
                <a:latin typeface="Arial"/>
                <a:ea typeface="Arial"/>
                <a:cs typeface="Arial"/>
              </a:rPr>
              <a:t>У пациента может быть один или несколько из них. Будьте бдительны!</a:t>
            </a:r>
          </a:p>
          <a:p>
            <a:pPr marL="285750" indent="-285750">
              <a:buFont typeface="Arial"/>
              <a:buChar char="•"/>
            </a:pPr>
            <a:endParaRPr lang="en-US" sz="1400" dirty="0">
              <a:cs typeface="Arial"/>
            </a:endParaRPr>
          </a:p>
          <a:p>
            <a:endParaRPr lang="en-US" sz="1400" dirty="0">
              <a:cs typeface="Arial"/>
            </a:endParaRPr>
          </a:p>
        </p:txBody>
      </p:sp>
    </p:spTree>
    <p:extLst>
      <p:ext uri="{BB962C8B-B14F-4D97-AF65-F5344CB8AC3E}">
        <p14:creationId xmlns:p14="http://schemas.microsoft.com/office/powerpoint/2010/main" val="5039490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BD04-AC15-AE96-2362-0A74F52F4936}"/>
              </a:ext>
            </a:extLst>
          </p:cNvPr>
          <p:cNvSpPr>
            <a:spLocks noGrp="1"/>
          </p:cNvSpPr>
          <p:nvPr>
            <p:ph type="title"/>
          </p:nvPr>
        </p:nvSpPr>
        <p:spPr>
          <a:xfrm>
            <a:off x="838200" y="588494"/>
            <a:ext cx="9481771" cy="800039"/>
          </a:xfrm>
        </p:spPr>
        <p:txBody>
          <a:bodyPr>
            <a:normAutofit fontScale="90000"/>
          </a:bodyPr>
          <a:lstStyle/>
          <a:p>
            <a:r>
              <a:rPr lang="ru-RU" sz="3600" b="1" i="0" strike="noStrike" cap="none" spc="0" baseline="0" dirty="0">
                <a:solidFill>
                  <a:srgbClr val="577F9F"/>
                </a:solidFill>
                <a:effectLst/>
                <a:latin typeface="Arial"/>
                <a:ea typeface="Arial"/>
                <a:cs typeface="Arial"/>
              </a:rPr>
              <a:t>А как насчет людей с легкими симптомами?</a:t>
            </a:r>
            <a:endParaRPr lang="en-US" dirty="0"/>
          </a:p>
        </p:txBody>
      </p:sp>
      <p:sp>
        <p:nvSpPr>
          <p:cNvPr id="3" name="Content Placeholder 2">
            <a:extLst>
              <a:ext uri="{FF2B5EF4-FFF2-40B4-BE49-F238E27FC236}">
                <a16:creationId xmlns:a16="http://schemas.microsoft.com/office/drawing/2014/main" id="{868A5D3D-C403-0BF3-1DF7-14469754EBBE}"/>
              </a:ext>
            </a:extLst>
          </p:cNvPr>
          <p:cNvSpPr>
            <a:spLocks noGrp="1"/>
          </p:cNvSpPr>
          <p:nvPr>
            <p:ph idx="1"/>
          </p:nvPr>
        </p:nvSpPr>
        <p:spPr>
          <a:xfrm>
            <a:off x="838200" y="1636730"/>
            <a:ext cx="9481771" cy="4932746"/>
          </a:xfrm>
        </p:spPr>
        <p:txBody>
          <a:bodyPr vert="horz" lIns="91440" tIns="45720" rIns="91440" bIns="45720" rtlCol="0" anchor="t">
            <a:noAutofit/>
          </a:bodyPr>
          <a:lstStyle/>
          <a:p>
            <a:r>
              <a:rPr lang="ru-RU" sz="2200" b="0" i="0" strike="noStrike" cap="none" spc="0" baseline="0" dirty="0">
                <a:solidFill>
                  <a:srgbClr val="000000"/>
                </a:solidFill>
                <a:effectLst/>
                <a:latin typeface="Arial"/>
                <a:ea typeface="Arial"/>
                <a:cs typeface="Arial"/>
              </a:rPr>
              <a:t>Да! Проверьте пациентов с легкими или минимальными симптомами! Сохраняйте высокий уровень подозрений. </a:t>
            </a:r>
          </a:p>
          <a:p>
            <a:r>
              <a:rPr lang="ru-RU" sz="2200" b="0" i="0" strike="noStrike" cap="none" spc="0" baseline="0" dirty="0">
                <a:solidFill>
                  <a:srgbClr val="000000"/>
                </a:solidFill>
                <a:effectLst/>
                <a:latin typeface="Arial"/>
                <a:ea typeface="Arial"/>
                <a:cs typeface="Arial"/>
              </a:rPr>
              <a:t>В то время как некоторые из новых вариантов могут быть легкими в их первоначальном проявлении, </a:t>
            </a:r>
            <a:r>
              <a:rPr lang="ru-RU" sz="2200" b="0" i="0" strike="noStrike" cap="none" spc="0" baseline="0" dirty="0">
                <a:solidFill>
                  <a:srgbClr val="FF0000"/>
                </a:solidFill>
                <a:effectLst/>
                <a:latin typeface="Arial"/>
                <a:ea typeface="Arial"/>
                <a:cs typeface="Arial"/>
              </a:rPr>
              <a:t>все равно они могут прогрессировать до тяжелой болезни и смерти у уязвимых людей</a:t>
            </a:r>
            <a:r>
              <a:rPr lang="ru-RU" sz="2200" b="0" i="0" strike="noStrike" cap="none" spc="0" baseline="0" dirty="0">
                <a:solidFill>
                  <a:srgbClr val="000000"/>
                </a:solidFill>
                <a:effectLst/>
                <a:latin typeface="Arial"/>
                <a:ea typeface="Arial"/>
                <a:cs typeface="Arial"/>
              </a:rPr>
              <a:t>.</a:t>
            </a:r>
            <a:endParaRPr lang="en-US" sz="2200" dirty="0">
              <a:solidFill>
                <a:schemeClr val="tx1"/>
              </a:solidFill>
            </a:endParaRPr>
          </a:p>
          <a:p>
            <a:r>
              <a:rPr lang="ru-RU" sz="2200" b="0" i="0" strike="noStrike" cap="none" spc="0" baseline="0" dirty="0">
                <a:solidFill>
                  <a:srgbClr val="262626"/>
                </a:solidFill>
                <a:effectLst/>
                <a:latin typeface="Arial"/>
                <a:ea typeface="Arial"/>
                <a:cs typeface="Arial"/>
              </a:rPr>
              <a:t>Тестирование на коронавирусную инфекцию COVID-19 поможет:</a:t>
            </a:r>
            <a:endParaRPr lang="en-US" sz="2200" dirty="0">
              <a:solidFill>
                <a:schemeClr val="tx1"/>
              </a:solidFill>
            </a:endParaRPr>
          </a:p>
          <a:p>
            <a:pPr lvl="1">
              <a:lnSpc>
                <a:spcPct val="100000"/>
              </a:lnSpc>
              <a:spcBef>
                <a:spcPct val="0"/>
              </a:spcBef>
            </a:pPr>
            <a:r>
              <a:rPr lang="ru-RU" sz="1800" b="0" i="0" strike="noStrike" cap="none" spc="0" baseline="0" dirty="0">
                <a:solidFill>
                  <a:srgbClr val="262626"/>
                </a:solidFill>
                <a:effectLst/>
                <a:latin typeface="Arial"/>
                <a:ea typeface="Arial"/>
                <a:cs typeface="Arial"/>
              </a:rPr>
              <a:t>Эффективно выявлять положительные случаи</a:t>
            </a:r>
            <a:endParaRPr lang="en-US" sz="1800" dirty="0"/>
          </a:p>
          <a:p>
            <a:pPr lvl="1">
              <a:lnSpc>
                <a:spcPct val="100000"/>
              </a:lnSpc>
              <a:spcBef>
                <a:spcPct val="0"/>
              </a:spcBef>
            </a:pPr>
            <a:r>
              <a:rPr lang="ru-RU" sz="1800" b="0" i="0" strike="noStrike" cap="none" spc="0" baseline="0" dirty="0">
                <a:solidFill>
                  <a:srgbClr val="262626"/>
                </a:solidFill>
                <a:effectLst/>
                <a:latin typeface="Arial"/>
                <a:ea typeface="Arial"/>
                <a:cs typeface="Arial"/>
              </a:rPr>
              <a:t>Оптимизировать возможности для оказания помощи всем пациентам с коронавирусным заболеванием COVID-19 </a:t>
            </a:r>
          </a:p>
          <a:p>
            <a:pPr lvl="1">
              <a:lnSpc>
                <a:spcPct val="100000"/>
              </a:lnSpc>
              <a:spcBef>
                <a:spcPct val="0"/>
              </a:spcBef>
            </a:pPr>
            <a:r>
              <a:rPr lang="ru-RU" sz="1800" b="0" i="0" strike="noStrike" cap="none" spc="0" baseline="0" dirty="0">
                <a:solidFill>
                  <a:srgbClr val="262626"/>
                </a:solidFill>
                <a:effectLst/>
                <a:latin typeface="Arial"/>
                <a:ea typeface="Arial"/>
                <a:cs typeface="Arial"/>
              </a:rPr>
              <a:t>Выявить лиц с высоким риском развития тяжелого заболевания, чтобы предложить соответствующее лечение и последующее наблюдение</a:t>
            </a:r>
          </a:p>
          <a:p>
            <a:pPr lvl="1">
              <a:lnSpc>
                <a:spcPct val="100000"/>
              </a:lnSpc>
              <a:spcBef>
                <a:spcPct val="0"/>
              </a:spcBef>
            </a:pPr>
            <a:r>
              <a:rPr lang="ru-RU" sz="1800" b="0" i="0" strike="noStrike" cap="none" spc="0" baseline="0" dirty="0">
                <a:solidFill>
                  <a:srgbClr val="262626"/>
                </a:solidFill>
                <a:effectLst/>
                <a:latin typeface="Arial"/>
                <a:ea typeface="Arial"/>
                <a:cs typeface="Arial"/>
              </a:rPr>
              <a:t>Эффективное руководство изоляцией и карантинными мерами для предотвращения передачи заболевания</a:t>
            </a:r>
            <a:endParaRPr lang="en-US" sz="1800" dirty="0"/>
          </a:p>
        </p:txBody>
      </p:sp>
    </p:spTree>
    <p:extLst>
      <p:ext uri="{BB962C8B-B14F-4D97-AF65-F5344CB8AC3E}">
        <p14:creationId xmlns:p14="http://schemas.microsoft.com/office/powerpoint/2010/main" val="4293997980"/>
      </p:ext>
    </p:extLst>
  </p:cSld>
  <p:clrMapOvr>
    <a:masterClrMapping/>
  </p:clrMapOvr>
  <p:transition/>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053B-5355-DC23-9ED7-242F3A12934E}"/>
              </a:ext>
            </a:extLst>
          </p:cNvPr>
          <p:cNvSpPr>
            <a:spLocks noGrp="1"/>
          </p:cNvSpPr>
          <p:nvPr>
            <p:ph type="title"/>
          </p:nvPr>
        </p:nvSpPr>
        <p:spPr/>
        <p:txBody>
          <a:bodyPr>
            <a:normAutofit/>
          </a:bodyPr>
          <a:lstStyle/>
          <a:p>
            <a:r>
              <a:rPr lang="ru-RU" sz="3200" b="1" i="0" strike="noStrike" cap="none" spc="0" baseline="0">
                <a:solidFill>
                  <a:srgbClr val="577F9F"/>
                </a:solidFill>
                <a:effectLst/>
                <a:latin typeface="Arial"/>
                <a:ea typeface="Arial"/>
                <a:cs typeface="Arial"/>
              </a:rPr>
              <a:t>Что насчет вакцинированных людей?</a:t>
            </a:r>
            <a:endParaRPr lang="en-US"/>
          </a:p>
        </p:txBody>
      </p:sp>
      <p:sp>
        <p:nvSpPr>
          <p:cNvPr id="3" name="Content Placeholder 2">
            <a:extLst>
              <a:ext uri="{FF2B5EF4-FFF2-40B4-BE49-F238E27FC236}">
                <a16:creationId xmlns:a16="http://schemas.microsoft.com/office/drawing/2014/main" id="{0E15EAF3-954C-D3AB-B415-DBB59B7E767F}"/>
              </a:ext>
            </a:extLst>
          </p:cNvPr>
          <p:cNvSpPr>
            <a:spLocks noGrp="1"/>
          </p:cNvSpPr>
          <p:nvPr>
            <p:ph idx="1"/>
          </p:nvPr>
        </p:nvSpPr>
        <p:spPr>
          <a:xfrm>
            <a:off x="838200" y="1636730"/>
            <a:ext cx="9628573" cy="4932746"/>
          </a:xfrm>
        </p:spPr>
        <p:txBody>
          <a:bodyPr vert="horz" lIns="91440" tIns="45720" rIns="91440" bIns="45720" rtlCol="0" anchor="t">
            <a:noAutofit/>
          </a:bodyPr>
          <a:lstStyle/>
          <a:p>
            <a:r>
              <a:rPr lang="ru-RU" sz="2400" b="0" i="0" strike="noStrike" cap="none" spc="0" baseline="0" dirty="0">
                <a:solidFill>
                  <a:srgbClr val="FF0000"/>
                </a:solidFill>
                <a:effectLst/>
                <a:latin typeface="Arial"/>
                <a:ea typeface="Arial"/>
                <a:cs typeface="Arial"/>
              </a:rPr>
              <a:t>Да!</a:t>
            </a:r>
            <a:r>
              <a:rPr lang="ru-RU" sz="2400" b="0" i="0" strike="noStrike" cap="none" spc="0" baseline="0" dirty="0">
                <a:solidFill>
                  <a:srgbClr val="262626"/>
                </a:solidFill>
                <a:effectLst/>
                <a:latin typeface="Arial"/>
                <a:ea typeface="Arial"/>
                <a:cs typeface="Arial"/>
              </a:rPr>
              <a:t> Всех людей с симптомами следует обследовать!</a:t>
            </a:r>
          </a:p>
          <a:p>
            <a:r>
              <a:rPr lang="ru-RU" sz="2400" b="0" i="0" strike="noStrike" cap="none" spc="0" baseline="0" dirty="0">
                <a:solidFill>
                  <a:srgbClr val="000000"/>
                </a:solidFill>
                <a:effectLst/>
                <a:latin typeface="Arial"/>
                <a:ea typeface="Arial"/>
                <a:cs typeface="Arial"/>
              </a:rPr>
              <a:t>Полностью вакцинированные люди все еще могут заразиться коронавирусной инфекцией COVID-19, быть заразными и иногда развивать более значимое заболевание (особенно люди с клиническими уязвимостями) </a:t>
            </a:r>
            <a:endParaRPr lang="en-US" sz="2400" dirty="0">
              <a:solidFill>
                <a:srgbClr val="000000"/>
              </a:solidFill>
              <a:latin typeface="+mn-lt"/>
              <a:cs typeface="Arial"/>
            </a:endParaRPr>
          </a:p>
          <a:p>
            <a:r>
              <a:rPr lang="ru-RU" sz="2400" b="0" i="0" strike="noStrike" cap="none" spc="0" baseline="0" dirty="0">
                <a:solidFill>
                  <a:srgbClr val="000000"/>
                </a:solidFill>
                <a:effectLst/>
                <a:latin typeface="Arial"/>
                <a:ea typeface="Arial"/>
                <a:cs typeface="Arial"/>
              </a:rPr>
              <a:t>Клинически уязвимые пациенты с коронавирусной инфекцией COVID-19, даже если они вакцинированы, все равно могут получить пользу от пероральных противовирусных препаратов или других указанных препаратов. </a:t>
            </a:r>
          </a:p>
          <a:p>
            <a:r>
              <a:rPr lang="ru-RU" sz="2400" b="0" i="0" strike="noStrike" cap="none" spc="0" baseline="0" dirty="0">
                <a:solidFill>
                  <a:srgbClr val="000000"/>
                </a:solidFill>
                <a:effectLst/>
                <a:latin typeface="Arial"/>
                <a:ea typeface="Arial"/>
                <a:cs typeface="Arial"/>
              </a:rPr>
              <a:t>Все пациенты, вакцинированные или </a:t>
            </a:r>
            <a:r>
              <a:rPr lang="ru-RU" sz="2400" b="0" i="0" strike="noStrike" cap="none" spc="0" baseline="0" dirty="0" err="1">
                <a:solidFill>
                  <a:srgbClr val="000000"/>
                </a:solidFill>
                <a:effectLst/>
                <a:latin typeface="Arial"/>
                <a:ea typeface="Arial"/>
                <a:cs typeface="Arial"/>
              </a:rPr>
              <a:t>невакцинированные</a:t>
            </a:r>
            <a:r>
              <a:rPr lang="ru-RU" sz="2400" b="0" i="0" strike="noStrike" cap="none" spc="0" baseline="0" dirty="0">
                <a:solidFill>
                  <a:srgbClr val="000000"/>
                </a:solidFill>
                <a:effectLst/>
                <a:latin typeface="Arial"/>
                <a:ea typeface="Arial"/>
                <a:cs typeface="Arial"/>
              </a:rPr>
              <a:t>, получат пользу от обучения и мониторинга.</a:t>
            </a:r>
            <a:r>
              <a:rPr lang="ru-RU" sz="2400" b="0" i="0" strike="noStrike" cap="none" spc="0" baseline="0" dirty="0">
                <a:solidFill>
                  <a:srgbClr val="262626"/>
                </a:solidFill>
                <a:effectLst/>
                <a:latin typeface="Arial"/>
                <a:ea typeface="Arial"/>
                <a:cs typeface="Arial"/>
              </a:rPr>
              <a:t> </a:t>
            </a:r>
            <a:endParaRPr lang="en-US" sz="2400" dirty="0">
              <a:latin typeface="+mn-lt"/>
            </a:endParaRPr>
          </a:p>
        </p:txBody>
      </p:sp>
    </p:spTree>
    <p:extLst>
      <p:ext uri="{BB962C8B-B14F-4D97-AF65-F5344CB8AC3E}">
        <p14:creationId xmlns:p14="http://schemas.microsoft.com/office/powerpoint/2010/main" val="40822407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7D19-2E1A-F9ED-4C23-72A4BA5C6429}"/>
              </a:ext>
            </a:extLst>
          </p:cNvPr>
          <p:cNvSpPr>
            <a:spLocks noGrp="1"/>
          </p:cNvSpPr>
          <p:nvPr>
            <p:ph type="title"/>
          </p:nvPr>
        </p:nvSpPr>
        <p:spPr>
          <a:xfrm>
            <a:off x="609600" y="305159"/>
            <a:ext cx="8543925" cy="800039"/>
          </a:xfrm>
        </p:spPr>
        <p:txBody>
          <a:bodyPr/>
          <a:lstStyle/>
          <a:p>
            <a:r>
              <a:rPr lang="ru-RU" sz="3600" b="1" i="0" strike="noStrike" cap="none" spc="0" baseline="0">
                <a:solidFill>
                  <a:srgbClr val="577F9F"/>
                </a:solidFill>
                <a:effectLst/>
                <a:latin typeface="Arial"/>
                <a:ea typeface="Arial"/>
                <a:cs typeface="Arial"/>
              </a:rPr>
              <a:t>Различные виды тестов</a:t>
            </a:r>
          </a:p>
        </p:txBody>
      </p:sp>
      <p:sp>
        <p:nvSpPr>
          <p:cNvPr id="4" name="Content Placeholder 8">
            <a:extLst>
              <a:ext uri="{FF2B5EF4-FFF2-40B4-BE49-F238E27FC236}">
                <a16:creationId xmlns:a16="http://schemas.microsoft.com/office/drawing/2014/main" id="{717AFE8F-D60F-0F12-9BD5-428623828A7B}"/>
              </a:ext>
            </a:extLst>
          </p:cNvPr>
          <p:cNvSpPr>
            <a:spLocks noGrp="1"/>
          </p:cNvSpPr>
          <p:nvPr/>
        </p:nvSpPr>
        <p:spPr bwMode="auto">
          <a:xfrm>
            <a:off x="609600" y="1433946"/>
            <a:ext cx="5384800" cy="4670640"/>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374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F37421"/>
              </a:buClr>
              <a:buFont typeface="Arial" panose="020B0604020202020204" pitchFamily="34"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F37421"/>
              </a:buClr>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37421"/>
              </a:buClr>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F37421"/>
              </a:buClr>
              <a:buFont typeface="Arial" panose="020B0604020202020204"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ru-RU" sz="2000" b="1" i="0" strike="noStrike" cap="none" spc="0" baseline="0" dirty="0">
                <a:solidFill>
                  <a:srgbClr val="000000"/>
                </a:solidFill>
                <a:effectLst/>
                <a:latin typeface="Arial"/>
                <a:ea typeface="Arial"/>
                <a:cs typeface="Arial"/>
              </a:rPr>
              <a:t>Предпочтительный тест: Экспресс-тест на антиген (быстрый диагностический тест) </a:t>
            </a:r>
            <a:endParaRPr lang="en-US" sz="2000" b="1" dirty="0">
              <a:cs typeface="Arial"/>
            </a:endParaRPr>
          </a:p>
          <a:p>
            <a:pPr defTabSz="914400" eaLnBrk="1" hangingPunct="1">
              <a:lnSpc>
                <a:spcPct val="90000"/>
              </a:lnSpc>
              <a:spcBef>
                <a:spcPts val="500"/>
              </a:spcBef>
              <a:buFont typeface="Arial" panose="020B0604020202020204" pitchFamily="34" charset="0"/>
              <a:buChar char="•"/>
            </a:pPr>
            <a:r>
              <a:rPr lang="ru-RU" sz="2000" b="0" i="0" strike="noStrike" cap="none" spc="0" baseline="0" dirty="0">
                <a:solidFill>
                  <a:srgbClr val="000000"/>
                </a:solidFill>
                <a:effectLst/>
                <a:latin typeface="Arial"/>
                <a:ea typeface="Arial"/>
                <a:cs typeface="Arial"/>
              </a:rPr>
              <a:t>Преимущества: быстрый, наиболее чувствительный у пациентов с симптомами, менее дорогой, относительно простой в использовании</a:t>
            </a:r>
            <a:endParaRPr lang="en-US" sz="2000" dirty="0">
              <a:cs typeface="Arial"/>
            </a:endParaRPr>
          </a:p>
          <a:p>
            <a:pPr defTabSz="914400" eaLnBrk="1" hangingPunct="1">
              <a:lnSpc>
                <a:spcPct val="90000"/>
              </a:lnSpc>
              <a:spcBef>
                <a:spcPts val="500"/>
              </a:spcBef>
              <a:buFont typeface="Arial" panose="020B0604020202020204" pitchFamily="34" charset="0"/>
              <a:buChar char="•"/>
            </a:pPr>
            <a:r>
              <a:rPr lang="ru-RU" sz="2000" b="0" i="0" strike="noStrike" cap="none" spc="0" baseline="0" dirty="0">
                <a:solidFill>
                  <a:srgbClr val="000000"/>
                </a:solidFill>
                <a:effectLst/>
                <a:latin typeface="Arial"/>
                <a:ea typeface="Arial"/>
                <a:cs typeface="Arial"/>
              </a:rPr>
              <a:t>Недостатки: меньшая чувствительность у бессимптомных пациентов</a:t>
            </a:r>
            <a:endParaRPr lang="en-US" sz="2000" dirty="0">
              <a:cs typeface="Arial"/>
            </a:endParaRPr>
          </a:p>
          <a:p>
            <a:pPr defTabSz="914400" eaLnBrk="1" hangingPunct="1">
              <a:lnSpc>
                <a:spcPct val="90000"/>
              </a:lnSpc>
              <a:spcBef>
                <a:spcPts val="500"/>
              </a:spcBef>
              <a:buFont typeface="Arial" panose="020B0604020202020204" pitchFamily="34" charset="0"/>
              <a:buChar char="•"/>
            </a:pPr>
            <a:r>
              <a:rPr lang="ru-RU" sz="2000" b="0" i="0" strike="noStrike" cap="none" spc="0" baseline="0" dirty="0">
                <a:solidFill>
                  <a:srgbClr val="000000"/>
                </a:solidFill>
                <a:effectLst/>
                <a:latin typeface="Arial"/>
                <a:ea typeface="Arial"/>
                <a:cs typeface="Arial"/>
              </a:rPr>
              <a:t>Рекомендуется повторный/серийный анализ или подтверждающий анализ ПЦР для пациентов с симптомами и отрицательными результатами анализа на антигены (Ag)</a:t>
            </a:r>
            <a:endParaRPr lang="en-US" sz="2000" dirty="0">
              <a:cs typeface="Arial"/>
            </a:endParaRPr>
          </a:p>
        </p:txBody>
      </p:sp>
      <p:sp>
        <p:nvSpPr>
          <p:cNvPr id="3" name="Content Placeholder 17">
            <a:extLst>
              <a:ext uri="{FF2B5EF4-FFF2-40B4-BE49-F238E27FC236}">
                <a16:creationId xmlns:a16="http://schemas.microsoft.com/office/drawing/2014/main" id="{3AE2C6A5-3511-2279-7552-690D8A0BDA95}"/>
              </a:ext>
            </a:extLst>
          </p:cNvPr>
          <p:cNvSpPr txBox="1"/>
          <p:nvPr/>
        </p:nvSpPr>
        <p:spPr>
          <a:xfrm>
            <a:off x="6172200" y="1443662"/>
            <a:ext cx="5384800" cy="4670640"/>
          </a:xfrm>
          <a:prstGeom prst="rect">
            <a:avLst/>
          </a:prstGeom>
          <a:solidFill>
            <a:srgbClr val="CC4145"/>
          </a:solidFill>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400" b="1" i="0" strike="noStrike" cap="none" spc="0" baseline="0" dirty="0">
                <a:solidFill>
                  <a:srgbClr val="000000"/>
                </a:solidFill>
                <a:effectLst/>
                <a:latin typeface="Arial"/>
                <a:ea typeface="Arial"/>
                <a:cs typeface="Arial"/>
              </a:rPr>
              <a:t>Альтернативный тест: ПЦР (полимеразная цепная реакция) или МАНК (метод амплификации нуклеиновых кислот)</a:t>
            </a:r>
            <a:r>
              <a:rPr lang="ru-RU" sz="2400" b="1" i="0" strike="noStrike" cap="none" spc="0" baseline="0" dirty="0">
                <a:solidFill>
                  <a:srgbClr val="FFFF00"/>
                </a:solidFill>
                <a:effectLst/>
                <a:latin typeface="Arial"/>
                <a:ea typeface="Arial"/>
                <a:cs typeface="Arial"/>
              </a:rPr>
              <a:t>*</a:t>
            </a:r>
            <a:endParaRPr lang="en-US" sz="2400" b="1" dirty="0">
              <a:solidFill>
                <a:srgbClr val="FFFF00"/>
              </a:solidFill>
              <a:cs typeface="Arial"/>
            </a:endParaRPr>
          </a:p>
          <a:p>
            <a:pPr lvl="1"/>
            <a:r>
              <a:rPr lang="ru-RU" sz="2400" b="0" i="0" strike="noStrike" cap="none" spc="0" baseline="0" dirty="0">
                <a:solidFill>
                  <a:srgbClr val="000000"/>
                </a:solidFill>
                <a:effectLst/>
                <a:latin typeface="Arial"/>
                <a:ea typeface="Arial"/>
                <a:cs typeface="Arial"/>
              </a:rPr>
              <a:t>Преимущества: в целом, лучшая чувствительность</a:t>
            </a:r>
            <a:endParaRPr lang="en-US" dirty="0">
              <a:cs typeface="Arial"/>
            </a:endParaRPr>
          </a:p>
          <a:p>
            <a:pPr lvl="1"/>
            <a:r>
              <a:rPr lang="ru-RU" sz="2400" b="0" i="0" strike="noStrike" cap="none" spc="0" baseline="0" dirty="0">
                <a:solidFill>
                  <a:srgbClr val="000000"/>
                </a:solidFill>
                <a:effectLst/>
                <a:latin typeface="Arial"/>
                <a:ea typeface="Arial"/>
                <a:cs typeface="Arial"/>
              </a:rPr>
              <a:t>Недостатки: более длительное время обработки, более сложная обработка</a:t>
            </a:r>
            <a:endParaRPr lang="en-US" dirty="0">
              <a:cs typeface="Arial"/>
            </a:endParaRPr>
          </a:p>
          <a:p>
            <a:pPr lvl="1"/>
            <a:r>
              <a:rPr lang="ru-RU" sz="2400" b="0" i="0" strike="noStrike" cap="none" spc="0" baseline="0" dirty="0">
                <a:solidFill>
                  <a:srgbClr val="000000"/>
                </a:solidFill>
                <a:effectLst/>
                <a:latin typeface="Arial"/>
                <a:ea typeface="Arial"/>
                <a:cs typeface="Arial"/>
              </a:rPr>
              <a:t>НЕ идеально подходит для программы Test </a:t>
            </a:r>
            <a:r>
              <a:rPr lang="ru-RU" sz="2400" b="0" i="0" strike="noStrike" cap="none" spc="0" baseline="0" dirty="0" err="1">
                <a:solidFill>
                  <a:srgbClr val="000000"/>
                </a:solidFill>
                <a:effectLst/>
                <a:latin typeface="Arial"/>
                <a:ea typeface="Arial"/>
                <a:cs typeface="Arial"/>
              </a:rPr>
              <a:t>to</a:t>
            </a:r>
            <a:r>
              <a:rPr lang="ru-RU" sz="2400" b="0" i="0" strike="noStrike" cap="none" spc="0" baseline="0" dirty="0">
                <a:solidFill>
                  <a:srgbClr val="000000"/>
                </a:solidFill>
                <a:effectLst/>
                <a:latin typeface="Arial"/>
                <a:ea typeface="Arial"/>
                <a:cs typeface="Arial"/>
              </a:rPr>
              <a:t> </a:t>
            </a:r>
            <a:r>
              <a:rPr lang="ru-RU" sz="2400" b="0" i="0" strike="noStrike" cap="none" spc="0" baseline="0" dirty="0" err="1">
                <a:solidFill>
                  <a:srgbClr val="000000"/>
                </a:solidFill>
                <a:effectLst/>
                <a:latin typeface="Arial"/>
                <a:ea typeface="Arial"/>
                <a:cs typeface="Arial"/>
              </a:rPr>
              <a:t>Treat</a:t>
            </a:r>
            <a:r>
              <a:rPr lang="ru-RU" sz="2400" b="0" i="0" strike="noStrike" cap="none" spc="0" baseline="0" dirty="0">
                <a:solidFill>
                  <a:srgbClr val="000000"/>
                </a:solidFill>
                <a:effectLst/>
                <a:latin typeface="Arial"/>
                <a:ea typeface="Arial"/>
                <a:cs typeface="Arial"/>
              </a:rPr>
              <a:t>, но зависит от доступности на местном уровне</a:t>
            </a:r>
            <a:endParaRPr lang="en-US" dirty="0">
              <a:cs typeface="Arial"/>
            </a:endParaRPr>
          </a:p>
          <a:p>
            <a:pPr lvl="1"/>
            <a:r>
              <a:rPr lang="ru-RU" sz="2400" b="0" i="0" strike="noStrike" cap="none" spc="0" baseline="0" dirty="0">
                <a:solidFill>
                  <a:srgbClr val="000000"/>
                </a:solidFill>
                <a:effectLst/>
                <a:latin typeface="Arial"/>
                <a:ea typeface="Arial"/>
                <a:cs typeface="Arial"/>
              </a:rPr>
              <a:t>Следует рассмотреть возможность назначения пациентам с симптомами и отрицательными результатами анализа на антиген</a:t>
            </a:r>
            <a:endParaRPr lang="en-US" dirty="0">
              <a:cs typeface="Arial"/>
            </a:endParaRPr>
          </a:p>
          <a:p>
            <a:pPr marL="0" indent="0">
              <a:buNone/>
            </a:pPr>
            <a:r>
              <a:rPr lang="en-US" sz="2200" dirty="0"/>
              <a:t>            </a:t>
            </a:r>
            <a:endParaRPr lang="en-US" sz="2200" dirty="0">
              <a:cs typeface="Arial"/>
            </a:endParaRPr>
          </a:p>
          <a:p>
            <a:pPr marL="0" indent="0">
              <a:buFont typeface="Arial" panose="020B0604020202020204" pitchFamily="34" charset="0"/>
              <a:buNone/>
            </a:pPr>
            <a:r>
              <a:rPr lang="ru-RU" sz="2200" b="0" i="0" strike="noStrike" cap="none" spc="0" baseline="0" dirty="0">
                <a:solidFill>
                  <a:srgbClr val="FFFF00"/>
                </a:solidFill>
                <a:effectLst/>
                <a:latin typeface="Arial"/>
                <a:ea typeface="Arial"/>
                <a:cs typeface="Arial"/>
              </a:rPr>
              <a:t>*</a:t>
            </a:r>
            <a:r>
              <a:rPr lang="ru-RU" sz="2200" b="0" i="0" strike="noStrike" cap="none" spc="0" baseline="0" dirty="0">
                <a:solidFill>
                  <a:srgbClr val="000000"/>
                </a:solidFill>
                <a:effectLst/>
                <a:latin typeface="Arial"/>
                <a:ea typeface="Arial"/>
                <a:cs typeface="Arial"/>
              </a:rPr>
              <a:t> </a:t>
            </a:r>
            <a:r>
              <a:rPr lang="ru-RU" sz="1600" b="0" i="0" strike="noStrike" cap="none" spc="0" baseline="0" dirty="0">
                <a:solidFill>
                  <a:srgbClr val="000000"/>
                </a:solidFill>
                <a:effectLst/>
                <a:latin typeface="Arial"/>
                <a:ea typeface="Arial"/>
                <a:cs typeface="Arial"/>
              </a:rPr>
              <a:t>ПЦР — это один из видов теста МАНК</a:t>
            </a:r>
            <a:endParaRPr lang="en-US" sz="2200" dirty="0"/>
          </a:p>
        </p:txBody>
      </p:sp>
    </p:spTree>
    <p:extLst>
      <p:ext uri="{BB962C8B-B14F-4D97-AF65-F5344CB8AC3E}">
        <p14:creationId xmlns:p14="http://schemas.microsoft.com/office/powerpoint/2010/main" val="33098606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022268D0-B627-238D-6EF8-06F9150A5788}"/>
              </a:ext>
            </a:extLst>
          </p:cNvPr>
          <p:cNvSpPr txBox="1"/>
          <p:nvPr/>
        </p:nvSpPr>
        <p:spPr>
          <a:xfrm>
            <a:off x="609600" y="109537"/>
            <a:ext cx="8701825"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ru-RU" sz="3200" b="1" i="0" strike="noStrike" cap="none" spc="0" baseline="0">
                <a:solidFill>
                  <a:srgbClr val="577F9F"/>
                </a:solidFill>
                <a:effectLst/>
                <a:latin typeface="Arial"/>
                <a:ea typeface="Arial"/>
                <a:cs typeface="Arial"/>
              </a:rPr>
              <a:t>Почему экспресс-тесты на антигены идеально подходят для T2T? </a:t>
            </a:r>
          </a:p>
        </p:txBody>
      </p:sp>
      <p:sp>
        <p:nvSpPr>
          <p:cNvPr id="5" name="Content Placeholder 6">
            <a:extLst>
              <a:ext uri="{FF2B5EF4-FFF2-40B4-BE49-F238E27FC236}">
                <a16:creationId xmlns:a16="http://schemas.microsoft.com/office/drawing/2014/main" id="{E14A16B5-7F8F-644F-3A82-A3B2554E1903}"/>
              </a:ext>
            </a:extLst>
          </p:cNvPr>
          <p:cNvSpPr txBox="1"/>
          <p:nvPr/>
        </p:nvSpPr>
        <p:spPr>
          <a:xfrm>
            <a:off x="609600" y="1410818"/>
            <a:ext cx="10972800" cy="5024438"/>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b="0" i="0" strike="noStrike" cap="none" spc="0" baseline="0" dirty="0">
                <a:solidFill>
                  <a:srgbClr val="262626"/>
                </a:solidFill>
                <a:effectLst/>
                <a:latin typeface="Arial"/>
                <a:ea typeface="Arial"/>
                <a:cs typeface="Arial"/>
              </a:rPr>
              <a:t>Более быстрые результаты = более быстрый доступ к лечению.</a:t>
            </a:r>
          </a:p>
          <a:p>
            <a:r>
              <a:rPr lang="ru-RU" sz="2000" b="0" i="0" strike="noStrike" cap="none" spc="0" baseline="0" dirty="0">
                <a:solidFill>
                  <a:srgbClr val="262626"/>
                </a:solidFill>
                <a:effectLst/>
                <a:latin typeface="Arial"/>
                <a:ea typeface="Arial"/>
                <a:cs typeface="Arial"/>
              </a:rPr>
              <a:t>При наличии результатов анализа на коронавирусную инфекцию COVID-19 в исследовательском центре пациентам с симптомами заболевания может быть предоставлен немедленный доступ к научно обоснованному лечению, включая пероральные противовирусные препараты для пациентов, соответствующих критериям участия в исследовании. </a:t>
            </a:r>
          </a:p>
          <a:p>
            <a:r>
              <a:rPr lang="ru-RU" sz="2000" b="0" i="0" strike="noStrike" cap="none" spc="0" baseline="0" dirty="0">
                <a:solidFill>
                  <a:srgbClr val="262626"/>
                </a:solidFill>
                <a:effectLst/>
                <a:latin typeface="Arial"/>
                <a:ea typeface="Arial"/>
                <a:cs typeface="Arial"/>
              </a:rPr>
              <a:t>Пациенты, у которых есть некоторые симптомы коронавирусного заболевания COVID-19, но которые обращаются за медицинской помощью по поводу других проблем со здоровьем, могут быть с уверенностью обследованы и, в случае отрицательного результата, им будет оказана надлежащая помощь. </a:t>
            </a:r>
          </a:p>
          <a:p>
            <a:r>
              <a:rPr lang="ru-RU" sz="2000" b="0" i="0" strike="noStrike" cap="none" spc="0" baseline="0" dirty="0">
                <a:solidFill>
                  <a:srgbClr val="262626"/>
                </a:solidFill>
                <a:effectLst/>
                <a:latin typeface="Arial"/>
                <a:ea typeface="Arial"/>
                <a:cs typeface="Arial"/>
              </a:rPr>
              <a:t>Вы МОЖЕТЕ предложить пероральные противовирусные препараты пациентам с положительным результатом ПЦР-анализа, если они появились в течение 5 дней после появления симптомов и соответствуют критериям отбора. </a:t>
            </a:r>
          </a:p>
        </p:txBody>
      </p:sp>
      <p:sp>
        <p:nvSpPr>
          <p:cNvPr id="7" name="TextBox 6">
            <a:extLst>
              <a:ext uri="{FF2B5EF4-FFF2-40B4-BE49-F238E27FC236}">
                <a16:creationId xmlns:a16="http://schemas.microsoft.com/office/drawing/2014/main" id="{83A80D48-E29D-53B3-1655-1C2FDA80BF2C}"/>
              </a:ext>
            </a:extLst>
          </p:cNvPr>
          <p:cNvSpPr txBox="1"/>
          <p:nvPr/>
        </p:nvSpPr>
        <p:spPr>
          <a:xfrm>
            <a:off x="4856085" y="6065924"/>
            <a:ext cx="6726315" cy="584775"/>
          </a:xfrm>
          <a:prstGeom prst="rect">
            <a:avLst/>
          </a:prstGeom>
          <a:noFill/>
        </p:spPr>
        <p:txBody>
          <a:bodyPr wrap="square" rtlCol="0">
            <a:spAutoFit/>
          </a:bodyPr>
          <a:lstStyle/>
          <a:p>
            <a:r>
              <a:rPr lang="ru-RU" sz="1600" b="1" i="0" strike="noStrike" cap="none" spc="0" baseline="0" dirty="0">
                <a:solidFill>
                  <a:srgbClr val="FF0000"/>
                </a:solidFill>
                <a:effectLst/>
                <a:latin typeface="Arial"/>
                <a:ea typeface="Arial"/>
                <a:cs typeface="Arial"/>
              </a:rPr>
              <a:t>ПРИМЕЧАНИЕ. В разных регионах будут применяться различные правила тестирования. См. местные руководства.</a:t>
            </a:r>
          </a:p>
        </p:txBody>
      </p:sp>
    </p:spTree>
    <p:extLst>
      <p:ext uri="{BB962C8B-B14F-4D97-AF65-F5344CB8AC3E}">
        <p14:creationId xmlns:p14="http://schemas.microsoft.com/office/powerpoint/2010/main" val="4782406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BB77-750E-C4F4-4784-3DEE37AA89C0}"/>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Раннее тестирование лучше!</a:t>
            </a:r>
          </a:p>
        </p:txBody>
      </p:sp>
      <p:sp>
        <p:nvSpPr>
          <p:cNvPr id="3" name="Content Placeholder 2">
            <a:extLst>
              <a:ext uri="{FF2B5EF4-FFF2-40B4-BE49-F238E27FC236}">
                <a16:creationId xmlns:a16="http://schemas.microsoft.com/office/drawing/2014/main" id="{1833F9F6-CE7F-CDEF-4A52-30C1B1771D68}"/>
              </a:ext>
            </a:extLst>
          </p:cNvPr>
          <p:cNvSpPr>
            <a:spLocks noGrp="1"/>
          </p:cNvSpPr>
          <p:nvPr>
            <p:ph idx="1"/>
          </p:nvPr>
        </p:nvSpPr>
        <p:spPr>
          <a:xfrm>
            <a:off x="838200" y="1636730"/>
            <a:ext cx="10116845" cy="4932746"/>
          </a:xfrm>
        </p:spPr>
        <p:txBody>
          <a:bodyPr/>
          <a:lstStyle/>
          <a:p>
            <a:r>
              <a:rPr lang="ru-RU" sz="2800" b="0" i="0" strike="noStrike" cap="none" spc="0" baseline="0">
                <a:solidFill>
                  <a:srgbClr val="262626"/>
                </a:solidFill>
                <a:effectLst/>
                <a:latin typeface="Arial"/>
                <a:ea typeface="Arial"/>
                <a:cs typeface="Arial"/>
              </a:rPr>
              <a:t>Раннее выявление положительных случаев позволяет провести эффективную изоляцию, что может снизить передачу инфекции.</a:t>
            </a:r>
          </a:p>
          <a:p>
            <a:r>
              <a:rPr lang="ru-RU" sz="2800" b="0" i="0" strike="noStrike" cap="none" spc="0" baseline="0">
                <a:solidFill>
                  <a:srgbClr val="262626"/>
                </a:solidFill>
                <a:effectLst/>
                <a:latin typeface="Arial"/>
                <a:ea typeface="Arial"/>
                <a:cs typeface="Arial"/>
              </a:rPr>
              <a:t>Раннее выявление положительных случаев облегчает соответствующее лечение, включая пероральные противовирусные препараты и другие стратегии лечения, если это клинически целесообразно.</a:t>
            </a:r>
          </a:p>
          <a:p>
            <a:r>
              <a:rPr lang="ru-RU" sz="2800" b="0" i="0" strike="noStrike" cap="none" spc="0" baseline="0">
                <a:solidFill>
                  <a:srgbClr val="262626"/>
                </a:solidFill>
                <a:effectLst/>
                <a:latin typeface="Arial"/>
                <a:ea typeface="Arial"/>
                <a:cs typeface="Arial"/>
              </a:rPr>
              <a:t>Временной интервал для начала пероральной противовирусной терапии составляет 5 дней с момента появления симптомов.</a:t>
            </a:r>
          </a:p>
          <a:p>
            <a:pPr marL="0" indent="0">
              <a:buNone/>
            </a:pPr>
            <a:endParaRPr lang="en-US"/>
          </a:p>
          <a:p>
            <a:endParaRPr lang="en-US"/>
          </a:p>
          <a:p>
            <a:pPr marL="0" indent="0">
              <a:buNone/>
            </a:pPr>
            <a:endParaRPr lang="en-US"/>
          </a:p>
          <a:p>
            <a:endParaRPr lang="en-US"/>
          </a:p>
          <a:p>
            <a:endParaRPr lang="en-US"/>
          </a:p>
        </p:txBody>
      </p:sp>
    </p:spTree>
    <p:extLst>
      <p:ext uri="{BB962C8B-B14F-4D97-AF65-F5344CB8AC3E}">
        <p14:creationId xmlns:p14="http://schemas.microsoft.com/office/powerpoint/2010/main" val="3763842200"/>
      </p:ext>
    </p:extLst>
  </p:cSld>
  <p:clrMapOvr>
    <a:masterClrMapping/>
  </p:clrMapOvr>
  <p:transition/>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6A0C-533D-AFDA-E935-0E42B25D31E3}"/>
              </a:ext>
            </a:extLst>
          </p:cNvPr>
          <p:cNvSpPr>
            <a:spLocks noGrp="1"/>
          </p:cNvSpPr>
          <p:nvPr>
            <p:ph type="title"/>
          </p:nvPr>
        </p:nvSpPr>
        <p:spPr>
          <a:xfrm>
            <a:off x="464712" y="288524"/>
            <a:ext cx="8543925" cy="800039"/>
          </a:xfrm>
        </p:spPr>
        <p:txBody>
          <a:bodyPr/>
          <a:lstStyle/>
          <a:p>
            <a:r>
              <a:rPr lang="ru-RU" sz="3600" b="1" i="0" strike="noStrike" cap="none" spc="0" baseline="0" dirty="0">
                <a:solidFill>
                  <a:srgbClr val="577F9F"/>
                </a:solidFill>
                <a:effectLst/>
                <a:latin typeface="Arial"/>
                <a:ea typeface="Arial"/>
                <a:cs typeface="Arial"/>
              </a:rPr>
              <a:t>Как провести экспресс-тест:</a:t>
            </a:r>
          </a:p>
        </p:txBody>
      </p:sp>
      <p:sp>
        <p:nvSpPr>
          <p:cNvPr id="8" name="Content Placeholder 7">
            <a:extLst>
              <a:ext uri="{FF2B5EF4-FFF2-40B4-BE49-F238E27FC236}">
                <a16:creationId xmlns:a16="http://schemas.microsoft.com/office/drawing/2014/main" id="{2C7C0C2A-1BEA-F7D5-D985-E4604CD98066}"/>
              </a:ext>
            </a:extLst>
          </p:cNvPr>
          <p:cNvSpPr>
            <a:spLocks noGrp="1"/>
          </p:cNvSpPr>
          <p:nvPr>
            <p:ph idx="1"/>
          </p:nvPr>
        </p:nvSpPr>
        <p:spPr>
          <a:xfrm>
            <a:off x="19642" y="1178159"/>
            <a:ext cx="10259553" cy="4932746"/>
          </a:xfrm>
        </p:spPr>
        <p:txBody>
          <a:bodyPr/>
          <a:lstStyle/>
          <a:p>
            <a:pPr marL="0" indent="0" algn="l" fontAlgn="base">
              <a:buNone/>
            </a:pPr>
            <a:r>
              <a:rPr lang="ru-RU" sz="1600" b="1" i="0" strike="noStrike" cap="none" spc="0" baseline="0" dirty="0">
                <a:solidFill>
                  <a:srgbClr val="FF0000"/>
                </a:solidFill>
                <a:effectLst/>
                <a:latin typeface="Arial"/>
                <a:ea typeface="Arial"/>
                <a:cs typeface="Arial"/>
              </a:rPr>
              <a:t>Обязательно прочтите инструкции на коробке, тесты могут отличаться в отношении инструкций.</a:t>
            </a:r>
          </a:p>
          <a:p>
            <a:pPr algn="l" fontAlgn="base">
              <a:buFont typeface="+mj-lt"/>
              <a:buAutoNum type="arabicPeriod"/>
            </a:pPr>
            <a:r>
              <a:rPr lang="ru-RU" sz="1600" b="0" i="0" strike="noStrike" cap="none" spc="0" baseline="0" dirty="0">
                <a:solidFill>
                  <a:srgbClr val="555555"/>
                </a:solidFill>
                <a:effectLst/>
                <a:latin typeface="Arial"/>
                <a:ea typeface="Arial"/>
                <a:cs typeface="Arial"/>
              </a:rPr>
              <a:t>Тщательно вымойте руки с мылом.</a:t>
            </a:r>
          </a:p>
          <a:p>
            <a:pPr algn="l" fontAlgn="base">
              <a:buFont typeface="+mj-lt"/>
              <a:buAutoNum type="arabicPeriod"/>
            </a:pPr>
            <a:r>
              <a:rPr lang="ru-RU" sz="1600" b="0" i="0" strike="noStrike" cap="none" spc="0" baseline="0" dirty="0">
                <a:solidFill>
                  <a:srgbClr val="555555"/>
                </a:solidFill>
                <a:effectLst/>
                <a:latin typeface="Arial"/>
                <a:ea typeface="Arial"/>
                <a:cs typeface="Arial"/>
              </a:rPr>
              <a:t>Набор включает три основных компонента: тампон для сбора образцов, тест-полоску и небольшой флакон с жидкостью.</a:t>
            </a:r>
          </a:p>
          <a:p>
            <a:pPr algn="l" fontAlgn="base">
              <a:buFont typeface="+mj-lt"/>
              <a:buAutoNum type="arabicPeriod"/>
            </a:pPr>
            <a:r>
              <a:rPr lang="ru-RU" sz="1600" b="0" i="0" strike="noStrike" cap="none" spc="0" baseline="0" dirty="0">
                <a:solidFill>
                  <a:srgbClr val="555555"/>
                </a:solidFill>
                <a:effectLst/>
                <a:latin typeface="Arial"/>
                <a:ea typeface="Arial"/>
                <a:cs typeface="Arial"/>
              </a:rPr>
              <a:t>Откройте тампон для сбора образцов и вставьте его в каждую ноздрю, повернув пять (5) раз к внутренней стенке. Вы должны ввести тампон в ноздри на 1⁄2–3⁄4 дюйма.</a:t>
            </a:r>
          </a:p>
          <a:p>
            <a:pPr algn="l" fontAlgn="base">
              <a:buFont typeface="+mj-lt"/>
              <a:buAutoNum type="arabicPeriod"/>
            </a:pPr>
            <a:r>
              <a:rPr lang="ru-RU" sz="1600" b="0" i="0" strike="noStrike" cap="none" spc="0" baseline="0" dirty="0">
                <a:solidFill>
                  <a:srgbClr val="555555"/>
                </a:solidFill>
                <a:effectLst/>
                <a:latin typeface="Arial"/>
                <a:ea typeface="Arial"/>
                <a:cs typeface="Arial"/>
              </a:rPr>
              <a:t>Откройте большую крышку и вставьте тампон во флакон, затем перемешайте тампон в течение 30 секунд.</a:t>
            </a:r>
          </a:p>
          <a:p>
            <a:pPr algn="l" fontAlgn="base">
              <a:buFont typeface="+mj-lt"/>
              <a:buAutoNum type="arabicPeriod"/>
            </a:pPr>
            <a:r>
              <a:rPr lang="ru-RU" sz="1600" b="0" i="0" strike="noStrike" cap="none" spc="0" baseline="0" dirty="0">
                <a:solidFill>
                  <a:srgbClr val="555555"/>
                </a:solidFill>
                <a:effectLst/>
                <a:latin typeface="Arial"/>
                <a:ea typeface="Arial"/>
                <a:cs typeface="Arial"/>
              </a:rPr>
              <a:t>При вытягивании тампона сожмите стороны флакона.</a:t>
            </a:r>
          </a:p>
          <a:p>
            <a:pPr algn="l" fontAlgn="base">
              <a:buFont typeface="+mj-lt"/>
              <a:buAutoNum type="arabicPeriod"/>
            </a:pPr>
            <a:r>
              <a:rPr lang="ru-RU" sz="1600" b="0" i="0" strike="noStrike" cap="none" spc="0" baseline="0" dirty="0">
                <a:solidFill>
                  <a:srgbClr val="555555"/>
                </a:solidFill>
                <a:effectLst/>
                <a:latin typeface="Arial"/>
                <a:ea typeface="Arial"/>
                <a:cs typeface="Arial"/>
              </a:rPr>
              <a:t>Откройте тест-полоску. Вы увидите, что она имеет обозначения “</a:t>
            </a:r>
            <a:r>
              <a:rPr lang="ru-RU" sz="1600" b="0" i="0" strike="noStrike" cap="none" spc="0" baseline="0" dirty="0" err="1">
                <a:solidFill>
                  <a:srgbClr val="555555"/>
                </a:solidFill>
                <a:effectLst/>
                <a:latin typeface="Arial"/>
                <a:ea typeface="Arial"/>
                <a:cs typeface="Arial"/>
              </a:rPr>
              <a:t>C</a:t>
            </a:r>
            <a:r>
              <a:rPr lang="ru-RU" sz="1600" b="0" i="0" strike="noStrike" cap="none" spc="0" baseline="0" dirty="0">
                <a:solidFill>
                  <a:srgbClr val="555555"/>
                </a:solidFill>
                <a:effectLst/>
                <a:latin typeface="Arial"/>
                <a:ea typeface="Arial"/>
                <a:cs typeface="Arial"/>
              </a:rPr>
              <a:t>” и “</a:t>
            </a:r>
            <a:r>
              <a:rPr lang="ru-RU" sz="1600" b="0" i="0" strike="noStrike" cap="none" spc="0" baseline="0" dirty="0" err="1">
                <a:solidFill>
                  <a:srgbClr val="555555"/>
                </a:solidFill>
                <a:effectLst/>
                <a:latin typeface="Arial"/>
                <a:ea typeface="Arial"/>
                <a:cs typeface="Arial"/>
              </a:rPr>
              <a:t>T</a:t>
            </a:r>
            <a:r>
              <a:rPr lang="ru-RU" sz="1600" b="0" i="0" strike="noStrike" cap="none" spc="0" baseline="0" dirty="0">
                <a:solidFill>
                  <a:srgbClr val="555555"/>
                </a:solidFill>
                <a:effectLst/>
                <a:latin typeface="Arial"/>
                <a:ea typeface="Arial"/>
                <a:cs typeface="Arial"/>
              </a:rPr>
              <a:t>”.</a:t>
            </a:r>
          </a:p>
          <a:p>
            <a:pPr algn="l" fontAlgn="base">
              <a:buFont typeface="+mj-lt"/>
              <a:buAutoNum type="arabicPeriod"/>
            </a:pPr>
            <a:r>
              <a:rPr lang="ru-RU" sz="1600" b="0" i="0" strike="noStrike" cap="none" spc="0" baseline="0" dirty="0">
                <a:solidFill>
                  <a:srgbClr val="555555"/>
                </a:solidFill>
                <a:effectLst/>
                <a:latin typeface="Arial"/>
                <a:ea typeface="Arial"/>
                <a:cs typeface="Arial"/>
              </a:rPr>
              <a:t>Откройте меньшую крышку флакона с жидкостью, затем выдавите				 четыре (4) капли образца в область сбора на полоске.</a:t>
            </a:r>
          </a:p>
          <a:p>
            <a:pPr algn="l" fontAlgn="base">
              <a:buFont typeface="+mj-lt"/>
              <a:buAutoNum type="arabicPeriod"/>
            </a:pPr>
            <a:r>
              <a:rPr lang="ru-RU" sz="1600" b="0" i="0" strike="noStrike" cap="none" spc="0" baseline="0" dirty="0">
                <a:solidFill>
                  <a:srgbClr val="555555"/>
                </a:solidFill>
                <a:effectLst/>
                <a:latin typeface="Arial"/>
                <a:ea typeface="Arial"/>
                <a:cs typeface="Arial"/>
              </a:rPr>
              <a:t>Установите таймер на 15 минут. Не трогайте тест-полоску в это время.</a:t>
            </a:r>
          </a:p>
          <a:p>
            <a:pPr algn="l" fontAlgn="base">
              <a:buFont typeface="+mj-lt"/>
              <a:buAutoNum type="arabicPeriod"/>
            </a:pPr>
            <a:r>
              <a:rPr lang="ru-RU" sz="1600" b="0" i="0" strike="noStrike" cap="none" spc="0" baseline="0" dirty="0">
                <a:solidFill>
                  <a:srgbClr val="555555"/>
                </a:solidFill>
                <a:effectLst/>
                <a:latin typeface="Arial"/>
                <a:ea typeface="Arial"/>
                <a:cs typeface="Arial"/>
              </a:rPr>
              <a:t>Прочитайте результаты теста.</a:t>
            </a:r>
          </a:p>
          <a:p>
            <a:endParaRPr lang="en-US" sz="1400" dirty="0"/>
          </a:p>
        </p:txBody>
      </p:sp>
      <p:pic>
        <p:nvPicPr>
          <p:cNvPr id="7" name="Picture 6" descr="Chart, waterfall chart&#10;&#10;Description automatically generated">
            <a:extLst>
              <a:ext uri="{FF2B5EF4-FFF2-40B4-BE49-F238E27FC236}">
                <a16:creationId xmlns:a16="http://schemas.microsoft.com/office/drawing/2014/main" id="{A1061A61-13A0-4CBA-FA61-12F923491D2A}"/>
              </a:ext>
            </a:extLst>
          </p:cNvPr>
          <p:cNvPicPr>
            <a:picLocks noChangeAspect="1"/>
          </p:cNvPicPr>
          <p:nvPr/>
        </p:nvPicPr>
        <p:blipFill>
          <a:blip r:embed="rId3"/>
          <a:stretch>
            <a:fillRect/>
          </a:stretch>
        </p:blipFill>
        <p:spPr>
          <a:xfrm>
            <a:off x="7470488" y="3928668"/>
            <a:ext cx="4721512" cy="1947467"/>
          </a:xfrm>
          <a:prstGeom prst="rect">
            <a:avLst/>
          </a:prstGeom>
        </p:spPr>
      </p:pic>
    </p:spTree>
    <p:extLst>
      <p:ext uri="{BB962C8B-B14F-4D97-AF65-F5344CB8AC3E}">
        <p14:creationId xmlns:p14="http://schemas.microsoft.com/office/powerpoint/2010/main" val="12831918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2257" y="442839"/>
            <a:ext cx="8543925" cy="800039"/>
          </a:xfrm>
        </p:spPr>
        <p:txBody>
          <a:bodyPr/>
          <a:lstStyle/>
          <a:p>
            <a:r>
              <a:rPr lang="ru-RU" sz="3600" b="1" i="0" strike="noStrike" cap="none" spc="0" baseline="0">
                <a:solidFill>
                  <a:srgbClr val="577F9F"/>
                </a:solidFill>
                <a:effectLst/>
                <a:latin typeface="Arial"/>
                <a:ea typeface="Arial"/>
                <a:cs typeface="Arial"/>
              </a:rPr>
              <a:t>Элементы обучения</a:t>
            </a:r>
          </a:p>
        </p:txBody>
      </p:sp>
      <p:graphicFrame>
        <p:nvGraphicFramePr>
          <p:cNvPr id="2" name="Content Placeholder 1">
            <a:extLst>
              <a:ext uri="{FF2B5EF4-FFF2-40B4-BE49-F238E27FC236}">
                <a16:creationId xmlns:a16="http://schemas.microsoft.com/office/drawing/2014/main" id="{89B29507-75FB-E747-D76C-70D16EE91F66}"/>
              </a:ext>
            </a:extLst>
          </p:cNvPr>
          <p:cNvGraphicFramePr>
            <a:graphicFrameLocks noGrp="1"/>
          </p:cNvGraphicFramePr>
          <p:nvPr>
            <p:ph idx="1"/>
            <p:extLst>
              <p:ext uri="{D42A27DB-BD31-4B8C-83A1-F6EECF244321}">
                <p14:modId xmlns:p14="http://schemas.microsoft.com/office/powerpoint/2010/main" val="655512709"/>
              </p:ext>
            </p:extLst>
          </p:nvPr>
        </p:nvGraphicFramePr>
        <p:xfrm>
          <a:off x="838200" y="1388533"/>
          <a:ext cx="95250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 name="TextBox 101">
            <a:extLst>
              <a:ext uri="{FF2B5EF4-FFF2-40B4-BE49-F238E27FC236}">
                <a16:creationId xmlns:a16="http://schemas.microsoft.com/office/drawing/2014/main" id="{D3DEA009-709E-532A-F556-A49D7D10BF81}"/>
              </a:ext>
            </a:extLst>
          </p:cNvPr>
          <p:cNvSpPr txBox="1"/>
          <p:nvPr/>
        </p:nvSpPr>
        <p:spPr>
          <a:xfrm>
            <a:off x="164524" y="6320895"/>
            <a:ext cx="12027476"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ru-RU" sz="1200" b="0" i="0" strike="noStrike" cap="none" spc="0" baseline="0" dirty="0">
                <a:solidFill>
                  <a:srgbClr val="44546A"/>
                </a:solidFill>
                <a:effectLst/>
                <a:latin typeface="Arial"/>
                <a:ea typeface="Arial"/>
                <a:cs typeface="Arial"/>
              </a:rPr>
              <a:t>Этот тренинг был разработан в октябре 2022 г. Он будет обновляться по мере развития доказательств относительно тестирования и лечения коронавирусной инфекции COVID-19.</a:t>
            </a:r>
            <a:endParaRPr lang="en-US" sz="1200" dirty="0">
              <a:solidFill>
                <a:schemeClr val="tx2"/>
              </a:solidFill>
              <a:cs typeface="Arial"/>
            </a:endParaRPr>
          </a:p>
        </p:txBody>
      </p:sp>
    </p:spTree>
    <p:extLst>
      <p:ext uri="{BB962C8B-B14F-4D97-AF65-F5344CB8AC3E}">
        <p14:creationId xmlns:p14="http://schemas.microsoft.com/office/powerpoint/2010/main" val="38935787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A8B993-DFEB-AD9E-F772-257D1CF4682D}"/>
              </a:ext>
            </a:extLst>
          </p:cNvPr>
          <p:cNvSpPr txBox="1"/>
          <p:nvPr/>
        </p:nvSpPr>
        <p:spPr>
          <a:xfrm>
            <a:off x="381000" y="235743"/>
            <a:ext cx="7571317"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ru-RU" sz="3200" b="1" i="0" strike="noStrike" cap="none" spc="0" baseline="0">
                <a:solidFill>
                  <a:srgbClr val="577F9F"/>
                </a:solidFill>
                <a:effectLst/>
                <a:latin typeface="Arial"/>
                <a:ea typeface="Arial"/>
                <a:cs typeface="Arial"/>
              </a:rPr>
              <a:t>Подробнее о тестировании...</a:t>
            </a:r>
          </a:p>
        </p:txBody>
      </p:sp>
      <p:sp>
        <p:nvSpPr>
          <p:cNvPr id="5" name="Content Placeholder 2">
            <a:extLst>
              <a:ext uri="{FF2B5EF4-FFF2-40B4-BE49-F238E27FC236}">
                <a16:creationId xmlns:a16="http://schemas.microsoft.com/office/drawing/2014/main" id="{D2FD92CE-897D-F295-9F71-FA39066B854A}"/>
              </a:ext>
            </a:extLst>
          </p:cNvPr>
          <p:cNvSpPr txBox="1"/>
          <p:nvPr/>
        </p:nvSpPr>
        <p:spPr>
          <a:xfrm>
            <a:off x="635358" y="1597819"/>
            <a:ext cx="11347938" cy="5024438"/>
          </a:xfrm>
          <a:prstGeom prst="rect">
            <a:avLst/>
          </a:prstGeom>
        </p:spPr>
        <p:txBody>
          <a:bodyPr vert="horz" lIns="91440" tIns="45720" rIns="91440" bIns="45720" rtlCol="0" anchor="t">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800" b="0" i="0" strike="noStrike" cap="none" spc="0" baseline="0" dirty="0">
                <a:solidFill>
                  <a:srgbClr val="262626"/>
                </a:solidFill>
                <a:effectLst/>
                <a:latin typeface="Arial"/>
                <a:ea typeface="Arial"/>
                <a:cs typeface="Arial"/>
              </a:rPr>
              <a:t>Кто может выполнить экспресс-тест?</a:t>
            </a:r>
          </a:p>
          <a:p>
            <a:pPr lvl="1"/>
            <a:r>
              <a:rPr lang="ru-RU" sz="2400" b="0" i="0" strike="noStrike" cap="none" spc="0" baseline="0" dirty="0">
                <a:solidFill>
                  <a:srgbClr val="262626"/>
                </a:solidFill>
                <a:effectLst/>
                <a:latin typeface="Arial"/>
                <a:ea typeface="Arial"/>
                <a:cs typeface="Arial"/>
              </a:rPr>
              <a:t>Это будет зависеть от местных рекомендаций.  </a:t>
            </a:r>
            <a:endParaRPr lang="en-US" dirty="0"/>
          </a:p>
          <a:p>
            <a:pPr lvl="2">
              <a:buFont typeface="Courier New" panose="020F0502020204030204" pitchFamily="34" charset="0"/>
              <a:buChar char="o"/>
            </a:pPr>
            <a:r>
              <a:rPr lang="ru-RU" sz="2000" b="0" i="0" strike="noStrike" cap="none" spc="0" baseline="0" dirty="0">
                <a:solidFill>
                  <a:srgbClr val="262626"/>
                </a:solidFill>
                <a:effectLst/>
                <a:latin typeface="Arial"/>
                <a:ea typeface="Arial"/>
                <a:cs typeface="Arial"/>
              </a:rPr>
              <a:t>В некоторых случаях пациенты могут выполнять быстрые анализы дома.</a:t>
            </a:r>
          </a:p>
          <a:p>
            <a:pPr lvl="2">
              <a:buFont typeface="Courier New" panose="020F0502020204030204" pitchFamily="34" charset="0"/>
              <a:buChar char="o"/>
            </a:pPr>
            <a:r>
              <a:rPr lang="ru-RU" sz="2000" b="0" i="0" strike="noStrike" cap="none" spc="0" baseline="0" dirty="0">
                <a:solidFill>
                  <a:srgbClr val="262626"/>
                </a:solidFill>
                <a:effectLst/>
                <a:latin typeface="Arial"/>
                <a:ea typeface="Arial"/>
                <a:cs typeface="Arial"/>
              </a:rPr>
              <a:t>В некоторых случаях тест будет проводиться обученным работником здравоохранения, иногда дома, в клинике, аптеке или в учреждении.</a:t>
            </a:r>
          </a:p>
          <a:p>
            <a:r>
              <a:rPr lang="ru-RU" sz="2800" b="0" i="0" strike="noStrike" cap="none" spc="0" baseline="0" dirty="0">
                <a:solidFill>
                  <a:srgbClr val="262626"/>
                </a:solidFill>
                <a:effectLst/>
                <a:latin typeface="Arial"/>
                <a:ea typeface="Arial"/>
                <a:cs typeface="Arial"/>
              </a:rPr>
              <a:t>Когда следует проводить экспресс-тест?</a:t>
            </a:r>
          </a:p>
          <a:p>
            <a:pPr lvl="1"/>
            <a:r>
              <a:rPr lang="ru-RU" sz="2400" b="0" i="0" strike="noStrike" cap="none" spc="0" baseline="0" dirty="0">
                <a:solidFill>
                  <a:srgbClr val="262626"/>
                </a:solidFill>
                <a:effectLst/>
                <a:latin typeface="Arial"/>
                <a:ea typeface="Arial"/>
                <a:cs typeface="Arial"/>
              </a:rPr>
              <a:t>Если у человека есть какие-либо симптомы коронавирусной инфекции COVID-19, ПРОВЕДИТЕ ТЕСТ!</a:t>
            </a:r>
          </a:p>
          <a:p>
            <a:pPr lvl="1"/>
            <a:r>
              <a:rPr lang="ru-RU" sz="2400" b="0" i="0" strike="noStrike" cap="none" spc="0" baseline="0" dirty="0">
                <a:solidFill>
                  <a:srgbClr val="262626"/>
                </a:solidFill>
                <a:effectLst/>
                <a:latin typeface="Arial"/>
                <a:ea typeface="Arial"/>
                <a:cs typeface="Arial"/>
              </a:rPr>
              <a:t>Если у человека наблюдаются симптомы, но результат теста вчера был отрицательным, ПРОВЕДИТЕ ТЕСТ ЕЩЕ РАЗ!</a:t>
            </a:r>
          </a:p>
        </p:txBody>
      </p:sp>
      <p:sp>
        <p:nvSpPr>
          <p:cNvPr id="6" name="Slide Number Placeholder 3">
            <a:extLst>
              <a:ext uri="{FF2B5EF4-FFF2-40B4-BE49-F238E27FC236}">
                <a16:creationId xmlns:a16="http://schemas.microsoft.com/office/drawing/2014/main" id="{0B94201D-4C55-0B44-D7D5-E4049169C0D1}"/>
              </a:ext>
            </a:extLst>
          </p:cNvPr>
          <p:cNvSpPr txBox="1"/>
          <p:nvPr/>
        </p:nvSpPr>
        <p:spPr>
          <a:xfrm>
            <a:off x="11078634" y="6413280"/>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20</a:t>
            </a:fld>
            <a:endParaRPr lang="en-US" dirty="0"/>
          </a:p>
        </p:txBody>
      </p:sp>
    </p:spTree>
    <p:extLst>
      <p:ext uri="{BB962C8B-B14F-4D97-AF65-F5344CB8AC3E}">
        <p14:creationId xmlns:p14="http://schemas.microsoft.com/office/powerpoint/2010/main" val="790272357"/>
      </p:ext>
    </p:extLst>
  </p:cSld>
  <p:clrMapOvr>
    <a:masterClrMapping/>
  </p:clrMapOvr>
  <p:transition/>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3562-9F7F-0228-37DF-6CFC0343F4C9}"/>
              </a:ext>
            </a:extLst>
          </p:cNvPr>
          <p:cNvSpPr>
            <a:spLocks noGrp="1"/>
          </p:cNvSpPr>
          <p:nvPr>
            <p:ph type="title"/>
          </p:nvPr>
        </p:nvSpPr>
        <p:spPr/>
        <p:txBody>
          <a:bodyPr>
            <a:noAutofit/>
          </a:bodyPr>
          <a:lstStyle/>
          <a:p>
            <a:r>
              <a:rPr lang="ru-RU" sz="3200" b="1" i="0" strike="noStrike" cap="none" spc="0" baseline="0" dirty="0">
                <a:solidFill>
                  <a:srgbClr val="577F9F"/>
                </a:solidFill>
                <a:effectLst/>
                <a:latin typeface="Arial"/>
                <a:ea typeface="Arial"/>
                <a:cs typeface="Arial"/>
              </a:rPr>
              <a:t>Рассмотрите возможность тестирования на основе территориальной популяции</a:t>
            </a:r>
          </a:p>
        </p:txBody>
      </p:sp>
      <p:sp>
        <p:nvSpPr>
          <p:cNvPr id="3" name="Content Placeholder 2">
            <a:extLst>
              <a:ext uri="{FF2B5EF4-FFF2-40B4-BE49-F238E27FC236}">
                <a16:creationId xmlns:a16="http://schemas.microsoft.com/office/drawing/2014/main" id="{5FF26E03-20B7-C269-B14C-02A889CC9C63}"/>
              </a:ext>
            </a:extLst>
          </p:cNvPr>
          <p:cNvSpPr>
            <a:spLocks noGrp="1"/>
          </p:cNvSpPr>
          <p:nvPr>
            <p:ph idx="1"/>
          </p:nvPr>
        </p:nvSpPr>
        <p:spPr>
          <a:xfrm>
            <a:off x="838200" y="1636730"/>
            <a:ext cx="10345615" cy="4932746"/>
          </a:xfrm>
        </p:spPr>
        <p:txBody>
          <a:bodyPr/>
          <a:lstStyle/>
          <a:p>
            <a:pPr rtl="0" fontAlgn="base">
              <a:spcBef>
                <a:spcPts val="1800"/>
              </a:spcBef>
              <a:spcAft>
                <a:spcPct val="0"/>
              </a:spcAft>
              <a:buFont typeface="Arial" panose="020B0604020202020204" pitchFamily="34" charset="0"/>
              <a:buChar char="•"/>
            </a:pPr>
            <a:r>
              <a:rPr lang="ru-RU" sz="2400" b="0" i="0" strike="noStrike" cap="none" spc="0" baseline="0" dirty="0">
                <a:solidFill>
                  <a:srgbClr val="262626"/>
                </a:solidFill>
                <a:effectLst/>
                <a:latin typeface="Arial"/>
                <a:ea typeface="Arial"/>
                <a:cs typeface="Arial"/>
              </a:rPr>
              <a:t>Быстрые диагностические тесты могут проводиться обученными операторами за пределами клиники и лаборатории, например, с использованием </a:t>
            </a:r>
            <a:r>
              <a:rPr lang="ru-RU" sz="2400" b="0" i="0" u="sng" strike="noStrike" cap="none" spc="0" baseline="0" dirty="0">
                <a:solidFill>
                  <a:srgbClr val="0563C1"/>
                </a:solidFill>
                <a:effectLst/>
                <a:uFill>
                  <a:solidFill>
                    <a:srgbClr val="0563C1"/>
                  </a:solidFill>
                </a:uFill>
                <a:latin typeface="Arial"/>
                <a:ea typeface="Arial"/>
                <a:cs typeface="Arial"/>
                <a:hlinkClick r:id="rId4" history="0"/>
              </a:rPr>
              <a:t>набора учебных материалов по проведению RDT на антиген SARS-CoV-2</a:t>
            </a:r>
            <a:r>
              <a:rPr lang="ru-RU" sz="2400" b="0" i="0" strike="noStrike" cap="none" spc="0" baseline="0" dirty="0">
                <a:solidFill>
                  <a:srgbClr val="262626"/>
                </a:solidFill>
                <a:effectLst/>
                <a:latin typeface="Arial"/>
                <a:ea typeface="Arial"/>
                <a:cs typeface="Arial"/>
              </a:rPr>
              <a:t> или отдельными лицами в рамках самостоятельного тестирования.</a:t>
            </a:r>
            <a:endParaRPr lang="en-US" sz="2400" dirty="0">
              <a:solidFill>
                <a:srgbClr val="E73439"/>
              </a:solidFill>
            </a:endParaRPr>
          </a:p>
          <a:p>
            <a:pPr rtl="0" fontAlgn="base">
              <a:spcBef>
                <a:spcPts val="1800"/>
              </a:spcBef>
              <a:spcAft>
                <a:spcPct val="0"/>
              </a:spcAft>
              <a:buFont typeface="Arial" panose="020B0604020202020204" pitchFamily="34" charset="0"/>
              <a:buChar char="•"/>
            </a:pPr>
            <a:r>
              <a:rPr lang="ru-RU" sz="2400" b="0" i="0" strike="noStrike" cap="none" spc="0" baseline="0" dirty="0">
                <a:solidFill>
                  <a:srgbClr val="262626"/>
                </a:solidFill>
                <a:effectLst/>
                <a:latin typeface="Arial"/>
                <a:ea typeface="Arial"/>
                <a:cs typeface="Arial"/>
              </a:rPr>
              <a:t>Тестирование должно быть ориентировано на лиц с клиническими симптомами.</a:t>
            </a:r>
            <a:endParaRPr lang="en-US" sz="2400" dirty="0">
              <a:solidFill>
                <a:srgbClr val="E73439"/>
              </a:solidFill>
            </a:endParaRPr>
          </a:p>
          <a:p>
            <a:pPr rtl="0" fontAlgn="base">
              <a:spcBef>
                <a:spcPts val="1800"/>
              </a:spcBef>
              <a:spcAft>
                <a:spcPct val="0"/>
              </a:spcAft>
              <a:buFont typeface="Arial" panose="020B0604020202020204" pitchFamily="34" charset="0"/>
              <a:buChar char="•"/>
            </a:pPr>
            <a:r>
              <a:rPr lang="ru-RU" sz="2400" b="0" i="0" strike="noStrike" cap="none" spc="0" baseline="0" dirty="0">
                <a:solidFill>
                  <a:srgbClr val="262626"/>
                </a:solidFill>
                <a:effectLst/>
                <a:latin typeface="Arial"/>
                <a:ea typeface="Arial"/>
                <a:cs typeface="Arial"/>
              </a:rPr>
              <a:t>Тестирование также может быть ориентировано на уязвимых лиц.</a:t>
            </a:r>
            <a:endParaRPr lang="en-US" sz="2400" dirty="0">
              <a:solidFill>
                <a:srgbClr val="E73439"/>
              </a:solidFill>
            </a:endParaRPr>
          </a:p>
          <a:p>
            <a:pPr rtl="0" fontAlgn="base">
              <a:spcBef>
                <a:spcPts val="1800"/>
              </a:spcBef>
              <a:spcAft>
                <a:spcPct val="0"/>
              </a:spcAft>
              <a:buFont typeface="Arial" panose="020B0604020202020204" pitchFamily="34" charset="0"/>
              <a:buChar char="•"/>
            </a:pPr>
            <a:r>
              <a:rPr lang="ru-RU" sz="2400" b="0" i="0" strike="noStrike" cap="none" spc="0" baseline="0" dirty="0">
                <a:solidFill>
                  <a:srgbClr val="262626"/>
                </a:solidFill>
                <a:effectLst/>
                <a:latin typeface="Arial"/>
                <a:ea typeface="Arial"/>
                <a:cs typeface="Arial"/>
              </a:rPr>
              <a:t>Пациенты с более тревожными симптомами должны быть официально обследованы медицинским работником либо с помощью телемедицины, либо в местном учреждении или клинике.</a:t>
            </a:r>
            <a:endParaRPr lang="en-US" sz="2400" b="0" i="0" u="none" strike="noStrike" dirty="0">
              <a:solidFill>
                <a:srgbClr val="E73439"/>
              </a:solidFill>
              <a:effectLst/>
              <a:latin typeface="Arial" panose="020B0604020202020204" pitchFamily="34" charset="0"/>
            </a:endParaRPr>
          </a:p>
          <a:p>
            <a:endParaRPr lang="en-US" sz="2400" dirty="0"/>
          </a:p>
        </p:txBody>
      </p:sp>
    </p:spTree>
    <p:extLst>
      <p:ext uri="{BB962C8B-B14F-4D97-AF65-F5344CB8AC3E}">
        <p14:creationId xmlns:p14="http://schemas.microsoft.com/office/powerpoint/2010/main" val="1257848475"/>
      </p:ext>
    </p:extLst>
  </p:cSld>
  <p:clrMapOvr>
    <a:masterClrMapping/>
  </p:clrMapOvr>
  <p:transition/>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2081-7955-4A7E-96BC-539CFA3B6354}"/>
              </a:ext>
            </a:extLst>
          </p:cNvPr>
          <p:cNvSpPr>
            <a:spLocks noGrp="1"/>
          </p:cNvSpPr>
          <p:nvPr>
            <p:ph type="title"/>
          </p:nvPr>
        </p:nvSpPr>
        <p:spPr>
          <a:xfrm>
            <a:off x="438955" y="288524"/>
            <a:ext cx="8543925" cy="800039"/>
          </a:xfrm>
        </p:spPr>
        <p:txBody>
          <a:bodyPr/>
          <a:lstStyle/>
          <a:p>
            <a:r>
              <a:rPr lang="ru-RU" sz="3600" b="1" i="0" strike="noStrike" cap="none" spc="0" baseline="0">
                <a:solidFill>
                  <a:srgbClr val="577F9F"/>
                </a:solidFill>
                <a:effectLst/>
                <a:latin typeface="Arial"/>
                <a:ea typeface="Arial"/>
                <a:cs typeface="Arial"/>
              </a:rPr>
              <a:t>Увеличение спроса на тестирование </a:t>
            </a:r>
          </a:p>
        </p:txBody>
      </p:sp>
      <p:sp>
        <p:nvSpPr>
          <p:cNvPr id="3" name="Content Placeholder 2">
            <a:extLst>
              <a:ext uri="{FF2B5EF4-FFF2-40B4-BE49-F238E27FC236}">
                <a16:creationId xmlns:a16="http://schemas.microsoft.com/office/drawing/2014/main" id="{DA687313-21CF-40DE-A4F0-44BE0707F72C}"/>
              </a:ext>
            </a:extLst>
          </p:cNvPr>
          <p:cNvSpPr>
            <a:spLocks noGrp="1"/>
          </p:cNvSpPr>
          <p:nvPr>
            <p:ph idx="1"/>
          </p:nvPr>
        </p:nvSpPr>
        <p:spPr>
          <a:xfrm>
            <a:off x="335924" y="1418224"/>
            <a:ext cx="6997937" cy="4932746"/>
          </a:xfrm>
        </p:spPr>
        <p:txBody>
          <a:bodyPr/>
          <a:lstStyle/>
          <a:p>
            <a:r>
              <a:rPr lang="ru-RU" sz="2200" b="0" i="0" strike="noStrike" cap="none" spc="0" baseline="0" dirty="0">
                <a:solidFill>
                  <a:srgbClr val="262626"/>
                </a:solidFill>
                <a:effectLst/>
                <a:latin typeface="Arial"/>
                <a:ea typeface="Arial"/>
                <a:cs typeface="Arial"/>
              </a:rPr>
              <a:t>«Знайте свой статус»</a:t>
            </a:r>
          </a:p>
          <a:p>
            <a:r>
              <a:rPr lang="ru-RU" sz="2200" b="0" i="0" strike="noStrike" cap="none" spc="0" baseline="0" dirty="0">
                <a:solidFill>
                  <a:srgbClr val="262626"/>
                </a:solidFill>
                <a:effectLst/>
                <a:latin typeface="Arial"/>
                <a:ea typeface="Arial"/>
                <a:cs typeface="Arial"/>
              </a:rPr>
              <a:t>Коронавирусное заболевание COVID-19 является излечимым заболеванием, и раннее выявление может помочь контролировать заболевание, а также предотвратить заболевание других людей.</a:t>
            </a:r>
          </a:p>
          <a:p>
            <a:r>
              <a:rPr lang="ru-RU" sz="2200" b="0" i="0" strike="noStrike" cap="none" spc="0" baseline="0" dirty="0">
                <a:solidFill>
                  <a:srgbClr val="262626"/>
                </a:solidFill>
                <a:effectLst/>
                <a:latin typeface="Arial"/>
                <a:ea typeface="Arial"/>
                <a:cs typeface="Arial"/>
              </a:rPr>
              <a:t>Раннее выявление случаев может обеспечить эффективное лечение в домашних условиях для соответствующих критериям пациентов, чтобы предотвратить прогрессирование заболевания. </a:t>
            </a:r>
            <a:endParaRPr lang="en-US" sz="2200" dirty="0"/>
          </a:p>
          <a:p>
            <a:r>
              <a:rPr lang="ru-RU" sz="2200" b="0" i="0" strike="noStrike" cap="none" spc="0" baseline="0" dirty="0">
                <a:solidFill>
                  <a:srgbClr val="262626"/>
                </a:solidFill>
                <a:effectLst/>
                <a:latin typeface="Arial"/>
                <a:ea typeface="Arial"/>
                <a:cs typeface="Arial"/>
              </a:rPr>
              <a:t>Пандемия не закончилась — продолжение надзора может помочь сдержать местные вспышки эпидемии и обеспечить эффективный ответ.</a:t>
            </a:r>
          </a:p>
        </p:txBody>
      </p:sp>
      <p:pic>
        <p:nvPicPr>
          <p:cNvPr id="5" name="Picture 4" descr="A picture containing graphical user interface&#10;&#10;Description automatically generated">
            <a:extLst>
              <a:ext uri="{FF2B5EF4-FFF2-40B4-BE49-F238E27FC236}">
                <a16:creationId xmlns:a16="http://schemas.microsoft.com/office/drawing/2014/main" id="{02B446D2-384E-9EF9-D91A-D209011D14BE}"/>
              </a:ext>
            </a:extLst>
          </p:cNvPr>
          <p:cNvPicPr>
            <a:picLocks noChangeAspect="1"/>
          </p:cNvPicPr>
          <p:nvPr/>
        </p:nvPicPr>
        <p:blipFill>
          <a:blip r:embed="rId4"/>
          <a:stretch>
            <a:fillRect/>
          </a:stretch>
        </p:blipFill>
        <p:spPr>
          <a:xfrm>
            <a:off x="7333861" y="4009292"/>
            <a:ext cx="4696193" cy="188121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8A14247-04E7-93FD-7517-EC22E81893D7}"/>
              </a:ext>
            </a:extLst>
          </p:cNvPr>
          <p:cNvPicPr>
            <a:picLocks noChangeAspect="1"/>
          </p:cNvPicPr>
          <p:nvPr/>
        </p:nvPicPr>
        <p:blipFill>
          <a:blip r:embed="rId5"/>
          <a:stretch>
            <a:fillRect/>
          </a:stretch>
        </p:blipFill>
        <p:spPr>
          <a:xfrm>
            <a:off x="8399254" y="1088563"/>
            <a:ext cx="3630800" cy="2005905"/>
          </a:xfrm>
          <a:prstGeom prst="rect">
            <a:avLst/>
          </a:prstGeom>
        </p:spPr>
      </p:pic>
    </p:spTree>
    <p:extLst>
      <p:ext uri="{BB962C8B-B14F-4D97-AF65-F5344CB8AC3E}">
        <p14:creationId xmlns:p14="http://schemas.microsoft.com/office/powerpoint/2010/main" val="3647963892"/>
      </p:ext>
    </p:extLst>
  </p:cSld>
  <p:clrMapOvr>
    <a:masterClrMapping/>
  </p:clrMapOvr>
  <p:transition/>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BD3EB4C-0139-9A7F-6F1F-EEED69BE4179}"/>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53644418-96CC-EA5F-CE24-5383E4D01077}"/>
              </a:ext>
            </a:extLst>
          </p:cNvPr>
          <p:cNvSpPr>
            <a:spLocks noGrp="1"/>
          </p:cNvSpPr>
          <p:nvPr>
            <p:ph type="title"/>
          </p:nvPr>
        </p:nvSpPr>
        <p:spPr/>
        <p:txBody>
          <a:bodyPr>
            <a:normAutofit fontScale="90000"/>
          </a:bodyPr>
          <a:lstStyle/>
          <a:p>
            <a:r>
              <a:rPr lang="ru-RU" sz="3200" b="0" i="0" strike="noStrike" cap="none" spc="300" baseline="0" dirty="0">
                <a:solidFill>
                  <a:srgbClr val="FFFFFF"/>
                </a:solidFill>
                <a:effectLst/>
                <a:latin typeface="Arial"/>
                <a:ea typeface="Arial"/>
                <a:cs typeface="Arial"/>
              </a:rPr>
              <a:t>Сортировка, профилактика и контроль инфекций и направления пациентов с коронавирусной инфекцией COVID-19</a:t>
            </a:r>
          </a:p>
        </p:txBody>
      </p:sp>
    </p:spTree>
    <p:extLst>
      <p:ext uri="{BB962C8B-B14F-4D97-AF65-F5344CB8AC3E}">
        <p14:creationId xmlns:p14="http://schemas.microsoft.com/office/powerpoint/2010/main" val="34308370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9BC41-3216-08D5-A608-4A076F4889A5}"/>
              </a:ext>
            </a:extLst>
          </p:cNvPr>
          <p:cNvSpPr>
            <a:spLocks noGrp="1"/>
          </p:cNvSpPr>
          <p:nvPr>
            <p:ph type="title"/>
          </p:nvPr>
        </p:nvSpPr>
        <p:spPr>
          <a:xfrm>
            <a:off x="581025" y="288524"/>
            <a:ext cx="8543925" cy="800039"/>
          </a:xfrm>
        </p:spPr>
        <p:txBody>
          <a:bodyPr/>
          <a:lstStyle/>
          <a:p>
            <a:r>
              <a:rPr lang="ru-RU" sz="3600" b="1" i="0" strike="noStrike" cap="none" spc="0" baseline="0">
                <a:solidFill>
                  <a:srgbClr val="577F9F"/>
                </a:solidFill>
                <a:effectLst/>
                <a:latin typeface="Arial"/>
                <a:ea typeface="Arial"/>
                <a:cs typeface="Arial"/>
              </a:rPr>
              <a:t>Цели</a:t>
            </a:r>
          </a:p>
        </p:txBody>
      </p:sp>
      <p:sp>
        <p:nvSpPr>
          <p:cNvPr id="3" name="Content Placeholder 2">
            <a:extLst>
              <a:ext uri="{FF2B5EF4-FFF2-40B4-BE49-F238E27FC236}">
                <a16:creationId xmlns:a16="http://schemas.microsoft.com/office/drawing/2014/main" id="{A70ED003-E797-B22B-3157-E5B27481ED2D}"/>
              </a:ext>
            </a:extLst>
          </p:cNvPr>
          <p:cNvSpPr>
            <a:spLocks noGrp="1"/>
          </p:cNvSpPr>
          <p:nvPr>
            <p:ph idx="1"/>
          </p:nvPr>
        </p:nvSpPr>
        <p:spPr>
          <a:xfrm>
            <a:off x="838199" y="1322405"/>
            <a:ext cx="10679723" cy="4932746"/>
          </a:xfrm>
        </p:spPr>
        <p:txBody>
          <a:bodyPr/>
          <a:lstStyle/>
          <a:p>
            <a:r>
              <a:rPr lang="ru-RU" sz="2400" b="0" i="0" strike="noStrike" cap="none" spc="0" baseline="0" dirty="0">
                <a:solidFill>
                  <a:srgbClr val="262626"/>
                </a:solidFill>
                <a:effectLst/>
                <a:latin typeface="Arial"/>
                <a:ea typeface="Arial"/>
                <a:cs typeface="Arial"/>
              </a:rPr>
              <a:t>Определить сортировку и компоненты эффективной системы сортировки.</a:t>
            </a:r>
          </a:p>
          <a:p>
            <a:r>
              <a:rPr lang="ru-RU" sz="2400" b="0" i="0" strike="noStrike" cap="none" spc="0" baseline="0" dirty="0">
                <a:solidFill>
                  <a:srgbClr val="262626"/>
                </a:solidFill>
                <a:effectLst/>
                <a:latin typeface="Arial"/>
                <a:ea typeface="Arial"/>
                <a:cs typeface="Arial"/>
              </a:rPr>
              <a:t>Понять важность интеграции универсальной профилактики и контроля инфекций в планирование и операции сортировки.</a:t>
            </a:r>
          </a:p>
          <a:p>
            <a:r>
              <a:rPr lang="ru-RU" sz="2400" b="0" i="0" strike="noStrike" cap="none" spc="0" baseline="0" dirty="0">
                <a:solidFill>
                  <a:srgbClr val="262626"/>
                </a:solidFill>
                <a:effectLst/>
                <a:latin typeface="Arial"/>
                <a:ea typeface="Arial"/>
                <a:cs typeface="Arial"/>
              </a:rPr>
              <a:t>Понять сортировку и </a:t>
            </a:r>
            <a:r>
              <a:rPr lang="ru-RU" sz="2400" b="0" i="0" strike="noStrike" cap="none" spc="0" baseline="0" dirty="0" err="1">
                <a:solidFill>
                  <a:srgbClr val="262626"/>
                </a:solidFill>
                <a:effectLst/>
                <a:latin typeface="Arial"/>
                <a:ea typeface="Arial"/>
                <a:cs typeface="Arial"/>
              </a:rPr>
              <a:t>когортирование</a:t>
            </a:r>
            <a:r>
              <a:rPr lang="ru-RU" sz="2400" b="0" i="0" strike="noStrike" cap="none" spc="0" baseline="0" dirty="0">
                <a:solidFill>
                  <a:srgbClr val="262626"/>
                </a:solidFill>
                <a:effectLst/>
                <a:latin typeface="Arial"/>
                <a:ea typeface="Arial"/>
                <a:cs typeface="Arial"/>
              </a:rPr>
              <a:t> в контексте коронавирусной инфекции COVID-19, более конкретно в контексте программы Test </a:t>
            </a:r>
            <a:r>
              <a:rPr lang="ru-RU" sz="2400" b="0" i="0" strike="noStrike" cap="none" spc="0" baseline="0" dirty="0" err="1">
                <a:solidFill>
                  <a:srgbClr val="262626"/>
                </a:solidFill>
                <a:effectLst/>
                <a:latin typeface="Arial"/>
                <a:ea typeface="Arial"/>
                <a:cs typeface="Arial"/>
              </a:rPr>
              <a:t>to</a:t>
            </a:r>
            <a:r>
              <a:rPr lang="ru-RU" sz="2400" b="0" i="0" strike="noStrike" cap="none" spc="0" baseline="0" dirty="0">
                <a:solidFill>
                  <a:srgbClr val="262626"/>
                </a:solidFill>
                <a:effectLst/>
                <a:latin typeface="Arial"/>
                <a:ea typeface="Arial"/>
                <a:cs typeface="Arial"/>
              </a:rPr>
              <a:t> </a:t>
            </a:r>
            <a:r>
              <a:rPr lang="ru-RU" sz="2400" b="0" i="0" strike="noStrike" cap="none" spc="0" baseline="0" dirty="0" err="1">
                <a:solidFill>
                  <a:srgbClr val="262626"/>
                </a:solidFill>
                <a:effectLst/>
                <a:latin typeface="Arial"/>
                <a:ea typeface="Arial"/>
                <a:cs typeface="Arial"/>
              </a:rPr>
              <a:t>Treat</a:t>
            </a:r>
            <a:r>
              <a:rPr lang="ru-RU" sz="2400" b="0" i="0" strike="noStrike" cap="none" spc="0" baseline="0" dirty="0">
                <a:solidFill>
                  <a:srgbClr val="262626"/>
                </a:solidFill>
                <a:effectLst/>
                <a:latin typeface="Arial"/>
                <a:ea typeface="Arial"/>
                <a:cs typeface="Arial"/>
              </a:rPr>
              <a:t>.</a:t>
            </a:r>
          </a:p>
          <a:p>
            <a:r>
              <a:rPr lang="ru-RU" sz="2400" b="0" i="0" strike="noStrike" cap="none" spc="0" baseline="0" dirty="0">
                <a:solidFill>
                  <a:srgbClr val="262626"/>
                </a:solidFill>
                <a:effectLst/>
                <a:latin typeface="Arial"/>
                <a:ea typeface="Arial"/>
                <a:cs typeface="Arial"/>
              </a:rPr>
              <a:t>Анализировать клинические случаи для разработки стратегий применения концепций сортировки в собственной клинической среде.</a:t>
            </a:r>
          </a:p>
          <a:p>
            <a:r>
              <a:rPr lang="ru-RU" sz="2400" b="0" i="0" strike="noStrike" cap="none" spc="0" baseline="0" dirty="0">
                <a:solidFill>
                  <a:srgbClr val="262626"/>
                </a:solidFill>
                <a:effectLst/>
                <a:latin typeface="Arial"/>
                <a:ea typeface="Arial"/>
                <a:cs typeface="Arial"/>
              </a:rPr>
              <a:t>Организовать стратегии для Ваших клинических условий при планировании выписки или перевода на более высокий уровень медицинской помощи.</a:t>
            </a:r>
          </a:p>
        </p:txBody>
      </p:sp>
    </p:spTree>
    <p:extLst>
      <p:ext uri="{BB962C8B-B14F-4D97-AF65-F5344CB8AC3E}">
        <p14:creationId xmlns:p14="http://schemas.microsoft.com/office/powerpoint/2010/main" val="292715171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1DE3-BB64-F519-E566-511DDB6B438A}"/>
              </a:ext>
            </a:extLst>
          </p:cNvPr>
          <p:cNvSpPr>
            <a:spLocks noGrp="1"/>
          </p:cNvSpPr>
          <p:nvPr>
            <p:ph type="title"/>
          </p:nvPr>
        </p:nvSpPr>
        <p:spPr>
          <a:xfrm>
            <a:off x="538158" y="531344"/>
            <a:ext cx="8543925" cy="800039"/>
          </a:xfrm>
        </p:spPr>
        <p:txBody>
          <a:bodyPr/>
          <a:lstStyle/>
          <a:p>
            <a:r>
              <a:rPr lang="ru-RU" sz="3600" b="1" i="0" strike="noStrike" cap="none" spc="0" baseline="0">
                <a:solidFill>
                  <a:srgbClr val="577F9F"/>
                </a:solidFill>
                <a:effectLst/>
                <a:latin typeface="Arial"/>
                <a:ea typeface="Arial"/>
                <a:cs typeface="Arial"/>
              </a:rPr>
              <a:t>Сортировка: для классификации</a:t>
            </a:r>
          </a:p>
        </p:txBody>
      </p:sp>
      <p:sp>
        <p:nvSpPr>
          <p:cNvPr id="3" name="Content Placeholder 2">
            <a:extLst>
              <a:ext uri="{FF2B5EF4-FFF2-40B4-BE49-F238E27FC236}">
                <a16:creationId xmlns:a16="http://schemas.microsoft.com/office/drawing/2014/main" id="{03F04084-7C5B-AE51-B1B7-4C5E39E58A41}"/>
              </a:ext>
            </a:extLst>
          </p:cNvPr>
          <p:cNvSpPr>
            <a:spLocks noGrp="1"/>
          </p:cNvSpPr>
          <p:nvPr>
            <p:ph idx="1"/>
          </p:nvPr>
        </p:nvSpPr>
        <p:spPr>
          <a:xfrm>
            <a:off x="538157" y="1622442"/>
            <a:ext cx="5126561" cy="4932746"/>
          </a:xfrm>
        </p:spPr>
        <p:txBody>
          <a:bodyPr/>
          <a:lstStyle/>
          <a:p>
            <a:r>
              <a:rPr lang="ru-RU" sz="2400" b="0" i="0" strike="noStrike" cap="none" spc="0" baseline="0" dirty="0">
                <a:solidFill>
                  <a:srgbClr val="262626"/>
                </a:solidFill>
                <a:effectLst/>
                <a:latin typeface="Arial"/>
                <a:ea typeface="Arial"/>
                <a:cs typeface="Arial"/>
              </a:rPr>
              <a:t>Цель: Точно и безопасно выявить и </a:t>
            </a:r>
            <a:r>
              <a:rPr lang="ru-RU" sz="2400" b="0" i="0" strike="noStrike" cap="none" spc="0" baseline="0" dirty="0" err="1">
                <a:solidFill>
                  <a:srgbClr val="262626"/>
                </a:solidFill>
                <a:effectLst/>
                <a:latin typeface="Arial"/>
                <a:ea typeface="Arial"/>
                <a:cs typeface="Arial"/>
              </a:rPr>
              <a:t>приоритизировать</a:t>
            </a:r>
            <a:r>
              <a:rPr lang="ru-RU" sz="2400" b="0" i="0" strike="noStrike" cap="none" spc="0" baseline="0" dirty="0">
                <a:solidFill>
                  <a:srgbClr val="262626"/>
                </a:solidFill>
                <a:effectLst/>
                <a:latin typeface="Arial"/>
                <a:ea typeface="Arial"/>
                <a:cs typeface="Arial"/>
              </a:rPr>
              <a:t> самого тяжелого пациента</a:t>
            </a:r>
          </a:p>
          <a:p>
            <a:r>
              <a:rPr lang="ru-RU" sz="2400" b="0" i="0" strike="noStrike" cap="none" spc="0" baseline="0" dirty="0">
                <a:solidFill>
                  <a:srgbClr val="262626"/>
                </a:solidFill>
                <a:effectLst/>
                <a:latin typeface="Arial"/>
                <a:ea typeface="Arial"/>
                <a:cs typeface="Arial"/>
              </a:rPr>
              <a:t>Безопасно и эффективно классифицировать пациентов в соответствии с тяжестью заболевания, одновременно рассматривая возможность IPC</a:t>
            </a:r>
          </a:p>
          <a:p>
            <a:pPr marL="0" indent="0">
              <a:buNone/>
            </a:pPr>
            <a:endParaRPr lang="en-US" sz="2400" dirty="0"/>
          </a:p>
          <a:p>
            <a:endParaRPr lang="en-US" sz="2400" dirty="0"/>
          </a:p>
          <a:p>
            <a:endParaRPr lang="en-US" sz="2400" dirty="0"/>
          </a:p>
        </p:txBody>
      </p:sp>
      <p:pic>
        <p:nvPicPr>
          <p:cNvPr id="4" name="Content Placeholder 4" descr="A picture containing envelope&#10;&#10;Description automatically generated">
            <a:extLst>
              <a:ext uri="{FF2B5EF4-FFF2-40B4-BE49-F238E27FC236}">
                <a16:creationId xmlns:a16="http://schemas.microsoft.com/office/drawing/2014/main" id="{5309E4BE-9125-7C00-34CD-4CBB1D11806E}"/>
              </a:ext>
            </a:extLst>
          </p:cNvPr>
          <p:cNvPicPr>
            <a:picLocks noChangeAspect="1"/>
          </p:cNvPicPr>
          <p:nvPr/>
        </p:nvPicPr>
        <p:blipFill>
          <a:blip r:embed="rId3"/>
          <a:srcRect l="4663" r="13603" b="-2"/>
          <a:stretch>
            <a:fillRect/>
          </a:stretch>
        </p:blipFill>
        <p:spPr>
          <a:xfrm>
            <a:off x="6068151" y="1622441"/>
            <a:ext cx="5126561" cy="5002195"/>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2632097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2557D6-A2A9-4DAD-536C-DCD4A361F77E}"/>
              </a:ext>
            </a:extLst>
          </p:cNvPr>
          <p:cNvSpPr>
            <a:spLocks noGrp="1"/>
          </p:cNvSpPr>
          <p:nvPr>
            <p:ph type="title"/>
          </p:nvPr>
        </p:nvSpPr>
        <p:spPr>
          <a:xfrm>
            <a:off x="838200" y="588494"/>
            <a:ext cx="10515600" cy="800039"/>
          </a:xfrm>
        </p:spPr>
        <p:txBody>
          <a:bodyPr/>
          <a:lstStyle/>
          <a:p>
            <a:r>
              <a:rPr lang="ru-RU" sz="3600" b="1" i="0" strike="noStrike" cap="none" spc="0" baseline="0" dirty="0">
                <a:solidFill>
                  <a:srgbClr val="577F9F"/>
                </a:solidFill>
                <a:effectLst/>
                <a:latin typeface="Arial"/>
                <a:ea typeface="Arial"/>
                <a:cs typeface="Arial"/>
              </a:rPr>
              <a:t>Инструменты			Вопросы</a:t>
            </a:r>
          </a:p>
        </p:txBody>
      </p:sp>
      <p:sp>
        <p:nvSpPr>
          <p:cNvPr id="5" name="Content Placeholder 2">
            <a:extLst>
              <a:ext uri="{FF2B5EF4-FFF2-40B4-BE49-F238E27FC236}">
                <a16:creationId xmlns:a16="http://schemas.microsoft.com/office/drawing/2014/main" id="{3F1C70AE-F9E5-E5D1-3143-D7E9B7744BF5}"/>
              </a:ext>
            </a:extLst>
          </p:cNvPr>
          <p:cNvSpPr>
            <a:spLocks noGrp="1"/>
          </p:cNvSpPr>
          <p:nvPr>
            <p:ph idx="1"/>
          </p:nvPr>
        </p:nvSpPr>
        <p:spPr>
          <a:xfrm>
            <a:off x="838201" y="1636730"/>
            <a:ext cx="5334000" cy="4932746"/>
          </a:xfrm>
        </p:spPr>
        <p:txBody>
          <a:bodyPr/>
          <a:lstStyle/>
          <a:p>
            <a:r>
              <a:rPr lang="ru-RU" sz="2400" b="0" i="0" strike="noStrike" cap="none" spc="0" baseline="0" dirty="0">
                <a:solidFill>
                  <a:srgbClr val="262626"/>
                </a:solidFill>
                <a:effectLst/>
                <a:latin typeface="Arial"/>
                <a:ea typeface="Arial"/>
                <a:cs typeface="Arial"/>
              </a:rPr>
              <a:t>Клиническое впечатление</a:t>
            </a:r>
          </a:p>
          <a:p>
            <a:r>
              <a:rPr lang="ru-RU" sz="2400" b="0" i="0" strike="noStrike" cap="none" spc="0" baseline="0" dirty="0">
                <a:solidFill>
                  <a:srgbClr val="262626"/>
                </a:solidFill>
                <a:effectLst/>
                <a:latin typeface="Arial"/>
                <a:ea typeface="Arial"/>
                <a:cs typeface="Arial"/>
              </a:rPr>
              <a:t>Основные показатели жизнедеятельности</a:t>
            </a:r>
          </a:p>
          <a:p>
            <a:r>
              <a:rPr lang="ru-RU" sz="2400" b="0" i="0" strike="noStrike" cap="none" spc="0" baseline="0" dirty="0">
                <a:solidFill>
                  <a:srgbClr val="262626"/>
                </a:solidFill>
                <a:effectLst/>
                <a:latin typeface="Arial"/>
                <a:ea typeface="Arial"/>
                <a:cs typeface="Arial"/>
              </a:rPr>
              <a:t>Собранная история</a:t>
            </a:r>
          </a:p>
          <a:p>
            <a:r>
              <a:rPr lang="ru-RU" sz="2400" b="0" i="0" strike="noStrike" cap="none" spc="0" baseline="0" dirty="0">
                <a:solidFill>
                  <a:srgbClr val="262626"/>
                </a:solidFill>
                <a:effectLst/>
                <a:latin typeface="Arial"/>
                <a:ea typeface="Arial"/>
                <a:cs typeface="Arial"/>
              </a:rPr>
              <a:t>Физическое пространство</a:t>
            </a:r>
          </a:p>
          <a:p>
            <a:r>
              <a:rPr lang="ru-RU" sz="2400" b="0" i="0" strike="noStrike" cap="none" spc="0" baseline="0" dirty="0">
                <a:solidFill>
                  <a:srgbClr val="262626"/>
                </a:solidFill>
                <a:effectLst/>
                <a:latin typeface="Arial"/>
                <a:ea typeface="Arial"/>
                <a:cs typeface="Arial"/>
              </a:rPr>
              <a:t>Опыт</a:t>
            </a:r>
          </a:p>
        </p:txBody>
      </p:sp>
      <p:sp>
        <p:nvSpPr>
          <p:cNvPr id="6" name="Content Placeholder 3">
            <a:extLst>
              <a:ext uri="{FF2B5EF4-FFF2-40B4-BE49-F238E27FC236}">
                <a16:creationId xmlns:a16="http://schemas.microsoft.com/office/drawing/2014/main" id="{2B1CBC67-A190-65E6-622F-C70097B2B867}"/>
              </a:ext>
            </a:extLst>
          </p:cNvPr>
          <p:cNvSpPr txBox="1"/>
          <p:nvPr/>
        </p:nvSpPr>
        <p:spPr>
          <a:xfrm>
            <a:off x="6172201" y="163673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b="0" i="0" strike="noStrike" cap="none" spc="0" baseline="0" dirty="0">
                <a:solidFill>
                  <a:srgbClr val="000000"/>
                </a:solidFill>
                <a:effectLst/>
                <a:latin typeface="Arial"/>
                <a:ea typeface="Arial"/>
                <a:cs typeface="Arial"/>
              </a:rPr>
              <a:t>Кто выполняет сортировку?</a:t>
            </a:r>
          </a:p>
          <a:p>
            <a:r>
              <a:rPr lang="ru-RU" sz="2400" b="0" i="0" strike="noStrike" cap="none" spc="0" baseline="0" dirty="0">
                <a:solidFill>
                  <a:srgbClr val="000000"/>
                </a:solidFill>
                <a:effectLst/>
                <a:latin typeface="Arial"/>
                <a:ea typeface="Arial"/>
                <a:cs typeface="Arial"/>
              </a:rPr>
              <a:t>Где?</a:t>
            </a:r>
          </a:p>
          <a:p>
            <a:r>
              <a:rPr lang="ru-RU" sz="2400" b="0" i="0" strike="noStrike" cap="none" spc="0" baseline="0" dirty="0">
                <a:solidFill>
                  <a:srgbClr val="000000"/>
                </a:solidFill>
                <a:effectLst/>
                <a:latin typeface="Arial"/>
                <a:ea typeface="Arial"/>
                <a:cs typeface="Arial"/>
              </a:rPr>
              <a:t>С какими инструментами?</a:t>
            </a:r>
          </a:p>
          <a:p>
            <a:r>
              <a:rPr lang="ru-RU" sz="2400" b="0" i="0" strike="noStrike" cap="none" spc="0" baseline="0" dirty="0">
                <a:solidFill>
                  <a:srgbClr val="000000"/>
                </a:solidFill>
                <a:effectLst/>
                <a:latin typeface="Arial"/>
                <a:ea typeface="Arial"/>
                <a:cs typeface="Arial"/>
              </a:rPr>
              <a:t>Среднее время ожидания?</a:t>
            </a:r>
          </a:p>
          <a:p>
            <a:r>
              <a:rPr lang="ru-RU" sz="2400" b="0" i="0" strike="noStrike" cap="none" spc="0" baseline="0" dirty="0">
                <a:solidFill>
                  <a:srgbClr val="000000"/>
                </a:solidFill>
                <a:effectLst/>
                <a:latin typeface="Arial"/>
                <a:ea typeface="Arial"/>
                <a:cs typeface="Arial"/>
              </a:rPr>
              <a:t>Отдельное учреждение для коронавирусной инфекции COVID-19?  Или одно учреждение неотложной помощи?</a:t>
            </a:r>
          </a:p>
          <a:p>
            <a:endParaRPr lang="en-US" sz="2400" dirty="0"/>
          </a:p>
        </p:txBody>
      </p:sp>
      <p:sp>
        <p:nvSpPr>
          <p:cNvPr id="7" name="TextBox 6">
            <a:extLst>
              <a:ext uri="{FF2B5EF4-FFF2-40B4-BE49-F238E27FC236}">
                <a16:creationId xmlns:a16="http://schemas.microsoft.com/office/drawing/2014/main" id="{E1F7BAFC-2983-3D63-FD66-7E3E342CF74E}"/>
              </a:ext>
            </a:extLst>
          </p:cNvPr>
          <p:cNvSpPr txBox="1"/>
          <p:nvPr/>
        </p:nvSpPr>
        <p:spPr>
          <a:xfrm>
            <a:off x="1559340" y="5373919"/>
            <a:ext cx="9070331" cy="1384995"/>
          </a:xfrm>
          <a:prstGeom prst="rect">
            <a:avLst/>
          </a:prstGeom>
          <a:noFill/>
        </p:spPr>
        <p:txBody>
          <a:bodyPr wrap="square" lIns="91440" tIns="45720" rIns="91440" bIns="45720" rtlCol="0" anchor="t">
            <a:spAutoFit/>
          </a:bodyPr>
          <a:lstStyle/>
          <a:p>
            <a:pPr algn="ctr"/>
            <a:r>
              <a:rPr lang="ru-RU" sz="2800" b="1" i="0" strike="noStrike" cap="none" spc="0" baseline="0" dirty="0">
                <a:solidFill>
                  <a:srgbClr val="C00000"/>
                </a:solidFill>
                <a:effectLst/>
                <a:latin typeface="Arial"/>
                <a:ea typeface="Arial"/>
                <a:cs typeface="Arial"/>
              </a:rPr>
              <a:t>ЦЕЛЬ: Сопоставить нужного пациента с необходимыми ресурсами в нужном месте в нужное время.</a:t>
            </a:r>
            <a:endParaRPr lang="en-US" sz="2800" b="1" dirty="0">
              <a:solidFill>
                <a:srgbClr val="C00000"/>
              </a:solidFill>
              <a:cs typeface="Arial"/>
            </a:endParaRPr>
          </a:p>
        </p:txBody>
      </p:sp>
    </p:spTree>
    <p:extLst>
      <p:ext uri="{BB962C8B-B14F-4D97-AF65-F5344CB8AC3E}">
        <p14:creationId xmlns:p14="http://schemas.microsoft.com/office/powerpoint/2010/main" val="36131404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EA7712-0220-C4FE-371A-B7E415724C86}"/>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Рекомендуемое оборудование</a:t>
            </a:r>
          </a:p>
        </p:txBody>
      </p:sp>
      <p:sp>
        <p:nvSpPr>
          <p:cNvPr id="5" name="Content Placeholder 2">
            <a:extLst>
              <a:ext uri="{FF2B5EF4-FFF2-40B4-BE49-F238E27FC236}">
                <a16:creationId xmlns:a16="http://schemas.microsoft.com/office/drawing/2014/main" id="{4C34B5FA-577C-FCC2-B133-11BA9C9A2118}"/>
              </a:ext>
            </a:extLst>
          </p:cNvPr>
          <p:cNvSpPr>
            <a:spLocks noGrp="1"/>
          </p:cNvSpPr>
          <p:nvPr>
            <p:ph idx="1"/>
          </p:nvPr>
        </p:nvSpPr>
        <p:spPr>
          <a:xfrm>
            <a:off x="838201" y="1636730"/>
            <a:ext cx="5682500" cy="4932746"/>
          </a:xfrm>
        </p:spPr>
        <p:txBody>
          <a:bodyPr/>
          <a:lstStyle/>
          <a:p>
            <a:r>
              <a:rPr lang="ru-RU" sz="2000" b="0" i="0" strike="noStrike" cap="none" spc="0" baseline="0" dirty="0">
                <a:solidFill>
                  <a:srgbClr val="262626"/>
                </a:solidFill>
                <a:effectLst/>
                <a:latin typeface="Arial"/>
                <a:ea typeface="Arial"/>
                <a:cs typeface="Arial"/>
              </a:rPr>
              <a:t>Пульсоксиметр</a:t>
            </a:r>
          </a:p>
          <a:p>
            <a:r>
              <a:rPr lang="ru-RU" sz="2000" b="0" i="0" strike="noStrike" cap="none" spc="0" baseline="0" dirty="0">
                <a:solidFill>
                  <a:srgbClr val="262626"/>
                </a:solidFill>
                <a:effectLst/>
                <a:latin typeface="Arial"/>
                <a:ea typeface="Arial"/>
                <a:cs typeface="Arial"/>
              </a:rPr>
              <a:t>Манжета для измерения артериального давления/монитор сердечного ритма</a:t>
            </a:r>
          </a:p>
          <a:p>
            <a:r>
              <a:rPr lang="ru-RU" sz="2000" b="0" i="0" strike="noStrike" cap="none" spc="0" baseline="0" dirty="0">
                <a:solidFill>
                  <a:srgbClr val="262626"/>
                </a:solidFill>
                <a:effectLst/>
                <a:latin typeface="Arial"/>
                <a:ea typeface="Arial"/>
                <a:cs typeface="Arial"/>
              </a:rPr>
              <a:t>Термометр</a:t>
            </a:r>
          </a:p>
          <a:p>
            <a:r>
              <a:rPr lang="ru-RU" sz="2000" b="0" i="0" strike="noStrike" cap="none" spc="0" baseline="0" dirty="0">
                <a:solidFill>
                  <a:srgbClr val="262626"/>
                </a:solidFill>
                <a:effectLst/>
                <a:latin typeface="Arial"/>
                <a:ea typeface="Arial"/>
                <a:cs typeface="Arial"/>
              </a:rPr>
              <a:t>Справочное руководство по нормальным и аномальным основным показателям жизнедеятельности</a:t>
            </a:r>
          </a:p>
          <a:p>
            <a:endParaRPr lang="en-US" sz="2000" dirty="0"/>
          </a:p>
        </p:txBody>
      </p:sp>
      <p:sp>
        <p:nvSpPr>
          <p:cNvPr id="6" name="TextBox 5">
            <a:extLst>
              <a:ext uri="{FF2B5EF4-FFF2-40B4-BE49-F238E27FC236}">
                <a16:creationId xmlns:a16="http://schemas.microsoft.com/office/drawing/2014/main" id="{32E2053E-E678-55C9-08A2-EB77782D199A}"/>
              </a:ext>
            </a:extLst>
          </p:cNvPr>
          <p:cNvSpPr txBox="1"/>
          <p:nvPr/>
        </p:nvSpPr>
        <p:spPr>
          <a:xfrm>
            <a:off x="6125697" y="4815840"/>
            <a:ext cx="5608630" cy="707886"/>
          </a:xfrm>
          <a:prstGeom prst="rect">
            <a:avLst/>
          </a:prstGeom>
          <a:noFill/>
        </p:spPr>
        <p:txBody>
          <a:bodyPr wrap="square" rtlCol="0">
            <a:spAutoFit/>
          </a:bodyPr>
          <a:lstStyle/>
          <a:p>
            <a:r>
              <a:rPr lang="ru-RU" sz="2000" b="0" i="0" strike="noStrike" cap="none" spc="0" baseline="0" dirty="0">
                <a:solidFill>
                  <a:srgbClr val="000000"/>
                </a:solidFill>
                <a:effectLst/>
                <a:latin typeface="Arial"/>
                <a:ea typeface="Arial"/>
                <a:cs typeface="Arial"/>
              </a:rPr>
              <a:t>Ссылка на видео: </a:t>
            </a:r>
            <a:r>
              <a:rPr lang="ru-RU" sz="2000" b="0" i="0" strike="noStrike" cap="none" spc="0" baseline="0" dirty="0">
                <a:solidFill>
                  <a:srgbClr val="000000"/>
                </a:solidFill>
                <a:effectLst/>
                <a:latin typeface="Arial"/>
                <a:ea typeface="Arial"/>
                <a:cs typeface="Arial"/>
                <a:hlinkClick r:id="rId4" history="0"/>
              </a:rPr>
              <a:t>Как использовать пульсоксиметр</a:t>
            </a:r>
            <a:r>
              <a:rPr lang="ru-RU" sz="2000" b="0" i="0" strike="noStrike" cap="none" spc="0" baseline="0" dirty="0">
                <a:solidFill>
                  <a:srgbClr val="000000"/>
                </a:solidFill>
                <a:effectLst/>
                <a:latin typeface="Arial"/>
                <a:ea typeface="Arial"/>
                <a:cs typeface="Arial"/>
              </a:rPr>
              <a:t> </a:t>
            </a:r>
          </a:p>
        </p:txBody>
      </p:sp>
      <p:pic>
        <p:nvPicPr>
          <p:cNvPr id="7" name="Picture 2">
            <a:extLst>
              <a:ext uri="{FF2B5EF4-FFF2-40B4-BE49-F238E27FC236}">
                <a16:creationId xmlns:a16="http://schemas.microsoft.com/office/drawing/2014/main" id="{05D5EFB5-D35E-DE44-955D-CB03ECD178D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97877" y="1464733"/>
            <a:ext cx="4051620" cy="22944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E1F74D-0468-ADC3-8268-D0144BB031D6}"/>
              </a:ext>
            </a:extLst>
          </p:cNvPr>
          <p:cNvSpPr txBox="1"/>
          <p:nvPr/>
        </p:nvSpPr>
        <p:spPr>
          <a:xfrm>
            <a:off x="6117265" y="5628953"/>
            <a:ext cx="5621866" cy="707886"/>
          </a:xfrm>
          <a:prstGeom prst="rect">
            <a:avLst/>
          </a:prstGeom>
          <a:noFill/>
        </p:spPr>
        <p:txBody>
          <a:bodyPr wrap="square" rtlCol="0">
            <a:spAutoFit/>
          </a:bodyPr>
          <a:lstStyle/>
          <a:p>
            <a:r>
              <a:rPr lang="ru-RU" sz="2000" b="0" i="0" strike="noStrike" cap="none" spc="0" baseline="0" dirty="0">
                <a:solidFill>
                  <a:srgbClr val="000000"/>
                </a:solidFill>
                <a:effectLst/>
                <a:latin typeface="Arial"/>
                <a:ea typeface="Arial"/>
                <a:cs typeface="Arial"/>
              </a:rPr>
              <a:t>Ссылка на видео: </a:t>
            </a:r>
            <a:r>
              <a:rPr lang="ru-RU" sz="2000" b="0" i="0" strike="noStrike" cap="none" spc="0" baseline="0" dirty="0">
                <a:solidFill>
                  <a:srgbClr val="000000"/>
                </a:solidFill>
                <a:effectLst/>
                <a:latin typeface="Arial"/>
                <a:ea typeface="Arial"/>
                <a:cs typeface="Arial"/>
                <a:hlinkClick r:id="rId6" history="0"/>
              </a:rPr>
              <a:t>Как измерять основные показатели жизнедеятельности</a:t>
            </a:r>
            <a:endParaRPr lang="en-US" sz="2000" dirty="0"/>
          </a:p>
        </p:txBody>
      </p:sp>
      <p:sp>
        <p:nvSpPr>
          <p:cNvPr id="3" name="TextBox 2">
            <a:extLst>
              <a:ext uri="{FF2B5EF4-FFF2-40B4-BE49-F238E27FC236}">
                <a16:creationId xmlns:a16="http://schemas.microsoft.com/office/drawing/2014/main" id="{C3D4F810-7896-677D-6ED5-2F5B5A4E5A79}"/>
              </a:ext>
            </a:extLst>
          </p:cNvPr>
          <p:cNvSpPr txBox="1"/>
          <p:nvPr/>
        </p:nvSpPr>
        <p:spPr>
          <a:xfrm>
            <a:off x="474134" y="4815840"/>
            <a:ext cx="5260558" cy="2042160"/>
          </a:xfrm>
          <a:prstGeom prst="rect">
            <a:avLst/>
          </a:prstGeom>
          <a:noFill/>
        </p:spPr>
        <p:txBody>
          <a:bodyPr wrap="square">
            <a:spAutoFit/>
          </a:bodyPr>
          <a:lstStyle/>
          <a:p>
            <a:pPr rtl="0">
              <a:spcBef>
                <a:spcPct val="0"/>
              </a:spcBef>
              <a:spcAft>
                <a:spcPct val="0"/>
              </a:spcAft>
            </a:pPr>
            <a:r>
              <a:rPr lang="ru-RU" sz="1600" b="0" i="0" strike="noStrike" cap="none" spc="0" baseline="0" dirty="0">
                <a:solidFill>
                  <a:srgbClr val="000000"/>
                </a:solidFill>
                <a:effectLst/>
                <a:latin typeface="Arial"/>
                <a:ea typeface="Arial"/>
                <a:cs typeface="Arial"/>
              </a:rPr>
              <a:t>Предостережение: Имеются некоторые данные, демонстрирующие снижение точности пульсоксиметров у пациентов с более темной кожей.  Будьте внимательны к другим признакам чрезвычайных ситуаций и найдите дополнительную информацию на сайте </a:t>
            </a:r>
            <a:r>
              <a:rPr lang="ru-RU" sz="1600" b="0" i="0" u="sng" strike="noStrike" cap="none" spc="0" baseline="0" dirty="0">
                <a:solidFill>
                  <a:srgbClr val="0563C1"/>
                </a:solidFill>
                <a:effectLst/>
                <a:uFill>
                  <a:solidFill>
                    <a:srgbClr val="0563C1"/>
                  </a:solidFill>
                </a:uFill>
                <a:latin typeface="Arial"/>
                <a:ea typeface="Arial"/>
                <a:cs typeface="Arial"/>
                <a:hlinkClick r:id="rId7" history="0"/>
              </a:rPr>
              <a:t>openoximetry.org</a:t>
            </a:r>
            <a:r>
              <a:rPr lang="ru-RU" sz="1600" b="0" i="0" strike="noStrike" cap="none" spc="0" baseline="0" dirty="0">
                <a:solidFill>
                  <a:srgbClr val="000000"/>
                </a:solidFill>
                <a:effectLst/>
                <a:latin typeface="Arial"/>
                <a:ea typeface="Arial"/>
                <a:cs typeface="Arial"/>
              </a:rPr>
              <a:t>.</a:t>
            </a:r>
            <a:endParaRPr lang="en-US" sz="1600" b="0" dirty="0">
              <a:effectLst/>
            </a:endParaRPr>
          </a:p>
          <a:p>
            <a:br>
              <a:rPr lang="en-US" sz="1600" dirty="0"/>
            </a:br>
            <a:endParaRPr lang="en-US" sz="1600" dirty="0"/>
          </a:p>
        </p:txBody>
      </p:sp>
    </p:spTree>
    <p:extLst>
      <p:ext uri="{BB962C8B-B14F-4D97-AF65-F5344CB8AC3E}">
        <p14:creationId xmlns:p14="http://schemas.microsoft.com/office/powerpoint/2010/main" val="4146026209"/>
      </p:ext>
    </p:extLst>
  </p:cSld>
  <p:clrMapOvr>
    <a:masterClrMapping/>
  </p:clrMapOvr>
  <p:transition/>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FEF5C9-CB1B-37A1-41AD-286810DEF391}"/>
              </a:ext>
            </a:extLst>
          </p:cNvPr>
          <p:cNvSpPr>
            <a:spLocks noGrp="1"/>
          </p:cNvSpPr>
          <p:nvPr>
            <p:ph type="title"/>
          </p:nvPr>
        </p:nvSpPr>
        <p:spPr>
          <a:xfrm>
            <a:off x="668078" y="567229"/>
            <a:ext cx="11353800" cy="800039"/>
          </a:xfrm>
        </p:spPr>
        <p:txBody>
          <a:bodyPr>
            <a:normAutofit fontScale="90000"/>
          </a:bodyPr>
          <a:lstStyle/>
          <a:p>
            <a:r>
              <a:rPr lang="ru-RU" sz="3600" b="1" i="0" strike="noStrike" cap="none" spc="0" baseline="0" dirty="0">
                <a:solidFill>
                  <a:srgbClr val="577F9F"/>
                </a:solidFill>
                <a:effectLst/>
                <a:latin typeface="Arial"/>
                <a:ea typeface="Arial"/>
                <a:cs typeface="Arial"/>
              </a:rPr>
              <a:t>Основные показатели жизнедеятельности: Взрослые</a:t>
            </a:r>
          </a:p>
        </p:txBody>
      </p:sp>
      <p:graphicFrame>
        <p:nvGraphicFramePr>
          <p:cNvPr id="2" name="Table 1">
            <a:extLst>
              <a:ext uri="{FF2B5EF4-FFF2-40B4-BE49-F238E27FC236}">
                <a16:creationId xmlns:a16="http://schemas.microsoft.com/office/drawing/2014/main" id="{4E0D989A-D451-433A-8C53-1E312A48DCC3}"/>
              </a:ext>
            </a:extLst>
          </p:cNvPr>
          <p:cNvGraphicFramePr>
            <a:graphicFrameLocks noGrp="1"/>
          </p:cNvGraphicFramePr>
          <p:nvPr>
            <p:extLst>
              <p:ext uri="{D42A27DB-BD31-4B8C-83A1-F6EECF244321}">
                <p14:modId xmlns:p14="http://schemas.microsoft.com/office/powerpoint/2010/main" val="664017508"/>
              </p:ext>
            </p:extLst>
          </p:nvPr>
        </p:nvGraphicFramePr>
        <p:xfrm>
          <a:off x="952500" y="1791478"/>
          <a:ext cx="10287000" cy="4287955"/>
        </p:xfrm>
        <a:graphic>
          <a:graphicData uri="http://schemas.openxmlformats.org/drawingml/2006/table">
            <a:tbl>
              <a:tblPr/>
              <a:tblGrid>
                <a:gridCol w="5143500">
                  <a:extLst>
                    <a:ext uri="{9D8B030D-6E8A-4147-A177-3AD203B41FA5}">
                      <a16:colId xmlns:a16="http://schemas.microsoft.com/office/drawing/2014/main" val="3917912668"/>
                    </a:ext>
                  </a:extLst>
                </a:gridCol>
                <a:gridCol w="5143500">
                  <a:extLst>
                    <a:ext uri="{9D8B030D-6E8A-4147-A177-3AD203B41FA5}">
                      <a16:colId xmlns:a16="http://schemas.microsoft.com/office/drawing/2014/main" val="905207245"/>
                    </a:ext>
                  </a:extLst>
                </a:gridCol>
              </a:tblGrid>
              <a:tr h="741260">
                <a:tc gridSpan="2">
                  <a:txBody>
                    <a:bodyPr/>
                    <a:lstStyle/>
                    <a:p>
                      <a:pPr algn="ctr" rtl="0" fontAlgn="t">
                        <a:spcBef>
                          <a:spcPct val="0"/>
                        </a:spcBef>
                        <a:spcAft>
                          <a:spcPct val="0"/>
                        </a:spcAft>
                      </a:pPr>
                      <a:r>
                        <a:rPr lang="ru-RU" sz="3000" b="1" i="0" strike="noStrike" cap="none" spc="0" baseline="0">
                          <a:solidFill>
                            <a:srgbClr val="000000"/>
                          </a:solidFill>
                          <a:effectLst/>
                          <a:latin typeface="Arial"/>
                          <a:ea typeface="Arial"/>
                          <a:cs typeface="Arial"/>
                        </a:rPr>
                        <a:t>Нормальные показатели жизнедеятельности у взрослых</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708338526"/>
                  </a:ext>
                </a:extLst>
              </a:tr>
              <a:tr h="636611">
                <a:tc>
                  <a:txBody>
                    <a:bodyPr/>
                    <a:lstStyle/>
                    <a:p>
                      <a:pPr rtl="0" fontAlgn="t">
                        <a:spcBef>
                          <a:spcPct val="0"/>
                        </a:spcBef>
                        <a:spcAft>
                          <a:spcPct val="0"/>
                        </a:spcAft>
                      </a:pPr>
                      <a:r>
                        <a:rPr lang="ru-RU" sz="2400" b="1" i="0" strike="noStrike" cap="none" spc="0" baseline="0">
                          <a:solidFill>
                            <a:srgbClr val="000000"/>
                          </a:solidFill>
                          <a:effectLst/>
                          <a:latin typeface="Arial"/>
                          <a:ea typeface="Arial"/>
                          <a:cs typeface="Arial"/>
                        </a:rPr>
                        <a:t>Внутренняя температура</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ru-RU" sz="2400" b="1" i="0" strike="noStrike" cap="none" spc="0" baseline="0">
                          <a:solidFill>
                            <a:srgbClr val="000000"/>
                          </a:solidFill>
                          <a:effectLst/>
                          <a:latin typeface="Arial"/>
                          <a:ea typeface="Arial"/>
                          <a:cs typeface="Arial"/>
                        </a:rPr>
                        <a:t>98,6 F; 37 C</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1217852826"/>
                  </a:ext>
                </a:extLst>
              </a:tr>
              <a:tr h="636611">
                <a:tc>
                  <a:txBody>
                    <a:bodyPr/>
                    <a:lstStyle/>
                    <a:p>
                      <a:pPr rtl="0" fontAlgn="t">
                        <a:spcBef>
                          <a:spcPct val="0"/>
                        </a:spcBef>
                        <a:spcAft>
                          <a:spcPct val="0"/>
                        </a:spcAft>
                      </a:pPr>
                      <a:r>
                        <a:rPr lang="ru-RU" sz="2400" b="1" i="0" strike="noStrike" cap="none" spc="0" baseline="0">
                          <a:solidFill>
                            <a:srgbClr val="000000"/>
                          </a:solidFill>
                          <a:effectLst/>
                          <a:latin typeface="Arial"/>
                          <a:ea typeface="Arial"/>
                          <a:cs typeface="Arial"/>
                        </a:rPr>
                        <a:t>Частота сердечных сокращений</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ru-RU" sz="2400" b="1" i="0" strike="noStrike" cap="none" spc="0" baseline="0">
                          <a:solidFill>
                            <a:srgbClr val="000000"/>
                          </a:solidFill>
                          <a:effectLst/>
                          <a:latin typeface="Arial"/>
                          <a:ea typeface="Arial"/>
                          <a:cs typeface="Arial"/>
                        </a:rPr>
                        <a:t>60-100 ударов в минуту</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337785984"/>
                  </a:ext>
                </a:extLst>
              </a:tr>
              <a:tr h="636611">
                <a:tc>
                  <a:txBody>
                    <a:bodyPr/>
                    <a:lstStyle/>
                    <a:p>
                      <a:pPr rtl="0" fontAlgn="t">
                        <a:spcBef>
                          <a:spcPct val="0"/>
                        </a:spcBef>
                        <a:spcAft>
                          <a:spcPct val="0"/>
                        </a:spcAft>
                      </a:pPr>
                      <a:r>
                        <a:rPr lang="ru-RU" sz="2400" b="1" i="0" strike="noStrike" cap="none" spc="0" baseline="0">
                          <a:solidFill>
                            <a:srgbClr val="000000"/>
                          </a:solidFill>
                          <a:effectLst/>
                          <a:latin typeface="Arial"/>
                          <a:ea typeface="Arial"/>
                          <a:cs typeface="Arial"/>
                        </a:rPr>
                        <a:t>Частота дыхания</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ru-RU" sz="2400" b="1" i="0" strike="noStrike" cap="none" spc="0" baseline="0">
                          <a:solidFill>
                            <a:srgbClr val="000000"/>
                          </a:solidFill>
                          <a:effectLst/>
                          <a:latin typeface="Arial"/>
                          <a:ea typeface="Arial"/>
                          <a:cs typeface="Arial"/>
                        </a:rPr>
                        <a:t>12-18  вдохов в минуту</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2055906716"/>
                  </a:ext>
                </a:extLst>
              </a:tr>
              <a:tr h="636611">
                <a:tc>
                  <a:txBody>
                    <a:bodyPr/>
                    <a:lstStyle/>
                    <a:p>
                      <a:pPr rtl="0" fontAlgn="t">
                        <a:spcBef>
                          <a:spcPct val="0"/>
                        </a:spcBef>
                        <a:spcAft>
                          <a:spcPct val="0"/>
                        </a:spcAft>
                      </a:pPr>
                      <a:r>
                        <a:rPr lang="ru-RU" sz="2400" b="1" i="0" strike="noStrike" cap="none" spc="0" baseline="0">
                          <a:solidFill>
                            <a:srgbClr val="000000"/>
                          </a:solidFill>
                          <a:effectLst/>
                          <a:latin typeface="Arial"/>
                          <a:ea typeface="Arial"/>
                          <a:cs typeface="Arial"/>
                        </a:rPr>
                        <a:t>Кислород крови</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ru-RU" sz="2400" b="1" i="0" strike="noStrike" cap="none" spc="0" baseline="0" dirty="0">
                          <a:solidFill>
                            <a:srgbClr val="000000"/>
                          </a:solidFill>
                          <a:effectLst/>
                          <a:latin typeface="Arial"/>
                          <a:ea typeface="Arial"/>
                          <a:cs typeface="Arial"/>
                        </a:rPr>
                        <a:t>95 % - 100 %</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449039498"/>
                  </a:ext>
                </a:extLst>
              </a:tr>
              <a:tr h="636611">
                <a:tc>
                  <a:txBody>
                    <a:bodyPr/>
                    <a:lstStyle/>
                    <a:p>
                      <a:pPr rtl="0" fontAlgn="t">
                        <a:spcBef>
                          <a:spcPct val="0"/>
                        </a:spcBef>
                        <a:spcAft>
                          <a:spcPct val="0"/>
                        </a:spcAft>
                      </a:pPr>
                      <a:r>
                        <a:rPr lang="ru-RU" sz="2400" b="1" i="0" strike="noStrike" cap="none" spc="0" baseline="0">
                          <a:solidFill>
                            <a:srgbClr val="000000"/>
                          </a:solidFill>
                          <a:effectLst/>
                          <a:latin typeface="Arial"/>
                          <a:ea typeface="Arial"/>
                          <a:cs typeface="Arial"/>
                        </a:rPr>
                        <a:t>Артериальное давление</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ru-RU" sz="2400" b="1" i="0" strike="noStrike" cap="none" spc="0" baseline="0" dirty="0">
                          <a:solidFill>
                            <a:srgbClr val="000000"/>
                          </a:solidFill>
                          <a:effectLst/>
                          <a:latin typeface="Arial"/>
                          <a:ea typeface="Arial"/>
                          <a:cs typeface="Arial"/>
                        </a:rPr>
                        <a:t>90/60 - 130/89</a:t>
                      </a:r>
                      <a:endParaRPr lang="en-US"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207709959"/>
                  </a:ext>
                </a:extLst>
              </a:tr>
            </a:tbl>
          </a:graphicData>
        </a:graphic>
      </p:graphicFrame>
      <p:sp>
        <p:nvSpPr>
          <p:cNvPr id="3" name="Rectangle 1">
            <a:extLst>
              <a:ext uri="{FF2B5EF4-FFF2-40B4-BE49-F238E27FC236}">
                <a16:creationId xmlns:a16="http://schemas.microsoft.com/office/drawing/2014/main" id="{091F2A72-B74F-471D-E97E-28AA3BE749E0}"/>
              </a:ext>
            </a:extLst>
          </p:cNvPr>
          <p:cNvSpPr>
            <a:spLocks noChangeArrowheads="1"/>
          </p:cNvSpPr>
          <p:nvPr/>
        </p:nvSpPr>
        <p:spPr bwMode="auto">
          <a:xfrm>
            <a:off x="952500" y="2287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10806000"/>
      </p:ext>
    </p:extLst>
  </p:cSld>
  <p:clrMapOvr>
    <a:masterClrMapping/>
  </p:clrMapOvr>
  <p:transition/>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AAE853-4FC1-D801-A1F7-533B561B10E8}"/>
              </a:ext>
            </a:extLst>
          </p:cNvPr>
          <p:cNvSpPr>
            <a:spLocks noGrp="1"/>
          </p:cNvSpPr>
          <p:nvPr>
            <p:ph type="title"/>
          </p:nvPr>
        </p:nvSpPr>
        <p:spPr>
          <a:xfrm>
            <a:off x="419099" y="539035"/>
            <a:ext cx="11353800" cy="800039"/>
          </a:xfrm>
        </p:spPr>
        <p:txBody>
          <a:bodyPr>
            <a:normAutofit fontScale="90000"/>
          </a:bodyPr>
          <a:lstStyle/>
          <a:p>
            <a:r>
              <a:rPr lang="ru-RU" sz="3600" b="1" i="0" strike="noStrike" cap="none" spc="0" baseline="0" dirty="0">
                <a:solidFill>
                  <a:srgbClr val="577F9F"/>
                </a:solidFill>
                <a:effectLst/>
                <a:latin typeface="Arial"/>
                <a:ea typeface="Arial"/>
                <a:cs typeface="Arial"/>
              </a:rPr>
              <a:t>Основные показатели жизнедеятельности: Педиатрия</a:t>
            </a:r>
          </a:p>
        </p:txBody>
      </p:sp>
      <p:pic>
        <p:nvPicPr>
          <p:cNvPr id="5" name="Picture 4" descr="Table&#10;&#10;Description automatically generated">
            <a:extLst>
              <a:ext uri="{FF2B5EF4-FFF2-40B4-BE49-F238E27FC236}">
                <a16:creationId xmlns:a16="http://schemas.microsoft.com/office/drawing/2014/main" id="{38DE687D-BADF-89D0-5492-95B7C8C98D77}"/>
              </a:ext>
            </a:extLst>
          </p:cNvPr>
          <p:cNvPicPr>
            <a:picLocks noChangeAspect="1"/>
          </p:cNvPicPr>
          <p:nvPr/>
        </p:nvPicPr>
        <p:blipFill>
          <a:blip r:embed="rId3"/>
          <a:stretch>
            <a:fillRect/>
          </a:stretch>
        </p:blipFill>
        <p:spPr>
          <a:xfrm>
            <a:off x="2535464" y="1496873"/>
            <a:ext cx="7121071" cy="4772633"/>
          </a:xfrm>
          <a:prstGeom prst="rect">
            <a:avLst/>
          </a:prstGeom>
        </p:spPr>
      </p:pic>
    </p:spTree>
    <p:extLst>
      <p:ext uri="{BB962C8B-B14F-4D97-AF65-F5344CB8AC3E}">
        <p14:creationId xmlns:p14="http://schemas.microsoft.com/office/powerpoint/2010/main" val="39200007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p:txBody>
          <a:bodyPr/>
          <a:lstStyle/>
          <a:p>
            <a:endParaRPr/>
          </a:p>
        </p:txBody>
      </p:sp>
      <p:sp>
        <p:nvSpPr>
          <p:cNvPr id="9" name="Title 8"/>
          <p:cNvSpPr>
            <a:spLocks noGrp="1"/>
          </p:cNvSpPr>
          <p:nvPr>
            <p:ph type="title"/>
          </p:nvPr>
        </p:nvSpPr>
        <p:spPr>
          <a:xfrm>
            <a:off x="1366897" y="4752477"/>
            <a:ext cx="10027143" cy="1325563"/>
          </a:xfrm>
        </p:spPr>
        <p:txBody>
          <a:bodyPr/>
          <a:lstStyle/>
          <a:p>
            <a:r>
              <a:rPr lang="ru-RU" sz="3600" b="0" i="0" strike="noStrike" cap="none" spc="300" baseline="0" dirty="0">
                <a:solidFill>
                  <a:srgbClr val="FFFFFF"/>
                </a:solidFill>
                <a:effectLst/>
                <a:latin typeface="Arial"/>
                <a:ea typeface="Arial"/>
                <a:cs typeface="Arial"/>
              </a:rPr>
              <a:t>Коронавирусная инфекция COVID-19: Обзор и текущая ситуация</a:t>
            </a:r>
          </a:p>
        </p:txBody>
      </p:sp>
    </p:spTree>
    <p:extLst>
      <p:ext uri="{BB962C8B-B14F-4D97-AF65-F5344CB8AC3E}">
        <p14:creationId xmlns:p14="http://schemas.microsoft.com/office/powerpoint/2010/main" val="297240461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7B0520-A9F3-D57D-B06B-9E85401F2BBB}"/>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Профилактика и контроль инфекций</a:t>
            </a:r>
          </a:p>
        </p:txBody>
      </p:sp>
      <p:sp>
        <p:nvSpPr>
          <p:cNvPr id="5" name="Content Placeholder 2">
            <a:extLst>
              <a:ext uri="{FF2B5EF4-FFF2-40B4-BE49-F238E27FC236}">
                <a16:creationId xmlns:a16="http://schemas.microsoft.com/office/drawing/2014/main" id="{64A5284C-C989-82C2-AFD4-FA5370D7BD6D}"/>
              </a:ext>
            </a:extLst>
          </p:cNvPr>
          <p:cNvSpPr>
            <a:spLocks noGrp="1"/>
          </p:cNvSpPr>
          <p:nvPr>
            <p:ph idx="1"/>
          </p:nvPr>
        </p:nvSpPr>
        <p:spPr/>
        <p:txBody>
          <a:bodyPr>
            <a:normAutofit fontScale="82500" lnSpcReduction="20000"/>
          </a:bodyPr>
          <a:lstStyle/>
          <a:p>
            <a:r>
              <a:rPr lang="ru-RU" sz="2600" b="0" i="0" strike="noStrike" cap="none" spc="0" baseline="0">
                <a:solidFill>
                  <a:srgbClr val="262626"/>
                </a:solidFill>
                <a:effectLst/>
                <a:latin typeface="Arial"/>
                <a:ea typeface="Arial"/>
                <a:cs typeface="Arial"/>
              </a:rPr>
              <a:t>Необходима универсальная профилактика и контроль инфекций!</a:t>
            </a:r>
          </a:p>
          <a:p>
            <a:r>
              <a:rPr lang="ru-RU" sz="2600" b="0" i="0" strike="noStrike" cap="none" spc="0" baseline="0">
                <a:solidFill>
                  <a:srgbClr val="262626"/>
                </a:solidFill>
                <a:effectLst/>
                <a:latin typeface="Arial"/>
                <a:ea typeface="Arial"/>
                <a:cs typeface="Arial"/>
              </a:rPr>
              <a:t>Считайте, что у каждого пациента положительный результат анализа на коронавирусную инфекцию COVID-19 до тех пор, пока не будет доказано обратное.</a:t>
            </a:r>
          </a:p>
          <a:p>
            <a:r>
              <a:rPr lang="ru-RU" sz="2600" b="0" i="0" strike="noStrike" cap="none" spc="0" baseline="0">
                <a:solidFill>
                  <a:srgbClr val="262626"/>
                </a:solidFill>
                <a:effectLst/>
                <a:latin typeface="Arial"/>
                <a:ea typeface="Arial"/>
                <a:cs typeface="Arial"/>
              </a:rPr>
              <a:t>Идеальный IPC для всех недифференцированных обращений пациентов:</a:t>
            </a:r>
          </a:p>
          <a:p>
            <a:pPr lvl="1"/>
            <a:r>
              <a:rPr lang="ru-RU" sz="2200" b="0" i="0" strike="noStrike" cap="none" spc="0" baseline="0">
                <a:solidFill>
                  <a:srgbClr val="262626"/>
                </a:solidFill>
                <a:effectLst/>
                <a:latin typeface="Arial"/>
                <a:ea typeface="Arial"/>
                <a:cs typeface="Arial"/>
              </a:rPr>
              <a:t>Рекомендованы респираторные маски с более высокой фильтрацией (N95, FFP2, FFP3 или аналогичная)</a:t>
            </a:r>
          </a:p>
          <a:p>
            <a:pPr lvl="1"/>
            <a:r>
              <a:rPr lang="ru-RU" sz="2200" b="0" i="0" strike="noStrike" cap="none" spc="0" baseline="0">
                <a:solidFill>
                  <a:srgbClr val="262626"/>
                </a:solidFill>
                <a:effectLst/>
                <a:latin typeface="Arial"/>
                <a:ea typeface="Arial"/>
                <a:cs typeface="Arial"/>
              </a:rPr>
              <a:t>Защита глаз</a:t>
            </a:r>
          </a:p>
          <a:p>
            <a:pPr lvl="1"/>
            <a:r>
              <a:rPr lang="ru-RU" sz="2200" b="0" i="0" strike="noStrike" cap="none" spc="0" baseline="0">
                <a:solidFill>
                  <a:srgbClr val="262626"/>
                </a:solidFill>
                <a:effectLst/>
                <a:latin typeface="Arial"/>
                <a:ea typeface="Arial"/>
                <a:cs typeface="Arial"/>
              </a:rPr>
              <a:t>Перчатки</a:t>
            </a:r>
          </a:p>
          <a:p>
            <a:pPr lvl="1"/>
            <a:r>
              <a:rPr lang="ru-RU" sz="2200" b="0" i="0" strike="noStrike" cap="none" spc="0" baseline="0">
                <a:solidFill>
                  <a:srgbClr val="262626"/>
                </a:solidFill>
                <a:effectLst/>
                <a:latin typeface="Arial"/>
                <a:ea typeface="Arial"/>
                <a:cs typeface="Arial"/>
              </a:rPr>
              <a:t>Халаты</a:t>
            </a:r>
          </a:p>
          <a:p>
            <a:pPr lvl="1"/>
            <a:r>
              <a:rPr lang="ru-RU" sz="2200" b="0" i="0" strike="noStrike" cap="none" spc="0" baseline="0">
                <a:solidFill>
                  <a:srgbClr val="262626"/>
                </a:solidFill>
                <a:effectLst/>
                <a:latin typeface="Arial"/>
                <a:ea typeface="Arial"/>
                <a:cs typeface="Arial"/>
              </a:rPr>
              <a:t>Регулярная гигиена рук</a:t>
            </a:r>
          </a:p>
          <a:p>
            <a:r>
              <a:rPr lang="ru-RU" sz="2600" b="0" i="0" strike="noStrike" cap="none" spc="0" baseline="0">
                <a:solidFill>
                  <a:srgbClr val="262626"/>
                </a:solidFill>
                <a:effectLst/>
                <a:latin typeface="Arial"/>
                <a:ea typeface="Arial"/>
                <a:cs typeface="Arial"/>
              </a:rPr>
              <a:t>В медицинских учреждениях (для пациентов и медицинских работников) рекомендуется использовать всеобщее ношение масок.</a:t>
            </a:r>
          </a:p>
        </p:txBody>
      </p:sp>
    </p:spTree>
    <p:extLst>
      <p:ext uri="{BB962C8B-B14F-4D97-AF65-F5344CB8AC3E}">
        <p14:creationId xmlns:p14="http://schemas.microsoft.com/office/powerpoint/2010/main" val="2196247793"/>
      </p:ext>
    </p:extLst>
  </p:cSld>
  <p:clrMapOvr>
    <a:masterClrMapping/>
  </p:clrMapOvr>
  <p:transition/>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8F3DB-9C8B-6428-E5D9-C1951A79C2D9}"/>
              </a:ext>
            </a:extLst>
          </p:cNvPr>
          <p:cNvSpPr>
            <a:spLocks noGrp="1"/>
          </p:cNvSpPr>
          <p:nvPr>
            <p:ph type="title"/>
          </p:nvPr>
        </p:nvSpPr>
        <p:spPr/>
        <p:txBody>
          <a:bodyPr>
            <a:normAutofit/>
          </a:bodyPr>
          <a:lstStyle/>
          <a:p>
            <a:r>
              <a:rPr lang="ru-RU" sz="3600" b="1" i="0" strike="noStrike" cap="none" spc="0" baseline="0">
                <a:solidFill>
                  <a:srgbClr val="577F9F"/>
                </a:solidFill>
                <a:effectLst/>
                <a:latin typeface="Arial"/>
                <a:ea typeface="Arial"/>
                <a:cs typeface="Arial"/>
              </a:rPr>
              <a:t>Ресурсы IPC</a:t>
            </a:r>
          </a:p>
        </p:txBody>
      </p:sp>
      <p:pic>
        <p:nvPicPr>
          <p:cNvPr id="5" name="Content Placeholder 4" descr="Graphical user interface&#10;&#10;Description automatically generated">
            <a:extLst>
              <a:ext uri="{FF2B5EF4-FFF2-40B4-BE49-F238E27FC236}">
                <a16:creationId xmlns:a16="http://schemas.microsoft.com/office/drawing/2014/main" id="{C9826800-2DFC-3DF9-DB81-04D54DD1BD57}"/>
              </a:ext>
            </a:extLst>
          </p:cNvPr>
          <p:cNvPicPr>
            <a:picLocks noGrp="1" noChangeAspect="1"/>
          </p:cNvPicPr>
          <p:nvPr>
            <p:ph idx="1"/>
          </p:nvPr>
        </p:nvPicPr>
        <p:blipFill>
          <a:blip r:embed="rId3"/>
          <a:stretch>
            <a:fillRect/>
          </a:stretch>
        </p:blipFill>
        <p:spPr>
          <a:xfrm>
            <a:off x="1241306" y="1593875"/>
            <a:ext cx="4947995" cy="4932362"/>
          </a:xfrm>
        </p:spPr>
      </p:pic>
      <p:sp>
        <p:nvSpPr>
          <p:cNvPr id="6" name="TextBox 5">
            <a:extLst>
              <a:ext uri="{FF2B5EF4-FFF2-40B4-BE49-F238E27FC236}">
                <a16:creationId xmlns:a16="http://schemas.microsoft.com/office/drawing/2014/main" id="{0F3C1C48-47F6-76EE-7B77-0679476CB15F}"/>
              </a:ext>
            </a:extLst>
          </p:cNvPr>
          <p:cNvSpPr txBox="1"/>
          <p:nvPr/>
        </p:nvSpPr>
        <p:spPr>
          <a:xfrm>
            <a:off x="6562164" y="2008714"/>
            <a:ext cx="4648200" cy="1554480"/>
          </a:xfrm>
          <a:prstGeom prst="rect">
            <a:avLst/>
          </a:prstGeom>
          <a:noFill/>
        </p:spPr>
        <p:txBody>
          <a:bodyPr wrap="square" rtlCol="0">
            <a:spAutoFit/>
          </a:bodyPr>
          <a:lstStyle/>
          <a:p>
            <a:r>
              <a:rPr lang="ru-RU" sz="2400" b="0" i="0" strike="noStrike" cap="none" spc="0" baseline="0">
                <a:solidFill>
                  <a:srgbClr val="000000"/>
                </a:solidFill>
                <a:effectLst/>
                <a:latin typeface="Arial"/>
                <a:ea typeface="Arial"/>
                <a:cs typeface="Arial"/>
              </a:rPr>
              <a:t>Всемирная организация здравоохранения: </a:t>
            </a:r>
          </a:p>
          <a:p>
            <a:r>
              <a:rPr lang="ru-RU" sz="2400" b="0" i="0" strike="noStrike" cap="none" spc="0" baseline="0">
                <a:solidFill>
                  <a:srgbClr val="000000"/>
                </a:solidFill>
                <a:effectLst/>
                <a:latin typeface="Arial"/>
                <a:ea typeface="Arial"/>
                <a:cs typeface="Arial"/>
                <a:hlinkClick r:id="rId4" history="0"/>
              </a:rPr>
              <a:t>Ресурсы по профилактике и контролю инфекций</a:t>
            </a:r>
            <a:endParaRPr lang="en-US" sz="2400"/>
          </a:p>
        </p:txBody>
      </p:sp>
      <p:sp>
        <p:nvSpPr>
          <p:cNvPr id="7" name="TextBox 6">
            <a:extLst>
              <a:ext uri="{FF2B5EF4-FFF2-40B4-BE49-F238E27FC236}">
                <a16:creationId xmlns:a16="http://schemas.microsoft.com/office/drawing/2014/main" id="{188DE9D0-917D-F0EB-4AA0-88E347C3BC90}"/>
              </a:ext>
            </a:extLst>
          </p:cNvPr>
          <p:cNvSpPr txBox="1"/>
          <p:nvPr/>
        </p:nvSpPr>
        <p:spPr>
          <a:xfrm>
            <a:off x="6562164" y="4060056"/>
            <a:ext cx="3972393" cy="1554480"/>
          </a:xfrm>
          <a:prstGeom prst="rect">
            <a:avLst/>
          </a:prstGeom>
          <a:noFill/>
        </p:spPr>
        <p:txBody>
          <a:bodyPr wrap="square" rtlCol="0">
            <a:spAutoFit/>
          </a:bodyPr>
          <a:lstStyle/>
          <a:p>
            <a:r>
              <a:rPr lang="ru-RU" sz="2400" b="0" i="0" strike="noStrike" cap="none" spc="0" baseline="0" dirty="0">
                <a:solidFill>
                  <a:srgbClr val="000000"/>
                </a:solidFill>
                <a:effectLst/>
                <a:latin typeface="Arial"/>
                <a:ea typeface="Arial"/>
                <a:cs typeface="Arial"/>
              </a:rPr>
              <a:t>Открытое отделение интенсивной терапии: </a:t>
            </a:r>
            <a:r>
              <a:rPr lang="ru-RU" sz="2400" b="0" i="0" strike="noStrike" cap="none" spc="0" baseline="0" dirty="0">
                <a:solidFill>
                  <a:srgbClr val="000000"/>
                </a:solidFill>
                <a:effectLst/>
                <a:latin typeface="Arial"/>
                <a:ea typeface="Arial"/>
                <a:cs typeface="Arial"/>
                <a:hlinkClick r:id="rId5" history="0"/>
              </a:rPr>
              <a:t>Обучение профилактике и контролю инфекций</a:t>
            </a:r>
            <a:endParaRPr lang="en-US" sz="2400" dirty="0"/>
          </a:p>
        </p:txBody>
      </p:sp>
    </p:spTree>
    <p:extLst>
      <p:ext uri="{BB962C8B-B14F-4D97-AF65-F5344CB8AC3E}">
        <p14:creationId xmlns:p14="http://schemas.microsoft.com/office/powerpoint/2010/main" val="7574428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E2043A-8C41-43ED-2458-547AAD77AA96}"/>
              </a:ext>
            </a:extLst>
          </p:cNvPr>
          <p:cNvSpPr>
            <a:spLocks noGrp="1"/>
          </p:cNvSpPr>
          <p:nvPr>
            <p:ph type="title"/>
          </p:nvPr>
        </p:nvSpPr>
        <p:spPr/>
        <p:txBody>
          <a:bodyPr>
            <a:noAutofit/>
          </a:bodyPr>
          <a:lstStyle/>
          <a:p>
            <a:r>
              <a:rPr lang="ru-RU" sz="3200" b="1" i="0" strike="noStrike" cap="none" spc="0" baseline="0" dirty="0">
                <a:solidFill>
                  <a:srgbClr val="577F9F"/>
                </a:solidFill>
                <a:effectLst/>
                <a:latin typeface="Arial"/>
                <a:ea typeface="Arial"/>
                <a:cs typeface="Arial"/>
              </a:rPr>
              <a:t>IPC в отношении вариантов коронавирусной инфекции COVID-19</a:t>
            </a:r>
            <a:endParaRPr lang="en-US" sz="3200" dirty="0"/>
          </a:p>
        </p:txBody>
      </p:sp>
      <p:sp>
        <p:nvSpPr>
          <p:cNvPr id="5" name="Content Placeholder 2">
            <a:extLst>
              <a:ext uri="{FF2B5EF4-FFF2-40B4-BE49-F238E27FC236}">
                <a16:creationId xmlns:a16="http://schemas.microsoft.com/office/drawing/2014/main" id="{575C8BAA-394D-96C2-DE8C-D54A6203FC4A}"/>
              </a:ext>
            </a:extLst>
          </p:cNvPr>
          <p:cNvSpPr>
            <a:spLocks noGrp="1"/>
          </p:cNvSpPr>
          <p:nvPr>
            <p:ph idx="1"/>
          </p:nvPr>
        </p:nvSpPr>
        <p:spPr/>
        <p:txBody>
          <a:bodyPr vert="horz" lIns="91440" tIns="45720" rIns="91440" bIns="45720" rtlCol="0" anchor="t">
            <a:noAutofit/>
          </a:bodyPr>
          <a:lstStyle/>
          <a:p>
            <a:r>
              <a:rPr lang="ru-RU" sz="2800" b="0" i="0" strike="noStrike" cap="none" spc="0" baseline="0">
                <a:solidFill>
                  <a:srgbClr val="262626"/>
                </a:solidFill>
                <a:effectLst/>
                <a:latin typeface="Arial"/>
                <a:ea typeface="Arial"/>
                <a:cs typeface="Arial"/>
              </a:rPr>
              <a:t>Регулярно появляются новые варианты коронавирусной инфекции COVID-19, которые сложны и требуют обновления нашей практики.</a:t>
            </a:r>
            <a:endParaRPr lang="en-US"/>
          </a:p>
          <a:p>
            <a:r>
              <a:rPr lang="ru-RU" sz="2800" b="0" i="0" strike="noStrike" cap="none" spc="0" baseline="0">
                <a:solidFill>
                  <a:srgbClr val="262626"/>
                </a:solidFill>
                <a:effectLst/>
                <a:latin typeface="Arial"/>
                <a:ea typeface="Arial"/>
                <a:cs typeface="Arial"/>
              </a:rPr>
              <a:t>Например, омикрон-вариант более заразен, чем предыдущие варианты, и обновленные руководства рекомендуют использовать повышенные уровни защиты</a:t>
            </a:r>
          </a:p>
          <a:p>
            <a:r>
              <a:rPr lang="ru-RU" sz="2800" b="0" i="0" strike="noStrike" cap="none" spc="0" baseline="0">
                <a:solidFill>
                  <a:srgbClr val="262626"/>
                </a:solidFill>
                <a:effectLst/>
                <a:latin typeface="Arial"/>
                <a:ea typeface="Arial"/>
                <a:cs typeface="Arial"/>
              </a:rPr>
              <a:t>Оставайтесь в безопасности, обновляя информацию по мере развития пандемии и связанных с ней рекомендаций. </a:t>
            </a:r>
          </a:p>
        </p:txBody>
      </p:sp>
    </p:spTree>
    <p:extLst>
      <p:ext uri="{BB962C8B-B14F-4D97-AF65-F5344CB8AC3E}">
        <p14:creationId xmlns:p14="http://schemas.microsoft.com/office/powerpoint/2010/main" val="5545845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4A5345-CB1F-FF79-8299-CFEFBF8215CD}"/>
              </a:ext>
            </a:extLst>
          </p:cNvPr>
          <p:cNvSpPr>
            <a:spLocks noGrp="1"/>
          </p:cNvSpPr>
          <p:nvPr>
            <p:ph type="title"/>
          </p:nvPr>
        </p:nvSpPr>
        <p:spPr>
          <a:xfrm>
            <a:off x="559836" y="509395"/>
            <a:ext cx="8543925" cy="800039"/>
          </a:xfrm>
        </p:spPr>
        <p:txBody>
          <a:bodyPr/>
          <a:lstStyle/>
          <a:p>
            <a:r>
              <a:rPr lang="ru-RU" sz="3600" b="1" i="0" strike="noStrike" cap="none" spc="0" baseline="0">
                <a:solidFill>
                  <a:srgbClr val="577F9F"/>
                </a:solidFill>
                <a:effectLst/>
                <a:latin typeface="Arial"/>
                <a:ea typeface="Arial"/>
                <a:cs typeface="Arial"/>
              </a:rPr>
              <a:t>Скрининг</a:t>
            </a:r>
          </a:p>
        </p:txBody>
      </p:sp>
      <p:sp>
        <p:nvSpPr>
          <p:cNvPr id="5" name="Content Placeholder 2">
            <a:extLst>
              <a:ext uri="{FF2B5EF4-FFF2-40B4-BE49-F238E27FC236}">
                <a16:creationId xmlns:a16="http://schemas.microsoft.com/office/drawing/2014/main" id="{21ECD49B-C5C9-D2C2-7C1D-EA82F0B006E4}"/>
              </a:ext>
            </a:extLst>
          </p:cNvPr>
          <p:cNvSpPr>
            <a:spLocks noGrp="1"/>
          </p:cNvSpPr>
          <p:nvPr>
            <p:ph idx="1"/>
          </p:nvPr>
        </p:nvSpPr>
        <p:spPr>
          <a:xfrm>
            <a:off x="559836" y="1388533"/>
            <a:ext cx="5088295" cy="4932746"/>
          </a:xfrm>
        </p:spPr>
        <p:txBody>
          <a:bodyPr/>
          <a:lstStyle/>
          <a:p>
            <a:r>
              <a:rPr lang="ru-RU" sz="2400" b="0" i="0" strike="noStrike" cap="none" spc="0" baseline="0" dirty="0">
                <a:solidFill>
                  <a:srgbClr val="262626"/>
                </a:solidFill>
                <a:effectLst/>
                <a:latin typeface="Arial"/>
                <a:ea typeface="Arial"/>
                <a:cs typeface="Arial"/>
              </a:rPr>
              <a:t>Универсальный скрининг для всех пациентов, поступающих в медицинское учреждение</a:t>
            </a:r>
          </a:p>
          <a:p>
            <a:r>
              <a:rPr lang="ru-RU" sz="2400" b="0" i="0" strike="noStrike" cap="none" spc="0" baseline="0" dirty="0">
                <a:solidFill>
                  <a:srgbClr val="262626"/>
                </a:solidFill>
                <a:effectLst/>
                <a:latin typeface="Arial"/>
                <a:ea typeface="Arial"/>
                <a:cs typeface="Arial"/>
              </a:rPr>
              <a:t>Специализированный скрининг в начале сортировки</a:t>
            </a:r>
          </a:p>
          <a:p>
            <a:r>
              <a:rPr lang="ru-RU" sz="2400" b="0" i="0" strike="noStrike" cap="none" spc="0" baseline="0" dirty="0">
                <a:solidFill>
                  <a:srgbClr val="262626"/>
                </a:solidFill>
                <a:effectLst/>
                <a:latin typeface="Arial"/>
                <a:ea typeface="Arial"/>
                <a:cs typeface="Arial"/>
              </a:rPr>
              <a:t>Скрининг на наличие симптомов и/или недавний контакт с источником заражения</a:t>
            </a:r>
          </a:p>
          <a:p>
            <a:r>
              <a:rPr lang="ru-RU" sz="2400" b="0" i="0" strike="noStrike" cap="none" spc="0" baseline="0" dirty="0">
                <a:solidFill>
                  <a:srgbClr val="262626"/>
                </a:solidFill>
                <a:effectLst/>
                <a:latin typeface="Arial"/>
                <a:ea typeface="Arial"/>
                <a:cs typeface="Arial"/>
              </a:rPr>
              <a:t>Скрининг на наличие симптомов, соответствующих новым вариантам</a:t>
            </a:r>
          </a:p>
          <a:p>
            <a:endParaRPr lang="en-US" sz="2400" dirty="0"/>
          </a:p>
        </p:txBody>
      </p:sp>
      <p:pic>
        <p:nvPicPr>
          <p:cNvPr id="6" name="Picture 5" descr="Timeline&#10;&#10;Description automatically generated">
            <a:extLst>
              <a:ext uri="{FF2B5EF4-FFF2-40B4-BE49-F238E27FC236}">
                <a16:creationId xmlns:a16="http://schemas.microsoft.com/office/drawing/2014/main" id="{E1D9ACA2-7772-15C0-71FA-07D589FC1028}"/>
              </a:ext>
            </a:extLst>
          </p:cNvPr>
          <p:cNvPicPr>
            <a:picLocks noChangeAspect="1"/>
          </p:cNvPicPr>
          <p:nvPr/>
        </p:nvPicPr>
        <p:blipFill>
          <a:blip r:embed="rId4"/>
          <a:stretch>
            <a:fillRect/>
          </a:stretch>
        </p:blipFill>
        <p:spPr>
          <a:xfrm>
            <a:off x="5869576" y="65220"/>
            <a:ext cx="5976258" cy="6727559"/>
          </a:xfrm>
          <a:prstGeom prst="rect">
            <a:avLst/>
          </a:prstGeom>
        </p:spPr>
      </p:pic>
    </p:spTree>
    <p:extLst>
      <p:ext uri="{BB962C8B-B14F-4D97-AF65-F5344CB8AC3E}">
        <p14:creationId xmlns:p14="http://schemas.microsoft.com/office/powerpoint/2010/main" val="2020661556"/>
      </p:ext>
    </p:extLst>
  </p:cSld>
  <p:clrMapOvr>
    <a:masterClrMapping/>
  </p:clrMapOvr>
  <p:transition/>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CFCBFA-39E5-5DE0-3AD4-CC47C6AA13D6}"/>
              </a:ext>
            </a:extLst>
          </p:cNvPr>
          <p:cNvSpPr>
            <a:spLocks noGrp="1"/>
          </p:cNvSpPr>
          <p:nvPr>
            <p:ph type="title"/>
          </p:nvPr>
        </p:nvSpPr>
        <p:spPr>
          <a:xfrm>
            <a:off x="533400" y="354867"/>
            <a:ext cx="10864702" cy="800039"/>
          </a:xfrm>
        </p:spPr>
        <p:txBody>
          <a:bodyPr>
            <a:normAutofit fontScale="90000"/>
          </a:bodyPr>
          <a:lstStyle/>
          <a:p>
            <a:r>
              <a:rPr lang="ru-RU" sz="3600" b="1" i="0" strike="noStrike" cap="none" spc="0" baseline="0" dirty="0">
                <a:solidFill>
                  <a:srgbClr val="577F9F"/>
                </a:solidFill>
                <a:effectLst/>
                <a:latin typeface="Arial"/>
                <a:ea typeface="Arial"/>
                <a:cs typeface="Arial"/>
              </a:rPr>
              <a:t>Физическое </a:t>
            </a:r>
            <a:r>
              <a:rPr lang="ru-RU" sz="3600" b="1" i="0" strike="noStrike" cap="none" spc="0" baseline="0" dirty="0" err="1">
                <a:solidFill>
                  <a:srgbClr val="577F9F"/>
                </a:solidFill>
                <a:effectLst/>
                <a:latin typeface="Arial"/>
                <a:ea typeface="Arial"/>
                <a:cs typeface="Arial"/>
              </a:rPr>
              <a:t>когортирование</a:t>
            </a:r>
            <a:r>
              <a:rPr lang="ru-RU" sz="3600" b="1" i="0" strike="noStrike" cap="none" spc="0" baseline="0" dirty="0">
                <a:solidFill>
                  <a:srgbClr val="577F9F"/>
                </a:solidFill>
                <a:effectLst/>
                <a:latin typeface="Arial"/>
                <a:ea typeface="Arial"/>
                <a:cs typeface="Arial"/>
              </a:rPr>
              <a:t>: Базовая сортировка</a:t>
            </a:r>
          </a:p>
        </p:txBody>
      </p:sp>
      <p:pic>
        <p:nvPicPr>
          <p:cNvPr id="5" name="Content Placeholder 5" descr="Graphical user interface, diagram&#10;&#10;Description automatically generated">
            <a:extLst>
              <a:ext uri="{FF2B5EF4-FFF2-40B4-BE49-F238E27FC236}">
                <a16:creationId xmlns:a16="http://schemas.microsoft.com/office/drawing/2014/main" id="{26341CB3-0A96-58FD-2AAE-0E7A5CBC2207}"/>
              </a:ext>
            </a:extLst>
          </p:cNvPr>
          <p:cNvPicPr>
            <a:picLocks noGrp="1" noChangeAspect="1"/>
          </p:cNvPicPr>
          <p:nvPr>
            <p:ph idx="1"/>
          </p:nvPr>
        </p:nvPicPr>
        <p:blipFill>
          <a:blip r:embed="rId3"/>
          <a:stretch>
            <a:fillRect/>
          </a:stretch>
        </p:blipFill>
        <p:spPr>
          <a:xfrm>
            <a:off x="1988769" y="1476416"/>
            <a:ext cx="8214462" cy="4641355"/>
          </a:xfrm>
        </p:spPr>
      </p:pic>
    </p:spTree>
    <p:extLst>
      <p:ext uri="{BB962C8B-B14F-4D97-AF65-F5344CB8AC3E}">
        <p14:creationId xmlns:p14="http://schemas.microsoft.com/office/powerpoint/2010/main" val="300536509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269BCB-9BC6-4A5B-A21E-64DE0AF1AAFA}"/>
              </a:ext>
            </a:extLst>
          </p:cNvPr>
          <p:cNvSpPr>
            <a:spLocks noGrp="1"/>
          </p:cNvSpPr>
          <p:nvPr>
            <p:ph type="title"/>
          </p:nvPr>
        </p:nvSpPr>
        <p:spPr>
          <a:xfrm>
            <a:off x="457810" y="2956560"/>
            <a:ext cx="4103914" cy="800039"/>
          </a:xfrm>
        </p:spPr>
        <p:txBody>
          <a:bodyPr>
            <a:noAutofit/>
          </a:bodyPr>
          <a:lstStyle/>
          <a:p>
            <a:r>
              <a:rPr lang="ru-RU" sz="3200" b="1" i="0" strike="noStrike" cap="none" spc="0" baseline="0" dirty="0">
                <a:solidFill>
                  <a:srgbClr val="577F9F"/>
                </a:solidFill>
                <a:effectLst/>
                <a:latin typeface="Arial"/>
                <a:ea typeface="Arial"/>
                <a:cs typeface="Arial"/>
              </a:rPr>
              <a:t>Физическое </a:t>
            </a:r>
            <a:r>
              <a:rPr lang="ru-RU" sz="3200" b="1" i="0" strike="noStrike" cap="none" spc="0" baseline="0" dirty="0" err="1">
                <a:solidFill>
                  <a:srgbClr val="577F9F"/>
                </a:solidFill>
                <a:effectLst/>
                <a:latin typeface="Arial"/>
                <a:ea typeface="Arial"/>
                <a:cs typeface="Arial"/>
              </a:rPr>
              <a:t>когортирование</a:t>
            </a:r>
            <a:r>
              <a:rPr lang="ru-RU" sz="3200" b="1" i="0" strike="noStrike" cap="none" spc="0" baseline="0" dirty="0">
                <a:solidFill>
                  <a:srgbClr val="577F9F"/>
                </a:solidFill>
                <a:effectLst/>
                <a:latin typeface="Arial"/>
                <a:ea typeface="Arial"/>
                <a:cs typeface="Arial"/>
              </a:rPr>
              <a:t>: </a:t>
            </a:r>
            <a:br>
              <a:rPr sz="3200" dirty="0"/>
            </a:br>
            <a:br>
              <a:rPr sz="3200" dirty="0"/>
            </a:br>
            <a:r>
              <a:rPr lang="ru-RU" sz="3200" b="1" i="0" strike="noStrike" cap="none" spc="0" baseline="0" dirty="0">
                <a:solidFill>
                  <a:srgbClr val="577F9F"/>
                </a:solidFill>
                <a:effectLst/>
                <a:latin typeface="Arial"/>
                <a:ea typeface="Arial"/>
                <a:cs typeface="Arial"/>
              </a:rPr>
              <a:t>Расширенная сортировка или центр неотложной помощи</a:t>
            </a:r>
          </a:p>
        </p:txBody>
      </p:sp>
      <p:pic>
        <p:nvPicPr>
          <p:cNvPr id="5" name="Picture 4" descr="Diagram&#10;&#10;Description automatically generated">
            <a:extLst>
              <a:ext uri="{FF2B5EF4-FFF2-40B4-BE49-F238E27FC236}">
                <a16:creationId xmlns:a16="http://schemas.microsoft.com/office/drawing/2014/main" id="{8EAB421B-893D-5215-77A0-AFB56B678710}"/>
              </a:ext>
            </a:extLst>
          </p:cNvPr>
          <p:cNvPicPr>
            <a:picLocks noChangeAspect="1"/>
          </p:cNvPicPr>
          <p:nvPr/>
        </p:nvPicPr>
        <p:blipFill>
          <a:blip r:embed="rId3"/>
          <a:stretch>
            <a:fillRect/>
          </a:stretch>
        </p:blipFill>
        <p:spPr>
          <a:xfrm>
            <a:off x="4876191" y="62886"/>
            <a:ext cx="6857999" cy="6527855"/>
          </a:xfrm>
          <a:prstGeom prst="rect">
            <a:avLst/>
          </a:prstGeom>
          <a:solidFill>
            <a:schemeClr val="accent3"/>
          </a:solidFill>
        </p:spPr>
      </p:pic>
      <p:sp>
        <p:nvSpPr>
          <p:cNvPr id="6" name="Rectangle 5">
            <a:extLst>
              <a:ext uri="{FF2B5EF4-FFF2-40B4-BE49-F238E27FC236}">
                <a16:creationId xmlns:a16="http://schemas.microsoft.com/office/drawing/2014/main" id="{17C8AE23-8D8B-6B74-0C77-465EFEFEAFD5}"/>
              </a:ext>
            </a:extLst>
          </p:cNvPr>
          <p:cNvSpPr/>
          <p:nvPr/>
        </p:nvSpPr>
        <p:spPr>
          <a:xfrm>
            <a:off x="9276080" y="2956560"/>
            <a:ext cx="985520" cy="944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b="0" i="0" strike="noStrike" cap="none" spc="0" baseline="0">
                <a:solidFill>
                  <a:srgbClr val="000000"/>
                </a:solidFill>
                <a:effectLst>
                  <a:outerShdw blurRad="38100" dist="19050" dir="2700000" algn="tl" rotWithShape="0">
                    <a:srgbClr val="000000">
                      <a:alpha val="40000"/>
                    </a:srgbClr>
                  </a:outerShdw>
                </a:effectLst>
                <a:latin typeface="Arial"/>
                <a:ea typeface="Arial"/>
                <a:cs typeface="Arial"/>
              </a:rPr>
              <a:t>Тяжелые случаи, требующие стабилизации</a:t>
            </a:r>
            <a:endParaRPr lang="en-US" sz="900"/>
          </a:p>
        </p:txBody>
      </p:sp>
    </p:spTree>
    <p:extLst>
      <p:ext uri="{BB962C8B-B14F-4D97-AF65-F5344CB8AC3E}">
        <p14:creationId xmlns:p14="http://schemas.microsoft.com/office/powerpoint/2010/main" val="78476241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6219-8336-C20E-FA96-16747B51D700}"/>
              </a:ext>
            </a:extLst>
          </p:cNvPr>
          <p:cNvSpPr>
            <a:spLocks noGrp="1"/>
          </p:cNvSpPr>
          <p:nvPr>
            <p:ph type="title"/>
          </p:nvPr>
        </p:nvSpPr>
        <p:spPr>
          <a:xfrm>
            <a:off x="838200" y="588494"/>
            <a:ext cx="10348609" cy="800039"/>
          </a:xfrm>
        </p:spPr>
        <p:txBody>
          <a:bodyPr>
            <a:noAutofit/>
          </a:bodyPr>
          <a:lstStyle/>
          <a:p>
            <a:r>
              <a:rPr lang="ru-RU" sz="2800" b="1" i="0" strike="noStrike" cap="none" spc="0" baseline="0" dirty="0">
                <a:solidFill>
                  <a:srgbClr val="577F9F"/>
                </a:solidFill>
                <a:effectLst/>
                <a:latin typeface="Arial"/>
                <a:ea typeface="Arial"/>
                <a:cs typeface="Arial"/>
              </a:rPr>
              <a:t>Интеграция физической и клинической сортировки в контексте коронавирусной инфекции COVID-19</a:t>
            </a:r>
          </a:p>
        </p:txBody>
      </p:sp>
      <p:pic>
        <p:nvPicPr>
          <p:cNvPr id="5" name="Content Placeholder 4" descr="Timeline&#10;&#10;Description automatically generated">
            <a:extLst>
              <a:ext uri="{FF2B5EF4-FFF2-40B4-BE49-F238E27FC236}">
                <a16:creationId xmlns:a16="http://schemas.microsoft.com/office/drawing/2014/main" id="{EA8D0B7A-DAB7-D120-9BA8-0F06DADF1229}"/>
              </a:ext>
            </a:extLst>
          </p:cNvPr>
          <p:cNvPicPr>
            <a:picLocks noGrp="1" noChangeAspect="1"/>
          </p:cNvPicPr>
          <p:nvPr>
            <p:ph idx="1"/>
          </p:nvPr>
        </p:nvPicPr>
        <p:blipFill>
          <a:blip r:embed="rId3"/>
          <a:stretch>
            <a:fillRect/>
          </a:stretch>
        </p:blipFill>
        <p:spPr>
          <a:xfrm>
            <a:off x="1154207" y="1615448"/>
            <a:ext cx="7911911" cy="4932362"/>
          </a:xfrm>
        </p:spPr>
      </p:pic>
      <p:sp>
        <p:nvSpPr>
          <p:cNvPr id="3" name="TextBox 2">
            <a:extLst>
              <a:ext uri="{FF2B5EF4-FFF2-40B4-BE49-F238E27FC236}">
                <a16:creationId xmlns:a16="http://schemas.microsoft.com/office/drawing/2014/main" id="{A2E29DAB-633F-F201-51D2-80C776358DA8}"/>
              </a:ext>
            </a:extLst>
          </p:cNvPr>
          <p:cNvSpPr txBox="1"/>
          <p:nvPr/>
        </p:nvSpPr>
        <p:spPr>
          <a:xfrm>
            <a:off x="9390184" y="5346176"/>
            <a:ext cx="2356338" cy="1188720"/>
          </a:xfrm>
          <a:prstGeom prst="rect">
            <a:avLst/>
          </a:prstGeom>
          <a:noFill/>
        </p:spPr>
        <p:txBody>
          <a:bodyPr wrap="square" rtlCol="0">
            <a:spAutoFit/>
          </a:bodyPr>
          <a:lstStyle/>
          <a:p>
            <a:r>
              <a:rPr lang="ru-RU" sz="1800" b="0" i="0" strike="noStrike" cap="none" spc="0" baseline="0">
                <a:solidFill>
                  <a:srgbClr val="000000"/>
                </a:solidFill>
                <a:effectLst/>
                <a:latin typeface="Arial"/>
                <a:ea typeface="Arial"/>
                <a:cs typeface="Arial"/>
                <a:hlinkClick r:id="rId4" history="0"/>
              </a:rPr>
              <a:t>ССЫЛКА</a:t>
            </a:r>
            <a:r>
              <a:rPr lang="ru-RU" sz="1800" b="0" i="0" strike="noStrike" cap="none" spc="0" baseline="0">
                <a:solidFill>
                  <a:srgbClr val="000000"/>
                </a:solidFill>
                <a:effectLst/>
                <a:latin typeface="Arial"/>
                <a:ea typeface="Arial"/>
                <a:cs typeface="Arial"/>
              </a:rPr>
              <a:t> на алгоритм и дополнительную информацию.</a:t>
            </a:r>
          </a:p>
        </p:txBody>
      </p:sp>
    </p:spTree>
    <p:extLst>
      <p:ext uri="{BB962C8B-B14F-4D97-AF65-F5344CB8AC3E}">
        <p14:creationId xmlns:p14="http://schemas.microsoft.com/office/powerpoint/2010/main" val="310213662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D5D2-E5E9-93EB-1AC7-6898F9C07D06}"/>
              </a:ext>
            </a:extLst>
          </p:cNvPr>
          <p:cNvSpPr>
            <a:spLocks noGrp="1"/>
          </p:cNvSpPr>
          <p:nvPr>
            <p:ph type="title"/>
          </p:nvPr>
        </p:nvSpPr>
        <p:spPr>
          <a:xfrm>
            <a:off x="246021" y="4432"/>
            <a:ext cx="10520375" cy="800039"/>
          </a:xfrm>
        </p:spPr>
        <p:txBody>
          <a:bodyPr>
            <a:noAutofit/>
          </a:bodyPr>
          <a:lstStyle/>
          <a:p>
            <a:r>
              <a:rPr lang="ru-RU" sz="2800" b="1" i="0" strike="noStrike" cap="none" spc="0" baseline="0" dirty="0">
                <a:solidFill>
                  <a:srgbClr val="577F9F"/>
                </a:solidFill>
                <a:effectLst/>
                <a:latin typeface="Arial"/>
                <a:ea typeface="Arial"/>
                <a:cs typeface="Arial"/>
              </a:rPr>
              <a:t>Интегрированная сортировка и программа Test </a:t>
            </a:r>
            <a:r>
              <a:rPr lang="ru-RU" sz="2800" b="1" i="0" strike="noStrike" cap="none" spc="0" baseline="0" dirty="0" err="1">
                <a:solidFill>
                  <a:srgbClr val="577F9F"/>
                </a:solidFill>
                <a:effectLst/>
                <a:latin typeface="Arial"/>
                <a:ea typeface="Arial"/>
                <a:cs typeface="Arial"/>
              </a:rPr>
              <a:t>to</a:t>
            </a:r>
            <a:r>
              <a:rPr lang="ru-RU" sz="2800" b="1" i="0" strike="noStrike" cap="none" spc="0" baseline="0" dirty="0">
                <a:solidFill>
                  <a:srgbClr val="577F9F"/>
                </a:solidFill>
                <a:effectLst/>
                <a:latin typeface="Arial"/>
                <a:ea typeface="Arial"/>
                <a:cs typeface="Arial"/>
              </a:rPr>
              <a:t> </a:t>
            </a:r>
            <a:r>
              <a:rPr lang="ru-RU" sz="2800" b="1" i="0" strike="noStrike" cap="none" spc="0" baseline="0" dirty="0" err="1">
                <a:solidFill>
                  <a:srgbClr val="577F9F"/>
                </a:solidFill>
                <a:effectLst/>
                <a:latin typeface="Arial"/>
                <a:ea typeface="Arial"/>
                <a:cs typeface="Arial"/>
              </a:rPr>
              <a:t>Treat</a:t>
            </a:r>
            <a:endParaRPr lang="ru-RU" sz="2800" b="1" i="0" strike="noStrike" cap="none" spc="0" baseline="0" dirty="0">
              <a:solidFill>
                <a:srgbClr val="577F9F"/>
              </a:solidFill>
              <a:effectLst/>
              <a:latin typeface="Arial"/>
              <a:ea typeface="Arial"/>
              <a:cs typeface="Arial"/>
            </a:endParaRPr>
          </a:p>
        </p:txBody>
      </p:sp>
      <p:sp>
        <p:nvSpPr>
          <p:cNvPr id="15" name="TextBox 14">
            <a:extLst>
              <a:ext uri="{FF2B5EF4-FFF2-40B4-BE49-F238E27FC236}">
                <a16:creationId xmlns:a16="http://schemas.microsoft.com/office/drawing/2014/main" id="{A1307FF4-5D09-EF34-0B7A-80DE63FC1AEE}"/>
              </a:ext>
            </a:extLst>
          </p:cNvPr>
          <p:cNvSpPr txBox="1"/>
          <p:nvPr/>
        </p:nvSpPr>
        <p:spPr>
          <a:xfrm>
            <a:off x="9847385" y="-931985"/>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9BB4F9EB-69A5-0689-3DA4-B9D667F7EEF8}"/>
              </a:ext>
            </a:extLst>
          </p:cNvPr>
          <p:cNvPicPr>
            <a:picLocks noChangeAspect="1"/>
          </p:cNvPicPr>
          <p:nvPr/>
        </p:nvPicPr>
        <p:blipFill>
          <a:blip r:embed="rId4"/>
          <a:stretch>
            <a:fillRect/>
          </a:stretch>
        </p:blipFill>
        <p:spPr>
          <a:xfrm>
            <a:off x="1425604" y="927298"/>
            <a:ext cx="9054828" cy="5744840"/>
          </a:xfrm>
          <a:prstGeom prst="rect">
            <a:avLst/>
          </a:prstGeom>
        </p:spPr>
      </p:pic>
    </p:spTree>
    <p:extLst>
      <p:ext uri="{BB962C8B-B14F-4D97-AF65-F5344CB8AC3E}">
        <p14:creationId xmlns:p14="http://schemas.microsoft.com/office/powerpoint/2010/main" val="2065324807"/>
      </p:ext>
    </p:extLst>
  </p:cSld>
  <p:clrMapOvr>
    <a:masterClrMapping/>
  </p:clrMapOvr>
  <p:transition/>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BFF7-56BB-3F5D-2F11-4E0E8D71775B}"/>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Интегрированная сортировка в контексте T2T</a:t>
            </a:r>
          </a:p>
        </p:txBody>
      </p:sp>
      <p:sp>
        <p:nvSpPr>
          <p:cNvPr id="3" name="Content Placeholder 2">
            <a:extLst>
              <a:ext uri="{FF2B5EF4-FFF2-40B4-BE49-F238E27FC236}">
                <a16:creationId xmlns:a16="http://schemas.microsoft.com/office/drawing/2014/main" id="{4B30A197-709B-642C-FDCD-C5682540086C}"/>
              </a:ext>
            </a:extLst>
          </p:cNvPr>
          <p:cNvSpPr>
            <a:spLocks noGrp="1"/>
          </p:cNvSpPr>
          <p:nvPr>
            <p:ph idx="1"/>
          </p:nvPr>
        </p:nvSpPr>
        <p:spPr/>
        <p:txBody>
          <a:bodyPr vert="horz" lIns="91440" tIns="45720" rIns="91440" bIns="45720" rtlCol="0" anchor="t">
            <a:noAutofit/>
          </a:bodyPr>
          <a:lstStyle/>
          <a:p>
            <a:r>
              <a:rPr lang="ru-RU" sz="2400" b="0" i="0" strike="noStrike" cap="none" spc="0" baseline="0" dirty="0">
                <a:solidFill>
                  <a:srgbClr val="262626"/>
                </a:solidFill>
                <a:effectLst/>
                <a:latin typeface="Arial"/>
                <a:ea typeface="Arial"/>
                <a:cs typeface="Arial"/>
              </a:rPr>
              <a:t>Поддержание универсального скрининга, </a:t>
            </a:r>
            <a:r>
              <a:rPr lang="ru-RU" sz="2400" b="0" i="0" strike="noStrike" cap="none" spc="0" baseline="0" dirty="0" err="1">
                <a:solidFill>
                  <a:srgbClr val="262626"/>
                </a:solidFill>
                <a:effectLst/>
                <a:latin typeface="Arial"/>
                <a:ea typeface="Arial"/>
                <a:cs typeface="Arial"/>
              </a:rPr>
              <a:t>когортирования</a:t>
            </a:r>
            <a:r>
              <a:rPr lang="ru-RU" sz="2400" b="0" i="0" strike="noStrike" cap="none" spc="0" baseline="0" dirty="0">
                <a:solidFill>
                  <a:srgbClr val="262626"/>
                </a:solidFill>
                <a:effectLst/>
                <a:latin typeface="Arial"/>
                <a:ea typeface="Arial"/>
                <a:cs typeface="Arial"/>
              </a:rPr>
              <a:t>, IPC</a:t>
            </a:r>
          </a:p>
          <a:p>
            <a:r>
              <a:rPr lang="ru-RU" sz="2400" b="0" i="0" strike="noStrike" cap="none" spc="0" baseline="0" dirty="0">
                <a:solidFill>
                  <a:srgbClr val="262626"/>
                </a:solidFill>
                <a:effectLst/>
                <a:latin typeface="Arial"/>
                <a:ea typeface="Arial"/>
                <a:cs typeface="Arial"/>
              </a:rPr>
              <a:t>Тестирование в режиме реального времени для пациентов с симптомами</a:t>
            </a:r>
          </a:p>
          <a:p>
            <a:r>
              <a:rPr lang="ru-RU" sz="2400" b="0" i="0" strike="noStrike" cap="none" spc="0" baseline="0" dirty="0">
                <a:solidFill>
                  <a:srgbClr val="262626"/>
                </a:solidFill>
                <a:effectLst/>
                <a:latin typeface="Arial"/>
                <a:ea typeface="Arial"/>
                <a:cs typeface="Arial"/>
              </a:rPr>
              <a:t>При </a:t>
            </a:r>
            <a:r>
              <a:rPr lang="ru-RU" sz="2400" b="0" i="1" strike="noStrike" cap="none" spc="0" baseline="0" dirty="0">
                <a:solidFill>
                  <a:srgbClr val="262626"/>
                </a:solidFill>
                <a:effectLst/>
                <a:latin typeface="Arial"/>
                <a:ea typeface="Arial"/>
                <a:cs typeface="Arial"/>
              </a:rPr>
              <a:t>тяжелых симптомах</a:t>
            </a:r>
            <a:r>
              <a:rPr lang="ru-RU" sz="2400" b="0" i="0" strike="noStrike" cap="none" spc="0" baseline="0" dirty="0">
                <a:solidFill>
                  <a:srgbClr val="262626"/>
                </a:solidFill>
                <a:effectLst/>
                <a:latin typeface="Arial"/>
                <a:ea typeface="Arial"/>
                <a:cs typeface="Arial"/>
              </a:rPr>
              <a:t> — потребуется госпитализация</a:t>
            </a:r>
          </a:p>
          <a:p>
            <a:r>
              <a:rPr lang="ru-RU" sz="2400" b="0" i="0" strike="noStrike" cap="none" spc="0" baseline="0" dirty="0">
                <a:solidFill>
                  <a:srgbClr val="262626"/>
                </a:solidFill>
                <a:effectLst/>
                <a:latin typeface="Arial"/>
                <a:ea typeface="Arial"/>
                <a:cs typeface="Arial"/>
              </a:rPr>
              <a:t>Если симптомы </a:t>
            </a:r>
            <a:r>
              <a:rPr lang="ru-RU" sz="2400" b="0" i="1" strike="noStrike" cap="none" spc="0" baseline="0" dirty="0">
                <a:solidFill>
                  <a:srgbClr val="262626"/>
                </a:solidFill>
                <a:effectLst/>
                <a:latin typeface="Arial"/>
                <a:ea typeface="Arial"/>
                <a:cs typeface="Arial"/>
              </a:rPr>
              <a:t>от легкой до умеренной</a:t>
            </a:r>
            <a:r>
              <a:rPr lang="ru-RU" sz="2400" b="0" i="0" strike="noStrike" cap="none" spc="0" baseline="0" dirty="0">
                <a:solidFill>
                  <a:srgbClr val="262626"/>
                </a:solidFill>
                <a:effectLst/>
                <a:latin typeface="Arial"/>
                <a:ea typeface="Arial"/>
                <a:cs typeface="Arial"/>
              </a:rPr>
              <a:t> степени тяжести </a:t>
            </a:r>
            <a:r>
              <a:rPr lang="ru-RU" sz="2400" b="1" i="0" strike="noStrike" cap="none" spc="0" baseline="0" dirty="0">
                <a:solidFill>
                  <a:srgbClr val="262626"/>
                </a:solidFill>
                <a:effectLst/>
                <a:latin typeface="Arial"/>
                <a:ea typeface="Arial"/>
                <a:cs typeface="Arial"/>
              </a:rPr>
              <a:t>плюс</a:t>
            </a:r>
            <a:r>
              <a:rPr lang="ru-RU" sz="2400" b="0" i="0" strike="noStrike" cap="none" spc="0" baseline="0" dirty="0">
                <a:solidFill>
                  <a:srgbClr val="262626"/>
                </a:solidFill>
                <a:effectLst/>
                <a:latin typeface="Arial"/>
                <a:ea typeface="Arial"/>
                <a:cs typeface="Arial"/>
              </a:rPr>
              <a:t> положительный результат анализа, следует оценить соответствие критериям для лечения пероральным противовирусным препаратом.</a:t>
            </a:r>
          </a:p>
        </p:txBody>
      </p:sp>
    </p:spTree>
    <p:extLst>
      <p:ext uri="{BB962C8B-B14F-4D97-AF65-F5344CB8AC3E}">
        <p14:creationId xmlns:p14="http://schemas.microsoft.com/office/powerpoint/2010/main" val="1046926088"/>
      </p:ext>
    </p:extLst>
  </p:cSld>
  <p:clrMapOvr>
    <a:masterClrMapping/>
  </p:clrMapOvr>
  <p:transition/>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360EAA-A34D-7B43-4849-1190663AA02B}"/>
              </a:ext>
            </a:extLst>
          </p:cNvPr>
          <p:cNvSpPr txBox="1"/>
          <p:nvPr/>
        </p:nvSpPr>
        <p:spPr>
          <a:xfrm>
            <a:off x="454019" y="464146"/>
            <a:ext cx="9010338" cy="800039"/>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400" b="0" i="0" strike="noStrike" cap="none" spc="0" baseline="0">
                <a:solidFill>
                  <a:srgbClr val="000000"/>
                </a:solidFill>
                <a:effectLst/>
                <a:latin typeface="Arial"/>
                <a:ea typeface="Arial"/>
                <a:cs typeface="Arial"/>
              </a:rPr>
              <a:t>Клиническая сортировка: Ориентир на коронавирусную инфекцию COVID-19</a:t>
            </a:r>
          </a:p>
        </p:txBody>
      </p:sp>
      <p:sp>
        <p:nvSpPr>
          <p:cNvPr id="5" name="Content Placeholder 2">
            <a:extLst>
              <a:ext uri="{FF2B5EF4-FFF2-40B4-BE49-F238E27FC236}">
                <a16:creationId xmlns:a16="http://schemas.microsoft.com/office/drawing/2014/main" id="{F8201516-DED5-0FFD-8DC5-74CC1BA6B2FE}"/>
              </a:ext>
            </a:extLst>
          </p:cNvPr>
          <p:cNvSpPr txBox="1"/>
          <p:nvPr/>
        </p:nvSpPr>
        <p:spPr>
          <a:xfrm>
            <a:off x="421640" y="1499186"/>
            <a:ext cx="8763000" cy="4932746"/>
          </a:xfrm>
          <a:prstGeom prst="rect">
            <a:avLst/>
          </a:prstGeom>
        </p:spPr>
        <p:txBody>
          <a:bodyPr vert="horz" lIns="91440" tIns="45720" rIns="91440" bIns="45720" rtlCol="0">
            <a:normAutofit fontScale="90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800" b="0" i="0" strike="noStrike" cap="none" spc="0" baseline="0">
                <a:solidFill>
                  <a:srgbClr val="000000"/>
                </a:solidFill>
                <a:effectLst/>
                <a:latin typeface="Arial"/>
                <a:ea typeface="Arial"/>
                <a:cs typeface="Arial"/>
              </a:rPr>
              <a:t>Главная жалоба/первоначальное впечатление</a:t>
            </a:r>
          </a:p>
          <a:p>
            <a:pPr lvl="1"/>
            <a:r>
              <a:rPr lang="ru-RU" sz="2400" b="0" i="0" strike="noStrike" cap="none" spc="0" baseline="0">
                <a:solidFill>
                  <a:srgbClr val="000000"/>
                </a:solidFill>
                <a:effectLst/>
                <a:latin typeface="Arial"/>
                <a:ea typeface="Arial"/>
                <a:cs typeface="Arial"/>
              </a:rPr>
              <a:t>Выглядит ли пациент плохо?</a:t>
            </a:r>
          </a:p>
          <a:p>
            <a:pPr lvl="1"/>
            <a:r>
              <a:rPr lang="ru-RU" sz="2400" b="0" i="0" strike="noStrike" cap="none" spc="0" baseline="0">
                <a:solidFill>
                  <a:srgbClr val="000000"/>
                </a:solidFill>
                <a:effectLst/>
                <a:latin typeface="Arial"/>
                <a:ea typeface="Arial"/>
                <a:cs typeface="Arial"/>
              </a:rPr>
              <a:t>Имеется ли у этого пациента повышенная работа дыхания? </a:t>
            </a:r>
          </a:p>
          <a:p>
            <a:pPr lvl="1"/>
            <a:r>
              <a:rPr lang="ru-RU" sz="2400" b="0" i="0" strike="noStrike" cap="none" spc="0" baseline="0">
                <a:solidFill>
                  <a:srgbClr val="000000"/>
                </a:solidFill>
                <a:effectLst/>
                <a:latin typeface="Arial"/>
                <a:ea typeface="Arial"/>
                <a:cs typeface="Arial"/>
              </a:rPr>
              <a:t>Отмечается ли у пациента спутанность сознания или изменен ли уровень сознания пациента?</a:t>
            </a:r>
          </a:p>
          <a:p>
            <a:r>
              <a:rPr lang="ru-RU" sz="2800" b="0" i="0" strike="noStrike" cap="none" spc="0" baseline="0">
                <a:solidFill>
                  <a:srgbClr val="C00000"/>
                </a:solidFill>
                <a:effectLst/>
                <a:latin typeface="Arial"/>
                <a:ea typeface="Arial"/>
                <a:cs typeface="Arial"/>
              </a:rPr>
              <a:t>Настораживающие проявления заболевания:</a:t>
            </a:r>
          </a:p>
          <a:p>
            <a:pPr lvl="1"/>
            <a:r>
              <a:rPr lang="ru-RU" sz="2400" b="0" i="0" strike="noStrike" cap="none" spc="0" baseline="0">
                <a:solidFill>
                  <a:srgbClr val="C00000"/>
                </a:solidFill>
                <a:effectLst/>
                <a:latin typeface="Arial"/>
                <a:ea typeface="Arial"/>
                <a:cs typeface="Arial"/>
              </a:rPr>
              <a:t>Сильная одышка</a:t>
            </a:r>
          </a:p>
          <a:p>
            <a:pPr lvl="1"/>
            <a:r>
              <a:rPr lang="ru-RU" sz="2400" b="0" i="0" strike="noStrike" cap="none" spc="0" baseline="0">
                <a:solidFill>
                  <a:srgbClr val="C00000"/>
                </a:solidFill>
                <a:effectLst/>
                <a:latin typeface="Arial"/>
                <a:ea typeface="Arial"/>
                <a:cs typeface="Arial"/>
              </a:rPr>
              <a:t>SpO2 94 % или ниже </a:t>
            </a:r>
          </a:p>
          <a:p>
            <a:pPr lvl="1"/>
            <a:r>
              <a:rPr lang="ru-RU" sz="2400" b="0" i="0" strike="noStrike" cap="none" spc="0" baseline="0">
                <a:solidFill>
                  <a:srgbClr val="C00000"/>
                </a:solidFill>
                <a:effectLst/>
                <a:latin typeface="Arial"/>
                <a:ea typeface="Arial"/>
                <a:cs typeface="Arial"/>
              </a:rPr>
              <a:t>Одышка (затрудненное дыхание) в покое и/или при физической нагрузке</a:t>
            </a:r>
          </a:p>
          <a:p>
            <a:pPr lvl="1"/>
            <a:r>
              <a:rPr lang="ru-RU" sz="2400" b="0" i="0" strike="noStrike" cap="none" spc="0" baseline="0">
                <a:solidFill>
                  <a:srgbClr val="C00000"/>
                </a:solidFill>
                <a:effectLst/>
                <a:latin typeface="Arial"/>
                <a:ea typeface="Arial"/>
                <a:cs typeface="Arial"/>
              </a:rPr>
              <a:t>Сильная и/или неуменьшающаяся боль в груди</a:t>
            </a:r>
          </a:p>
          <a:p>
            <a:pPr lvl="1"/>
            <a:r>
              <a:rPr lang="ru-RU" sz="2400" b="0" i="0" strike="noStrike" cap="none" spc="0" baseline="0">
                <a:solidFill>
                  <a:srgbClr val="C00000"/>
                </a:solidFill>
                <a:effectLst/>
                <a:latin typeface="Arial"/>
                <a:ea typeface="Arial"/>
                <a:cs typeface="Arial"/>
              </a:rPr>
              <a:t>Сильная слабость</a:t>
            </a:r>
          </a:p>
          <a:p>
            <a:pPr lvl="1"/>
            <a:r>
              <a:rPr lang="ru-RU" sz="2400" b="0" i="0" strike="noStrike" cap="none" spc="0" baseline="0">
                <a:solidFill>
                  <a:srgbClr val="C00000"/>
                </a:solidFill>
                <a:effectLst/>
                <a:latin typeface="Arial"/>
                <a:ea typeface="Arial"/>
                <a:cs typeface="Arial"/>
              </a:rPr>
              <a:t>Изменение уровня сознания, например, вялость, спутанность сознания, головокружение</a:t>
            </a:r>
          </a:p>
        </p:txBody>
      </p:sp>
      <p:pic>
        <p:nvPicPr>
          <p:cNvPr id="6" name="Picture 5">
            <a:extLst>
              <a:ext uri="{FF2B5EF4-FFF2-40B4-BE49-F238E27FC236}">
                <a16:creationId xmlns:a16="http://schemas.microsoft.com/office/drawing/2014/main" id="{59CCBC90-98D6-1BE7-8249-47E23618F00B}"/>
              </a:ext>
            </a:extLst>
          </p:cNvPr>
          <p:cNvPicPr>
            <a:picLocks noChangeAspect="1"/>
          </p:cNvPicPr>
          <p:nvPr/>
        </p:nvPicPr>
        <p:blipFill>
          <a:blip r:embed="rId3"/>
          <a:stretch>
            <a:fillRect/>
          </a:stretch>
        </p:blipFill>
        <p:spPr>
          <a:xfrm>
            <a:off x="9464357" y="4126381"/>
            <a:ext cx="2143125" cy="2143125"/>
          </a:xfrm>
          <a:prstGeom prst="rect">
            <a:avLst/>
          </a:prstGeom>
        </p:spPr>
      </p:pic>
    </p:spTree>
    <p:extLst>
      <p:ext uri="{BB962C8B-B14F-4D97-AF65-F5344CB8AC3E}">
        <p14:creationId xmlns:p14="http://schemas.microsoft.com/office/powerpoint/2010/main" val="398439820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18E2-5C31-CD4D-0755-7BBA25B1DAC7}"/>
              </a:ext>
            </a:extLst>
          </p:cNvPr>
          <p:cNvSpPr>
            <a:spLocks noGrp="1"/>
          </p:cNvSpPr>
          <p:nvPr>
            <p:ph type="title"/>
          </p:nvPr>
        </p:nvSpPr>
        <p:spPr>
          <a:xfrm>
            <a:off x="838200" y="375844"/>
            <a:ext cx="8543925" cy="800039"/>
          </a:xfrm>
        </p:spPr>
        <p:txBody>
          <a:bodyPr>
            <a:normAutofit fontScale="90000"/>
          </a:bodyPr>
          <a:lstStyle/>
          <a:p>
            <a:r>
              <a:rPr lang="ru-RU" sz="3600" b="1" i="0" strike="noStrike" cap="none" spc="0" baseline="0" dirty="0">
                <a:solidFill>
                  <a:srgbClr val="577F9F"/>
                </a:solidFill>
                <a:effectLst/>
                <a:latin typeface="Arial"/>
                <a:ea typeface="Arial"/>
                <a:cs typeface="Arial"/>
              </a:rPr>
              <a:t>Что такое коронавирусная </a:t>
            </a:r>
            <a:br>
              <a:rPr lang="en-US" sz="3600" b="1" i="0" strike="noStrike" cap="none" spc="0" baseline="0" dirty="0">
                <a:solidFill>
                  <a:srgbClr val="577F9F"/>
                </a:solidFill>
                <a:effectLst/>
                <a:latin typeface="Arial"/>
                <a:ea typeface="Arial"/>
                <a:cs typeface="Arial"/>
              </a:rPr>
            </a:br>
            <a:r>
              <a:rPr lang="ru-RU" sz="3600" b="1" i="0" strike="noStrike" cap="none" spc="0" baseline="0" dirty="0">
                <a:solidFill>
                  <a:srgbClr val="577F9F"/>
                </a:solidFill>
                <a:effectLst/>
                <a:latin typeface="Arial"/>
                <a:ea typeface="Arial"/>
                <a:cs typeface="Arial"/>
              </a:rPr>
              <a:t>инфекция COVID-19?</a:t>
            </a:r>
            <a:endParaRPr lang="en-US" dirty="0"/>
          </a:p>
        </p:txBody>
      </p:sp>
      <p:sp>
        <p:nvSpPr>
          <p:cNvPr id="3" name="Content Placeholder 2">
            <a:extLst>
              <a:ext uri="{FF2B5EF4-FFF2-40B4-BE49-F238E27FC236}">
                <a16:creationId xmlns:a16="http://schemas.microsoft.com/office/drawing/2014/main" id="{133E3AC5-8E63-2C75-0159-D14A0B0876F1}"/>
              </a:ext>
            </a:extLst>
          </p:cNvPr>
          <p:cNvSpPr>
            <a:spLocks noGrp="1"/>
          </p:cNvSpPr>
          <p:nvPr>
            <p:ph idx="1"/>
          </p:nvPr>
        </p:nvSpPr>
        <p:spPr>
          <a:xfrm>
            <a:off x="838201" y="1636730"/>
            <a:ext cx="5059165" cy="4932746"/>
          </a:xfrm>
        </p:spPr>
        <p:txBody>
          <a:bodyPr/>
          <a:lstStyle/>
          <a:p>
            <a:r>
              <a:rPr lang="ru-RU" sz="2800" b="0" i="0" strike="noStrike" cap="none" spc="0" baseline="0">
                <a:solidFill>
                  <a:srgbClr val="262626"/>
                </a:solidFill>
                <a:effectLst/>
                <a:latin typeface="Arial"/>
                <a:ea typeface="Arial"/>
                <a:cs typeface="Arial"/>
              </a:rPr>
              <a:t>Инфекция, вызванная SARS-CoV-2 (тяжелый острый респираторный синдром — коронавирус 2)</a:t>
            </a:r>
          </a:p>
          <a:p>
            <a:r>
              <a:rPr lang="ru-RU" sz="2800" b="0" i="0" strike="noStrike" cap="none" spc="0" baseline="0">
                <a:solidFill>
                  <a:srgbClr val="262626"/>
                </a:solidFill>
                <a:effectLst/>
                <a:latin typeface="Arial"/>
                <a:ea typeface="Arial"/>
                <a:cs typeface="Arial"/>
              </a:rPr>
              <a:t>SARS-CoV2 является одним из видов коронавируса; он является причиной продолжающихся инфекций по всему миру</a:t>
            </a:r>
          </a:p>
          <a:p>
            <a:endParaRPr lang="en-US"/>
          </a:p>
        </p:txBody>
      </p:sp>
      <p:pic>
        <p:nvPicPr>
          <p:cNvPr id="4" name="Picture 3">
            <a:extLst>
              <a:ext uri="{FF2B5EF4-FFF2-40B4-BE49-F238E27FC236}">
                <a16:creationId xmlns:a16="http://schemas.microsoft.com/office/drawing/2014/main" id="{EC12BE27-AD2A-4164-8060-CF27585FA8E7}"/>
              </a:ext>
            </a:extLst>
          </p:cNvPr>
          <p:cNvPicPr>
            <a:picLocks noChangeAspect="1"/>
          </p:cNvPicPr>
          <p:nvPr/>
        </p:nvPicPr>
        <p:blipFill>
          <a:blip r:embed="rId3"/>
          <a:stretch>
            <a:fillRect/>
          </a:stretch>
        </p:blipFill>
        <p:spPr>
          <a:xfrm>
            <a:off x="5871835" y="3510444"/>
            <a:ext cx="5984091" cy="3059032"/>
          </a:xfrm>
          <a:prstGeom prst="rect">
            <a:avLst/>
          </a:prstGeom>
        </p:spPr>
      </p:pic>
      <p:pic>
        <p:nvPicPr>
          <p:cNvPr id="6" name="Picture 5">
            <a:extLst>
              <a:ext uri="{FF2B5EF4-FFF2-40B4-BE49-F238E27FC236}">
                <a16:creationId xmlns:a16="http://schemas.microsoft.com/office/drawing/2014/main" id="{4170C1FA-92D6-46C0-A501-94A14EC5F998}"/>
              </a:ext>
            </a:extLst>
          </p:cNvPr>
          <p:cNvPicPr>
            <a:picLocks noChangeAspect="1"/>
          </p:cNvPicPr>
          <p:nvPr/>
        </p:nvPicPr>
        <p:blipFill>
          <a:blip r:embed="rId4"/>
          <a:stretch>
            <a:fillRect/>
          </a:stretch>
        </p:blipFill>
        <p:spPr>
          <a:xfrm>
            <a:off x="7033845" y="847962"/>
            <a:ext cx="4600605" cy="2447772"/>
          </a:xfrm>
          <a:prstGeom prst="rect">
            <a:avLst/>
          </a:prstGeom>
        </p:spPr>
      </p:pic>
    </p:spTree>
    <p:extLst>
      <p:ext uri="{BB962C8B-B14F-4D97-AF65-F5344CB8AC3E}">
        <p14:creationId xmlns:p14="http://schemas.microsoft.com/office/powerpoint/2010/main" val="10178379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CDF287-F90E-00E8-9B16-026738F43947}"/>
              </a:ext>
            </a:extLst>
          </p:cNvPr>
          <p:cNvSpPr>
            <a:spLocks noGrp="1"/>
          </p:cNvSpPr>
          <p:nvPr>
            <p:ph type="title"/>
          </p:nvPr>
        </p:nvSpPr>
        <p:spPr>
          <a:xfrm>
            <a:off x="275492" y="137396"/>
            <a:ext cx="10590436" cy="800039"/>
          </a:xfrm>
        </p:spPr>
        <p:txBody>
          <a:bodyPr>
            <a:noAutofit/>
          </a:bodyPr>
          <a:lstStyle/>
          <a:p>
            <a:r>
              <a:rPr lang="en-US" sz="2800">
                <a:latin typeface="Arial"/>
                <a:cs typeface="Arial"/>
              </a:rPr>
              <a:t>Clinical triage: Adults with confirmed or suspected COVID-19</a:t>
            </a:r>
            <a:endParaRPr lang="en-US" sz="2800"/>
          </a:p>
        </p:txBody>
      </p:sp>
      <p:sp>
        <p:nvSpPr>
          <p:cNvPr id="2" name="Content Placeholder 1">
            <a:extLst>
              <a:ext uri="{FF2B5EF4-FFF2-40B4-BE49-F238E27FC236}">
                <a16:creationId xmlns:a16="http://schemas.microsoft.com/office/drawing/2014/main" id="{EC8879CE-24CE-C212-6FA7-D98E6C083A8C}"/>
              </a:ext>
            </a:extLst>
          </p:cNvPr>
          <p:cNvSpPr>
            <a:spLocks noGrp="1"/>
          </p:cNvSpPr>
          <p:nvPr>
            <p:ph idx="1"/>
          </p:nvPr>
        </p:nvSpPr>
        <p:spPr/>
        <p:txBody>
          <a:bodyPr/>
          <a:lstStyle/>
          <a:p>
            <a:endParaRPr lang="en-US"/>
          </a:p>
        </p:txBody>
      </p:sp>
      <p:graphicFrame>
        <p:nvGraphicFramePr>
          <p:cNvPr id="5" name="Table 4">
            <a:extLst>
              <a:ext uri="{FF2B5EF4-FFF2-40B4-BE49-F238E27FC236}">
                <a16:creationId xmlns:a16="http://schemas.microsoft.com/office/drawing/2014/main" id="{0D836FD3-18EA-268A-8820-FE9A11CB374C}"/>
              </a:ext>
            </a:extLst>
          </p:cNvPr>
          <p:cNvGraphicFramePr>
            <a:graphicFrameLocks noGrp="1"/>
          </p:cNvGraphicFramePr>
          <p:nvPr/>
        </p:nvGraphicFramePr>
        <p:xfrm>
          <a:off x="423004" y="1437213"/>
          <a:ext cx="10590436" cy="4587666"/>
        </p:xfrm>
        <a:graphic>
          <a:graphicData uri="http://schemas.openxmlformats.org/drawingml/2006/table">
            <a:tbl>
              <a:tblPr/>
              <a:tblGrid>
                <a:gridCol w="2865141">
                  <a:extLst>
                    <a:ext uri="{9D8B030D-6E8A-4147-A177-3AD203B41FA5}">
                      <a16:colId xmlns:a16="http://schemas.microsoft.com/office/drawing/2014/main" val="3071502137"/>
                    </a:ext>
                  </a:extLst>
                </a:gridCol>
                <a:gridCol w="2887017">
                  <a:extLst>
                    <a:ext uri="{9D8B030D-6E8A-4147-A177-3AD203B41FA5}">
                      <a16:colId xmlns:a16="http://schemas.microsoft.com/office/drawing/2014/main" val="1920781404"/>
                    </a:ext>
                  </a:extLst>
                </a:gridCol>
                <a:gridCol w="4838278">
                  <a:extLst>
                    <a:ext uri="{9D8B030D-6E8A-4147-A177-3AD203B41FA5}">
                      <a16:colId xmlns:a16="http://schemas.microsoft.com/office/drawing/2014/main" val="4237461708"/>
                    </a:ext>
                  </a:extLst>
                </a:gridCol>
              </a:tblGrid>
              <a:tr h="633943">
                <a:tc>
                  <a:txBody>
                    <a:bodyPr/>
                    <a:lstStyle/>
                    <a:p>
                      <a:pPr algn="l" rtl="0" fontAlgn="base"/>
                      <a:r>
                        <a:rPr lang="en-US" sz="1800" b="1" i="0">
                          <a:solidFill>
                            <a:srgbClr val="FFFFFF"/>
                          </a:solidFill>
                          <a:effectLst/>
                          <a:latin typeface="Arial"/>
                          <a:cs typeface="Arial"/>
                        </a:rPr>
                        <a:t>Vital Sign​</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tc>
                  <a:txBody>
                    <a:bodyPr/>
                    <a:lstStyle/>
                    <a:p>
                      <a:pPr algn="l" rtl="0" fontAlgn="base"/>
                      <a:r>
                        <a:rPr lang="en-US" sz="1800" b="1" i="0">
                          <a:solidFill>
                            <a:srgbClr val="FFFFFF"/>
                          </a:solidFill>
                          <a:effectLst/>
                          <a:latin typeface="Arial"/>
                          <a:cs typeface="Arial"/>
                        </a:rPr>
                        <a:t>Normal Adult Parameters​</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tc>
                  <a:txBody>
                    <a:bodyPr/>
                    <a:lstStyle/>
                    <a:p>
                      <a:pPr algn="l" rtl="0" fontAlgn="base"/>
                      <a:r>
                        <a:rPr lang="en-US" sz="1800" b="1" i="0">
                          <a:solidFill>
                            <a:srgbClr val="FFFFFF"/>
                          </a:solidFill>
                          <a:effectLst/>
                          <a:latin typeface="Arial"/>
                          <a:cs typeface="Arial"/>
                        </a:rPr>
                        <a:t>COVID-19 Abnormalities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extLst>
                  <a:ext uri="{0D108BD9-81ED-4DB2-BD59-A6C34878D82A}">
                    <a16:rowId xmlns:a16="http://schemas.microsoft.com/office/drawing/2014/main" val="3831586863"/>
                  </a:ext>
                </a:extLst>
              </a:tr>
              <a:tr h="419334">
                <a:tc>
                  <a:txBody>
                    <a:bodyPr/>
                    <a:lstStyle/>
                    <a:p>
                      <a:pPr algn="l" rtl="0" fontAlgn="base"/>
                      <a:r>
                        <a:rPr lang="en-US" sz="1800" b="0" i="0">
                          <a:solidFill>
                            <a:srgbClr val="000000"/>
                          </a:solidFill>
                          <a:effectLst/>
                          <a:latin typeface="Arial"/>
                          <a:cs typeface="Arial"/>
                        </a:rPr>
                        <a:t>Temperature​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98.6</a:t>
                      </a:r>
                      <a:r>
                        <a:rPr lang="en-US" sz="1800" b="0" i="0" u="none" strike="noStrike" noProof="0">
                          <a:solidFill>
                            <a:srgbClr val="000000"/>
                          </a:solidFill>
                          <a:effectLst/>
                          <a:latin typeface="Arial"/>
                        </a:rPr>
                        <a:t>°</a:t>
                      </a:r>
                      <a:r>
                        <a:rPr lang="en-US" sz="1800" b="0" i="0">
                          <a:solidFill>
                            <a:srgbClr val="000000"/>
                          </a:solidFill>
                          <a:effectLst/>
                          <a:latin typeface="Arial"/>
                          <a:cs typeface="Arial"/>
                        </a:rPr>
                        <a:t>F or 37</a:t>
                      </a:r>
                      <a:r>
                        <a:rPr lang="en-US" sz="1800" b="0" i="0" u="none" strike="noStrike" noProof="0">
                          <a:solidFill>
                            <a:srgbClr val="000000"/>
                          </a:solidFill>
                          <a:effectLst/>
                          <a:latin typeface="Arial"/>
                        </a:rPr>
                        <a:t>°</a:t>
                      </a:r>
                      <a:r>
                        <a:rPr lang="en-US" sz="1800" b="0" i="0">
                          <a:solidFill>
                            <a:srgbClr val="000000"/>
                          </a:solidFill>
                          <a:effectLst/>
                          <a:latin typeface="Arial"/>
                          <a:cs typeface="Arial"/>
                        </a:rPr>
                        <a:t>C​</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Fever: &gt;100.4°F or 38°C​</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2442605526"/>
                  </a:ext>
                </a:extLst>
              </a:tr>
              <a:tr h="1317908">
                <a:tc>
                  <a:txBody>
                    <a:bodyPr/>
                    <a:lstStyle/>
                    <a:p>
                      <a:pPr algn="l" rtl="0" fontAlgn="base"/>
                      <a:r>
                        <a:rPr lang="en-US" sz="1800" b="0" i="0">
                          <a:solidFill>
                            <a:srgbClr val="000000"/>
                          </a:solidFill>
                          <a:effectLst/>
                          <a:latin typeface="Arial"/>
                          <a:cs typeface="Arial"/>
                        </a:rPr>
                        <a:t>Blood pressure​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Average 120/90 ​</a:t>
                      </a:r>
                    </a:p>
                    <a:p>
                      <a:pPr algn="l" rtl="0" fontAlgn="base"/>
                      <a:r>
                        <a:rPr lang="en-US" sz="1800" b="0" i="0">
                          <a:solidFill>
                            <a:srgbClr val="000000"/>
                          </a:solidFill>
                          <a:effectLst/>
                          <a:latin typeface="Arial"/>
                          <a:cs typeface="Arial"/>
                        </a:rPr>
                        <a:t>(90/60–130/89, depending on baseline)​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Low BP: Dehydration or sepsis​</a:t>
                      </a:r>
                    </a:p>
                    <a:p>
                      <a:pPr algn="l" rtl="0" fontAlgn="base"/>
                      <a:r>
                        <a:rPr lang="en-US" sz="1800" b="0" i="0">
                          <a:solidFill>
                            <a:srgbClr val="000000"/>
                          </a:solidFill>
                          <a:effectLst/>
                          <a:latin typeface="Arial"/>
                          <a:cs typeface="Arial"/>
                        </a:rPr>
                        <a:t>​</a:t>
                      </a:r>
                    </a:p>
                    <a:p>
                      <a:pPr algn="l" rtl="0" fontAlgn="base"/>
                      <a:r>
                        <a:rPr lang="en-US" sz="1800" b="0" i="0">
                          <a:solidFill>
                            <a:srgbClr val="000000"/>
                          </a:solidFill>
                          <a:effectLst/>
                          <a:latin typeface="Arial"/>
                          <a:cs typeface="Arial"/>
                        </a:rPr>
                        <a:t>High BP: Volume overload, uncontrolled HTN, anxiety, pain​</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4071102799"/>
                  </a:ext>
                </a:extLst>
              </a:tr>
              <a:tr h="419334">
                <a:tc>
                  <a:txBody>
                    <a:bodyPr/>
                    <a:lstStyle/>
                    <a:p>
                      <a:pPr algn="l" rtl="0" fontAlgn="base"/>
                      <a:r>
                        <a:rPr lang="en-US" sz="1800" b="0" i="0">
                          <a:solidFill>
                            <a:srgbClr val="000000"/>
                          </a:solidFill>
                          <a:effectLst/>
                          <a:latin typeface="Arial"/>
                          <a:cs typeface="Arial"/>
                        </a:rPr>
                        <a:t>Pulse/heart rate​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mn-lt"/>
                          <a:cs typeface="Arial"/>
                        </a:rPr>
                        <a:t>60–99 </a:t>
                      </a:r>
                      <a:r>
                        <a:rPr lang="en-US" sz="1800" b="0" i="0">
                          <a:solidFill>
                            <a:srgbClr val="000000"/>
                          </a:solidFill>
                          <a:effectLst/>
                          <a:latin typeface="Arial"/>
                          <a:cs typeface="Arial"/>
                        </a:rPr>
                        <a:t>bmp​</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High HR (tachycardia​)</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4153473409"/>
                  </a:ext>
                </a:extLst>
              </a:tr>
              <a:tr h="419334">
                <a:tc>
                  <a:txBody>
                    <a:bodyPr/>
                    <a:lstStyle/>
                    <a:p>
                      <a:pPr algn="l" rtl="0" fontAlgn="base"/>
                      <a:r>
                        <a:rPr lang="en-US" sz="1800" b="0" i="0">
                          <a:solidFill>
                            <a:srgbClr val="000000"/>
                          </a:solidFill>
                          <a:effectLst/>
                          <a:latin typeface="Arial"/>
                          <a:cs typeface="Arial"/>
                        </a:rPr>
                        <a:t>Respiratory rate​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mn-lt"/>
                          <a:cs typeface="Arial"/>
                        </a:rPr>
                        <a:t>16–22 </a:t>
                      </a:r>
                      <a:r>
                        <a:rPr lang="en-US" sz="1800" b="0" i="0">
                          <a:solidFill>
                            <a:srgbClr val="000000"/>
                          </a:solidFill>
                          <a:effectLst/>
                          <a:latin typeface="Arial"/>
                          <a:cs typeface="Arial"/>
                        </a:rPr>
                        <a:t>bmp​</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High RR (tachypnea​)</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4199238679"/>
                  </a:ext>
                </a:extLst>
              </a:tr>
              <a:tr h="599049">
                <a:tc>
                  <a:txBody>
                    <a:bodyPr/>
                    <a:lstStyle/>
                    <a:p>
                      <a:pPr algn="l" rtl="0" fontAlgn="base"/>
                      <a:r>
                        <a:rPr lang="en-US" sz="1800" b="0" i="0">
                          <a:solidFill>
                            <a:srgbClr val="000000"/>
                          </a:solidFill>
                          <a:effectLst/>
                          <a:latin typeface="Arial"/>
                          <a:cs typeface="Arial"/>
                        </a:rPr>
                        <a:t>Oxygen saturation (SpO</a:t>
                      </a:r>
                      <a:r>
                        <a:rPr lang="en-US" sz="1800" b="0" i="0" baseline="-25000">
                          <a:solidFill>
                            <a:srgbClr val="000000"/>
                          </a:solidFill>
                          <a:effectLst/>
                          <a:latin typeface="Arial"/>
                          <a:cs typeface="Arial"/>
                        </a:rPr>
                        <a:t>2</a:t>
                      </a:r>
                      <a:r>
                        <a:rPr lang="en-US" sz="1800" b="0" i="0">
                          <a:solidFill>
                            <a:srgbClr val="000000"/>
                          </a:solidFill>
                          <a:effectLst/>
                          <a:latin typeface="Arial"/>
                          <a:cs typeface="Arial"/>
                        </a:rPr>
                        <a:t>)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 ≥94% on room air</a:t>
                      </a:r>
                      <a:endParaRPr lang="en-US" sz="1800" b="0" i="0">
                        <a:solidFill>
                          <a:srgbClr val="000000"/>
                        </a:solidFill>
                        <a:effectLst/>
                        <a:latin typeface="Arial" panose="020B0604020202020204" pitchFamily="34" charset="0"/>
                        <a:cs typeface="Arial" panose="020B0604020202020204" pitchFamily="34" charset="0"/>
                      </a:endParaRP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&lt;94% requires supplemental O</a:t>
                      </a:r>
                      <a:r>
                        <a:rPr lang="en-US" sz="1800" b="0" i="0" baseline="-25000">
                          <a:solidFill>
                            <a:srgbClr val="000000"/>
                          </a:solidFill>
                          <a:effectLst/>
                          <a:latin typeface="Arial"/>
                          <a:cs typeface="Arial"/>
                        </a:rPr>
                        <a:t>2</a:t>
                      </a:r>
                      <a:r>
                        <a:rPr lang="en-US" sz="1800" b="0" i="0">
                          <a:solidFill>
                            <a:srgbClr val="000000"/>
                          </a:solidFill>
                          <a:effectLst/>
                          <a:latin typeface="Arial"/>
                          <a:cs typeface="Arial"/>
                        </a:rPr>
                        <a:t>​</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3307197983"/>
                  </a:ext>
                </a:extLst>
              </a:tr>
              <a:tr h="778764">
                <a:tc>
                  <a:txBody>
                    <a:bodyPr/>
                    <a:lstStyle/>
                    <a:p>
                      <a:pPr algn="l" rtl="0" fontAlgn="base"/>
                      <a:r>
                        <a:rPr lang="en-US" sz="1800" b="0" i="0">
                          <a:solidFill>
                            <a:srgbClr val="000000"/>
                          </a:solidFill>
                          <a:effectLst/>
                          <a:latin typeface="Arial"/>
                          <a:cs typeface="Arial"/>
                        </a:rPr>
                        <a:t>Pain level</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Scale of </a:t>
                      </a:r>
                      <a:r>
                        <a:rPr lang="en-US" sz="1800" b="0" i="0">
                          <a:solidFill>
                            <a:srgbClr val="000000"/>
                          </a:solidFill>
                          <a:effectLst/>
                          <a:latin typeface="+mn-lt"/>
                          <a:cs typeface="Arial"/>
                        </a:rPr>
                        <a:t>1–10 </a:t>
                      </a:r>
                      <a:r>
                        <a:rPr lang="en-US" sz="1800" b="0" i="0">
                          <a:solidFill>
                            <a:srgbClr val="000000"/>
                          </a:solidFill>
                          <a:effectLst/>
                          <a:latin typeface="Arial"/>
                          <a:cs typeface="Arial"/>
                        </a:rPr>
                        <a:t>(subjective)​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Red flag: Very high/abnormal pain levels for chest pain, headache, etc.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1616214841"/>
                  </a:ext>
                </a:extLst>
              </a:tr>
            </a:tbl>
          </a:graphicData>
        </a:graphic>
      </p:graphicFrame>
      <p:pic>
        <p:nvPicPr>
          <p:cNvPr id="6" name="Picture 5">
            <a:extLst>
              <a:ext uri="{FF2B5EF4-FFF2-40B4-BE49-F238E27FC236}">
                <a16:creationId xmlns:a16="http://schemas.microsoft.com/office/drawing/2014/main" id="{54D32DD5-8FDA-73FE-60DE-1F2170B008AF}"/>
              </a:ext>
            </a:extLst>
          </p:cNvPr>
          <p:cNvPicPr>
            <a:picLocks noChangeAspect="1"/>
          </p:cNvPicPr>
          <p:nvPr/>
        </p:nvPicPr>
        <p:blipFill>
          <a:blip r:embed="rId4"/>
          <a:stretch>
            <a:fillRect/>
          </a:stretch>
        </p:blipFill>
        <p:spPr>
          <a:xfrm>
            <a:off x="11138375" y="3251144"/>
            <a:ext cx="959803" cy="959803"/>
          </a:xfrm>
          <a:prstGeom prst="rect">
            <a:avLst/>
          </a:prstGeom>
        </p:spPr>
      </p:pic>
    </p:spTree>
    <p:extLst>
      <p:ext uri="{BB962C8B-B14F-4D97-AF65-F5344CB8AC3E}">
        <p14:creationId xmlns:p14="http://schemas.microsoft.com/office/powerpoint/2010/main" val="1282334939"/>
      </p:ext>
    </p:extLst>
  </p:cSld>
  <p:clrMapOvr>
    <a:masterClrMapping/>
  </p:clrMapOvr>
  <p:transition/>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81D7DD-EC4C-88A8-0B7A-58274709D7B2}"/>
              </a:ext>
            </a:extLst>
          </p:cNvPr>
          <p:cNvSpPr>
            <a:spLocks noGrp="1"/>
          </p:cNvSpPr>
          <p:nvPr>
            <p:ph type="title"/>
          </p:nvPr>
        </p:nvSpPr>
        <p:spPr>
          <a:xfrm>
            <a:off x="446314" y="288524"/>
            <a:ext cx="8543925" cy="800039"/>
          </a:xfrm>
        </p:spPr>
        <p:txBody>
          <a:bodyPr>
            <a:normAutofit fontScale="90000"/>
          </a:bodyPr>
          <a:lstStyle/>
          <a:p>
            <a:r>
              <a:rPr lang="ru-RU" sz="3600" b="1" i="0" strike="noStrike" cap="none" spc="0" baseline="0">
                <a:solidFill>
                  <a:srgbClr val="577F9F"/>
                </a:solidFill>
                <a:effectLst/>
                <a:latin typeface="Arial"/>
                <a:ea typeface="Arial"/>
                <a:cs typeface="Arial"/>
              </a:rPr>
              <a:t>Клиническая сортировка: Ориентир на коронавирусную инфекцию COVID-19</a:t>
            </a:r>
          </a:p>
        </p:txBody>
      </p:sp>
      <p:sp>
        <p:nvSpPr>
          <p:cNvPr id="5" name="Content Placeholder 2">
            <a:extLst>
              <a:ext uri="{FF2B5EF4-FFF2-40B4-BE49-F238E27FC236}">
                <a16:creationId xmlns:a16="http://schemas.microsoft.com/office/drawing/2014/main" id="{AD680777-C07D-7410-AC12-AD95236D5639}"/>
              </a:ext>
            </a:extLst>
          </p:cNvPr>
          <p:cNvSpPr>
            <a:spLocks noGrp="1"/>
          </p:cNvSpPr>
          <p:nvPr>
            <p:ph idx="1"/>
          </p:nvPr>
        </p:nvSpPr>
        <p:spPr>
          <a:xfrm>
            <a:off x="1118118" y="1300828"/>
            <a:ext cx="10207608" cy="4932746"/>
          </a:xfrm>
        </p:spPr>
        <p:txBody>
          <a:bodyPr vert="horz" lIns="91440" tIns="45720" rIns="91440" bIns="45720" rtlCol="0" anchor="t">
            <a:noAutofit/>
          </a:bodyPr>
          <a:lstStyle/>
          <a:p>
            <a:r>
              <a:rPr lang="ru-RU" sz="2800" b="0" i="0" strike="noStrike" cap="none" spc="0" baseline="0" dirty="0">
                <a:solidFill>
                  <a:srgbClr val="262626"/>
                </a:solidFill>
                <a:effectLst/>
                <a:latin typeface="Arial"/>
                <a:ea typeface="Arial"/>
                <a:cs typeface="Arial"/>
              </a:rPr>
              <a:t>Дополнительная важная информация:</a:t>
            </a:r>
          </a:p>
          <a:p>
            <a:pPr lvl="1"/>
            <a:r>
              <a:rPr lang="ru-RU" sz="2400" b="0" i="0" strike="noStrike" cap="none" spc="0" baseline="0" dirty="0">
                <a:solidFill>
                  <a:srgbClr val="262626"/>
                </a:solidFill>
                <a:effectLst/>
                <a:latin typeface="Arial"/>
                <a:ea typeface="Arial"/>
                <a:cs typeface="Arial"/>
              </a:rPr>
              <a:t>Возраст</a:t>
            </a:r>
          </a:p>
          <a:p>
            <a:pPr lvl="1"/>
            <a:r>
              <a:rPr lang="ru-RU" sz="2400" b="0" i="0" strike="noStrike" cap="none" spc="0" baseline="0" dirty="0">
                <a:solidFill>
                  <a:srgbClr val="262626"/>
                </a:solidFill>
                <a:effectLst/>
                <a:latin typeface="Arial"/>
                <a:ea typeface="Arial"/>
                <a:cs typeface="Arial"/>
              </a:rPr>
              <a:t>Анамнез перенесенных заболеваний</a:t>
            </a:r>
          </a:p>
          <a:p>
            <a:pPr lvl="1"/>
            <a:r>
              <a:rPr lang="ru-RU" sz="2400" b="0" i="0" strike="noStrike" cap="none" spc="0" baseline="0" dirty="0">
                <a:solidFill>
                  <a:srgbClr val="262626"/>
                </a:solidFill>
                <a:effectLst/>
                <a:latin typeface="Arial"/>
                <a:ea typeface="Arial"/>
                <a:cs typeface="Arial"/>
              </a:rPr>
              <a:t>Сопутствующие заболевания с высоким риском:</a:t>
            </a:r>
          </a:p>
          <a:p>
            <a:pPr lvl="2"/>
            <a:r>
              <a:rPr lang="ru-RU" sz="2000" b="0" i="0" strike="noStrike" cap="none" spc="0" baseline="0" dirty="0">
                <a:solidFill>
                  <a:srgbClr val="262626"/>
                </a:solidFill>
                <a:effectLst/>
                <a:latin typeface="Arial"/>
                <a:ea typeface="Arial"/>
                <a:cs typeface="Arial"/>
              </a:rPr>
              <a:t>Хронические заболевания: сахарный диабет, </a:t>
            </a:r>
            <a:r>
              <a:rPr lang="ru-RU" sz="2000" b="0" i="0" strike="noStrike" cap="none" spc="0" baseline="0" dirty="0" err="1">
                <a:solidFill>
                  <a:srgbClr val="262626"/>
                </a:solidFill>
                <a:effectLst/>
                <a:latin typeface="Arial"/>
                <a:ea typeface="Arial"/>
                <a:cs typeface="Arial"/>
              </a:rPr>
              <a:t>серповидноклеточная</a:t>
            </a:r>
            <a:r>
              <a:rPr lang="ru-RU" sz="2000" b="0" i="0" strike="noStrike" cap="none" spc="0" baseline="0" dirty="0">
                <a:solidFill>
                  <a:srgbClr val="262626"/>
                </a:solidFill>
                <a:effectLst/>
                <a:latin typeface="Arial"/>
                <a:ea typeface="Arial"/>
                <a:cs typeface="Arial"/>
              </a:rPr>
              <a:t> болезнь, гипертензия, </a:t>
            </a:r>
            <a:r>
              <a:rPr lang="ru-RU" sz="2000" b="0" i="0" strike="noStrike" cap="none" spc="0" baseline="0" dirty="0" err="1">
                <a:solidFill>
                  <a:srgbClr val="262626"/>
                </a:solidFill>
                <a:effectLst/>
                <a:latin typeface="Arial"/>
                <a:ea typeface="Arial"/>
                <a:cs typeface="Arial"/>
              </a:rPr>
              <a:t>ХБП</a:t>
            </a:r>
            <a:endParaRPr lang="ru-RU" sz="2000" b="0" i="0" strike="noStrike" cap="none" spc="0" baseline="0" dirty="0">
              <a:solidFill>
                <a:srgbClr val="262626"/>
              </a:solidFill>
              <a:effectLst/>
              <a:latin typeface="Arial"/>
              <a:ea typeface="Arial"/>
              <a:cs typeface="Arial"/>
            </a:endParaRPr>
          </a:p>
          <a:p>
            <a:pPr lvl="2"/>
            <a:r>
              <a:rPr lang="ru-RU" sz="2000" b="0" i="0" strike="noStrike" cap="none" spc="0" baseline="0" dirty="0">
                <a:solidFill>
                  <a:srgbClr val="262626"/>
                </a:solidFill>
                <a:effectLst/>
                <a:latin typeface="Arial"/>
                <a:ea typeface="Arial"/>
                <a:cs typeface="Arial"/>
              </a:rPr>
              <a:t>Ожирение (ИМТ &gt;= 30 кг/м2)</a:t>
            </a:r>
          </a:p>
          <a:p>
            <a:pPr lvl="2"/>
            <a:r>
              <a:rPr lang="ru-RU" sz="2000" b="0" i="0" strike="noStrike" cap="none" spc="0" baseline="0" dirty="0">
                <a:solidFill>
                  <a:srgbClr val="262626"/>
                </a:solidFill>
                <a:effectLst/>
                <a:latin typeface="Arial"/>
                <a:ea typeface="Arial"/>
                <a:cs typeface="Arial"/>
              </a:rPr>
              <a:t>Хроническая болезнь почек (стадия 3b или хуже)</a:t>
            </a:r>
          </a:p>
          <a:p>
            <a:pPr lvl="2"/>
            <a:r>
              <a:rPr lang="ru-RU" sz="2000" b="0" i="0" strike="noStrike" cap="none" spc="0" baseline="0" dirty="0">
                <a:solidFill>
                  <a:srgbClr val="262626"/>
                </a:solidFill>
                <a:effectLst/>
                <a:latin typeface="Arial"/>
                <a:ea typeface="Arial"/>
                <a:cs typeface="Arial"/>
              </a:rPr>
              <a:t>Туберкулез</a:t>
            </a:r>
          </a:p>
          <a:p>
            <a:pPr lvl="2"/>
            <a:r>
              <a:rPr lang="ru-RU" sz="2000" b="0" i="0" strike="noStrike" cap="none" spc="0" baseline="0" dirty="0">
                <a:solidFill>
                  <a:srgbClr val="262626"/>
                </a:solidFill>
                <a:effectLst/>
                <a:latin typeface="Arial"/>
                <a:ea typeface="Arial"/>
                <a:cs typeface="Arial"/>
              </a:rPr>
              <a:t>Хроническое заболевание легких</a:t>
            </a:r>
          </a:p>
          <a:p>
            <a:pPr lvl="2"/>
            <a:r>
              <a:rPr lang="ru-RU" sz="2000" b="0" i="0" strike="noStrike" cap="none" spc="0" baseline="0" dirty="0">
                <a:solidFill>
                  <a:srgbClr val="262626"/>
                </a:solidFill>
                <a:effectLst/>
                <a:latin typeface="Arial"/>
                <a:ea typeface="Arial"/>
                <a:cs typeface="Arial"/>
              </a:rPr>
              <a:t>Заболевание, ослабляющее иммунитет  (например, ВИЧ) </a:t>
            </a:r>
          </a:p>
          <a:p>
            <a:pPr lvl="1"/>
            <a:r>
              <a:rPr lang="ru-RU" sz="2400" b="0" i="0" strike="noStrike" cap="none" spc="0" baseline="0" dirty="0">
                <a:solidFill>
                  <a:srgbClr val="262626"/>
                </a:solidFill>
                <a:effectLst/>
                <a:latin typeface="Arial"/>
                <a:ea typeface="Arial"/>
                <a:cs typeface="Arial"/>
              </a:rPr>
              <a:t>Беременность</a:t>
            </a:r>
          </a:p>
          <a:p>
            <a:pPr lvl="1"/>
            <a:r>
              <a:rPr lang="ru-RU" sz="2400" b="0" i="0" strike="noStrike" cap="none" spc="0" baseline="0" dirty="0">
                <a:solidFill>
                  <a:srgbClr val="262626"/>
                </a:solidFill>
                <a:effectLst/>
                <a:latin typeface="Arial"/>
                <a:ea typeface="Arial"/>
                <a:cs typeface="Arial"/>
              </a:rPr>
              <a:t>Статус вакцинации против коронавирусной инфекции COVID-19 </a:t>
            </a:r>
          </a:p>
          <a:p>
            <a:pPr marL="914400" lvl="2" indent="0">
              <a:buNone/>
            </a:pPr>
            <a:endParaRPr lang="en-US" dirty="0">
              <a:latin typeface="Arial"/>
              <a:cs typeface="Arial"/>
            </a:endParaRPr>
          </a:p>
          <a:p>
            <a:pPr marL="346075" lvl="1" indent="0">
              <a:buNone/>
            </a:pPr>
            <a:endParaRPr lang="en-US" dirty="0">
              <a:latin typeface="Arial"/>
              <a:cs typeface="Arial"/>
            </a:endParaRPr>
          </a:p>
        </p:txBody>
      </p:sp>
    </p:spTree>
    <p:extLst>
      <p:ext uri="{BB962C8B-B14F-4D97-AF65-F5344CB8AC3E}">
        <p14:creationId xmlns:p14="http://schemas.microsoft.com/office/powerpoint/2010/main" val="10472327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F9C6F2-7921-6CA2-4572-C36BD70AA5CA}"/>
              </a:ext>
            </a:extLst>
          </p:cNvPr>
          <p:cNvSpPr>
            <a:spLocks noGrp="1"/>
          </p:cNvSpPr>
          <p:nvPr>
            <p:ph type="title"/>
          </p:nvPr>
        </p:nvSpPr>
        <p:spPr>
          <a:xfrm>
            <a:off x="427653" y="420542"/>
            <a:ext cx="8543925" cy="800039"/>
          </a:xfrm>
        </p:spPr>
        <p:txBody>
          <a:bodyPr>
            <a:noAutofit/>
          </a:bodyPr>
          <a:lstStyle/>
          <a:p>
            <a:r>
              <a:rPr lang="ru-RU" sz="3200" b="1" i="0" strike="noStrike" cap="none" spc="0" baseline="0" dirty="0">
                <a:solidFill>
                  <a:srgbClr val="577F9F"/>
                </a:solidFill>
                <a:effectLst/>
                <a:latin typeface="Arial"/>
                <a:ea typeface="Arial"/>
                <a:cs typeface="Arial"/>
              </a:rPr>
              <a:t>Клиническая сортировка: Коронавирусная инфекция COVID-19</a:t>
            </a:r>
          </a:p>
        </p:txBody>
      </p:sp>
      <p:sp>
        <p:nvSpPr>
          <p:cNvPr id="5" name="Content Placeholder 2">
            <a:extLst>
              <a:ext uri="{FF2B5EF4-FFF2-40B4-BE49-F238E27FC236}">
                <a16:creationId xmlns:a16="http://schemas.microsoft.com/office/drawing/2014/main" id="{BEAB652E-4924-1247-E20C-A0424B021F87}"/>
              </a:ext>
            </a:extLst>
          </p:cNvPr>
          <p:cNvSpPr>
            <a:spLocks noGrp="1"/>
          </p:cNvSpPr>
          <p:nvPr>
            <p:ph idx="1"/>
          </p:nvPr>
        </p:nvSpPr>
        <p:spPr>
          <a:xfrm>
            <a:off x="1099457" y="1220581"/>
            <a:ext cx="8543925" cy="4932746"/>
          </a:xfrm>
        </p:spPr>
        <p:txBody>
          <a:bodyPr/>
          <a:lstStyle/>
          <a:p>
            <a:pPr marL="0" indent="0">
              <a:buNone/>
            </a:pPr>
            <a:r>
              <a:rPr lang="ru-RU" sz="2000" b="1" i="0" strike="noStrike" cap="none" spc="0" baseline="0" dirty="0">
                <a:solidFill>
                  <a:srgbClr val="262626"/>
                </a:solidFill>
                <a:effectLst/>
                <a:latin typeface="Arial"/>
                <a:ea typeface="Arial"/>
                <a:cs typeface="Arial"/>
              </a:rPr>
              <a:t>Определения случаев:</a:t>
            </a:r>
          </a:p>
          <a:p>
            <a:pPr fontAlgn="base"/>
            <a:r>
              <a:rPr lang="ru-RU" sz="1600" b="1" i="0" strike="noStrike" cap="none" spc="0" baseline="0" dirty="0">
                <a:solidFill>
                  <a:srgbClr val="262626"/>
                </a:solidFill>
                <a:effectLst/>
                <a:latin typeface="Arial"/>
                <a:ea typeface="Arial"/>
                <a:cs typeface="Arial"/>
              </a:rPr>
              <a:t>Бессимптомная инфекция</a:t>
            </a:r>
            <a:r>
              <a:rPr lang="ru-RU" sz="1600" b="0" i="0" strike="noStrike" cap="none" spc="0" baseline="0" dirty="0">
                <a:solidFill>
                  <a:srgbClr val="262626"/>
                </a:solidFill>
                <a:effectLst/>
                <a:latin typeface="Arial"/>
                <a:ea typeface="Arial"/>
                <a:cs typeface="Arial"/>
              </a:rPr>
              <a:t>: Лица с положительным результатом анализа на SARS-CoV-2 с использованием вирусологического анализа, но у которых отсутствуют симптомы, соответствующие коронавирусному заболеванию COVID-19</a:t>
            </a:r>
          </a:p>
          <a:p>
            <a:pPr fontAlgn="base"/>
            <a:r>
              <a:rPr lang="ru-RU" sz="1600" b="1" i="0" strike="noStrike" cap="none" spc="0" baseline="0" dirty="0">
                <a:solidFill>
                  <a:srgbClr val="262626"/>
                </a:solidFill>
                <a:effectLst/>
                <a:latin typeface="Arial"/>
                <a:ea typeface="Arial"/>
                <a:cs typeface="Arial"/>
              </a:rPr>
              <a:t>Легкое заболевание</a:t>
            </a:r>
            <a:r>
              <a:rPr lang="ru-RU" sz="1600" b="0" i="0" strike="noStrike" cap="none" spc="0" baseline="0" dirty="0">
                <a:solidFill>
                  <a:srgbClr val="262626"/>
                </a:solidFill>
                <a:effectLst/>
                <a:latin typeface="Arial"/>
                <a:ea typeface="Arial"/>
                <a:cs typeface="Arial"/>
              </a:rPr>
              <a:t>: Лица с любыми признаками и симптомами коронавирусного заболевания COVID-19 (такими как лихорадка, кашель, боль в горле, недомогание, головная боль, боль в мышцах, потеря вкуса и обоняния), но без одышки, затруднения дыхания или аномальной визуализации (например, рентгенографии грудной клетки) </a:t>
            </a:r>
          </a:p>
          <a:p>
            <a:pPr fontAlgn="base"/>
            <a:r>
              <a:rPr lang="ru-RU" sz="1600" b="1" i="0" strike="noStrike" cap="none" spc="0" baseline="0" dirty="0">
                <a:solidFill>
                  <a:srgbClr val="262626"/>
                </a:solidFill>
                <a:effectLst/>
                <a:latin typeface="Arial"/>
                <a:ea typeface="Arial"/>
                <a:cs typeface="Arial"/>
              </a:rPr>
              <a:t>Умеренное заболевание</a:t>
            </a:r>
            <a:r>
              <a:rPr lang="ru-RU" sz="1600" b="0" i="0" strike="noStrike" cap="none" spc="0" baseline="0" dirty="0">
                <a:solidFill>
                  <a:srgbClr val="262626"/>
                </a:solidFill>
                <a:effectLst/>
                <a:latin typeface="Arial"/>
                <a:ea typeface="Arial"/>
                <a:cs typeface="Arial"/>
              </a:rPr>
              <a:t>: Лица, у которых имеются признаки заболевания нижних дыхательных путей, но сохраняется насыщение кислородом (SpO</a:t>
            </a:r>
            <a:r>
              <a:rPr lang="ru-RU" sz="1600" b="0" i="0" strike="noStrike" cap="none" spc="0" baseline="-25000" dirty="0">
                <a:solidFill>
                  <a:srgbClr val="262626"/>
                </a:solidFill>
                <a:effectLst/>
                <a:latin typeface="Arial"/>
                <a:ea typeface="Arial"/>
                <a:cs typeface="Arial"/>
              </a:rPr>
              <a:t>2)</a:t>
            </a:r>
            <a:r>
              <a:rPr lang="ru-RU" sz="1600" b="0" i="0" strike="noStrike" cap="none" spc="0" baseline="0" dirty="0">
                <a:solidFill>
                  <a:srgbClr val="262626"/>
                </a:solidFill>
                <a:effectLst/>
                <a:latin typeface="Arial"/>
                <a:ea typeface="Arial"/>
                <a:cs typeface="Arial"/>
              </a:rPr>
              <a:t> ≥ 94 % при использовании комнатного воздуха на уровне моря</a:t>
            </a:r>
          </a:p>
          <a:p>
            <a:pPr fontAlgn="base"/>
            <a:r>
              <a:rPr lang="ru-RU" sz="1600" b="1" i="0" strike="noStrike" cap="none" spc="0" baseline="0" dirty="0">
                <a:solidFill>
                  <a:srgbClr val="262626"/>
                </a:solidFill>
                <a:effectLst/>
                <a:latin typeface="Arial"/>
                <a:ea typeface="Arial"/>
                <a:cs typeface="Arial"/>
              </a:rPr>
              <a:t>Тяжелое заболевание</a:t>
            </a:r>
            <a:r>
              <a:rPr lang="ru-RU" sz="1600" b="0" i="0" strike="noStrike" cap="none" spc="0" baseline="0" dirty="0">
                <a:solidFill>
                  <a:srgbClr val="262626"/>
                </a:solidFill>
                <a:effectLst/>
                <a:latin typeface="Arial"/>
                <a:ea typeface="Arial"/>
                <a:cs typeface="Arial"/>
              </a:rPr>
              <a:t>: Лица, у которых SpO</a:t>
            </a:r>
            <a:r>
              <a:rPr lang="ru-RU" sz="1600" b="0" i="0" strike="noStrike" cap="none" spc="0" baseline="-25000" dirty="0">
                <a:solidFill>
                  <a:srgbClr val="262626"/>
                </a:solidFill>
                <a:effectLst/>
                <a:latin typeface="Arial"/>
                <a:ea typeface="Arial"/>
                <a:cs typeface="Arial"/>
              </a:rPr>
              <a:t>2</a:t>
            </a:r>
            <a:r>
              <a:rPr lang="ru-RU" sz="1600" b="0" i="0" strike="noStrike" cap="none" spc="0" baseline="0" dirty="0">
                <a:solidFill>
                  <a:srgbClr val="262626"/>
                </a:solidFill>
                <a:effectLst/>
                <a:latin typeface="Arial"/>
                <a:ea typeface="Arial"/>
                <a:cs typeface="Arial"/>
              </a:rPr>
              <a:t> составляет &lt; 94 % при дыхании комнатным воздухом на уровне моря, частота дыхания &gt; 30 вдохов в минуту или инфильтративные изменения в легких &gt; 50%</a:t>
            </a:r>
          </a:p>
          <a:p>
            <a:pPr fontAlgn="base"/>
            <a:r>
              <a:rPr lang="ru-RU" sz="1600" b="1" i="0" strike="noStrike" cap="none" spc="0" baseline="0" dirty="0">
                <a:solidFill>
                  <a:srgbClr val="262626"/>
                </a:solidFill>
                <a:effectLst/>
                <a:latin typeface="Arial"/>
                <a:ea typeface="Arial"/>
                <a:cs typeface="Arial"/>
              </a:rPr>
              <a:t>Критическое заболевание</a:t>
            </a:r>
            <a:r>
              <a:rPr lang="ru-RU" sz="1600" b="0" i="0" strike="noStrike" cap="none" spc="0" baseline="0" dirty="0">
                <a:solidFill>
                  <a:srgbClr val="262626"/>
                </a:solidFill>
                <a:effectLst/>
                <a:latin typeface="Arial"/>
                <a:ea typeface="Arial"/>
                <a:cs typeface="Arial"/>
              </a:rPr>
              <a:t>: Лица с дыхательной недостаточностью, септическим шоком и/или полиорганной дисфункцией </a:t>
            </a:r>
          </a:p>
        </p:txBody>
      </p:sp>
    </p:spTree>
    <p:extLst>
      <p:ext uri="{BB962C8B-B14F-4D97-AF65-F5344CB8AC3E}">
        <p14:creationId xmlns:p14="http://schemas.microsoft.com/office/powerpoint/2010/main" val="9760351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F3F4DA-E6FD-6199-C7FD-8B62DFEF6D54}"/>
              </a:ext>
            </a:extLst>
          </p:cNvPr>
          <p:cNvSpPr>
            <a:spLocks noGrp="1"/>
          </p:cNvSpPr>
          <p:nvPr>
            <p:ph type="title"/>
          </p:nvPr>
        </p:nvSpPr>
        <p:spPr>
          <a:xfrm>
            <a:off x="481012" y="190865"/>
            <a:ext cx="8543925" cy="800039"/>
          </a:xfrm>
        </p:spPr>
        <p:txBody>
          <a:bodyPr>
            <a:normAutofit fontScale="90000"/>
          </a:bodyPr>
          <a:lstStyle/>
          <a:p>
            <a:r>
              <a:rPr lang="ru-RU" sz="3600" b="1" i="0" strike="noStrike" cap="none" spc="0" baseline="0">
                <a:solidFill>
                  <a:srgbClr val="577F9F"/>
                </a:solidFill>
                <a:effectLst/>
                <a:latin typeface="Arial"/>
                <a:ea typeface="Arial"/>
                <a:cs typeface="Arial"/>
              </a:rPr>
              <a:t>Клиническая сортировка: Пациенты без коронавирусного заболевания COVID-19</a:t>
            </a:r>
          </a:p>
        </p:txBody>
      </p:sp>
      <p:sp>
        <p:nvSpPr>
          <p:cNvPr id="5" name="Content Placeholder 2">
            <a:extLst>
              <a:ext uri="{FF2B5EF4-FFF2-40B4-BE49-F238E27FC236}">
                <a16:creationId xmlns:a16="http://schemas.microsoft.com/office/drawing/2014/main" id="{3B19648F-AEC3-A235-9A70-494D9005F8EF}"/>
              </a:ext>
            </a:extLst>
          </p:cNvPr>
          <p:cNvSpPr>
            <a:spLocks noGrp="1"/>
          </p:cNvSpPr>
          <p:nvPr>
            <p:ph idx="1"/>
          </p:nvPr>
        </p:nvSpPr>
        <p:spPr>
          <a:xfrm>
            <a:off x="966788" y="1179530"/>
            <a:ext cx="10568720" cy="3078145"/>
          </a:xfrm>
        </p:spPr>
        <p:txBody>
          <a:bodyPr/>
          <a:lstStyle/>
          <a:p>
            <a:pPr marL="0" indent="0">
              <a:buNone/>
            </a:pPr>
            <a:r>
              <a:rPr lang="ru-RU" sz="2000" b="0" i="0" strike="noStrike" cap="none" spc="0" baseline="0" dirty="0">
                <a:solidFill>
                  <a:srgbClr val="262626"/>
                </a:solidFill>
                <a:effectLst/>
                <a:latin typeface="Arial"/>
                <a:ea typeface="Arial"/>
                <a:cs typeface="Arial"/>
              </a:rPr>
              <a:t>Не забудьте:</a:t>
            </a:r>
          </a:p>
          <a:p>
            <a:r>
              <a:rPr lang="ru-RU" sz="2000" b="0" i="0" strike="noStrike" cap="none" spc="0" baseline="0" dirty="0">
                <a:solidFill>
                  <a:srgbClr val="262626"/>
                </a:solidFill>
                <a:effectLst/>
                <a:latin typeface="Arial"/>
                <a:ea typeface="Arial"/>
                <a:cs typeface="Arial"/>
              </a:rPr>
              <a:t>Другим пациентам также необходим доступ к медицинской помощи!</a:t>
            </a:r>
          </a:p>
          <a:p>
            <a:r>
              <a:rPr lang="ru-RU" sz="2000" b="0" i="0" strike="noStrike" cap="none" spc="0" baseline="0" dirty="0">
                <a:solidFill>
                  <a:srgbClr val="262626"/>
                </a:solidFill>
                <a:effectLst/>
                <a:latin typeface="Arial"/>
                <a:ea typeface="Arial"/>
                <a:cs typeface="Arial"/>
              </a:rPr>
              <a:t>Не каждый случай лихорадки или кашля является коронавирусным заболеванием COVID-19.</a:t>
            </a:r>
          </a:p>
          <a:p>
            <a:r>
              <a:rPr lang="ru-RU" sz="2000" b="0" i="0" strike="noStrike" cap="none" spc="0" baseline="0" dirty="0">
                <a:solidFill>
                  <a:srgbClr val="262626"/>
                </a:solidFill>
                <a:effectLst/>
                <a:latin typeface="Arial"/>
                <a:ea typeface="Arial"/>
                <a:cs typeface="Arial"/>
              </a:rPr>
              <a:t>Не каждый пациент с одышкой болеет коронавирусным заболеванием COVID-19.</a:t>
            </a:r>
          </a:p>
          <a:p>
            <a:pPr marL="0" indent="0">
              <a:buNone/>
            </a:pPr>
            <a:r>
              <a:rPr lang="ru-RU" sz="2000" b="0" i="0" strike="noStrike" cap="none" spc="0" baseline="0" dirty="0">
                <a:solidFill>
                  <a:srgbClr val="262626"/>
                </a:solidFill>
                <a:effectLst/>
                <a:latin typeface="Arial"/>
                <a:ea typeface="Arial"/>
                <a:cs typeface="Arial"/>
              </a:rPr>
              <a:t>И</a:t>
            </a:r>
          </a:p>
          <a:p>
            <a:r>
              <a:rPr lang="ru-RU" sz="2000" b="0" i="0" strike="noStrike" cap="none" spc="0" baseline="0" dirty="0">
                <a:solidFill>
                  <a:srgbClr val="262626"/>
                </a:solidFill>
                <a:effectLst/>
                <a:latin typeface="Arial"/>
                <a:ea typeface="Arial"/>
                <a:cs typeface="Arial"/>
              </a:rPr>
              <a:t>У каждого пациента с любой другой формой медицинской жалобы также может быть коронавирусное заболевание COVID-19.</a:t>
            </a:r>
            <a:br>
              <a:rPr sz="1800" dirty="0"/>
            </a:br>
            <a:endParaRPr lang="en-US" sz="1800" dirty="0"/>
          </a:p>
        </p:txBody>
      </p:sp>
      <p:sp>
        <p:nvSpPr>
          <p:cNvPr id="6" name="Rectangle: Rounded Corners 3">
            <a:extLst>
              <a:ext uri="{FF2B5EF4-FFF2-40B4-BE49-F238E27FC236}">
                <a16:creationId xmlns:a16="http://schemas.microsoft.com/office/drawing/2014/main" id="{13CC161D-A31A-CE5A-EEA3-A93CA12BBA41}"/>
              </a:ext>
            </a:extLst>
          </p:cNvPr>
          <p:cNvSpPr/>
          <p:nvPr/>
        </p:nvSpPr>
        <p:spPr>
          <a:xfrm>
            <a:off x="4550" y="4846320"/>
            <a:ext cx="12181233" cy="19227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ru-RU" sz="2000" b="1" i="0" strike="noStrike" cap="none" spc="0" baseline="0" dirty="0">
                <a:solidFill>
                  <a:srgbClr val="000000"/>
                </a:solidFill>
                <a:effectLst/>
                <a:latin typeface="Arial"/>
                <a:ea typeface="Arial"/>
                <a:cs typeface="Arial"/>
              </a:rPr>
              <a:t>Наиболее важный аспект </a:t>
            </a:r>
            <a:endParaRPr lang="en-US" sz="1600" b="1" dirty="0"/>
          </a:p>
          <a:p>
            <a:pPr marL="0" indent="0">
              <a:buNone/>
            </a:pPr>
            <a:r>
              <a:rPr lang="ru-RU" sz="2000" b="0" i="0" strike="noStrike" cap="none" spc="0" baseline="0" dirty="0">
                <a:solidFill>
                  <a:srgbClr val="000000"/>
                </a:solidFill>
                <a:effectLst/>
                <a:latin typeface="Arial"/>
                <a:ea typeface="Arial"/>
                <a:cs typeface="Arial"/>
              </a:rPr>
              <a:t>Проводите сортировку всех пациентов, принимая универсальные меры предосторожности в отношении IPC, чтобы защитить себя и других.</a:t>
            </a:r>
          </a:p>
          <a:p>
            <a:pPr marL="0" indent="0">
              <a:buNone/>
            </a:pPr>
            <a:r>
              <a:rPr lang="ru-RU" sz="2000" b="0" i="0" strike="noStrike" cap="none" spc="0" baseline="0" dirty="0">
                <a:solidFill>
                  <a:srgbClr val="000000"/>
                </a:solidFill>
                <a:effectLst/>
                <a:latin typeface="Arial"/>
                <a:ea typeface="Arial"/>
                <a:cs typeface="Arial"/>
              </a:rPr>
              <a:t>Полагайтесь на Ваше клиническое обучение для лечения всего пациента; коронавирусное заболевание COVID-19 является одним из многих возможных диагнозов.</a:t>
            </a:r>
          </a:p>
        </p:txBody>
      </p:sp>
    </p:spTree>
    <p:extLst>
      <p:ext uri="{BB962C8B-B14F-4D97-AF65-F5344CB8AC3E}">
        <p14:creationId xmlns:p14="http://schemas.microsoft.com/office/powerpoint/2010/main" val="1493592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B5F6-9379-994D-D3EA-0A4851DB1E0A}"/>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Смоделированные случаи из практики:</a:t>
            </a:r>
          </a:p>
        </p:txBody>
      </p:sp>
      <p:sp>
        <p:nvSpPr>
          <p:cNvPr id="3" name="Content Placeholder 2">
            <a:extLst>
              <a:ext uri="{FF2B5EF4-FFF2-40B4-BE49-F238E27FC236}">
                <a16:creationId xmlns:a16="http://schemas.microsoft.com/office/drawing/2014/main" id="{41C13192-E46E-BA9D-C0C4-A2A5DEBEA7D9}"/>
              </a:ext>
            </a:extLst>
          </p:cNvPr>
          <p:cNvSpPr>
            <a:spLocks noGrp="1"/>
          </p:cNvSpPr>
          <p:nvPr>
            <p:ph idx="1"/>
          </p:nvPr>
        </p:nvSpPr>
        <p:spPr/>
        <p:txBody>
          <a:bodyPr/>
          <a:lstStyle/>
          <a:p>
            <a:pPr marL="0" indent="0">
              <a:buNone/>
            </a:pPr>
            <a:r>
              <a:rPr lang="ru-RU" sz="2800" b="0" i="0" strike="noStrike" cap="none" spc="0" baseline="0">
                <a:solidFill>
                  <a:srgbClr val="262626"/>
                </a:solidFill>
                <a:effectLst/>
                <a:latin typeface="Arial"/>
                <a:ea typeface="Arial"/>
                <a:cs typeface="Arial"/>
              </a:rPr>
              <a:t>Случай 1:</a:t>
            </a:r>
          </a:p>
          <a:p>
            <a:pPr marL="0" indent="0">
              <a:buNone/>
            </a:pPr>
            <a:r>
              <a:rPr lang="ru-RU" sz="2800" b="0" i="0" strike="noStrike" cap="none" spc="0" baseline="0">
                <a:solidFill>
                  <a:srgbClr val="262626"/>
                </a:solidFill>
                <a:effectLst/>
                <a:latin typeface="Arial"/>
                <a:ea typeface="Arial"/>
                <a:cs typeface="Arial"/>
              </a:rPr>
              <a:t>Это Ваш первый рабочий день в качестве сотрудника отдела сортировки.  </a:t>
            </a:r>
          </a:p>
          <a:p>
            <a:r>
              <a:rPr lang="ru-RU" sz="2800" b="0" i="0" strike="noStrike" cap="none" spc="0" baseline="0">
                <a:solidFill>
                  <a:srgbClr val="262626"/>
                </a:solidFill>
                <a:effectLst/>
                <a:latin typeface="Arial"/>
                <a:ea typeface="Arial"/>
                <a:cs typeface="Arial"/>
              </a:rPr>
              <a:t>Какие средства индивидуальной защиты (СИЗ) Вы должны носить во время выполнения своих обязанностей сегодня?</a:t>
            </a:r>
          </a:p>
          <a:p>
            <a:r>
              <a:rPr lang="ru-RU" sz="2800" b="0" i="0" strike="noStrike" cap="none" spc="0" baseline="0">
                <a:solidFill>
                  <a:srgbClr val="262626"/>
                </a:solidFill>
                <a:effectLst/>
                <a:latin typeface="Arial"/>
                <a:ea typeface="Arial"/>
                <a:cs typeface="Arial"/>
              </a:rPr>
              <a:t>Какие инструменты вы хотите использовать для сортировки?</a:t>
            </a:r>
          </a:p>
          <a:p>
            <a:pPr marL="0" indent="0">
              <a:buNone/>
            </a:pPr>
            <a:endParaRPr lang="en-US"/>
          </a:p>
          <a:p>
            <a:pPr marL="0" indent="0">
              <a:buNone/>
            </a:pPr>
            <a:r>
              <a:rPr lang="en-US"/>
              <a:t>	</a:t>
            </a:r>
          </a:p>
        </p:txBody>
      </p:sp>
    </p:spTree>
    <p:extLst>
      <p:ext uri="{BB962C8B-B14F-4D97-AF65-F5344CB8AC3E}">
        <p14:creationId xmlns:p14="http://schemas.microsoft.com/office/powerpoint/2010/main" val="13857597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307F-13B2-217E-9F22-CBD892B0FB71}"/>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Пример 2:</a:t>
            </a:r>
          </a:p>
        </p:txBody>
      </p:sp>
      <p:sp>
        <p:nvSpPr>
          <p:cNvPr id="3" name="Content Placeholder 2">
            <a:extLst>
              <a:ext uri="{FF2B5EF4-FFF2-40B4-BE49-F238E27FC236}">
                <a16:creationId xmlns:a16="http://schemas.microsoft.com/office/drawing/2014/main" id="{A6BDBB22-A6C6-B09E-51B5-2BEF4AF1EAA5}"/>
              </a:ext>
            </a:extLst>
          </p:cNvPr>
          <p:cNvSpPr>
            <a:spLocks noGrp="1"/>
          </p:cNvSpPr>
          <p:nvPr>
            <p:ph idx="1"/>
          </p:nvPr>
        </p:nvSpPr>
        <p:spPr/>
        <p:txBody>
          <a:bodyPr/>
          <a:lstStyle/>
          <a:p>
            <a:pPr marL="0" indent="0">
              <a:buNone/>
            </a:pPr>
            <a:r>
              <a:rPr lang="ru-RU" sz="2800" b="0" i="0" strike="noStrike" cap="none" spc="0" baseline="0">
                <a:solidFill>
                  <a:srgbClr val="262626"/>
                </a:solidFill>
                <a:effectLst/>
                <a:latin typeface="Arial"/>
                <a:ea typeface="Arial"/>
                <a:cs typeface="Arial"/>
              </a:rPr>
              <a:t>Ваш первый пациент — 34-летний мужчина, который пришел в клинику с повышенной температурой, кашлем и недомоганием.   </a:t>
            </a:r>
          </a:p>
          <a:p>
            <a:r>
              <a:rPr lang="ru-RU" sz="2800" b="0" i="0" strike="noStrike" cap="none" spc="0" baseline="0">
                <a:solidFill>
                  <a:srgbClr val="262626"/>
                </a:solidFill>
                <a:effectLst/>
                <a:latin typeface="Arial"/>
                <a:ea typeface="Arial"/>
                <a:cs typeface="Arial"/>
              </a:rPr>
              <a:t>Каковы Ваши первоначальные действия?</a:t>
            </a:r>
          </a:p>
          <a:p>
            <a:r>
              <a:rPr lang="ru-RU" sz="2800" b="0" i="0" strike="noStrike" cap="none" spc="0" baseline="0">
                <a:solidFill>
                  <a:srgbClr val="262626"/>
                </a:solidFill>
                <a:effectLst/>
                <a:latin typeface="Arial"/>
                <a:ea typeface="Arial"/>
                <a:cs typeface="Arial"/>
              </a:rPr>
              <a:t>Что Вы хотите знать? </a:t>
            </a:r>
          </a:p>
          <a:p>
            <a:r>
              <a:rPr lang="ru-RU" sz="2800" b="0" i="0" strike="noStrike" cap="none" spc="0" baseline="0">
                <a:solidFill>
                  <a:srgbClr val="262626"/>
                </a:solidFill>
                <a:effectLst/>
                <a:latin typeface="Arial"/>
                <a:ea typeface="Arial"/>
                <a:cs typeface="Arial"/>
              </a:rPr>
              <a:t>Какие инструменты Вам нужны? </a:t>
            </a:r>
          </a:p>
          <a:p>
            <a:pPr marL="0" indent="0">
              <a:buNone/>
            </a:pPr>
            <a:endParaRPr lang="en-US"/>
          </a:p>
        </p:txBody>
      </p:sp>
    </p:spTree>
    <p:extLst>
      <p:ext uri="{BB962C8B-B14F-4D97-AF65-F5344CB8AC3E}">
        <p14:creationId xmlns:p14="http://schemas.microsoft.com/office/powerpoint/2010/main" val="376974218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6E4A-7963-A1A0-34E6-231204288CE4}"/>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Пример 2: Дополнительная информация</a:t>
            </a:r>
          </a:p>
        </p:txBody>
      </p:sp>
      <p:sp>
        <p:nvSpPr>
          <p:cNvPr id="3" name="Content Placeholder 2">
            <a:extLst>
              <a:ext uri="{FF2B5EF4-FFF2-40B4-BE49-F238E27FC236}">
                <a16:creationId xmlns:a16="http://schemas.microsoft.com/office/drawing/2014/main" id="{FF466D46-FACF-1CEB-86C4-AD35C1FBA19E}"/>
              </a:ext>
            </a:extLst>
          </p:cNvPr>
          <p:cNvSpPr>
            <a:spLocks noGrp="1"/>
          </p:cNvSpPr>
          <p:nvPr>
            <p:ph idx="1"/>
          </p:nvPr>
        </p:nvSpPr>
        <p:spPr/>
        <p:txBody>
          <a:bodyPr/>
          <a:lstStyle/>
          <a:p>
            <a:r>
              <a:rPr lang="ru-RU" sz="2800" b="0" i="0" strike="noStrike" cap="none" spc="0" baseline="0">
                <a:solidFill>
                  <a:srgbClr val="262626"/>
                </a:solidFill>
                <a:effectLst/>
                <a:latin typeface="Arial"/>
                <a:ea typeface="Arial"/>
                <a:cs typeface="Arial"/>
              </a:rPr>
              <a:t>Первоначальное впечатление:</a:t>
            </a:r>
          </a:p>
          <a:p>
            <a:pPr lvl="1"/>
            <a:r>
              <a:rPr lang="ru-RU" sz="2400" b="0" i="0" strike="noStrike" cap="none" spc="0" baseline="0">
                <a:solidFill>
                  <a:srgbClr val="262626"/>
                </a:solidFill>
                <a:effectLst/>
                <a:latin typeface="Arial"/>
                <a:ea typeface="Arial"/>
                <a:cs typeface="Arial"/>
              </a:rPr>
              <a:t>Пациент без видимой патологии, он говорит полными предложениями, без явного увеличения работы дыхания.  </a:t>
            </a:r>
            <a:endParaRPr lang="en-US"/>
          </a:p>
          <a:p>
            <a:r>
              <a:rPr lang="ru-RU" sz="2800" b="0" i="0" strike="noStrike" cap="none" spc="0" baseline="0">
                <a:solidFill>
                  <a:srgbClr val="262626"/>
                </a:solidFill>
                <a:effectLst/>
                <a:latin typeface="Arial"/>
                <a:ea typeface="Arial"/>
                <a:cs typeface="Arial"/>
              </a:rPr>
              <a:t>Основные показатели жизнедеятельности:</a:t>
            </a:r>
          </a:p>
          <a:p>
            <a:pPr lvl="1"/>
            <a:r>
              <a:rPr lang="ru-RU" sz="2400" b="0" i="0" strike="noStrike" cap="none" spc="0" baseline="0">
                <a:solidFill>
                  <a:srgbClr val="262626"/>
                </a:solidFill>
                <a:effectLst/>
                <a:latin typeface="Arial"/>
                <a:ea typeface="Arial"/>
                <a:cs typeface="Arial"/>
              </a:rPr>
              <a:t>ЧСС 89, АД 140/70, ЧД 14, SpO</a:t>
            </a:r>
            <a:r>
              <a:rPr lang="ru-RU" sz="2400" b="0" i="0" strike="noStrike" cap="none" spc="0" baseline="-25000">
                <a:solidFill>
                  <a:srgbClr val="262626"/>
                </a:solidFill>
                <a:effectLst/>
                <a:latin typeface="Arial"/>
                <a:ea typeface="Arial"/>
                <a:cs typeface="Arial"/>
              </a:rPr>
              <a:t>2</a:t>
            </a:r>
            <a:r>
              <a:rPr lang="ru-RU" sz="2400" b="0" i="0" strike="noStrike" cap="none" spc="0" baseline="0">
                <a:solidFill>
                  <a:srgbClr val="262626"/>
                </a:solidFill>
                <a:effectLst/>
                <a:latin typeface="Arial"/>
                <a:ea typeface="Arial"/>
                <a:cs typeface="Arial"/>
              </a:rPr>
              <a:t> 99 %, температура 38,5 </a:t>
            </a:r>
            <a:r>
              <a:rPr lang="ru-RU" sz="2400" b="0" i="0" strike="noStrike" cap="none" spc="0" baseline="0">
                <a:solidFill>
                  <a:srgbClr val="000000"/>
                </a:solidFill>
                <a:effectLst/>
                <a:latin typeface="Arial"/>
                <a:ea typeface="Arial"/>
                <a:cs typeface="Arial"/>
              </a:rPr>
              <a:t>°C</a:t>
            </a:r>
            <a:endParaRPr lang="en-US"/>
          </a:p>
          <a:p>
            <a:r>
              <a:rPr lang="ru-RU" sz="2800" b="0" i="0" strike="noStrike" cap="none" spc="0" baseline="0">
                <a:solidFill>
                  <a:srgbClr val="262626"/>
                </a:solidFill>
                <a:effectLst/>
                <a:latin typeface="Arial"/>
                <a:ea typeface="Arial"/>
                <a:cs typeface="Arial"/>
              </a:rPr>
              <a:t>Каков Ваш следующий шаг?</a:t>
            </a:r>
          </a:p>
          <a:p>
            <a:endParaRPr lang="en-US"/>
          </a:p>
        </p:txBody>
      </p:sp>
    </p:spTree>
    <p:extLst>
      <p:ext uri="{BB962C8B-B14F-4D97-AF65-F5344CB8AC3E}">
        <p14:creationId xmlns:p14="http://schemas.microsoft.com/office/powerpoint/2010/main" val="224167385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40D9-95FE-1C5F-4038-170CA542B051}"/>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Пример 3:</a:t>
            </a:r>
          </a:p>
        </p:txBody>
      </p:sp>
      <p:sp>
        <p:nvSpPr>
          <p:cNvPr id="3" name="Content Placeholder 2">
            <a:extLst>
              <a:ext uri="{FF2B5EF4-FFF2-40B4-BE49-F238E27FC236}">
                <a16:creationId xmlns:a16="http://schemas.microsoft.com/office/drawing/2014/main" id="{6DDAB5A2-25E8-7593-6862-F5A861AB9648}"/>
              </a:ext>
            </a:extLst>
          </p:cNvPr>
          <p:cNvSpPr>
            <a:spLocks noGrp="1"/>
          </p:cNvSpPr>
          <p:nvPr>
            <p:ph idx="1"/>
          </p:nvPr>
        </p:nvSpPr>
        <p:spPr/>
        <p:txBody>
          <a:bodyPr/>
          <a:lstStyle/>
          <a:p>
            <a:pPr marL="0" indent="0">
              <a:buNone/>
            </a:pPr>
            <a:r>
              <a:rPr lang="ru-RU" sz="2800" b="0" i="0" strike="noStrike" cap="none" spc="0" baseline="0">
                <a:solidFill>
                  <a:srgbClr val="262626"/>
                </a:solidFill>
                <a:effectLst/>
                <a:latin typeface="Arial"/>
                <a:ea typeface="Arial"/>
                <a:cs typeface="Arial"/>
              </a:rPr>
              <a:t>Ваш следующий пациент — женщина 54 лет с кашлем, лихорадкой и недомоганием.</a:t>
            </a:r>
          </a:p>
          <a:p>
            <a:r>
              <a:rPr lang="ru-RU" sz="2800" b="0" i="0" strike="noStrike" cap="none" spc="0" baseline="0">
                <a:solidFill>
                  <a:srgbClr val="262626"/>
                </a:solidFill>
                <a:effectLst/>
                <a:latin typeface="Arial"/>
                <a:ea typeface="Arial"/>
                <a:cs typeface="Arial"/>
              </a:rPr>
              <a:t>Каковы Ваши первоначальные действия?</a:t>
            </a:r>
          </a:p>
          <a:p>
            <a:r>
              <a:rPr lang="ru-RU" sz="2800" b="0" i="0" strike="noStrike" cap="none" spc="0" baseline="0">
                <a:solidFill>
                  <a:srgbClr val="262626"/>
                </a:solidFill>
                <a:effectLst/>
                <a:latin typeface="Arial"/>
                <a:ea typeface="Arial"/>
                <a:cs typeface="Arial"/>
              </a:rPr>
              <a:t>Что Вы хотите знать? </a:t>
            </a:r>
          </a:p>
          <a:p>
            <a:r>
              <a:rPr lang="ru-RU" sz="2800" b="0" i="0" strike="noStrike" cap="none" spc="0" baseline="0">
                <a:solidFill>
                  <a:srgbClr val="262626"/>
                </a:solidFill>
                <a:effectLst/>
                <a:latin typeface="Arial"/>
                <a:ea typeface="Arial"/>
                <a:cs typeface="Arial"/>
              </a:rPr>
              <a:t>Какие инструменты Вам нужны? </a:t>
            </a:r>
          </a:p>
          <a:p>
            <a:pPr marL="0" indent="0">
              <a:buNone/>
            </a:pPr>
            <a:r>
              <a:rPr lang="en-US"/>
              <a:t>  </a:t>
            </a:r>
          </a:p>
        </p:txBody>
      </p:sp>
    </p:spTree>
    <p:extLst>
      <p:ext uri="{BB962C8B-B14F-4D97-AF65-F5344CB8AC3E}">
        <p14:creationId xmlns:p14="http://schemas.microsoft.com/office/powerpoint/2010/main" val="180868353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745D-5E2A-7A84-496B-046E63FEF41F}"/>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Пример 3: Дополнительная информация</a:t>
            </a:r>
          </a:p>
        </p:txBody>
      </p:sp>
      <p:sp>
        <p:nvSpPr>
          <p:cNvPr id="4" name="Content Placeholder 3">
            <a:extLst>
              <a:ext uri="{FF2B5EF4-FFF2-40B4-BE49-F238E27FC236}">
                <a16:creationId xmlns:a16="http://schemas.microsoft.com/office/drawing/2014/main" id="{668AF450-DE9C-7093-6FAB-8BBAB1C7F09A}"/>
              </a:ext>
            </a:extLst>
          </p:cNvPr>
          <p:cNvSpPr>
            <a:spLocks noGrp="1"/>
          </p:cNvSpPr>
          <p:nvPr>
            <p:ph idx="1"/>
          </p:nvPr>
        </p:nvSpPr>
        <p:spPr>
          <a:xfrm>
            <a:off x="838200" y="1636730"/>
            <a:ext cx="9181289" cy="4932746"/>
          </a:xfrm>
        </p:spPr>
        <p:txBody>
          <a:bodyPr/>
          <a:lstStyle/>
          <a:p>
            <a:r>
              <a:rPr lang="ru-RU" sz="2800" b="0" i="0" strike="noStrike" cap="none" spc="0" baseline="0">
                <a:solidFill>
                  <a:srgbClr val="262626"/>
                </a:solidFill>
                <a:effectLst/>
                <a:latin typeface="Arial"/>
                <a:ea typeface="Arial"/>
                <a:cs typeface="Arial"/>
              </a:rPr>
              <a:t>Первоначальное впечатление:</a:t>
            </a:r>
          </a:p>
          <a:p>
            <a:pPr lvl="1"/>
            <a:r>
              <a:rPr lang="ru-RU" sz="2400" b="0" i="0" strike="noStrike" cap="none" spc="0" baseline="0">
                <a:solidFill>
                  <a:srgbClr val="262626"/>
                </a:solidFill>
                <a:effectLst/>
                <a:latin typeface="Arial"/>
                <a:ea typeface="Arial"/>
                <a:cs typeface="Arial"/>
              </a:rPr>
              <a:t>У пациента отмечается повышенная работа дыхания, при этом только способность отвечать на вопросы с короткими ответами. </a:t>
            </a:r>
          </a:p>
          <a:p>
            <a:pPr lvl="1"/>
            <a:r>
              <a:rPr lang="ru-RU" sz="2400" b="0" i="0" strike="noStrike" cap="none" spc="0" baseline="0">
                <a:solidFill>
                  <a:srgbClr val="262626"/>
                </a:solidFill>
                <a:effectLst/>
                <a:latin typeface="Arial"/>
                <a:ea typeface="Arial"/>
                <a:cs typeface="Arial"/>
              </a:rPr>
              <a:t>Она не может встать или ходить без посторонней помощи.</a:t>
            </a:r>
          </a:p>
          <a:p>
            <a:r>
              <a:rPr lang="ru-RU" sz="2800" b="0" i="0" strike="noStrike" cap="none" spc="0" baseline="0">
                <a:solidFill>
                  <a:srgbClr val="262626"/>
                </a:solidFill>
                <a:effectLst/>
                <a:latin typeface="Arial"/>
                <a:ea typeface="Arial"/>
                <a:cs typeface="Arial"/>
              </a:rPr>
              <a:t>Основные показатели жизнедеятельности:</a:t>
            </a:r>
          </a:p>
          <a:p>
            <a:pPr lvl="1"/>
            <a:r>
              <a:rPr lang="ru-RU" sz="2400" b="0" i="0" strike="noStrike" cap="none" spc="0" baseline="0">
                <a:solidFill>
                  <a:srgbClr val="262626"/>
                </a:solidFill>
                <a:effectLst/>
                <a:latin typeface="Arial"/>
                <a:ea typeface="Arial"/>
                <a:cs typeface="Arial"/>
              </a:rPr>
              <a:t>ЧСС: 115; АД: 95/76; ЧД: 20; SpO2 91 %; температура: 38,7</a:t>
            </a:r>
          </a:p>
          <a:p>
            <a:endParaRPr lang="en-US"/>
          </a:p>
          <a:p>
            <a:r>
              <a:rPr lang="ru-RU" sz="2800" b="0" i="0" strike="noStrike" cap="none" spc="0" baseline="0">
                <a:solidFill>
                  <a:srgbClr val="262626"/>
                </a:solidFill>
                <a:effectLst/>
                <a:latin typeface="Arial"/>
                <a:ea typeface="Arial"/>
                <a:cs typeface="Arial"/>
              </a:rPr>
              <a:t>Каков Ваш следующий шаг?</a:t>
            </a:r>
          </a:p>
        </p:txBody>
      </p:sp>
    </p:spTree>
    <p:extLst>
      <p:ext uri="{BB962C8B-B14F-4D97-AF65-F5344CB8AC3E}">
        <p14:creationId xmlns:p14="http://schemas.microsoft.com/office/powerpoint/2010/main" val="246844233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E9C697-A1D3-8CF8-FC7C-666CB3315FEE}"/>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5E247653-F4F6-F3AD-311F-E3D4F891FC29}"/>
              </a:ext>
            </a:extLst>
          </p:cNvPr>
          <p:cNvSpPr>
            <a:spLocks noGrp="1"/>
          </p:cNvSpPr>
          <p:nvPr>
            <p:ph type="title"/>
          </p:nvPr>
        </p:nvSpPr>
        <p:spPr/>
        <p:txBody>
          <a:bodyPr>
            <a:normAutofit fontScale="90000"/>
          </a:bodyPr>
          <a:lstStyle/>
          <a:p>
            <a:r>
              <a:rPr lang="ru-RU" sz="3600" b="0" i="0" strike="noStrike" cap="none" spc="300" baseline="0">
                <a:solidFill>
                  <a:srgbClr val="FFFFFF"/>
                </a:solidFill>
                <a:effectLst/>
                <a:latin typeface="Arial"/>
                <a:ea typeface="Arial"/>
                <a:cs typeface="Arial"/>
              </a:rPr>
              <a:t>Лечение и контроль коронавирусной инфекции COVID-19: Клинический подход</a:t>
            </a:r>
            <a:endParaRPr lang="en-US"/>
          </a:p>
        </p:txBody>
      </p:sp>
    </p:spTree>
    <p:extLst>
      <p:ext uri="{BB962C8B-B14F-4D97-AF65-F5344CB8AC3E}">
        <p14:creationId xmlns:p14="http://schemas.microsoft.com/office/powerpoint/2010/main" val="355039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0557-7B48-49AA-94A2-2CA9351BCAAD}"/>
              </a:ext>
            </a:extLst>
          </p:cNvPr>
          <p:cNvSpPr>
            <a:spLocks noGrp="1"/>
          </p:cNvSpPr>
          <p:nvPr>
            <p:ph type="title"/>
          </p:nvPr>
        </p:nvSpPr>
        <p:spPr>
          <a:xfrm>
            <a:off x="560798" y="367003"/>
            <a:ext cx="10071760" cy="800039"/>
          </a:xfrm>
        </p:spPr>
        <p:txBody>
          <a:bodyPr>
            <a:normAutofit fontScale="90000"/>
          </a:bodyPr>
          <a:lstStyle/>
          <a:p>
            <a:r>
              <a:rPr lang="ru-RU" sz="3600" b="1" i="0" strike="noStrike" cap="none" spc="0" baseline="0" dirty="0">
                <a:solidFill>
                  <a:srgbClr val="577F9F"/>
                </a:solidFill>
                <a:effectLst/>
                <a:latin typeface="Arial"/>
                <a:ea typeface="Arial"/>
                <a:cs typeface="Arial"/>
              </a:rPr>
              <a:t>Признаки и симптомы коронавирусной инфекции COVID-19</a:t>
            </a:r>
          </a:p>
        </p:txBody>
      </p:sp>
      <p:pic>
        <p:nvPicPr>
          <p:cNvPr id="4" name="Picture 3">
            <a:extLst>
              <a:ext uri="{FF2B5EF4-FFF2-40B4-BE49-F238E27FC236}">
                <a16:creationId xmlns:a16="http://schemas.microsoft.com/office/drawing/2014/main" id="{3F8F4458-8D6C-4A10-9023-ED829872DDE1}"/>
              </a:ext>
            </a:extLst>
          </p:cNvPr>
          <p:cNvPicPr>
            <a:picLocks noChangeAspect="1"/>
          </p:cNvPicPr>
          <p:nvPr/>
        </p:nvPicPr>
        <p:blipFill>
          <a:blip r:embed="rId3"/>
          <a:stretch>
            <a:fillRect/>
          </a:stretch>
        </p:blipFill>
        <p:spPr>
          <a:xfrm>
            <a:off x="1232441" y="1497392"/>
            <a:ext cx="9051989" cy="5211422"/>
          </a:xfrm>
          <a:prstGeom prst="rect">
            <a:avLst/>
          </a:prstGeom>
        </p:spPr>
      </p:pic>
    </p:spTree>
    <p:extLst>
      <p:ext uri="{BB962C8B-B14F-4D97-AF65-F5344CB8AC3E}">
        <p14:creationId xmlns:p14="http://schemas.microsoft.com/office/powerpoint/2010/main" val="972445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25C6-9420-6E8B-D9C2-3F3D9733747E}"/>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Цели</a:t>
            </a:r>
          </a:p>
        </p:txBody>
      </p:sp>
      <p:sp>
        <p:nvSpPr>
          <p:cNvPr id="3" name="Content Placeholder 2">
            <a:extLst>
              <a:ext uri="{FF2B5EF4-FFF2-40B4-BE49-F238E27FC236}">
                <a16:creationId xmlns:a16="http://schemas.microsoft.com/office/drawing/2014/main" id="{1BD977D8-C40B-D76D-46DC-9580CAA40821}"/>
              </a:ext>
            </a:extLst>
          </p:cNvPr>
          <p:cNvSpPr>
            <a:spLocks noGrp="1"/>
          </p:cNvSpPr>
          <p:nvPr>
            <p:ph idx="1"/>
          </p:nvPr>
        </p:nvSpPr>
        <p:spPr/>
        <p:txBody>
          <a:bodyPr/>
          <a:lstStyle/>
          <a:p>
            <a:r>
              <a:rPr lang="ru-RU" sz="2800" b="0" i="0" strike="noStrike" cap="none" spc="0" baseline="0">
                <a:solidFill>
                  <a:srgbClr val="262626"/>
                </a:solidFill>
                <a:effectLst/>
                <a:latin typeface="Arial"/>
                <a:ea typeface="Arial"/>
                <a:cs typeface="Arial"/>
              </a:rPr>
              <a:t>Распознать клинические характеристики пациентов с коронавирусным заболеванием COVID-19.</a:t>
            </a:r>
          </a:p>
          <a:p>
            <a:r>
              <a:rPr lang="ru-RU" sz="2800" b="0" i="0" strike="noStrike" cap="none" spc="0" baseline="0">
                <a:solidFill>
                  <a:srgbClr val="262626"/>
                </a:solidFill>
                <a:effectLst/>
                <a:latin typeface="Arial"/>
                <a:ea typeface="Arial"/>
                <a:cs typeface="Arial"/>
              </a:rPr>
              <a:t>Понимание вариантов лечения и стратегий лечения.</a:t>
            </a:r>
          </a:p>
          <a:p>
            <a:r>
              <a:rPr lang="ru-RU" sz="2800" b="0" i="0" strike="noStrike" cap="none" spc="0" baseline="0">
                <a:solidFill>
                  <a:srgbClr val="262626"/>
                </a:solidFill>
                <a:effectLst/>
                <a:latin typeface="Arial"/>
                <a:ea typeface="Arial"/>
                <a:cs typeface="Arial"/>
              </a:rPr>
              <a:t>Определить ресурсы для доступа к обновленным клиническим руководствам по коронавирусной инфекции COVID-19.</a:t>
            </a:r>
          </a:p>
          <a:p>
            <a:endParaRPr lang="en-US"/>
          </a:p>
        </p:txBody>
      </p:sp>
    </p:spTree>
    <p:extLst>
      <p:ext uri="{BB962C8B-B14F-4D97-AF65-F5344CB8AC3E}">
        <p14:creationId xmlns:p14="http://schemas.microsoft.com/office/powerpoint/2010/main" val="33848314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C871-D6BE-4B6F-8BA4-02B6FFE75AC0}"/>
              </a:ext>
            </a:extLst>
          </p:cNvPr>
          <p:cNvSpPr>
            <a:spLocks noGrp="1"/>
          </p:cNvSpPr>
          <p:nvPr>
            <p:ph type="title"/>
          </p:nvPr>
        </p:nvSpPr>
        <p:spPr>
          <a:xfrm>
            <a:off x="512829" y="412042"/>
            <a:ext cx="10515600" cy="800039"/>
          </a:xfrm>
        </p:spPr>
        <p:txBody>
          <a:bodyPr>
            <a:normAutofit fontScale="90000"/>
          </a:bodyPr>
          <a:lstStyle/>
          <a:p>
            <a:r>
              <a:rPr lang="ru-RU" sz="3600" b="1" i="0" strike="noStrike" cap="none" spc="0" baseline="0">
                <a:solidFill>
                  <a:srgbClr val="577F9F"/>
                </a:solidFill>
                <a:effectLst/>
                <a:latin typeface="Arial"/>
                <a:ea typeface="Arial"/>
                <a:cs typeface="Arial"/>
              </a:rPr>
              <a:t>Первоначальная оценка: Визуальный контроль</a:t>
            </a:r>
          </a:p>
        </p:txBody>
      </p:sp>
      <p:sp>
        <p:nvSpPr>
          <p:cNvPr id="3" name="Content Placeholder 2">
            <a:extLst>
              <a:ext uri="{FF2B5EF4-FFF2-40B4-BE49-F238E27FC236}">
                <a16:creationId xmlns:a16="http://schemas.microsoft.com/office/drawing/2014/main" id="{3C80AD32-C6E3-4702-9909-55E04DD537AB}"/>
              </a:ext>
            </a:extLst>
          </p:cNvPr>
          <p:cNvSpPr>
            <a:spLocks noGrp="1"/>
          </p:cNvSpPr>
          <p:nvPr>
            <p:ph idx="1"/>
          </p:nvPr>
        </p:nvSpPr>
        <p:spPr>
          <a:xfrm>
            <a:off x="512829" y="1512631"/>
            <a:ext cx="11166341" cy="5180943"/>
          </a:xfrm>
        </p:spPr>
        <p:txBody>
          <a:bodyPr/>
          <a:lstStyle/>
          <a:p>
            <a:pPr marL="0" indent="0">
              <a:buNone/>
            </a:pPr>
            <a:r>
              <a:rPr lang="ru-RU" sz="2800" b="0" i="0" strike="noStrike" cap="none" spc="0" baseline="0" dirty="0">
                <a:solidFill>
                  <a:srgbClr val="262626"/>
                </a:solidFill>
                <a:effectLst/>
                <a:latin typeface="Arial"/>
                <a:ea typeface="Arial"/>
                <a:cs typeface="Arial"/>
              </a:rPr>
              <a:t>Перед тем как встретиться с пациентом, Вы знаете: </a:t>
            </a:r>
          </a:p>
          <a:p>
            <a:pPr marL="0" indent="0">
              <a:buNone/>
            </a:pPr>
            <a:r>
              <a:rPr lang="ru-RU" sz="2800" b="0" i="0" strike="noStrike" cap="none" spc="0" baseline="0" dirty="0">
                <a:solidFill>
                  <a:srgbClr val="262626"/>
                </a:solidFill>
                <a:effectLst/>
                <a:latin typeface="Arial"/>
                <a:ea typeface="Arial"/>
                <a:cs typeface="Arial"/>
              </a:rPr>
              <a:t> - данные скринингового опросника пациента; </a:t>
            </a:r>
          </a:p>
          <a:p>
            <a:pPr marL="0" indent="0">
              <a:buNone/>
            </a:pPr>
            <a:r>
              <a:rPr lang="ru-RU" sz="2800" b="0" i="0" strike="noStrike" cap="none" spc="0" baseline="0" dirty="0">
                <a:solidFill>
                  <a:srgbClr val="262626"/>
                </a:solidFill>
                <a:effectLst/>
                <a:latin typeface="Arial"/>
                <a:ea typeface="Arial"/>
                <a:cs typeface="Arial"/>
              </a:rPr>
              <a:t> - основную жалоба пациента.  </a:t>
            </a:r>
          </a:p>
          <a:p>
            <a:pPr marL="0" indent="0">
              <a:buNone/>
            </a:pPr>
            <a:r>
              <a:rPr lang="ru-RU" sz="2800" b="0" i="0" strike="noStrike" cap="none" spc="0" baseline="0" dirty="0">
                <a:solidFill>
                  <a:srgbClr val="262626"/>
                </a:solidFill>
                <a:effectLst/>
                <a:latin typeface="Arial"/>
                <a:ea typeface="Arial"/>
                <a:cs typeface="Arial"/>
              </a:rPr>
              <a:t>Первая оценка при входе в дверь: </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24D862E6-6CEF-4FBF-8BBB-41C3D4880584}"/>
              </a:ext>
            </a:extLst>
          </p:cNvPr>
          <p:cNvPicPr>
            <a:picLocks noChangeAspect="1"/>
          </p:cNvPicPr>
          <p:nvPr/>
        </p:nvPicPr>
        <p:blipFill>
          <a:blip r:embed="rId3"/>
          <a:stretch>
            <a:fillRect/>
          </a:stretch>
        </p:blipFill>
        <p:spPr>
          <a:xfrm>
            <a:off x="292569" y="4168182"/>
            <a:ext cx="2881435" cy="1615350"/>
          </a:xfrm>
          <a:prstGeom prst="rect">
            <a:avLst/>
          </a:prstGeom>
        </p:spPr>
      </p:pic>
      <p:pic>
        <p:nvPicPr>
          <p:cNvPr id="5" name="Picture 4">
            <a:extLst>
              <a:ext uri="{FF2B5EF4-FFF2-40B4-BE49-F238E27FC236}">
                <a16:creationId xmlns:a16="http://schemas.microsoft.com/office/drawing/2014/main" id="{3DD44CB4-E241-4223-B6F4-9485242E234E}"/>
              </a:ext>
            </a:extLst>
          </p:cNvPr>
          <p:cNvPicPr>
            <a:picLocks noChangeAspect="1"/>
          </p:cNvPicPr>
          <p:nvPr/>
        </p:nvPicPr>
        <p:blipFill>
          <a:blip r:embed="rId4"/>
          <a:stretch>
            <a:fillRect/>
          </a:stretch>
        </p:blipFill>
        <p:spPr>
          <a:xfrm>
            <a:off x="3396853" y="4168182"/>
            <a:ext cx="2790600" cy="1860763"/>
          </a:xfrm>
          <a:prstGeom prst="rect">
            <a:avLst/>
          </a:prstGeom>
        </p:spPr>
      </p:pic>
      <p:pic>
        <p:nvPicPr>
          <p:cNvPr id="6" name="Picture 5">
            <a:extLst>
              <a:ext uri="{FF2B5EF4-FFF2-40B4-BE49-F238E27FC236}">
                <a16:creationId xmlns:a16="http://schemas.microsoft.com/office/drawing/2014/main" id="{C3DD8391-CDF9-4FC0-8BF3-E418A8532805}"/>
              </a:ext>
            </a:extLst>
          </p:cNvPr>
          <p:cNvPicPr>
            <a:picLocks noChangeAspect="1"/>
          </p:cNvPicPr>
          <p:nvPr/>
        </p:nvPicPr>
        <p:blipFill>
          <a:blip r:embed="rId5"/>
          <a:stretch>
            <a:fillRect/>
          </a:stretch>
        </p:blipFill>
        <p:spPr>
          <a:xfrm>
            <a:off x="6561127" y="4103103"/>
            <a:ext cx="1586411" cy="2401960"/>
          </a:xfrm>
          <a:prstGeom prst="rect">
            <a:avLst/>
          </a:prstGeom>
        </p:spPr>
      </p:pic>
      <p:pic>
        <p:nvPicPr>
          <p:cNvPr id="8" name="Picture 7">
            <a:extLst>
              <a:ext uri="{FF2B5EF4-FFF2-40B4-BE49-F238E27FC236}">
                <a16:creationId xmlns:a16="http://schemas.microsoft.com/office/drawing/2014/main" id="{32266B54-9165-4DF3-BB44-01FFE9820288}"/>
              </a:ext>
            </a:extLst>
          </p:cNvPr>
          <p:cNvPicPr>
            <a:picLocks noChangeAspect="1"/>
          </p:cNvPicPr>
          <p:nvPr/>
        </p:nvPicPr>
        <p:blipFill>
          <a:blip r:embed="rId6"/>
          <a:stretch>
            <a:fillRect/>
          </a:stretch>
        </p:blipFill>
        <p:spPr>
          <a:xfrm>
            <a:off x="8695214" y="4103103"/>
            <a:ext cx="2881435" cy="2161076"/>
          </a:xfrm>
          <a:prstGeom prst="rect">
            <a:avLst/>
          </a:prstGeom>
        </p:spPr>
      </p:pic>
      <p:sp>
        <p:nvSpPr>
          <p:cNvPr id="9" name="Speech Bubble: Rectangle with Corners Rounded 8">
            <a:extLst>
              <a:ext uri="{FF2B5EF4-FFF2-40B4-BE49-F238E27FC236}">
                <a16:creationId xmlns:a16="http://schemas.microsoft.com/office/drawing/2014/main" id="{0946D4A6-9070-4717-BB8C-B6EE61D8C90F}"/>
              </a:ext>
            </a:extLst>
          </p:cNvPr>
          <p:cNvSpPr/>
          <p:nvPr/>
        </p:nvSpPr>
        <p:spPr>
          <a:xfrm>
            <a:off x="6988690" y="2606799"/>
            <a:ext cx="4713926" cy="119575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ru-RU" sz="1800" b="0" i="0" strike="noStrike" cap="none" spc="0" baseline="0" dirty="0">
                <a:solidFill>
                  <a:srgbClr val="FFFFFF"/>
                </a:solidFill>
                <a:effectLst/>
                <a:latin typeface="Arial"/>
                <a:ea typeface="Arial"/>
                <a:cs typeface="Arial"/>
              </a:rPr>
              <a:t>Основные показатели жизнедеятельности могут быть доступны Вам до того, как Вы придете к пациенту, или во время первоначальной оценки.  </a:t>
            </a:r>
          </a:p>
        </p:txBody>
      </p:sp>
    </p:spTree>
    <p:extLst>
      <p:ext uri="{BB962C8B-B14F-4D97-AF65-F5344CB8AC3E}">
        <p14:creationId xmlns:p14="http://schemas.microsoft.com/office/powerpoint/2010/main" val="34502317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3199-66A5-4DFB-ADF6-41B14A427BBB}"/>
              </a:ext>
            </a:extLst>
          </p:cNvPr>
          <p:cNvSpPr>
            <a:spLocks noGrp="1"/>
          </p:cNvSpPr>
          <p:nvPr>
            <p:ph type="title"/>
          </p:nvPr>
        </p:nvSpPr>
        <p:spPr>
          <a:xfrm>
            <a:off x="448734" y="232895"/>
            <a:ext cx="11456051" cy="800039"/>
          </a:xfrm>
        </p:spPr>
        <p:txBody>
          <a:bodyPr>
            <a:noAutofit/>
          </a:bodyPr>
          <a:lstStyle/>
          <a:p>
            <a:r>
              <a:rPr lang="ru-RU" sz="2400" b="1" i="0" strike="noStrike" cap="none" spc="0" baseline="0" dirty="0">
                <a:solidFill>
                  <a:srgbClr val="577F9F"/>
                </a:solidFill>
                <a:effectLst/>
                <a:latin typeface="Arial"/>
                <a:ea typeface="Arial"/>
                <a:cs typeface="Arial"/>
              </a:rPr>
              <a:t>Первоначальная оценка: </a:t>
            </a:r>
            <a:br>
              <a:rPr sz="2400" dirty="0"/>
            </a:br>
            <a:r>
              <a:rPr lang="ru-RU" sz="2400" b="1" i="0" strike="noStrike" cap="none" spc="0" baseline="0" dirty="0">
                <a:solidFill>
                  <a:srgbClr val="577F9F"/>
                </a:solidFill>
                <a:effectLst/>
                <a:latin typeface="Arial"/>
                <a:ea typeface="Arial"/>
                <a:cs typeface="Arial"/>
              </a:rPr>
              <a:t>История текущего заболевания по поводу респираторных симптомов </a:t>
            </a:r>
          </a:p>
        </p:txBody>
      </p:sp>
      <p:sp>
        <p:nvSpPr>
          <p:cNvPr id="4" name="Content Placeholder 3">
            <a:extLst>
              <a:ext uri="{FF2B5EF4-FFF2-40B4-BE49-F238E27FC236}">
                <a16:creationId xmlns:a16="http://schemas.microsoft.com/office/drawing/2014/main" id="{57099A60-9C97-B026-A8E6-7AF2EABE75E9}"/>
              </a:ext>
            </a:extLst>
          </p:cNvPr>
          <p:cNvSpPr>
            <a:spLocks noGrp="1"/>
          </p:cNvSpPr>
          <p:nvPr>
            <p:ph idx="1"/>
          </p:nvPr>
        </p:nvSpPr>
        <p:spPr>
          <a:xfrm>
            <a:off x="643466" y="1264197"/>
            <a:ext cx="10371667" cy="4932746"/>
          </a:xfrm>
        </p:spPr>
        <p:txBody>
          <a:bodyPr/>
          <a:lstStyle/>
          <a:p>
            <a:r>
              <a:rPr lang="ru-RU" sz="2000" b="0" i="0" strike="noStrike" cap="none" spc="0" baseline="0" dirty="0">
                <a:solidFill>
                  <a:srgbClr val="262626"/>
                </a:solidFill>
                <a:effectLst/>
                <a:latin typeface="Arial"/>
                <a:ea typeface="Arial"/>
                <a:cs typeface="Arial"/>
              </a:rPr>
              <a:t>Дата и начало симптомов</a:t>
            </a:r>
          </a:p>
          <a:p>
            <a:r>
              <a:rPr lang="ru-RU" sz="2000" b="0" i="0" strike="noStrike" cap="none" spc="0" baseline="0" dirty="0">
                <a:solidFill>
                  <a:srgbClr val="262626"/>
                </a:solidFill>
                <a:effectLst/>
                <a:latin typeface="Arial"/>
                <a:ea typeface="Arial"/>
                <a:cs typeface="Arial"/>
              </a:rPr>
              <a:t>Тип и тяжесть симптомов: при необходимости проведите полный анализ системного опроса</a:t>
            </a:r>
          </a:p>
          <a:p>
            <a:r>
              <a:rPr lang="ru-RU" sz="2000" b="0" i="0" strike="noStrike" cap="none" spc="0" baseline="0" dirty="0">
                <a:solidFill>
                  <a:srgbClr val="262626"/>
                </a:solidFill>
                <a:effectLst/>
                <a:latin typeface="Arial"/>
                <a:ea typeface="Arial"/>
                <a:cs typeface="Arial"/>
              </a:rPr>
              <a:t>Контакт с больными людьми, особенно дома или на рабочем месте</a:t>
            </a:r>
          </a:p>
          <a:p>
            <a:r>
              <a:rPr lang="ru-RU" sz="2000" b="0" i="0" strike="noStrike" cap="none" spc="0" baseline="0" dirty="0">
                <a:solidFill>
                  <a:srgbClr val="262626"/>
                </a:solidFill>
                <a:effectLst/>
                <a:latin typeface="Arial"/>
                <a:ea typeface="Arial"/>
                <a:cs typeface="Arial"/>
              </a:rPr>
              <a:t>Статус вакцинации </a:t>
            </a:r>
          </a:p>
          <a:p>
            <a:r>
              <a:rPr lang="ru-RU" sz="2000" b="0" i="0" strike="noStrike" cap="none" spc="0" baseline="0" dirty="0">
                <a:solidFill>
                  <a:srgbClr val="262626"/>
                </a:solidFill>
                <a:effectLst/>
                <a:latin typeface="Arial"/>
                <a:ea typeface="Arial"/>
                <a:cs typeface="Arial"/>
              </a:rPr>
              <a:t>Помните: «Полная вакцинация» означает &gt; 2 недель с момента введения последней дозы курса, предпочтительно с рекомендованными бустерными дозами</a:t>
            </a:r>
          </a:p>
          <a:p>
            <a:r>
              <a:rPr lang="ru-RU" sz="2000" b="0" i="0" strike="noStrike" cap="none" spc="0" baseline="0" dirty="0">
                <a:solidFill>
                  <a:srgbClr val="262626"/>
                </a:solidFill>
                <a:effectLst/>
                <a:latin typeface="Arial"/>
                <a:ea typeface="Arial"/>
                <a:cs typeface="Arial"/>
              </a:rPr>
              <a:t>Анамнез перенесенных заболеваний, включая сопутствующие заболевания</a:t>
            </a:r>
          </a:p>
          <a:p>
            <a:pPr lvl="1"/>
            <a:r>
              <a:rPr lang="ru-RU" sz="1800" b="0" i="0" strike="noStrike" cap="none" spc="0" baseline="0" dirty="0">
                <a:solidFill>
                  <a:srgbClr val="262626"/>
                </a:solidFill>
                <a:effectLst/>
                <a:latin typeface="Arial"/>
                <a:ea typeface="Arial"/>
                <a:cs typeface="Arial"/>
              </a:rPr>
              <a:t>Определить факторы риска тяжелого заболевания</a:t>
            </a:r>
          </a:p>
          <a:p>
            <a:pPr lvl="1"/>
            <a:r>
              <a:rPr lang="ru-RU" sz="1800" b="0" i="0" strike="noStrike" cap="none" spc="0" baseline="0" dirty="0">
                <a:solidFill>
                  <a:srgbClr val="262626"/>
                </a:solidFill>
                <a:effectLst/>
                <a:latin typeface="Arial"/>
                <a:ea typeface="Arial"/>
                <a:cs typeface="Arial"/>
              </a:rPr>
              <a:t>Начать постановку дифференциального диагноза для выявления симптомов</a:t>
            </a:r>
          </a:p>
          <a:p>
            <a:pPr lvl="1"/>
            <a:r>
              <a:rPr lang="ru-RU" sz="1800" b="0" i="0" strike="noStrike" cap="none" spc="0" baseline="0" dirty="0">
                <a:solidFill>
                  <a:srgbClr val="262626"/>
                </a:solidFill>
                <a:effectLst/>
                <a:latin typeface="Arial"/>
                <a:ea typeface="Arial"/>
                <a:cs typeface="Arial"/>
              </a:rPr>
              <a:t>Разработать план лечения, учитывающий лечение сопутствующих/хронических заболеваний (например, сахарного диабета, ХСН, ВИЧ или психических расстройств)</a:t>
            </a:r>
          </a:p>
          <a:p>
            <a:r>
              <a:rPr lang="ru-RU" sz="2000" b="0" i="0" strike="noStrike" cap="none" spc="0" baseline="0" dirty="0">
                <a:solidFill>
                  <a:srgbClr val="262626"/>
                </a:solidFill>
                <a:effectLst/>
                <a:latin typeface="Arial"/>
                <a:ea typeface="Arial"/>
                <a:cs typeface="Arial"/>
              </a:rPr>
              <a:t>Социальная история, домашняя/рабочая среда, препятствия для лечения</a:t>
            </a:r>
          </a:p>
          <a:p>
            <a:pPr lvl="1"/>
            <a:endParaRPr lang="en-US" dirty="0"/>
          </a:p>
        </p:txBody>
      </p:sp>
    </p:spTree>
    <p:extLst>
      <p:ext uri="{BB962C8B-B14F-4D97-AF65-F5344CB8AC3E}">
        <p14:creationId xmlns:p14="http://schemas.microsoft.com/office/powerpoint/2010/main" val="21372411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CB3679-857B-4869-A8A5-CCA54E295AB1}"/>
              </a:ext>
            </a:extLst>
          </p:cNvPr>
          <p:cNvSpPr>
            <a:spLocks noGrp="1"/>
          </p:cNvSpPr>
          <p:nvPr>
            <p:ph type="body" idx="1"/>
          </p:nvPr>
        </p:nvSpPr>
        <p:spPr>
          <a:xfrm>
            <a:off x="1148862" y="3868615"/>
            <a:ext cx="10439457" cy="2625318"/>
          </a:xfrm>
        </p:spPr>
        <p:txBody>
          <a:bodyPr/>
          <a:lstStyle/>
          <a:p>
            <a:pPr marL="4762" indent="0">
              <a:buNone/>
            </a:pPr>
            <a:r>
              <a:rPr lang="ru-RU" sz="2800" b="0" i="0" strike="noStrike" cap="none" spc="0" baseline="0">
                <a:solidFill>
                  <a:srgbClr val="DEEBF7"/>
                </a:solidFill>
                <a:effectLst/>
                <a:latin typeface="Arial"/>
                <a:ea typeface="Arial"/>
                <a:cs typeface="Arial"/>
              </a:rPr>
              <a:t>Что это означает и почему мы должны поставить полный дифференциальный диагноз (даже если мы вполне уверены, что у пациента коронавирусное заболевание COVID-19)?</a:t>
            </a:r>
          </a:p>
        </p:txBody>
      </p:sp>
      <p:sp>
        <p:nvSpPr>
          <p:cNvPr id="5" name="Title 4">
            <a:extLst>
              <a:ext uri="{FF2B5EF4-FFF2-40B4-BE49-F238E27FC236}">
                <a16:creationId xmlns:a16="http://schemas.microsoft.com/office/drawing/2014/main" id="{A7259F6A-65EC-431F-A5C4-FC2412D81083}"/>
              </a:ext>
            </a:extLst>
          </p:cNvPr>
          <p:cNvSpPr>
            <a:spLocks noGrp="1"/>
          </p:cNvSpPr>
          <p:nvPr>
            <p:ph type="title"/>
          </p:nvPr>
        </p:nvSpPr>
        <p:spPr>
          <a:xfrm>
            <a:off x="834189" y="2717631"/>
            <a:ext cx="11357811" cy="1422738"/>
          </a:xfrm>
        </p:spPr>
        <p:txBody>
          <a:bodyPr/>
          <a:lstStyle/>
          <a:p>
            <a:r>
              <a:rPr lang="ru-RU" sz="4800" b="1" i="0" strike="noStrike" cap="none" spc="0" baseline="0" dirty="0">
                <a:solidFill>
                  <a:srgbClr val="DEEBF7"/>
                </a:solidFill>
                <a:effectLst/>
                <a:latin typeface="Arial"/>
                <a:ea typeface="Arial"/>
                <a:cs typeface="Arial"/>
              </a:rPr>
              <a:t>Не каждый кашель — это COVID! </a:t>
            </a:r>
          </a:p>
        </p:txBody>
      </p:sp>
    </p:spTree>
    <p:extLst>
      <p:ext uri="{BB962C8B-B14F-4D97-AF65-F5344CB8AC3E}">
        <p14:creationId xmlns:p14="http://schemas.microsoft.com/office/powerpoint/2010/main" val="18091157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ED111-9728-4575-8879-83D7E3210FBB}"/>
              </a:ext>
            </a:extLst>
          </p:cNvPr>
          <p:cNvSpPr>
            <a:spLocks noGrp="1"/>
          </p:cNvSpPr>
          <p:nvPr>
            <p:ph type="title"/>
          </p:nvPr>
        </p:nvSpPr>
        <p:spPr>
          <a:xfrm>
            <a:off x="357555" y="295417"/>
            <a:ext cx="11154508" cy="800039"/>
          </a:xfrm>
        </p:spPr>
        <p:txBody>
          <a:bodyPr>
            <a:normAutofit fontScale="90000"/>
          </a:bodyPr>
          <a:lstStyle/>
          <a:p>
            <a:r>
              <a:rPr lang="ru-RU" sz="3200" b="1" i="0" strike="noStrike" cap="none" spc="0" baseline="0">
                <a:solidFill>
                  <a:srgbClr val="577F9F"/>
                </a:solidFill>
                <a:effectLst/>
                <a:latin typeface="Arial"/>
                <a:ea typeface="Arial"/>
                <a:cs typeface="Arial"/>
              </a:rPr>
              <a:t>Частые проявляющиеся симптомы и дифференциальная диагностика</a:t>
            </a:r>
          </a:p>
        </p:txBody>
      </p:sp>
      <p:graphicFrame>
        <p:nvGraphicFramePr>
          <p:cNvPr id="6" name="Content Placeholder 5">
            <a:extLst>
              <a:ext uri="{FF2B5EF4-FFF2-40B4-BE49-F238E27FC236}">
                <a16:creationId xmlns:a16="http://schemas.microsoft.com/office/drawing/2014/main" id="{CB5D4BC5-1243-43C5-9E7E-34977A835C23}"/>
              </a:ext>
            </a:extLst>
          </p:cNvPr>
          <p:cNvGraphicFramePr>
            <a:graphicFrameLocks noGrp="1"/>
          </p:cNvGraphicFramePr>
          <p:nvPr>
            <p:ph idx="1"/>
            <p:extLst>
              <p:ext uri="{D42A27DB-BD31-4B8C-83A1-F6EECF244321}">
                <p14:modId xmlns:p14="http://schemas.microsoft.com/office/powerpoint/2010/main" val="2333743209"/>
              </p:ext>
            </p:extLst>
          </p:nvPr>
        </p:nvGraphicFramePr>
        <p:xfrm>
          <a:off x="457201" y="1312985"/>
          <a:ext cx="11154507" cy="5249598"/>
        </p:xfrm>
        <a:graphic>
          <a:graphicData uri="http://schemas.openxmlformats.org/drawingml/2006/table">
            <a:tbl>
              <a:tblPr firstRow="1" firstCol="1" bandRow="1">
                <a:tableStyleId>{5A111915-BE36-4E01-A7E5-04B1672EAD32}</a:tableStyleId>
              </a:tblPr>
              <a:tblGrid>
                <a:gridCol w="5175913">
                  <a:extLst>
                    <a:ext uri="{9D8B030D-6E8A-4147-A177-3AD203B41FA5}">
                      <a16:colId xmlns:a16="http://schemas.microsoft.com/office/drawing/2014/main" val="1919745828"/>
                    </a:ext>
                  </a:extLst>
                </a:gridCol>
                <a:gridCol w="5978594">
                  <a:extLst>
                    <a:ext uri="{9D8B030D-6E8A-4147-A177-3AD203B41FA5}">
                      <a16:colId xmlns:a16="http://schemas.microsoft.com/office/drawing/2014/main" val="1233066488"/>
                    </a:ext>
                  </a:extLst>
                </a:gridCol>
              </a:tblGrid>
              <a:tr h="498707">
                <a:tc>
                  <a:txBody>
                    <a:bodyPr/>
                    <a:lstStyle/>
                    <a:p>
                      <a:pPr marL="0" marR="0">
                        <a:lnSpc>
                          <a:spcPct val="100000"/>
                        </a:lnSpc>
                        <a:spcBef>
                          <a:spcPts val="600"/>
                        </a:spcBef>
                        <a:spcAft>
                          <a:spcPts val="600"/>
                        </a:spcAft>
                      </a:pPr>
                      <a:r>
                        <a:rPr lang="ru-RU" sz="2000" b="1" i="0" strike="noStrike" cap="none" spc="0" baseline="0">
                          <a:solidFill>
                            <a:srgbClr val="FFFFFF"/>
                          </a:solidFill>
                          <a:effectLst/>
                          <a:latin typeface="Arial"/>
                          <a:ea typeface="Arial"/>
                          <a:cs typeface="Arial"/>
                        </a:rPr>
                        <a:t>Симптомы</a:t>
                      </a:r>
                    </a:p>
                  </a:txBody>
                  <a:tcPr marL="68580" marR="68580" marT="0" marB="0"/>
                </a:tc>
                <a:tc>
                  <a:txBody>
                    <a:bodyPr/>
                    <a:lstStyle/>
                    <a:p>
                      <a:pPr marL="0" marR="0">
                        <a:lnSpc>
                          <a:spcPct val="100000"/>
                        </a:lnSpc>
                        <a:spcBef>
                          <a:spcPts val="600"/>
                        </a:spcBef>
                        <a:spcAft>
                          <a:spcPts val="600"/>
                        </a:spcAft>
                      </a:pPr>
                      <a:r>
                        <a:rPr lang="ru-RU" sz="2000" b="1" i="0" strike="noStrike" cap="none" spc="0" baseline="0">
                          <a:solidFill>
                            <a:srgbClr val="FFFFFF"/>
                          </a:solidFill>
                          <a:effectLst/>
                          <a:latin typeface="Arial"/>
                          <a:ea typeface="Arial"/>
                          <a:cs typeface="Arial"/>
                        </a:rPr>
                        <a:t>Возможные диагнозы</a:t>
                      </a:r>
                      <a:endParaRPr lang="en-US" sz="20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77263807"/>
                  </a:ext>
                </a:extLst>
              </a:tr>
              <a:tr h="4750891">
                <a:tc>
                  <a:txBody>
                    <a:bodyPr/>
                    <a:lstStyle/>
                    <a:p>
                      <a:pPr marL="0" marR="0">
                        <a:lnSpc>
                          <a:spcPct val="100000"/>
                        </a:lnSpc>
                        <a:spcBef>
                          <a:spcPct val="0"/>
                        </a:spcBef>
                        <a:spcAft>
                          <a:spcPct val="0"/>
                        </a:spcAft>
                      </a:pPr>
                      <a:r>
                        <a:rPr lang="ru-RU" sz="1600" b="1" i="0" strike="noStrike" cap="none" spc="0" baseline="0">
                          <a:solidFill>
                            <a:srgbClr val="000000"/>
                          </a:solidFill>
                          <a:effectLst/>
                          <a:latin typeface="Arial"/>
                          <a:ea typeface="Arial"/>
                          <a:cs typeface="Arial"/>
                        </a:rPr>
                        <a:t>кашель, одышка;</a:t>
                      </a:r>
                    </a:p>
                    <a:p>
                      <a:pPr marL="0" marR="0">
                        <a:lnSpc>
                          <a:spcPct val="100000"/>
                        </a:lnSpc>
                        <a:spcBef>
                          <a:spcPct val="0"/>
                        </a:spcBef>
                        <a:spcAft>
                          <a:spcPct val="0"/>
                        </a:spcAft>
                      </a:pPr>
                      <a:r>
                        <a:rPr lang="ru-RU" sz="1600" b="1" i="0" strike="noStrike" cap="none" spc="0" baseline="0">
                          <a:solidFill>
                            <a:srgbClr val="000000"/>
                          </a:solidFill>
                          <a:effectLst/>
                          <a:latin typeface="Arial"/>
                          <a:ea typeface="Arial"/>
                          <a:cs typeface="Arial"/>
                        </a:rPr>
                        <a:t>повышение температуры тела;</a:t>
                      </a:r>
                    </a:p>
                    <a:p>
                      <a:pPr marL="0" marR="0">
                        <a:lnSpc>
                          <a:spcPct val="100000"/>
                        </a:lnSpc>
                        <a:spcBef>
                          <a:spcPct val="0"/>
                        </a:spcBef>
                        <a:spcAft>
                          <a:spcPct val="0"/>
                        </a:spcAft>
                      </a:pPr>
                      <a:r>
                        <a:rPr lang="ru-RU" sz="1600" b="1" i="0" strike="noStrike" cap="none" spc="0" baseline="0">
                          <a:solidFill>
                            <a:srgbClr val="000000"/>
                          </a:solidFill>
                          <a:effectLst/>
                          <a:latin typeface="Arial"/>
                          <a:ea typeface="Arial"/>
                          <a:cs typeface="Arial"/>
                        </a:rPr>
                        <a:t>насморк/заложенность носа;</a:t>
                      </a:r>
                    </a:p>
                    <a:p>
                      <a:pPr marL="0" marR="0">
                        <a:lnSpc>
                          <a:spcPct val="100000"/>
                        </a:lnSpc>
                        <a:spcBef>
                          <a:spcPct val="0"/>
                        </a:spcBef>
                        <a:spcAft>
                          <a:spcPct val="0"/>
                        </a:spcAft>
                      </a:pPr>
                      <a:r>
                        <a:rPr lang="ru-RU" sz="1600" b="1" i="0" strike="noStrike" cap="none" spc="0" baseline="0">
                          <a:solidFill>
                            <a:srgbClr val="000000"/>
                          </a:solidFill>
                          <a:effectLst/>
                          <a:latin typeface="Arial"/>
                          <a:ea typeface="Arial"/>
                          <a:cs typeface="Arial"/>
                        </a:rPr>
                        <a:t>боль в горле;</a:t>
                      </a:r>
                    </a:p>
                    <a:p>
                      <a:pPr marL="0" marR="0">
                        <a:lnSpc>
                          <a:spcPct val="100000"/>
                        </a:lnSpc>
                        <a:spcBef>
                          <a:spcPct val="0"/>
                        </a:spcBef>
                        <a:spcAft>
                          <a:spcPct val="0"/>
                        </a:spcAft>
                      </a:pPr>
                      <a:r>
                        <a:rPr lang="ru-RU" sz="1600" b="1" i="0" strike="noStrike" cap="none" spc="0" baseline="0">
                          <a:solidFill>
                            <a:srgbClr val="000000"/>
                          </a:solidFill>
                          <a:effectLst/>
                          <a:latin typeface="Arial"/>
                          <a:ea typeface="Arial"/>
                          <a:cs typeface="Arial"/>
                        </a:rPr>
                        <a:t>головные боли/боль в теле/боль в мышцах;</a:t>
                      </a:r>
                    </a:p>
                    <a:p>
                      <a:pPr marL="0" marR="0">
                        <a:lnSpc>
                          <a:spcPct val="100000"/>
                        </a:lnSpc>
                        <a:spcBef>
                          <a:spcPct val="0"/>
                        </a:spcBef>
                        <a:spcAft>
                          <a:spcPct val="0"/>
                        </a:spcAft>
                      </a:pPr>
                      <a:r>
                        <a:rPr lang="ru-RU" sz="1600" b="1" i="0" strike="noStrike" cap="none" spc="0" baseline="0">
                          <a:solidFill>
                            <a:srgbClr val="000000"/>
                          </a:solidFill>
                          <a:effectLst/>
                          <a:latin typeface="Arial"/>
                          <a:ea typeface="Arial"/>
                          <a:cs typeface="Arial"/>
                        </a:rPr>
                        <a:t>боль в груди;</a:t>
                      </a:r>
                    </a:p>
                    <a:p>
                      <a:pPr marL="0" marR="0">
                        <a:lnSpc>
                          <a:spcPct val="100000"/>
                        </a:lnSpc>
                        <a:spcBef>
                          <a:spcPct val="0"/>
                        </a:spcBef>
                        <a:spcAft>
                          <a:spcPct val="0"/>
                        </a:spcAft>
                      </a:pPr>
                      <a:r>
                        <a:rPr lang="ru-RU" sz="1600" b="1" i="0" strike="noStrike" cap="none" spc="0" baseline="0">
                          <a:solidFill>
                            <a:srgbClr val="000000"/>
                          </a:solidFill>
                          <a:effectLst/>
                          <a:latin typeface="Arial"/>
                          <a:ea typeface="Arial"/>
                          <a:cs typeface="Arial"/>
                        </a:rPr>
                        <a:t>спутанность сознания/изменение психического состояния; </a:t>
                      </a:r>
                    </a:p>
                    <a:p>
                      <a:pPr marL="0" marR="0">
                        <a:lnSpc>
                          <a:spcPct val="100000"/>
                        </a:lnSpc>
                        <a:spcBef>
                          <a:spcPct val="0"/>
                        </a:spcBef>
                        <a:spcAft>
                          <a:spcPct val="0"/>
                        </a:spcAft>
                      </a:pPr>
                      <a:r>
                        <a:rPr lang="ru-RU" sz="1600" b="1" i="0" strike="noStrike" cap="none" spc="0" baseline="0">
                          <a:solidFill>
                            <a:srgbClr val="000000"/>
                          </a:solidFill>
                          <a:effectLst/>
                          <a:latin typeface="Arial"/>
                          <a:ea typeface="Arial"/>
                          <a:cs typeface="Arial"/>
                        </a:rPr>
                        <a:t>потеря вкуса и обоняния;*</a:t>
                      </a:r>
                    </a:p>
                    <a:p>
                      <a:pPr marL="0" marR="0" lvl="0" indent="0" algn="l" defTabSz="914400" rtl="0" eaLnBrk="1" fontAlgn="auto" latinLnBrk="0" hangingPunct="1">
                        <a:lnSpc>
                          <a:spcPct val="100000"/>
                        </a:lnSpc>
                        <a:spcBef>
                          <a:spcPct val="0"/>
                        </a:spcBef>
                        <a:spcAft>
                          <a:spcPct val="0"/>
                        </a:spcAft>
                        <a:buClrTx/>
                        <a:buSzTx/>
                        <a:buFontTx/>
                        <a:buNone/>
                        <a:defRPr/>
                      </a:pPr>
                      <a:r>
                        <a:rPr lang="ru-RU" sz="1600" b="1" i="0" strike="noStrike" cap="none" spc="0" baseline="0">
                          <a:solidFill>
                            <a:srgbClr val="000000"/>
                          </a:solidFill>
                          <a:effectLst/>
                          <a:latin typeface="Arial"/>
                          <a:ea typeface="Arial"/>
                          <a:cs typeface="Arial"/>
                        </a:rPr>
                        <a:t>симптомы со стороны ЖКТ (тошнота, рвота/диарея)**</a:t>
                      </a:r>
                    </a:p>
                    <a:p>
                      <a:pPr marL="0" marR="0">
                        <a:lnSpc>
                          <a:spcPct val="100000"/>
                        </a:lnSpc>
                        <a:spcBef>
                          <a:spcPct val="0"/>
                        </a:spcBef>
                        <a:spcAft>
                          <a:spcPct val="0"/>
                        </a:spcAft>
                      </a:pPr>
                      <a:endParaRPr lang="en-US" sz="1600">
                        <a:effectLst/>
                      </a:endParaRPr>
                    </a:p>
                    <a:p>
                      <a:pPr marL="0" marR="0">
                        <a:lnSpc>
                          <a:spcPct val="100000"/>
                        </a:lnSpc>
                        <a:spcBef>
                          <a:spcPts val="600"/>
                        </a:spcBef>
                        <a:spcAft>
                          <a:spcPts val="600"/>
                        </a:spcAft>
                      </a:pPr>
                      <a:r>
                        <a:rPr lang="en-US" sz="1600">
                          <a:effectLst/>
                        </a:rPr>
                        <a:t> </a:t>
                      </a:r>
                      <a:endParaRPr lang="en-US" sz="16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Коронавирусная инфекция COVID-19 </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Другие вирусные респираторные заболевания (аденовирус, риновирус и т. д.)</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Внебольничная пневмония</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Острый коронарный синдром</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Острое поражение почек/почечная недостаточность</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Хроническая сердечная недостаточность (ХСН)</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ХОБЛ/обострение астмы </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ГЭРБ/рефлюкс</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Альтернативные инфекционные причины (рассмотреть причины лихорадки в вашем сообществе)</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Грипп</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Ангина </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Сезонные аллергии </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Инсульт/ОНМК/ТИА </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Нарушение электролитного баланса</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Гастроэнтерит **</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Острый живот **</a:t>
                      </a:r>
                    </a:p>
                    <a:p>
                      <a:pPr marL="0" marR="0">
                        <a:lnSpc>
                          <a:spcPct val="100000"/>
                        </a:lnSpc>
                        <a:spcBef>
                          <a:spcPct val="0"/>
                        </a:spcBef>
                        <a:spcAft>
                          <a:spcPct val="0"/>
                        </a:spcAft>
                      </a:pPr>
                      <a:r>
                        <a:rPr lang="ru-RU" sz="1600" b="0" i="0" strike="noStrike" cap="none" spc="0" baseline="0">
                          <a:solidFill>
                            <a:srgbClr val="000000"/>
                          </a:solidFill>
                          <a:effectLst/>
                          <a:latin typeface="Arial"/>
                          <a:ea typeface="Arial"/>
                          <a:cs typeface="Arial"/>
                        </a:rPr>
                        <a:t>Причины, связанные с беременностью **</a:t>
                      </a:r>
                    </a:p>
                  </a:txBody>
                  <a:tcPr marL="68580" marR="68580" marT="0" marB="0"/>
                </a:tc>
                <a:extLst>
                  <a:ext uri="{0D108BD9-81ED-4DB2-BD59-A6C34878D82A}">
                    <a16:rowId xmlns:a16="http://schemas.microsoft.com/office/drawing/2014/main" val="1362043829"/>
                  </a:ext>
                </a:extLst>
              </a:tr>
            </a:tbl>
          </a:graphicData>
        </a:graphic>
      </p:graphicFrame>
    </p:spTree>
    <p:extLst>
      <p:ext uri="{BB962C8B-B14F-4D97-AF65-F5344CB8AC3E}">
        <p14:creationId xmlns:p14="http://schemas.microsoft.com/office/powerpoint/2010/main" val="427500602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2FF7-A770-0634-8523-6F46ABE7020C}"/>
              </a:ext>
            </a:extLst>
          </p:cNvPr>
          <p:cNvSpPr>
            <a:spLocks noGrp="1"/>
          </p:cNvSpPr>
          <p:nvPr>
            <p:ph type="title"/>
          </p:nvPr>
        </p:nvSpPr>
        <p:spPr>
          <a:xfrm>
            <a:off x="414867" y="288524"/>
            <a:ext cx="10697308" cy="800039"/>
          </a:xfrm>
        </p:spPr>
        <p:txBody>
          <a:bodyPr>
            <a:noAutofit/>
          </a:bodyPr>
          <a:lstStyle/>
          <a:p>
            <a:r>
              <a:rPr lang="ru-RU" sz="3200" b="1" i="0" strike="noStrike" cap="none" spc="0" baseline="0" dirty="0">
                <a:solidFill>
                  <a:srgbClr val="577F9F"/>
                </a:solidFill>
                <a:effectLst/>
                <a:latin typeface="Arial"/>
                <a:ea typeface="Arial"/>
                <a:cs typeface="Arial"/>
              </a:rPr>
              <a:t>Определения случаев: Коронавирусная инфекция COVID-19</a:t>
            </a:r>
          </a:p>
        </p:txBody>
      </p:sp>
      <p:sp>
        <p:nvSpPr>
          <p:cNvPr id="3" name="Content Placeholder 2">
            <a:extLst>
              <a:ext uri="{FF2B5EF4-FFF2-40B4-BE49-F238E27FC236}">
                <a16:creationId xmlns:a16="http://schemas.microsoft.com/office/drawing/2014/main" id="{84691D23-7792-27F1-2551-F3948A92D032}"/>
              </a:ext>
            </a:extLst>
          </p:cNvPr>
          <p:cNvSpPr>
            <a:spLocks noGrp="1"/>
          </p:cNvSpPr>
          <p:nvPr>
            <p:ph idx="1"/>
          </p:nvPr>
        </p:nvSpPr>
        <p:spPr>
          <a:xfrm>
            <a:off x="747346" y="1230330"/>
            <a:ext cx="10697308" cy="4932746"/>
          </a:xfrm>
        </p:spPr>
        <p:txBody>
          <a:bodyPr/>
          <a:lstStyle/>
          <a:p>
            <a:pPr fontAlgn="base"/>
            <a:r>
              <a:rPr lang="ru-RU" sz="1800" b="1" i="0" strike="noStrike" cap="none" spc="0" baseline="0" dirty="0">
                <a:solidFill>
                  <a:srgbClr val="262626"/>
                </a:solidFill>
                <a:effectLst/>
                <a:latin typeface="Arial"/>
                <a:ea typeface="Arial"/>
                <a:cs typeface="Arial"/>
              </a:rPr>
              <a:t>Бессимптомная инфекция</a:t>
            </a:r>
            <a:r>
              <a:rPr lang="ru-RU" sz="1800" b="0" i="0" strike="noStrike" cap="none" spc="0" baseline="0" dirty="0">
                <a:solidFill>
                  <a:srgbClr val="262626"/>
                </a:solidFill>
                <a:effectLst/>
                <a:latin typeface="Arial"/>
                <a:ea typeface="Arial"/>
                <a:cs typeface="Arial"/>
              </a:rPr>
              <a:t>: Лица с положительным результатом анализа на SARS-CoV-2 с использованием вирусологического анализа, но у которых отсутствуют симптомы, соответствующие коронавирусному заболеванию COVID-19</a:t>
            </a:r>
          </a:p>
          <a:p>
            <a:pPr fontAlgn="base"/>
            <a:r>
              <a:rPr lang="ru-RU" sz="1800" b="1" i="0" strike="noStrike" cap="none" spc="0" baseline="0" dirty="0">
                <a:solidFill>
                  <a:srgbClr val="262626"/>
                </a:solidFill>
                <a:effectLst/>
                <a:latin typeface="Arial"/>
                <a:ea typeface="Arial"/>
                <a:cs typeface="Arial"/>
              </a:rPr>
              <a:t>Легкое заболевание</a:t>
            </a:r>
            <a:r>
              <a:rPr lang="ru-RU" sz="1800" b="0" i="0" strike="noStrike" cap="none" spc="0" baseline="0" dirty="0">
                <a:solidFill>
                  <a:srgbClr val="262626"/>
                </a:solidFill>
                <a:effectLst/>
                <a:latin typeface="Arial"/>
                <a:ea typeface="Arial"/>
                <a:cs typeface="Arial"/>
              </a:rPr>
              <a:t>: Лица с любыми признаками и симптомами коронавирусного заболевания COVID-19 (такими как лихорадка, кашель, боль в горле, недомогание, головная боль, боль в мышцах, потеря вкуса и обоняния), но без одышки, затруднения дыхания или аномальной визуализации (например, рентгенографии грудной клетки) </a:t>
            </a:r>
          </a:p>
          <a:p>
            <a:pPr fontAlgn="base"/>
            <a:r>
              <a:rPr lang="ru-RU" sz="1800" b="1" i="0" strike="noStrike" cap="none" spc="0" baseline="0" dirty="0">
                <a:solidFill>
                  <a:srgbClr val="262626"/>
                </a:solidFill>
                <a:effectLst/>
                <a:latin typeface="Arial"/>
                <a:ea typeface="Arial"/>
                <a:cs typeface="Arial"/>
              </a:rPr>
              <a:t>Умеренное заболевание</a:t>
            </a:r>
            <a:r>
              <a:rPr lang="ru-RU" sz="1800" b="0" i="0" strike="noStrike" cap="none" spc="0" baseline="0" dirty="0">
                <a:solidFill>
                  <a:srgbClr val="262626"/>
                </a:solidFill>
                <a:effectLst/>
                <a:latin typeface="Arial"/>
                <a:ea typeface="Arial"/>
                <a:cs typeface="Arial"/>
              </a:rPr>
              <a:t>: Лица, у которых имеются признаки заболевания нижних дыхательных путей, но сохраняется насыщение кислородом (SpO</a:t>
            </a:r>
            <a:r>
              <a:rPr lang="ru-RU" sz="1800" b="0" i="0" strike="noStrike" cap="none" spc="0" baseline="-25000" dirty="0">
                <a:solidFill>
                  <a:srgbClr val="262626"/>
                </a:solidFill>
                <a:effectLst/>
                <a:latin typeface="Arial"/>
                <a:ea typeface="Arial"/>
                <a:cs typeface="Arial"/>
              </a:rPr>
              <a:t>2)</a:t>
            </a:r>
            <a:r>
              <a:rPr lang="ru-RU" sz="1800" b="0" i="0" strike="noStrike" cap="none" spc="0" baseline="0" dirty="0">
                <a:solidFill>
                  <a:srgbClr val="262626"/>
                </a:solidFill>
                <a:effectLst/>
                <a:latin typeface="Arial"/>
                <a:ea typeface="Arial"/>
                <a:cs typeface="Arial"/>
              </a:rPr>
              <a:t> ≥ 94 % при использовании комнатного воздуха на уровне моря</a:t>
            </a:r>
          </a:p>
          <a:p>
            <a:pPr fontAlgn="base"/>
            <a:r>
              <a:rPr lang="ru-RU" sz="1800" b="1" i="0" strike="noStrike" cap="none" spc="0" baseline="0" dirty="0">
                <a:solidFill>
                  <a:srgbClr val="262626"/>
                </a:solidFill>
                <a:effectLst/>
                <a:latin typeface="Arial"/>
                <a:ea typeface="Arial"/>
                <a:cs typeface="Arial"/>
              </a:rPr>
              <a:t>Тяжелое заболевание</a:t>
            </a:r>
            <a:r>
              <a:rPr lang="ru-RU" sz="1800" b="0" i="0" strike="noStrike" cap="none" spc="0" baseline="0" dirty="0">
                <a:solidFill>
                  <a:srgbClr val="262626"/>
                </a:solidFill>
                <a:effectLst/>
                <a:latin typeface="Arial"/>
                <a:ea typeface="Arial"/>
                <a:cs typeface="Arial"/>
              </a:rPr>
              <a:t>: Лица, у которых SpO</a:t>
            </a:r>
            <a:r>
              <a:rPr lang="ru-RU" sz="1800" b="0" i="0" strike="noStrike" cap="none" spc="0" baseline="-25000" dirty="0">
                <a:solidFill>
                  <a:srgbClr val="262626"/>
                </a:solidFill>
                <a:effectLst/>
                <a:latin typeface="Arial"/>
                <a:ea typeface="Arial"/>
                <a:cs typeface="Arial"/>
              </a:rPr>
              <a:t>2</a:t>
            </a:r>
            <a:r>
              <a:rPr lang="ru-RU" sz="1800" b="0" i="0" strike="noStrike" cap="none" spc="0" baseline="0" dirty="0">
                <a:solidFill>
                  <a:srgbClr val="262626"/>
                </a:solidFill>
                <a:effectLst/>
                <a:latin typeface="Arial"/>
                <a:ea typeface="Arial"/>
                <a:cs typeface="Arial"/>
              </a:rPr>
              <a:t> составляет &lt; 94 % при дыхании комнатным воздухом на уровне моря, частота дыхания &gt; 30 вдохов в минуту или инфильтративные изменения в легких &gt; 50%</a:t>
            </a:r>
          </a:p>
          <a:p>
            <a:pPr fontAlgn="base"/>
            <a:r>
              <a:rPr lang="ru-RU" sz="1800" b="1" i="0" strike="noStrike" cap="none" spc="0" baseline="0" dirty="0">
                <a:solidFill>
                  <a:srgbClr val="262626"/>
                </a:solidFill>
                <a:effectLst/>
                <a:latin typeface="Arial"/>
                <a:ea typeface="Arial"/>
                <a:cs typeface="Arial"/>
              </a:rPr>
              <a:t>Критическое заболевание</a:t>
            </a:r>
            <a:r>
              <a:rPr lang="ru-RU" sz="1800" b="0" i="0" strike="noStrike" cap="none" spc="0" baseline="0" dirty="0">
                <a:solidFill>
                  <a:srgbClr val="262626"/>
                </a:solidFill>
                <a:effectLst/>
                <a:latin typeface="Arial"/>
                <a:ea typeface="Arial"/>
                <a:cs typeface="Arial"/>
              </a:rPr>
              <a:t>: Лица с дыхательной недостаточностью, септическим шоком и/или полиорганной дисфункцией </a:t>
            </a:r>
          </a:p>
          <a:p>
            <a:pPr marL="0" indent="0">
              <a:buNone/>
            </a:pPr>
            <a:endParaRPr lang="en-US" sz="2000" dirty="0"/>
          </a:p>
        </p:txBody>
      </p:sp>
    </p:spTree>
    <p:extLst>
      <p:ext uri="{BB962C8B-B14F-4D97-AF65-F5344CB8AC3E}">
        <p14:creationId xmlns:p14="http://schemas.microsoft.com/office/powerpoint/2010/main" val="204486099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1C10FC-6827-8C59-E459-07E4618538BE}"/>
              </a:ext>
            </a:extLst>
          </p:cNvPr>
          <p:cNvSpPr>
            <a:spLocks noGrp="1"/>
          </p:cNvSpPr>
          <p:nvPr>
            <p:ph type="title"/>
          </p:nvPr>
        </p:nvSpPr>
        <p:spPr>
          <a:xfrm>
            <a:off x="838200" y="588494"/>
            <a:ext cx="10515600" cy="800039"/>
          </a:xfrm>
        </p:spPr>
        <p:txBody>
          <a:bodyPr>
            <a:normAutofit fontScale="90000"/>
          </a:bodyPr>
          <a:lstStyle/>
          <a:p>
            <a:r>
              <a:rPr lang="ru-RU" sz="3200" b="1" i="0" strike="noStrike" cap="none" spc="0" baseline="0">
                <a:solidFill>
                  <a:srgbClr val="577F9F"/>
                </a:solidFill>
                <a:effectLst/>
                <a:latin typeface="Arial"/>
                <a:ea typeface="Arial"/>
                <a:cs typeface="Arial"/>
              </a:rPr>
              <a:t>Большинство случаев коронавирусного заболевания COVID-19 являются легкими или умеренными, и их доля может увеличиться </a:t>
            </a:r>
            <a:endParaRPr lang="en-US"/>
          </a:p>
        </p:txBody>
      </p:sp>
      <p:graphicFrame>
        <p:nvGraphicFramePr>
          <p:cNvPr id="9" name="Diagram 8">
            <a:extLst>
              <a:ext uri="{FF2B5EF4-FFF2-40B4-BE49-F238E27FC236}">
                <a16:creationId xmlns:a16="http://schemas.microsoft.com/office/drawing/2014/main" id="{7FD5A5E2-3A83-FF39-4429-4A8385BCA404}"/>
              </a:ext>
            </a:extLst>
          </p:cNvPr>
          <p:cNvGraphicFramePr/>
          <p:nvPr>
            <p:extLst>
              <p:ext uri="{D42A27DB-BD31-4B8C-83A1-F6EECF244321}">
                <p14:modId xmlns:p14="http://schemas.microsoft.com/office/powerpoint/2010/main" val="4145583009"/>
              </p:ext>
            </p:extLst>
          </p:nvPr>
        </p:nvGraphicFramePr>
        <p:xfrm>
          <a:off x="633031" y="2070502"/>
          <a:ext cx="4133596" cy="3712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peech Bubble: Rectangle with Corners Rounded 3">
            <a:extLst>
              <a:ext uri="{FF2B5EF4-FFF2-40B4-BE49-F238E27FC236}">
                <a16:creationId xmlns:a16="http://schemas.microsoft.com/office/drawing/2014/main" id="{6A04D280-8B16-B226-5445-DE905B07D1F7}"/>
              </a:ext>
            </a:extLst>
          </p:cNvPr>
          <p:cNvSpPr/>
          <p:nvPr/>
        </p:nvSpPr>
        <p:spPr>
          <a:xfrm>
            <a:off x="5348849" y="4108538"/>
            <a:ext cx="6519100" cy="1674560"/>
          </a:xfrm>
          <a:prstGeom prst="wedgeRoundRectCallout">
            <a:avLst>
              <a:gd name="adj1" fmla="val -57210"/>
              <a:gd name="adj2" fmla="val -21473"/>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ru-RU" sz="1200" b="1" i="0" strike="noStrike" cap="none" spc="0" baseline="0" dirty="0">
                <a:solidFill>
                  <a:srgbClr val="262626"/>
                </a:solidFill>
                <a:effectLst/>
                <a:latin typeface="Arial"/>
                <a:ea typeface="Arial"/>
                <a:cs typeface="Arial"/>
              </a:rPr>
              <a:t>60–70 % пациентов могут получать лечение на уровне первичной медицинской помощи и безопасно восстанавливаться дома. Порекомендуйте пациентам сначала обратиться в центр первичной медицинской помощи для получения информации, оценки и рекомендаций медсестры или врача. </a:t>
            </a:r>
            <a:endParaRPr lang="en-US" sz="1200" b="1"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p>
            <a:pPr marL="0" marR="0">
              <a:spcBef>
                <a:spcPct val="0"/>
              </a:spcBef>
              <a:spcAft>
                <a:spcPct val="0"/>
              </a:spcAft>
            </a:pPr>
            <a:endParaRPr lang="en-US" sz="11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p>
            <a:r>
              <a:rPr lang="ru-RU" sz="1200" b="1" i="0" strike="noStrike" cap="none" spc="0" baseline="0" dirty="0">
                <a:solidFill>
                  <a:srgbClr val="262626"/>
                </a:solidFill>
                <a:effectLst/>
                <a:latin typeface="Arial"/>
                <a:ea typeface="Arial"/>
                <a:cs typeface="Arial"/>
              </a:rPr>
              <a:t>Изоляция является ключевым фактором</a:t>
            </a:r>
            <a:r>
              <a:rPr lang="ru-RU" sz="1200" b="0" i="0" strike="noStrike" cap="none" spc="0" baseline="0" dirty="0">
                <a:solidFill>
                  <a:srgbClr val="262626"/>
                </a:solidFill>
                <a:effectLst/>
                <a:latin typeface="Arial"/>
                <a:ea typeface="Arial"/>
                <a:cs typeface="Arial"/>
              </a:rPr>
              <a:t> предотвращения распространения вируса, в то время как большинство пациентов выздоравливают дома. </a:t>
            </a:r>
            <a:endParaRPr lang="en-US" sz="12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1" name="Speech Bubble: Rectangle with Corners Rounded 4">
            <a:extLst>
              <a:ext uri="{FF2B5EF4-FFF2-40B4-BE49-F238E27FC236}">
                <a16:creationId xmlns:a16="http://schemas.microsoft.com/office/drawing/2014/main" id="{7EDC7725-F214-214D-2F76-0DA80D8B1481}"/>
              </a:ext>
            </a:extLst>
          </p:cNvPr>
          <p:cNvSpPr/>
          <p:nvPr/>
        </p:nvSpPr>
        <p:spPr>
          <a:xfrm>
            <a:off x="4651325" y="3073717"/>
            <a:ext cx="6907644" cy="710565"/>
          </a:xfrm>
          <a:prstGeom prst="wedgeRoundRectCallout">
            <a:avLst>
              <a:gd name="adj1" fmla="val -55350"/>
              <a:gd name="adj2" fmla="val 23611"/>
              <a:gd name="adj3" fmla="val 16667"/>
            </a:avLst>
          </a:prstGeom>
          <a:solidFill>
            <a:srgbClr val="B3E7E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a:spcBef>
                <a:spcPct val="0"/>
              </a:spcBef>
              <a:spcAft>
                <a:spcPct val="0"/>
              </a:spcAft>
            </a:pPr>
            <a:r>
              <a:rPr lang="ru-RU" sz="1400" b="1" i="0" strike="noStrike" cap="none" spc="0" baseline="0" dirty="0">
                <a:solidFill>
                  <a:srgbClr val="262626"/>
                </a:solidFill>
                <a:effectLst/>
                <a:latin typeface="Arial"/>
                <a:ea typeface="Arial"/>
                <a:cs typeface="Arial"/>
              </a:rPr>
              <a:t>10–20 % пациентов нуждаются в обследовании и уходе в больнице, обычно для проведения медицинской оксигенотерапии. </a:t>
            </a:r>
            <a:endParaRPr lang="en-US" sz="1400" dirty="0">
              <a:solidFill>
                <a:srgbClr val="262626"/>
              </a:solidFill>
              <a:effectLst/>
              <a:latin typeface="Arial"/>
              <a:ea typeface="DengXian"/>
              <a:cs typeface="Arial"/>
            </a:endParaRPr>
          </a:p>
        </p:txBody>
      </p:sp>
      <p:sp>
        <p:nvSpPr>
          <p:cNvPr id="12" name="Speech Bubble: Rectangle with Corners Rounded 5">
            <a:extLst>
              <a:ext uri="{FF2B5EF4-FFF2-40B4-BE49-F238E27FC236}">
                <a16:creationId xmlns:a16="http://schemas.microsoft.com/office/drawing/2014/main" id="{E740CB42-4BD5-9F45-35D0-87DC9A471A8E}"/>
              </a:ext>
            </a:extLst>
          </p:cNvPr>
          <p:cNvSpPr/>
          <p:nvPr/>
        </p:nvSpPr>
        <p:spPr>
          <a:xfrm>
            <a:off x="3922565" y="2070502"/>
            <a:ext cx="7146488" cy="800697"/>
          </a:xfrm>
          <a:prstGeom prst="wedgeRoundRectCallout">
            <a:avLst>
              <a:gd name="adj1" fmla="val -57764"/>
              <a:gd name="adj2" fmla="val 2694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ru-RU" sz="1400" b="1" i="0" strike="noStrike" cap="none" spc="0" baseline="0" dirty="0">
                <a:solidFill>
                  <a:srgbClr val="262626"/>
                </a:solidFill>
                <a:effectLst/>
                <a:latin typeface="Arial"/>
                <a:ea typeface="Arial"/>
                <a:cs typeface="Arial"/>
              </a:rPr>
              <a:t>У 5–10 % пациентов, прошедших обследование в больнице, разовьется тяжелая форма коронавирусного заболевания COVID-19, требующая интенсивной терапии</a:t>
            </a:r>
            <a:r>
              <a:rPr lang="ru-RU" sz="1200" b="1" i="0" strike="noStrike" cap="none" spc="0" baseline="0" dirty="0">
                <a:solidFill>
                  <a:srgbClr val="262626"/>
                </a:solidFill>
                <a:effectLst/>
                <a:latin typeface="Arial"/>
                <a:ea typeface="Arial"/>
                <a:cs typeface="Arial"/>
              </a:rPr>
              <a:t>. </a:t>
            </a:r>
            <a:endParaRPr lang="en-US" sz="12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162859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CD2D-11A5-A0D0-595D-469073132E40}"/>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Первоначальные вопросы</a:t>
            </a:r>
          </a:p>
        </p:txBody>
      </p:sp>
      <p:sp>
        <p:nvSpPr>
          <p:cNvPr id="3" name="Content Placeholder 2">
            <a:extLst>
              <a:ext uri="{FF2B5EF4-FFF2-40B4-BE49-F238E27FC236}">
                <a16:creationId xmlns:a16="http://schemas.microsoft.com/office/drawing/2014/main" id="{4FBF57B2-4E83-6E88-CAE8-4FB07290900D}"/>
              </a:ext>
            </a:extLst>
          </p:cNvPr>
          <p:cNvSpPr>
            <a:spLocks noGrp="1"/>
          </p:cNvSpPr>
          <p:nvPr>
            <p:ph idx="1"/>
          </p:nvPr>
        </p:nvSpPr>
        <p:spPr>
          <a:xfrm>
            <a:off x="838200" y="1636730"/>
            <a:ext cx="9818077" cy="4932746"/>
          </a:xfrm>
        </p:spPr>
        <p:txBody>
          <a:bodyPr vert="horz" lIns="91440" tIns="45720" rIns="91440" bIns="45720" rtlCol="0" anchor="t">
            <a:noAutofit/>
          </a:bodyPr>
          <a:lstStyle/>
          <a:p>
            <a:pPr rtl="0" fontAlgn="base">
              <a:spcBef>
                <a:spcPct val="0"/>
              </a:spcBef>
              <a:spcAft>
                <a:spcPct val="0"/>
              </a:spcAft>
            </a:pPr>
            <a:r>
              <a:rPr lang="ru-RU" sz="2000" b="1" i="0" strike="noStrike" cap="none" spc="0" baseline="0" dirty="0">
                <a:solidFill>
                  <a:srgbClr val="000000"/>
                </a:solidFill>
                <a:effectLst/>
                <a:latin typeface="Arial"/>
                <a:ea typeface="Arial"/>
                <a:cs typeface="Arial"/>
              </a:rPr>
              <a:t>Заболел ли этот пациент коронавирусным заболеванием COVID-19?</a:t>
            </a:r>
          </a:p>
          <a:p>
            <a:pPr lvl="1" fontAlgn="base">
              <a:spcBef>
                <a:spcPct val="0"/>
              </a:spcBef>
            </a:pPr>
            <a:r>
              <a:rPr lang="ru-RU" sz="1800" b="0" i="0" strike="noStrike" cap="none" spc="0" baseline="0" dirty="0">
                <a:solidFill>
                  <a:srgbClr val="000000"/>
                </a:solidFill>
                <a:effectLst/>
                <a:latin typeface="Arial"/>
                <a:ea typeface="Arial"/>
                <a:cs typeface="Arial"/>
              </a:rPr>
              <a:t>Для подтверждения статуса необходимо выполнить экспресс-тесты на антигены. Или проверьте результаты недавнего ПЦР-анализа или экспресс-теста, выполненного дома.</a:t>
            </a:r>
          </a:p>
          <a:p>
            <a:pPr marL="346075" lvl="1" indent="0" fontAlgn="base">
              <a:spcBef>
                <a:spcPct val="0"/>
              </a:spcBef>
              <a:buNone/>
            </a:pPr>
            <a:r>
              <a:rPr lang="ru-RU" sz="1800" b="0" i="0" strike="noStrike" cap="none" spc="0" baseline="0" dirty="0">
                <a:solidFill>
                  <a:srgbClr val="000000"/>
                </a:solidFill>
                <a:effectLst/>
                <a:highlight>
                  <a:srgbClr val="FFFF00"/>
                </a:highlight>
                <a:latin typeface="Arial"/>
                <a:ea typeface="Arial"/>
                <a:cs typeface="Arial"/>
              </a:rPr>
              <a:t>Если ДА</a:t>
            </a:r>
          </a:p>
          <a:p>
            <a:pPr fontAlgn="base">
              <a:spcBef>
                <a:spcPct val="0"/>
              </a:spcBef>
            </a:pPr>
            <a:r>
              <a:rPr lang="ru-RU" sz="2000" b="1" i="0" strike="noStrike" cap="none" spc="0" baseline="0" dirty="0">
                <a:solidFill>
                  <a:srgbClr val="000000"/>
                </a:solidFill>
                <a:effectLst/>
                <a:latin typeface="Arial"/>
                <a:ea typeface="Arial"/>
                <a:cs typeface="Arial"/>
              </a:rPr>
              <a:t>Наблюдаются ли у этого пациента тяжелые симптомы?</a:t>
            </a:r>
          </a:p>
          <a:p>
            <a:pPr lvl="1" fontAlgn="base">
              <a:spcBef>
                <a:spcPct val="0"/>
              </a:spcBef>
            </a:pPr>
            <a:r>
              <a:rPr lang="ru-RU" sz="1800" b="0" i="0" strike="noStrike" cap="none" spc="0" baseline="0" dirty="0">
                <a:solidFill>
                  <a:srgbClr val="000000"/>
                </a:solidFill>
                <a:effectLst/>
                <a:latin typeface="Arial"/>
                <a:ea typeface="Arial"/>
                <a:cs typeface="Arial"/>
              </a:rPr>
              <a:t>Одышка, SpO2 ≤ 94 %, новые дополнительные потребности в O2, спутанность сознания, респираторный дистресс, потребность в дополнительных лабораторных анализах или визуализации</a:t>
            </a:r>
          </a:p>
          <a:p>
            <a:pPr lvl="1" fontAlgn="base">
              <a:spcBef>
                <a:spcPct val="0"/>
              </a:spcBef>
            </a:pPr>
            <a:r>
              <a:rPr lang="ru-RU" sz="1800" b="0" i="0" strike="noStrike" cap="none" spc="0" baseline="0" dirty="0">
                <a:solidFill>
                  <a:srgbClr val="000000"/>
                </a:solidFill>
                <a:effectLst/>
                <a:latin typeface="Arial"/>
                <a:ea typeface="Arial"/>
                <a:cs typeface="Arial"/>
              </a:rPr>
              <a:t>Тяжелые пациенты требуют более высокого уровня ухода или госпитализации</a:t>
            </a:r>
          </a:p>
          <a:p>
            <a:pPr lvl="1" fontAlgn="base">
              <a:spcBef>
                <a:spcPct val="0"/>
              </a:spcBef>
            </a:pPr>
            <a:r>
              <a:rPr lang="ru-RU" sz="1800" b="0" i="0" strike="noStrike" cap="none" spc="0" baseline="0" dirty="0">
                <a:solidFill>
                  <a:srgbClr val="000000"/>
                </a:solidFill>
                <a:effectLst/>
                <a:latin typeface="Arial"/>
                <a:ea typeface="Arial"/>
                <a:cs typeface="Arial"/>
              </a:rPr>
              <a:t>Пациенты с легкой и умеренной степенью тяжести должны быть оценены на предмет соответствия критериям назначения пероральных противовирусных препаратов.</a:t>
            </a:r>
            <a:endParaRPr lang="en-US" sz="1800" b="0" i="0" u="none" strike="noStrike" dirty="0">
              <a:solidFill>
                <a:srgbClr val="B9202F"/>
              </a:solidFill>
              <a:effectLst/>
              <a:latin typeface="+mn-lt"/>
              <a:cs typeface="Arial"/>
            </a:endParaRPr>
          </a:p>
          <a:p>
            <a:pPr fontAlgn="base">
              <a:spcBef>
                <a:spcPct val="0"/>
              </a:spcBef>
            </a:pPr>
            <a:endParaRPr lang="en-US" sz="1800" b="0" i="0" u="none" strike="noStrike" dirty="0">
              <a:solidFill>
                <a:srgbClr val="000000"/>
              </a:solidFill>
              <a:effectLst/>
              <a:latin typeface="+mn-lt"/>
            </a:endParaRPr>
          </a:p>
          <a:p>
            <a:pPr fontAlgn="base">
              <a:spcBef>
                <a:spcPct val="0"/>
              </a:spcBef>
            </a:pPr>
            <a:r>
              <a:rPr lang="ru-RU" sz="2000" b="1" i="0" strike="noStrike" cap="none" spc="0" baseline="0" dirty="0">
                <a:solidFill>
                  <a:srgbClr val="000000"/>
                </a:solidFill>
                <a:effectLst/>
                <a:latin typeface="Arial"/>
                <a:ea typeface="Arial"/>
                <a:cs typeface="Arial"/>
              </a:rPr>
              <a:t>Наблюдались ли у этого пациента симптомы в течение менее 5 дней?</a:t>
            </a:r>
            <a:endParaRPr lang="en-US" sz="2000" b="1" i="0" u="none" strike="noStrike" dirty="0">
              <a:solidFill>
                <a:srgbClr val="B9202F"/>
              </a:solidFill>
              <a:effectLst/>
              <a:latin typeface="+mn-lt"/>
              <a:cs typeface="Arial"/>
            </a:endParaRPr>
          </a:p>
          <a:p>
            <a:pPr rtl="0" fontAlgn="base">
              <a:spcBef>
                <a:spcPct val="0"/>
              </a:spcBef>
              <a:spcAft>
                <a:spcPct val="0"/>
              </a:spcAft>
            </a:pPr>
            <a:endParaRPr lang="en-US" sz="1600" b="0" i="0" u="none" strike="noStrike" dirty="0">
              <a:solidFill>
                <a:srgbClr val="B9202F"/>
              </a:solidFill>
              <a:effectLst/>
              <a:latin typeface="Calibri" panose="020F0502020204030204" pitchFamily="34" charset="0"/>
            </a:endParaRPr>
          </a:p>
        </p:txBody>
      </p:sp>
    </p:spTree>
    <p:extLst>
      <p:ext uri="{BB962C8B-B14F-4D97-AF65-F5344CB8AC3E}">
        <p14:creationId xmlns:p14="http://schemas.microsoft.com/office/powerpoint/2010/main" val="288091818"/>
      </p:ext>
    </p:extLst>
  </p:cSld>
  <p:clrMapOvr>
    <a:masterClrMapping/>
  </p:clrMapOvr>
  <p:transition/>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DDA52-B5D6-2AD8-0EAB-932479DF1795}"/>
              </a:ext>
            </a:extLst>
          </p:cNvPr>
          <p:cNvSpPr>
            <a:spLocks noGrp="1"/>
          </p:cNvSpPr>
          <p:nvPr>
            <p:ph type="title"/>
          </p:nvPr>
        </p:nvSpPr>
        <p:spPr>
          <a:xfrm>
            <a:off x="662354" y="465402"/>
            <a:ext cx="10214193" cy="800039"/>
          </a:xfrm>
        </p:spPr>
        <p:txBody>
          <a:bodyPr>
            <a:normAutofit fontScale="90000"/>
          </a:bodyPr>
          <a:lstStyle/>
          <a:p>
            <a:r>
              <a:rPr lang="ru-RU" sz="3600" b="1" i="0" strike="noStrike" cap="none" spc="0" baseline="0" dirty="0">
                <a:solidFill>
                  <a:srgbClr val="577F9F"/>
                </a:solidFill>
                <a:effectLst/>
                <a:latin typeface="Arial"/>
                <a:ea typeface="Arial"/>
                <a:cs typeface="Arial"/>
              </a:rPr>
              <a:t>Результаты экспресс-теста на антигены COVID</a:t>
            </a:r>
          </a:p>
        </p:txBody>
      </p:sp>
      <p:pic>
        <p:nvPicPr>
          <p:cNvPr id="5" name="Picture 4" descr="Graphical user interface, text, chat or text message&#10;&#10;Description automatically generated">
            <a:extLst>
              <a:ext uri="{FF2B5EF4-FFF2-40B4-BE49-F238E27FC236}">
                <a16:creationId xmlns:a16="http://schemas.microsoft.com/office/drawing/2014/main" id="{DAC86CCE-39DD-A704-B1DD-E4D9080F129E}"/>
              </a:ext>
            </a:extLst>
          </p:cNvPr>
          <p:cNvPicPr>
            <a:picLocks noChangeAspect="1"/>
          </p:cNvPicPr>
          <p:nvPr/>
        </p:nvPicPr>
        <p:blipFill>
          <a:blip r:embed="rId3"/>
          <a:stretch>
            <a:fillRect/>
          </a:stretch>
        </p:blipFill>
        <p:spPr>
          <a:xfrm>
            <a:off x="2509627" y="1484684"/>
            <a:ext cx="7172745" cy="4784822"/>
          </a:xfrm>
          <a:prstGeom prst="rect">
            <a:avLst/>
          </a:prstGeom>
        </p:spPr>
      </p:pic>
    </p:spTree>
    <p:extLst>
      <p:ext uri="{BB962C8B-B14F-4D97-AF65-F5344CB8AC3E}">
        <p14:creationId xmlns:p14="http://schemas.microsoft.com/office/powerpoint/2010/main" val="22284276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F0BC-3CD6-8962-0207-793A1DEF3B7D}"/>
              </a:ext>
            </a:extLst>
          </p:cNvPr>
          <p:cNvSpPr>
            <a:spLocks noGrp="1"/>
          </p:cNvSpPr>
          <p:nvPr>
            <p:ph type="title"/>
          </p:nvPr>
        </p:nvSpPr>
        <p:spPr>
          <a:xfrm>
            <a:off x="838200" y="288524"/>
            <a:ext cx="8543925" cy="800039"/>
          </a:xfrm>
        </p:spPr>
        <p:txBody>
          <a:bodyPr/>
          <a:lstStyle/>
          <a:p>
            <a:r>
              <a:rPr lang="ru-RU" sz="3600" b="1" i="0" strike="noStrike" cap="none" spc="0" baseline="0">
                <a:solidFill>
                  <a:srgbClr val="577F9F"/>
                </a:solidFill>
                <a:effectLst/>
                <a:latin typeface="Arial"/>
                <a:ea typeface="Arial"/>
                <a:cs typeface="Arial"/>
              </a:rPr>
              <a:t>Подходы к лечению </a:t>
            </a:r>
          </a:p>
        </p:txBody>
      </p:sp>
      <p:sp>
        <p:nvSpPr>
          <p:cNvPr id="3" name="Content Placeholder 2">
            <a:extLst>
              <a:ext uri="{FF2B5EF4-FFF2-40B4-BE49-F238E27FC236}">
                <a16:creationId xmlns:a16="http://schemas.microsoft.com/office/drawing/2014/main" id="{8C5275F3-136E-5F88-8B27-3DE4D8CF81E9}"/>
              </a:ext>
            </a:extLst>
          </p:cNvPr>
          <p:cNvSpPr>
            <a:spLocks noGrp="1"/>
          </p:cNvSpPr>
          <p:nvPr>
            <p:ph idx="1"/>
          </p:nvPr>
        </p:nvSpPr>
        <p:spPr>
          <a:xfrm>
            <a:off x="838200" y="1232283"/>
            <a:ext cx="9325708" cy="4932746"/>
          </a:xfrm>
        </p:spPr>
        <p:txBody>
          <a:bodyPr>
            <a:normAutofit fontScale="85000" lnSpcReduction="20000"/>
          </a:bodyPr>
          <a:lstStyle/>
          <a:p>
            <a:r>
              <a:rPr lang="ru-RU" sz="2600" b="1" i="0" strike="noStrike" cap="none" spc="0" baseline="0">
                <a:solidFill>
                  <a:srgbClr val="262626"/>
                </a:solidFill>
                <a:effectLst/>
                <a:latin typeface="Arial"/>
                <a:ea typeface="Arial"/>
                <a:cs typeface="Arial"/>
              </a:rPr>
              <a:t>Тяжелое/критическое заболевание:</a:t>
            </a:r>
          </a:p>
          <a:p>
            <a:pPr lvl="1"/>
            <a:r>
              <a:rPr lang="ru-RU" sz="2200" b="0" i="0" strike="noStrike" cap="none" spc="0" baseline="0">
                <a:solidFill>
                  <a:srgbClr val="262626"/>
                </a:solidFill>
                <a:effectLst/>
                <a:latin typeface="Arial"/>
                <a:ea typeface="Arial"/>
                <a:cs typeface="Arial"/>
              </a:rPr>
              <a:t>Потребуется стационарное лечение — возможно, потребуется организовать перевод</a:t>
            </a:r>
          </a:p>
          <a:p>
            <a:pPr lvl="1"/>
            <a:r>
              <a:rPr lang="ru-RU" sz="2200" b="0" i="0" strike="noStrike" cap="none" spc="0" baseline="0">
                <a:solidFill>
                  <a:srgbClr val="262626"/>
                </a:solidFill>
                <a:effectLst/>
                <a:latin typeface="Arial"/>
                <a:ea typeface="Arial"/>
                <a:cs typeface="Arial"/>
              </a:rPr>
              <a:t>Вмешательства могут включать:</a:t>
            </a:r>
          </a:p>
          <a:p>
            <a:pPr lvl="2"/>
            <a:r>
              <a:rPr lang="ru-RU" sz="1900" b="0" i="0" strike="noStrike" cap="none" spc="0" baseline="0">
                <a:solidFill>
                  <a:srgbClr val="262626"/>
                </a:solidFill>
                <a:effectLst/>
                <a:latin typeface="Arial"/>
                <a:ea typeface="Arial"/>
                <a:cs typeface="Arial"/>
              </a:rPr>
              <a:t>Кислород, титрование и доставка в соответствии с показаниями</a:t>
            </a:r>
          </a:p>
          <a:p>
            <a:pPr lvl="2"/>
            <a:r>
              <a:rPr lang="ru-RU" sz="1900" b="0" i="0" strike="noStrike" cap="none" spc="0" baseline="0">
                <a:solidFill>
                  <a:srgbClr val="262626"/>
                </a:solidFill>
                <a:effectLst/>
                <a:latin typeface="Arial"/>
                <a:ea typeface="Arial"/>
                <a:cs typeface="Arial"/>
              </a:rPr>
              <a:t>Дексаметазон: если возникает потребность в кислороде</a:t>
            </a:r>
          </a:p>
          <a:p>
            <a:pPr lvl="2"/>
            <a:r>
              <a:rPr lang="ru-RU" sz="1900" b="0" i="0" strike="noStrike" cap="none" spc="0" baseline="0">
                <a:solidFill>
                  <a:srgbClr val="262626"/>
                </a:solidFill>
                <a:effectLst/>
                <a:latin typeface="Arial"/>
                <a:ea typeface="Arial"/>
                <a:cs typeface="Arial"/>
              </a:rPr>
              <a:t>Рассмотреть целесообразность применения ремдесивира</a:t>
            </a:r>
          </a:p>
          <a:p>
            <a:pPr lvl="2"/>
            <a:r>
              <a:rPr lang="ru-RU" sz="1900" b="0" i="0" strike="noStrike" cap="none" spc="0" baseline="0">
                <a:solidFill>
                  <a:srgbClr val="262626"/>
                </a:solidFill>
                <a:effectLst/>
                <a:latin typeface="Arial"/>
                <a:ea typeface="Arial"/>
                <a:cs typeface="Arial"/>
              </a:rPr>
              <a:t>Рассмотреть целесообразность применения тоцилизумаба или барицитиниба</a:t>
            </a:r>
            <a:endParaRPr lang="en-US"/>
          </a:p>
          <a:p>
            <a:pPr lvl="2"/>
            <a:r>
              <a:rPr lang="ru-RU" sz="1900" b="0" i="0" strike="noStrike" cap="none" spc="0" baseline="0">
                <a:solidFill>
                  <a:srgbClr val="262626"/>
                </a:solidFill>
                <a:effectLst/>
                <a:latin typeface="Arial"/>
                <a:ea typeface="Arial"/>
                <a:cs typeface="Arial"/>
              </a:rPr>
              <a:t>Антикоагулянтная терапия</a:t>
            </a:r>
          </a:p>
          <a:p>
            <a:pPr lvl="2"/>
            <a:r>
              <a:rPr lang="ru-RU" sz="1900" b="0" i="0" strike="noStrike" cap="none" spc="0" baseline="0">
                <a:solidFill>
                  <a:srgbClr val="262626"/>
                </a:solidFill>
                <a:effectLst/>
                <a:latin typeface="Arial"/>
                <a:ea typeface="Arial"/>
                <a:cs typeface="Arial"/>
              </a:rPr>
              <a:t>Симптоматическое лечение</a:t>
            </a:r>
          </a:p>
          <a:p>
            <a:pPr lvl="2"/>
            <a:r>
              <a:rPr lang="ru-RU" sz="1900" b="0" i="0" strike="noStrike" cap="none" spc="0" baseline="0">
                <a:solidFill>
                  <a:srgbClr val="262626"/>
                </a:solidFill>
                <a:effectLst/>
                <a:latin typeface="Arial"/>
                <a:ea typeface="Arial"/>
                <a:cs typeface="Arial"/>
              </a:rPr>
              <a:t>Дополнительные виды лечения в соответствии с обновленными клиническими руководствами</a:t>
            </a:r>
          </a:p>
          <a:p>
            <a:r>
              <a:rPr lang="ru-RU" sz="2600" b="1" i="0" strike="noStrike" cap="none" spc="0" baseline="0">
                <a:solidFill>
                  <a:srgbClr val="262626"/>
                </a:solidFill>
                <a:effectLst/>
                <a:latin typeface="Arial"/>
                <a:ea typeface="Arial"/>
                <a:cs typeface="Arial"/>
              </a:rPr>
              <a:t>Легкое/умеренное заболевание:</a:t>
            </a:r>
          </a:p>
          <a:p>
            <a:pPr lvl="1"/>
            <a:r>
              <a:rPr lang="ru-RU" sz="2200" b="0" i="0" strike="noStrike" cap="none" spc="0" baseline="0">
                <a:solidFill>
                  <a:srgbClr val="262626"/>
                </a:solidFill>
                <a:effectLst/>
                <a:latin typeface="Arial"/>
                <a:ea typeface="Arial"/>
                <a:cs typeface="Arial"/>
              </a:rPr>
              <a:t>Обычно может контролироваться в домашних условиях на предмет прогрессирования или разрешения</a:t>
            </a:r>
          </a:p>
          <a:p>
            <a:pPr lvl="1"/>
            <a:r>
              <a:rPr lang="ru-RU" sz="2200" b="0" i="0" strike="noStrike" cap="none" spc="0" baseline="0">
                <a:solidFill>
                  <a:srgbClr val="262626"/>
                </a:solidFill>
                <a:effectLst/>
                <a:latin typeface="Arial"/>
                <a:ea typeface="Arial"/>
                <a:cs typeface="Arial"/>
              </a:rPr>
              <a:t>Рассмотрение возможности назначения пероральных противовирусных препаратов — программа Test to Treat</a:t>
            </a:r>
          </a:p>
          <a:p>
            <a:pPr lvl="1"/>
            <a:r>
              <a:rPr lang="ru-RU" sz="2200" b="0" i="0" strike="noStrike" cap="none" spc="0" baseline="0">
                <a:solidFill>
                  <a:srgbClr val="262626"/>
                </a:solidFill>
                <a:effectLst/>
                <a:latin typeface="Arial"/>
                <a:ea typeface="Arial"/>
                <a:cs typeface="Arial"/>
              </a:rPr>
              <a:t>Симптоматическое лечение/поддерживающая терапия</a:t>
            </a:r>
          </a:p>
        </p:txBody>
      </p:sp>
    </p:spTree>
    <p:extLst>
      <p:ext uri="{BB962C8B-B14F-4D97-AF65-F5344CB8AC3E}">
        <p14:creationId xmlns:p14="http://schemas.microsoft.com/office/powerpoint/2010/main" val="1046562316"/>
      </p:ext>
    </p:extLst>
  </p:cSld>
  <p:clrMapOvr>
    <a:masterClrMapping/>
  </p:clrMapOvr>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E2EA-3840-1DEA-1027-DDB0BA687A01}"/>
              </a:ext>
            </a:extLst>
          </p:cNvPr>
          <p:cNvSpPr>
            <a:spLocks noGrp="1"/>
          </p:cNvSpPr>
          <p:nvPr>
            <p:ph type="title"/>
          </p:nvPr>
        </p:nvSpPr>
        <p:spPr>
          <a:xfrm>
            <a:off x="0" y="-88928"/>
            <a:ext cx="11271738" cy="800039"/>
          </a:xfrm>
        </p:spPr>
        <p:txBody>
          <a:bodyPr>
            <a:noAutofit/>
          </a:bodyPr>
          <a:lstStyle/>
          <a:p>
            <a:r>
              <a:rPr lang="ru-RU" sz="2800" b="1" i="0" strike="noStrike" cap="none" spc="0" baseline="0" dirty="0">
                <a:solidFill>
                  <a:srgbClr val="577F9F"/>
                </a:solidFill>
                <a:effectLst/>
                <a:latin typeface="Arial"/>
                <a:ea typeface="Arial"/>
                <a:cs typeface="Arial"/>
              </a:rPr>
              <a:t>Хронология пандемии коронавирусной инфекции COVID-19 </a:t>
            </a:r>
          </a:p>
        </p:txBody>
      </p:sp>
      <p:pic>
        <p:nvPicPr>
          <p:cNvPr id="9" name="Picture 8">
            <a:extLst>
              <a:ext uri="{FF2B5EF4-FFF2-40B4-BE49-F238E27FC236}">
                <a16:creationId xmlns:a16="http://schemas.microsoft.com/office/drawing/2014/main" id="{F6BA6805-C7EA-47D7-A738-DE5E37DB74AB}"/>
              </a:ext>
            </a:extLst>
          </p:cNvPr>
          <p:cNvPicPr>
            <a:picLocks noChangeAspect="1"/>
          </p:cNvPicPr>
          <p:nvPr/>
        </p:nvPicPr>
        <p:blipFill>
          <a:blip r:embed="rId3"/>
          <a:stretch>
            <a:fillRect/>
          </a:stretch>
        </p:blipFill>
        <p:spPr>
          <a:xfrm>
            <a:off x="3551274" y="903910"/>
            <a:ext cx="7934061" cy="5600513"/>
          </a:xfrm>
          <a:prstGeom prst="rect">
            <a:avLst/>
          </a:prstGeom>
        </p:spPr>
      </p:pic>
      <p:sp>
        <p:nvSpPr>
          <p:cNvPr id="10" name="TextBox 9">
            <a:extLst>
              <a:ext uri="{FF2B5EF4-FFF2-40B4-BE49-F238E27FC236}">
                <a16:creationId xmlns:a16="http://schemas.microsoft.com/office/drawing/2014/main" id="{4C2D91AC-9FDF-4555-A334-6E05902C3D8B}"/>
              </a:ext>
            </a:extLst>
          </p:cNvPr>
          <p:cNvSpPr txBox="1"/>
          <p:nvPr/>
        </p:nvSpPr>
        <p:spPr>
          <a:xfrm>
            <a:off x="225778" y="1783645"/>
            <a:ext cx="2491663" cy="2286000"/>
          </a:xfrm>
          <a:prstGeom prst="rect">
            <a:avLst/>
          </a:prstGeom>
          <a:noFill/>
        </p:spPr>
        <p:txBody>
          <a:bodyPr wrap="square" lIns="91440" tIns="45720" rIns="91440" bIns="45720" rtlCol="0" anchor="t">
            <a:spAutoFit/>
          </a:bodyPr>
          <a:lstStyle/>
          <a:p>
            <a:r>
              <a:rPr lang="ru-RU" sz="1800" b="0" i="0" strike="noStrike" cap="none" spc="0" baseline="0">
                <a:solidFill>
                  <a:srgbClr val="000000"/>
                </a:solidFill>
                <a:effectLst/>
                <a:latin typeface="Arial"/>
                <a:ea typeface="Arial"/>
                <a:cs typeface="Arial"/>
              </a:rPr>
              <a:t>По состоянию на сентябрь 2022 г. по всему миру:</a:t>
            </a:r>
          </a:p>
          <a:p>
            <a:pPr marL="285750" indent="-285750">
              <a:buFont typeface="Arial"/>
              <a:buChar char="•"/>
            </a:pPr>
            <a:r>
              <a:rPr lang="ru-RU" sz="1800" b="0" i="0" strike="noStrike" cap="none" spc="0" baseline="0">
                <a:solidFill>
                  <a:srgbClr val="000000"/>
                </a:solidFill>
                <a:effectLst/>
                <a:latin typeface="Arial"/>
                <a:ea typeface="Arial"/>
                <a:cs typeface="Arial"/>
              </a:rPr>
              <a:t>Всего случаев — 617 миллионов</a:t>
            </a:r>
            <a:endParaRPr lang="en-US">
              <a:cs typeface="Arial"/>
            </a:endParaRPr>
          </a:p>
          <a:p>
            <a:pPr marL="285750" indent="-285750">
              <a:buFont typeface="Arial"/>
              <a:buChar char="•"/>
            </a:pPr>
            <a:r>
              <a:rPr lang="ru-RU" sz="1800" b="0" i="0" strike="noStrike" cap="none" spc="0" baseline="0">
                <a:solidFill>
                  <a:srgbClr val="000000"/>
                </a:solidFill>
                <a:effectLst/>
                <a:latin typeface="Arial"/>
                <a:ea typeface="Arial"/>
                <a:cs typeface="Arial"/>
              </a:rPr>
              <a:t>Общее количество смертей — 6,54 млн</a:t>
            </a:r>
            <a:endParaRPr lang="en-US">
              <a:cs typeface="Arial"/>
            </a:endParaRPr>
          </a:p>
        </p:txBody>
      </p:sp>
    </p:spTree>
    <p:extLst>
      <p:ext uri="{BB962C8B-B14F-4D97-AF65-F5344CB8AC3E}">
        <p14:creationId xmlns:p14="http://schemas.microsoft.com/office/powerpoint/2010/main" val="2009266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236C-44EA-19AD-98DC-B55CFE6327F3}"/>
              </a:ext>
            </a:extLst>
          </p:cNvPr>
          <p:cNvSpPr>
            <a:spLocks noGrp="1"/>
          </p:cNvSpPr>
          <p:nvPr>
            <p:ph type="title"/>
          </p:nvPr>
        </p:nvSpPr>
        <p:spPr>
          <a:xfrm>
            <a:off x="838200" y="588494"/>
            <a:ext cx="9459897" cy="800039"/>
          </a:xfrm>
        </p:spPr>
        <p:txBody>
          <a:bodyPr>
            <a:normAutofit fontScale="90000"/>
          </a:bodyPr>
          <a:lstStyle/>
          <a:p>
            <a:r>
              <a:rPr lang="ru-RU" sz="3200" b="1" i="0" strike="noStrike" cap="none" spc="0" baseline="0">
                <a:solidFill>
                  <a:srgbClr val="577F9F"/>
                </a:solidFill>
                <a:effectLst/>
                <a:latin typeface="Arial"/>
                <a:ea typeface="Arial"/>
                <a:cs typeface="Arial"/>
              </a:rPr>
              <a:t>Программа Test to Treat: Выявление и лечение пациентов, соответствующих критериям</a:t>
            </a:r>
          </a:p>
        </p:txBody>
      </p:sp>
      <p:sp>
        <p:nvSpPr>
          <p:cNvPr id="3" name="Content Placeholder 2">
            <a:extLst>
              <a:ext uri="{FF2B5EF4-FFF2-40B4-BE49-F238E27FC236}">
                <a16:creationId xmlns:a16="http://schemas.microsoft.com/office/drawing/2014/main" id="{99CB1CDE-03F9-CE84-DBF7-72ED02C49679}"/>
              </a:ext>
            </a:extLst>
          </p:cNvPr>
          <p:cNvSpPr>
            <a:spLocks noGrp="1"/>
          </p:cNvSpPr>
          <p:nvPr>
            <p:ph idx="1"/>
          </p:nvPr>
        </p:nvSpPr>
        <p:spPr>
          <a:xfrm>
            <a:off x="838200" y="1636730"/>
            <a:ext cx="10391775" cy="4932746"/>
          </a:xfrm>
        </p:spPr>
        <p:txBody>
          <a:bodyPr/>
          <a:lstStyle/>
          <a:p>
            <a:r>
              <a:rPr lang="ru-RU" sz="2800" b="0" i="0" strike="noStrike" cap="none" spc="0" baseline="0">
                <a:solidFill>
                  <a:srgbClr val="262626"/>
                </a:solidFill>
                <a:effectLst/>
                <a:latin typeface="Arial"/>
                <a:ea typeface="Arial"/>
                <a:cs typeface="Arial"/>
              </a:rPr>
              <a:t>Цель: Выявить пациентов с симптомами в течение 5 дней после появления симптомов, которые соответствуют критериям отбора, и провести лечение!</a:t>
            </a:r>
          </a:p>
          <a:p>
            <a:r>
              <a:rPr lang="ru-RU" sz="2800" b="0" i="0" strike="noStrike" cap="none" spc="0" baseline="0">
                <a:solidFill>
                  <a:srgbClr val="262626"/>
                </a:solidFill>
                <a:effectLst/>
                <a:latin typeface="Arial"/>
                <a:ea typeface="Arial"/>
                <a:cs typeface="Arial"/>
              </a:rPr>
              <a:t>Учитывайте: </a:t>
            </a:r>
          </a:p>
          <a:p>
            <a:pPr lvl="1"/>
            <a:r>
              <a:rPr lang="ru-RU" sz="2400" b="0" i="0" strike="noStrike" cap="none" spc="0" baseline="0">
                <a:solidFill>
                  <a:srgbClr val="262626"/>
                </a:solidFill>
                <a:effectLst/>
                <a:latin typeface="Arial"/>
                <a:ea typeface="Arial"/>
                <a:cs typeface="Arial"/>
              </a:rPr>
              <a:t>Универсальные меры предосторожности и IPC</a:t>
            </a:r>
          </a:p>
          <a:p>
            <a:pPr lvl="1"/>
            <a:r>
              <a:rPr lang="ru-RU" sz="2400" b="0" i="0" strike="noStrike" cap="none" spc="0" baseline="0">
                <a:solidFill>
                  <a:srgbClr val="262626"/>
                </a:solidFill>
                <a:effectLst/>
                <a:latin typeface="Arial"/>
                <a:ea typeface="Arial"/>
                <a:cs typeface="Arial"/>
              </a:rPr>
              <a:t>Все тяжелобольные пациенты получают безопасное и надлежащее лечение</a:t>
            </a:r>
          </a:p>
          <a:p>
            <a:pPr lvl="1"/>
            <a:r>
              <a:rPr lang="ru-RU" sz="2400" b="0" i="0" strike="noStrike" cap="none" spc="0" baseline="0">
                <a:solidFill>
                  <a:srgbClr val="262626"/>
                </a:solidFill>
                <a:effectLst/>
                <a:latin typeface="Arial"/>
                <a:ea typeface="Arial"/>
                <a:cs typeface="Arial"/>
              </a:rPr>
              <a:t>План ведения тяжелобольного пациента?</a:t>
            </a:r>
          </a:p>
          <a:p>
            <a:pPr lvl="1"/>
            <a:r>
              <a:rPr lang="ru-RU" sz="2400" b="0" i="0" strike="noStrike" cap="none" spc="0" baseline="0">
                <a:solidFill>
                  <a:srgbClr val="262626"/>
                </a:solidFill>
                <a:effectLst/>
                <a:latin typeface="Arial"/>
                <a:ea typeface="Arial"/>
                <a:cs typeface="Arial"/>
              </a:rPr>
              <a:t>Мониторинг разрешения симптомов у менее тяжелых пациентов</a:t>
            </a:r>
          </a:p>
          <a:p>
            <a:endParaRPr lang="en-US"/>
          </a:p>
          <a:p>
            <a:endParaRPr lang="en-US"/>
          </a:p>
        </p:txBody>
      </p:sp>
    </p:spTree>
    <p:extLst>
      <p:ext uri="{BB962C8B-B14F-4D97-AF65-F5344CB8AC3E}">
        <p14:creationId xmlns:p14="http://schemas.microsoft.com/office/powerpoint/2010/main" val="70317932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ru-RU" sz="3200" b="1" i="0" strike="noStrike" cap="none" spc="0" baseline="0">
                <a:solidFill>
                  <a:srgbClr val="577F9F"/>
                </a:solidFill>
                <a:effectLst/>
                <a:latin typeface="Arial"/>
                <a:ea typeface="Arial"/>
                <a:cs typeface="Arial"/>
              </a:rPr>
              <a:t>Алгоритм программы Test to Treat</a:t>
            </a:r>
            <a:endParaRPr lang="en-US"/>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6" name="5-Point Star 5">
            <a:extLst>
              <a:ext uri="{FF2B5EF4-FFF2-40B4-BE49-F238E27FC236}">
                <a16:creationId xmlns:a16="http://schemas.microsoft.com/office/drawing/2014/main" id="{431EB4F8-61A4-9EA2-45AC-B8F283514B5D}"/>
              </a:ext>
            </a:extLst>
          </p:cNvPr>
          <p:cNvSpPr/>
          <p:nvPr/>
        </p:nvSpPr>
        <p:spPr>
          <a:xfrm>
            <a:off x="3745523" y="1230921"/>
            <a:ext cx="703385" cy="597115"/>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D955A61E-6326-F60A-37F8-F1AD0EC17D7D}"/>
              </a:ext>
            </a:extLst>
          </p:cNvPr>
          <p:cNvSpPr/>
          <p:nvPr/>
        </p:nvSpPr>
        <p:spPr>
          <a:xfrm>
            <a:off x="5416061" y="2360877"/>
            <a:ext cx="486508" cy="473611"/>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72DBD0E8-D379-665F-FAEE-CAD28F3B0FE5}"/>
              </a:ext>
            </a:extLst>
          </p:cNvPr>
          <p:cNvSpPr/>
          <p:nvPr/>
        </p:nvSpPr>
        <p:spPr>
          <a:xfrm>
            <a:off x="5416061" y="3593273"/>
            <a:ext cx="486508" cy="473611"/>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85973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EC48813-7F8B-095E-BCD9-3EBDF65FFB32}"/>
              </a:ext>
            </a:extLst>
          </p:cNvPr>
          <p:cNvPicPr>
            <a:picLocks noChangeAspect="1"/>
          </p:cNvPicPr>
          <p:nvPr/>
        </p:nvPicPr>
        <p:blipFill>
          <a:blip r:embed="rId3"/>
          <a:stretch>
            <a:fillRect/>
          </a:stretch>
        </p:blipFill>
        <p:spPr>
          <a:xfrm>
            <a:off x="1548581" y="69785"/>
            <a:ext cx="8446024" cy="6525903"/>
          </a:xfrm>
          <a:prstGeom prst="rect">
            <a:avLst/>
          </a:prstGeom>
        </p:spPr>
      </p:pic>
    </p:spTree>
    <p:extLst>
      <p:ext uri="{BB962C8B-B14F-4D97-AF65-F5344CB8AC3E}">
        <p14:creationId xmlns:p14="http://schemas.microsoft.com/office/powerpoint/2010/main" val="171781087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6E39-4F51-4032-3341-29C2F64C2935}"/>
              </a:ext>
            </a:extLst>
          </p:cNvPr>
          <p:cNvSpPr>
            <a:spLocks noGrp="1"/>
          </p:cNvSpPr>
          <p:nvPr>
            <p:ph type="title"/>
          </p:nvPr>
        </p:nvSpPr>
        <p:spPr>
          <a:xfrm>
            <a:off x="228600" y="288524"/>
            <a:ext cx="10169769" cy="800039"/>
          </a:xfrm>
        </p:spPr>
        <p:txBody>
          <a:bodyPr>
            <a:normAutofit fontScale="90000"/>
          </a:bodyPr>
          <a:lstStyle/>
          <a:p>
            <a:r>
              <a:rPr lang="ru-RU" sz="3200" b="1" i="0" strike="noStrike" cap="none" spc="0" baseline="0">
                <a:solidFill>
                  <a:srgbClr val="577F9F"/>
                </a:solidFill>
                <a:effectLst/>
                <a:latin typeface="Arial"/>
                <a:ea typeface="Arial"/>
                <a:cs typeface="Arial"/>
              </a:rPr>
              <a:t>Что делать, если мой пациент не соответствует критериям T2T?</a:t>
            </a:r>
          </a:p>
        </p:txBody>
      </p:sp>
      <p:sp>
        <p:nvSpPr>
          <p:cNvPr id="3" name="Content Placeholder 2">
            <a:extLst>
              <a:ext uri="{FF2B5EF4-FFF2-40B4-BE49-F238E27FC236}">
                <a16:creationId xmlns:a16="http://schemas.microsoft.com/office/drawing/2014/main" id="{62DAD43C-4E7E-5552-6226-DADE6C3B68D1}"/>
              </a:ext>
            </a:extLst>
          </p:cNvPr>
          <p:cNvSpPr>
            <a:spLocks noGrp="1"/>
          </p:cNvSpPr>
          <p:nvPr>
            <p:ph idx="1"/>
          </p:nvPr>
        </p:nvSpPr>
        <p:spPr>
          <a:xfrm>
            <a:off x="855133" y="1281130"/>
            <a:ext cx="10169769" cy="4932746"/>
          </a:xfrm>
        </p:spPr>
        <p:txBody>
          <a:bodyPr vert="horz" lIns="91440" tIns="45720" rIns="91440" bIns="45720" rtlCol="0" anchor="t">
            <a:noAutofit/>
          </a:bodyPr>
          <a:lstStyle/>
          <a:p>
            <a:r>
              <a:rPr lang="ru-RU" sz="2800" b="0" i="0" strike="noStrike" cap="none" spc="0" baseline="0">
                <a:solidFill>
                  <a:srgbClr val="262626"/>
                </a:solidFill>
                <a:effectLst/>
                <a:latin typeface="Arial"/>
                <a:ea typeface="Arial"/>
                <a:cs typeface="Arial"/>
              </a:rPr>
              <a:t>Это не означает, что мы не можем помочь этому пациенту; продолжайте стандартное лечение!</a:t>
            </a:r>
          </a:p>
          <a:p>
            <a:r>
              <a:rPr lang="ru-RU" sz="2800" b="0" i="0" strike="noStrike" cap="none" spc="0" baseline="0">
                <a:solidFill>
                  <a:srgbClr val="262626"/>
                </a:solidFill>
                <a:effectLst/>
                <a:latin typeface="Arial"/>
                <a:ea typeface="Arial"/>
                <a:cs typeface="Arial"/>
              </a:rPr>
              <a:t>Рассмотреть стандартизированный подход к мониторингу в амбулаторных условиях — уход на дому с контрольными точками.</a:t>
            </a:r>
          </a:p>
          <a:p>
            <a:r>
              <a:rPr lang="ru-RU" sz="2800" b="0" i="0" strike="noStrike" cap="none" spc="0" baseline="0">
                <a:solidFill>
                  <a:srgbClr val="262626"/>
                </a:solidFill>
                <a:effectLst/>
                <a:latin typeface="Arial"/>
                <a:ea typeface="Arial"/>
                <a:cs typeface="Arial"/>
              </a:rPr>
              <a:t>Поддерживающая терапия для контроля симптомов.</a:t>
            </a:r>
          </a:p>
          <a:p>
            <a:r>
              <a:rPr lang="ru-RU" sz="2800" b="0" i="0" strike="noStrike" cap="none" spc="0" baseline="0">
                <a:solidFill>
                  <a:srgbClr val="262626"/>
                </a:solidFill>
                <a:effectLst/>
                <a:latin typeface="Arial"/>
                <a:ea typeface="Arial"/>
                <a:cs typeface="Arial"/>
              </a:rPr>
              <a:t>Изоляция для сдерживания заболевания.</a:t>
            </a:r>
          </a:p>
          <a:p>
            <a:r>
              <a:rPr lang="ru-RU" sz="2800" b="0" i="0" strike="noStrike" cap="none" spc="0" baseline="0">
                <a:solidFill>
                  <a:srgbClr val="262626"/>
                </a:solidFill>
                <a:effectLst/>
                <a:latin typeface="Arial"/>
                <a:ea typeface="Arial"/>
                <a:cs typeface="Arial"/>
              </a:rPr>
              <a:t>Пациенты, которым требуется более высокий уровень медицинской помощи, должны быть стабилизированы и госпитализированы или переведены.</a:t>
            </a:r>
          </a:p>
        </p:txBody>
      </p:sp>
    </p:spTree>
    <p:extLst>
      <p:ext uri="{BB962C8B-B14F-4D97-AF65-F5344CB8AC3E}">
        <p14:creationId xmlns:p14="http://schemas.microsoft.com/office/powerpoint/2010/main" val="423223356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17C8-506B-8D4E-26C0-61BF1E5B201E}"/>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Эффективная с позиций доказательной медицины терапия COVID</a:t>
            </a:r>
          </a:p>
        </p:txBody>
      </p:sp>
      <p:sp>
        <p:nvSpPr>
          <p:cNvPr id="3" name="Content Placeholder 2">
            <a:extLst>
              <a:ext uri="{FF2B5EF4-FFF2-40B4-BE49-F238E27FC236}">
                <a16:creationId xmlns:a16="http://schemas.microsoft.com/office/drawing/2014/main" id="{BB70408D-4525-94E7-9E41-1D2A3A873561}"/>
              </a:ext>
            </a:extLst>
          </p:cNvPr>
          <p:cNvSpPr>
            <a:spLocks noGrp="1"/>
          </p:cNvSpPr>
          <p:nvPr>
            <p:ph idx="1"/>
          </p:nvPr>
        </p:nvSpPr>
        <p:spPr>
          <a:xfrm>
            <a:off x="838199" y="1636730"/>
            <a:ext cx="10534095" cy="4932746"/>
          </a:xfrm>
        </p:spPr>
        <p:txBody>
          <a:bodyPr/>
          <a:lstStyle/>
          <a:p>
            <a:r>
              <a:rPr lang="ru-RU" sz="2400" b="0" i="0" strike="noStrike" cap="none" spc="0" baseline="0" dirty="0">
                <a:solidFill>
                  <a:srgbClr val="262626"/>
                </a:solidFill>
                <a:effectLst/>
                <a:latin typeface="Arial"/>
                <a:ea typeface="Arial"/>
                <a:cs typeface="Arial"/>
              </a:rPr>
              <a:t>По мере появления новых методов лечения данные быстро меняются.  Важно быть в курсе как национальных руководств, так и глобальных руководств</a:t>
            </a:r>
          </a:p>
          <a:p>
            <a:r>
              <a:rPr lang="ru-RU" sz="2400" b="0" i="0" strike="noStrike" cap="none" spc="0" baseline="0" dirty="0">
                <a:solidFill>
                  <a:srgbClr val="262626"/>
                </a:solidFill>
                <a:effectLst/>
                <a:latin typeface="Arial"/>
                <a:ea typeface="Arial"/>
                <a:cs typeface="Arial"/>
              </a:rPr>
              <a:t>Эти ресурсы отлично подходят для того, чтобы быть в курсе современных методов лечения и рекомендаций по лечению COVID:</a:t>
            </a:r>
          </a:p>
          <a:p>
            <a:pPr lvl="1"/>
            <a:r>
              <a:rPr lang="ru-RU" sz="2000" b="0" i="0" strike="noStrike" cap="none" spc="0" baseline="0" dirty="0">
                <a:solidFill>
                  <a:srgbClr val="70AD47"/>
                </a:solidFill>
                <a:effectLst/>
                <a:latin typeface="Arial"/>
                <a:ea typeface="Arial"/>
                <a:cs typeface="Arial"/>
                <a:hlinkClick r:id="rId3" history="0"/>
              </a:rPr>
              <a:t>Руководство NIH по лечению коронавирусного заболевания COVID-19</a:t>
            </a:r>
            <a:endParaRPr lang="en-US" sz="2000" dirty="0">
              <a:solidFill>
                <a:schemeClr val="accent6"/>
              </a:solidFill>
            </a:endParaRPr>
          </a:p>
          <a:p>
            <a:pPr lvl="1"/>
            <a:r>
              <a:rPr lang="ru-RU" sz="2000" b="0" i="0" strike="noStrike" cap="none" spc="0" baseline="0" dirty="0">
                <a:solidFill>
                  <a:srgbClr val="70AD47"/>
                </a:solidFill>
                <a:effectLst/>
                <a:latin typeface="Arial"/>
                <a:ea typeface="Arial"/>
                <a:cs typeface="Arial"/>
                <a:hlinkClick r:id="rId4" history="0"/>
              </a:rPr>
              <a:t>Открытое отделение интенсивной терапии</a:t>
            </a:r>
            <a:endParaRPr lang="en-US" sz="2000" dirty="0">
              <a:solidFill>
                <a:schemeClr val="accent6"/>
              </a:solidFill>
            </a:endParaRPr>
          </a:p>
          <a:p>
            <a:pPr lvl="1"/>
            <a:r>
              <a:rPr lang="ru-RU" sz="2000" b="0" i="0" strike="noStrike" cap="none" spc="0" baseline="0" dirty="0">
                <a:solidFill>
                  <a:srgbClr val="70AD47"/>
                </a:solidFill>
                <a:effectLst/>
                <a:latin typeface="Arial"/>
                <a:ea typeface="Arial"/>
                <a:cs typeface="Arial"/>
                <a:hlinkClick r:id="rId5" history="0"/>
              </a:rPr>
              <a:t>Терапевтические препараты и коронавирусная инфекция COVID-19: Настоящие руководства</a:t>
            </a:r>
            <a:endParaRPr lang="en-US" sz="2000" dirty="0"/>
          </a:p>
          <a:p>
            <a:r>
              <a:rPr lang="ru-RU" sz="2400" b="0" i="0" strike="noStrike" cap="none" spc="0" baseline="0" dirty="0">
                <a:solidFill>
                  <a:srgbClr val="262626"/>
                </a:solidFill>
                <a:effectLst/>
                <a:latin typeface="Arial"/>
                <a:ea typeface="Arial"/>
                <a:cs typeface="Arial"/>
              </a:rPr>
              <a:t>Также регулярно проверяйте местные и национальные руководства.</a:t>
            </a:r>
          </a:p>
        </p:txBody>
      </p:sp>
    </p:spTree>
    <p:extLst>
      <p:ext uri="{BB962C8B-B14F-4D97-AF65-F5344CB8AC3E}">
        <p14:creationId xmlns:p14="http://schemas.microsoft.com/office/powerpoint/2010/main" val="303292109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B6D7EA-2C04-7AD2-E60B-672451B01B93}"/>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9809A9BD-DE9F-6223-1558-65A300BE0B22}"/>
              </a:ext>
            </a:extLst>
          </p:cNvPr>
          <p:cNvSpPr>
            <a:spLocks noGrp="1"/>
          </p:cNvSpPr>
          <p:nvPr>
            <p:ph type="title"/>
          </p:nvPr>
        </p:nvSpPr>
        <p:spPr>
          <a:xfrm>
            <a:off x="465374" y="4765356"/>
            <a:ext cx="11061217" cy="1325563"/>
          </a:xfrm>
        </p:spPr>
        <p:txBody>
          <a:bodyPr>
            <a:normAutofit fontScale="90000"/>
          </a:bodyPr>
          <a:lstStyle/>
          <a:p>
            <a:r>
              <a:rPr lang="ru-RU" sz="3200" b="0" i="0" strike="noStrike" cap="none" spc="300" baseline="0">
                <a:solidFill>
                  <a:srgbClr val="FFFFFF"/>
                </a:solidFill>
                <a:effectLst/>
                <a:latin typeface="Arial"/>
                <a:ea typeface="Arial"/>
                <a:cs typeface="Arial"/>
              </a:rPr>
              <a:t>Ориентир на программу Test to Treat: Доказательства, обоснование и практика</a:t>
            </a:r>
            <a:br>
              <a:rPr sz="3200"/>
            </a:br>
            <a:endParaRPr lang="en-US"/>
          </a:p>
        </p:txBody>
      </p:sp>
    </p:spTree>
    <p:extLst>
      <p:ext uri="{BB962C8B-B14F-4D97-AF65-F5344CB8AC3E}">
        <p14:creationId xmlns:p14="http://schemas.microsoft.com/office/powerpoint/2010/main" val="187194008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6314-6B3F-C197-4403-A9ED9ADDF3D1}"/>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Цели</a:t>
            </a:r>
          </a:p>
        </p:txBody>
      </p:sp>
      <p:sp>
        <p:nvSpPr>
          <p:cNvPr id="3" name="Content Placeholder 2">
            <a:extLst>
              <a:ext uri="{FF2B5EF4-FFF2-40B4-BE49-F238E27FC236}">
                <a16:creationId xmlns:a16="http://schemas.microsoft.com/office/drawing/2014/main" id="{8179FC47-3F00-093F-5677-941887D9AFF6}"/>
              </a:ext>
            </a:extLst>
          </p:cNvPr>
          <p:cNvSpPr>
            <a:spLocks noGrp="1"/>
          </p:cNvSpPr>
          <p:nvPr>
            <p:ph idx="1"/>
          </p:nvPr>
        </p:nvSpPr>
        <p:spPr/>
        <p:txBody>
          <a:bodyPr/>
          <a:lstStyle/>
          <a:p>
            <a:r>
              <a:rPr lang="ru-RU" sz="2800" b="0" i="0" strike="noStrike" cap="none" spc="0" baseline="0">
                <a:solidFill>
                  <a:srgbClr val="262626"/>
                </a:solidFill>
                <a:effectLst/>
                <a:latin typeface="Arial"/>
                <a:ea typeface="Arial"/>
                <a:cs typeface="Arial"/>
              </a:rPr>
              <a:t>Обзор рекомендаций по назначению пероральных противовирусных препаратов, включая показания и противопоказания.</a:t>
            </a:r>
          </a:p>
          <a:p>
            <a:r>
              <a:rPr lang="ru-RU" sz="2800" b="0" i="0" strike="noStrike" cap="none" spc="0" baseline="0">
                <a:solidFill>
                  <a:srgbClr val="262626"/>
                </a:solidFill>
                <a:effectLst/>
                <a:latin typeface="Arial"/>
                <a:ea typeface="Arial"/>
                <a:cs typeface="Arial"/>
              </a:rPr>
              <a:t>Укрепить уверенность и компетентность в лечении соответствующих критериям пациентов с помощью пероральной противовирусной терапии.</a:t>
            </a:r>
            <a:endParaRPr lang="en-US">
              <a:cs typeface="Calibri"/>
            </a:endParaRPr>
          </a:p>
          <a:p>
            <a:r>
              <a:rPr lang="ru-RU" sz="2800" b="0" i="0" strike="noStrike" cap="none" spc="0" baseline="0">
                <a:solidFill>
                  <a:srgbClr val="262626"/>
                </a:solidFill>
                <a:effectLst/>
                <a:latin typeface="Arial"/>
                <a:ea typeface="Arial"/>
                <a:cs typeface="Arial"/>
              </a:rPr>
              <a:t>Применить знания о программе Test to Treat к различным сценариям.</a:t>
            </a:r>
            <a:endParaRPr lang="en-US">
              <a:cs typeface="Calibri"/>
            </a:endParaRPr>
          </a:p>
          <a:p>
            <a:endParaRPr lang="en-US"/>
          </a:p>
        </p:txBody>
      </p:sp>
    </p:spTree>
    <p:extLst>
      <p:ext uri="{BB962C8B-B14F-4D97-AF65-F5344CB8AC3E}">
        <p14:creationId xmlns:p14="http://schemas.microsoft.com/office/powerpoint/2010/main" val="127884197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Text&#10;&#10;Description automatically generated">
            <a:extLst>
              <a:ext uri="{FF2B5EF4-FFF2-40B4-BE49-F238E27FC236}">
                <a16:creationId xmlns:a16="http://schemas.microsoft.com/office/drawing/2014/main" id="{5BACF14A-6939-2406-A016-67A86E02F730}"/>
              </a:ext>
            </a:extLst>
          </p:cNvPr>
          <p:cNvPicPr>
            <a:picLocks noGrp="1" noChangeAspect="1"/>
          </p:cNvPicPr>
          <p:nvPr>
            <p:ph idx="1"/>
          </p:nvPr>
        </p:nvPicPr>
        <p:blipFill>
          <a:blip r:embed="rId4"/>
          <a:stretch>
            <a:fillRect/>
          </a:stretch>
        </p:blipFill>
        <p:spPr>
          <a:xfrm>
            <a:off x="1377136" y="1081888"/>
            <a:ext cx="4110040" cy="1550196"/>
          </a:xfrm>
        </p:spPr>
      </p:pic>
      <p:sp>
        <p:nvSpPr>
          <p:cNvPr id="5" name="Slide Number Placeholder 3">
            <a:extLst>
              <a:ext uri="{FF2B5EF4-FFF2-40B4-BE49-F238E27FC236}">
                <a16:creationId xmlns:a16="http://schemas.microsoft.com/office/drawing/2014/main" id="{0E94C25D-2EDF-B7A3-E172-D8E9ED77AA57}"/>
              </a:ext>
            </a:extLst>
          </p:cNvPr>
          <p:cNvSpPr txBox="1"/>
          <p:nvPr/>
        </p:nvSpPr>
        <p:spPr>
          <a:xfrm>
            <a:off x="11078634" y="6498340"/>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67</a:t>
            </a:fld>
            <a:endParaRPr lang="en-US"/>
          </a:p>
        </p:txBody>
      </p:sp>
      <p:sp>
        <p:nvSpPr>
          <p:cNvPr id="6" name="Title 1">
            <a:extLst>
              <a:ext uri="{FF2B5EF4-FFF2-40B4-BE49-F238E27FC236}">
                <a16:creationId xmlns:a16="http://schemas.microsoft.com/office/drawing/2014/main" id="{CD3BDADD-FB79-09F7-A3C6-ECF024CADE8A}"/>
              </a:ext>
            </a:extLst>
          </p:cNvPr>
          <p:cNvSpPr txBox="1"/>
          <p:nvPr/>
        </p:nvSpPr>
        <p:spPr bwMode="auto">
          <a:xfrm>
            <a:off x="551796" y="29072"/>
            <a:ext cx="7571317"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anose="020F0502020204030204" pitchFamily="34" charset="0"/>
              </a:defRPr>
            </a:lvl2pPr>
            <a:lvl3pPr algn="l" defTabSz="457200" rtl="0" eaLnBrk="0" fontAlgn="base" hangingPunct="0">
              <a:spcBef>
                <a:spcPct val="0"/>
              </a:spcBef>
              <a:spcAft>
                <a:spcPct val="0"/>
              </a:spcAft>
              <a:defRPr sz="2800" b="1">
                <a:solidFill>
                  <a:srgbClr val="717074"/>
                </a:solidFill>
                <a:latin typeface="Calibri" panose="020F0502020204030204" pitchFamily="34" charset="0"/>
              </a:defRPr>
            </a:lvl3pPr>
            <a:lvl4pPr algn="l" defTabSz="457200" rtl="0" eaLnBrk="0" fontAlgn="base" hangingPunct="0">
              <a:spcBef>
                <a:spcPct val="0"/>
              </a:spcBef>
              <a:spcAft>
                <a:spcPct val="0"/>
              </a:spcAft>
              <a:defRPr sz="2800" b="1">
                <a:solidFill>
                  <a:srgbClr val="717074"/>
                </a:solidFill>
                <a:latin typeface="Calibri" panose="020F0502020204030204" pitchFamily="34" charset="0"/>
              </a:defRPr>
            </a:lvl4pPr>
            <a:lvl5pPr algn="l" defTabSz="457200" rtl="0" eaLnBrk="0" fontAlgn="base" hangingPunct="0">
              <a:spcBef>
                <a:spcPct val="0"/>
              </a:spcBef>
              <a:spcAft>
                <a:spcPct val="0"/>
              </a:spcAft>
              <a:defRPr sz="2800" b="1">
                <a:solidFill>
                  <a:srgbClr val="717074"/>
                </a:solidFill>
                <a:latin typeface="Calibri" panose="020F0502020204030204" pitchFamily="34" charset="0"/>
              </a:defRPr>
            </a:lvl5pPr>
            <a:lvl6pPr marL="457200" algn="l" defTabSz="457200" rtl="0" fontAlgn="base">
              <a:spcBef>
                <a:spcPct val="0"/>
              </a:spcBef>
              <a:spcAft>
                <a:spcPct val="0"/>
              </a:spcAft>
              <a:defRPr sz="2800" b="1">
                <a:solidFill>
                  <a:srgbClr val="5C6F7A"/>
                </a:solidFill>
                <a:latin typeface="Calibri" panose="020F0502020204030204" pitchFamily="34" charset="0"/>
              </a:defRPr>
            </a:lvl6pPr>
            <a:lvl7pPr marL="914400" algn="l" defTabSz="457200" rtl="0" fontAlgn="base">
              <a:spcBef>
                <a:spcPct val="0"/>
              </a:spcBef>
              <a:spcAft>
                <a:spcPct val="0"/>
              </a:spcAft>
              <a:defRPr sz="2800" b="1">
                <a:solidFill>
                  <a:srgbClr val="5C6F7A"/>
                </a:solidFill>
                <a:latin typeface="Calibri" panose="020F0502020204030204" pitchFamily="34" charset="0"/>
              </a:defRPr>
            </a:lvl7pPr>
            <a:lvl8pPr marL="1371600" algn="l" defTabSz="457200" rtl="0" fontAlgn="base">
              <a:spcBef>
                <a:spcPct val="0"/>
              </a:spcBef>
              <a:spcAft>
                <a:spcPct val="0"/>
              </a:spcAft>
              <a:defRPr sz="2800" b="1">
                <a:solidFill>
                  <a:srgbClr val="5C6F7A"/>
                </a:solidFill>
                <a:latin typeface="Calibri" panose="020F0502020204030204" pitchFamily="34" charset="0"/>
              </a:defRPr>
            </a:lvl8pPr>
            <a:lvl9pPr marL="1828800" algn="l" defTabSz="457200" rtl="0" fontAlgn="base">
              <a:spcBef>
                <a:spcPct val="0"/>
              </a:spcBef>
              <a:spcAft>
                <a:spcPct val="0"/>
              </a:spcAft>
              <a:defRPr sz="2800" b="1">
                <a:solidFill>
                  <a:srgbClr val="5C6F7A"/>
                </a:solidFill>
                <a:latin typeface="Calibri" panose="020F0502020204030204" pitchFamily="34" charset="0"/>
              </a:defRPr>
            </a:lvl9pPr>
          </a:lstStyle>
          <a:p>
            <a:r>
              <a:rPr lang="ru-RU" b="1" i="0" strike="noStrike" cap="none" spc="0" baseline="0" dirty="0">
                <a:solidFill>
                  <a:srgbClr val="717074"/>
                </a:solidFill>
                <a:effectLst/>
                <a:latin typeface="Arial"/>
                <a:ea typeface="Arial"/>
                <a:cs typeface="Arial"/>
              </a:rPr>
              <a:t>Общая информация: Доказательная база</a:t>
            </a:r>
            <a:endParaRPr lang="en-US" dirty="0"/>
          </a:p>
        </p:txBody>
      </p:sp>
      <p:sp>
        <p:nvSpPr>
          <p:cNvPr id="7" name="Content Placeholder 2">
            <a:extLst>
              <a:ext uri="{FF2B5EF4-FFF2-40B4-BE49-F238E27FC236}">
                <a16:creationId xmlns:a16="http://schemas.microsoft.com/office/drawing/2014/main" id="{6EE01F44-D63E-134E-7256-E8F65D8E1C7B}"/>
              </a:ext>
            </a:extLst>
          </p:cNvPr>
          <p:cNvSpPr txBox="1"/>
          <p:nvPr/>
        </p:nvSpPr>
        <p:spPr bwMode="auto">
          <a:xfrm>
            <a:off x="551796" y="2918030"/>
            <a:ext cx="11088408" cy="29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374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F374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F374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374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F374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ru-RU" sz="1800" b="0" i="0" strike="noStrike" cap="none" spc="0" baseline="0" dirty="0" err="1">
                <a:solidFill>
                  <a:srgbClr val="000000"/>
                </a:solidFill>
                <a:effectLst/>
                <a:latin typeface="Arial"/>
                <a:ea typeface="Arial"/>
                <a:cs typeface="Arial"/>
              </a:rPr>
              <a:t>Нирматрелвир</a:t>
            </a:r>
            <a:r>
              <a:rPr lang="ru-RU" sz="1800" b="0" i="0" strike="noStrike" cap="none" spc="0" baseline="0" dirty="0">
                <a:solidFill>
                  <a:srgbClr val="000000"/>
                </a:solidFill>
                <a:effectLst/>
                <a:latin typeface="Arial"/>
                <a:ea typeface="Arial"/>
                <a:cs typeface="Arial"/>
              </a:rPr>
              <a:t> (NMV) в сочетании с ритонавиром (</a:t>
            </a:r>
            <a:r>
              <a:rPr lang="ru-RU" sz="1800" b="0" i="0" strike="noStrike" cap="none" spc="0" baseline="0" dirty="0" err="1">
                <a:solidFill>
                  <a:srgbClr val="000000"/>
                </a:solidFill>
                <a:effectLst/>
                <a:latin typeface="Arial"/>
                <a:ea typeface="Arial"/>
                <a:cs typeface="Arial"/>
              </a:rPr>
              <a:t>Paxlovid</a:t>
            </a:r>
            <a:r>
              <a:rPr lang="ru-RU" sz="1800" b="0" i="0" strike="noStrike" cap="none" spc="0" baseline="30000" dirty="0" err="1">
                <a:solidFill>
                  <a:srgbClr val="000000"/>
                </a:solidFill>
                <a:effectLst/>
                <a:latin typeface="Arial"/>
                <a:ea typeface="Arial"/>
                <a:cs typeface="Arial"/>
              </a:rPr>
              <a:t>R</a:t>
            </a:r>
            <a:r>
              <a:rPr lang="ru-RU" sz="1800" b="0" i="0" strike="noStrike" cap="none" spc="0" baseline="0" dirty="0">
                <a:solidFill>
                  <a:srgbClr val="000000"/>
                </a:solidFill>
                <a:effectLst/>
                <a:latin typeface="Arial"/>
                <a:ea typeface="Arial"/>
                <a:cs typeface="Arial"/>
              </a:rPr>
              <a:t>) продемонстрировал 88 %-</a:t>
            </a:r>
            <a:r>
              <a:rPr lang="ru-RU" sz="1800" b="0" i="0" strike="noStrike" cap="none" spc="0" baseline="0" dirty="0" err="1">
                <a:solidFill>
                  <a:srgbClr val="000000"/>
                </a:solidFill>
                <a:effectLst/>
                <a:latin typeface="Arial"/>
                <a:ea typeface="Arial"/>
                <a:cs typeface="Arial"/>
              </a:rPr>
              <a:t>ное</a:t>
            </a:r>
            <a:r>
              <a:rPr lang="ru-RU" sz="1800" b="0" i="0" strike="noStrike" cap="none" spc="0" baseline="0" dirty="0">
                <a:solidFill>
                  <a:srgbClr val="000000"/>
                </a:solidFill>
                <a:effectLst/>
                <a:latin typeface="Arial"/>
                <a:ea typeface="Arial"/>
                <a:cs typeface="Arial"/>
              </a:rPr>
              <a:t> снижение риска прогрессирования до тяжелой формы коронавирусного заболевания Covid-19 по сравнению с плацебо у симптоматических, </a:t>
            </a:r>
            <a:r>
              <a:rPr lang="ru-RU" sz="1800" b="0" i="0" strike="noStrike" cap="none" spc="0" baseline="0" dirty="0" err="1">
                <a:solidFill>
                  <a:srgbClr val="000000"/>
                </a:solidFill>
                <a:effectLst/>
                <a:latin typeface="Arial"/>
                <a:ea typeface="Arial"/>
                <a:cs typeface="Arial"/>
              </a:rPr>
              <a:t>невакцинированных</a:t>
            </a:r>
            <a:r>
              <a:rPr lang="ru-RU" sz="1800" b="0" i="0" strike="noStrike" cap="none" spc="0" baseline="0" dirty="0">
                <a:solidFill>
                  <a:srgbClr val="000000"/>
                </a:solidFill>
                <a:effectLst/>
                <a:latin typeface="Arial"/>
                <a:ea typeface="Arial"/>
                <a:cs typeface="Arial"/>
              </a:rPr>
              <a:t>, не госпитализированных взрослых.</a:t>
            </a:r>
          </a:p>
          <a:p>
            <a:r>
              <a:rPr lang="ru-RU" sz="1800" b="0" i="0" strike="noStrike" cap="none" spc="0" baseline="0" dirty="0">
                <a:solidFill>
                  <a:srgbClr val="000000"/>
                </a:solidFill>
                <a:effectLst/>
                <a:latin typeface="Arial"/>
                <a:ea typeface="Arial"/>
                <a:cs typeface="Arial"/>
              </a:rPr>
              <a:t>Раннее лечение препаратом </a:t>
            </a:r>
            <a:r>
              <a:rPr lang="ru-RU" sz="1800" b="0" i="0" strike="noStrike" cap="none" spc="0" baseline="0" dirty="0" err="1">
                <a:solidFill>
                  <a:srgbClr val="000000"/>
                </a:solidFill>
                <a:effectLst/>
                <a:latin typeface="Arial"/>
                <a:ea typeface="Arial"/>
                <a:cs typeface="Arial"/>
              </a:rPr>
              <a:t>молнупиравир</a:t>
            </a:r>
            <a:r>
              <a:rPr lang="ru-RU" sz="1800" b="0" i="0" strike="noStrike" cap="none" spc="0" baseline="0" dirty="0">
                <a:solidFill>
                  <a:srgbClr val="000000"/>
                </a:solidFill>
                <a:effectLst/>
                <a:latin typeface="Arial"/>
                <a:ea typeface="Arial"/>
                <a:cs typeface="Arial"/>
              </a:rPr>
              <a:t> (</a:t>
            </a:r>
            <a:r>
              <a:rPr lang="ru-RU" sz="1800" b="0" i="0" strike="noStrike" cap="none" spc="0" baseline="0" dirty="0" err="1">
                <a:solidFill>
                  <a:srgbClr val="000000"/>
                </a:solidFill>
                <a:effectLst/>
                <a:latin typeface="Arial"/>
                <a:ea typeface="Arial"/>
                <a:cs typeface="Arial"/>
              </a:rPr>
              <a:t>лагеврио</a:t>
            </a:r>
            <a:r>
              <a:rPr lang="ru-RU" sz="1800" b="0" i="0" strike="noStrike" cap="none" spc="0" baseline="0" dirty="0">
                <a:solidFill>
                  <a:srgbClr val="000000"/>
                </a:solidFill>
                <a:effectLst/>
                <a:latin typeface="Arial"/>
                <a:ea typeface="Arial"/>
                <a:cs typeface="Arial"/>
              </a:rPr>
              <a:t>) снижало риск госпитализации или смерти у </a:t>
            </a:r>
            <a:r>
              <a:rPr lang="ru-RU" sz="1800" b="0" i="0" strike="noStrike" cap="none" spc="0" baseline="0" dirty="0" err="1">
                <a:solidFill>
                  <a:srgbClr val="000000"/>
                </a:solidFill>
                <a:effectLst/>
                <a:latin typeface="Arial"/>
                <a:ea typeface="Arial"/>
                <a:cs typeface="Arial"/>
              </a:rPr>
              <a:t>невакцинированных</a:t>
            </a:r>
            <a:r>
              <a:rPr lang="ru-RU" sz="1800" b="0" i="0" strike="noStrike" cap="none" spc="0" baseline="0" dirty="0">
                <a:solidFill>
                  <a:srgbClr val="000000"/>
                </a:solidFill>
                <a:effectLst/>
                <a:latin typeface="Arial"/>
                <a:ea typeface="Arial"/>
                <a:cs typeface="Arial"/>
              </a:rPr>
              <a:t> взрослых пациентов с коронавирусной инфекцией Covid-19 из группы риска на 30–50 %.</a:t>
            </a:r>
            <a:endParaRPr lang="en-US" sz="1800" dirty="0">
              <a:ea typeface="Calibri" panose="020F0502020204030204"/>
              <a:cs typeface="Calibri"/>
            </a:endParaRPr>
          </a:p>
          <a:p>
            <a:r>
              <a:rPr lang="ru-RU" sz="1800" b="0" i="0" strike="noStrike" cap="none" spc="0" baseline="0" dirty="0">
                <a:solidFill>
                  <a:srgbClr val="000000"/>
                </a:solidFill>
                <a:effectLst/>
                <a:latin typeface="Arial"/>
                <a:ea typeface="Arial"/>
                <a:cs typeface="Arial"/>
              </a:rPr>
              <a:t>Декабрь 2021 г.: Оба лекарственных препарата были одобрены в соответствии с разрешением на использование в экстренных ситуациях (EUA)</a:t>
            </a:r>
          </a:p>
          <a:p>
            <a:r>
              <a:rPr lang="ru-RU" sz="1800" b="0" i="0" strike="noStrike" cap="none" spc="0" baseline="0" dirty="0">
                <a:solidFill>
                  <a:srgbClr val="000000"/>
                </a:solidFill>
                <a:effectLst/>
                <a:latin typeface="Arial"/>
                <a:ea typeface="Arial"/>
                <a:cs typeface="Arial"/>
              </a:rPr>
              <a:t>Апрель 2022 г.: Всемирная организация здравоохранения выпустила рекомендации по применению пероральных противовирусных препаратов для лечения пациентов с диагнозом коронавирусного заболевания COVID-19 от легкой до умеренной степени тяжести и высоким риском развития тяжелой формы коронавирусного заболевания COVID-19</a:t>
            </a:r>
            <a:endParaRPr lang="en-US" sz="1800" dirty="0">
              <a:ea typeface="Calibri" panose="020F0502020204030204"/>
              <a:cs typeface="Calibri"/>
            </a:endParaRPr>
          </a:p>
        </p:txBody>
      </p:sp>
      <p:pic>
        <p:nvPicPr>
          <p:cNvPr id="8" name="Picture 11" descr="Text&#10;&#10;Description automatically generated">
            <a:extLst>
              <a:ext uri="{FF2B5EF4-FFF2-40B4-BE49-F238E27FC236}">
                <a16:creationId xmlns:a16="http://schemas.microsoft.com/office/drawing/2014/main" id="{016C3268-21F5-48B9-B9D1-EC4A5F727B81}"/>
              </a:ext>
            </a:extLst>
          </p:cNvPr>
          <p:cNvPicPr>
            <a:picLocks noChangeAspect="1"/>
          </p:cNvPicPr>
          <p:nvPr/>
        </p:nvPicPr>
        <p:blipFill>
          <a:blip r:embed="rId5"/>
          <a:stretch>
            <a:fillRect/>
          </a:stretch>
        </p:blipFill>
        <p:spPr>
          <a:xfrm>
            <a:off x="7192435" y="863357"/>
            <a:ext cx="3886199" cy="1987257"/>
          </a:xfrm>
          <a:prstGeom prst="rect">
            <a:avLst/>
          </a:prstGeom>
        </p:spPr>
      </p:pic>
    </p:spTree>
    <p:extLst>
      <p:ext uri="{BB962C8B-B14F-4D97-AF65-F5344CB8AC3E}">
        <p14:creationId xmlns:p14="http://schemas.microsoft.com/office/powerpoint/2010/main" val="3615469276"/>
      </p:ext>
    </p:extLst>
  </p:cSld>
  <p:clrMapOvr>
    <a:masterClrMapping/>
  </p:clrMapOvr>
  <p:transition/>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2BB251-8219-1079-56FD-FDC9A4E4BF11}"/>
              </a:ext>
            </a:extLst>
          </p:cNvPr>
          <p:cNvSpPr>
            <a:spLocks noGrp="1"/>
          </p:cNvSpPr>
          <p:nvPr>
            <p:ph type="title"/>
          </p:nvPr>
        </p:nvSpPr>
        <p:spPr>
          <a:xfrm>
            <a:off x="457199" y="-36441"/>
            <a:ext cx="7571317" cy="992188"/>
          </a:xfrm>
        </p:spPr>
        <p:txBody>
          <a:bodyPr/>
          <a:lstStyle/>
          <a:p>
            <a:r>
              <a:rPr lang="ru-RU" sz="3600" b="1" i="0" strike="noStrike" cap="none" spc="0" baseline="0">
                <a:solidFill>
                  <a:srgbClr val="577F9F"/>
                </a:solidFill>
                <a:effectLst/>
                <a:latin typeface="Arial"/>
                <a:ea typeface="Arial"/>
                <a:cs typeface="Arial"/>
              </a:rPr>
              <a:t>Развитие доказательной базы</a:t>
            </a:r>
          </a:p>
        </p:txBody>
      </p:sp>
      <p:sp>
        <p:nvSpPr>
          <p:cNvPr id="5" name="Content Placeholder 10">
            <a:extLst>
              <a:ext uri="{FF2B5EF4-FFF2-40B4-BE49-F238E27FC236}">
                <a16:creationId xmlns:a16="http://schemas.microsoft.com/office/drawing/2014/main" id="{A663EC77-80C5-F95D-CEDF-C95090352FCC}"/>
              </a:ext>
            </a:extLst>
          </p:cNvPr>
          <p:cNvSpPr>
            <a:spLocks noGrp="1"/>
          </p:cNvSpPr>
          <p:nvPr>
            <p:ph idx="1"/>
          </p:nvPr>
        </p:nvSpPr>
        <p:spPr>
          <a:xfrm>
            <a:off x="570008" y="1098032"/>
            <a:ext cx="5863937" cy="5024438"/>
          </a:xfrm>
        </p:spPr>
        <p:txBody>
          <a:bodyPr/>
          <a:lstStyle/>
          <a:p>
            <a:r>
              <a:rPr lang="ru-RU" sz="2000" b="0" i="0" strike="noStrike" cap="none" spc="0" baseline="0" dirty="0">
                <a:solidFill>
                  <a:srgbClr val="262626"/>
                </a:solidFill>
                <a:effectLst/>
                <a:latin typeface="Arial"/>
                <a:ea typeface="Arial"/>
                <a:cs typeface="Arial"/>
              </a:rPr>
              <a:t>Развивающиеся варианты</a:t>
            </a:r>
          </a:p>
          <a:p>
            <a:r>
              <a:rPr lang="ru-RU" sz="2000" b="0" i="0" strike="noStrike" cap="none" spc="0" baseline="0" dirty="0">
                <a:solidFill>
                  <a:srgbClr val="262626"/>
                </a:solidFill>
                <a:effectLst/>
                <a:latin typeface="Arial"/>
                <a:ea typeface="Arial"/>
                <a:cs typeface="Arial"/>
              </a:rPr>
              <a:t>Значительное снижение частоты госпитализаций и летальных исходов у пациентов &gt; 65 лет с пиком омикрона</a:t>
            </a:r>
          </a:p>
          <a:p>
            <a:r>
              <a:rPr lang="ru-RU" sz="2000" b="0" i="0" strike="noStrike" cap="none" spc="0" baseline="0" dirty="0">
                <a:solidFill>
                  <a:srgbClr val="262626"/>
                </a:solidFill>
                <a:effectLst/>
                <a:latin typeface="Arial"/>
                <a:ea typeface="Arial"/>
                <a:cs typeface="Arial"/>
              </a:rPr>
              <a:t>Ожидаются продолжающиеся исследования, поскольку доказательная база быстро развивается</a:t>
            </a:r>
            <a:endParaRPr lang="en-US" sz="2000" dirty="0">
              <a:cs typeface="Calibri"/>
            </a:endParaRPr>
          </a:p>
          <a:p>
            <a:r>
              <a:rPr lang="ru-RU" sz="2000" b="0" i="0" strike="noStrike" cap="none" spc="0" baseline="0" dirty="0">
                <a:solidFill>
                  <a:srgbClr val="262626"/>
                </a:solidFill>
                <a:effectLst/>
                <a:latin typeface="Arial"/>
                <a:ea typeface="Arial"/>
                <a:cs typeface="Arial"/>
              </a:rPr>
              <a:t>Программа Test </a:t>
            </a:r>
            <a:r>
              <a:rPr lang="ru-RU" sz="2000" b="0" i="0" strike="noStrike" cap="none" spc="0" baseline="0" dirty="0" err="1">
                <a:solidFill>
                  <a:srgbClr val="262626"/>
                </a:solidFill>
                <a:effectLst/>
                <a:latin typeface="Arial"/>
                <a:ea typeface="Arial"/>
                <a:cs typeface="Arial"/>
              </a:rPr>
              <a:t>to</a:t>
            </a:r>
            <a:r>
              <a:rPr lang="ru-RU" sz="2000" b="0" i="0" strike="noStrike" cap="none" spc="0" baseline="0" dirty="0">
                <a:solidFill>
                  <a:srgbClr val="262626"/>
                </a:solidFill>
                <a:effectLst/>
                <a:latin typeface="Arial"/>
                <a:ea typeface="Arial"/>
                <a:cs typeface="Arial"/>
              </a:rPr>
              <a:t> </a:t>
            </a:r>
            <a:r>
              <a:rPr lang="ru-RU" sz="2000" b="0" i="0" strike="noStrike" cap="none" spc="0" baseline="0" dirty="0" err="1">
                <a:solidFill>
                  <a:srgbClr val="262626"/>
                </a:solidFill>
                <a:effectLst/>
                <a:latin typeface="Arial"/>
                <a:ea typeface="Arial"/>
                <a:cs typeface="Arial"/>
              </a:rPr>
              <a:t>Treat</a:t>
            </a:r>
            <a:r>
              <a:rPr lang="ru-RU" sz="2000" b="0" i="0" strike="noStrike" cap="none" spc="0" baseline="0" dirty="0">
                <a:solidFill>
                  <a:srgbClr val="262626"/>
                </a:solidFill>
                <a:effectLst/>
                <a:latin typeface="Arial"/>
                <a:ea typeface="Arial"/>
                <a:cs typeface="Arial"/>
              </a:rPr>
              <a:t> как стратегия </a:t>
            </a:r>
            <a:r>
              <a:rPr lang="ru-RU" sz="2000" b="0" i="1" strike="noStrike" cap="none" spc="0" baseline="0" dirty="0">
                <a:solidFill>
                  <a:srgbClr val="262626"/>
                </a:solidFill>
                <a:effectLst/>
                <a:latin typeface="Arial"/>
                <a:ea typeface="Arial"/>
                <a:cs typeface="Arial"/>
              </a:rPr>
              <a:t>улучшения доступа к медицинскому обслуживанию</a:t>
            </a:r>
            <a:r>
              <a:rPr lang="ru-RU" sz="2000" b="0" i="0" strike="noStrike" cap="none" spc="0" baseline="0" dirty="0">
                <a:solidFill>
                  <a:srgbClr val="262626"/>
                </a:solidFill>
                <a:effectLst/>
                <a:latin typeface="Arial"/>
                <a:ea typeface="Arial"/>
                <a:cs typeface="Arial"/>
              </a:rPr>
              <a:t> имеет сильную доказательную базу (ВИЧ и т. д.)</a:t>
            </a:r>
          </a:p>
        </p:txBody>
      </p:sp>
      <p:sp>
        <p:nvSpPr>
          <p:cNvPr id="6" name="Slide Number Placeholder 3">
            <a:extLst>
              <a:ext uri="{FF2B5EF4-FFF2-40B4-BE49-F238E27FC236}">
                <a16:creationId xmlns:a16="http://schemas.microsoft.com/office/drawing/2014/main" id="{147E2672-F00A-2F32-C338-4C013DB3CD6E}"/>
              </a:ext>
            </a:extLst>
          </p:cNvPr>
          <p:cNvSpPr txBox="1"/>
          <p:nvPr/>
        </p:nvSpPr>
        <p:spPr>
          <a:xfrm>
            <a:off x="11078634" y="647707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68</a:t>
            </a:fld>
            <a:endParaRPr lang="en-US" dirty="0"/>
          </a:p>
        </p:txBody>
      </p:sp>
      <p:pic>
        <p:nvPicPr>
          <p:cNvPr id="7" name="Content Placeholder 5" descr="Graphical user interface, text, application, email&#10;&#10;Description automatically generated">
            <a:extLst>
              <a:ext uri="{FF2B5EF4-FFF2-40B4-BE49-F238E27FC236}">
                <a16:creationId xmlns:a16="http://schemas.microsoft.com/office/drawing/2014/main" id="{419939A2-5CE2-B29F-6D6D-9487167E9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47354" y="1767780"/>
            <a:ext cx="5387447" cy="295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7ED1463-EA0B-84CC-BA3C-654527C67AB1}"/>
              </a:ext>
            </a:extLst>
          </p:cNvPr>
          <p:cNvSpPr txBox="1"/>
          <p:nvPr/>
        </p:nvSpPr>
        <p:spPr>
          <a:xfrm>
            <a:off x="3276869" y="5721372"/>
            <a:ext cx="8129848" cy="822960"/>
          </a:xfrm>
          <a:prstGeom prst="rect">
            <a:avLst/>
          </a:prstGeom>
          <a:noFill/>
        </p:spPr>
        <p:txBody>
          <a:bodyPr wrap="square" rtlCol="0">
            <a:spAutoFit/>
          </a:bodyPr>
          <a:lstStyle/>
          <a:p>
            <a:r>
              <a:rPr lang="ru-RU" sz="1200" b="0" i="0" strike="noStrike" cap="none" spc="0" baseline="0">
                <a:solidFill>
                  <a:srgbClr val="000000"/>
                </a:solidFill>
                <a:effectLst/>
                <a:latin typeface="Arial"/>
                <a:ea typeface="Arial"/>
                <a:cs typeface="Arial"/>
              </a:rPr>
              <a:t>Arbel R, Wolff Sagy Y, Hoshen M, Battat E, Lavie G, Sergienko R, Friger M, Waxman JG, Dagan N, Balicer R, Ben-Shlomo Y, Peretz A, Yaron S, Serby D, Hammerman A, Netzer D. Nirmatrelvir Use and Severe Covid-19 Outcomes during the Omicron Surge. N Engl J Med. 2022 Sep 1;387(9):790-798. doi: 10.1056/NEJMoa2204919. Epub 2022 Aug 24. PMID: 36001529</a:t>
            </a:r>
          </a:p>
        </p:txBody>
      </p:sp>
    </p:spTree>
    <p:extLst>
      <p:ext uri="{BB962C8B-B14F-4D97-AF65-F5344CB8AC3E}">
        <p14:creationId xmlns:p14="http://schemas.microsoft.com/office/powerpoint/2010/main" val="27081690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ru-RU" sz="3200" b="1" i="0" strike="noStrike" cap="none" spc="0" baseline="0">
                <a:solidFill>
                  <a:srgbClr val="577F9F"/>
                </a:solidFill>
                <a:effectLst/>
                <a:latin typeface="Arial"/>
                <a:ea typeface="Arial"/>
                <a:cs typeface="Arial"/>
              </a:rPr>
              <a:t>Алгоритм программы Test to Treat</a:t>
            </a:r>
            <a:endParaRPr lang="en-US"/>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3" name="5-Point Star 2">
            <a:extLst>
              <a:ext uri="{FF2B5EF4-FFF2-40B4-BE49-F238E27FC236}">
                <a16:creationId xmlns:a16="http://schemas.microsoft.com/office/drawing/2014/main" id="{92EE69C9-ED3B-F007-A412-EF0182FED090}"/>
              </a:ext>
            </a:extLst>
          </p:cNvPr>
          <p:cNvSpPr/>
          <p:nvPr/>
        </p:nvSpPr>
        <p:spPr>
          <a:xfrm>
            <a:off x="5495372" y="5355771"/>
            <a:ext cx="600627" cy="53040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4375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56DAF-A0C4-8CD2-CE4D-C8EEFE2BB09D}"/>
              </a:ext>
            </a:extLst>
          </p:cNvPr>
          <p:cNvSpPr>
            <a:spLocks noGrp="1"/>
          </p:cNvSpPr>
          <p:nvPr>
            <p:ph type="title"/>
          </p:nvPr>
        </p:nvSpPr>
        <p:spPr>
          <a:xfrm>
            <a:off x="601133" y="291309"/>
            <a:ext cx="8543925" cy="800039"/>
          </a:xfrm>
        </p:spPr>
        <p:txBody>
          <a:bodyPr/>
          <a:lstStyle/>
          <a:p>
            <a:r>
              <a:rPr lang="ru-RU" sz="3600" b="1" i="0" strike="noStrike" cap="none" spc="0" baseline="0">
                <a:solidFill>
                  <a:srgbClr val="577F9F"/>
                </a:solidFill>
                <a:effectLst/>
                <a:latin typeface="Arial"/>
                <a:ea typeface="Arial"/>
                <a:cs typeface="Arial"/>
              </a:rPr>
              <a:t>Варианты</a:t>
            </a:r>
          </a:p>
        </p:txBody>
      </p:sp>
      <p:sp>
        <p:nvSpPr>
          <p:cNvPr id="3" name="Content Placeholder 2">
            <a:extLst>
              <a:ext uri="{FF2B5EF4-FFF2-40B4-BE49-F238E27FC236}">
                <a16:creationId xmlns:a16="http://schemas.microsoft.com/office/drawing/2014/main" id="{EE0671B3-C60F-2A38-418A-6551FFE772B0}"/>
              </a:ext>
            </a:extLst>
          </p:cNvPr>
          <p:cNvSpPr>
            <a:spLocks noGrp="1"/>
          </p:cNvSpPr>
          <p:nvPr>
            <p:ph idx="1"/>
          </p:nvPr>
        </p:nvSpPr>
        <p:spPr>
          <a:xfrm>
            <a:off x="549155" y="1315183"/>
            <a:ext cx="8543925" cy="4932746"/>
          </a:xfrm>
        </p:spPr>
        <p:txBody>
          <a:bodyPr/>
          <a:lstStyle/>
          <a:p>
            <a:r>
              <a:rPr lang="ru-RU" sz="2400" b="0" i="0" strike="noStrike" cap="none" spc="0" baseline="0" dirty="0">
                <a:solidFill>
                  <a:srgbClr val="262626"/>
                </a:solidFill>
                <a:effectLst/>
                <a:latin typeface="Arial"/>
                <a:ea typeface="Arial"/>
                <a:cs typeface="Arial"/>
              </a:rPr>
              <a:t>Вирусы, такие как SARS CoV-2, постоянно развиваются по мере изменения генетического кода во время репликации генома.</a:t>
            </a:r>
          </a:p>
          <a:p>
            <a:r>
              <a:rPr lang="ru-RU" sz="2400" b="0" i="0" strike="noStrike" cap="none" spc="0" baseline="0" dirty="0">
                <a:solidFill>
                  <a:srgbClr val="262626"/>
                </a:solidFill>
                <a:effectLst/>
                <a:latin typeface="Arial"/>
                <a:ea typeface="Arial"/>
                <a:cs typeface="Arial"/>
              </a:rPr>
              <a:t>Вариант имеет одну или несколько мутаций, которые отличают его от других вариантов вируса SARS CoV-2.</a:t>
            </a:r>
          </a:p>
          <a:p>
            <a:r>
              <a:rPr lang="ru-RU" sz="2400" b="0" i="0" strike="noStrike" cap="none" spc="0" baseline="0" dirty="0">
                <a:solidFill>
                  <a:srgbClr val="262626"/>
                </a:solidFill>
                <a:effectLst/>
                <a:latin typeface="Arial"/>
                <a:ea typeface="Arial"/>
                <a:cs typeface="Arial"/>
              </a:rPr>
              <a:t>Примеры:</a:t>
            </a:r>
          </a:p>
          <a:p>
            <a:pPr lvl="1"/>
            <a:r>
              <a:rPr lang="ru-RU" sz="2000" b="0" i="0" strike="noStrike" cap="none" spc="0" baseline="0" dirty="0">
                <a:solidFill>
                  <a:srgbClr val="262626"/>
                </a:solidFill>
                <a:effectLst/>
                <a:latin typeface="Arial"/>
                <a:ea typeface="Arial"/>
                <a:cs typeface="Arial"/>
              </a:rPr>
              <a:t>Дельта-вариант: в два раза более заразный, более выраженное воздействие, особенно на </a:t>
            </a:r>
            <a:r>
              <a:rPr lang="ru-RU" sz="2000" b="0" i="0" strike="noStrike" cap="none" spc="0" baseline="0" dirty="0" err="1">
                <a:solidFill>
                  <a:srgbClr val="262626"/>
                </a:solidFill>
                <a:effectLst/>
                <a:latin typeface="Arial"/>
                <a:ea typeface="Arial"/>
                <a:cs typeface="Arial"/>
              </a:rPr>
              <a:t>невакцинированных</a:t>
            </a:r>
            <a:r>
              <a:rPr lang="ru-RU" sz="2000" b="0" i="0" strike="noStrike" cap="none" spc="0" baseline="0" dirty="0">
                <a:solidFill>
                  <a:srgbClr val="262626"/>
                </a:solidFill>
                <a:effectLst/>
                <a:latin typeface="Arial"/>
                <a:ea typeface="Arial"/>
                <a:cs typeface="Arial"/>
              </a:rPr>
              <a:t> людей</a:t>
            </a:r>
          </a:p>
          <a:p>
            <a:pPr lvl="1"/>
            <a:r>
              <a:rPr lang="ru-RU" sz="2000" b="0" i="0" strike="noStrike" cap="none" spc="0" baseline="0" dirty="0">
                <a:solidFill>
                  <a:srgbClr val="262626"/>
                </a:solidFill>
                <a:effectLst/>
                <a:latin typeface="Arial"/>
                <a:ea typeface="Arial"/>
                <a:cs typeface="Arial"/>
              </a:rPr>
              <a:t>Омикрон-вариант: еще более высокий уровень </a:t>
            </a:r>
            <a:r>
              <a:rPr lang="ru-RU" sz="2000" b="0" i="0" strike="noStrike" cap="none" spc="0" baseline="0" dirty="0" err="1">
                <a:solidFill>
                  <a:srgbClr val="262626"/>
                </a:solidFill>
                <a:effectLst/>
                <a:latin typeface="Arial"/>
                <a:ea typeface="Arial"/>
                <a:cs typeface="Arial"/>
              </a:rPr>
              <a:t>трансмиссивности</a:t>
            </a:r>
            <a:endParaRPr lang="ru-RU" sz="2000" b="0" i="0" strike="noStrike" cap="none" spc="0" baseline="0" dirty="0">
              <a:solidFill>
                <a:srgbClr val="262626"/>
              </a:solidFill>
              <a:effectLst/>
              <a:latin typeface="Arial"/>
              <a:ea typeface="Arial"/>
              <a:cs typeface="Arial"/>
            </a:endParaRPr>
          </a:p>
          <a:p>
            <a:r>
              <a:rPr lang="ru-RU" sz="2400" b="0" i="0" strike="noStrike" cap="none" spc="0" baseline="0" dirty="0">
                <a:solidFill>
                  <a:srgbClr val="262626"/>
                </a:solidFill>
                <a:effectLst/>
                <a:latin typeface="Arial"/>
                <a:ea typeface="Arial"/>
                <a:cs typeface="Arial"/>
              </a:rPr>
              <a:t>Каков будет следующий вариант?</a:t>
            </a:r>
          </a:p>
        </p:txBody>
      </p:sp>
      <p:pic>
        <p:nvPicPr>
          <p:cNvPr id="4" name="Picture 4" descr="A picture containing text, flower, plant&#10;&#10;Description automatically generated">
            <a:extLst>
              <a:ext uri="{FF2B5EF4-FFF2-40B4-BE49-F238E27FC236}">
                <a16:creationId xmlns:a16="http://schemas.microsoft.com/office/drawing/2014/main" id="{837DA188-B39B-610C-11A6-9DB9B24593BC}"/>
              </a:ext>
            </a:extLst>
          </p:cNvPr>
          <p:cNvPicPr>
            <a:picLocks noChangeAspect="1"/>
          </p:cNvPicPr>
          <p:nvPr/>
        </p:nvPicPr>
        <p:blipFill>
          <a:blip r:embed="rId3"/>
          <a:stretch>
            <a:fillRect/>
          </a:stretch>
        </p:blipFill>
        <p:spPr>
          <a:xfrm>
            <a:off x="9145675" y="4522491"/>
            <a:ext cx="2743200" cy="1832358"/>
          </a:xfrm>
          <a:prstGeom prst="rect">
            <a:avLst/>
          </a:prstGeom>
        </p:spPr>
      </p:pic>
      <p:pic>
        <p:nvPicPr>
          <p:cNvPr id="5" name="Picture 5" descr="A picture containing text, blue&#10;&#10;Description automatically generated">
            <a:extLst>
              <a:ext uri="{FF2B5EF4-FFF2-40B4-BE49-F238E27FC236}">
                <a16:creationId xmlns:a16="http://schemas.microsoft.com/office/drawing/2014/main" id="{1319107F-C58B-1193-9638-D2A2C91B8465}"/>
              </a:ext>
            </a:extLst>
          </p:cNvPr>
          <p:cNvPicPr>
            <a:picLocks noChangeAspect="1"/>
          </p:cNvPicPr>
          <p:nvPr/>
        </p:nvPicPr>
        <p:blipFill>
          <a:blip r:embed="rId4"/>
          <a:stretch>
            <a:fillRect/>
          </a:stretch>
        </p:blipFill>
        <p:spPr>
          <a:xfrm>
            <a:off x="9246158" y="710261"/>
            <a:ext cx="2743200" cy="2004291"/>
          </a:xfrm>
          <a:prstGeom prst="rect">
            <a:avLst/>
          </a:prstGeom>
        </p:spPr>
      </p:pic>
    </p:spTree>
    <p:extLst>
      <p:ext uri="{BB962C8B-B14F-4D97-AF65-F5344CB8AC3E}">
        <p14:creationId xmlns:p14="http://schemas.microsoft.com/office/powerpoint/2010/main" val="367445737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1E91-C112-8B11-DCC1-2D2421807355}"/>
              </a:ext>
            </a:extLst>
          </p:cNvPr>
          <p:cNvSpPr>
            <a:spLocks noGrp="1"/>
          </p:cNvSpPr>
          <p:nvPr>
            <p:ph type="title"/>
          </p:nvPr>
        </p:nvSpPr>
        <p:spPr>
          <a:xfrm>
            <a:off x="180867" y="102589"/>
            <a:ext cx="12033466" cy="800039"/>
          </a:xfrm>
        </p:spPr>
        <p:txBody>
          <a:bodyPr>
            <a:normAutofit fontScale="90000"/>
          </a:bodyPr>
          <a:lstStyle/>
          <a:p>
            <a:r>
              <a:rPr lang="ru-RU" sz="3100" b="1" i="0" strike="noStrike" cap="none" spc="0" baseline="0" dirty="0">
                <a:solidFill>
                  <a:srgbClr val="577F9F"/>
                </a:solidFill>
                <a:effectLst/>
                <a:latin typeface="Arial"/>
                <a:ea typeface="Arial"/>
                <a:cs typeface="Arial"/>
              </a:rPr>
              <a:t>Терапия первой линии: </a:t>
            </a:r>
            <a:r>
              <a:rPr lang="ru-RU" sz="3200" b="1" i="0" strike="noStrike" cap="none" spc="0" baseline="0" dirty="0" err="1">
                <a:solidFill>
                  <a:srgbClr val="577F9F"/>
                </a:solidFill>
                <a:effectLst/>
                <a:latin typeface="Arial"/>
                <a:ea typeface="Arial"/>
                <a:cs typeface="Arial"/>
              </a:rPr>
              <a:t>Паксловид</a:t>
            </a:r>
            <a:r>
              <a:rPr lang="ru-RU" sz="3200" b="1" i="0" strike="noStrike" cap="none" spc="0" baseline="0" dirty="0">
                <a:solidFill>
                  <a:srgbClr val="577F9F"/>
                </a:solidFill>
                <a:effectLst/>
                <a:latin typeface="Arial"/>
                <a:ea typeface="Arial"/>
                <a:cs typeface="Arial"/>
              </a:rPr>
              <a:t> (</a:t>
            </a:r>
            <a:r>
              <a:rPr lang="ru-RU" sz="3200" b="1" i="0" strike="noStrike" cap="none" spc="0" baseline="0" dirty="0" err="1">
                <a:solidFill>
                  <a:srgbClr val="577F9F"/>
                </a:solidFill>
                <a:effectLst/>
                <a:latin typeface="Arial"/>
                <a:ea typeface="Arial"/>
                <a:cs typeface="Arial"/>
              </a:rPr>
              <a:t>нирматрелвир</a:t>
            </a:r>
            <a:r>
              <a:rPr lang="ru-RU" sz="3200" b="1" i="0" strike="noStrike" cap="none" spc="0" baseline="0" dirty="0">
                <a:solidFill>
                  <a:srgbClr val="577F9F"/>
                </a:solidFill>
                <a:effectLst/>
                <a:latin typeface="Arial"/>
                <a:ea typeface="Arial"/>
                <a:cs typeface="Arial"/>
              </a:rPr>
              <a:t>/ритонавир)</a:t>
            </a:r>
            <a:endParaRPr lang="en-US" sz="3400" dirty="0"/>
          </a:p>
        </p:txBody>
      </p:sp>
      <p:sp>
        <p:nvSpPr>
          <p:cNvPr id="6" name="Content Placeholder 5">
            <a:extLst>
              <a:ext uri="{FF2B5EF4-FFF2-40B4-BE49-F238E27FC236}">
                <a16:creationId xmlns:a16="http://schemas.microsoft.com/office/drawing/2014/main" id="{64EBF665-F04D-08A0-E236-D170B3860A00}"/>
              </a:ext>
            </a:extLst>
          </p:cNvPr>
          <p:cNvSpPr>
            <a:spLocks noGrp="1"/>
          </p:cNvSpPr>
          <p:nvPr>
            <p:ph idx="1"/>
          </p:nvPr>
        </p:nvSpPr>
        <p:spPr>
          <a:xfrm>
            <a:off x="427892" y="2010308"/>
            <a:ext cx="6183923" cy="4932746"/>
          </a:xfrm>
        </p:spPr>
        <p:txBody>
          <a:bodyPr/>
          <a:lstStyle/>
          <a:p>
            <a:r>
              <a:rPr lang="ru-RU" sz="2000" b="1" i="0" strike="noStrike" cap="none" spc="0" baseline="0" dirty="0">
                <a:solidFill>
                  <a:srgbClr val="262626"/>
                </a:solidFill>
                <a:effectLst/>
                <a:latin typeface="Arial"/>
                <a:ea typeface="Arial"/>
                <a:cs typeface="Arial"/>
              </a:rPr>
              <a:t>Показания:</a:t>
            </a:r>
          </a:p>
          <a:p>
            <a:pPr lvl="1"/>
            <a:r>
              <a:rPr lang="ru-RU" sz="1800" b="0" i="0" strike="noStrike" cap="none" spc="0" baseline="0" dirty="0">
                <a:solidFill>
                  <a:srgbClr val="262626"/>
                </a:solidFill>
                <a:effectLst/>
                <a:latin typeface="Arial"/>
                <a:ea typeface="Arial"/>
                <a:cs typeface="Arial"/>
              </a:rPr>
              <a:t>Наличие симптомов, подтвержденная коронавирусная инфекция COVID-19</a:t>
            </a:r>
          </a:p>
          <a:p>
            <a:pPr lvl="1"/>
            <a:r>
              <a:rPr lang="ru-RU" sz="1800" b="0" i="0" strike="noStrike" cap="none" spc="0" baseline="0" dirty="0">
                <a:solidFill>
                  <a:srgbClr val="262626"/>
                </a:solidFill>
                <a:effectLst/>
                <a:latin typeface="Arial"/>
                <a:ea typeface="Arial"/>
                <a:cs typeface="Arial"/>
              </a:rPr>
              <a:t>Легкие – умеренные симптомы </a:t>
            </a:r>
          </a:p>
          <a:p>
            <a:pPr lvl="1"/>
            <a:r>
              <a:rPr lang="ru-RU" sz="1800" b="0" i="0" strike="noStrike" cap="none" spc="0" baseline="0" dirty="0">
                <a:solidFill>
                  <a:srgbClr val="262626"/>
                </a:solidFill>
                <a:effectLst/>
                <a:latin typeface="Arial"/>
                <a:ea typeface="Arial"/>
                <a:cs typeface="Arial"/>
              </a:rPr>
              <a:t>В течение 5 дней после появления симптомов</a:t>
            </a:r>
          </a:p>
          <a:p>
            <a:pPr lvl="1"/>
            <a:r>
              <a:rPr lang="ru-RU" sz="1800" b="0" i="0" strike="noStrike" cap="none" spc="0" baseline="0" dirty="0">
                <a:solidFill>
                  <a:srgbClr val="262626"/>
                </a:solidFill>
                <a:effectLst/>
                <a:latin typeface="Arial"/>
                <a:ea typeface="Arial"/>
                <a:cs typeface="Arial"/>
              </a:rPr>
              <a:t>Возраст &gt; 12 лет</a:t>
            </a:r>
          </a:p>
          <a:p>
            <a:pPr lvl="1"/>
            <a:r>
              <a:rPr lang="ru-RU" sz="1800" b="0" i="0" strike="noStrike" cap="none" spc="0" baseline="0" dirty="0">
                <a:solidFill>
                  <a:srgbClr val="262626"/>
                </a:solidFill>
                <a:effectLst/>
                <a:latin typeface="Arial"/>
                <a:ea typeface="Arial"/>
                <a:cs typeface="Arial"/>
              </a:rPr>
              <a:t>Масса тела &gt; 40 кг</a:t>
            </a:r>
          </a:p>
          <a:p>
            <a:pPr lvl="1"/>
            <a:r>
              <a:rPr lang="ru-RU" sz="1800" b="0" i="0" strike="noStrike" cap="none" spc="0" baseline="0" dirty="0">
                <a:solidFill>
                  <a:srgbClr val="262626"/>
                </a:solidFill>
                <a:effectLst/>
                <a:latin typeface="Arial"/>
                <a:ea typeface="Arial"/>
                <a:cs typeface="Arial"/>
              </a:rPr>
              <a:t>Критерии высокого риска:</a:t>
            </a:r>
          </a:p>
          <a:p>
            <a:pPr lvl="2"/>
            <a:r>
              <a:rPr lang="ru-RU" sz="1600" b="0" i="0" strike="noStrike" cap="none" spc="0" baseline="0" dirty="0">
                <a:solidFill>
                  <a:srgbClr val="262626"/>
                </a:solidFill>
                <a:effectLst/>
                <a:latin typeface="Arial"/>
                <a:ea typeface="Arial"/>
                <a:cs typeface="Arial"/>
              </a:rPr>
              <a:t>Возраст &gt; 50 лет, особенно те, кому &gt;= 65 лет или </a:t>
            </a:r>
            <a:r>
              <a:rPr lang="ru-RU" sz="1600" b="0" i="0" strike="noStrike" cap="none" spc="0" baseline="0" dirty="0" err="1">
                <a:solidFill>
                  <a:srgbClr val="262626"/>
                </a:solidFill>
                <a:effectLst/>
                <a:latin typeface="Arial"/>
                <a:ea typeface="Arial"/>
                <a:cs typeface="Arial"/>
              </a:rPr>
              <a:t>невакцинированные</a:t>
            </a:r>
            <a:r>
              <a:rPr lang="ru-RU" sz="1600" b="0" i="0" strike="noStrike" cap="none" spc="0" baseline="0" dirty="0">
                <a:solidFill>
                  <a:srgbClr val="262626"/>
                </a:solidFill>
                <a:effectLst/>
                <a:latin typeface="Arial"/>
                <a:ea typeface="Arial"/>
                <a:cs typeface="Arial"/>
              </a:rPr>
              <a:t> в возрасте 50–64 года</a:t>
            </a:r>
          </a:p>
          <a:p>
            <a:pPr lvl="2"/>
            <a:r>
              <a:rPr lang="ru-RU" sz="1600" b="0" i="0" strike="noStrike" cap="none" spc="0" baseline="0" dirty="0">
                <a:solidFill>
                  <a:srgbClr val="262626"/>
                </a:solidFill>
                <a:effectLst/>
                <a:latin typeface="Arial"/>
                <a:ea typeface="Arial"/>
                <a:cs typeface="Arial"/>
              </a:rPr>
              <a:t>Сопутствующие легочное заболевание/заболевание легких, гипертензия, сахарный диабет, хроническое заболевания почек, состояние с ослабленным иммунитетом, ВИЧ</a:t>
            </a:r>
          </a:p>
          <a:p>
            <a:pPr lvl="2"/>
            <a:r>
              <a:rPr lang="ru-RU" sz="1600" b="0" i="0" strike="noStrike" cap="none" spc="0" baseline="0" dirty="0">
                <a:solidFill>
                  <a:srgbClr val="262626"/>
                </a:solidFill>
                <a:effectLst/>
                <a:latin typeface="Arial"/>
                <a:ea typeface="Arial"/>
                <a:cs typeface="Arial"/>
              </a:rPr>
              <a:t>ИМТ &gt; 30</a:t>
            </a:r>
          </a:p>
        </p:txBody>
      </p:sp>
      <p:sp>
        <p:nvSpPr>
          <p:cNvPr id="7" name="Content Placeholder 6">
            <a:extLst>
              <a:ext uri="{FF2B5EF4-FFF2-40B4-BE49-F238E27FC236}">
                <a16:creationId xmlns:a16="http://schemas.microsoft.com/office/drawing/2014/main" id="{FF0DFA85-8147-5D4B-FCBA-597807CE1CE2}"/>
              </a:ext>
            </a:extLst>
          </p:cNvPr>
          <p:cNvSpPr>
            <a:spLocks noGrp="1"/>
          </p:cNvSpPr>
          <p:nvPr>
            <p:ph sz="half" idx="4294967295"/>
          </p:nvPr>
        </p:nvSpPr>
        <p:spPr>
          <a:xfrm>
            <a:off x="6197600" y="1950902"/>
            <a:ext cx="5994400" cy="4525963"/>
          </a:xfrm>
        </p:spPr>
        <p:txBody>
          <a:bodyPr>
            <a:normAutofit fontScale="80000" lnSpcReduction="20000"/>
          </a:bodyPr>
          <a:lstStyle/>
          <a:p>
            <a:r>
              <a:rPr lang="ru-RU" sz="2600" b="1" i="0" strike="noStrike" cap="none" spc="0" baseline="0" dirty="0">
                <a:solidFill>
                  <a:srgbClr val="000000"/>
                </a:solidFill>
                <a:effectLst/>
                <a:latin typeface="Arial"/>
                <a:ea typeface="Arial"/>
                <a:cs typeface="Arial"/>
              </a:rPr>
              <a:t>Противопоказания:</a:t>
            </a:r>
          </a:p>
          <a:p>
            <a:pPr lvl="1"/>
            <a:r>
              <a:rPr lang="ru-RU" sz="2200" b="0" i="0" strike="noStrike" cap="none" spc="0" baseline="0" dirty="0">
                <a:solidFill>
                  <a:srgbClr val="000000"/>
                </a:solidFill>
                <a:effectLst/>
                <a:latin typeface="Arial"/>
                <a:ea typeface="Arial"/>
                <a:cs typeface="Arial"/>
              </a:rPr>
              <a:t>&gt; 5 дней симптомов</a:t>
            </a:r>
          </a:p>
          <a:p>
            <a:pPr lvl="1"/>
            <a:r>
              <a:rPr lang="ru-RU" sz="2200" b="0" i="0" strike="noStrike" cap="none" spc="0" baseline="0" dirty="0">
                <a:solidFill>
                  <a:srgbClr val="000000"/>
                </a:solidFill>
                <a:effectLst/>
                <a:latin typeface="Arial"/>
                <a:ea typeface="Arial"/>
                <a:cs typeface="Arial"/>
              </a:rPr>
              <a:t>Тяжелая или критическая форма коронавирусного заболевания COVID-19</a:t>
            </a:r>
          </a:p>
          <a:p>
            <a:pPr lvl="1"/>
            <a:r>
              <a:rPr lang="ru-RU" sz="2200" b="0" i="0" strike="noStrike" cap="none" spc="0" baseline="0" dirty="0">
                <a:solidFill>
                  <a:srgbClr val="000000"/>
                </a:solidFill>
                <a:effectLst/>
                <a:latin typeface="Arial"/>
                <a:ea typeface="Arial"/>
                <a:cs typeface="Arial"/>
              </a:rPr>
              <a:t>Отсутствие симптомов</a:t>
            </a:r>
          </a:p>
          <a:p>
            <a:pPr lvl="1"/>
            <a:r>
              <a:rPr lang="ru-RU" sz="2200" b="0" i="0" strike="noStrike" cap="none" spc="0" baseline="0" dirty="0">
                <a:solidFill>
                  <a:srgbClr val="000000"/>
                </a:solidFill>
                <a:effectLst/>
                <a:latin typeface="Arial"/>
                <a:ea typeface="Arial"/>
                <a:cs typeface="Arial"/>
              </a:rPr>
              <a:t>Пациенты с тяжелым заболеванием почек или печени (см. алгоритм T2T)</a:t>
            </a:r>
          </a:p>
          <a:p>
            <a:pPr lvl="1"/>
            <a:r>
              <a:rPr lang="ru-RU" sz="2200" b="0" i="0" strike="noStrike" cap="none" spc="0" baseline="0" dirty="0">
                <a:solidFill>
                  <a:srgbClr val="000000"/>
                </a:solidFill>
                <a:effectLst/>
                <a:latin typeface="Arial"/>
                <a:ea typeface="Arial"/>
                <a:cs typeface="Arial"/>
              </a:rPr>
              <a:t>Пациенты с аллергией на любой из компонентов препарата</a:t>
            </a:r>
          </a:p>
          <a:p>
            <a:pPr lvl="1"/>
            <a:r>
              <a:rPr lang="ru-RU" sz="2200" b="0" i="0" strike="noStrike" cap="none" spc="0" baseline="0" dirty="0">
                <a:solidFill>
                  <a:srgbClr val="000000"/>
                </a:solidFill>
                <a:effectLst/>
                <a:latin typeface="Arial"/>
                <a:ea typeface="Arial"/>
                <a:cs typeface="Arial"/>
              </a:rPr>
              <a:t>Пациенты, которые не могут проглатывать таблетки целиком. Пероральные противовирусные препараты не следует разрезать или измельчать и следует проглатывать целиком</a:t>
            </a:r>
          </a:p>
          <a:p>
            <a:pPr lvl="1"/>
            <a:r>
              <a:rPr lang="ru-RU" sz="2200" b="0" i="0" strike="noStrike" cap="none" spc="0" baseline="0" dirty="0">
                <a:solidFill>
                  <a:srgbClr val="000000"/>
                </a:solidFill>
                <a:effectLst/>
                <a:latin typeface="Arial"/>
                <a:ea typeface="Arial"/>
                <a:cs typeface="Arial"/>
              </a:rPr>
              <a:t>Пациенты, принимающие препарат, который противопоказан к применению в сочетании с </a:t>
            </a:r>
            <a:r>
              <a:rPr lang="ru-RU" sz="2200" b="0" i="0" strike="noStrike" cap="none" spc="0" baseline="0" dirty="0" err="1">
                <a:solidFill>
                  <a:srgbClr val="000000"/>
                </a:solidFill>
                <a:effectLst/>
                <a:latin typeface="Arial"/>
                <a:ea typeface="Arial"/>
                <a:cs typeface="Arial"/>
              </a:rPr>
              <a:t>нирматрелвиром</a:t>
            </a:r>
            <a:r>
              <a:rPr lang="ru-RU" sz="2200" b="0" i="0" strike="noStrike" cap="none" spc="0" baseline="0" dirty="0">
                <a:solidFill>
                  <a:srgbClr val="000000"/>
                </a:solidFill>
                <a:effectLst/>
                <a:latin typeface="Arial"/>
                <a:ea typeface="Arial"/>
                <a:cs typeface="Arial"/>
              </a:rPr>
              <a:t>/ритонавиром, за исключением случаев, когда прием препарата можно приостановить или скорректировать дозу надлежащим образом</a:t>
            </a:r>
          </a:p>
          <a:p>
            <a:pPr lvl="1"/>
            <a:endParaRPr lang="en-US" dirty="0"/>
          </a:p>
          <a:p>
            <a:pPr lvl="1"/>
            <a:endParaRPr lang="en-US" dirty="0"/>
          </a:p>
        </p:txBody>
      </p:sp>
      <p:sp>
        <p:nvSpPr>
          <p:cNvPr id="3" name="Slide Number Placeholder 2">
            <a:extLst>
              <a:ext uri="{FF2B5EF4-FFF2-40B4-BE49-F238E27FC236}">
                <a16:creationId xmlns:a16="http://schemas.microsoft.com/office/drawing/2014/main" id="{FF15EC0A-B8E2-69E2-51B5-527AA66301EB}"/>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70</a:t>
            </a:fld>
            <a:endParaRPr lang="en-US"/>
          </a:p>
        </p:txBody>
      </p:sp>
      <p:sp>
        <p:nvSpPr>
          <p:cNvPr id="8" name="TextBox 7">
            <a:extLst>
              <a:ext uri="{FF2B5EF4-FFF2-40B4-BE49-F238E27FC236}">
                <a16:creationId xmlns:a16="http://schemas.microsoft.com/office/drawing/2014/main" id="{E65900E5-1C72-9051-0A47-C183EBBCA9A6}"/>
              </a:ext>
            </a:extLst>
          </p:cNvPr>
          <p:cNvSpPr txBox="1"/>
          <p:nvPr/>
        </p:nvSpPr>
        <p:spPr>
          <a:xfrm>
            <a:off x="906586" y="1027572"/>
            <a:ext cx="9460523" cy="1188720"/>
          </a:xfrm>
          <a:prstGeom prst="rect">
            <a:avLst/>
          </a:prstGeom>
          <a:noFill/>
        </p:spPr>
        <p:txBody>
          <a:bodyPr wrap="square" rtlCol="0">
            <a:spAutoFit/>
          </a:bodyPr>
          <a:lstStyle/>
          <a:p>
            <a:r>
              <a:rPr lang="ru-RU" sz="1800" b="0" i="1" strike="noStrike" cap="none" spc="0" baseline="0">
                <a:solidFill>
                  <a:srgbClr val="000000"/>
                </a:solidFill>
                <a:effectLst/>
                <a:latin typeface="Arial"/>
                <a:ea typeface="Arial"/>
                <a:cs typeface="Arial"/>
              </a:rPr>
              <a:t>Ингибитор протеазы SARS-CoV-2 (3CLpro), предотвращающий тем самым расщепление вирусного полипротеина, необходимого для того, чтобы вирусные белки стали функциональными</a:t>
            </a:r>
            <a:endParaRPr lang="en-US"/>
          </a:p>
          <a:p>
            <a:endParaRPr lang="en-US"/>
          </a:p>
        </p:txBody>
      </p:sp>
    </p:spTree>
    <p:extLst>
      <p:ext uri="{BB962C8B-B14F-4D97-AF65-F5344CB8AC3E}">
        <p14:creationId xmlns:p14="http://schemas.microsoft.com/office/powerpoint/2010/main" val="527160535"/>
      </p:ext>
    </p:extLst>
  </p:cSld>
  <p:clrMapOvr>
    <a:masterClrMapping/>
  </p:clrMapOvr>
  <p:transition/>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CD3E1D-F984-01BB-418D-EF558CDA1250}"/>
              </a:ext>
            </a:extLst>
          </p:cNvPr>
          <p:cNvSpPr>
            <a:spLocks noGrp="1"/>
          </p:cNvSpPr>
          <p:nvPr>
            <p:ph type="title"/>
          </p:nvPr>
        </p:nvSpPr>
        <p:spPr>
          <a:xfrm>
            <a:off x="335924" y="127248"/>
            <a:ext cx="8543925" cy="800039"/>
          </a:xfrm>
        </p:spPr>
        <p:txBody>
          <a:bodyPr>
            <a:normAutofit fontScale="90000"/>
          </a:bodyPr>
          <a:lstStyle/>
          <a:p>
            <a:r>
              <a:rPr lang="ru-RU" sz="3100" b="1" i="0" strike="noStrike" cap="none" spc="0" baseline="0">
                <a:solidFill>
                  <a:srgbClr val="577F9F"/>
                </a:solidFill>
                <a:effectLst/>
                <a:latin typeface="Arial"/>
                <a:ea typeface="Arial"/>
                <a:cs typeface="Arial"/>
              </a:rPr>
              <a:t>Ориентир на: Пероральные противовирусные препараты для программы Test to Treat</a:t>
            </a:r>
          </a:p>
        </p:txBody>
      </p:sp>
      <p:sp>
        <p:nvSpPr>
          <p:cNvPr id="5" name="Slide Number Placeholder 4">
            <a:extLst>
              <a:ext uri="{FF2B5EF4-FFF2-40B4-BE49-F238E27FC236}">
                <a16:creationId xmlns:a16="http://schemas.microsoft.com/office/drawing/2014/main" id="{CC7E6D85-22A5-F2E9-04BB-47841293CB73}"/>
              </a:ext>
            </a:extLst>
          </p:cNvPr>
          <p:cNvSpPr>
            <a:spLocks noGrp="1"/>
          </p:cNvSpPr>
          <p:nvPr>
            <p:ph type="sldNum" sz="quarter" idx="4294967295"/>
          </p:nvPr>
        </p:nvSpPr>
        <p:spPr>
          <a:xfrm>
            <a:off x="9448800" y="6356350"/>
            <a:ext cx="2743200" cy="365125"/>
          </a:xfrm>
        </p:spPr>
        <p:txBody>
          <a:bodyPr/>
          <a:lstStyle/>
          <a:p>
            <a:pPr>
              <a:defRPr/>
            </a:pPr>
            <a:fld id="{FEF22BF4-E4CF-45A2-8CAB-2CEA7D4850F7}" type="slidenum">
              <a:rPr lang="en-US" smtClean="0"/>
              <a:pPr>
                <a:defRPr/>
              </a:pPr>
              <a:t>71</a:t>
            </a:fld>
            <a:endParaRPr lang="en-US"/>
          </a:p>
        </p:txBody>
      </p:sp>
      <p:pic>
        <p:nvPicPr>
          <p:cNvPr id="8" name="Picture 7">
            <a:extLst>
              <a:ext uri="{FF2B5EF4-FFF2-40B4-BE49-F238E27FC236}">
                <a16:creationId xmlns:a16="http://schemas.microsoft.com/office/drawing/2014/main" id="{68F314F2-D9B0-2311-F300-5F4146BC5144}"/>
              </a:ext>
            </a:extLst>
          </p:cNvPr>
          <p:cNvPicPr>
            <a:picLocks noChangeAspect="1"/>
          </p:cNvPicPr>
          <p:nvPr/>
        </p:nvPicPr>
        <p:blipFill>
          <a:blip r:embed="rId3"/>
          <a:stretch>
            <a:fillRect/>
          </a:stretch>
        </p:blipFill>
        <p:spPr>
          <a:xfrm>
            <a:off x="1510911" y="2179365"/>
            <a:ext cx="3096975" cy="4377132"/>
          </a:xfrm>
          <a:prstGeom prst="rect">
            <a:avLst/>
          </a:prstGeom>
        </p:spPr>
      </p:pic>
      <p:pic>
        <p:nvPicPr>
          <p:cNvPr id="9" name="Picture 8">
            <a:extLst>
              <a:ext uri="{FF2B5EF4-FFF2-40B4-BE49-F238E27FC236}">
                <a16:creationId xmlns:a16="http://schemas.microsoft.com/office/drawing/2014/main" id="{2FE01008-1818-1C82-2E06-C56D33AC6910}"/>
              </a:ext>
            </a:extLst>
          </p:cNvPr>
          <p:cNvPicPr>
            <a:picLocks noChangeAspect="1"/>
          </p:cNvPicPr>
          <p:nvPr/>
        </p:nvPicPr>
        <p:blipFill>
          <a:blip r:embed="rId4"/>
          <a:stretch>
            <a:fillRect/>
          </a:stretch>
        </p:blipFill>
        <p:spPr>
          <a:xfrm>
            <a:off x="7042497" y="2179365"/>
            <a:ext cx="3281392" cy="4377132"/>
          </a:xfrm>
          <a:prstGeom prst="rect">
            <a:avLst/>
          </a:prstGeom>
        </p:spPr>
      </p:pic>
      <p:sp>
        <p:nvSpPr>
          <p:cNvPr id="10" name="TextBox 9">
            <a:extLst>
              <a:ext uri="{FF2B5EF4-FFF2-40B4-BE49-F238E27FC236}">
                <a16:creationId xmlns:a16="http://schemas.microsoft.com/office/drawing/2014/main" id="{AE28F3B2-80CD-E4E7-443A-EFB430F9AE98}"/>
              </a:ext>
            </a:extLst>
          </p:cNvPr>
          <p:cNvSpPr txBox="1"/>
          <p:nvPr/>
        </p:nvSpPr>
        <p:spPr>
          <a:xfrm>
            <a:off x="5982677" y="1076549"/>
            <a:ext cx="4951486" cy="830997"/>
          </a:xfrm>
          <a:prstGeom prst="rect">
            <a:avLst/>
          </a:prstGeom>
          <a:noFill/>
        </p:spPr>
        <p:txBody>
          <a:bodyPr wrap="square" rtlCol="0">
            <a:spAutoFit/>
          </a:bodyPr>
          <a:lstStyle/>
          <a:p>
            <a:r>
              <a:rPr lang="ru-RU" sz="2400" b="0" i="0" strike="noStrike" cap="none" spc="0" baseline="0" dirty="0">
                <a:solidFill>
                  <a:srgbClr val="000000"/>
                </a:solidFill>
                <a:effectLst/>
                <a:latin typeface="Arial"/>
                <a:ea typeface="Arial"/>
                <a:cs typeface="Arial"/>
              </a:rPr>
              <a:t>Прием препарата при проблемах с почками: СКФ 30–60</a:t>
            </a:r>
          </a:p>
        </p:txBody>
      </p:sp>
      <p:sp>
        <p:nvSpPr>
          <p:cNvPr id="2" name="TextBox 1">
            <a:extLst>
              <a:ext uri="{FF2B5EF4-FFF2-40B4-BE49-F238E27FC236}">
                <a16:creationId xmlns:a16="http://schemas.microsoft.com/office/drawing/2014/main" id="{8DB0E323-ED29-ED43-DCA5-38207D17BCA4}"/>
              </a:ext>
            </a:extLst>
          </p:cNvPr>
          <p:cNvSpPr txBox="1"/>
          <p:nvPr/>
        </p:nvSpPr>
        <p:spPr>
          <a:xfrm>
            <a:off x="560750" y="1062002"/>
            <a:ext cx="48116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400" b="0" i="0" strike="noStrike" cap="none" spc="0" baseline="0" dirty="0">
                <a:solidFill>
                  <a:srgbClr val="000000"/>
                </a:solidFill>
                <a:effectLst/>
                <a:latin typeface="Arial"/>
                <a:ea typeface="Arial"/>
                <a:cs typeface="Arial"/>
              </a:rPr>
              <a:t>Обычная дозировка </a:t>
            </a:r>
            <a:r>
              <a:rPr lang="ru-RU" sz="2400" b="0" i="0" strike="noStrike" cap="none" spc="0" baseline="0" dirty="0" err="1">
                <a:solidFill>
                  <a:srgbClr val="000000"/>
                </a:solidFill>
                <a:effectLst/>
                <a:latin typeface="Arial"/>
                <a:ea typeface="Arial"/>
                <a:cs typeface="Arial"/>
              </a:rPr>
              <a:t>паксловида</a:t>
            </a:r>
            <a:endParaRPr lang="ru-RU" sz="2400" b="0" i="0" strike="noStrike" cap="none" spc="0" baseline="0" dirty="0">
              <a:solidFill>
                <a:srgbClr val="000000"/>
              </a:solidFill>
              <a:effectLst/>
              <a:latin typeface="Arial"/>
              <a:ea typeface="Arial"/>
              <a:cs typeface="Arial"/>
            </a:endParaRPr>
          </a:p>
        </p:txBody>
      </p:sp>
    </p:spTree>
    <p:extLst>
      <p:ext uri="{BB962C8B-B14F-4D97-AF65-F5344CB8AC3E}">
        <p14:creationId xmlns:p14="http://schemas.microsoft.com/office/powerpoint/2010/main" val="227285647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4985-5A91-BCA1-AC25-9375D28C8382}"/>
              </a:ext>
            </a:extLst>
          </p:cNvPr>
          <p:cNvSpPr>
            <a:spLocks noGrp="1"/>
          </p:cNvSpPr>
          <p:nvPr>
            <p:ph type="title"/>
          </p:nvPr>
        </p:nvSpPr>
        <p:spPr>
          <a:xfrm>
            <a:off x="187570" y="36652"/>
            <a:ext cx="8543925" cy="800039"/>
          </a:xfrm>
        </p:spPr>
        <p:txBody>
          <a:bodyPr/>
          <a:lstStyle/>
          <a:p>
            <a:r>
              <a:rPr lang="ru-RU" sz="3200" b="1" i="0" strike="noStrike" cap="none" spc="0" baseline="0">
                <a:solidFill>
                  <a:srgbClr val="577F9F"/>
                </a:solidFill>
                <a:effectLst/>
                <a:latin typeface="Arial"/>
                <a:ea typeface="Arial"/>
                <a:cs typeface="Arial"/>
              </a:rPr>
              <a:t>Паксловид: Инструкции для пациента</a:t>
            </a:r>
          </a:p>
        </p:txBody>
      </p:sp>
      <p:sp>
        <p:nvSpPr>
          <p:cNvPr id="3" name="Content Placeholder 2">
            <a:extLst>
              <a:ext uri="{FF2B5EF4-FFF2-40B4-BE49-F238E27FC236}">
                <a16:creationId xmlns:a16="http://schemas.microsoft.com/office/drawing/2014/main" id="{C11B6F16-4AD5-4C37-8020-F377D40B98CE}"/>
              </a:ext>
            </a:extLst>
          </p:cNvPr>
          <p:cNvSpPr>
            <a:spLocks noGrp="1"/>
          </p:cNvSpPr>
          <p:nvPr>
            <p:ph idx="1"/>
          </p:nvPr>
        </p:nvSpPr>
        <p:spPr>
          <a:xfrm>
            <a:off x="838199" y="877962"/>
            <a:ext cx="10873154" cy="4932746"/>
          </a:xfrm>
        </p:spPr>
        <p:txBody>
          <a:bodyPr/>
          <a:lstStyle/>
          <a:p>
            <a:pPr marL="285750" indent="-285750">
              <a:buFont typeface="Wingdings" panose="05000000000000000000" pitchFamily="2" charset="2"/>
              <a:buChar char="§"/>
            </a:pPr>
            <a:r>
              <a:rPr lang="ru-RU" sz="2000" b="0" i="0" strike="noStrike" cap="none" spc="0" baseline="0" dirty="0">
                <a:solidFill>
                  <a:srgbClr val="262626"/>
                </a:solidFill>
                <a:effectLst/>
                <a:latin typeface="Arial"/>
                <a:ea typeface="Arial"/>
                <a:cs typeface="Arial"/>
              </a:rPr>
              <a:t>Проглатывайте таблетки целиком. Не разжевывайте, не разламывайте и не измельчайте таблетки. </a:t>
            </a:r>
          </a:p>
          <a:p>
            <a:pPr marL="285750" indent="-285750">
              <a:buFont typeface="Wingdings" panose="05000000000000000000" pitchFamily="2" charset="2"/>
              <a:buChar char="§"/>
            </a:pPr>
            <a:r>
              <a:rPr lang="ru-RU" sz="2000" b="0" i="0" strike="noStrike" cap="none" spc="0" baseline="0" dirty="0">
                <a:solidFill>
                  <a:srgbClr val="262626"/>
                </a:solidFill>
                <a:effectLst/>
                <a:latin typeface="Arial"/>
                <a:ea typeface="Arial"/>
                <a:cs typeface="Arial"/>
              </a:rPr>
              <a:t>Принимайте ПАКСЛОВИД независимо от приема пищи.</a:t>
            </a:r>
          </a:p>
          <a:p>
            <a:pPr marL="285750" indent="-285750">
              <a:buFont typeface="Wingdings" panose="05000000000000000000" pitchFamily="2" charset="2"/>
              <a:buChar char="§"/>
            </a:pPr>
            <a:r>
              <a:rPr lang="ru-RU" sz="2000" b="0" i="0" strike="noStrike" cap="none" spc="0" baseline="0" dirty="0">
                <a:solidFill>
                  <a:srgbClr val="262626"/>
                </a:solidFill>
                <a:effectLst/>
                <a:latin typeface="Arial"/>
                <a:ea typeface="Arial"/>
                <a:cs typeface="Arial"/>
              </a:rPr>
              <a:t>Не прекращайте прием ПАКСЛОВИДА до тех пор, пока курс не будет завершен, не поговорив со своим лечащим врачом, даже если Вы почувствуете себя лучше.</a:t>
            </a:r>
          </a:p>
          <a:p>
            <a:pPr marL="285750" indent="-285750">
              <a:buFont typeface="Wingdings" panose="05000000000000000000" pitchFamily="2" charset="2"/>
              <a:buChar char="§"/>
            </a:pPr>
            <a:r>
              <a:rPr lang="ru-RU" sz="2000" b="0" i="0" strike="noStrike" cap="none" spc="0" baseline="0" dirty="0">
                <a:solidFill>
                  <a:srgbClr val="262626"/>
                </a:solidFill>
                <a:effectLst/>
                <a:latin typeface="Arial"/>
                <a:ea typeface="Arial"/>
                <a:cs typeface="Arial"/>
              </a:rPr>
              <a:t>Если Вы пропустили прием дозы ПАКСЛОВИДА в течение 8 часов после ее приема, примите ее, как только вспомните об этом. Если Вы пропустили прием препарата более чем на 8 часов, пропустите пропущенную дозу и примите следующую дозу в обычное время. Не принимайте одновременно 2 дозы ПАКСЛОВИДА. </a:t>
            </a:r>
          </a:p>
          <a:p>
            <a:pPr marL="285750" indent="-285750">
              <a:buFont typeface="Wingdings" panose="05000000000000000000" pitchFamily="2" charset="2"/>
              <a:buChar char="§"/>
            </a:pPr>
            <a:r>
              <a:rPr lang="ru-RU" sz="2000" b="0" i="0" strike="noStrike" cap="none" spc="0" baseline="0" dirty="0">
                <a:solidFill>
                  <a:srgbClr val="262626"/>
                </a:solidFill>
                <a:effectLst/>
                <a:latin typeface="Arial"/>
                <a:ea typeface="Arial"/>
                <a:cs typeface="Arial"/>
              </a:rPr>
              <a:t>Если Вы приняли слишком много препарата ПАКСЛОВИД, немедленно позвоните своему лечащему врачу или обратитесь в ближайшее отделение неотложной помощи. </a:t>
            </a:r>
          </a:p>
          <a:p>
            <a:pPr marL="285750" indent="-285750">
              <a:buFont typeface="Wingdings" panose="05000000000000000000" pitchFamily="2" charset="2"/>
              <a:buChar char="§"/>
            </a:pPr>
            <a:r>
              <a:rPr lang="ru-RU" sz="2000" b="0" i="0" strike="noStrike" cap="none" spc="0" baseline="0" dirty="0">
                <a:solidFill>
                  <a:srgbClr val="262626"/>
                </a:solidFill>
                <a:effectLst/>
                <a:latin typeface="Arial"/>
                <a:ea typeface="Arial"/>
                <a:cs typeface="Arial"/>
              </a:rPr>
              <a:t>Если Вы принимаете препараты, содержащие ритонавир или </a:t>
            </a:r>
            <a:r>
              <a:rPr lang="ru-RU" sz="2000" b="0" i="0" strike="noStrike" cap="none" spc="0" baseline="0" dirty="0" err="1">
                <a:solidFill>
                  <a:srgbClr val="262626"/>
                </a:solidFill>
                <a:effectLst/>
                <a:latin typeface="Arial"/>
                <a:ea typeface="Arial"/>
                <a:cs typeface="Arial"/>
              </a:rPr>
              <a:t>кобицистат</a:t>
            </a:r>
            <a:r>
              <a:rPr lang="ru-RU" sz="2000" b="0" i="0" strike="noStrike" cap="none" spc="0" baseline="0" dirty="0">
                <a:solidFill>
                  <a:srgbClr val="262626"/>
                </a:solidFill>
                <a:effectLst/>
                <a:latin typeface="Arial"/>
                <a:ea typeface="Arial"/>
                <a:cs typeface="Arial"/>
              </a:rPr>
              <a:t>, для лечения гепатита С или вируса иммунодефицита человека (ВИЧ), Вам следует продолжать принимать препарат в соответствии с указаниями Вашего лечащего врача. Поговорите со своим лечащим врачом, если Вы не почувствуете себя лучше или почувствуете себя хуже через 5 дней.</a:t>
            </a:r>
          </a:p>
          <a:p>
            <a:endParaRPr lang="en-US" sz="2000" dirty="0"/>
          </a:p>
        </p:txBody>
      </p:sp>
      <p:sp>
        <p:nvSpPr>
          <p:cNvPr id="4" name="Slide Number Placeholder 3">
            <a:extLst>
              <a:ext uri="{FF2B5EF4-FFF2-40B4-BE49-F238E27FC236}">
                <a16:creationId xmlns:a16="http://schemas.microsoft.com/office/drawing/2014/main" id="{08BE910B-413A-3D8E-24A7-22A7F97B0BBF}"/>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72</a:t>
            </a:fld>
            <a:endParaRPr lang="en-US"/>
          </a:p>
        </p:txBody>
      </p:sp>
    </p:spTree>
    <p:extLst>
      <p:ext uri="{BB962C8B-B14F-4D97-AF65-F5344CB8AC3E}">
        <p14:creationId xmlns:p14="http://schemas.microsoft.com/office/powerpoint/2010/main" val="18960701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871C-9B21-6480-55A4-6463E45ECAFA}"/>
              </a:ext>
            </a:extLst>
          </p:cNvPr>
          <p:cNvSpPr>
            <a:spLocks noGrp="1"/>
          </p:cNvSpPr>
          <p:nvPr>
            <p:ph type="title"/>
          </p:nvPr>
        </p:nvSpPr>
        <p:spPr>
          <a:xfrm>
            <a:off x="486508" y="288524"/>
            <a:ext cx="8543925" cy="800039"/>
          </a:xfrm>
        </p:spPr>
        <p:txBody>
          <a:bodyPr/>
          <a:lstStyle/>
          <a:p>
            <a:r>
              <a:rPr lang="ru-RU" sz="3600" b="1" i="0" strike="noStrike" cap="none" spc="0" baseline="0">
                <a:solidFill>
                  <a:srgbClr val="577F9F"/>
                </a:solidFill>
                <a:effectLst/>
                <a:latin typeface="Arial"/>
                <a:ea typeface="Arial"/>
                <a:cs typeface="Arial"/>
              </a:rPr>
              <a:t>Паксловид: Порционная упаковка</a:t>
            </a:r>
          </a:p>
        </p:txBody>
      </p:sp>
      <p:sp>
        <p:nvSpPr>
          <p:cNvPr id="3" name="Slide Number Placeholder 2">
            <a:extLst>
              <a:ext uri="{FF2B5EF4-FFF2-40B4-BE49-F238E27FC236}">
                <a16:creationId xmlns:a16="http://schemas.microsoft.com/office/drawing/2014/main" id="{BC1C5427-A3F5-F14F-C5D8-040D236E0BD9}"/>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73</a:t>
            </a:fld>
            <a:endParaRPr lang="en-US"/>
          </a:p>
        </p:txBody>
      </p:sp>
      <p:pic>
        <p:nvPicPr>
          <p:cNvPr id="4" name="Picture 3" descr="Text, letter&#10;&#10;Description automatically generated">
            <a:extLst>
              <a:ext uri="{FF2B5EF4-FFF2-40B4-BE49-F238E27FC236}">
                <a16:creationId xmlns:a16="http://schemas.microsoft.com/office/drawing/2014/main" id="{1E10EAD4-5E66-5F2A-2F3D-F9A52F2C6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857" y="1460374"/>
            <a:ext cx="7389670" cy="4932747"/>
          </a:xfrm>
          <a:prstGeom prst="rect">
            <a:avLst/>
          </a:prstGeom>
        </p:spPr>
      </p:pic>
    </p:spTree>
    <p:extLst>
      <p:ext uri="{BB962C8B-B14F-4D97-AF65-F5344CB8AC3E}">
        <p14:creationId xmlns:p14="http://schemas.microsoft.com/office/powerpoint/2010/main" val="220509780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12D0-2BB9-DA9C-8D6A-E3B70325CCDC}"/>
              </a:ext>
            </a:extLst>
          </p:cNvPr>
          <p:cNvSpPr>
            <a:spLocks noGrp="1"/>
          </p:cNvSpPr>
          <p:nvPr>
            <p:ph type="title"/>
          </p:nvPr>
        </p:nvSpPr>
        <p:spPr>
          <a:xfrm>
            <a:off x="583041" y="4898"/>
            <a:ext cx="10134600" cy="800039"/>
          </a:xfrm>
        </p:spPr>
        <p:txBody>
          <a:bodyPr>
            <a:noAutofit/>
          </a:bodyPr>
          <a:lstStyle/>
          <a:p>
            <a:r>
              <a:rPr lang="ru-RU" sz="2800" b="1" i="0" strike="noStrike" cap="none" spc="0" baseline="0" dirty="0" err="1">
                <a:solidFill>
                  <a:srgbClr val="577F9F"/>
                </a:solidFill>
                <a:effectLst/>
                <a:latin typeface="Arial"/>
                <a:ea typeface="Arial"/>
                <a:cs typeface="Arial"/>
              </a:rPr>
              <a:t>Паксловид</a:t>
            </a:r>
            <a:r>
              <a:rPr lang="ru-RU" sz="2800" b="1" i="0" strike="noStrike" cap="none" spc="0" baseline="0" dirty="0">
                <a:solidFill>
                  <a:srgbClr val="577F9F"/>
                </a:solidFill>
                <a:effectLst/>
                <a:latin typeface="Arial"/>
                <a:ea typeface="Arial"/>
                <a:cs typeface="Arial"/>
              </a:rPr>
              <a:t>: Противопоказания и побочные эффекты</a:t>
            </a:r>
          </a:p>
        </p:txBody>
      </p:sp>
      <p:sp>
        <p:nvSpPr>
          <p:cNvPr id="4" name="Slide Number Placeholder 3">
            <a:extLst>
              <a:ext uri="{FF2B5EF4-FFF2-40B4-BE49-F238E27FC236}">
                <a16:creationId xmlns:a16="http://schemas.microsoft.com/office/drawing/2014/main" id="{C07C7BC4-752D-185C-FC18-C8FC24EC1161}"/>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74</a:t>
            </a:fld>
            <a:endParaRPr lang="en-US"/>
          </a:p>
        </p:txBody>
      </p:sp>
      <p:grpSp>
        <p:nvGrpSpPr>
          <p:cNvPr id="10" name="Group 9">
            <a:extLst>
              <a:ext uri="{FF2B5EF4-FFF2-40B4-BE49-F238E27FC236}">
                <a16:creationId xmlns:a16="http://schemas.microsoft.com/office/drawing/2014/main" id="{823802A4-3A83-7388-C8C6-93D0F886A875}"/>
              </a:ext>
            </a:extLst>
          </p:cNvPr>
          <p:cNvGrpSpPr/>
          <p:nvPr/>
        </p:nvGrpSpPr>
        <p:grpSpPr>
          <a:xfrm>
            <a:off x="268827" y="1020739"/>
            <a:ext cx="11488176" cy="8145492"/>
            <a:chOff x="5954785" y="983881"/>
            <a:chExt cx="11488176" cy="8145492"/>
          </a:xfrm>
        </p:grpSpPr>
        <p:sp>
          <p:nvSpPr>
            <p:cNvPr id="11" name="TextBox 10">
              <a:extLst>
                <a:ext uri="{FF2B5EF4-FFF2-40B4-BE49-F238E27FC236}">
                  <a16:creationId xmlns:a16="http://schemas.microsoft.com/office/drawing/2014/main" id="{0DEFC1C7-28F3-2822-F3A2-D5001090400A}"/>
                </a:ext>
              </a:extLst>
            </p:cNvPr>
            <p:cNvSpPr txBox="1"/>
            <p:nvPr/>
          </p:nvSpPr>
          <p:spPr>
            <a:xfrm>
              <a:off x="6120955" y="1311848"/>
              <a:ext cx="10605535" cy="7817525"/>
            </a:xfrm>
            <a:prstGeom prst="rect">
              <a:avLst/>
            </a:prstGeom>
            <a:noFill/>
          </p:spPr>
          <p:txBody>
            <a:bodyPr wrap="square">
              <a:spAutoFit/>
            </a:bodyPr>
            <a:lstStyle/>
            <a:p>
              <a:r>
                <a:rPr lang="ru-RU" sz="2000" b="1" i="0" u="sng" strike="noStrike" cap="none" spc="0" baseline="0" dirty="0">
                  <a:solidFill>
                    <a:srgbClr val="000000"/>
                  </a:solidFill>
                  <a:effectLst/>
                  <a:uFill>
                    <a:solidFill>
                      <a:srgbClr val="000000"/>
                    </a:solidFill>
                  </a:uFill>
                  <a:latin typeface="Arial"/>
                  <a:ea typeface="Arial"/>
                  <a:cs typeface="Arial"/>
                </a:rPr>
                <a:t>Не принимайте </a:t>
              </a:r>
              <a:r>
                <a:rPr lang="ru-RU" sz="2000" b="1" i="0" u="sng" strike="noStrike" cap="none" spc="0" baseline="0" dirty="0" err="1">
                  <a:solidFill>
                    <a:srgbClr val="000000"/>
                  </a:solidFill>
                  <a:effectLst/>
                  <a:uFill>
                    <a:solidFill>
                      <a:srgbClr val="000000"/>
                    </a:solidFill>
                  </a:uFill>
                  <a:latin typeface="Arial"/>
                  <a:ea typeface="Arial"/>
                  <a:cs typeface="Arial"/>
                </a:rPr>
                <a:t>паксловид</a:t>
              </a:r>
              <a:r>
                <a:rPr lang="ru-RU" sz="2000" b="1" i="0" u="sng" strike="noStrike" cap="none" spc="0" baseline="0" dirty="0">
                  <a:solidFill>
                    <a:srgbClr val="000000"/>
                  </a:solidFill>
                  <a:effectLst/>
                  <a:uFill>
                    <a:solidFill>
                      <a:srgbClr val="000000"/>
                    </a:solidFill>
                  </a:uFill>
                  <a:latin typeface="Arial"/>
                  <a:ea typeface="Arial"/>
                  <a:cs typeface="Arial"/>
                </a:rPr>
                <a:t>, если</a:t>
              </a:r>
              <a:r>
                <a:rPr lang="ru-RU" sz="2000" b="0" i="0" strike="noStrike" cap="none" spc="0" baseline="0" dirty="0">
                  <a:solidFill>
                    <a:srgbClr val="000000"/>
                  </a:solidFill>
                  <a:effectLst/>
                  <a:latin typeface="Arial"/>
                  <a:ea typeface="Arial"/>
                  <a:cs typeface="Arial"/>
                </a:rPr>
                <a:t>: </a:t>
              </a:r>
            </a:p>
            <a:p>
              <a:pPr marL="285750" indent="-285750">
                <a:buFont typeface="Wingdings" panose="05000000000000000000" pitchFamily="2" charset="2"/>
                <a:buChar char="§"/>
              </a:pPr>
              <a:r>
                <a:rPr lang="ru-RU" sz="1600" b="0" i="0" strike="noStrike" cap="none" spc="0" baseline="0" dirty="0">
                  <a:solidFill>
                    <a:srgbClr val="000000"/>
                  </a:solidFill>
                  <a:effectLst/>
                  <a:latin typeface="Arial"/>
                  <a:ea typeface="Arial"/>
                  <a:cs typeface="Arial"/>
                </a:rPr>
                <a:t>У Вас аллергия на </a:t>
              </a:r>
              <a:r>
                <a:rPr lang="ru-RU" sz="1600" b="0" i="0" strike="noStrike" cap="none" spc="0" baseline="0" dirty="0" err="1">
                  <a:solidFill>
                    <a:srgbClr val="000000"/>
                  </a:solidFill>
                  <a:effectLst/>
                  <a:latin typeface="Arial"/>
                  <a:ea typeface="Arial"/>
                  <a:cs typeface="Arial"/>
                </a:rPr>
                <a:t>нирматрелвир</a:t>
              </a:r>
              <a:r>
                <a:rPr lang="ru-RU" sz="1600" b="0" i="0" strike="noStrike" cap="none" spc="0" baseline="0" dirty="0">
                  <a:solidFill>
                    <a:srgbClr val="000000"/>
                  </a:solidFill>
                  <a:effectLst/>
                  <a:latin typeface="Arial"/>
                  <a:ea typeface="Arial"/>
                  <a:cs typeface="Arial"/>
                </a:rPr>
                <a:t>, ритонавир или любой из компонентов препарата ПАКСЛОВИД.</a:t>
              </a:r>
            </a:p>
            <a:p>
              <a:pPr marL="285750" indent="-285750">
                <a:buFont typeface="Wingdings" panose="05000000000000000000" pitchFamily="2" charset="2"/>
                <a:buChar char="§"/>
              </a:pPr>
              <a:r>
                <a:rPr lang="ru-RU" sz="1600" b="0" i="0" strike="noStrike" cap="none" spc="0" baseline="0" dirty="0">
                  <a:solidFill>
                    <a:srgbClr val="000000"/>
                  </a:solidFill>
                  <a:effectLst/>
                  <a:latin typeface="Arial"/>
                  <a:ea typeface="Arial"/>
                  <a:cs typeface="Arial"/>
                </a:rPr>
                <a:t>У Вас имеется значимое заболевание печени или заболевание почек (см. алгоритм).</a:t>
              </a:r>
            </a:p>
            <a:p>
              <a:endParaRPr lang="en-US" sz="1400" dirty="0">
                <a:cs typeface="Calibri" panose="020F0502020204030204" pitchFamily="34" charset="0"/>
              </a:endParaRPr>
            </a:p>
            <a:p>
              <a:r>
                <a:rPr lang="ru-RU" sz="2000" b="1" i="0" u="sng" strike="noStrike" cap="none" spc="0" baseline="0" dirty="0">
                  <a:solidFill>
                    <a:srgbClr val="000000"/>
                  </a:solidFill>
                  <a:effectLst/>
                  <a:uFill>
                    <a:solidFill>
                      <a:srgbClr val="000000"/>
                    </a:solidFill>
                  </a:uFill>
                  <a:latin typeface="Arial"/>
                  <a:ea typeface="Arial"/>
                  <a:cs typeface="Arial"/>
                </a:rPr>
                <a:t>Возможные побочные эффекты ПАКСЛОВИДА:</a:t>
              </a:r>
            </a:p>
            <a:p>
              <a:endParaRPr lang="en-US" sz="1400" dirty="0">
                <a:cs typeface="Calibri" panose="020F0502020204030204" pitchFamily="34" charset="0"/>
              </a:endParaRPr>
            </a:p>
            <a:p>
              <a:pPr marL="285750" indent="-285750">
                <a:buFont typeface="Wingdings" panose="05000000000000000000" pitchFamily="2" charset="2"/>
                <a:buChar char="§"/>
              </a:pPr>
              <a:r>
                <a:rPr lang="ru-RU" sz="1600" b="0" i="0" strike="noStrike" cap="none" spc="0" baseline="0" dirty="0">
                  <a:solidFill>
                    <a:srgbClr val="000000"/>
                  </a:solidFill>
                  <a:effectLst/>
                  <a:latin typeface="Arial"/>
                  <a:ea typeface="Arial"/>
                  <a:cs typeface="Arial"/>
                </a:rPr>
                <a:t>Изменение вкусовых ощущений; диарея; повышенное артериальное давление; боль в мышцах; боль в животе; тошнота и общее недомогание</a:t>
              </a:r>
            </a:p>
            <a:p>
              <a:pPr marL="285750" indent="-285750">
                <a:buFont typeface="Wingdings" panose="05000000000000000000" pitchFamily="2" charset="2"/>
                <a:buChar char="§"/>
              </a:pPr>
              <a:r>
                <a:rPr lang="ru-RU" sz="1600" b="0" i="0" strike="noStrike" cap="none" spc="0" baseline="0" dirty="0">
                  <a:solidFill>
                    <a:srgbClr val="000000"/>
                  </a:solidFill>
                  <a:effectLst/>
                  <a:latin typeface="Arial"/>
                  <a:ea typeface="Arial"/>
                  <a:cs typeface="Arial"/>
                </a:rPr>
                <a:t>Реакции гиперчувствительности: крапивница; проблемы с глотанием или дыханием; отек рта, губ или лица; чувство стеснения в горле; охриплость голоса; кожная сыпь </a:t>
              </a:r>
            </a:p>
            <a:p>
              <a:pPr marL="285750" indent="-285750">
                <a:buFont typeface="Wingdings" panose="05000000000000000000" pitchFamily="2" charset="2"/>
                <a:buChar char="§"/>
              </a:pPr>
              <a:r>
                <a:rPr lang="ru-RU" sz="1600" b="0" i="0" strike="noStrike" cap="none" spc="0" baseline="0" dirty="0" err="1">
                  <a:solidFill>
                    <a:srgbClr val="000000"/>
                  </a:solidFill>
                  <a:effectLst/>
                  <a:latin typeface="Arial"/>
                  <a:ea typeface="Arial"/>
                  <a:cs typeface="Arial"/>
                </a:rPr>
                <a:t>Гепатотоксичность</a:t>
              </a:r>
              <a:r>
                <a:rPr lang="ru-RU" sz="1600" b="0" i="0" strike="noStrike" cap="none" spc="0" baseline="0" dirty="0">
                  <a:solidFill>
                    <a:srgbClr val="000000"/>
                  </a:solidFill>
                  <a:effectLst/>
                  <a:latin typeface="Arial"/>
                  <a:ea typeface="Arial"/>
                  <a:cs typeface="Arial"/>
                </a:rPr>
                <a:t>: потеря аппетита, пожелтение кожи и белков глаз (желтуха), темный цвет мочи, бледный стул и кожный зуд, боль в области желудка (живота)</a:t>
              </a:r>
            </a:p>
            <a:p>
              <a:pPr marL="285750" indent="-285750">
                <a:buFont typeface="Wingdings" panose="05000000000000000000" pitchFamily="2" charset="2"/>
                <a:buChar char="§"/>
              </a:pPr>
              <a:r>
                <a:rPr lang="ru-RU" sz="1600" b="0" i="0" strike="noStrike" cap="none" spc="0" baseline="0" dirty="0">
                  <a:solidFill>
                    <a:srgbClr val="000000"/>
                  </a:solidFill>
                  <a:effectLst/>
                  <a:latin typeface="Arial"/>
                  <a:ea typeface="Arial"/>
                  <a:cs typeface="Arial"/>
                </a:rPr>
                <a:t>Резистентность к лекарственным препаратам против ВИЧ: Если у Вас нелеченая ВИЧ-инфекция, ПАКСЛОВИД может привести к тому, что в будущем некоторые препараты для лечения ВИЧ не будут настолько эффективны.</a:t>
              </a:r>
            </a:p>
            <a:p>
              <a:pPr marL="285750" indent="-285750">
                <a:buFont typeface="Wingdings" panose="05000000000000000000" pitchFamily="2" charset="2"/>
                <a:buChar char="§"/>
              </a:pPr>
              <a:r>
                <a:rPr lang="ru-RU" sz="1600" b="0" i="0" strike="noStrike" cap="none" spc="0" baseline="0" dirty="0">
                  <a:solidFill>
                    <a:srgbClr val="000000"/>
                  </a:solidFill>
                  <a:effectLst/>
                  <a:latin typeface="Arial"/>
                  <a:ea typeface="Arial"/>
                  <a:cs typeface="Arial"/>
                </a:rPr>
                <a:t>Может вызывать побочные эффекты со стороны ЖКТ, если у Вас непереносимость лактозы или галактозы или если у Вас дефицит лактазы или </a:t>
              </a:r>
              <a:r>
                <a:rPr lang="ru-RU" sz="1600" b="0" i="0" strike="noStrike" cap="none" spc="0" baseline="0" dirty="0" err="1">
                  <a:solidFill>
                    <a:srgbClr val="000000"/>
                  </a:solidFill>
                  <a:effectLst/>
                  <a:latin typeface="Arial"/>
                  <a:ea typeface="Arial"/>
                  <a:cs typeface="Arial"/>
                </a:rPr>
                <a:t>мальабсорбция</a:t>
              </a:r>
              <a:r>
                <a:rPr lang="ru-RU" sz="1600" b="0" i="0" strike="noStrike" cap="none" spc="0" baseline="0" dirty="0">
                  <a:solidFill>
                    <a:srgbClr val="000000"/>
                  </a:solidFill>
                  <a:effectLst/>
                  <a:latin typeface="Arial"/>
                  <a:ea typeface="Arial"/>
                  <a:cs typeface="Arial"/>
                </a:rPr>
                <a:t> глюкозы-галактозы — </a:t>
              </a:r>
              <a:r>
                <a:rPr lang="ru-RU" sz="1600" b="0" i="0" strike="noStrike" cap="none" spc="0" baseline="0" dirty="0" err="1">
                  <a:solidFill>
                    <a:srgbClr val="000000"/>
                  </a:solidFill>
                  <a:effectLst/>
                  <a:latin typeface="Arial"/>
                  <a:ea typeface="Arial"/>
                  <a:cs typeface="Arial"/>
                </a:rPr>
                <a:t>нирматрелвир</a:t>
              </a:r>
              <a:r>
                <a:rPr lang="ru-RU" sz="1600" b="0" i="0" strike="noStrike" cap="none" spc="0" baseline="0" dirty="0">
                  <a:solidFill>
                    <a:srgbClr val="000000"/>
                  </a:solidFill>
                  <a:effectLst/>
                  <a:latin typeface="Arial"/>
                  <a:ea typeface="Arial"/>
                  <a:cs typeface="Arial"/>
                </a:rPr>
                <a:t> содержит много лактозы.</a:t>
              </a:r>
              <a:endParaRPr lang="en-US" sz="1600" dirty="0">
                <a:cs typeface="Calibri" panose="020F0502020204030204" pitchFamily="34" charset="0"/>
              </a:endParaRPr>
            </a:p>
            <a:p>
              <a:pPr marL="285750" indent="-285750">
                <a:buFont typeface="Wingdings" panose="05000000000000000000" pitchFamily="2" charset="2"/>
                <a:buChar char="§"/>
              </a:pPr>
              <a:endParaRPr lang="en-US" sz="1400" dirty="0">
                <a:cs typeface="Calibri"/>
              </a:endParaRP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p:txBody>
        </p:sp>
        <p:sp>
          <p:nvSpPr>
            <p:cNvPr id="12" name="Rectangle 11">
              <a:extLst>
                <a:ext uri="{FF2B5EF4-FFF2-40B4-BE49-F238E27FC236}">
                  <a16:creationId xmlns:a16="http://schemas.microsoft.com/office/drawing/2014/main" id="{0C100B9C-AB40-F647-FF9C-8C1C367B0FFE}"/>
                </a:ext>
              </a:extLst>
            </p:cNvPr>
            <p:cNvSpPr/>
            <p:nvPr/>
          </p:nvSpPr>
          <p:spPr>
            <a:xfrm>
              <a:off x="5954785" y="983881"/>
              <a:ext cx="11488176" cy="510014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2810740"/>
      </p:ext>
    </p:extLst>
  </p:cSld>
  <p:clrMapOvr>
    <a:masterClrMapping/>
  </p:clrMapOvr>
  <p:transition/>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47D0-DECA-F96E-194F-A48E4689DD8B}"/>
              </a:ext>
            </a:extLst>
          </p:cNvPr>
          <p:cNvSpPr>
            <a:spLocks noGrp="1"/>
          </p:cNvSpPr>
          <p:nvPr>
            <p:ph type="title"/>
          </p:nvPr>
        </p:nvSpPr>
        <p:spPr>
          <a:xfrm>
            <a:off x="318796" y="299245"/>
            <a:ext cx="6576526" cy="1037186"/>
          </a:xfrm>
        </p:spPr>
        <p:txBody>
          <a:bodyPr anchor="b">
            <a:normAutofit fontScale="90000"/>
          </a:bodyPr>
          <a:lstStyle/>
          <a:p>
            <a:r>
              <a:rPr lang="ru-RU" sz="3600" b="1" i="0" strike="noStrike" cap="none" spc="0" baseline="0" dirty="0">
                <a:solidFill>
                  <a:srgbClr val="577F9F"/>
                </a:solidFill>
                <a:effectLst/>
                <a:latin typeface="Arial"/>
                <a:ea typeface="Arial"/>
                <a:cs typeface="Arial"/>
              </a:rPr>
              <a:t>Лекарственные взаимодействия</a:t>
            </a:r>
          </a:p>
        </p:txBody>
      </p:sp>
      <p:sp>
        <p:nvSpPr>
          <p:cNvPr id="3" name="Content Placeholder 2">
            <a:extLst>
              <a:ext uri="{FF2B5EF4-FFF2-40B4-BE49-F238E27FC236}">
                <a16:creationId xmlns:a16="http://schemas.microsoft.com/office/drawing/2014/main" id="{F7A72C68-E1A9-169E-FDD8-A93332A8A2EE}"/>
              </a:ext>
            </a:extLst>
          </p:cNvPr>
          <p:cNvSpPr>
            <a:spLocks noGrp="1"/>
          </p:cNvSpPr>
          <p:nvPr>
            <p:ph idx="1"/>
          </p:nvPr>
        </p:nvSpPr>
        <p:spPr>
          <a:xfrm>
            <a:off x="318796" y="1478110"/>
            <a:ext cx="6576526" cy="4932746"/>
          </a:xfrm>
        </p:spPr>
        <p:txBody>
          <a:bodyPr>
            <a:normAutofit fontScale="80000" lnSpcReduction="20000"/>
          </a:bodyPr>
          <a:lstStyle/>
          <a:p>
            <a:r>
              <a:rPr lang="ru-RU" sz="2800" b="0" i="0" strike="noStrike" cap="none" spc="0" baseline="0" dirty="0">
                <a:solidFill>
                  <a:srgbClr val="262626"/>
                </a:solidFill>
                <a:effectLst/>
                <a:latin typeface="Arial"/>
                <a:ea typeface="Arial"/>
                <a:cs typeface="Arial"/>
              </a:rPr>
              <a:t>Не пугайтесь списка потенциальных </a:t>
            </a:r>
            <a:r>
              <a:rPr lang="ru-RU" sz="2800" b="0" i="0" strike="noStrike" cap="none" spc="0" baseline="0" dirty="0" err="1">
                <a:solidFill>
                  <a:srgbClr val="262626"/>
                </a:solidFill>
                <a:effectLst/>
                <a:latin typeface="Arial"/>
                <a:ea typeface="Arial"/>
                <a:cs typeface="Arial"/>
              </a:rPr>
              <a:t>межлекарственных</a:t>
            </a:r>
            <a:r>
              <a:rPr lang="ru-RU" sz="2800" b="0" i="0" strike="noStrike" cap="none" spc="0" baseline="0" dirty="0">
                <a:solidFill>
                  <a:srgbClr val="262626"/>
                </a:solidFill>
                <a:effectLst/>
                <a:latin typeface="Arial"/>
                <a:ea typeface="Arial"/>
                <a:cs typeface="Arial"/>
              </a:rPr>
              <a:t> взаимодействий с </a:t>
            </a:r>
            <a:r>
              <a:rPr lang="ru-RU" sz="2800" b="0" i="0" strike="noStrike" cap="none" spc="0" baseline="0" dirty="0" err="1">
                <a:solidFill>
                  <a:srgbClr val="262626"/>
                </a:solidFill>
                <a:effectLst/>
                <a:latin typeface="Arial"/>
                <a:ea typeface="Arial"/>
                <a:cs typeface="Arial"/>
              </a:rPr>
              <a:t>паксловидом</a:t>
            </a:r>
            <a:r>
              <a:rPr lang="ru-RU" sz="2800" b="0" i="0" strike="noStrike" cap="none" spc="0" baseline="0" dirty="0">
                <a:solidFill>
                  <a:srgbClr val="262626"/>
                </a:solidFill>
                <a:effectLst/>
                <a:latin typeface="Arial"/>
                <a:ea typeface="Arial"/>
                <a:cs typeface="Arial"/>
              </a:rPr>
              <a:t>. </a:t>
            </a:r>
          </a:p>
          <a:p>
            <a:r>
              <a:rPr lang="ru-RU" sz="2800" b="0" i="0" strike="noStrike" cap="none" spc="0" baseline="0" dirty="0">
                <a:solidFill>
                  <a:srgbClr val="262626"/>
                </a:solidFill>
                <a:effectLst/>
                <a:latin typeface="Arial"/>
                <a:ea typeface="Arial"/>
                <a:cs typeface="Arial"/>
              </a:rPr>
              <a:t>Большинство из них являются редкими или нечасто применяемыми лекарственными препаратами </a:t>
            </a:r>
          </a:p>
          <a:p>
            <a:r>
              <a:rPr lang="ru-RU" sz="2800" b="0" i="0" strike="noStrike" cap="none" spc="0" baseline="0" dirty="0">
                <a:solidFill>
                  <a:srgbClr val="262626"/>
                </a:solidFill>
                <a:effectLst/>
                <a:latin typeface="Arial"/>
                <a:ea typeface="Arial"/>
                <a:cs typeface="Arial"/>
              </a:rPr>
              <a:t>Прием наиболее распространенных препаратов можно легко прекратить во время лечения или снизить дозу</a:t>
            </a:r>
          </a:p>
          <a:p>
            <a:r>
              <a:rPr lang="ru-RU" sz="2800" b="0" i="0" strike="noStrike" cap="none" spc="0" baseline="0" dirty="0">
                <a:solidFill>
                  <a:srgbClr val="262626"/>
                </a:solidFill>
                <a:effectLst/>
                <a:latin typeface="Arial"/>
                <a:ea typeface="Arial"/>
                <a:cs typeface="Arial"/>
              </a:rPr>
              <a:t>Несколько ресурсов для консультации: </a:t>
            </a:r>
          </a:p>
          <a:p>
            <a:pPr lvl="1"/>
            <a:r>
              <a:rPr lang="ru-RU" sz="2400" b="0" i="0" strike="noStrike" cap="none" spc="0" baseline="0" dirty="0">
                <a:solidFill>
                  <a:srgbClr val="262626"/>
                </a:solidFill>
                <a:effectLst/>
                <a:latin typeface="Arial"/>
                <a:ea typeface="Arial"/>
                <a:cs typeface="Arial"/>
                <a:hlinkClick r:id="rId3" history="0"/>
              </a:rPr>
              <a:t>СРЕДСТВО ПРОВЕРКИ МЕЖЛЕКАРСТВЕННОГО ВЗАИМОДЕЙСТВИЯ С ЛЕКАРСТВЕННЫМИ ПРЕПАРАТАМИ ПРОТИВ КОРОНАВИРУСНОЙ ИНФЕКЦИИ COVID-19</a:t>
            </a:r>
            <a:endParaRPr lang="en-US" sz="2400" dirty="0"/>
          </a:p>
          <a:p>
            <a:pPr lvl="1"/>
            <a:r>
              <a:rPr lang="ru-RU" sz="2400" b="0" i="0" strike="noStrike" cap="none" spc="0" baseline="0" dirty="0">
                <a:solidFill>
                  <a:srgbClr val="262626"/>
                </a:solidFill>
                <a:effectLst/>
                <a:latin typeface="Arial"/>
                <a:ea typeface="Arial"/>
                <a:cs typeface="Arial"/>
              </a:rPr>
              <a:t>Ваша аптечная команда</a:t>
            </a:r>
          </a:p>
          <a:p>
            <a:pPr lvl="1"/>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0BA33347-1FAB-E518-9564-298408699E09}"/>
              </a:ext>
            </a:extLst>
          </p:cNvPr>
          <p:cNvPicPr>
            <a:picLocks noChangeAspect="1"/>
          </p:cNvPicPr>
          <p:nvPr/>
        </p:nvPicPr>
        <p:blipFill>
          <a:blip r:embed="rId4"/>
          <a:stretch>
            <a:fillRect/>
          </a:stretch>
        </p:blipFill>
        <p:spPr>
          <a:xfrm>
            <a:off x="7115175" y="128595"/>
            <a:ext cx="4947089" cy="6600810"/>
          </a:xfrm>
          <a:prstGeom prst="rect">
            <a:avLst/>
          </a:prstGeom>
        </p:spPr>
      </p:pic>
    </p:spTree>
    <p:extLst>
      <p:ext uri="{BB962C8B-B14F-4D97-AF65-F5344CB8AC3E}">
        <p14:creationId xmlns:p14="http://schemas.microsoft.com/office/powerpoint/2010/main" val="292982347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D42D-E14D-9C14-3392-392160AFB4A6}"/>
              </a:ext>
            </a:extLst>
          </p:cNvPr>
          <p:cNvSpPr>
            <a:spLocks noGrp="1"/>
          </p:cNvSpPr>
          <p:nvPr>
            <p:ph type="title"/>
          </p:nvPr>
        </p:nvSpPr>
        <p:spPr>
          <a:xfrm>
            <a:off x="584200" y="23235"/>
            <a:ext cx="11607800" cy="800039"/>
          </a:xfrm>
        </p:spPr>
        <p:txBody>
          <a:bodyPr>
            <a:noAutofit/>
          </a:bodyPr>
          <a:lstStyle/>
          <a:p>
            <a:r>
              <a:rPr lang="ru-RU" sz="2800" b="1" i="0" strike="noStrike" cap="none" spc="0" baseline="0" dirty="0">
                <a:solidFill>
                  <a:srgbClr val="577F9F"/>
                </a:solidFill>
                <a:effectLst/>
                <a:latin typeface="Arial"/>
                <a:ea typeface="Arial"/>
                <a:cs typeface="Arial"/>
              </a:rPr>
              <a:t>Дополнительная информация Коррекция дозы </a:t>
            </a:r>
            <a:r>
              <a:rPr lang="ru-RU" sz="2800" b="1" i="0" strike="noStrike" cap="none" spc="0" baseline="0" dirty="0" err="1">
                <a:solidFill>
                  <a:srgbClr val="577F9F"/>
                </a:solidFill>
                <a:effectLst/>
                <a:latin typeface="Arial"/>
                <a:ea typeface="Arial"/>
                <a:cs typeface="Arial"/>
              </a:rPr>
              <a:t>паксловида</a:t>
            </a:r>
            <a:r>
              <a:rPr lang="ru-RU" sz="2800" b="1" i="0" strike="noStrike" cap="none" spc="0" baseline="0" dirty="0">
                <a:solidFill>
                  <a:srgbClr val="577F9F"/>
                </a:solidFill>
                <a:effectLst/>
                <a:latin typeface="Arial"/>
                <a:ea typeface="Arial"/>
                <a:cs typeface="Arial"/>
              </a:rPr>
              <a:t> </a:t>
            </a:r>
          </a:p>
        </p:txBody>
      </p:sp>
      <p:sp>
        <p:nvSpPr>
          <p:cNvPr id="5" name="TextBox 4">
            <a:extLst>
              <a:ext uri="{FF2B5EF4-FFF2-40B4-BE49-F238E27FC236}">
                <a16:creationId xmlns:a16="http://schemas.microsoft.com/office/drawing/2014/main" id="{B41637BE-122D-C70E-2C90-D36BD4F91168}"/>
              </a:ext>
            </a:extLst>
          </p:cNvPr>
          <p:cNvSpPr txBox="1"/>
          <p:nvPr/>
        </p:nvSpPr>
        <p:spPr>
          <a:xfrm>
            <a:off x="584200" y="1030730"/>
            <a:ext cx="9846733" cy="4216539"/>
          </a:xfrm>
          <a:prstGeom prst="rect">
            <a:avLst/>
          </a:prstGeom>
          <a:noFill/>
        </p:spPr>
        <p:txBody>
          <a:bodyPr wrap="square">
            <a:spAutoFit/>
          </a:bodyPr>
          <a:lstStyle/>
          <a:p>
            <a:pPr rtl="0">
              <a:spcBef>
                <a:spcPct val="0"/>
              </a:spcBef>
              <a:spcAft>
                <a:spcPct val="0"/>
              </a:spcAft>
            </a:pPr>
            <a:r>
              <a:rPr lang="ru-RU" sz="2800" b="0" i="0" strike="noStrike" cap="none" spc="0" baseline="0" dirty="0">
                <a:solidFill>
                  <a:srgbClr val="000000"/>
                </a:solidFill>
                <a:effectLst/>
                <a:latin typeface="Arial"/>
                <a:ea typeface="Arial"/>
                <a:cs typeface="Arial"/>
              </a:rPr>
              <a:t>Например, если Ваш пациент принимает алпразолам...</a:t>
            </a:r>
          </a:p>
          <a:p>
            <a:pPr rtl="0">
              <a:spcBef>
                <a:spcPct val="0"/>
              </a:spcBef>
              <a:spcAft>
                <a:spcPct val="0"/>
              </a:spcAft>
            </a:pPr>
            <a:endParaRPr lang="en-US" sz="1600" b="0" dirty="0">
              <a:effectLst/>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ru-RU" sz="1600" b="0" i="0" strike="noStrike" cap="none" spc="0" baseline="0" dirty="0">
                <a:solidFill>
                  <a:srgbClr val="000000"/>
                </a:solidFill>
                <a:effectLst/>
                <a:latin typeface="Arial"/>
                <a:ea typeface="Arial"/>
                <a:cs typeface="Arial"/>
              </a:rPr>
              <a:t>Алпразолам преимущественно </a:t>
            </a:r>
            <a:r>
              <a:rPr lang="ru-RU" sz="1600" b="0" i="0" strike="noStrike" cap="none" spc="0" baseline="0" dirty="0" err="1">
                <a:solidFill>
                  <a:srgbClr val="000000"/>
                </a:solidFill>
                <a:effectLst/>
                <a:latin typeface="Arial"/>
                <a:ea typeface="Arial"/>
                <a:cs typeface="Arial"/>
              </a:rPr>
              <a:t>метаболизируется</a:t>
            </a:r>
            <a:r>
              <a:rPr lang="ru-RU" sz="1600" b="0" i="0" strike="noStrike" cap="none" spc="0" baseline="0" dirty="0">
                <a:solidFill>
                  <a:srgbClr val="000000"/>
                </a:solidFill>
                <a:effectLst/>
                <a:latin typeface="Arial"/>
                <a:ea typeface="Arial"/>
                <a:cs typeface="Arial"/>
              </a:rPr>
              <a:t> CYP3A4. Исследования взаимодействия с ритонавиром продемонстрировали ингибирование метаболизма алпразолама после приема ритонавира, но не показали значимого ингибирующего эффекта в равновесном состоянии.</a:t>
            </a:r>
          </a:p>
          <a:p>
            <a:pPr rtl="0" fontAlgn="base">
              <a:spcBef>
                <a:spcPct val="0"/>
              </a:spcBef>
              <a:spcAft>
                <a:spcPct val="0"/>
              </a:spcAft>
            </a:pPr>
            <a:endParaRPr lang="en-US" sz="1600"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ru-RU" sz="1600" b="0" i="0" strike="noStrike" cap="none" spc="0" baseline="0" dirty="0">
                <a:solidFill>
                  <a:srgbClr val="000000"/>
                </a:solidFill>
                <a:effectLst/>
                <a:latin typeface="Arial"/>
                <a:ea typeface="Arial"/>
                <a:cs typeface="Arial"/>
              </a:rPr>
              <a:t>Таким образом, ритонавир может повышать концентрацию алпразолама</a:t>
            </a:r>
          </a:p>
          <a:p>
            <a:pPr rtl="0" fontAlgn="base">
              <a:spcBef>
                <a:spcPct val="0"/>
              </a:spcBef>
              <a:spcAft>
                <a:spcPct val="0"/>
              </a:spcAft>
            </a:pPr>
            <a:endParaRPr lang="en-US" sz="1600"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ru-RU" sz="1600" b="0" i="0" strike="noStrike" cap="none" spc="0" baseline="0" dirty="0">
                <a:solidFill>
                  <a:srgbClr val="000000"/>
                </a:solidFill>
                <a:effectLst/>
                <a:latin typeface="Arial"/>
                <a:ea typeface="Arial"/>
                <a:cs typeface="Arial"/>
              </a:rPr>
              <a:t>Рекомендуется снижение дозы во время и через 3 дня после приема </a:t>
            </a:r>
            <a:r>
              <a:rPr lang="ru-RU" sz="1600" b="0" i="0" strike="noStrike" cap="none" spc="0" baseline="0" dirty="0" err="1">
                <a:solidFill>
                  <a:srgbClr val="000000"/>
                </a:solidFill>
                <a:effectLst/>
                <a:latin typeface="Arial"/>
                <a:ea typeface="Arial"/>
                <a:cs typeface="Arial"/>
              </a:rPr>
              <a:t>паксловида</a:t>
            </a:r>
            <a:endParaRPr lang="ru-RU" sz="1600" b="0" i="0" strike="noStrike" cap="none" spc="0" baseline="0" dirty="0">
              <a:solidFill>
                <a:srgbClr val="000000"/>
              </a:solidFill>
              <a:effectLst/>
              <a:latin typeface="Arial"/>
              <a:ea typeface="Arial"/>
              <a:cs typeface="Arial"/>
            </a:endParaRPr>
          </a:p>
          <a:p>
            <a:pPr rtl="0" fontAlgn="base">
              <a:spcBef>
                <a:spcPct val="0"/>
              </a:spcBef>
              <a:spcAft>
                <a:spcPct val="0"/>
              </a:spcAft>
            </a:pPr>
            <a:endParaRPr lang="en-US" sz="1600"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ru-RU" sz="1600" b="0" i="0" strike="noStrike" cap="none" spc="0" baseline="0" dirty="0">
                <a:solidFill>
                  <a:srgbClr val="000000"/>
                </a:solidFill>
                <a:effectLst/>
                <a:latin typeface="Arial"/>
                <a:ea typeface="Arial"/>
                <a:cs typeface="Arial"/>
              </a:rPr>
              <a:t>Во время применения </a:t>
            </a:r>
            <a:r>
              <a:rPr lang="ru-RU" sz="1600" b="0" i="0" strike="noStrike" cap="none" spc="0" baseline="0" dirty="0" err="1">
                <a:solidFill>
                  <a:srgbClr val="000000"/>
                </a:solidFill>
                <a:effectLst/>
                <a:latin typeface="Arial"/>
                <a:ea typeface="Arial"/>
                <a:cs typeface="Arial"/>
              </a:rPr>
              <a:t>паксловида</a:t>
            </a:r>
            <a:r>
              <a:rPr lang="ru-RU" sz="1600" b="0" i="0" strike="noStrike" cap="none" spc="0" baseline="0" dirty="0">
                <a:solidFill>
                  <a:srgbClr val="000000"/>
                </a:solidFill>
                <a:effectLst/>
                <a:latin typeface="Arial"/>
                <a:ea typeface="Arial"/>
                <a:cs typeface="Arial"/>
              </a:rPr>
              <a:t> следует использовать альтернативные методы лечения, а применение алпразолама можно возобновить через 4 дня после приема последней дозы </a:t>
            </a:r>
            <a:r>
              <a:rPr lang="ru-RU" sz="1600" b="0" i="0" strike="noStrike" cap="none" spc="0" baseline="0" dirty="0" err="1">
                <a:solidFill>
                  <a:srgbClr val="000000"/>
                </a:solidFill>
                <a:effectLst/>
                <a:latin typeface="Arial"/>
                <a:ea typeface="Arial"/>
                <a:cs typeface="Arial"/>
              </a:rPr>
              <a:t>паксловида</a:t>
            </a:r>
            <a:endParaRPr lang="ru-RU" sz="1600" b="0" i="0" strike="noStrike" cap="none" spc="0" baseline="0" dirty="0">
              <a:solidFill>
                <a:srgbClr val="000000"/>
              </a:solidFill>
              <a:effectLst/>
              <a:latin typeface="Arial"/>
              <a:ea typeface="Arial"/>
              <a:cs typeface="Arial"/>
            </a:endParaRPr>
          </a:p>
          <a:p>
            <a:pPr rtl="0" fontAlgn="base">
              <a:spcBef>
                <a:spcPct val="0"/>
              </a:spcBef>
              <a:spcAft>
                <a:spcPct val="0"/>
              </a:spcAft>
            </a:pPr>
            <a:endParaRPr lang="en-US" sz="1600"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ru-RU" sz="1600" b="0" i="0" strike="noStrike" cap="none" spc="0" baseline="0" dirty="0">
                <a:solidFill>
                  <a:srgbClr val="000000"/>
                </a:solidFill>
                <a:effectLst/>
                <a:latin typeface="Arial"/>
                <a:ea typeface="Arial"/>
                <a:cs typeface="Arial"/>
              </a:rPr>
              <a:t>Если пациент не может переносить снижение дозы или альтернативную терапию, за пациентом следует наблюдать на предмет угрожающего жизни угнетения дыхания и сонливости </a:t>
            </a:r>
          </a:p>
        </p:txBody>
      </p:sp>
      <p:sp>
        <p:nvSpPr>
          <p:cNvPr id="6" name="TextBox 5">
            <a:extLst>
              <a:ext uri="{FF2B5EF4-FFF2-40B4-BE49-F238E27FC236}">
                <a16:creationId xmlns:a16="http://schemas.microsoft.com/office/drawing/2014/main" id="{EA18EFC0-4B2C-15B8-02B7-E901067D0A49}"/>
              </a:ext>
            </a:extLst>
          </p:cNvPr>
          <p:cNvSpPr txBox="1"/>
          <p:nvPr/>
        </p:nvSpPr>
        <p:spPr>
          <a:xfrm>
            <a:off x="2307166" y="5454725"/>
            <a:ext cx="8161867" cy="1323439"/>
          </a:xfrm>
          <a:prstGeom prst="rect">
            <a:avLst/>
          </a:prstGeom>
          <a:noFill/>
        </p:spPr>
        <p:txBody>
          <a:bodyPr wrap="square" rtlCol="0">
            <a:spAutoFit/>
          </a:bodyPr>
          <a:lstStyle/>
          <a:p>
            <a:r>
              <a:rPr lang="ru-RU" sz="2000" b="0" i="0" strike="noStrike" cap="none" spc="0" baseline="0" dirty="0">
                <a:solidFill>
                  <a:srgbClr val="000000"/>
                </a:solidFill>
                <a:effectLst/>
                <a:latin typeface="Arial"/>
                <a:ea typeface="Arial"/>
                <a:cs typeface="Arial"/>
                <a:hlinkClick r:id="rId3" history="0"/>
              </a:rPr>
              <a:t>СРЕДСТВО ПРОВЕРКИ МЕЖЛЕКАРСТВЕННОГО ВЗАИМОДЕЙСТВИЯ С ЛЕКАРСТВЕННЫМИ ПРЕПАРАТАМИ ПРОТИВ КОРОНАВИРУСНОЙ ИНФЕКЦИИ COVID-19</a:t>
            </a:r>
            <a:endParaRPr lang="en-US" sz="2000" dirty="0"/>
          </a:p>
          <a:p>
            <a:endParaRPr lang="en-US" sz="2000" dirty="0"/>
          </a:p>
        </p:txBody>
      </p:sp>
    </p:spTree>
    <p:extLst>
      <p:ext uri="{BB962C8B-B14F-4D97-AF65-F5344CB8AC3E}">
        <p14:creationId xmlns:p14="http://schemas.microsoft.com/office/powerpoint/2010/main" val="62650109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DCAB-E1A1-7FAA-FFD6-89DBCC9C4753}"/>
              </a:ext>
            </a:extLst>
          </p:cNvPr>
          <p:cNvSpPr>
            <a:spLocks noGrp="1"/>
          </p:cNvSpPr>
          <p:nvPr>
            <p:ph type="title"/>
          </p:nvPr>
        </p:nvSpPr>
        <p:spPr>
          <a:xfrm>
            <a:off x="651588" y="363169"/>
            <a:ext cx="8543925" cy="800039"/>
          </a:xfrm>
        </p:spPr>
        <p:txBody>
          <a:bodyPr/>
          <a:lstStyle/>
          <a:p>
            <a:r>
              <a:rPr lang="ru-RU" sz="3600" b="1" i="0" strike="noStrike" cap="none" spc="0" baseline="0">
                <a:solidFill>
                  <a:srgbClr val="577F9F"/>
                </a:solidFill>
                <a:effectLst/>
                <a:latin typeface="Arial"/>
                <a:ea typeface="Arial"/>
                <a:cs typeface="Arial"/>
              </a:rPr>
              <a:t>Паксловид и беременность</a:t>
            </a:r>
          </a:p>
        </p:txBody>
      </p:sp>
      <p:sp>
        <p:nvSpPr>
          <p:cNvPr id="3" name="Content Placeholder 2">
            <a:extLst>
              <a:ext uri="{FF2B5EF4-FFF2-40B4-BE49-F238E27FC236}">
                <a16:creationId xmlns:a16="http://schemas.microsoft.com/office/drawing/2014/main" id="{9A81B8FF-9FC6-707D-5175-7825A10446A4}"/>
              </a:ext>
            </a:extLst>
          </p:cNvPr>
          <p:cNvSpPr>
            <a:spLocks noGrp="1"/>
          </p:cNvSpPr>
          <p:nvPr>
            <p:ph idx="1"/>
          </p:nvPr>
        </p:nvSpPr>
        <p:spPr>
          <a:xfrm>
            <a:off x="485192" y="1319489"/>
            <a:ext cx="11084767" cy="4932746"/>
          </a:xfrm>
        </p:spPr>
        <p:txBody>
          <a:bodyPr/>
          <a:lstStyle/>
          <a:p>
            <a:pPr fontAlgn="base">
              <a:spcAft>
                <a:spcPts val="600"/>
              </a:spcAft>
            </a:pPr>
            <a:r>
              <a:rPr lang="ru-RU" sz="2000" b="0" i="0" strike="noStrike" cap="none" spc="0" baseline="0" dirty="0">
                <a:solidFill>
                  <a:srgbClr val="262626"/>
                </a:solidFill>
                <a:effectLst/>
                <a:latin typeface="Arial"/>
                <a:ea typeface="Arial"/>
                <a:cs typeface="Arial"/>
              </a:rPr>
              <a:t>Беременность является фактором риска развития тяжелой формы коронавирусного заболевания COVID-19, и беременным пациенткам следует обсудить риски и преимущества </a:t>
            </a:r>
            <a:r>
              <a:rPr lang="ru-RU" sz="2000" b="0" i="0" strike="noStrike" cap="none" spc="0" baseline="0" dirty="0" err="1">
                <a:solidFill>
                  <a:srgbClr val="262626"/>
                </a:solidFill>
                <a:effectLst/>
                <a:latin typeface="Arial"/>
                <a:ea typeface="Arial"/>
                <a:cs typeface="Arial"/>
              </a:rPr>
              <a:t>паксловида</a:t>
            </a:r>
            <a:r>
              <a:rPr lang="ru-RU" sz="2000" b="0" i="0" strike="noStrike" cap="none" spc="0" baseline="0" dirty="0">
                <a:solidFill>
                  <a:srgbClr val="262626"/>
                </a:solidFill>
                <a:effectLst/>
                <a:latin typeface="Arial"/>
                <a:ea typeface="Arial"/>
                <a:cs typeface="Arial"/>
              </a:rPr>
              <a:t> со своим лечащим врачом.</a:t>
            </a:r>
          </a:p>
          <a:p>
            <a:pPr fontAlgn="base">
              <a:spcBef>
                <a:spcPct val="0"/>
              </a:spcBef>
              <a:spcAft>
                <a:spcPts val="600"/>
              </a:spcAft>
            </a:pPr>
            <a:r>
              <a:rPr lang="ru-RU" sz="2000" b="0" i="0" strike="noStrike" cap="none" spc="0" baseline="0" dirty="0">
                <a:solidFill>
                  <a:srgbClr val="262626"/>
                </a:solidFill>
                <a:effectLst/>
                <a:latin typeface="Arial"/>
                <a:ea typeface="Arial"/>
                <a:cs typeface="Arial"/>
              </a:rPr>
              <a:t>В настоящее время нет единого мнения о рекомендации приема </a:t>
            </a:r>
            <a:r>
              <a:rPr lang="ru-RU" sz="2000" b="0" i="0" strike="noStrike" cap="none" spc="0" baseline="0" dirty="0" err="1">
                <a:solidFill>
                  <a:srgbClr val="262626"/>
                </a:solidFill>
                <a:effectLst/>
                <a:latin typeface="Arial"/>
                <a:ea typeface="Arial"/>
                <a:cs typeface="Arial"/>
              </a:rPr>
              <a:t>паксловида</a:t>
            </a:r>
            <a:r>
              <a:rPr lang="ru-RU" sz="2000" b="0" i="0" strike="noStrike" cap="none" spc="0" baseline="0" dirty="0">
                <a:solidFill>
                  <a:srgbClr val="262626"/>
                </a:solidFill>
                <a:effectLst/>
                <a:latin typeface="Arial"/>
                <a:ea typeface="Arial"/>
                <a:cs typeface="Arial"/>
              </a:rPr>
              <a:t> для беременных пациенток. FDA утверждает, что для матери и вынашиваемого ребенка польза от приема </a:t>
            </a:r>
            <a:r>
              <a:rPr lang="ru-RU" sz="2000" b="0" i="0" strike="noStrike" cap="none" spc="0" baseline="0" dirty="0" err="1">
                <a:solidFill>
                  <a:srgbClr val="262626"/>
                </a:solidFill>
                <a:effectLst/>
                <a:latin typeface="Arial"/>
                <a:ea typeface="Arial"/>
                <a:cs typeface="Arial"/>
              </a:rPr>
              <a:t>паксловида</a:t>
            </a:r>
            <a:r>
              <a:rPr lang="ru-RU" sz="2000" b="0" i="0" strike="noStrike" cap="none" spc="0" baseline="0" dirty="0">
                <a:solidFill>
                  <a:srgbClr val="262626"/>
                </a:solidFill>
                <a:effectLst/>
                <a:latin typeface="Arial"/>
                <a:ea typeface="Arial"/>
                <a:cs typeface="Arial"/>
              </a:rPr>
              <a:t> может быть выше, чем риск от лечения, учитывая существующие исследования на животных и широкое применение ритонавира у беременных женщин с ВИЧ.</a:t>
            </a:r>
          </a:p>
          <a:p>
            <a:pPr fontAlgn="base">
              <a:spcBef>
                <a:spcPct val="0"/>
              </a:spcBef>
              <a:spcAft>
                <a:spcPts val="600"/>
              </a:spcAft>
            </a:pPr>
            <a:r>
              <a:rPr lang="ru-RU" sz="2000" b="0" i="0" strike="noStrike" cap="none" spc="0" baseline="0" dirty="0">
                <a:solidFill>
                  <a:srgbClr val="262626"/>
                </a:solidFill>
                <a:effectLst/>
                <a:latin typeface="Arial"/>
                <a:ea typeface="Arial"/>
                <a:cs typeface="Arial"/>
              </a:rPr>
              <a:t>Напротив, Всемирная организация здравоохранения утверждает, что их настоятельная рекомендация не распространяется на беременных пациенток.  </a:t>
            </a:r>
          </a:p>
          <a:p>
            <a:pPr fontAlgn="base">
              <a:spcBef>
                <a:spcPct val="0"/>
              </a:spcBef>
              <a:spcAft>
                <a:spcPts val="600"/>
              </a:spcAft>
            </a:pPr>
            <a:r>
              <a:rPr lang="ru-RU" sz="2000" b="0" i="0" strike="noStrike" cap="none" spc="0" baseline="0" dirty="0">
                <a:solidFill>
                  <a:srgbClr val="262626"/>
                </a:solidFill>
                <a:effectLst/>
                <a:latin typeface="Arial"/>
                <a:ea typeface="Arial"/>
                <a:cs typeface="Arial"/>
              </a:rPr>
              <a:t>Конкретные рекомендации и обновленную информацию см. в местных руководствах. </a:t>
            </a:r>
          </a:p>
          <a:p>
            <a:endParaRPr lang="en-US" sz="2400" dirty="0"/>
          </a:p>
        </p:txBody>
      </p:sp>
    </p:spTree>
    <p:extLst>
      <p:ext uri="{BB962C8B-B14F-4D97-AF65-F5344CB8AC3E}">
        <p14:creationId xmlns:p14="http://schemas.microsoft.com/office/powerpoint/2010/main" val="4048283905"/>
      </p:ext>
    </p:extLst>
  </p:cSld>
  <p:clrMapOvr>
    <a:masterClrMapping/>
  </p:clrMapOvr>
  <p:transition/>
  <p:extLst>
    <p:ext uri="{6950BFC3-D8DA-4A85-94F7-54DA5524770B}">
      <p188:commentRel xmlns:p188="http://schemas.microsoft.com/office/powerpoint/2018/8/main" r:id="rId2"/>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ru-RU" sz="3200" b="1" i="0" strike="noStrike" cap="none" spc="0" baseline="0">
                <a:solidFill>
                  <a:srgbClr val="577F9F"/>
                </a:solidFill>
                <a:effectLst/>
                <a:latin typeface="Arial"/>
                <a:ea typeface="Arial"/>
                <a:cs typeface="Arial"/>
              </a:rPr>
              <a:t>Алгоритм программы Test to Treat</a:t>
            </a:r>
            <a:endParaRPr lang="en-US"/>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3" name="5-Point Star 2">
            <a:extLst>
              <a:ext uri="{FF2B5EF4-FFF2-40B4-BE49-F238E27FC236}">
                <a16:creationId xmlns:a16="http://schemas.microsoft.com/office/drawing/2014/main" id="{CB85CFBB-1E19-717C-1852-7CD867F82EF5}"/>
              </a:ext>
            </a:extLst>
          </p:cNvPr>
          <p:cNvSpPr/>
          <p:nvPr/>
        </p:nvSpPr>
        <p:spPr>
          <a:xfrm>
            <a:off x="7772399" y="5591908"/>
            <a:ext cx="492370" cy="50995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3716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E688-3CD4-0444-D578-A4614223569E}"/>
              </a:ext>
            </a:extLst>
          </p:cNvPr>
          <p:cNvSpPr>
            <a:spLocks noGrp="1"/>
          </p:cNvSpPr>
          <p:nvPr>
            <p:ph type="title"/>
          </p:nvPr>
        </p:nvSpPr>
        <p:spPr>
          <a:xfrm>
            <a:off x="644769" y="171694"/>
            <a:ext cx="10029092" cy="800039"/>
          </a:xfrm>
        </p:spPr>
        <p:txBody>
          <a:bodyPr>
            <a:normAutofit/>
          </a:bodyPr>
          <a:lstStyle/>
          <a:p>
            <a:r>
              <a:rPr lang="ru-RU" sz="3200" b="1" i="0" strike="noStrike" cap="none" spc="0" baseline="0">
                <a:solidFill>
                  <a:srgbClr val="577F9F"/>
                </a:solidFill>
                <a:effectLst/>
                <a:latin typeface="Arial"/>
                <a:ea typeface="Arial"/>
                <a:cs typeface="Arial"/>
              </a:rPr>
              <a:t>Терапия второй линии: Молнупиравир</a:t>
            </a:r>
            <a:endParaRPr lang="en-US" sz="3200">
              <a:cs typeface="Calibri"/>
            </a:endParaRPr>
          </a:p>
        </p:txBody>
      </p:sp>
      <p:sp>
        <p:nvSpPr>
          <p:cNvPr id="6" name="Content Placeholder 5">
            <a:extLst>
              <a:ext uri="{FF2B5EF4-FFF2-40B4-BE49-F238E27FC236}">
                <a16:creationId xmlns:a16="http://schemas.microsoft.com/office/drawing/2014/main" id="{4D97FE63-F2FF-0160-B931-57F759793543}"/>
              </a:ext>
            </a:extLst>
          </p:cNvPr>
          <p:cNvSpPr>
            <a:spLocks noGrp="1"/>
          </p:cNvSpPr>
          <p:nvPr>
            <p:ph idx="1"/>
          </p:nvPr>
        </p:nvSpPr>
        <p:spPr>
          <a:xfrm>
            <a:off x="640470" y="1593579"/>
            <a:ext cx="5843954" cy="4932746"/>
          </a:xfrm>
        </p:spPr>
        <p:txBody>
          <a:bodyPr>
            <a:normAutofit fontScale="87500" lnSpcReduction="10000"/>
          </a:bodyPr>
          <a:lstStyle/>
          <a:p>
            <a:r>
              <a:rPr lang="ru-RU" sz="2800" b="1" i="0" strike="noStrike" cap="none" spc="0" baseline="0">
                <a:solidFill>
                  <a:srgbClr val="262626"/>
                </a:solidFill>
                <a:effectLst/>
                <a:latin typeface="Arial"/>
                <a:ea typeface="Arial"/>
                <a:cs typeface="Arial"/>
              </a:rPr>
              <a:t>Показания</a:t>
            </a:r>
          </a:p>
          <a:p>
            <a:pPr lvl="1"/>
            <a:r>
              <a:rPr lang="ru-RU" sz="2200" b="0" i="0" strike="noStrike" cap="none" spc="0" baseline="0">
                <a:solidFill>
                  <a:srgbClr val="262626"/>
                </a:solidFill>
                <a:effectLst/>
                <a:latin typeface="Arial"/>
                <a:ea typeface="Arial"/>
                <a:cs typeface="Arial"/>
              </a:rPr>
              <a:t>Наличие симптомов, подтвержденная коронавирусная инфекция COVID-19</a:t>
            </a:r>
            <a:endParaRPr lang="en-US" sz="2200">
              <a:cs typeface="Calibri"/>
            </a:endParaRPr>
          </a:p>
          <a:p>
            <a:pPr lvl="1"/>
            <a:r>
              <a:rPr lang="ru-RU" sz="2200" b="0" i="0" strike="noStrike" cap="none" spc="0" baseline="0">
                <a:solidFill>
                  <a:srgbClr val="262626"/>
                </a:solidFill>
                <a:effectLst/>
                <a:latin typeface="Arial"/>
                <a:ea typeface="Arial"/>
                <a:cs typeface="Arial"/>
              </a:rPr>
              <a:t>Легкие – умеренные симптомы </a:t>
            </a:r>
            <a:endParaRPr lang="en-US" sz="2200">
              <a:cs typeface="Calibri"/>
            </a:endParaRPr>
          </a:p>
          <a:p>
            <a:pPr lvl="1"/>
            <a:r>
              <a:rPr lang="ru-RU" sz="2200" b="0" i="0" strike="noStrike" cap="none" spc="0" baseline="0">
                <a:solidFill>
                  <a:srgbClr val="262626"/>
                </a:solidFill>
                <a:effectLst/>
                <a:latin typeface="Arial"/>
                <a:ea typeface="Arial"/>
                <a:cs typeface="Arial"/>
              </a:rPr>
              <a:t>В течение 5 дней после появления симптомов</a:t>
            </a:r>
            <a:endParaRPr lang="en-US" sz="2200">
              <a:cs typeface="Calibri"/>
            </a:endParaRPr>
          </a:p>
          <a:p>
            <a:pPr lvl="1"/>
            <a:r>
              <a:rPr lang="ru-RU" sz="2200" b="0" i="0" strike="noStrike" cap="none" spc="0" baseline="0">
                <a:solidFill>
                  <a:srgbClr val="262626"/>
                </a:solidFill>
                <a:effectLst/>
                <a:latin typeface="Arial"/>
                <a:ea typeface="Arial"/>
                <a:cs typeface="Arial"/>
              </a:rPr>
              <a:t>Возраст &gt; 18 лет</a:t>
            </a:r>
            <a:endParaRPr lang="en-US" sz="2200">
              <a:cs typeface="Calibri"/>
            </a:endParaRPr>
          </a:p>
          <a:p>
            <a:pPr lvl="1"/>
            <a:r>
              <a:rPr lang="ru-RU" sz="2200" b="0" i="0" strike="noStrike" cap="none" spc="0" baseline="0">
                <a:solidFill>
                  <a:srgbClr val="262626"/>
                </a:solidFill>
                <a:effectLst/>
                <a:latin typeface="Arial"/>
                <a:ea typeface="Arial"/>
                <a:cs typeface="Arial"/>
              </a:rPr>
              <a:t>Критерии высокого риска:</a:t>
            </a:r>
            <a:endParaRPr lang="en-US" sz="2200">
              <a:cs typeface="Calibri"/>
            </a:endParaRPr>
          </a:p>
          <a:p>
            <a:pPr lvl="2"/>
            <a:r>
              <a:rPr lang="ru-RU" sz="2000" b="0" i="0" strike="noStrike" cap="none" spc="0" baseline="0">
                <a:solidFill>
                  <a:srgbClr val="262626"/>
                </a:solidFill>
                <a:effectLst/>
                <a:latin typeface="Arial"/>
                <a:ea typeface="Arial"/>
                <a:cs typeface="Arial"/>
              </a:rPr>
              <a:t>Возраст &gt;= 65 лет, независимо от статуса вакцинации, или &gt; 50-64 лет, если вакцинация не проводилась</a:t>
            </a:r>
            <a:endParaRPr lang="en-US">
              <a:cs typeface="Calibri"/>
            </a:endParaRPr>
          </a:p>
          <a:p>
            <a:pPr lvl="2"/>
            <a:r>
              <a:rPr lang="ru-RU" sz="2000" b="0" i="0" strike="noStrike" cap="none" spc="0" baseline="0">
                <a:solidFill>
                  <a:srgbClr val="262626"/>
                </a:solidFill>
                <a:effectLst/>
                <a:latin typeface="Arial"/>
                <a:ea typeface="Arial"/>
                <a:cs typeface="Arial"/>
              </a:rPr>
              <a:t>Сопутствующие заболевания, такие как легочное заболевание/заболевание легких, гипертензия, сахарный диабет, хроническое заболевание почек, состояние с ослабленным иммунитетом, ВИЧ</a:t>
            </a:r>
            <a:endParaRPr lang="en-US">
              <a:cs typeface="Calibri"/>
            </a:endParaRPr>
          </a:p>
          <a:p>
            <a:pPr lvl="2"/>
            <a:r>
              <a:rPr lang="ru-RU" sz="2000" b="0" i="0" strike="noStrike" cap="none" spc="0" baseline="0">
                <a:solidFill>
                  <a:srgbClr val="262626"/>
                </a:solidFill>
                <a:effectLst/>
                <a:latin typeface="Arial"/>
                <a:ea typeface="Arial"/>
                <a:cs typeface="Arial"/>
              </a:rPr>
              <a:t>ИМТ &gt; 30</a:t>
            </a:r>
            <a:endParaRPr lang="en-US">
              <a:cs typeface="Calibri"/>
            </a:endParaRPr>
          </a:p>
        </p:txBody>
      </p:sp>
      <p:sp>
        <p:nvSpPr>
          <p:cNvPr id="7" name="Content Placeholder 6">
            <a:extLst>
              <a:ext uri="{FF2B5EF4-FFF2-40B4-BE49-F238E27FC236}">
                <a16:creationId xmlns:a16="http://schemas.microsoft.com/office/drawing/2014/main" id="{6D8396A5-8819-BDB9-D57A-695E5002C921}"/>
              </a:ext>
            </a:extLst>
          </p:cNvPr>
          <p:cNvSpPr>
            <a:spLocks noGrp="1"/>
          </p:cNvSpPr>
          <p:nvPr>
            <p:ph sz="half" idx="4294967295"/>
          </p:nvPr>
        </p:nvSpPr>
        <p:spPr>
          <a:xfrm>
            <a:off x="6484424" y="1593579"/>
            <a:ext cx="5384800" cy="4716462"/>
          </a:xfrm>
        </p:spPr>
        <p:txBody>
          <a:bodyPr>
            <a:normAutofit/>
          </a:bodyPr>
          <a:lstStyle/>
          <a:p>
            <a:r>
              <a:rPr lang="ru-RU" sz="2800" b="1" i="0" strike="noStrike" cap="none" spc="0" baseline="0">
                <a:solidFill>
                  <a:srgbClr val="000000"/>
                </a:solidFill>
                <a:effectLst/>
                <a:latin typeface="Arial"/>
                <a:ea typeface="Arial"/>
                <a:cs typeface="Arial"/>
              </a:rPr>
              <a:t>Противопоказания:</a:t>
            </a:r>
          </a:p>
          <a:p>
            <a:pPr lvl="1"/>
            <a:r>
              <a:rPr lang="ru-RU" sz="2400" b="0" i="0" strike="noStrike" cap="none" spc="0" baseline="0">
                <a:solidFill>
                  <a:srgbClr val="000000"/>
                </a:solidFill>
                <a:effectLst/>
                <a:latin typeface="Arial"/>
                <a:ea typeface="Arial"/>
                <a:cs typeface="Arial"/>
              </a:rPr>
              <a:t>Беременность</a:t>
            </a:r>
          </a:p>
          <a:p>
            <a:pPr lvl="1"/>
            <a:r>
              <a:rPr lang="ru-RU" sz="2400" b="0" i="0" strike="noStrike" cap="none" spc="0" baseline="0">
                <a:solidFill>
                  <a:srgbClr val="000000"/>
                </a:solidFill>
                <a:effectLst/>
                <a:latin typeface="Arial"/>
                <a:ea typeface="Arial"/>
                <a:cs typeface="Arial"/>
              </a:rPr>
              <a:t>Дети в возрасте &lt; 18 лет — возможный риск токсического воздействия на кости и хрящи</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7A7CF73-4913-7CE5-21F6-AC65D1698AF8}"/>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79</a:t>
            </a:fld>
            <a:endParaRPr lang="en-US"/>
          </a:p>
        </p:txBody>
      </p:sp>
      <p:sp>
        <p:nvSpPr>
          <p:cNvPr id="5" name="TextBox 4">
            <a:extLst>
              <a:ext uri="{FF2B5EF4-FFF2-40B4-BE49-F238E27FC236}">
                <a16:creationId xmlns:a16="http://schemas.microsoft.com/office/drawing/2014/main" id="{FE762BB4-5D85-C30A-20F9-4FC4862F12E2}"/>
              </a:ext>
            </a:extLst>
          </p:cNvPr>
          <p:cNvSpPr txBox="1"/>
          <p:nvPr/>
        </p:nvSpPr>
        <p:spPr>
          <a:xfrm>
            <a:off x="2832988" y="900321"/>
            <a:ext cx="5652654" cy="640080"/>
          </a:xfrm>
          <a:prstGeom prst="rect">
            <a:avLst/>
          </a:prstGeom>
          <a:noFill/>
        </p:spPr>
        <p:txBody>
          <a:bodyPr wrap="square" rtlCol="0">
            <a:spAutoFit/>
          </a:bodyPr>
          <a:lstStyle/>
          <a:p>
            <a:r>
              <a:rPr lang="ru-RU" sz="1800" b="0" i="1" strike="noStrike" cap="none" spc="0" baseline="0">
                <a:solidFill>
                  <a:srgbClr val="000000"/>
                </a:solidFill>
                <a:effectLst/>
                <a:latin typeface="Arial"/>
                <a:ea typeface="Arial"/>
                <a:cs typeface="Arial"/>
              </a:rPr>
              <a:t>Ингибитор репликации SARS-CoV-2</a:t>
            </a:r>
          </a:p>
          <a:p>
            <a:endParaRPr lang="en-US"/>
          </a:p>
        </p:txBody>
      </p:sp>
    </p:spTree>
    <p:extLst>
      <p:ext uri="{BB962C8B-B14F-4D97-AF65-F5344CB8AC3E}">
        <p14:creationId xmlns:p14="http://schemas.microsoft.com/office/powerpoint/2010/main" val="4045200586"/>
      </p:ext>
    </p:extLst>
  </p:cSld>
  <p:clrMapOvr>
    <a:masterClrMapping/>
  </p:clrMapOvr>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7EAB-E9D6-57B3-F85B-36AE503FBF6B}"/>
              </a:ext>
            </a:extLst>
          </p:cNvPr>
          <p:cNvSpPr>
            <a:spLocks noGrp="1"/>
          </p:cNvSpPr>
          <p:nvPr>
            <p:ph type="title"/>
          </p:nvPr>
        </p:nvSpPr>
        <p:spPr>
          <a:xfrm>
            <a:off x="838200" y="248254"/>
            <a:ext cx="8543925" cy="800039"/>
          </a:xfrm>
        </p:spPr>
        <p:txBody>
          <a:bodyPr/>
          <a:lstStyle/>
          <a:p>
            <a:r>
              <a:rPr lang="ru-RU" sz="3600" b="1" i="0" strike="noStrike" cap="none" spc="0" baseline="0" dirty="0">
                <a:solidFill>
                  <a:srgbClr val="577F9F"/>
                </a:solidFill>
                <a:effectLst/>
                <a:latin typeface="Arial"/>
                <a:ea typeface="Arial"/>
                <a:cs typeface="Arial"/>
              </a:rPr>
              <a:t>Вакцины</a:t>
            </a:r>
          </a:p>
        </p:txBody>
      </p:sp>
      <p:sp>
        <p:nvSpPr>
          <p:cNvPr id="3" name="Content Placeholder 2">
            <a:extLst>
              <a:ext uri="{FF2B5EF4-FFF2-40B4-BE49-F238E27FC236}">
                <a16:creationId xmlns:a16="http://schemas.microsoft.com/office/drawing/2014/main" id="{B9AB238C-7495-CFF8-9464-D933AEB34B08}"/>
              </a:ext>
            </a:extLst>
          </p:cNvPr>
          <p:cNvSpPr>
            <a:spLocks noGrp="1"/>
          </p:cNvSpPr>
          <p:nvPr>
            <p:ph idx="1"/>
          </p:nvPr>
        </p:nvSpPr>
        <p:spPr>
          <a:xfrm>
            <a:off x="497960" y="1109603"/>
            <a:ext cx="3756378" cy="4932746"/>
          </a:xfrm>
        </p:spPr>
        <p:txBody>
          <a:bodyPr/>
          <a:lstStyle/>
          <a:p>
            <a:r>
              <a:rPr lang="ru-RU" sz="2400" b="0" i="0" strike="noStrike" cap="none" spc="0" baseline="0" dirty="0">
                <a:solidFill>
                  <a:srgbClr val="262626"/>
                </a:solidFill>
                <a:effectLst/>
                <a:latin typeface="Arial"/>
                <a:ea typeface="Arial"/>
                <a:cs typeface="Arial"/>
              </a:rPr>
              <a:t>Доступные вакцины </a:t>
            </a:r>
            <a:r>
              <a:rPr lang="ru-RU" sz="2400" b="0" i="0" strike="noStrike" cap="none" spc="0" baseline="0" dirty="0">
                <a:solidFill>
                  <a:srgbClr val="FF0000"/>
                </a:solidFill>
                <a:effectLst/>
                <a:latin typeface="Arial"/>
                <a:ea typeface="Arial"/>
                <a:cs typeface="Arial"/>
              </a:rPr>
              <a:t>безопасны</a:t>
            </a:r>
            <a:r>
              <a:rPr lang="ru-RU" sz="2400" b="0" i="0" strike="noStrike" cap="none" spc="0" baseline="0" dirty="0">
                <a:solidFill>
                  <a:srgbClr val="262626"/>
                </a:solidFill>
                <a:effectLst/>
                <a:latin typeface="Arial"/>
                <a:ea typeface="Arial"/>
                <a:cs typeface="Arial"/>
              </a:rPr>
              <a:t> и </a:t>
            </a:r>
            <a:r>
              <a:rPr lang="ru-RU" sz="2400" b="0" i="0" strike="noStrike" cap="none" spc="0" baseline="0" dirty="0">
                <a:solidFill>
                  <a:srgbClr val="FF0000"/>
                </a:solidFill>
                <a:effectLst/>
                <a:latin typeface="Arial"/>
                <a:ea typeface="Arial"/>
                <a:cs typeface="Arial"/>
              </a:rPr>
              <a:t>эффективны</a:t>
            </a:r>
            <a:r>
              <a:rPr lang="ru-RU" sz="2400" b="0" i="0" strike="noStrike" cap="none" spc="0" baseline="0" dirty="0">
                <a:solidFill>
                  <a:srgbClr val="262626"/>
                </a:solidFill>
                <a:effectLst/>
                <a:latin typeface="Arial"/>
                <a:ea typeface="Arial"/>
                <a:cs typeface="Arial"/>
              </a:rPr>
              <a:t> для защиты людей от тяжелого заболевания, госпитализации и смерти.</a:t>
            </a:r>
          </a:p>
          <a:p>
            <a:r>
              <a:rPr lang="ru-RU" sz="2400" b="0" i="0" strike="noStrike" cap="none" spc="0" baseline="0" dirty="0">
                <a:solidFill>
                  <a:srgbClr val="262626"/>
                </a:solidFill>
                <a:effectLst/>
                <a:latin typeface="Arial"/>
                <a:ea typeface="Arial"/>
                <a:cs typeface="Arial"/>
              </a:rPr>
              <a:t>Важный инструмент для защиты себя и наших сообществ в процессе борьбы с коронавирусной инфекцией COVID-19.</a:t>
            </a:r>
          </a:p>
          <a:p>
            <a:endParaRPr lang="en-US" dirty="0"/>
          </a:p>
        </p:txBody>
      </p:sp>
      <p:pic>
        <p:nvPicPr>
          <p:cNvPr id="8" name="Picture 7">
            <a:extLst>
              <a:ext uri="{FF2B5EF4-FFF2-40B4-BE49-F238E27FC236}">
                <a16:creationId xmlns:a16="http://schemas.microsoft.com/office/drawing/2014/main" id="{B7718CF6-BA5A-40BB-8832-4888D0631861}"/>
              </a:ext>
            </a:extLst>
          </p:cNvPr>
          <p:cNvPicPr>
            <a:picLocks noChangeAspect="1"/>
          </p:cNvPicPr>
          <p:nvPr/>
        </p:nvPicPr>
        <p:blipFill>
          <a:blip r:embed="rId3"/>
          <a:stretch>
            <a:fillRect/>
          </a:stretch>
        </p:blipFill>
        <p:spPr>
          <a:xfrm>
            <a:off x="4749564" y="1059724"/>
            <a:ext cx="6988058" cy="4932747"/>
          </a:xfrm>
          <a:prstGeom prst="rect">
            <a:avLst/>
          </a:prstGeom>
        </p:spPr>
      </p:pic>
    </p:spTree>
    <p:extLst>
      <p:ext uri="{BB962C8B-B14F-4D97-AF65-F5344CB8AC3E}">
        <p14:creationId xmlns:p14="http://schemas.microsoft.com/office/powerpoint/2010/main" val="172930547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7437-DC02-FB67-179A-52EB66BA8D48}"/>
              </a:ext>
            </a:extLst>
          </p:cNvPr>
          <p:cNvSpPr>
            <a:spLocks noGrp="1"/>
          </p:cNvSpPr>
          <p:nvPr>
            <p:ph type="title"/>
          </p:nvPr>
        </p:nvSpPr>
        <p:spPr>
          <a:xfrm>
            <a:off x="592015" y="101630"/>
            <a:ext cx="9958754" cy="800039"/>
          </a:xfrm>
        </p:spPr>
        <p:txBody>
          <a:bodyPr>
            <a:normAutofit fontScale="90000"/>
          </a:bodyPr>
          <a:lstStyle/>
          <a:p>
            <a:r>
              <a:rPr lang="ru-RU" sz="2900" b="1" i="0" strike="noStrike" cap="none" spc="0" baseline="0">
                <a:solidFill>
                  <a:srgbClr val="577F9F"/>
                </a:solidFill>
                <a:effectLst/>
                <a:latin typeface="Arial"/>
                <a:ea typeface="Arial"/>
                <a:cs typeface="Arial"/>
              </a:rPr>
              <a:t>Ориентир на: Пероральные противовирусные препараты для программы Test to Treat Молнупиравир</a:t>
            </a:r>
            <a:endParaRPr lang="en-US" sz="3200"/>
          </a:p>
        </p:txBody>
      </p:sp>
      <p:sp>
        <p:nvSpPr>
          <p:cNvPr id="3" name="Content Placeholder 2">
            <a:extLst>
              <a:ext uri="{FF2B5EF4-FFF2-40B4-BE49-F238E27FC236}">
                <a16:creationId xmlns:a16="http://schemas.microsoft.com/office/drawing/2014/main" id="{7FB3DC9A-1784-A04E-25E9-2CCE02DE6C27}"/>
              </a:ext>
            </a:extLst>
          </p:cNvPr>
          <p:cNvSpPr>
            <a:spLocks noGrp="1"/>
          </p:cNvSpPr>
          <p:nvPr>
            <p:ph idx="1"/>
          </p:nvPr>
        </p:nvSpPr>
        <p:spPr>
          <a:xfrm>
            <a:off x="385805" y="1423604"/>
            <a:ext cx="6213231" cy="4932746"/>
          </a:xfrm>
        </p:spPr>
        <p:txBody>
          <a:bodyPr>
            <a:normAutofit/>
          </a:bodyPr>
          <a:lstStyle/>
          <a:p>
            <a:r>
              <a:rPr lang="ru-RU" sz="2800" b="0" i="0" strike="noStrike" cap="none" spc="0" baseline="0" dirty="0">
                <a:solidFill>
                  <a:srgbClr val="262626"/>
                </a:solidFill>
                <a:effectLst/>
                <a:latin typeface="Arial"/>
                <a:ea typeface="Arial"/>
                <a:cs typeface="Arial"/>
              </a:rPr>
              <a:t>Инструкции по дозировке:</a:t>
            </a:r>
          </a:p>
          <a:p>
            <a:pPr lvl="1"/>
            <a:r>
              <a:rPr lang="ru-RU" sz="2200" b="0" i="0" strike="noStrike" cap="none" spc="0" baseline="0" dirty="0">
                <a:solidFill>
                  <a:srgbClr val="262626"/>
                </a:solidFill>
                <a:effectLst/>
                <a:latin typeface="Arial"/>
                <a:ea typeface="Arial"/>
                <a:cs typeface="Arial"/>
              </a:rPr>
              <a:t>Дозировка для взрослых пациентов составляет </a:t>
            </a:r>
            <a:r>
              <a:rPr lang="ru-RU" sz="2200" b="1" i="0" strike="noStrike" cap="none" spc="0" baseline="0" dirty="0">
                <a:solidFill>
                  <a:srgbClr val="262626"/>
                </a:solidFill>
                <a:effectLst/>
                <a:latin typeface="Arial"/>
                <a:ea typeface="Arial"/>
                <a:cs typeface="Arial"/>
              </a:rPr>
              <a:t>800 мг (четыре капсулы по 200 мг) перорально каждые 12 часов в течение 5 дней</a:t>
            </a:r>
            <a:endParaRPr lang="en-US" sz="2200" b="1" dirty="0">
              <a:cs typeface="Calibri"/>
            </a:endParaRPr>
          </a:p>
          <a:p>
            <a:pPr lvl="1"/>
            <a:r>
              <a:rPr lang="ru-RU" sz="2200" b="0" i="0" strike="noStrike" cap="none" spc="0" baseline="0" dirty="0">
                <a:solidFill>
                  <a:srgbClr val="262626"/>
                </a:solidFill>
                <a:effectLst/>
                <a:latin typeface="Arial"/>
                <a:ea typeface="Arial"/>
                <a:cs typeface="Arial"/>
              </a:rPr>
              <a:t>Принимайте МОЛНУПИРАВИР независимо от приема пищи</a:t>
            </a:r>
            <a:endParaRPr lang="en-US" sz="2200" dirty="0">
              <a:cs typeface="Calibri"/>
            </a:endParaRPr>
          </a:p>
          <a:p>
            <a:pPr lvl="1"/>
            <a:r>
              <a:rPr lang="ru-RU" sz="2200" b="0" i="0" strike="noStrike" cap="none" spc="0" baseline="0" dirty="0">
                <a:solidFill>
                  <a:srgbClr val="262626"/>
                </a:solidFill>
                <a:effectLst/>
                <a:latin typeface="Arial"/>
                <a:ea typeface="Arial"/>
                <a:cs typeface="Arial"/>
              </a:rPr>
              <a:t>Пройдите полный 5-дневный курс для достижения максимальной эффективности</a:t>
            </a:r>
          </a:p>
          <a:p>
            <a:pPr lvl="1"/>
            <a:r>
              <a:rPr lang="ru-RU" sz="2200" b="0" i="0" strike="noStrike" cap="none" spc="0" baseline="0" dirty="0">
                <a:solidFill>
                  <a:srgbClr val="262626"/>
                </a:solidFill>
                <a:effectLst/>
                <a:latin typeface="Arial"/>
                <a:ea typeface="Arial"/>
                <a:cs typeface="Arial"/>
              </a:rPr>
              <a:t>Не принимайте препарат в течение более 5 дней подряд</a:t>
            </a:r>
            <a:endParaRPr lang="en-US" sz="2200" dirty="0">
              <a:cs typeface="Calibri"/>
            </a:endParaRPr>
          </a:p>
          <a:p>
            <a:endParaRPr lang="en-US" dirty="0"/>
          </a:p>
        </p:txBody>
      </p:sp>
      <p:sp>
        <p:nvSpPr>
          <p:cNvPr id="4" name="Content Placeholder 3">
            <a:extLst>
              <a:ext uri="{FF2B5EF4-FFF2-40B4-BE49-F238E27FC236}">
                <a16:creationId xmlns:a16="http://schemas.microsoft.com/office/drawing/2014/main" id="{7F7BB4F0-57ED-8A63-F80D-C06BAF5CDA7E}"/>
              </a:ext>
            </a:extLst>
          </p:cNvPr>
          <p:cNvSpPr>
            <a:spLocks noGrp="1"/>
          </p:cNvSpPr>
          <p:nvPr>
            <p:ph sz="half" idx="4294967295"/>
          </p:nvPr>
        </p:nvSpPr>
        <p:spPr>
          <a:xfrm>
            <a:off x="6756400" y="1423604"/>
            <a:ext cx="5384800" cy="4525962"/>
          </a:xfrm>
        </p:spPr>
        <p:txBody>
          <a:bodyPr>
            <a:normAutofit/>
          </a:bodyPr>
          <a:lstStyle/>
          <a:p>
            <a:r>
              <a:rPr lang="ru-RU" sz="2400" b="0" i="0" strike="noStrike" cap="none" spc="0" baseline="0" dirty="0">
                <a:solidFill>
                  <a:srgbClr val="000000"/>
                </a:solidFill>
                <a:effectLst/>
                <a:latin typeface="Arial"/>
                <a:ea typeface="Arial"/>
                <a:cs typeface="Arial"/>
              </a:rPr>
              <a:t>Если Вы пропустили прием препарата:</a:t>
            </a:r>
          </a:p>
          <a:p>
            <a:pPr lvl="1"/>
            <a:r>
              <a:rPr lang="ru-RU" sz="2000" b="0" i="0" strike="noStrike" cap="none" spc="0" baseline="0" dirty="0">
                <a:solidFill>
                  <a:srgbClr val="000000"/>
                </a:solidFill>
                <a:effectLst/>
                <a:latin typeface="Arial"/>
                <a:ea typeface="Arial"/>
                <a:cs typeface="Arial"/>
              </a:rPr>
              <a:t>Менее 10 часов — примите его, возобновите обычный график</a:t>
            </a:r>
            <a:endParaRPr lang="en-US" sz="2000" dirty="0">
              <a:cs typeface="Calibri"/>
            </a:endParaRPr>
          </a:p>
          <a:p>
            <a:pPr lvl="1"/>
            <a:r>
              <a:rPr lang="ru-RU" sz="2000" b="0" i="0" strike="noStrike" cap="none" spc="0" baseline="0" dirty="0">
                <a:solidFill>
                  <a:srgbClr val="000000"/>
                </a:solidFill>
                <a:effectLst/>
                <a:latin typeface="Arial"/>
                <a:ea typeface="Arial"/>
                <a:cs typeface="Arial"/>
              </a:rPr>
              <a:t>Более 10 часов – дождитесь следующей дозы, не удваивайте</a:t>
            </a:r>
            <a:endParaRPr lang="en-US" sz="2000" dirty="0">
              <a:cs typeface="Calibri"/>
            </a:endParaRPr>
          </a:p>
        </p:txBody>
      </p:sp>
      <p:sp>
        <p:nvSpPr>
          <p:cNvPr id="5" name="Slide Number Placeholder 4">
            <a:extLst>
              <a:ext uri="{FF2B5EF4-FFF2-40B4-BE49-F238E27FC236}">
                <a16:creationId xmlns:a16="http://schemas.microsoft.com/office/drawing/2014/main" id="{E72481F6-AA82-6F3E-3DDC-58B5733FE1AD}"/>
              </a:ext>
            </a:extLst>
          </p:cNvPr>
          <p:cNvSpPr>
            <a:spLocks noGrp="1"/>
          </p:cNvSpPr>
          <p:nvPr>
            <p:ph type="sldNum" sz="quarter" idx="4294967295"/>
          </p:nvPr>
        </p:nvSpPr>
        <p:spPr>
          <a:xfrm>
            <a:off x="9448800" y="6356350"/>
            <a:ext cx="2743200" cy="365125"/>
          </a:xfrm>
        </p:spPr>
        <p:txBody>
          <a:bodyPr/>
          <a:lstStyle/>
          <a:p>
            <a:pPr>
              <a:defRPr/>
            </a:pPr>
            <a:fld id="{FEF22BF4-E4CF-45A2-8CAB-2CEA7D4850F7}" type="slidenum">
              <a:rPr lang="en-US" smtClean="0"/>
              <a:pPr>
                <a:defRPr/>
              </a:pPr>
              <a:t>80</a:t>
            </a:fld>
            <a:endParaRPr lang="en-US"/>
          </a:p>
        </p:txBody>
      </p:sp>
      <p:pic>
        <p:nvPicPr>
          <p:cNvPr id="6" name="Picture 5" descr="A box of pills&#10;&#10;Description automatically generated with low confidence">
            <a:extLst>
              <a:ext uri="{FF2B5EF4-FFF2-40B4-BE49-F238E27FC236}">
                <a16:creationId xmlns:a16="http://schemas.microsoft.com/office/drawing/2014/main" id="{5AF55DC3-B212-FFB7-42D3-9E860DF65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588" y="3889977"/>
            <a:ext cx="4653282" cy="2824481"/>
          </a:xfrm>
          <a:prstGeom prst="rect">
            <a:avLst/>
          </a:prstGeom>
        </p:spPr>
      </p:pic>
    </p:spTree>
    <p:extLst>
      <p:ext uri="{BB962C8B-B14F-4D97-AF65-F5344CB8AC3E}">
        <p14:creationId xmlns:p14="http://schemas.microsoft.com/office/powerpoint/2010/main" val="116255541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45A37E-D26D-8AB1-B3F0-DF341EB30339}"/>
              </a:ext>
            </a:extLst>
          </p:cNvPr>
          <p:cNvSpPr>
            <a:spLocks noGrp="1"/>
          </p:cNvSpPr>
          <p:nvPr>
            <p:ph type="title"/>
          </p:nvPr>
        </p:nvSpPr>
        <p:spPr/>
        <p:txBody>
          <a:bodyPr>
            <a:normAutofit fontScale="90000"/>
          </a:bodyPr>
          <a:lstStyle/>
          <a:p>
            <a:r>
              <a:rPr lang="ru-RU" sz="2900" b="1" i="0" strike="noStrike" cap="none" spc="0" baseline="0">
                <a:solidFill>
                  <a:srgbClr val="577F9F"/>
                </a:solidFill>
                <a:effectLst/>
                <a:latin typeface="Arial"/>
                <a:ea typeface="Arial"/>
                <a:cs typeface="Arial"/>
              </a:rPr>
              <a:t>Ориентир на: Пероральные противовирусные препараты для программы Test to Treat Молнупиравир</a:t>
            </a:r>
            <a:endParaRPr lang="en-US" sz="3200"/>
          </a:p>
        </p:txBody>
      </p:sp>
      <p:sp>
        <p:nvSpPr>
          <p:cNvPr id="5" name="Content Placeholder 4">
            <a:extLst>
              <a:ext uri="{FF2B5EF4-FFF2-40B4-BE49-F238E27FC236}">
                <a16:creationId xmlns:a16="http://schemas.microsoft.com/office/drawing/2014/main" id="{F87DFDA7-EF6C-A5FE-9B92-B4FCAF8EDC30}"/>
              </a:ext>
            </a:extLst>
          </p:cNvPr>
          <p:cNvSpPr>
            <a:spLocks noGrp="1"/>
          </p:cNvSpPr>
          <p:nvPr>
            <p:ph idx="1"/>
          </p:nvPr>
        </p:nvSpPr>
        <p:spPr>
          <a:xfrm>
            <a:off x="838200" y="1636730"/>
            <a:ext cx="8543925" cy="4289285"/>
          </a:xfrm>
        </p:spPr>
        <p:txBody>
          <a:bodyPr vert="horz" lIns="91440" tIns="45720" rIns="91440" bIns="45720" rtlCol="0" anchor="t">
            <a:normAutofit fontScale="87500" lnSpcReduction="20000"/>
          </a:bodyPr>
          <a:lstStyle/>
          <a:p>
            <a:pPr marL="0" indent="0">
              <a:buNone/>
            </a:pPr>
            <a:r>
              <a:rPr lang="ru-RU" sz="2800" b="1" i="0" u="sng" strike="noStrike" cap="none" spc="0" baseline="0" dirty="0">
                <a:solidFill>
                  <a:srgbClr val="262626"/>
                </a:solidFill>
                <a:effectLst/>
                <a:uFill>
                  <a:solidFill>
                    <a:srgbClr val="262626"/>
                  </a:solidFill>
                </a:uFill>
                <a:latin typeface="Arial"/>
                <a:ea typeface="Arial"/>
                <a:cs typeface="Arial"/>
              </a:rPr>
              <a:t>Возможные побочные эффекты препарата МОЛНУПИРАВИРА:</a:t>
            </a:r>
          </a:p>
          <a:p>
            <a:r>
              <a:rPr lang="ru-RU" sz="2800" b="0" i="0" strike="noStrike" cap="none" spc="0" baseline="0" dirty="0">
                <a:solidFill>
                  <a:srgbClr val="262626"/>
                </a:solidFill>
                <a:effectLst/>
                <a:latin typeface="Arial"/>
                <a:ea typeface="Arial"/>
                <a:cs typeface="Arial"/>
              </a:rPr>
              <a:t>Реакции гиперчувствительности: крапивница; учащенное сердцебиение; затрудненное глотание или дыхание; отек рта, губ или лица; стеснение в горле; охриплость голоса; кожная сыпь </a:t>
            </a:r>
            <a:endParaRPr lang="en-US" sz="2800" dirty="0"/>
          </a:p>
          <a:p>
            <a:r>
              <a:rPr lang="ru-RU" sz="2800" b="0" i="0" strike="noStrike" cap="none" spc="0" baseline="0" dirty="0">
                <a:solidFill>
                  <a:srgbClr val="262626"/>
                </a:solidFill>
                <a:effectLst/>
                <a:latin typeface="Arial"/>
                <a:ea typeface="Arial"/>
                <a:cs typeface="Arial"/>
              </a:rPr>
              <a:t>Чаще всего: диарея, тошнота и головокружение </a:t>
            </a:r>
            <a:endParaRPr lang="en-US" sz="2800" dirty="0"/>
          </a:p>
          <a:p>
            <a:r>
              <a:rPr lang="ru-RU" sz="2800" b="0" i="0" strike="noStrike" cap="none" spc="0" baseline="0" dirty="0">
                <a:solidFill>
                  <a:srgbClr val="262626"/>
                </a:solidFill>
                <a:effectLst/>
                <a:latin typeface="Arial"/>
                <a:ea typeface="Arial"/>
                <a:cs typeface="Arial"/>
              </a:rPr>
              <a:t>Отдельные последующие отклонения гематологических или биохимических показателей от нормы (наблюдаемые в исследованиях на животных)</a:t>
            </a:r>
          </a:p>
          <a:p>
            <a:pPr marL="0" indent="0">
              <a:buNone/>
            </a:pPr>
            <a:r>
              <a:rPr lang="en-US" b="1" dirty="0">
                <a:latin typeface="Arial"/>
                <a:cs typeface="Arial"/>
              </a:rPr>
              <a:t>			</a:t>
            </a:r>
            <a:endParaRPr lang="en-US" dirty="0">
              <a:latin typeface="Arial"/>
              <a:cs typeface="Arial"/>
            </a:endParaRPr>
          </a:p>
          <a:p>
            <a:endParaRPr lang="en-US" dirty="0"/>
          </a:p>
        </p:txBody>
      </p:sp>
      <p:sp>
        <p:nvSpPr>
          <p:cNvPr id="3" name="Slide Number Placeholder 2">
            <a:extLst>
              <a:ext uri="{FF2B5EF4-FFF2-40B4-BE49-F238E27FC236}">
                <a16:creationId xmlns:a16="http://schemas.microsoft.com/office/drawing/2014/main" id="{0C70A221-718A-9651-34B2-96D7D26B9035}"/>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81</a:t>
            </a:fld>
            <a:endParaRPr lang="en-US"/>
          </a:p>
        </p:txBody>
      </p:sp>
    </p:spTree>
    <p:extLst>
      <p:ext uri="{BB962C8B-B14F-4D97-AF65-F5344CB8AC3E}">
        <p14:creationId xmlns:p14="http://schemas.microsoft.com/office/powerpoint/2010/main" val="109670968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DF27-1E4E-3489-3621-0BFBE8F6154B}"/>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Молнупиравир и беременность</a:t>
            </a:r>
          </a:p>
        </p:txBody>
      </p:sp>
      <p:sp>
        <p:nvSpPr>
          <p:cNvPr id="3" name="Content Placeholder 2">
            <a:extLst>
              <a:ext uri="{FF2B5EF4-FFF2-40B4-BE49-F238E27FC236}">
                <a16:creationId xmlns:a16="http://schemas.microsoft.com/office/drawing/2014/main" id="{92582FCE-0E2E-1E03-67C1-6F7366B07736}"/>
              </a:ext>
            </a:extLst>
          </p:cNvPr>
          <p:cNvSpPr>
            <a:spLocks noGrp="1"/>
          </p:cNvSpPr>
          <p:nvPr>
            <p:ph idx="1"/>
          </p:nvPr>
        </p:nvSpPr>
        <p:spPr/>
        <p:txBody>
          <a:bodyPr/>
          <a:lstStyle/>
          <a:p>
            <a:pPr rtl="0" fontAlgn="base">
              <a:spcBef>
                <a:spcPct val="0"/>
              </a:spcBef>
              <a:spcAft>
                <a:spcPct val="0"/>
              </a:spcAft>
              <a:buFont typeface="Arial" panose="020B0604020202020204" pitchFamily="34" charset="0"/>
              <a:buChar char="•"/>
            </a:pPr>
            <a:r>
              <a:rPr lang="ru-RU" sz="2400" b="0" i="0" strike="noStrike" cap="none" spc="0" baseline="0" dirty="0" err="1">
                <a:solidFill>
                  <a:srgbClr val="000000"/>
                </a:solidFill>
                <a:effectLst/>
                <a:latin typeface="Arial"/>
                <a:ea typeface="Arial"/>
                <a:cs typeface="Arial"/>
              </a:rPr>
              <a:t>Молнупиравир</a:t>
            </a:r>
            <a:r>
              <a:rPr lang="ru-RU" sz="2400" b="0" i="0" strike="noStrike" cap="none" spc="0" baseline="0" dirty="0">
                <a:solidFill>
                  <a:srgbClr val="000000"/>
                </a:solidFill>
                <a:effectLst/>
                <a:latin typeface="Arial"/>
                <a:ea typeface="Arial"/>
                <a:cs typeface="Arial"/>
              </a:rPr>
              <a:t> противопоказан при беременности</a:t>
            </a:r>
          </a:p>
          <a:p>
            <a:pPr marL="0" indent="0" rtl="0" fontAlgn="base">
              <a:spcBef>
                <a:spcPct val="0"/>
              </a:spcBef>
              <a:spcAft>
                <a:spcPct val="0"/>
              </a:spcAft>
              <a:buNone/>
            </a:pPr>
            <a:endParaRPr lang="en-US" sz="2400" b="0" i="0" u="none" strike="noStrike" dirty="0">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ru-RU" sz="2400" b="0" i="0" strike="noStrike" cap="none" spc="0" baseline="0" dirty="0">
                <a:solidFill>
                  <a:srgbClr val="000000"/>
                </a:solidFill>
                <a:effectLst/>
                <a:latin typeface="Arial"/>
                <a:ea typeface="Arial"/>
                <a:cs typeface="Arial"/>
              </a:rPr>
              <a:t>Для женщин контрацепция рекомендуется во время лечения и в течение 4 дней после лечения</a:t>
            </a:r>
          </a:p>
          <a:p>
            <a:pPr rtl="0" fontAlgn="base">
              <a:spcBef>
                <a:spcPct val="0"/>
              </a:spcBef>
              <a:spcAft>
                <a:spcPct val="0"/>
              </a:spcAft>
              <a:buFont typeface="Arial" panose="020B0604020202020204" pitchFamily="34" charset="0"/>
              <a:buChar char="•"/>
            </a:pPr>
            <a:endParaRPr lang="en-US" sz="2400" b="0" i="0" u="none" strike="noStrike" dirty="0">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ru-RU" sz="2400" b="0" i="0" strike="noStrike" cap="none" spc="0" baseline="0" dirty="0">
                <a:solidFill>
                  <a:srgbClr val="000000"/>
                </a:solidFill>
                <a:effectLst/>
                <a:latin typeface="Arial"/>
                <a:ea typeface="Arial"/>
                <a:cs typeface="Arial"/>
              </a:rPr>
              <a:t>Для мужчин контрацепция рекомендуется во время лечения и в течение 3 месяцев после лечения</a:t>
            </a:r>
          </a:p>
          <a:p>
            <a:pPr marL="0" indent="0" rtl="0" fontAlgn="base">
              <a:spcBef>
                <a:spcPct val="0"/>
              </a:spcBef>
              <a:spcAft>
                <a:spcPct val="0"/>
              </a:spcAft>
              <a:buNone/>
            </a:pPr>
            <a:endParaRPr lang="en-US" sz="2400" b="0" i="0" u="none" strike="noStrike" dirty="0">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ru-RU" sz="2400" b="0" i="0" strike="noStrike" cap="none" spc="0" baseline="0" dirty="0">
                <a:solidFill>
                  <a:srgbClr val="000000"/>
                </a:solidFill>
                <a:effectLst/>
                <a:latin typeface="Arial"/>
                <a:ea typeface="Arial"/>
                <a:cs typeface="Arial"/>
              </a:rPr>
              <a:t>Грудное вскармливание не рекомендуется во время лечения </a:t>
            </a:r>
            <a:r>
              <a:rPr lang="ru-RU" sz="2400" b="0" i="0" strike="noStrike" cap="none" spc="0" baseline="0" dirty="0" err="1">
                <a:solidFill>
                  <a:srgbClr val="000000"/>
                </a:solidFill>
                <a:effectLst/>
                <a:latin typeface="Arial"/>
                <a:ea typeface="Arial"/>
                <a:cs typeface="Arial"/>
              </a:rPr>
              <a:t>молнупиравиром</a:t>
            </a:r>
            <a:r>
              <a:rPr lang="ru-RU" sz="2400" b="0" i="0" strike="noStrike" cap="none" spc="0" baseline="0" dirty="0">
                <a:solidFill>
                  <a:srgbClr val="000000"/>
                </a:solidFill>
                <a:effectLst/>
                <a:latin typeface="Arial"/>
                <a:ea typeface="Arial"/>
                <a:cs typeface="Arial"/>
              </a:rPr>
              <a:t> и в течение 4 дней после приема последней дозы. Кормящая грудью женщина может рассмотреть возможность прерывания грудного вскармливания, а также рассмотреть вопрос о сцеживании и отказе от грудного молока во время лечения и в течение 4 дней после приема последней дозы</a:t>
            </a:r>
            <a:endParaRPr lang="en-US" sz="2400" b="0" i="0" u="none" strike="noStrike" dirty="0">
              <a:solidFill>
                <a:srgbClr val="E73439"/>
              </a:solidFill>
              <a:effectLst/>
              <a:latin typeface="Arial" panose="020B0604020202020204" pitchFamily="34" charset="0"/>
            </a:endParaRPr>
          </a:p>
        </p:txBody>
      </p:sp>
    </p:spTree>
    <p:extLst>
      <p:ext uri="{BB962C8B-B14F-4D97-AF65-F5344CB8AC3E}">
        <p14:creationId xmlns:p14="http://schemas.microsoft.com/office/powerpoint/2010/main" val="2476742085"/>
      </p:ext>
    </p:extLst>
  </p:cSld>
  <p:clrMapOvr>
    <a:masterClrMapping/>
  </p:clrMapOvr>
  <p:transition/>
  <p:extLst>
    <p:ext uri="{6950BFC3-D8DA-4A85-94F7-54DA5524770B}">
      <p188:commentRel xmlns:p188="http://schemas.microsoft.com/office/powerpoint/2018/8/main" r:id="rId3"/>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1C85-83D1-1822-105A-42F9B9AEB949}"/>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Случай из практики № 1</a:t>
            </a:r>
          </a:p>
        </p:txBody>
      </p:sp>
      <p:sp>
        <p:nvSpPr>
          <p:cNvPr id="3" name="Content Placeholder 2">
            <a:extLst>
              <a:ext uri="{FF2B5EF4-FFF2-40B4-BE49-F238E27FC236}">
                <a16:creationId xmlns:a16="http://schemas.microsoft.com/office/drawing/2014/main" id="{4DC8B44A-83FF-6886-C4B5-D289ACD99D90}"/>
              </a:ext>
            </a:extLst>
          </p:cNvPr>
          <p:cNvSpPr>
            <a:spLocks noGrp="1"/>
          </p:cNvSpPr>
          <p:nvPr>
            <p:ph idx="1"/>
          </p:nvPr>
        </p:nvSpPr>
        <p:spPr>
          <a:xfrm>
            <a:off x="838200" y="1636730"/>
            <a:ext cx="10433538" cy="4932746"/>
          </a:xfrm>
        </p:spPr>
        <p:txBody>
          <a:bodyPr vert="horz" lIns="91440" tIns="45720" rIns="91440" bIns="45720" rtlCol="0" anchor="t">
            <a:noAutofit/>
          </a:bodyPr>
          <a:lstStyle/>
          <a:p>
            <a:r>
              <a:rPr lang="ru-RU" sz="2800" b="0" i="0" strike="noStrike" cap="none" spc="0" baseline="0" dirty="0">
                <a:solidFill>
                  <a:srgbClr val="262626"/>
                </a:solidFill>
                <a:effectLst/>
                <a:latin typeface="Arial"/>
                <a:ea typeface="Arial"/>
                <a:cs typeface="Arial"/>
              </a:rPr>
              <a:t>65-летняя женщина приходит в клинику.</a:t>
            </a:r>
          </a:p>
          <a:p>
            <a:r>
              <a:rPr lang="ru-RU" sz="2800" b="0" i="0" strike="noStrike" cap="none" spc="0" baseline="0" dirty="0">
                <a:solidFill>
                  <a:srgbClr val="262626"/>
                </a:solidFill>
                <a:effectLst/>
                <a:latin typeface="Arial"/>
                <a:ea typeface="Arial"/>
                <a:cs typeface="Arial"/>
              </a:rPr>
              <a:t>У нее кашель, повышенная температура и известный контакт с членом семьи, который недавно получил положительный результат анализа на коронавирусную инфекцию COVID-19</a:t>
            </a:r>
          </a:p>
          <a:p>
            <a:r>
              <a:rPr lang="ru-RU" sz="2800" b="0" i="0" strike="noStrike" cap="none" spc="0" baseline="0" dirty="0">
                <a:solidFill>
                  <a:srgbClr val="262626"/>
                </a:solidFill>
                <a:effectLst/>
                <a:latin typeface="Arial"/>
                <a:ea typeface="Arial"/>
                <a:cs typeface="Arial"/>
              </a:rPr>
              <a:t>Основные показатели жизнедеятельности: ЧСС: 88; </a:t>
            </a:r>
            <a:r>
              <a:rPr lang="ru-RU" sz="2800" b="0" i="0" strike="noStrike" cap="none" spc="0" baseline="0" dirty="0" err="1">
                <a:solidFill>
                  <a:srgbClr val="262626"/>
                </a:solidFill>
                <a:effectLst/>
                <a:latin typeface="Arial"/>
                <a:ea typeface="Arial"/>
                <a:cs typeface="Arial"/>
              </a:rPr>
              <a:t>Пульсоксиметрия</a:t>
            </a:r>
            <a:r>
              <a:rPr lang="ru-RU" sz="2800" b="0" i="0" strike="noStrike" cap="none" spc="0" baseline="0" dirty="0">
                <a:solidFill>
                  <a:srgbClr val="262626"/>
                </a:solidFill>
                <a:effectLst/>
                <a:latin typeface="Arial"/>
                <a:ea typeface="Arial"/>
                <a:cs typeface="Arial"/>
              </a:rPr>
              <a:t>: 97 %; ЧД: 14; АД 120/70; </a:t>
            </a:r>
            <a:r>
              <a:rPr lang="ru-RU" dirty="0">
                <a:solidFill>
                  <a:srgbClr val="262626"/>
                </a:solidFill>
                <a:latin typeface="Arial"/>
                <a:ea typeface="Arial"/>
                <a:cs typeface="Arial"/>
              </a:rPr>
              <a:t>т</a:t>
            </a:r>
            <a:r>
              <a:rPr lang="ru-RU" sz="2800" b="0" i="0" strike="noStrike" cap="none" spc="0" baseline="0" dirty="0">
                <a:solidFill>
                  <a:srgbClr val="262626"/>
                </a:solidFill>
                <a:effectLst/>
                <a:latin typeface="Arial"/>
                <a:ea typeface="Arial"/>
                <a:cs typeface="Arial"/>
              </a:rPr>
              <a:t>емпература 37,6 </a:t>
            </a:r>
            <a:r>
              <a:rPr lang="ru-RU" sz="2800" b="0" i="0" strike="noStrike" cap="none" spc="0" baseline="0" dirty="0" err="1">
                <a:solidFill>
                  <a:srgbClr val="262626"/>
                </a:solidFill>
                <a:effectLst/>
                <a:latin typeface="Arial"/>
                <a:ea typeface="Arial"/>
                <a:cs typeface="Arial"/>
              </a:rPr>
              <a:t>C</a:t>
            </a:r>
            <a:endParaRPr lang="ru-RU" sz="2800" b="0" i="0" strike="noStrike" cap="none" spc="0" baseline="0" dirty="0">
              <a:solidFill>
                <a:srgbClr val="262626"/>
              </a:solidFill>
              <a:effectLst/>
              <a:latin typeface="Arial"/>
              <a:ea typeface="Arial"/>
              <a:cs typeface="Arial"/>
            </a:endParaRPr>
          </a:p>
          <a:p>
            <a:r>
              <a:rPr lang="ru-RU" sz="2800" b="0" i="0" strike="noStrike" cap="none" spc="0" baseline="0" dirty="0">
                <a:solidFill>
                  <a:srgbClr val="262626"/>
                </a:solidFill>
                <a:effectLst/>
                <a:latin typeface="Arial"/>
                <a:ea typeface="Arial"/>
                <a:cs typeface="Arial"/>
              </a:rPr>
              <a:t>Клинически благоприятный внешний вид, отсутствие одышки</a:t>
            </a:r>
          </a:p>
          <a:p>
            <a:endParaRPr lang="en-US" dirty="0"/>
          </a:p>
          <a:p>
            <a:r>
              <a:rPr lang="ru-RU" sz="2800" b="0" i="0" strike="noStrike" cap="none" spc="0" baseline="0" dirty="0">
                <a:solidFill>
                  <a:srgbClr val="262626"/>
                </a:solidFill>
                <a:effectLst/>
                <a:latin typeface="Arial"/>
                <a:ea typeface="Arial"/>
                <a:cs typeface="Arial"/>
              </a:rPr>
              <a:t>Что Вы хотите знать?  </a:t>
            </a:r>
            <a:endParaRPr lang="en-US" dirty="0"/>
          </a:p>
        </p:txBody>
      </p:sp>
    </p:spTree>
    <p:extLst>
      <p:ext uri="{BB962C8B-B14F-4D97-AF65-F5344CB8AC3E}">
        <p14:creationId xmlns:p14="http://schemas.microsoft.com/office/powerpoint/2010/main" val="73227042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D22E-2153-5A85-BECA-BD6BF5105DD7}"/>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Случай из практики № 1: Продолжение</a:t>
            </a:r>
          </a:p>
        </p:txBody>
      </p:sp>
      <p:sp>
        <p:nvSpPr>
          <p:cNvPr id="3" name="Content Placeholder 2">
            <a:extLst>
              <a:ext uri="{FF2B5EF4-FFF2-40B4-BE49-F238E27FC236}">
                <a16:creationId xmlns:a16="http://schemas.microsoft.com/office/drawing/2014/main" id="{FFB6BE98-32AA-8CAC-9B72-FC7EF6E82281}"/>
              </a:ext>
            </a:extLst>
          </p:cNvPr>
          <p:cNvSpPr>
            <a:spLocks noGrp="1"/>
          </p:cNvSpPr>
          <p:nvPr>
            <p:ph idx="1"/>
          </p:nvPr>
        </p:nvSpPr>
        <p:spPr>
          <a:xfrm>
            <a:off x="838200" y="1636730"/>
            <a:ext cx="8543925" cy="3286962"/>
          </a:xfrm>
        </p:spPr>
        <p:txBody>
          <a:bodyPr/>
          <a:lstStyle/>
          <a:p>
            <a:r>
              <a:rPr lang="ru-RU" sz="2400" b="1" i="0" strike="noStrike" cap="none" spc="0" baseline="0" dirty="0">
                <a:solidFill>
                  <a:srgbClr val="000000"/>
                </a:solidFill>
                <a:effectLst/>
                <a:latin typeface="Arial"/>
                <a:ea typeface="Arial"/>
                <a:cs typeface="Arial"/>
              </a:rPr>
              <a:t>Есть ли у этого пациента Covid?</a:t>
            </a:r>
          </a:p>
          <a:p>
            <a:pPr lvl="1"/>
            <a:r>
              <a:rPr lang="ru-RU" sz="2000" b="0" i="0" strike="noStrike" cap="none" spc="0" baseline="0" dirty="0">
                <a:solidFill>
                  <a:srgbClr val="000000"/>
                </a:solidFill>
                <a:effectLst/>
                <a:latin typeface="Arial"/>
                <a:ea typeface="Arial"/>
                <a:cs typeface="Arial"/>
              </a:rPr>
              <a:t>Положительный результат экспресс-теста на антигены.</a:t>
            </a:r>
            <a:endParaRPr lang="en-US" sz="2000" i="0" u="none" strike="noStrike" dirty="0">
              <a:solidFill>
                <a:srgbClr val="000000"/>
              </a:solidFill>
              <a:effectLst/>
              <a:latin typeface="+mn-lt"/>
            </a:endParaRPr>
          </a:p>
          <a:p>
            <a:r>
              <a:rPr lang="ru-RU" sz="2400" b="1" i="0" strike="noStrike" cap="none" spc="0" baseline="0" dirty="0">
                <a:solidFill>
                  <a:srgbClr val="000000"/>
                </a:solidFill>
                <a:effectLst/>
                <a:latin typeface="Arial"/>
                <a:ea typeface="Arial"/>
                <a:cs typeface="Arial"/>
              </a:rPr>
              <a:t>Наблюдаются ли у этого пациента тяжелые симптомы?</a:t>
            </a:r>
          </a:p>
          <a:p>
            <a:pPr lvl="1"/>
            <a:r>
              <a:rPr lang="ru-RU" sz="2000" b="0" i="0" strike="noStrike" cap="none" spc="0" baseline="0" dirty="0">
                <a:solidFill>
                  <a:srgbClr val="000000"/>
                </a:solidFill>
                <a:effectLst/>
                <a:latin typeface="Arial"/>
                <a:ea typeface="Arial"/>
                <a:cs typeface="Arial"/>
              </a:rPr>
              <a:t>Нет — ее симптомы соответствуют легкой категории.</a:t>
            </a:r>
          </a:p>
          <a:p>
            <a:r>
              <a:rPr lang="ru-RU" sz="2400" b="1" i="0" strike="noStrike" cap="none" spc="0" baseline="0" dirty="0">
                <a:solidFill>
                  <a:srgbClr val="000000"/>
                </a:solidFill>
                <a:effectLst/>
                <a:latin typeface="Arial"/>
                <a:ea typeface="Arial"/>
                <a:cs typeface="Arial"/>
              </a:rPr>
              <a:t>Наблюдались ли у нее симптомы в течение менее 5 дней?</a:t>
            </a:r>
          </a:p>
          <a:p>
            <a:pPr lvl="1"/>
            <a:r>
              <a:rPr lang="ru-RU" sz="2000" b="0" i="0" strike="noStrike" cap="none" spc="0" baseline="0" dirty="0">
                <a:solidFill>
                  <a:srgbClr val="000000"/>
                </a:solidFill>
                <a:effectLst/>
                <a:latin typeface="Arial"/>
                <a:ea typeface="Arial"/>
                <a:cs typeface="Arial"/>
              </a:rPr>
              <a:t>Да — ее симптомы начались 2 дня назад.</a:t>
            </a:r>
          </a:p>
        </p:txBody>
      </p:sp>
      <p:sp>
        <p:nvSpPr>
          <p:cNvPr id="4" name="TextBox 3">
            <a:extLst>
              <a:ext uri="{FF2B5EF4-FFF2-40B4-BE49-F238E27FC236}">
                <a16:creationId xmlns:a16="http://schemas.microsoft.com/office/drawing/2014/main" id="{CEAA62E6-ED21-142E-FF6A-9E59FB8F9C81}"/>
              </a:ext>
            </a:extLst>
          </p:cNvPr>
          <p:cNvSpPr txBox="1"/>
          <p:nvPr/>
        </p:nvSpPr>
        <p:spPr>
          <a:xfrm>
            <a:off x="554854" y="4959660"/>
            <a:ext cx="10726616" cy="944880"/>
          </a:xfrm>
          <a:prstGeom prst="rect">
            <a:avLst/>
          </a:prstGeom>
          <a:noFill/>
        </p:spPr>
        <p:txBody>
          <a:bodyPr wrap="square" rtlCol="0">
            <a:spAutoFit/>
          </a:bodyPr>
          <a:lstStyle/>
          <a:p>
            <a:r>
              <a:rPr lang="ru-RU" sz="2800" b="1" i="0" strike="noStrike" cap="none" spc="0" baseline="0">
                <a:solidFill>
                  <a:srgbClr val="000000"/>
                </a:solidFill>
                <a:effectLst/>
                <a:latin typeface="Arial"/>
                <a:ea typeface="Arial"/>
                <a:cs typeface="Arial"/>
              </a:rPr>
              <a:t>Следующий шаг: оценка соответствия критериям для получения перорального противовирусного лечения</a:t>
            </a:r>
          </a:p>
        </p:txBody>
      </p:sp>
    </p:spTree>
    <p:extLst>
      <p:ext uri="{BB962C8B-B14F-4D97-AF65-F5344CB8AC3E}">
        <p14:creationId xmlns:p14="http://schemas.microsoft.com/office/powerpoint/2010/main" val="1661242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F652-9F0B-C49B-4AEB-46BCFD4997F9}"/>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Случай из практики № 1: Продолжение</a:t>
            </a:r>
          </a:p>
        </p:txBody>
      </p:sp>
      <p:sp>
        <p:nvSpPr>
          <p:cNvPr id="3" name="Content Placeholder 2">
            <a:extLst>
              <a:ext uri="{FF2B5EF4-FFF2-40B4-BE49-F238E27FC236}">
                <a16:creationId xmlns:a16="http://schemas.microsoft.com/office/drawing/2014/main" id="{95543492-6C60-D2E4-F51E-6D6417369C5D}"/>
              </a:ext>
            </a:extLst>
          </p:cNvPr>
          <p:cNvSpPr>
            <a:spLocks noGrp="1"/>
          </p:cNvSpPr>
          <p:nvPr>
            <p:ph idx="1"/>
          </p:nvPr>
        </p:nvSpPr>
        <p:spPr>
          <a:xfrm>
            <a:off x="838200" y="1636730"/>
            <a:ext cx="8543925" cy="3701823"/>
          </a:xfrm>
        </p:spPr>
        <p:txBody>
          <a:bodyPr vert="horz" lIns="91440" tIns="45720" rIns="91440" bIns="45720" rtlCol="0" anchor="t">
            <a:noAutofit/>
          </a:bodyPr>
          <a:lstStyle/>
          <a:p>
            <a:r>
              <a:rPr lang="ru-RU" sz="2400" b="1" i="0" strike="noStrike" cap="none" spc="0" baseline="0" dirty="0">
                <a:solidFill>
                  <a:srgbClr val="262626"/>
                </a:solidFill>
                <a:effectLst/>
                <a:latin typeface="Arial"/>
                <a:ea typeface="Arial"/>
                <a:cs typeface="Arial"/>
              </a:rPr>
              <a:t>Является ли этот пациент пациентом с высоким риском?</a:t>
            </a:r>
          </a:p>
          <a:p>
            <a:pPr lvl="1"/>
            <a:r>
              <a:rPr lang="ru-RU" sz="2000" b="0" i="0" strike="noStrike" cap="none" spc="0" baseline="0" dirty="0">
                <a:solidFill>
                  <a:srgbClr val="262626"/>
                </a:solidFill>
                <a:effectLst/>
                <a:latin typeface="Arial"/>
                <a:ea typeface="Arial"/>
                <a:cs typeface="Arial"/>
              </a:rPr>
              <a:t>Да — она соответствует возрастным критериям.</a:t>
            </a:r>
          </a:p>
          <a:p>
            <a:r>
              <a:rPr lang="ru-RU" sz="2400" b="1" i="0" strike="noStrike" cap="none" spc="0" baseline="0" dirty="0">
                <a:solidFill>
                  <a:srgbClr val="262626"/>
                </a:solidFill>
                <a:effectLst/>
                <a:latin typeface="Arial"/>
                <a:ea typeface="Arial"/>
                <a:cs typeface="Arial"/>
              </a:rPr>
              <a:t>Принимает ли она также лекарственные препараты, которые могут быть противопоказаны или требуют коррекции?</a:t>
            </a:r>
          </a:p>
          <a:p>
            <a:pPr lvl="1"/>
            <a:r>
              <a:rPr lang="ru-RU" sz="2000" b="0" i="0" strike="noStrike" cap="none" spc="0" baseline="0" dirty="0">
                <a:solidFill>
                  <a:srgbClr val="262626"/>
                </a:solidFill>
                <a:effectLst/>
                <a:latin typeface="Arial"/>
                <a:ea typeface="Arial"/>
                <a:cs typeface="Arial"/>
              </a:rPr>
              <a:t>Нет — она не принимает никаких других препаратов.</a:t>
            </a:r>
          </a:p>
          <a:p>
            <a:r>
              <a:rPr lang="ru-RU" sz="2400" b="1" i="0" strike="noStrike" cap="none" spc="0" baseline="0" dirty="0">
                <a:solidFill>
                  <a:srgbClr val="262626"/>
                </a:solidFill>
                <a:effectLst/>
                <a:latin typeface="Arial"/>
                <a:ea typeface="Arial"/>
                <a:cs typeface="Arial"/>
              </a:rPr>
              <a:t>Имеется ли у нее известное заболевание почек или печени?</a:t>
            </a:r>
          </a:p>
          <a:p>
            <a:pPr lvl="1"/>
            <a:r>
              <a:rPr lang="ru-RU" sz="2000" b="0" i="0" strike="noStrike" cap="none" spc="0" baseline="0" dirty="0">
                <a:solidFill>
                  <a:srgbClr val="262626"/>
                </a:solidFill>
                <a:effectLst/>
                <a:latin typeface="Arial"/>
                <a:ea typeface="Arial"/>
                <a:cs typeface="Arial"/>
              </a:rPr>
              <a:t>Нет — у нее нет других известных заболеваний.</a:t>
            </a:r>
            <a:endParaRPr lang="en-US" sz="2000" b="1" dirty="0">
              <a:latin typeface="Arial"/>
              <a:cs typeface="Arial"/>
            </a:endParaRPr>
          </a:p>
          <a:p>
            <a:pPr lvl="1"/>
            <a:endParaRPr lang="en-US" sz="2000" dirty="0">
              <a:latin typeface="Arial"/>
              <a:cs typeface="Arial"/>
            </a:endParaRPr>
          </a:p>
          <a:p>
            <a:pPr lvl="1" indent="0">
              <a:buNone/>
            </a:pPr>
            <a:endParaRPr lang="en-US" sz="2000" dirty="0">
              <a:latin typeface="Arial"/>
              <a:cs typeface="Arial"/>
            </a:endParaRPr>
          </a:p>
          <a:p>
            <a:pPr lvl="1"/>
            <a:endParaRPr lang="en-US" sz="2000" dirty="0"/>
          </a:p>
          <a:p>
            <a:pPr marL="346075" lvl="1" indent="0">
              <a:buNone/>
            </a:pPr>
            <a:endParaRPr lang="en-US" sz="2000" dirty="0"/>
          </a:p>
          <a:p>
            <a:pPr marL="346075"/>
            <a:endParaRPr lang="en-US" sz="2400" dirty="0"/>
          </a:p>
        </p:txBody>
      </p:sp>
      <p:sp>
        <p:nvSpPr>
          <p:cNvPr id="4" name="TextBox 3">
            <a:extLst>
              <a:ext uri="{FF2B5EF4-FFF2-40B4-BE49-F238E27FC236}">
                <a16:creationId xmlns:a16="http://schemas.microsoft.com/office/drawing/2014/main" id="{4C811E9B-065A-E9CF-FDE9-EB406FD2B995}"/>
              </a:ext>
            </a:extLst>
          </p:cNvPr>
          <p:cNvSpPr txBox="1"/>
          <p:nvPr/>
        </p:nvSpPr>
        <p:spPr>
          <a:xfrm>
            <a:off x="1663212" y="5751346"/>
            <a:ext cx="8865576" cy="51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ru-RU" sz="2800" b="1" i="0" strike="noStrike" cap="none" spc="0" baseline="0" dirty="0">
                <a:solidFill>
                  <a:srgbClr val="262626"/>
                </a:solidFill>
                <a:effectLst/>
                <a:highlight>
                  <a:srgbClr val="00FF00"/>
                </a:highlight>
                <a:latin typeface="Arial"/>
                <a:ea typeface="Arial"/>
                <a:cs typeface="Arial"/>
              </a:rPr>
              <a:t>Этот пациент может принимать </a:t>
            </a:r>
            <a:r>
              <a:rPr lang="ru-RU" sz="2800" b="1" i="0" strike="noStrike" cap="none" spc="0" baseline="0" dirty="0" err="1">
                <a:solidFill>
                  <a:srgbClr val="262626"/>
                </a:solidFill>
                <a:effectLst/>
                <a:highlight>
                  <a:srgbClr val="00FF00"/>
                </a:highlight>
                <a:latin typeface="Arial"/>
                <a:ea typeface="Arial"/>
                <a:cs typeface="Arial"/>
              </a:rPr>
              <a:t>паксловид</a:t>
            </a:r>
            <a:r>
              <a:rPr lang="ru-RU" sz="2800" b="1" i="0" strike="noStrike" cap="none" spc="0" baseline="0" dirty="0">
                <a:solidFill>
                  <a:srgbClr val="262626"/>
                </a:solidFill>
                <a:effectLst/>
                <a:highlight>
                  <a:srgbClr val="00FF00"/>
                </a:highlight>
                <a:latin typeface="Arial"/>
                <a:ea typeface="Arial"/>
                <a:cs typeface="Arial"/>
              </a:rPr>
              <a:t>! </a:t>
            </a:r>
            <a:endParaRPr lang="en-US" sz="2800" dirty="0">
              <a:highlight>
                <a:srgbClr val="00FF00"/>
              </a:highlight>
            </a:endParaRPr>
          </a:p>
        </p:txBody>
      </p:sp>
    </p:spTree>
    <p:extLst>
      <p:ext uri="{BB962C8B-B14F-4D97-AF65-F5344CB8AC3E}">
        <p14:creationId xmlns:p14="http://schemas.microsoft.com/office/powerpoint/2010/main" val="3528827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9E7B6-2B5B-8C08-CE6C-242B09336774}"/>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Случай из практики № 2</a:t>
            </a:r>
          </a:p>
        </p:txBody>
      </p:sp>
      <p:sp>
        <p:nvSpPr>
          <p:cNvPr id="3" name="Content Placeholder 2">
            <a:extLst>
              <a:ext uri="{FF2B5EF4-FFF2-40B4-BE49-F238E27FC236}">
                <a16:creationId xmlns:a16="http://schemas.microsoft.com/office/drawing/2014/main" id="{9A1A8B0A-07CF-EF04-7D9F-111B873AFBF4}"/>
              </a:ext>
            </a:extLst>
          </p:cNvPr>
          <p:cNvSpPr>
            <a:spLocks noGrp="1"/>
          </p:cNvSpPr>
          <p:nvPr>
            <p:ph idx="1"/>
          </p:nvPr>
        </p:nvSpPr>
        <p:spPr>
          <a:xfrm>
            <a:off x="838200" y="1652772"/>
            <a:ext cx="9958754" cy="4932746"/>
          </a:xfrm>
        </p:spPr>
        <p:txBody>
          <a:bodyPr vert="horz" lIns="91440" tIns="45720" rIns="91440" bIns="45720" rtlCol="0" anchor="t">
            <a:noAutofit/>
          </a:bodyPr>
          <a:lstStyle/>
          <a:p>
            <a:r>
              <a:rPr lang="ru-RU" sz="2800" b="0" i="0" strike="noStrike" cap="none" spc="0" baseline="0" dirty="0">
                <a:solidFill>
                  <a:srgbClr val="262626"/>
                </a:solidFill>
                <a:effectLst/>
                <a:latin typeface="Arial"/>
                <a:ea typeface="Arial"/>
                <a:cs typeface="Arial"/>
              </a:rPr>
              <a:t>35-летний мужчина приходит в клинику.</a:t>
            </a:r>
          </a:p>
          <a:p>
            <a:r>
              <a:rPr lang="ru-RU" sz="2800" b="0" i="0" strike="noStrike" cap="none" spc="0" baseline="0" dirty="0">
                <a:solidFill>
                  <a:srgbClr val="262626"/>
                </a:solidFill>
                <a:effectLst/>
                <a:latin typeface="Arial"/>
                <a:ea typeface="Arial"/>
                <a:cs typeface="Arial"/>
              </a:rPr>
              <a:t>У него кашель, повышенная температура и известный контакт с членом семьи, который недавно получил положительный результат анализа на коронавирусную инфекцию COVID-19</a:t>
            </a:r>
          </a:p>
          <a:p>
            <a:r>
              <a:rPr lang="ru-RU" sz="2800" b="0" i="0" strike="noStrike" cap="none" spc="0" baseline="0" dirty="0">
                <a:solidFill>
                  <a:srgbClr val="262626"/>
                </a:solidFill>
                <a:effectLst/>
                <a:latin typeface="Arial"/>
                <a:ea typeface="Arial"/>
                <a:cs typeface="Arial"/>
              </a:rPr>
              <a:t>Основные показатели жизнедеятельности: ЧСС: 112; ЧД: 24; SpO2: 90 %; АД 110/70; температура 37,6</a:t>
            </a:r>
          </a:p>
          <a:p>
            <a:r>
              <a:rPr lang="ru-RU" sz="2800" b="0" i="0" strike="noStrike" cap="none" spc="0" baseline="0" dirty="0">
                <a:solidFill>
                  <a:srgbClr val="262626"/>
                </a:solidFill>
                <a:effectLst/>
                <a:latin typeface="Arial"/>
                <a:ea typeface="Arial"/>
                <a:cs typeface="Arial"/>
              </a:rPr>
              <a:t>Появляется одышка, произносит предложения из 3–5 слов; способен адекватно отвечать на вопросы</a:t>
            </a:r>
          </a:p>
        </p:txBody>
      </p:sp>
    </p:spTree>
    <p:extLst>
      <p:ext uri="{BB962C8B-B14F-4D97-AF65-F5344CB8AC3E}">
        <p14:creationId xmlns:p14="http://schemas.microsoft.com/office/powerpoint/2010/main" val="75484695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9DE5-372F-81F0-D5E4-2D0D46C1F173}"/>
              </a:ext>
            </a:extLst>
          </p:cNvPr>
          <p:cNvSpPr>
            <a:spLocks noGrp="1"/>
          </p:cNvSpPr>
          <p:nvPr>
            <p:ph type="title"/>
          </p:nvPr>
        </p:nvSpPr>
        <p:spPr/>
        <p:txBody>
          <a:bodyPr>
            <a:normAutofit fontScale="90000"/>
          </a:bodyPr>
          <a:lstStyle/>
          <a:p>
            <a:r>
              <a:rPr lang="ru-RU" sz="3600" b="1" i="0" strike="noStrike" cap="none" spc="0" baseline="0">
                <a:solidFill>
                  <a:srgbClr val="577F9F"/>
                </a:solidFill>
                <a:effectLst/>
                <a:latin typeface="Arial"/>
                <a:ea typeface="Arial"/>
                <a:cs typeface="Arial"/>
              </a:rPr>
              <a:t>Случай из практики № 2: Продолжение</a:t>
            </a:r>
          </a:p>
        </p:txBody>
      </p:sp>
      <p:sp>
        <p:nvSpPr>
          <p:cNvPr id="3" name="Content Placeholder 2">
            <a:extLst>
              <a:ext uri="{FF2B5EF4-FFF2-40B4-BE49-F238E27FC236}">
                <a16:creationId xmlns:a16="http://schemas.microsoft.com/office/drawing/2014/main" id="{C2857196-9080-6AEB-2E8C-8B3748012E65}"/>
              </a:ext>
            </a:extLst>
          </p:cNvPr>
          <p:cNvSpPr>
            <a:spLocks noGrp="1"/>
          </p:cNvSpPr>
          <p:nvPr>
            <p:ph idx="1"/>
          </p:nvPr>
        </p:nvSpPr>
        <p:spPr>
          <a:xfrm>
            <a:off x="838200" y="1636730"/>
            <a:ext cx="8543925" cy="3497978"/>
          </a:xfrm>
        </p:spPr>
        <p:txBody>
          <a:bodyPr/>
          <a:lstStyle/>
          <a:p>
            <a:r>
              <a:rPr lang="ru-RU" sz="2400" b="1" i="0" strike="noStrike" cap="none" spc="0" baseline="0" dirty="0">
                <a:solidFill>
                  <a:srgbClr val="262626"/>
                </a:solidFill>
                <a:effectLst/>
                <a:latin typeface="Arial"/>
                <a:ea typeface="Arial"/>
                <a:cs typeface="Arial"/>
              </a:rPr>
              <a:t>У этого пациента COVID?</a:t>
            </a:r>
          </a:p>
          <a:p>
            <a:pPr lvl="1"/>
            <a:r>
              <a:rPr lang="ru-RU" sz="2000" b="0" i="0" strike="noStrike" cap="none" spc="0" baseline="0" dirty="0">
                <a:solidFill>
                  <a:srgbClr val="262626"/>
                </a:solidFill>
                <a:effectLst/>
                <a:latin typeface="Arial"/>
                <a:ea typeface="Arial"/>
                <a:cs typeface="Arial"/>
              </a:rPr>
              <a:t>Высокая вероятность.  Необходимо провести анализ, если он доступен, для подтверждения. Клинически высокий риск, поэтому следует считать его положительным.</a:t>
            </a:r>
          </a:p>
          <a:p>
            <a:r>
              <a:rPr lang="ru-RU" sz="2400" b="1" i="0" strike="noStrike" cap="none" spc="0" baseline="0" dirty="0">
                <a:solidFill>
                  <a:srgbClr val="262626"/>
                </a:solidFill>
                <a:effectLst/>
                <a:latin typeface="Arial"/>
                <a:ea typeface="Arial"/>
                <a:cs typeface="Arial"/>
              </a:rPr>
              <a:t>Наблюдаются ли у этого пациента тяжелые симптомы?</a:t>
            </a:r>
          </a:p>
          <a:p>
            <a:pPr lvl="1"/>
            <a:r>
              <a:rPr lang="ru-RU" sz="2000" b="0" i="0" strike="noStrike" cap="none" spc="0" baseline="0" dirty="0">
                <a:solidFill>
                  <a:srgbClr val="262626"/>
                </a:solidFill>
                <a:effectLst/>
                <a:latin typeface="Arial"/>
                <a:ea typeface="Arial"/>
                <a:cs typeface="Arial"/>
              </a:rPr>
              <a:t>Да — он нестабилен: насыщение кислородом у него низкое, а работа дыхания высокая. Ему требуется медицинский кислород и госпитализация по сравнению с переводом.</a:t>
            </a:r>
          </a:p>
          <a:p>
            <a:pPr lvl="1"/>
            <a:endParaRPr lang="en-US" sz="2000" dirty="0"/>
          </a:p>
          <a:p>
            <a:pPr marL="346075" lvl="1" indent="0">
              <a:buNone/>
            </a:pPr>
            <a:endParaRPr lang="en-US" sz="2000" dirty="0"/>
          </a:p>
        </p:txBody>
      </p:sp>
      <p:sp>
        <p:nvSpPr>
          <p:cNvPr id="4" name="TextBox 3">
            <a:extLst>
              <a:ext uri="{FF2B5EF4-FFF2-40B4-BE49-F238E27FC236}">
                <a16:creationId xmlns:a16="http://schemas.microsoft.com/office/drawing/2014/main" id="{0ACC232F-F205-CBE3-F7ED-79A7347EB88D}"/>
              </a:ext>
            </a:extLst>
          </p:cNvPr>
          <p:cNvSpPr txBox="1"/>
          <p:nvPr/>
        </p:nvSpPr>
        <p:spPr>
          <a:xfrm>
            <a:off x="967153" y="5154306"/>
            <a:ext cx="10427678" cy="1569660"/>
          </a:xfrm>
          <a:prstGeom prst="rect">
            <a:avLst/>
          </a:prstGeom>
          <a:noFill/>
        </p:spPr>
        <p:txBody>
          <a:bodyPr wrap="square" rtlCol="0">
            <a:spAutoFit/>
          </a:bodyPr>
          <a:lstStyle/>
          <a:p>
            <a:r>
              <a:rPr lang="ru-RU" sz="2400" b="1" i="0" strike="noStrike" cap="none" spc="0" baseline="0" dirty="0">
                <a:solidFill>
                  <a:srgbClr val="000000"/>
                </a:solidFill>
                <a:effectLst/>
                <a:highlight>
                  <a:srgbClr val="FF0000"/>
                </a:highlight>
                <a:latin typeface="Arial"/>
                <a:ea typeface="Arial"/>
                <a:cs typeface="Arial"/>
              </a:rPr>
              <a:t>Следующий шаг: Начать лечение, при наличии, кислородом; рассмотреть возможность госпитализации или перевода; рассмотреть возможность дополнительного лечения (в зависимости от условий).</a:t>
            </a:r>
          </a:p>
        </p:txBody>
      </p:sp>
    </p:spTree>
    <p:extLst>
      <p:ext uri="{BB962C8B-B14F-4D97-AF65-F5344CB8AC3E}">
        <p14:creationId xmlns:p14="http://schemas.microsoft.com/office/powerpoint/2010/main" val="2279545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E730-93B3-D7F9-8442-37CEE61DB94B}"/>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Случай из практики № 3</a:t>
            </a:r>
          </a:p>
        </p:txBody>
      </p:sp>
      <p:sp>
        <p:nvSpPr>
          <p:cNvPr id="3" name="Content Placeholder 2">
            <a:extLst>
              <a:ext uri="{FF2B5EF4-FFF2-40B4-BE49-F238E27FC236}">
                <a16:creationId xmlns:a16="http://schemas.microsoft.com/office/drawing/2014/main" id="{5F5841DD-EC69-642D-1B3E-3C70FEE02D0E}"/>
              </a:ext>
            </a:extLst>
          </p:cNvPr>
          <p:cNvSpPr>
            <a:spLocks noGrp="1"/>
          </p:cNvSpPr>
          <p:nvPr>
            <p:ph idx="1"/>
          </p:nvPr>
        </p:nvSpPr>
        <p:spPr>
          <a:xfrm>
            <a:off x="838200" y="1636730"/>
            <a:ext cx="10873154" cy="4932746"/>
          </a:xfrm>
        </p:spPr>
        <p:txBody>
          <a:bodyPr vert="horz" lIns="91440" tIns="45720" rIns="91440" bIns="45720" rtlCol="0" anchor="t">
            <a:noAutofit/>
          </a:bodyPr>
          <a:lstStyle/>
          <a:p>
            <a:r>
              <a:rPr lang="ru-RU" sz="2800" b="0" i="0" strike="noStrike" cap="none" spc="0" baseline="0" dirty="0">
                <a:solidFill>
                  <a:srgbClr val="262626"/>
                </a:solidFill>
                <a:effectLst/>
                <a:latin typeface="Arial"/>
                <a:ea typeface="Arial"/>
                <a:cs typeface="Arial"/>
              </a:rPr>
              <a:t>27-летняя женщина приходит в клинику</a:t>
            </a:r>
          </a:p>
          <a:p>
            <a:r>
              <a:rPr lang="ru-RU" sz="2800" b="0" i="0" strike="noStrike" cap="none" spc="0" baseline="0" dirty="0">
                <a:solidFill>
                  <a:srgbClr val="262626"/>
                </a:solidFill>
                <a:effectLst/>
                <a:latin typeface="Arial"/>
                <a:ea typeface="Arial"/>
                <a:cs typeface="Arial"/>
              </a:rPr>
              <a:t>У нее кашель, недомогание, и она недавно ездила на автобусе с группой людей, которые кашляли</a:t>
            </a:r>
          </a:p>
          <a:p>
            <a:r>
              <a:rPr lang="ru-RU" sz="2800" b="0" i="0" strike="noStrike" cap="none" spc="0" baseline="0" dirty="0">
                <a:solidFill>
                  <a:srgbClr val="262626"/>
                </a:solidFill>
                <a:effectLst/>
                <a:latin typeface="Arial"/>
                <a:ea typeface="Arial"/>
                <a:cs typeface="Arial"/>
              </a:rPr>
              <a:t>Основные показатели жизнедеятельности: ЧСС 89; ЧД: 12; SpO2: 98 %; АД 120/73; </a:t>
            </a:r>
            <a:r>
              <a:rPr lang="ru-RU" dirty="0">
                <a:solidFill>
                  <a:srgbClr val="262626"/>
                </a:solidFill>
                <a:latin typeface="Arial"/>
                <a:ea typeface="Arial"/>
                <a:cs typeface="Arial"/>
              </a:rPr>
              <a:t>т</a:t>
            </a:r>
            <a:r>
              <a:rPr lang="ru-RU" sz="2800" b="0" i="0" strike="noStrike" cap="none" spc="0" baseline="0" dirty="0">
                <a:solidFill>
                  <a:srgbClr val="262626"/>
                </a:solidFill>
                <a:effectLst/>
                <a:latin typeface="Arial"/>
                <a:ea typeface="Arial"/>
                <a:cs typeface="Arial"/>
              </a:rPr>
              <a:t>емпература 36,5</a:t>
            </a:r>
          </a:p>
          <a:p>
            <a:r>
              <a:rPr lang="ru-RU" sz="2800" b="0" i="0" strike="noStrike" cap="none" spc="0" baseline="0" dirty="0">
                <a:solidFill>
                  <a:srgbClr val="262626"/>
                </a:solidFill>
                <a:effectLst/>
                <a:latin typeface="Arial"/>
                <a:ea typeface="Arial"/>
                <a:cs typeface="Arial"/>
              </a:rPr>
              <a:t>Выглядит стабильно, способна отвечать на вопросы надлежащим образом, не имеет повышенной работы дыхания, не имеет одышки</a:t>
            </a:r>
          </a:p>
        </p:txBody>
      </p:sp>
    </p:spTree>
    <p:extLst>
      <p:ext uri="{BB962C8B-B14F-4D97-AF65-F5344CB8AC3E}">
        <p14:creationId xmlns:p14="http://schemas.microsoft.com/office/powerpoint/2010/main" val="337432414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945A-BB06-FCFE-92AC-1AA6B753D668}"/>
              </a:ext>
            </a:extLst>
          </p:cNvPr>
          <p:cNvSpPr>
            <a:spLocks noGrp="1"/>
          </p:cNvSpPr>
          <p:nvPr>
            <p:ph type="title"/>
          </p:nvPr>
        </p:nvSpPr>
        <p:spPr>
          <a:xfrm>
            <a:off x="838199" y="299736"/>
            <a:ext cx="8543925" cy="800039"/>
          </a:xfrm>
        </p:spPr>
        <p:txBody>
          <a:bodyPr/>
          <a:lstStyle/>
          <a:p>
            <a:r>
              <a:rPr lang="ru-RU" sz="3600" b="1" i="0" strike="noStrike" cap="none" spc="0" baseline="0" dirty="0">
                <a:solidFill>
                  <a:srgbClr val="577F9F"/>
                </a:solidFill>
                <a:effectLst/>
                <a:latin typeface="Arial"/>
                <a:ea typeface="Arial"/>
                <a:cs typeface="Arial"/>
              </a:rPr>
              <a:t>Случай № 3: Продолжение</a:t>
            </a:r>
          </a:p>
        </p:txBody>
      </p:sp>
      <p:sp>
        <p:nvSpPr>
          <p:cNvPr id="3" name="Content Placeholder 2">
            <a:extLst>
              <a:ext uri="{FF2B5EF4-FFF2-40B4-BE49-F238E27FC236}">
                <a16:creationId xmlns:a16="http://schemas.microsoft.com/office/drawing/2014/main" id="{0BA7DB76-82C4-8C94-D128-E757AEA5F351}"/>
              </a:ext>
            </a:extLst>
          </p:cNvPr>
          <p:cNvSpPr>
            <a:spLocks noGrp="1"/>
          </p:cNvSpPr>
          <p:nvPr>
            <p:ph idx="1"/>
          </p:nvPr>
        </p:nvSpPr>
        <p:spPr>
          <a:xfrm>
            <a:off x="838198" y="1267955"/>
            <a:ext cx="9797718" cy="4932746"/>
          </a:xfrm>
        </p:spPr>
        <p:txBody>
          <a:bodyPr/>
          <a:lstStyle/>
          <a:p>
            <a:r>
              <a:rPr lang="ru-RU" sz="2400" b="1" i="0" strike="noStrike" cap="none" spc="0" baseline="0" dirty="0">
                <a:solidFill>
                  <a:srgbClr val="262626"/>
                </a:solidFill>
                <a:effectLst/>
                <a:latin typeface="Arial"/>
                <a:ea typeface="Arial"/>
                <a:cs typeface="Arial"/>
              </a:rPr>
              <a:t>У этого пациента COVID?</a:t>
            </a:r>
          </a:p>
          <a:p>
            <a:pPr lvl="1"/>
            <a:r>
              <a:rPr lang="ru-RU" sz="2000" b="0" i="0" strike="noStrike" cap="none" spc="0" baseline="0" dirty="0">
                <a:solidFill>
                  <a:srgbClr val="262626"/>
                </a:solidFill>
                <a:effectLst/>
                <a:latin typeface="Arial"/>
                <a:ea typeface="Arial"/>
                <a:cs typeface="Arial"/>
              </a:rPr>
              <a:t>Результаты экспресс-тестов в Вашей клинике подтверждают коронавирусную инфекцию COVID-19.</a:t>
            </a:r>
          </a:p>
          <a:p>
            <a:r>
              <a:rPr lang="ru-RU" sz="2400" b="1" i="0" strike="noStrike" cap="none" spc="0" baseline="0" dirty="0">
                <a:solidFill>
                  <a:srgbClr val="262626"/>
                </a:solidFill>
                <a:effectLst/>
                <a:latin typeface="Arial"/>
                <a:ea typeface="Arial"/>
                <a:cs typeface="Arial"/>
              </a:rPr>
              <a:t>Наблюдаются ли у этого пациента тяжелые симптомы?</a:t>
            </a:r>
          </a:p>
          <a:p>
            <a:pPr lvl="1"/>
            <a:r>
              <a:rPr lang="ru-RU" sz="2000" b="0" i="0" strike="noStrike" cap="none" spc="0" baseline="0" dirty="0">
                <a:solidFill>
                  <a:srgbClr val="262626"/>
                </a:solidFill>
                <a:effectLst/>
                <a:latin typeface="Arial"/>
                <a:ea typeface="Arial"/>
                <a:cs typeface="Arial"/>
              </a:rPr>
              <a:t>Нет, она соответствует определению случая коронавирусного заболевания COVID-19 легкой степени тяжести.</a:t>
            </a:r>
          </a:p>
          <a:p>
            <a:r>
              <a:rPr lang="ru-RU" sz="2400" b="1" i="0" strike="noStrike" cap="none" spc="0" baseline="0" dirty="0">
                <a:solidFill>
                  <a:srgbClr val="262626"/>
                </a:solidFill>
                <a:effectLst/>
                <a:latin typeface="Arial"/>
                <a:ea typeface="Arial"/>
                <a:cs typeface="Arial"/>
              </a:rPr>
              <a:t>Наблюдались ли у нее симптомы в течение менее 5 дней?</a:t>
            </a:r>
          </a:p>
          <a:p>
            <a:pPr lvl="1"/>
            <a:r>
              <a:rPr lang="ru-RU" sz="2000" b="0" i="0" strike="noStrike" cap="none" spc="0" baseline="0" dirty="0">
                <a:solidFill>
                  <a:srgbClr val="262626"/>
                </a:solidFill>
                <a:effectLst/>
                <a:latin typeface="Arial"/>
                <a:ea typeface="Arial"/>
                <a:cs typeface="Arial"/>
              </a:rPr>
              <a:t>Да — начало симптомов было за 3 дня </a:t>
            </a:r>
          </a:p>
        </p:txBody>
      </p:sp>
      <p:sp>
        <p:nvSpPr>
          <p:cNvPr id="4" name="TextBox 3">
            <a:extLst>
              <a:ext uri="{FF2B5EF4-FFF2-40B4-BE49-F238E27FC236}">
                <a16:creationId xmlns:a16="http://schemas.microsoft.com/office/drawing/2014/main" id="{5B16C820-D7E2-C16B-7ACC-E361723D4939}"/>
              </a:ext>
            </a:extLst>
          </p:cNvPr>
          <p:cNvSpPr txBox="1"/>
          <p:nvPr/>
        </p:nvSpPr>
        <p:spPr>
          <a:xfrm>
            <a:off x="627186" y="5015190"/>
            <a:ext cx="10726616" cy="944880"/>
          </a:xfrm>
          <a:prstGeom prst="rect">
            <a:avLst/>
          </a:prstGeom>
          <a:noFill/>
        </p:spPr>
        <p:txBody>
          <a:bodyPr wrap="square" rtlCol="0">
            <a:spAutoFit/>
          </a:bodyPr>
          <a:lstStyle/>
          <a:p>
            <a:r>
              <a:rPr lang="ru-RU" sz="2800" b="1" i="0" strike="noStrike" cap="none" spc="0" baseline="0" dirty="0">
                <a:solidFill>
                  <a:srgbClr val="000000"/>
                </a:solidFill>
                <a:effectLst/>
                <a:latin typeface="Arial"/>
                <a:ea typeface="Arial"/>
                <a:cs typeface="Arial"/>
              </a:rPr>
              <a:t>Следующий шаг: оценка соответствия критериям для получения перорального противовирусного лечения</a:t>
            </a:r>
          </a:p>
        </p:txBody>
      </p:sp>
    </p:spTree>
    <p:extLst>
      <p:ext uri="{BB962C8B-B14F-4D97-AF65-F5344CB8AC3E}">
        <p14:creationId xmlns:p14="http://schemas.microsoft.com/office/powerpoint/2010/main" val="36479863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1A90-7D2A-4701-A7FE-119A5F972B7B}"/>
              </a:ext>
            </a:extLst>
          </p:cNvPr>
          <p:cNvSpPr>
            <a:spLocks noGrp="1"/>
          </p:cNvSpPr>
          <p:nvPr>
            <p:ph type="title"/>
          </p:nvPr>
        </p:nvSpPr>
        <p:spPr>
          <a:xfrm>
            <a:off x="464975" y="290114"/>
            <a:ext cx="8543925" cy="800039"/>
          </a:xfrm>
        </p:spPr>
        <p:txBody>
          <a:bodyPr/>
          <a:lstStyle/>
          <a:p>
            <a:r>
              <a:rPr lang="ru-RU" sz="3600" b="1" i="0" strike="noStrike" cap="none" spc="0" baseline="0">
                <a:solidFill>
                  <a:srgbClr val="577F9F"/>
                </a:solidFill>
                <a:effectLst/>
                <a:latin typeface="Arial"/>
                <a:ea typeface="Arial"/>
                <a:cs typeface="Arial"/>
              </a:rPr>
              <a:t>Развитие и улучшение лечения</a:t>
            </a:r>
          </a:p>
        </p:txBody>
      </p:sp>
      <p:sp>
        <p:nvSpPr>
          <p:cNvPr id="3" name="Content Placeholder 2">
            <a:extLst>
              <a:ext uri="{FF2B5EF4-FFF2-40B4-BE49-F238E27FC236}">
                <a16:creationId xmlns:a16="http://schemas.microsoft.com/office/drawing/2014/main" id="{FF3057CD-0BD5-679E-ED62-B032FEA58335}"/>
              </a:ext>
            </a:extLst>
          </p:cNvPr>
          <p:cNvSpPr>
            <a:spLocks noGrp="1"/>
          </p:cNvSpPr>
          <p:nvPr>
            <p:ph idx="1"/>
          </p:nvPr>
        </p:nvSpPr>
        <p:spPr>
          <a:xfrm>
            <a:off x="800876" y="1176787"/>
            <a:ext cx="11013489" cy="4504426"/>
          </a:xfrm>
        </p:spPr>
        <p:txBody>
          <a:bodyPr/>
          <a:lstStyle/>
          <a:p>
            <a:pPr marL="0" indent="0">
              <a:buNone/>
            </a:pPr>
            <a:r>
              <a:rPr lang="ru-RU" sz="2000" b="0" i="0" strike="noStrike" cap="none" spc="0" baseline="0" dirty="0">
                <a:solidFill>
                  <a:srgbClr val="262626"/>
                </a:solidFill>
                <a:effectLst/>
                <a:latin typeface="Arial"/>
                <a:ea typeface="Arial"/>
                <a:cs typeface="Arial"/>
              </a:rPr>
              <a:t>Опыт и основанные на фактических данных методы лечения постоянно со временем улучшаются.</a:t>
            </a:r>
          </a:p>
          <a:p>
            <a:r>
              <a:rPr lang="ru-RU" sz="2000" b="0" i="0" strike="noStrike" cap="none" spc="0" baseline="0" dirty="0">
                <a:solidFill>
                  <a:srgbClr val="262626"/>
                </a:solidFill>
                <a:effectLst/>
                <a:latin typeface="Arial"/>
                <a:ea typeface="Arial"/>
                <a:cs typeface="Arial"/>
              </a:rPr>
              <a:t>Пероральные противовирусные препараты: Программа Test </a:t>
            </a:r>
            <a:r>
              <a:rPr lang="ru-RU" sz="2000" b="0" i="0" strike="noStrike" cap="none" spc="0" baseline="0" dirty="0" err="1">
                <a:solidFill>
                  <a:srgbClr val="262626"/>
                </a:solidFill>
                <a:effectLst/>
                <a:latin typeface="Arial"/>
                <a:ea typeface="Arial"/>
                <a:cs typeface="Arial"/>
              </a:rPr>
              <a:t>to</a:t>
            </a:r>
            <a:r>
              <a:rPr lang="ru-RU" sz="2000" b="0" i="0" strike="noStrike" cap="none" spc="0" baseline="0" dirty="0">
                <a:solidFill>
                  <a:srgbClr val="262626"/>
                </a:solidFill>
                <a:effectLst/>
                <a:latin typeface="Arial"/>
                <a:ea typeface="Arial"/>
                <a:cs typeface="Arial"/>
              </a:rPr>
              <a:t> </a:t>
            </a:r>
            <a:r>
              <a:rPr lang="ru-RU" sz="2000" b="0" i="0" strike="noStrike" cap="none" spc="0" baseline="0" dirty="0" err="1">
                <a:solidFill>
                  <a:srgbClr val="262626"/>
                </a:solidFill>
                <a:effectLst/>
                <a:latin typeface="Arial"/>
                <a:ea typeface="Arial"/>
                <a:cs typeface="Arial"/>
              </a:rPr>
              <a:t>Treat</a:t>
            </a:r>
            <a:r>
              <a:rPr lang="ru-RU" sz="2000" b="0" i="0" strike="noStrike" cap="none" spc="0" baseline="0" dirty="0">
                <a:solidFill>
                  <a:srgbClr val="262626"/>
                </a:solidFill>
                <a:effectLst/>
                <a:latin typeface="Arial"/>
                <a:ea typeface="Arial"/>
                <a:cs typeface="Arial"/>
              </a:rPr>
              <a:t> связывает раннюю диагностику с пероральными противовирусными препаратами для пациентов, соответствующих критериям</a:t>
            </a:r>
          </a:p>
          <a:p>
            <a:r>
              <a:rPr lang="ru-RU" sz="2000" b="0" i="0" strike="noStrike" cap="none" spc="0" baseline="0" dirty="0">
                <a:solidFill>
                  <a:srgbClr val="262626"/>
                </a:solidFill>
                <a:effectLst/>
                <a:latin typeface="Arial"/>
                <a:ea typeface="Arial"/>
                <a:cs typeface="Arial"/>
              </a:rPr>
              <a:t>В/в противовирусные препараты: еще один вариант для </a:t>
            </a:r>
            <a:r>
              <a:rPr lang="ru-RU" sz="2000" b="0" i="0" strike="noStrike" cap="none" spc="0" baseline="0" dirty="0" err="1">
                <a:solidFill>
                  <a:srgbClr val="262626"/>
                </a:solidFill>
                <a:effectLst/>
                <a:latin typeface="Arial"/>
                <a:ea typeface="Arial"/>
                <a:cs typeface="Arial"/>
              </a:rPr>
              <a:t>негоспитализированных</a:t>
            </a:r>
            <a:r>
              <a:rPr lang="ru-RU" sz="2000" b="0" i="0" strike="noStrike" cap="none" spc="0" baseline="0" dirty="0">
                <a:solidFill>
                  <a:srgbClr val="262626"/>
                </a:solidFill>
                <a:effectLst/>
                <a:latin typeface="Arial"/>
                <a:ea typeface="Arial"/>
                <a:cs typeface="Arial"/>
              </a:rPr>
              <a:t> пациентов и некоторых госпитализированных пациентов</a:t>
            </a:r>
          </a:p>
          <a:p>
            <a:r>
              <a:rPr lang="ru-RU" sz="2000" b="0" i="0" strike="noStrike" cap="none" spc="0" baseline="0" dirty="0">
                <a:solidFill>
                  <a:srgbClr val="262626"/>
                </a:solidFill>
                <a:effectLst/>
                <a:latin typeface="Arial"/>
                <a:ea typeface="Arial"/>
                <a:cs typeface="Arial"/>
              </a:rPr>
              <a:t>Дополнительные методы лечения, такие как моноклональные антитела, антикоагулянты, ингибиторы IL-6: зависят от тяжести заболевания</a:t>
            </a:r>
            <a:endParaRPr lang="en-US" sz="2000" dirty="0"/>
          </a:p>
          <a:p>
            <a:r>
              <a:rPr lang="ru-RU" sz="2000" b="0" i="0" strike="noStrike" cap="none" spc="0" baseline="0" dirty="0">
                <a:solidFill>
                  <a:srgbClr val="262626"/>
                </a:solidFill>
                <a:effectLst/>
                <a:latin typeface="Arial"/>
                <a:ea typeface="Arial"/>
                <a:cs typeface="Arial"/>
              </a:rPr>
              <a:t>Системные кортикостероиды: улучшает исходы у госпитализированных пациентов, нуждающихся в дополнительном кислороде</a:t>
            </a:r>
          </a:p>
          <a:p>
            <a:r>
              <a:rPr lang="ru-RU" sz="2000" b="0" i="0" strike="noStrike" cap="none" spc="0" baseline="0" dirty="0">
                <a:solidFill>
                  <a:srgbClr val="262626"/>
                </a:solidFill>
                <a:effectLst/>
                <a:latin typeface="Arial"/>
                <a:ea typeface="Arial"/>
                <a:cs typeface="Arial"/>
              </a:rPr>
              <a:t>Эффективная с позиций доказательной медицины кислородная терапия: лечение гипоксемии, вызванной коронавирусной инфекцией COVID-19</a:t>
            </a:r>
          </a:p>
        </p:txBody>
      </p:sp>
      <p:sp>
        <p:nvSpPr>
          <p:cNvPr id="5" name="TextBox 4">
            <a:extLst>
              <a:ext uri="{FF2B5EF4-FFF2-40B4-BE49-F238E27FC236}">
                <a16:creationId xmlns:a16="http://schemas.microsoft.com/office/drawing/2014/main" id="{3748606F-3C5A-A1FE-21A8-74F1946D25C4}"/>
              </a:ext>
            </a:extLst>
          </p:cNvPr>
          <p:cNvSpPr txBox="1"/>
          <p:nvPr/>
        </p:nvSpPr>
        <p:spPr>
          <a:xfrm>
            <a:off x="800876" y="6273225"/>
            <a:ext cx="11391124" cy="584775"/>
          </a:xfrm>
          <a:prstGeom prst="rect">
            <a:avLst/>
          </a:prstGeom>
          <a:noFill/>
        </p:spPr>
        <p:txBody>
          <a:bodyPr wrap="square" rtlCol="0">
            <a:spAutoFit/>
          </a:bodyPr>
          <a:lstStyle/>
          <a:p>
            <a:r>
              <a:rPr lang="ru-RU" sz="1600" b="0" i="0" strike="noStrike" cap="none" spc="0" baseline="0" dirty="0">
                <a:solidFill>
                  <a:srgbClr val="000000"/>
                </a:solidFill>
                <a:effectLst/>
                <a:latin typeface="Arial"/>
                <a:ea typeface="Arial"/>
                <a:cs typeface="Arial"/>
                <a:hlinkClick r:id="rId4" history="0"/>
              </a:rPr>
              <a:t>Ознакомьтесь с обновленными руководствами по коронавирусной инфекции COVID-19 и рекомендациями здесь</a:t>
            </a:r>
            <a:endParaRPr lang="en-US" sz="1600" dirty="0">
              <a:solidFill>
                <a:srgbClr val="000000"/>
              </a:solidFill>
              <a:effectLst/>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053565"/>
      </p:ext>
    </p:extLst>
  </p:cSld>
  <p:clrMapOvr>
    <a:masterClrMapping/>
  </p:clrMapOvr>
  <p:transition/>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A676-F294-94D6-9237-0C9F6B1FF4B5}"/>
              </a:ext>
            </a:extLst>
          </p:cNvPr>
          <p:cNvSpPr>
            <a:spLocks noGrp="1"/>
          </p:cNvSpPr>
          <p:nvPr>
            <p:ph type="title"/>
          </p:nvPr>
        </p:nvSpPr>
        <p:spPr/>
        <p:txBody>
          <a:bodyPr/>
          <a:lstStyle/>
          <a:p>
            <a:r>
              <a:rPr lang="ru-RU" sz="3600" b="1" i="0" strike="noStrike" cap="none" spc="0" baseline="0" dirty="0">
                <a:solidFill>
                  <a:srgbClr val="577F9F"/>
                </a:solidFill>
                <a:effectLst/>
                <a:latin typeface="Arial"/>
                <a:ea typeface="Arial"/>
                <a:cs typeface="Arial"/>
              </a:rPr>
              <a:t>Случай № 3: Продолжение</a:t>
            </a:r>
          </a:p>
        </p:txBody>
      </p:sp>
      <p:sp>
        <p:nvSpPr>
          <p:cNvPr id="3" name="Content Placeholder 2">
            <a:extLst>
              <a:ext uri="{FF2B5EF4-FFF2-40B4-BE49-F238E27FC236}">
                <a16:creationId xmlns:a16="http://schemas.microsoft.com/office/drawing/2014/main" id="{7DACEC25-30E9-B044-385B-474932B0D5BB}"/>
              </a:ext>
            </a:extLst>
          </p:cNvPr>
          <p:cNvSpPr>
            <a:spLocks noGrp="1"/>
          </p:cNvSpPr>
          <p:nvPr>
            <p:ph idx="1"/>
          </p:nvPr>
        </p:nvSpPr>
        <p:spPr/>
        <p:txBody>
          <a:bodyPr/>
          <a:lstStyle/>
          <a:p>
            <a:r>
              <a:rPr lang="ru-RU" sz="2000" b="0" i="0" strike="noStrike" cap="none" spc="0" baseline="0" dirty="0">
                <a:solidFill>
                  <a:srgbClr val="262626"/>
                </a:solidFill>
                <a:effectLst/>
                <a:latin typeface="Arial"/>
                <a:ea typeface="Arial"/>
                <a:cs typeface="Arial"/>
              </a:rPr>
              <a:t>Критерии высокого риска:</a:t>
            </a:r>
          </a:p>
          <a:p>
            <a:pPr lvl="1"/>
            <a:r>
              <a:rPr lang="ru-RU" sz="1800" b="0" i="0" strike="noStrike" cap="none" spc="0" baseline="0" dirty="0">
                <a:solidFill>
                  <a:srgbClr val="262626"/>
                </a:solidFill>
                <a:effectLst/>
                <a:latin typeface="Arial"/>
                <a:ea typeface="Arial"/>
                <a:cs typeface="Arial"/>
              </a:rPr>
              <a:t>Возраст ≥ 65 лет, независимо от статуса вакцинации; или 50–64 года, если вакцинация не проводилась</a:t>
            </a:r>
          </a:p>
          <a:p>
            <a:pPr lvl="1"/>
            <a:r>
              <a:rPr lang="ru-RU" sz="1800" b="0" i="0" strike="noStrike" cap="none" spc="0" baseline="0" dirty="0">
                <a:solidFill>
                  <a:srgbClr val="262626"/>
                </a:solidFill>
                <a:effectLst/>
                <a:latin typeface="Arial"/>
                <a:ea typeface="Arial"/>
                <a:cs typeface="Arial"/>
              </a:rPr>
              <a:t>ИМТ ≥ 30 кг/м2</a:t>
            </a:r>
          </a:p>
          <a:p>
            <a:pPr lvl="1"/>
            <a:r>
              <a:rPr lang="ru-RU" sz="1800" b="0" i="0" strike="noStrike" cap="none" spc="0" baseline="0" dirty="0">
                <a:solidFill>
                  <a:srgbClr val="262626"/>
                </a:solidFill>
                <a:effectLst/>
                <a:latin typeface="Arial"/>
                <a:ea typeface="Arial"/>
                <a:cs typeface="Arial"/>
              </a:rPr>
              <a:t>Беременность </a:t>
            </a:r>
          </a:p>
          <a:p>
            <a:pPr lvl="1"/>
            <a:r>
              <a:rPr lang="ru-RU" sz="1800" b="0" i="0" strike="noStrike" cap="none" spc="0" baseline="0" dirty="0">
                <a:solidFill>
                  <a:srgbClr val="262626"/>
                </a:solidFill>
                <a:effectLst/>
                <a:latin typeface="Arial"/>
                <a:ea typeface="Arial"/>
                <a:cs typeface="Arial"/>
              </a:rPr>
              <a:t>Сахарный диабет </a:t>
            </a:r>
          </a:p>
          <a:p>
            <a:pPr lvl="1"/>
            <a:r>
              <a:rPr lang="ru-RU" sz="1800" b="0" i="0" strike="noStrike" cap="none" spc="0" baseline="0" dirty="0" err="1">
                <a:solidFill>
                  <a:srgbClr val="262626"/>
                </a:solidFill>
                <a:effectLst/>
                <a:latin typeface="Arial"/>
                <a:ea typeface="Arial"/>
                <a:cs typeface="Arial"/>
              </a:rPr>
              <a:t>Серповидноклеточная</a:t>
            </a:r>
            <a:r>
              <a:rPr lang="ru-RU" sz="1800" b="0" i="0" strike="noStrike" cap="none" spc="0" baseline="0" dirty="0">
                <a:solidFill>
                  <a:srgbClr val="262626"/>
                </a:solidFill>
                <a:effectLst/>
                <a:latin typeface="Arial"/>
                <a:ea typeface="Arial"/>
                <a:cs typeface="Arial"/>
              </a:rPr>
              <a:t> болезнь </a:t>
            </a:r>
          </a:p>
          <a:p>
            <a:pPr lvl="1"/>
            <a:r>
              <a:rPr lang="ru-RU" sz="1800" b="0" i="0" strike="noStrike" cap="none" spc="0" baseline="0" dirty="0">
                <a:solidFill>
                  <a:srgbClr val="262626"/>
                </a:solidFill>
                <a:effectLst/>
                <a:latin typeface="Arial"/>
                <a:ea typeface="Arial"/>
                <a:cs typeface="Arial"/>
              </a:rPr>
              <a:t>Нарушения развития центральной нервной системы </a:t>
            </a:r>
          </a:p>
          <a:p>
            <a:pPr lvl="1"/>
            <a:r>
              <a:rPr lang="ru-RU" sz="1800" b="0" i="0" strike="noStrike" cap="none" spc="0" baseline="0" dirty="0">
                <a:solidFill>
                  <a:srgbClr val="262626"/>
                </a:solidFill>
                <a:effectLst/>
                <a:latin typeface="Arial"/>
                <a:ea typeface="Arial"/>
                <a:cs typeface="Arial"/>
              </a:rPr>
              <a:t>Хроническое заболевание почек, стадия 3b или хуже </a:t>
            </a:r>
          </a:p>
          <a:p>
            <a:pPr lvl="1"/>
            <a:r>
              <a:rPr lang="ru-RU" sz="1800" b="0" i="0" strike="noStrike" cap="none" spc="0" baseline="0" dirty="0">
                <a:solidFill>
                  <a:srgbClr val="262626"/>
                </a:solidFill>
                <a:effectLst/>
                <a:latin typeface="Arial"/>
                <a:ea typeface="Arial"/>
                <a:cs typeface="Arial"/>
              </a:rPr>
              <a:t>Сердечно-сосудистые заболевания, гипертензия или заболевания легких </a:t>
            </a:r>
          </a:p>
          <a:p>
            <a:pPr lvl="1"/>
            <a:r>
              <a:rPr lang="ru-RU" sz="1800" b="0" i="0" strike="noStrike" cap="none" spc="0" baseline="0" dirty="0">
                <a:solidFill>
                  <a:srgbClr val="262626"/>
                </a:solidFill>
                <a:effectLst/>
                <a:latin typeface="Arial"/>
                <a:ea typeface="Arial"/>
                <a:cs typeface="Arial"/>
              </a:rPr>
              <a:t>Заболевание, ослабляющее иммунитет (например, ВИЧ) </a:t>
            </a:r>
          </a:p>
          <a:p>
            <a:pPr lvl="1"/>
            <a:r>
              <a:rPr lang="ru-RU" sz="1800" b="0" i="0" strike="noStrike" cap="none" spc="0" baseline="0" dirty="0">
                <a:solidFill>
                  <a:srgbClr val="262626"/>
                </a:solidFill>
                <a:effectLst/>
                <a:latin typeface="Arial"/>
                <a:ea typeface="Arial"/>
                <a:cs typeface="Arial"/>
              </a:rPr>
              <a:t>Туберкулез </a:t>
            </a:r>
          </a:p>
          <a:p>
            <a:pPr lvl="1"/>
            <a:r>
              <a:rPr lang="ru-RU" sz="1800" b="0" i="0" strike="noStrike" cap="none" spc="0" baseline="0" dirty="0">
                <a:solidFill>
                  <a:srgbClr val="262626"/>
                </a:solidFill>
                <a:effectLst/>
                <a:latin typeface="Arial"/>
                <a:ea typeface="Arial"/>
                <a:cs typeface="Arial"/>
              </a:rPr>
              <a:t>Медицинское состояние, определенное врачом, или демографические факторы, которые предположительно подвергают пациента высокому риску прогрессирования заболевания </a:t>
            </a:r>
          </a:p>
        </p:txBody>
      </p:sp>
      <p:sp>
        <p:nvSpPr>
          <p:cNvPr id="4" name="TextBox 3">
            <a:extLst>
              <a:ext uri="{FF2B5EF4-FFF2-40B4-BE49-F238E27FC236}">
                <a16:creationId xmlns:a16="http://schemas.microsoft.com/office/drawing/2014/main" id="{C3EECFD3-0327-A975-2894-8730FAEDD049}"/>
              </a:ext>
            </a:extLst>
          </p:cNvPr>
          <p:cNvSpPr txBox="1"/>
          <p:nvPr/>
        </p:nvSpPr>
        <p:spPr>
          <a:xfrm>
            <a:off x="9382124" y="2315183"/>
            <a:ext cx="2349432" cy="4154984"/>
          </a:xfrm>
          <a:prstGeom prst="rect">
            <a:avLst/>
          </a:prstGeom>
          <a:noFill/>
        </p:spPr>
        <p:txBody>
          <a:bodyPr wrap="square" rtlCol="0">
            <a:spAutoFit/>
          </a:bodyPr>
          <a:lstStyle/>
          <a:p>
            <a:r>
              <a:rPr lang="ru-RU" sz="2400" b="1" i="0" strike="noStrike" cap="none" spc="0" baseline="0" dirty="0">
                <a:solidFill>
                  <a:srgbClr val="000000"/>
                </a:solidFill>
                <a:effectLst/>
                <a:highlight>
                  <a:srgbClr val="FF0000"/>
                </a:highlight>
                <a:latin typeface="Arial"/>
                <a:ea typeface="Arial"/>
                <a:cs typeface="Arial"/>
              </a:rPr>
              <a:t>Этот пациент не соответствует ни одному из следующих критериев:</a:t>
            </a:r>
          </a:p>
          <a:p>
            <a:endParaRPr lang="en-US" sz="2400" b="1" dirty="0">
              <a:highlight>
                <a:srgbClr val="FF0000"/>
              </a:highlight>
            </a:endParaRPr>
          </a:p>
          <a:p>
            <a:r>
              <a:rPr lang="ru-RU" sz="2400" b="1" i="0" strike="noStrike" cap="none" spc="0" baseline="0" dirty="0">
                <a:solidFill>
                  <a:srgbClr val="000000"/>
                </a:solidFill>
                <a:effectLst/>
                <a:highlight>
                  <a:srgbClr val="FF0000"/>
                </a:highlight>
                <a:latin typeface="Arial"/>
                <a:ea typeface="Arial"/>
                <a:cs typeface="Arial"/>
              </a:rPr>
              <a:t>Показания к применению </a:t>
            </a:r>
            <a:r>
              <a:rPr lang="ru-RU" sz="2400" b="1" i="0" strike="noStrike" cap="none" spc="0" baseline="0" dirty="0" err="1">
                <a:solidFill>
                  <a:srgbClr val="000000"/>
                </a:solidFill>
                <a:effectLst/>
                <a:highlight>
                  <a:srgbClr val="FF0000"/>
                </a:highlight>
                <a:latin typeface="Arial"/>
                <a:ea typeface="Arial"/>
                <a:cs typeface="Arial"/>
              </a:rPr>
              <a:t>паксловида</a:t>
            </a:r>
            <a:r>
              <a:rPr lang="ru-RU" sz="2400" b="1" i="0" strike="noStrike" cap="none" spc="0" baseline="0" dirty="0">
                <a:solidFill>
                  <a:srgbClr val="000000"/>
                </a:solidFill>
                <a:effectLst/>
                <a:highlight>
                  <a:srgbClr val="FF0000"/>
                </a:highlight>
                <a:latin typeface="Arial"/>
                <a:ea typeface="Arial"/>
                <a:cs typeface="Arial"/>
              </a:rPr>
              <a:t> отсутствуют</a:t>
            </a:r>
          </a:p>
        </p:txBody>
      </p:sp>
    </p:spTree>
    <p:extLst>
      <p:ext uri="{BB962C8B-B14F-4D97-AF65-F5344CB8AC3E}">
        <p14:creationId xmlns:p14="http://schemas.microsoft.com/office/powerpoint/2010/main" val="478207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25A0-FE6C-DB2E-D26C-2A61D3EDEA3E}"/>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Случай из практики № 4</a:t>
            </a:r>
          </a:p>
        </p:txBody>
      </p:sp>
      <p:sp>
        <p:nvSpPr>
          <p:cNvPr id="3" name="Content Placeholder 2">
            <a:extLst>
              <a:ext uri="{FF2B5EF4-FFF2-40B4-BE49-F238E27FC236}">
                <a16:creationId xmlns:a16="http://schemas.microsoft.com/office/drawing/2014/main" id="{827C9D0A-5FF2-5C6B-9070-33C55174A8BC}"/>
              </a:ext>
            </a:extLst>
          </p:cNvPr>
          <p:cNvSpPr>
            <a:spLocks noGrp="1"/>
          </p:cNvSpPr>
          <p:nvPr>
            <p:ph idx="1"/>
          </p:nvPr>
        </p:nvSpPr>
        <p:spPr>
          <a:xfrm>
            <a:off x="838200" y="1636730"/>
            <a:ext cx="9356387" cy="4932746"/>
          </a:xfrm>
        </p:spPr>
        <p:txBody>
          <a:bodyPr vert="horz" lIns="91440" tIns="45720" rIns="91440" bIns="45720" rtlCol="0" anchor="t">
            <a:noAutofit/>
          </a:bodyPr>
          <a:lstStyle/>
          <a:p>
            <a:r>
              <a:rPr lang="ru-RU" sz="2800" b="0" i="0" strike="noStrike" cap="none" spc="0" baseline="0" dirty="0">
                <a:solidFill>
                  <a:srgbClr val="262626"/>
                </a:solidFill>
                <a:effectLst/>
                <a:latin typeface="Arial"/>
                <a:ea typeface="Arial"/>
                <a:cs typeface="Arial"/>
              </a:rPr>
              <a:t>45-летний мужчина приходит в клинику</a:t>
            </a:r>
          </a:p>
          <a:p>
            <a:r>
              <a:rPr lang="ru-RU" sz="2800" b="0" i="0" strike="noStrike" cap="none" spc="0" baseline="0" dirty="0">
                <a:solidFill>
                  <a:srgbClr val="262626"/>
                </a:solidFill>
                <a:effectLst/>
                <a:latin typeface="Arial"/>
                <a:ea typeface="Arial"/>
                <a:cs typeface="Arial"/>
              </a:rPr>
              <a:t>У него кашель, недомогание, и он недавно находился в церкви, где у 5 других людей впоследствии был диагностирован COVID</a:t>
            </a:r>
          </a:p>
          <a:p>
            <a:r>
              <a:rPr lang="ru-RU" sz="2800" b="0" i="0" strike="noStrike" cap="none" spc="0" baseline="0" dirty="0">
                <a:solidFill>
                  <a:srgbClr val="262626"/>
                </a:solidFill>
                <a:effectLst/>
                <a:latin typeface="Arial"/>
                <a:ea typeface="Arial"/>
                <a:cs typeface="Arial"/>
              </a:rPr>
              <a:t>Основные показатели жизнедеятельности: ЧСС 93; ЧД 14; SpO2: 96 %; АД 125/83; температура 38,0</a:t>
            </a:r>
          </a:p>
          <a:p>
            <a:r>
              <a:rPr lang="ru-RU" sz="2800" b="0" i="0" strike="noStrike" cap="none" spc="0" baseline="0" dirty="0">
                <a:solidFill>
                  <a:srgbClr val="262626"/>
                </a:solidFill>
                <a:effectLst/>
                <a:latin typeface="Arial"/>
                <a:ea typeface="Arial"/>
                <a:cs typeface="Arial"/>
              </a:rPr>
              <a:t>Выглядит стабильно, способен отвечать на вопросы надлежащим образом, без увеличения работы дыхания, без одышки </a:t>
            </a:r>
            <a:endParaRPr lang="en-US" dirty="0"/>
          </a:p>
        </p:txBody>
      </p:sp>
    </p:spTree>
    <p:extLst>
      <p:ext uri="{BB962C8B-B14F-4D97-AF65-F5344CB8AC3E}">
        <p14:creationId xmlns:p14="http://schemas.microsoft.com/office/powerpoint/2010/main" val="371933765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4866-19C8-217B-C99C-5A63829B65A7}"/>
              </a:ext>
            </a:extLst>
          </p:cNvPr>
          <p:cNvSpPr>
            <a:spLocks noGrp="1"/>
          </p:cNvSpPr>
          <p:nvPr>
            <p:ph type="title"/>
          </p:nvPr>
        </p:nvSpPr>
        <p:spPr/>
        <p:txBody>
          <a:bodyPr/>
          <a:lstStyle/>
          <a:p>
            <a:r>
              <a:rPr lang="ru-RU" sz="3600" b="1" i="0" strike="noStrike" cap="none" spc="0" baseline="0" dirty="0">
                <a:solidFill>
                  <a:srgbClr val="577F9F"/>
                </a:solidFill>
                <a:effectLst/>
                <a:latin typeface="Arial"/>
                <a:ea typeface="Arial"/>
                <a:cs typeface="Arial"/>
              </a:rPr>
              <a:t>Случай № 4: </a:t>
            </a:r>
            <a:r>
              <a:rPr lang="ru-RU" dirty="0">
                <a:latin typeface="Arial"/>
                <a:ea typeface="Arial"/>
                <a:cs typeface="Arial"/>
              </a:rPr>
              <a:t>П</a:t>
            </a:r>
            <a:r>
              <a:rPr lang="ru-RU" sz="3600" b="1" i="0" strike="noStrike" cap="none" spc="0" baseline="0" dirty="0">
                <a:solidFill>
                  <a:srgbClr val="577F9F"/>
                </a:solidFill>
                <a:effectLst/>
                <a:latin typeface="Arial"/>
                <a:ea typeface="Arial"/>
                <a:cs typeface="Arial"/>
              </a:rPr>
              <a:t>родолжение</a:t>
            </a:r>
          </a:p>
        </p:txBody>
      </p:sp>
      <p:sp>
        <p:nvSpPr>
          <p:cNvPr id="3" name="Content Placeholder 2">
            <a:extLst>
              <a:ext uri="{FF2B5EF4-FFF2-40B4-BE49-F238E27FC236}">
                <a16:creationId xmlns:a16="http://schemas.microsoft.com/office/drawing/2014/main" id="{7138CA91-D4E9-2209-FB69-AC627C092E70}"/>
              </a:ext>
            </a:extLst>
          </p:cNvPr>
          <p:cNvSpPr>
            <a:spLocks noGrp="1"/>
          </p:cNvSpPr>
          <p:nvPr>
            <p:ph idx="1"/>
          </p:nvPr>
        </p:nvSpPr>
        <p:spPr/>
        <p:txBody>
          <a:bodyPr/>
          <a:lstStyle/>
          <a:p>
            <a:r>
              <a:rPr lang="ru-RU" sz="2800" b="1" i="0" strike="noStrike" cap="none" spc="0" baseline="0">
                <a:solidFill>
                  <a:srgbClr val="262626"/>
                </a:solidFill>
                <a:effectLst/>
                <a:latin typeface="Arial"/>
                <a:ea typeface="Arial"/>
                <a:cs typeface="Arial"/>
              </a:rPr>
              <a:t>У этого пациента COVID?</a:t>
            </a:r>
          </a:p>
          <a:p>
            <a:pPr lvl="1"/>
            <a:r>
              <a:rPr lang="ru-RU" sz="2400" b="0" i="0" strike="noStrike" cap="none" spc="0" baseline="0">
                <a:solidFill>
                  <a:srgbClr val="262626"/>
                </a:solidFill>
                <a:effectLst/>
                <a:latin typeface="Arial"/>
                <a:ea typeface="Arial"/>
                <a:cs typeface="Arial"/>
              </a:rPr>
              <a:t>Да — подтверждается экспресс-тестом на антигены.</a:t>
            </a:r>
          </a:p>
          <a:p>
            <a:r>
              <a:rPr lang="ru-RU" sz="2800" b="1" i="0" strike="noStrike" cap="none" spc="0" baseline="0">
                <a:solidFill>
                  <a:srgbClr val="262626"/>
                </a:solidFill>
                <a:effectLst/>
                <a:latin typeface="Arial"/>
                <a:ea typeface="Arial"/>
                <a:cs typeface="Arial"/>
              </a:rPr>
              <a:t>Наблюдаются ли у этого пациента тяжелые симптомы?</a:t>
            </a:r>
          </a:p>
          <a:p>
            <a:pPr lvl="1"/>
            <a:r>
              <a:rPr lang="ru-RU" sz="2400" b="0" i="0" strike="noStrike" cap="none" spc="0" baseline="0">
                <a:solidFill>
                  <a:srgbClr val="262626"/>
                </a:solidFill>
                <a:effectLst/>
                <a:latin typeface="Arial"/>
                <a:ea typeface="Arial"/>
                <a:cs typeface="Arial"/>
              </a:rPr>
              <a:t>Нет, он соответствует определению случая легкой инфекции</a:t>
            </a:r>
          </a:p>
          <a:p>
            <a:r>
              <a:rPr lang="ru-RU" sz="2800" b="1" i="0" strike="noStrike" cap="none" spc="0" baseline="0">
                <a:solidFill>
                  <a:srgbClr val="262626"/>
                </a:solidFill>
                <a:effectLst/>
                <a:latin typeface="Arial"/>
                <a:ea typeface="Arial"/>
                <a:cs typeface="Arial"/>
              </a:rPr>
              <a:t>Наблюдались ли у него симптомы в течение менее 5 дней?</a:t>
            </a:r>
          </a:p>
          <a:p>
            <a:pPr lvl="1"/>
            <a:r>
              <a:rPr lang="ru-RU" sz="2400" b="0" i="0" strike="noStrike" cap="none" spc="0" baseline="0">
                <a:solidFill>
                  <a:srgbClr val="262626"/>
                </a:solidFill>
                <a:effectLst/>
                <a:latin typeface="Arial"/>
                <a:ea typeface="Arial"/>
                <a:cs typeface="Arial"/>
              </a:rPr>
              <a:t>Да — его симптомы начались вчера.</a:t>
            </a:r>
          </a:p>
        </p:txBody>
      </p:sp>
    </p:spTree>
    <p:extLst>
      <p:ext uri="{BB962C8B-B14F-4D97-AF65-F5344CB8AC3E}">
        <p14:creationId xmlns:p14="http://schemas.microsoft.com/office/powerpoint/2010/main" val="2243935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22204-093E-B1FD-2360-1C690A1B751C}"/>
              </a:ext>
            </a:extLst>
          </p:cNvPr>
          <p:cNvSpPr>
            <a:spLocks noGrp="1"/>
          </p:cNvSpPr>
          <p:nvPr>
            <p:ph type="title"/>
          </p:nvPr>
        </p:nvSpPr>
        <p:spPr>
          <a:xfrm>
            <a:off x="784651" y="221048"/>
            <a:ext cx="8543925" cy="800039"/>
          </a:xfrm>
        </p:spPr>
        <p:txBody>
          <a:bodyPr/>
          <a:lstStyle/>
          <a:p>
            <a:r>
              <a:rPr lang="ru-RU" sz="3600" b="1" i="0" strike="noStrike" cap="none" spc="0" baseline="0" dirty="0">
                <a:solidFill>
                  <a:srgbClr val="577F9F"/>
                </a:solidFill>
                <a:effectLst/>
                <a:latin typeface="Arial"/>
                <a:ea typeface="Arial"/>
                <a:cs typeface="Arial"/>
              </a:rPr>
              <a:t>Случай № 4: Продолжение</a:t>
            </a:r>
          </a:p>
        </p:txBody>
      </p:sp>
      <p:sp>
        <p:nvSpPr>
          <p:cNvPr id="3" name="Content Placeholder 2">
            <a:extLst>
              <a:ext uri="{FF2B5EF4-FFF2-40B4-BE49-F238E27FC236}">
                <a16:creationId xmlns:a16="http://schemas.microsoft.com/office/drawing/2014/main" id="{6934DEE8-A2B6-9B7A-0B84-B47DEE550675}"/>
              </a:ext>
            </a:extLst>
          </p:cNvPr>
          <p:cNvSpPr>
            <a:spLocks noGrp="1"/>
          </p:cNvSpPr>
          <p:nvPr>
            <p:ph idx="1"/>
          </p:nvPr>
        </p:nvSpPr>
        <p:spPr>
          <a:xfrm>
            <a:off x="355443" y="1212078"/>
            <a:ext cx="9881681" cy="4932746"/>
          </a:xfrm>
        </p:spPr>
        <p:txBody>
          <a:bodyPr/>
          <a:lstStyle/>
          <a:p>
            <a:r>
              <a:rPr lang="ru-RU" sz="2400" b="1" i="0" strike="noStrike" cap="none" spc="0" baseline="0" dirty="0">
                <a:solidFill>
                  <a:srgbClr val="262626"/>
                </a:solidFill>
                <a:effectLst/>
                <a:latin typeface="Arial"/>
                <a:ea typeface="Arial"/>
                <a:cs typeface="Arial"/>
              </a:rPr>
              <a:t>Является ли этот пациент пациентом с высоким риском?</a:t>
            </a:r>
          </a:p>
          <a:p>
            <a:pPr lvl="1"/>
            <a:r>
              <a:rPr lang="ru-RU" sz="2000" b="0" i="0" strike="noStrike" cap="none" spc="0" baseline="0" dirty="0">
                <a:solidFill>
                  <a:srgbClr val="262626"/>
                </a:solidFill>
                <a:effectLst/>
                <a:latin typeface="Arial"/>
                <a:ea typeface="Arial"/>
                <a:cs typeface="Arial"/>
              </a:rPr>
              <a:t>Да — на основании анамнеза Вы узнаете, что у пациента хроническое заболевание почек, с последней СКФ 45;</a:t>
            </a:r>
            <a:endParaRPr lang="en-US" sz="2000" b="1" dirty="0"/>
          </a:p>
          <a:p>
            <a:r>
              <a:rPr lang="ru-RU" sz="2400" b="1" i="0" strike="noStrike" cap="none" spc="0" baseline="0" dirty="0">
                <a:solidFill>
                  <a:srgbClr val="262626"/>
                </a:solidFill>
                <a:effectLst/>
                <a:latin typeface="Arial"/>
                <a:ea typeface="Arial"/>
                <a:cs typeface="Arial"/>
              </a:rPr>
              <a:t>Принимает ли он также препараты, которые противопоказаны или требуют коррекции?</a:t>
            </a:r>
          </a:p>
          <a:p>
            <a:pPr lvl="1"/>
            <a:r>
              <a:rPr lang="ru-RU" sz="2000" b="0" i="0" strike="noStrike" cap="none" spc="0" baseline="0" dirty="0">
                <a:solidFill>
                  <a:srgbClr val="262626"/>
                </a:solidFill>
                <a:effectLst/>
                <a:latin typeface="Arial"/>
                <a:ea typeface="Arial"/>
                <a:cs typeface="Arial"/>
              </a:rPr>
              <a:t>Он принимает только </a:t>
            </a:r>
            <a:r>
              <a:rPr lang="ru-RU" sz="2000" b="0" i="0" strike="noStrike" cap="none" spc="0" baseline="0" dirty="0" err="1">
                <a:solidFill>
                  <a:srgbClr val="262626"/>
                </a:solidFill>
                <a:effectLst/>
                <a:latin typeface="Arial"/>
                <a:ea typeface="Arial"/>
                <a:cs typeface="Arial"/>
              </a:rPr>
              <a:t>метопролол</a:t>
            </a:r>
            <a:endParaRPr lang="ru-RU" sz="2000" b="0" i="0" strike="noStrike" cap="none" spc="0" baseline="0" dirty="0">
              <a:solidFill>
                <a:srgbClr val="262626"/>
              </a:solidFill>
              <a:effectLst/>
              <a:latin typeface="Arial"/>
              <a:ea typeface="Arial"/>
              <a:cs typeface="Arial"/>
            </a:endParaRPr>
          </a:p>
          <a:p>
            <a:pPr lvl="1"/>
            <a:r>
              <a:rPr lang="ru-RU" sz="2000" b="0" i="0" strike="noStrike" cap="none" spc="0" baseline="0" dirty="0">
                <a:solidFill>
                  <a:srgbClr val="262626"/>
                </a:solidFill>
                <a:effectLst/>
                <a:latin typeface="Arial"/>
                <a:ea typeface="Arial"/>
                <a:cs typeface="Arial"/>
              </a:rPr>
              <a:t>Можно проверить </a:t>
            </a:r>
            <a:r>
              <a:rPr lang="ru-RU" sz="2000" b="0" i="0" strike="noStrike" cap="none" spc="0" baseline="0" dirty="0">
                <a:solidFill>
                  <a:srgbClr val="262626"/>
                </a:solidFill>
                <a:effectLst/>
                <a:latin typeface="Arial"/>
                <a:ea typeface="Arial"/>
                <a:cs typeface="Arial"/>
                <a:hlinkClick r:id="rId3" history="0"/>
              </a:rPr>
              <a:t>https://www.covid19-druginteractions.org/checker</a:t>
            </a:r>
            <a:r>
              <a:rPr lang="ru-RU" sz="2000" b="0" i="0" strike="noStrike" cap="none" spc="0" baseline="0" dirty="0">
                <a:solidFill>
                  <a:srgbClr val="262626"/>
                </a:solidFill>
                <a:effectLst/>
                <a:latin typeface="Arial"/>
                <a:ea typeface="Arial"/>
                <a:cs typeface="Arial"/>
              </a:rPr>
              <a:t>, чтобы узнать, есть ли взаимодействия.</a:t>
            </a:r>
          </a:p>
          <a:p>
            <a:r>
              <a:rPr lang="ru-RU" sz="2400" b="1" i="0" strike="noStrike" cap="none" spc="0" baseline="0" dirty="0">
                <a:solidFill>
                  <a:srgbClr val="262626"/>
                </a:solidFill>
                <a:effectLst/>
                <a:latin typeface="Arial"/>
                <a:ea typeface="Arial"/>
                <a:cs typeface="Arial"/>
              </a:rPr>
              <a:t>Каков подходящий план для этого пациента?</a:t>
            </a:r>
          </a:p>
          <a:p>
            <a:pPr lvl="1"/>
            <a:endParaRPr lang="en-US" sz="2000" dirty="0"/>
          </a:p>
          <a:p>
            <a:pPr lvl="1"/>
            <a:endParaRPr lang="en-US" sz="2000" dirty="0"/>
          </a:p>
        </p:txBody>
      </p:sp>
      <p:sp>
        <p:nvSpPr>
          <p:cNvPr id="4" name="TextBox 3">
            <a:extLst>
              <a:ext uri="{FF2B5EF4-FFF2-40B4-BE49-F238E27FC236}">
                <a16:creationId xmlns:a16="http://schemas.microsoft.com/office/drawing/2014/main" id="{45173458-0E56-97DA-F4AA-C60D4F91F998}"/>
              </a:ext>
            </a:extLst>
          </p:cNvPr>
          <p:cNvSpPr txBox="1"/>
          <p:nvPr/>
        </p:nvSpPr>
        <p:spPr>
          <a:xfrm>
            <a:off x="355443" y="4990662"/>
            <a:ext cx="8196537" cy="2308324"/>
          </a:xfrm>
          <a:prstGeom prst="rect">
            <a:avLst/>
          </a:prstGeom>
          <a:noFill/>
        </p:spPr>
        <p:txBody>
          <a:bodyPr wrap="square" rtlCol="0">
            <a:spAutoFit/>
          </a:bodyPr>
          <a:lstStyle/>
          <a:p>
            <a:pPr algn="ctr"/>
            <a:r>
              <a:rPr lang="ru-RU" sz="2400" b="1" i="0" strike="noStrike" cap="none" spc="0" baseline="0" dirty="0">
                <a:solidFill>
                  <a:srgbClr val="000000"/>
                </a:solidFill>
                <a:effectLst/>
                <a:highlight>
                  <a:srgbClr val="00FF00"/>
                </a:highlight>
                <a:latin typeface="Arial"/>
                <a:ea typeface="Arial"/>
                <a:cs typeface="Arial"/>
              </a:rPr>
              <a:t>Этот пациент является кандидатом на получение препарата ПАКСЛОВИД!  Следует назначать в дозе, соответствующей при проблемах с почками, половину дозы </a:t>
            </a:r>
            <a:r>
              <a:rPr lang="ru-RU" sz="2400" b="1" i="0" strike="noStrike" cap="none" spc="0" baseline="0" dirty="0" err="1">
                <a:solidFill>
                  <a:srgbClr val="000000"/>
                </a:solidFill>
                <a:effectLst/>
                <a:highlight>
                  <a:srgbClr val="00FF00"/>
                </a:highlight>
                <a:latin typeface="Arial"/>
                <a:ea typeface="Arial"/>
                <a:cs typeface="Arial"/>
              </a:rPr>
              <a:t>нирматрелвира</a:t>
            </a:r>
            <a:r>
              <a:rPr lang="ru-RU" sz="2400" b="1" i="0" strike="noStrike" cap="none" spc="0" baseline="0" dirty="0">
                <a:solidFill>
                  <a:srgbClr val="000000"/>
                </a:solidFill>
                <a:effectLst/>
                <a:highlight>
                  <a:srgbClr val="00FF00"/>
                </a:highlight>
                <a:latin typeface="Arial"/>
                <a:ea typeface="Arial"/>
                <a:cs typeface="Arial"/>
              </a:rPr>
              <a:t>.</a:t>
            </a:r>
          </a:p>
          <a:p>
            <a:pPr algn="ctr"/>
            <a:endParaRPr lang="en-US" sz="2400" dirty="0"/>
          </a:p>
          <a:p>
            <a:pPr algn="ctr"/>
            <a:endParaRPr lang="en-US" sz="2400" dirty="0"/>
          </a:p>
        </p:txBody>
      </p:sp>
      <p:pic>
        <p:nvPicPr>
          <p:cNvPr id="5" name="Picture 4">
            <a:extLst>
              <a:ext uri="{FF2B5EF4-FFF2-40B4-BE49-F238E27FC236}">
                <a16:creationId xmlns:a16="http://schemas.microsoft.com/office/drawing/2014/main" id="{17EC940E-2CA4-6F83-1B79-428C87CFC6E1}"/>
              </a:ext>
            </a:extLst>
          </p:cNvPr>
          <p:cNvPicPr>
            <a:picLocks noChangeAspect="1"/>
          </p:cNvPicPr>
          <p:nvPr/>
        </p:nvPicPr>
        <p:blipFill>
          <a:blip r:embed="rId4"/>
          <a:srcRect t="-552" r="-476" b="58157"/>
          <a:stretch>
            <a:fillRect/>
          </a:stretch>
        </p:blipFill>
        <p:spPr>
          <a:xfrm>
            <a:off x="8422972" y="4654989"/>
            <a:ext cx="3718380" cy="2092881"/>
          </a:xfrm>
          <a:prstGeom prst="rect">
            <a:avLst/>
          </a:prstGeom>
        </p:spPr>
      </p:pic>
    </p:spTree>
    <p:extLst>
      <p:ext uri="{BB962C8B-B14F-4D97-AF65-F5344CB8AC3E}">
        <p14:creationId xmlns:p14="http://schemas.microsoft.com/office/powerpoint/2010/main" val="33578239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1A33D-E529-DAB3-F49C-EC0FF35D1C11}"/>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Случай из практики № 5</a:t>
            </a:r>
          </a:p>
        </p:txBody>
      </p:sp>
      <p:sp>
        <p:nvSpPr>
          <p:cNvPr id="3" name="Content Placeholder 2">
            <a:extLst>
              <a:ext uri="{FF2B5EF4-FFF2-40B4-BE49-F238E27FC236}">
                <a16:creationId xmlns:a16="http://schemas.microsoft.com/office/drawing/2014/main" id="{B745F309-E1AB-C9B0-3A39-5AA40FA77731}"/>
              </a:ext>
            </a:extLst>
          </p:cNvPr>
          <p:cNvSpPr>
            <a:spLocks noGrp="1"/>
          </p:cNvSpPr>
          <p:nvPr>
            <p:ph idx="1"/>
          </p:nvPr>
        </p:nvSpPr>
        <p:spPr>
          <a:xfrm>
            <a:off x="838200" y="1636730"/>
            <a:ext cx="9434209" cy="4932746"/>
          </a:xfrm>
        </p:spPr>
        <p:txBody>
          <a:bodyPr vert="horz" lIns="91440" tIns="45720" rIns="91440" bIns="45720" rtlCol="0" anchor="t">
            <a:noAutofit/>
          </a:bodyPr>
          <a:lstStyle/>
          <a:p>
            <a:r>
              <a:rPr lang="ru-RU" sz="2800" b="0" i="0" strike="noStrike" cap="none" spc="0" baseline="0" dirty="0">
                <a:solidFill>
                  <a:srgbClr val="262626"/>
                </a:solidFill>
                <a:effectLst/>
                <a:latin typeface="Arial"/>
                <a:ea typeface="Arial"/>
                <a:cs typeface="Arial"/>
              </a:rPr>
              <a:t>55-летняя женщина приходит в клинику</a:t>
            </a:r>
          </a:p>
          <a:p>
            <a:r>
              <a:rPr lang="ru-RU" sz="2800" b="0" i="0" strike="noStrike" cap="none" spc="0" baseline="0" dirty="0">
                <a:solidFill>
                  <a:srgbClr val="262626"/>
                </a:solidFill>
                <a:effectLst/>
                <a:latin typeface="Arial"/>
                <a:ea typeface="Arial"/>
                <a:cs typeface="Arial"/>
              </a:rPr>
              <a:t>У нее недомогание, лихорадка, боль в горле и заложенность носа в течение последних 2 дней </a:t>
            </a:r>
            <a:endParaRPr lang="en-US" dirty="0"/>
          </a:p>
          <a:p>
            <a:r>
              <a:rPr lang="ru-RU" sz="2800" b="0" i="0" strike="noStrike" cap="none" spc="0" baseline="0" dirty="0">
                <a:solidFill>
                  <a:srgbClr val="262626"/>
                </a:solidFill>
                <a:effectLst/>
                <a:latin typeface="Arial"/>
                <a:ea typeface="Arial"/>
                <a:cs typeface="Arial"/>
              </a:rPr>
              <a:t>Основные показатели жизнедеятельности: ЧСС 85; ЧД 14; SpO2: 97 %; АД 117/75; </a:t>
            </a:r>
            <a:r>
              <a:rPr lang="ru-RU" dirty="0">
                <a:solidFill>
                  <a:srgbClr val="262626"/>
                </a:solidFill>
                <a:latin typeface="Arial"/>
                <a:ea typeface="Arial"/>
                <a:cs typeface="Arial"/>
              </a:rPr>
              <a:t>т</a:t>
            </a:r>
            <a:r>
              <a:rPr lang="ru-RU" sz="2800" b="0" i="0" strike="noStrike" cap="none" spc="0" baseline="0" dirty="0">
                <a:solidFill>
                  <a:srgbClr val="262626"/>
                </a:solidFill>
                <a:effectLst/>
                <a:latin typeface="Arial"/>
                <a:ea typeface="Arial"/>
                <a:cs typeface="Arial"/>
              </a:rPr>
              <a:t>емпература 38,4</a:t>
            </a:r>
          </a:p>
          <a:p>
            <a:r>
              <a:rPr lang="ru-RU" sz="2800" b="0" i="0" strike="noStrike" cap="none" spc="0" baseline="0" dirty="0">
                <a:solidFill>
                  <a:srgbClr val="262626"/>
                </a:solidFill>
                <a:effectLst/>
                <a:latin typeface="Arial"/>
                <a:ea typeface="Arial"/>
                <a:cs typeface="Arial"/>
              </a:rPr>
              <a:t>Отсутствие какой-либо видимой патологии, бодрая, отвечает на вопросы, без увеличения работы дыхания или одышки</a:t>
            </a:r>
          </a:p>
          <a:p>
            <a:endParaRPr lang="en-US" dirty="0"/>
          </a:p>
        </p:txBody>
      </p:sp>
    </p:spTree>
    <p:extLst>
      <p:ext uri="{BB962C8B-B14F-4D97-AF65-F5344CB8AC3E}">
        <p14:creationId xmlns:p14="http://schemas.microsoft.com/office/powerpoint/2010/main" val="166099615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DCBB-C4DC-B0B7-0B6C-69000C34BC96}"/>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Случай № 5, продолжение</a:t>
            </a:r>
          </a:p>
        </p:txBody>
      </p:sp>
      <p:sp>
        <p:nvSpPr>
          <p:cNvPr id="3" name="Content Placeholder 2">
            <a:extLst>
              <a:ext uri="{FF2B5EF4-FFF2-40B4-BE49-F238E27FC236}">
                <a16:creationId xmlns:a16="http://schemas.microsoft.com/office/drawing/2014/main" id="{42251A39-1930-2348-D5A3-00A40E9AB093}"/>
              </a:ext>
            </a:extLst>
          </p:cNvPr>
          <p:cNvSpPr>
            <a:spLocks noGrp="1"/>
          </p:cNvSpPr>
          <p:nvPr>
            <p:ph idx="1"/>
          </p:nvPr>
        </p:nvSpPr>
        <p:spPr/>
        <p:txBody>
          <a:bodyPr vert="horz" lIns="91440" tIns="45720" rIns="91440" bIns="45720" rtlCol="0" anchor="t">
            <a:noAutofit/>
          </a:bodyPr>
          <a:lstStyle/>
          <a:p>
            <a:r>
              <a:rPr lang="ru-RU" sz="2800" b="1" i="0" strike="noStrike" cap="none" spc="0" baseline="0">
                <a:solidFill>
                  <a:srgbClr val="262626"/>
                </a:solidFill>
                <a:effectLst/>
                <a:latin typeface="Arial"/>
                <a:ea typeface="Arial"/>
                <a:cs typeface="Arial"/>
              </a:rPr>
              <a:t>У этого пациента COVID?</a:t>
            </a:r>
          </a:p>
          <a:p>
            <a:pPr lvl="1"/>
            <a:r>
              <a:rPr lang="ru-RU" sz="2400" b="0" i="0" strike="noStrike" cap="none" spc="0" baseline="0">
                <a:solidFill>
                  <a:srgbClr val="262626"/>
                </a:solidFill>
                <a:effectLst/>
                <a:latin typeface="Arial"/>
                <a:ea typeface="Arial"/>
                <a:cs typeface="Arial"/>
              </a:rPr>
              <a:t>Да — подтверждается экспресс-тестом на антигены.</a:t>
            </a:r>
          </a:p>
          <a:p>
            <a:r>
              <a:rPr lang="ru-RU" sz="2800" b="1" i="0" strike="noStrike" cap="none" spc="0" baseline="0">
                <a:solidFill>
                  <a:srgbClr val="262626"/>
                </a:solidFill>
                <a:effectLst/>
                <a:latin typeface="Arial"/>
                <a:ea typeface="Arial"/>
                <a:cs typeface="Arial"/>
              </a:rPr>
              <a:t>Наблюдаются ли у этого пациента тяжелые симптомы?</a:t>
            </a:r>
          </a:p>
          <a:p>
            <a:pPr lvl="1"/>
            <a:r>
              <a:rPr lang="ru-RU" sz="2400" b="0" i="0" strike="noStrike" cap="none" spc="0" baseline="0">
                <a:solidFill>
                  <a:srgbClr val="262626"/>
                </a:solidFill>
                <a:effectLst/>
                <a:latin typeface="Arial"/>
                <a:ea typeface="Arial"/>
                <a:cs typeface="Arial"/>
              </a:rPr>
              <a:t>Нет, она соответствует критериям легких симптомов.</a:t>
            </a:r>
          </a:p>
          <a:p>
            <a:r>
              <a:rPr lang="ru-RU" sz="2800" b="1" i="0" strike="noStrike" cap="none" spc="0" baseline="0">
                <a:solidFill>
                  <a:srgbClr val="262626"/>
                </a:solidFill>
                <a:effectLst/>
                <a:latin typeface="Arial"/>
                <a:ea typeface="Arial"/>
                <a:cs typeface="Arial"/>
              </a:rPr>
              <a:t>Наблюдались ли у нее симптомы в течение менее 5 дней?</a:t>
            </a:r>
          </a:p>
          <a:p>
            <a:pPr lvl="1"/>
            <a:r>
              <a:rPr lang="ru-RU" sz="2400" b="0" i="0" strike="noStrike" cap="none" spc="0" baseline="0">
                <a:solidFill>
                  <a:srgbClr val="262626"/>
                </a:solidFill>
                <a:effectLst/>
                <a:latin typeface="Arial"/>
                <a:ea typeface="Arial"/>
                <a:cs typeface="Arial"/>
              </a:rPr>
              <a:t>Да, ее симптомы начались 2 дня назад.</a:t>
            </a:r>
          </a:p>
        </p:txBody>
      </p:sp>
    </p:spTree>
    <p:extLst>
      <p:ext uri="{BB962C8B-B14F-4D97-AF65-F5344CB8AC3E}">
        <p14:creationId xmlns:p14="http://schemas.microsoft.com/office/powerpoint/2010/main" val="1737294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C723-0850-6452-6379-EDA3DDFAD08A}"/>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Случай № 5, продолжение</a:t>
            </a:r>
          </a:p>
        </p:txBody>
      </p:sp>
      <p:sp>
        <p:nvSpPr>
          <p:cNvPr id="3" name="Content Placeholder 2">
            <a:extLst>
              <a:ext uri="{FF2B5EF4-FFF2-40B4-BE49-F238E27FC236}">
                <a16:creationId xmlns:a16="http://schemas.microsoft.com/office/drawing/2014/main" id="{83ED400F-61B1-7CEE-C7CF-E3DD5C1EDC42}"/>
              </a:ext>
            </a:extLst>
          </p:cNvPr>
          <p:cNvSpPr>
            <a:spLocks noGrp="1"/>
          </p:cNvSpPr>
          <p:nvPr>
            <p:ph idx="1"/>
          </p:nvPr>
        </p:nvSpPr>
        <p:spPr>
          <a:xfrm>
            <a:off x="838200" y="1636730"/>
            <a:ext cx="8543925" cy="2234879"/>
          </a:xfrm>
        </p:spPr>
        <p:txBody>
          <a:bodyPr/>
          <a:lstStyle/>
          <a:p>
            <a:r>
              <a:rPr lang="ru-RU" sz="2800" b="1" i="0" strike="noStrike" cap="none" spc="0" baseline="0">
                <a:solidFill>
                  <a:srgbClr val="262626"/>
                </a:solidFill>
                <a:effectLst/>
                <a:latin typeface="Arial"/>
                <a:ea typeface="Arial"/>
                <a:cs typeface="Arial"/>
              </a:rPr>
              <a:t>Является ли этот пациент пациентом с высоким риском?</a:t>
            </a:r>
          </a:p>
          <a:p>
            <a:pPr lvl="1"/>
            <a:r>
              <a:rPr lang="ru-RU" sz="2400" b="0" i="0" strike="noStrike" cap="none" spc="0" baseline="0">
                <a:solidFill>
                  <a:srgbClr val="262626"/>
                </a:solidFill>
                <a:effectLst/>
                <a:latin typeface="Arial"/>
                <a:ea typeface="Arial"/>
                <a:cs typeface="Arial"/>
              </a:rPr>
              <a:t>Да — из анамнеза Вы узнаете, что у нее значительное заболевание печени, описанное ранее как класс С по Чайлду-Пью </a:t>
            </a:r>
          </a:p>
          <a:p>
            <a:r>
              <a:rPr lang="ru-RU" sz="2800" b="1" i="0" strike="noStrike" cap="none" spc="0" baseline="0">
                <a:solidFill>
                  <a:srgbClr val="262626"/>
                </a:solidFill>
                <a:effectLst/>
                <a:latin typeface="Arial"/>
                <a:ea typeface="Arial"/>
                <a:cs typeface="Arial"/>
              </a:rPr>
              <a:t>Какой план подходит для этой пациентки?</a:t>
            </a:r>
          </a:p>
          <a:p>
            <a:pPr lvl="1"/>
            <a:endParaRPr lang="en-US"/>
          </a:p>
        </p:txBody>
      </p:sp>
      <p:sp>
        <p:nvSpPr>
          <p:cNvPr id="4" name="TextBox 3">
            <a:extLst>
              <a:ext uri="{FF2B5EF4-FFF2-40B4-BE49-F238E27FC236}">
                <a16:creationId xmlns:a16="http://schemas.microsoft.com/office/drawing/2014/main" id="{80002F97-BFF4-8A61-EA11-194F428B7794}"/>
              </a:ext>
            </a:extLst>
          </p:cNvPr>
          <p:cNvSpPr txBox="1"/>
          <p:nvPr/>
        </p:nvSpPr>
        <p:spPr>
          <a:xfrm>
            <a:off x="343710" y="4436440"/>
            <a:ext cx="11848290" cy="1920240"/>
          </a:xfrm>
          <a:prstGeom prst="rect">
            <a:avLst/>
          </a:prstGeom>
          <a:noFill/>
        </p:spPr>
        <p:txBody>
          <a:bodyPr wrap="square" rtlCol="0">
            <a:spAutoFit/>
          </a:bodyPr>
          <a:lstStyle/>
          <a:p>
            <a:pPr algn="ctr"/>
            <a:r>
              <a:rPr lang="ru-RU" sz="2400" b="1" i="0" strike="noStrike" cap="none" spc="0" baseline="0" dirty="0">
                <a:solidFill>
                  <a:srgbClr val="000000"/>
                </a:solidFill>
                <a:effectLst/>
                <a:highlight>
                  <a:srgbClr val="00FF00"/>
                </a:highlight>
                <a:latin typeface="Arial"/>
                <a:ea typeface="Arial"/>
                <a:cs typeface="Arial"/>
              </a:rPr>
              <a:t>Эта пациентка не может принимать </a:t>
            </a:r>
            <a:r>
              <a:rPr lang="ru-RU" sz="2400" b="1" i="0" strike="noStrike" cap="none" spc="0" baseline="0" dirty="0" err="1">
                <a:solidFill>
                  <a:srgbClr val="000000"/>
                </a:solidFill>
                <a:effectLst/>
                <a:highlight>
                  <a:srgbClr val="00FF00"/>
                </a:highlight>
                <a:latin typeface="Arial"/>
                <a:ea typeface="Arial"/>
                <a:cs typeface="Arial"/>
              </a:rPr>
              <a:t>паксловид</a:t>
            </a:r>
            <a:r>
              <a:rPr lang="ru-RU" sz="2400" b="1" i="0" strike="noStrike" cap="none" spc="0" baseline="0" dirty="0">
                <a:solidFill>
                  <a:srgbClr val="000000"/>
                </a:solidFill>
                <a:effectLst/>
                <a:highlight>
                  <a:srgbClr val="00FF00"/>
                </a:highlight>
                <a:latin typeface="Arial"/>
                <a:ea typeface="Arial"/>
                <a:cs typeface="Arial"/>
              </a:rPr>
              <a:t>, но является кандидатом на </a:t>
            </a:r>
            <a:r>
              <a:rPr lang="ru-RU" sz="2400" b="1" i="0" strike="noStrike" cap="none" spc="0" baseline="0" dirty="0" err="1">
                <a:solidFill>
                  <a:srgbClr val="000000"/>
                </a:solidFill>
                <a:effectLst/>
                <a:highlight>
                  <a:srgbClr val="00FF00"/>
                </a:highlight>
                <a:latin typeface="Arial"/>
                <a:ea typeface="Arial"/>
                <a:cs typeface="Arial"/>
              </a:rPr>
              <a:t>молнупиравир</a:t>
            </a:r>
            <a:r>
              <a:rPr lang="ru-RU" sz="2400" b="1" i="0" strike="noStrike" cap="none" spc="0" baseline="0" dirty="0">
                <a:solidFill>
                  <a:srgbClr val="000000"/>
                </a:solidFill>
                <a:effectLst/>
                <a:highlight>
                  <a:srgbClr val="00FF00"/>
                </a:highlight>
                <a:latin typeface="Arial"/>
                <a:ea typeface="Arial"/>
                <a:cs typeface="Arial"/>
              </a:rPr>
              <a:t> — на основании фактора риска без других противопоказаний.  </a:t>
            </a:r>
          </a:p>
          <a:p>
            <a:pPr algn="ctr"/>
            <a:endParaRPr lang="en-US" sz="2400" b="1" dirty="0">
              <a:highlight>
                <a:srgbClr val="00FF00"/>
              </a:highlight>
            </a:endParaRPr>
          </a:p>
          <a:p>
            <a:pPr algn="ctr"/>
            <a:r>
              <a:rPr lang="ru-RU" sz="2400" b="1" i="0" strike="noStrike" cap="none" spc="0" baseline="0" dirty="0">
                <a:solidFill>
                  <a:srgbClr val="000000"/>
                </a:solidFill>
                <a:effectLst/>
                <a:highlight>
                  <a:srgbClr val="00FF00"/>
                </a:highlight>
                <a:latin typeface="Arial"/>
                <a:ea typeface="Arial"/>
                <a:cs typeface="Arial"/>
              </a:rPr>
              <a:t>Назначить </a:t>
            </a:r>
            <a:r>
              <a:rPr lang="ru-RU" sz="2400" b="1" i="0" strike="noStrike" cap="none" spc="0" baseline="0" dirty="0" err="1">
                <a:solidFill>
                  <a:srgbClr val="000000"/>
                </a:solidFill>
                <a:effectLst/>
                <a:highlight>
                  <a:srgbClr val="00FF00"/>
                </a:highlight>
                <a:latin typeface="Arial"/>
                <a:ea typeface="Arial"/>
                <a:cs typeface="Arial"/>
              </a:rPr>
              <a:t>молнупиравир</a:t>
            </a:r>
            <a:r>
              <a:rPr lang="ru-RU" sz="2400" b="1" i="0" strike="noStrike" cap="none" spc="0" baseline="0" dirty="0">
                <a:solidFill>
                  <a:srgbClr val="000000"/>
                </a:solidFill>
                <a:effectLst/>
                <a:highlight>
                  <a:srgbClr val="00FF00"/>
                </a:highlight>
                <a:latin typeface="Arial"/>
                <a:ea typeface="Arial"/>
                <a:cs typeface="Arial"/>
              </a:rPr>
              <a:t>!</a:t>
            </a:r>
          </a:p>
        </p:txBody>
      </p:sp>
    </p:spTree>
    <p:extLst>
      <p:ext uri="{BB962C8B-B14F-4D97-AF65-F5344CB8AC3E}">
        <p14:creationId xmlns:p14="http://schemas.microsoft.com/office/powerpoint/2010/main" val="39071910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7671-66DE-4E61-7287-BDC97BF1A2BD}"/>
              </a:ext>
            </a:extLst>
          </p:cNvPr>
          <p:cNvSpPr>
            <a:spLocks noGrp="1"/>
          </p:cNvSpPr>
          <p:nvPr>
            <p:ph type="title"/>
          </p:nvPr>
        </p:nvSpPr>
        <p:spPr/>
        <p:txBody>
          <a:bodyPr/>
          <a:lstStyle/>
          <a:p>
            <a:r>
              <a:rPr lang="ru-RU" sz="3600" b="1" i="0" strike="noStrike" cap="none" spc="0" baseline="0">
                <a:solidFill>
                  <a:srgbClr val="577F9F"/>
                </a:solidFill>
                <a:effectLst/>
                <a:latin typeface="Arial"/>
                <a:ea typeface="Arial"/>
                <a:cs typeface="Arial"/>
              </a:rPr>
              <a:t>Случай из практики № 6</a:t>
            </a:r>
          </a:p>
        </p:txBody>
      </p:sp>
      <p:sp>
        <p:nvSpPr>
          <p:cNvPr id="3" name="Content Placeholder 2">
            <a:extLst>
              <a:ext uri="{FF2B5EF4-FFF2-40B4-BE49-F238E27FC236}">
                <a16:creationId xmlns:a16="http://schemas.microsoft.com/office/drawing/2014/main" id="{B4C95142-83FC-CBB8-FFD1-0A3715CDB9E7}"/>
              </a:ext>
            </a:extLst>
          </p:cNvPr>
          <p:cNvSpPr>
            <a:spLocks noGrp="1"/>
          </p:cNvSpPr>
          <p:nvPr>
            <p:ph idx="1"/>
          </p:nvPr>
        </p:nvSpPr>
        <p:spPr>
          <a:xfrm>
            <a:off x="838200" y="1636730"/>
            <a:ext cx="9628762" cy="4932746"/>
          </a:xfrm>
        </p:spPr>
        <p:txBody>
          <a:bodyPr vert="horz" lIns="91440" tIns="45720" rIns="91440" bIns="45720" rtlCol="0" anchor="t">
            <a:noAutofit/>
          </a:bodyPr>
          <a:lstStyle/>
          <a:p>
            <a:r>
              <a:rPr lang="ru-RU" sz="2800" b="0" i="0" strike="noStrike" cap="none" spc="0" baseline="0" dirty="0">
                <a:solidFill>
                  <a:srgbClr val="262626"/>
                </a:solidFill>
                <a:effectLst/>
                <a:latin typeface="Arial"/>
                <a:ea typeface="Arial"/>
                <a:cs typeface="Arial"/>
              </a:rPr>
              <a:t>В клинику приходит 54-летний мужчина</a:t>
            </a:r>
          </a:p>
          <a:p>
            <a:r>
              <a:rPr lang="ru-RU" sz="2800" b="0" i="0" strike="noStrike" cap="none" spc="0" baseline="0" dirty="0">
                <a:solidFill>
                  <a:srgbClr val="262626"/>
                </a:solidFill>
                <a:effectLst/>
                <a:latin typeface="Arial"/>
                <a:ea typeface="Arial"/>
                <a:cs typeface="Arial"/>
              </a:rPr>
              <a:t>У него повышенная температура, боль в горле, заложенность. У него также легкий кашель, и еще 3 человека в его доме болели в последние несколько дней. Симптомы начались 2 дня назад</a:t>
            </a:r>
          </a:p>
          <a:p>
            <a:r>
              <a:rPr lang="ru-RU" sz="2800" b="0" i="0" strike="noStrike" cap="none" spc="0" baseline="0" dirty="0">
                <a:solidFill>
                  <a:srgbClr val="262626"/>
                </a:solidFill>
                <a:effectLst/>
                <a:latin typeface="Arial"/>
                <a:ea typeface="Arial"/>
                <a:cs typeface="Arial"/>
              </a:rPr>
              <a:t>Основные показатели жизнедеятельности: ЧСС 76; ЧД: 12; SpO2: 98 %; АД 118/65; </a:t>
            </a:r>
            <a:r>
              <a:rPr lang="ru-RU" dirty="0">
                <a:solidFill>
                  <a:srgbClr val="262626"/>
                </a:solidFill>
                <a:latin typeface="Arial"/>
                <a:ea typeface="Arial"/>
                <a:cs typeface="Arial"/>
              </a:rPr>
              <a:t>т</a:t>
            </a:r>
            <a:r>
              <a:rPr lang="ru-RU" sz="2800" b="0" i="0" strike="noStrike" cap="none" spc="0" baseline="0" dirty="0">
                <a:solidFill>
                  <a:srgbClr val="262626"/>
                </a:solidFill>
                <a:effectLst/>
                <a:latin typeface="Arial"/>
                <a:ea typeface="Arial"/>
                <a:cs typeface="Arial"/>
              </a:rPr>
              <a:t>емпература 37,9</a:t>
            </a:r>
          </a:p>
          <a:p>
            <a:r>
              <a:rPr lang="ru-RU" sz="2800" b="0" i="0" strike="noStrike" cap="none" spc="0" baseline="0" dirty="0">
                <a:solidFill>
                  <a:srgbClr val="262626"/>
                </a:solidFill>
                <a:effectLst/>
                <a:latin typeface="Arial"/>
                <a:ea typeface="Arial"/>
                <a:cs typeface="Arial"/>
              </a:rPr>
              <a:t>У пациента нет затрудненного дыхания, легкие ясные, он в сознании и ориентирован, без видимой патологии</a:t>
            </a:r>
          </a:p>
        </p:txBody>
      </p:sp>
    </p:spTree>
    <p:extLst>
      <p:ext uri="{BB962C8B-B14F-4D97-AF65-F5344CB8AC3E}">
        <p14:creationId xmlns:p14="http://schemas.microsoft.com/office/powerpoint/2010/main" val="3200698913"/>
      </p:ext>
    </p:extLst>
  </p:cSld>
  <p:clrMapOvr>
    <a:masterClrMapping/>
  </p:clrMapOvr>
  <p:transition/>
  <p:extLst>
    <p:ext uri="{6950BFC3-D8DA-4A85-94F7-54DA5524770B}">
      <p188:commentRel xmlns:p188="http://schemas.microsoft.com/office/powerpoint/2018/8/main" r:id="rId2"/>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0997E-85F3-9A32-1FDA-7656882569D5}"/>
              </a:ext>
            </a:extLst>
          </p:cNvPr>
          <p:cNvSpPr>
            <a:spLocks noGrp="1"/>
          </p:cNvSpPr>
          <p:nvPr>
            <p:ph idx="1"/>
          </p:nvPr>
        </p:nvSpPr>
        <p:spPr/>
        <p:txBody>
          <a:bodyPr/>
          <a:lstStyle/>
          <a:p>
            <a:r>
              <a:rPr lang="ru-RU" sz="2800" b="1" i="0" strike="noStrike" cap="none" spc="0" baseline="0" dirty="0">
                <a:solidFill>
                  <a:srgbClr val="262626"/>
                </a:solidFill>
                <a:effectLst/>
                <a:latin typeface="Arial"/>
                <a:ea typeface="Arial"/>
                <a:cs typeface="Arial"/>
              </a:rPr>
              <a:t>У этого пациента COVID?</a:t>
            </a:r>
          </a:p>
          <a:p>
            <a:pPr lvl="1"/>
            <a:r>
              <a:rPr lang="ru-RU" sz="2400" b="0" i="0" strike="noStrike" cap="none" spc="0" baseline="0" dirty="0">
                <a:solidFill>
                  <a:srgbClr val="262626"/>
                </a:solidFill>
                <a:effectLst/>
                <a:latin typeface="Arial"/>
                <a:ea typeface="Arial"/>
                <a:cs typeface="Arial"/>
              </a:rPr>
              <a:t>Да — подтверждается экспресс-тестом на антигены.</a:t>
            </a:r>
          </a:p>
          <a:p>
            <a:r>
              <a:rPr lang="ru-RU" sz="2800" b="1" i="0" strike="noStrike" cap="none" spc="0" baseline="0" dirty="0">
                <a:solidFill>
                  <a:srgbClr val="262626"/>
                </a:solidFill>
                <a:effectLst/>
                <a:latin typeface="Arial"/>
                <a:ea typeface="Arial"/>
                <a:cs typeface="Arial"/>
              </a:rPr>
              <a:t>Наблюдаются ли у этого пациента тяжелые симптомы?</a:t>
            </a:r>
          </a:p>
          <a:p>
            <a:pPr lvl="1"/>
            <a:r>
              <a:rPr lang="ru-RU" sz="2400" b="0" i="0" strike="noStrike" cap="none" spc="0" baseline="0" dirty="0">
                <a:solidFill>
                  <a:srgbClr val="262626"/>
                </a:solidFill>
                <a:effectLst/>
                <a:latin typeface="Arial"/>
                <a:ea typeface="Arial"/>
                <a:cs typeface="Arial"/>
              </a:rPr>
              <a:t>Нет — он не соответствует критериям тяжелого заболевания, сатурация крови кислородом нормальная.</a:t>
            </a:r>
          </a:p>
          <a:p>
            <a:r>
              <a:rPr lang="ru-RU" sz="2800" b="1" i="0" strike="noStrike" cap="none" spc="0" baseline="0" dirty="0">
                <a:solidFill>
                  <a:srgbClr val="262626"/>
                </a:solidFill>
                <a:effectLst/>
                <a:latin typeface="Arial"/>
                <a:ea typeface="Arial"/>
                <a:cs typeface="Arial"/>
              </a:rPr>
              <a:t>Наблюдались ли у него симптомы в течение менее 5 дней?</a:t>
            </a:r>
          </a:p>
          <a:p>
            <a:pPr lvl="1"/>
            <a:r>
              <a:rPr lang="ru-RU" sz="2400" b="0" i="0" strike="noStrike" cap="none" spc="0" baseline="0" dirty="0">
                <a:solidFill>
                  <a:srgbClr val="262626"/>
                </a:solidFill>
                <a:effectLst/>
                <a:latin typeface="Arial"/>
                <a:ea typeface="Arial"/>
                <a:cs typeface="Arial"/>
              </a:rPr>
              <a:t>Да — его симптомы начались 2 дня назад.</a:t>
            </a:r>
          </a:p>
        </p:txBody>
      </p:sp>
      <p:sp>
        <p:nvSpPr>
          <p:cNvPr id="2" name="Title 1">
            <a:extLst>
              <a:ext uri="{FF2B5EF4-FFF2-40B4-BE49-F238E27FC236}">
                <a16:creationId xmlns:a16="http://schemas.microsoft.com/office/drawing/2014/main" id="{03DC17F3-31E8-2FA9-4680-54328A007F1B}"/>
              </a:ext>
            </a:extLst>
          </p:cNvPr>
          <p:cNvSpPr>
            <a:spLocks noGrp="1"/>
          </p:cNvSpPr>
          <p:nvPr>
            <p:ph type="title"/>
          </p:nvPr>
        </p:nvSpPr>
        <p:spPr/>
        <p:txBody>
          <a:bodyPr/>
          <a:lstStyle/>
          <a:p>
            <a:r>
              <a:rPr lang="ru-RU" sz="3600" b="1" i="0" strike="noStrike" cap="none" spc="0" baseline="0" dirty="0">
                <a:solidFill>
                  <a:srgbClr val="577F9F"/>
                </a:solidFill>
                <a:effectLst/>
                <a:latin typeface="Arial"/>
                <a:ea typeface="Arial"/>
                <a:cs typeface="Arial"/>
              </a:rPr>
              <a:t>Случай № 6: </a:t>
            </a:r>
            <a:r>
              <a:rPr lang="ru-RU" dirty="0">
                <a:latin typeface="Arial"/>
                <a:ea typeface="Arial"/>
                <a:cs typeface="Arial"/>
              </a:rPr>
              <a:t>П</a:t>
            </a:r>
            <a:r>
              <a:rPr lang="ru-RU" sz="3600" b="1" i="0" strike="noStrike" cap="none" spc="0" baseline="0" dirty="0">
                <a:solidFill>
                  <a:srgbClr val="577F9F"/>
                </a:solidFill>
                <a:effectLst/>
                <a:latin typeface="Arial"/>
                <a:ea typeface="Arial"/>
                <a:cs typeface="Arial"/>
              </a:rPr>
              <a:t>родолжение</a:t>
            </a:r>
          </a:p>
        </p:txBody>
      </p:sp>
    </p:spTree>
    <p:extLst>
      <p:ext uri="{BB962C8B-B14F-4D97-AF65-F5344CB8AC3E}">
        <p14:creationId xmlns:p14="http://schemas.microsoft.com/office/powerpoint/2010/main" val="2620322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EA81-3890-0965-2FCA-FEDD9A79612A}"/>
              </a:ext>
            </a:extLst>
          </p:cNvPr>
          <p:cNvSpPr>
            <a:spLocks noGrp="1"/>
          </p:cNvSpPr>
          <p:nvPr>
            <p:ph type="title"/>
          </p:nvPr>
        </p:nvSpPr>
        <p:spPr>
          <a:xfrm>
            <a:off x="468549" y="288524"/>
            <a:ext cx="8543925" cy="800039"/>
          </a:xfrm>
        </p:spPr>
        <p:txBody>
          <a:bodyPr/>
          <a:lstStyle/>
          <a:p>
            <a:r>
              <a:rPr lang="ru-RU" sz="3600" b="1" i="0" strike="noStrike" cap="none" spc="0" baseline="0" dirty="0">
                <a:solidFill>
                  <a:srgbClr val="577F9F"/>
                </a:solidFill>
                <a:effectLst/>
                <a:latin typeface="Arial"/>
                <a:ea typeface="Arial"/>
                <a:cs typeface="Arial"/>
              </a:rPr>
              <a:t>Случай № 6: </a:t>
            </a:r>
            <a:r>
              <a:rPr lang="ru-RU" dirty="0">
                <a:latin typeface="Arial"/>
                <a:ea typeface="Arial"/>
                <a:cs typeface="Arial"/>
              </a:rPr>
              <a:t>П</a:t>
            </a:r>
            <a:r>
              <a:rPr lang="ru-RU" sz="3600" b="1" i="0" strike="noStrike" cap="none" spc="0" baseline="0" dirty="0">
                <a:solidFill>
                  <a:srgbClr val="577F9F"/>
                </a:solidFill>
                <a:effectLst/>
                <a:latin typeface="Arial"/>
                <a:ea typeface="Arial"/>
                <a:cs typeface="Arial"/>
              </a:rPr>
              <a:t>родолжение</a:t>
            </a:r>
          </a:p>
        </p:txBody>
      </p:sp>
      <p:sp>
        <p:nvSpPr>
          <p:cNvPr id="3" name="Content Placeholder 2">
            <a:extLst>
              <a:ext uri="{FF2B5EF4-FFF2-40B4-BE49-F238E27FC236}">
                <a16:creationId xmlns:a16="http://schemas.microsoft.com/office/drawing/2014/main" id="{D66E85AE-F912-60AA-3DFE-517C8F77589F}"/>
              </a:ext>
            </a:extLst>
          </p:cNvPr>
          <p:cNvSpPr>
            <a:spLocks noGrp="1"/>
          </p:cNvSpPr>
          <p:nvPr>
            <p:ph idx="1"/>
          </p:nvPr>
        </p:nvSpPr>
        <p:spPr>
          <a:xfrm>
            <a:off x="877111" y="1305990"/>
            <a:ext cx="10426429" cy="4083133"/>
          </a:xfrm>
        </p:spPr>
        <p:txBody>
          <a:bodyPr/>
          <a:lstStyle/>
          <a:p>
            <a:r>
              <a:rPr lang="ru-RU" sz="2400" b="1" i="0" strike="noStrike" cap="none" spc="0" baseline="0" dirty="0">
                <a:solidFill>
                  <a:srgbClr val="262626"/>
                </a:solidFill>
                <a:effectLst/>
                <a:latin typeface="Arial"/>
                <a:ea typeface="Arial"/>
                <a:cs typeface="Arial"/>
              </a:rPr>
              <a:t>Является ли этот пациент пациентом с высоким риском?</a:t>
            </a:r>
          </a:p>
          <a:p>
            <a:pPr lvl="1"/>
            <a:r>
              <a:rPr lang="ru-RU" sz="2000" b="0" i="0" strike="noStrike" cap="none" spc="0" baseline="0" dirty="0">
                <a:solidFill>
                  <a:srgbClr val="262626"/>
                </a:solidFill>
                <a:effectLst/>
                <a:latin typeface="Arial"/>
                <a:ea typeface="Arial"/>
                <a:cs typeface="Arial"/>
              </a:rPr>
              <a:t>Да — при дальнейшем опросе Вы узнаете, что у него диабет, высокий уровень холестерина и ВИЧ</a:t>
            </a:r>
          </a:p>
          <a:p>
            <a:r>
              <a:rPr lang="ru-RU" sz="2400" b="1" i="0" strike="noStrike" cap="none" spc="0" baseline="0" dirty="0">
                <a:solidFill>
                  <a:srgbClr val="262626"/>
                </a:solidFill>
                <a:effectLst/>
                <a:latin typeface="Arial"/>
                <a:ea typeface="Arial"/>
                <a:cs typeface="Arial"/>
              </a:rPr>
              <a:t>Принимает ли он также лекарственные препараты, которые могут быть противопоказаны или требуют коррекции?</a:t>
            </a:r>
          </a:p>
          <a:p>
            <a:pPr lvl="1"/>
            <a:r>
              <a:rPr lang="ru-RU" sz="2000" b="0" i="0" strike="noStrike" cap="none" spc="0" baseline="0" dirty="0">
                <a:solidFill>
                  <a:srgbClr val="262626"/>
                </a:solidFill>
                <a:effectLst/>
                <a:latin typeface="Arial"/>
                <a:ea typeface="Arial"/>
                <a:cs typeface="Arial"/>
              </a:rPr>
              <a:t>Да — он принимает </a:t>
            </a:r>
            <a:r>
              <a:rPr lang="ru-RU" sz="2000" b="0" i="0" strike="noStrike" cap="none" spc="0" baseline="0" dirty="0" err="1">
                <a:solidFill>
                  <a:srgbClr val="262626"/>
                </a:solidFill>
                <a:effectLst/>
                <a:latin typeface="Arial"/>
                <a:ea typeface="Arial"/>
                <a:cs typeface="Arial"/>
              </a:rPr>
              <a:t>биктарви</a:t>
            </a:r>
            <a:r>
              <a:rPr lang="ru-RU" sz="2000" b="0" i="0" strike="noStrike" cap="none" spc="0" baseline="0" dirty="0">
                <a:solidFill>
                  <a:srgbClr val="262626"/>
                </a:solidFill>
                <a:effectLst/>
                <a:latin typeface="Arial"/>
                <a:ea typeface="Arial"/>
                <a:cs typeface="Arial"/>
              </a:rPr>
              <a:t> (</a:t>
            </a:r>
            <a:r>
              <a:rPr lang="ru-RU" sz="2000" b="0" i="0" strike="noStrike" cap="none" spc="0" baseline="0" dirty="0" err="1">
                <a:solidFill>
                  <a:srgbClr val="000000"/>
                </a:solidFill>
                <a:effectLst/>
                <a:latin typeface="Arial"/>
                <a:ea typeface="Arial"/>
                <a:cs typeface="Arial"/>
              </a:rPr>
              <a:t>биктегравир</a:t>
            </a:r>
            <a:r>
              <a:rPr lang="ru-RU" sz="2000" b="0" i="0" strike="noStrike" cap="none" spc="0" baseline="0" dirty="0">
                <a:solidFill>
                  <a:srgbClr val="000000"/>
                </a:solidFill>
                <a:effectLst/>
                <a:latin typeface="Arial"/>
                <a:ea typeface="Arial"/>
                <a:cs typeface="Arial"/>
              </a:rPr>
              <a:t>/ </a:t>
            </a:r>
            <a:r>
              <a:rPr lang="ru-RU" sz="2000" b="0" i="0" strike="noStrike" cap="none" spc="0" baseline="0" dirty="0" err="1">
                <a:solidFill>
                  <a:srgbClr val="000000"/>
                </a:solidFill>
                <a:effectLst/>
                <a:latin typeface="Arial"/>
                <a:ea typeface="Arial"/>
                <a:cs typeface="Arial"/>
              </a:rPr>
              <a:t>эмтрицитабин</a:t>
            </a:r>
            <a:r>
              <a:rPr lang="ru-RU" sz="2000" b="0" i="0" strike="noStrike" cap="none" spc="0" baseline="0" dirty="0">
                <a:solidFill>
                  <a:srgbClr val="000000"/>
                </a:solidFill>
                <a:effectLst/>
                <a:latin typeface="Arial"/>
                <a:ea typeface="Arial"/>
                <a:cs typeface="Arial"/>
              </a:rPr>
              <a:t>/ </a:t>
            </a:r>
            <a:r>
              <a:rPr lang="ru-RU" sz="2000" b="0" i="0" strike="noStrike" cap="none" spc="0" baseline="0" dirty="0" err="1">
                <a:solidFill>
                  <a:srgbClr val="000000"/>
                </a:solidFill>
                <a:effectLst/>
                <a:latin typeface="Arial"/>
                <a:ea typeface="Arial"/>
                <a:cs typeface="Arial"/>
              </a:rPr>
              <a:t>тенофовира</a:t>
            </a:r>
            <a:r>
              <a:rPr lang="ru-RU" sz="2000" b="0" i="0" strike="noStrike" cap="none" spc="0" baseline="0" dirty="0">
                <a:solidFill>
                  <a:srgbClr val="000000"/>
                </a:solidFill>
                <a:effectLst/>
                <a:latin typeface="Arial"/>
                <a:ea typeface="Arial"/>
                <a:cs typeface="Arial"/>
              </a:rPr>
              <a:t> </a:t>
            </a:r>
            <a:r>
              <a:rPr lang="ru-RU" sz="2000" b="0" i="0" strike="noStrike" cap="none" spc="0" baseline="0" dirty="0" err="1">
                <a:solidFill>
                  <a:srgbClr val="000000"/>
                </a:solidFill>
                <a:effectLst/>
                <a:latin typeface="Arial"/>
                <a:ea typeface="Arial"/>
                <a:cs typeface="Arial"/>
              </a:rPr>
              <a:t>алафенамид</a:t>
            </a:r>
            <a:r>
              <a:rPr lang="ru-RU" sz="2000" b="0" i="0" strike="noStrike" cap="none" spc="0" baseline="0" dirty="0">
                <a:solidFill>
                  <a:srgbClr val="000000"/>
                </a:solidFill>
                <a:effectLst/>
                <a:latin typeface="Arial"/>
                <a:ea typeface="Arial"/>
                <a:cs typeface="Arial"/>
              </a:rPr>
              <a:t>) для лечения ВИЧ, который хорошо контролируется, </a:t>
            </a:r>
            <a:r>
              <a:rPr lang="ru-RU" sz="2000" b="0" i="0" strike="noStrike" cap="none" spc="0" baseline="0" dirty="0" err="1">
                <a:solidFill>
                  <a:srgbClr val="000000"/>
                </a:solidFill>
                <a:effectLst/>
                <a:latin typeface="Arial"/>
                <a:ea typeface="Arial"/>
                <a:cs typeface="Arial"/>
              </a:rPr>
              <a:t>метформин</a:t>
            </a:r>
            <a:r>
              <a:rPr lang="ru-RU" sz="2000" b="0" i="0" strike="noStrike" cap="none" spc="0" baseline="0" dirty="0">
                <a:solidFill>
                  <a:srgbClr val="000000"/>
                </a:solidFill>
                <a:effectLst/>
                <a:latin typeface="Arial"/>
                <a:ea typeface="Arial"/>
                <a:cs typeface="Arial"/>
              </a:rPr>
              <a:t> для лечения диабета и </a:t>
            </a:r>
            <a:r>
              <a:rPr lang="ru-RU" sz="2000" b="0" i="0" strike="noStrike" cap="none" spc="0" baseline="0" dirty="0" err="1">
                <a:solidFill>
                  <a:srgbClr val="000000"/>
                </a:solidFill>
                <a:effectLst/>
                <a:latin typeface="Arial"/>
                <a:ea typeface="Arial"/>
                <a:cs typeface="Arial"/>
              </a:rPr>
              <a:t>симвастатин</a:t>
            </a:r>
            <a:r>
              <a:rPr lang="ru-RU" sz="2000" b="0" i="0" strike="noStrike" cap="none" spc="0" baseline="0" dirty="0">
                <a:solidFill>
                  <a:srgbClr val="000000"/>
                </a:solidFill>
                <a:effectLst/>
                <a:latin typeface="Arial"/>
                <a:ea typeface="Arial"/>
                <a:cs typeface="Arial"/>
              </a:rPr>
              <a:t> для лечения холестерина.</a:t>
            </a:r>
            <a:endParaRPr lang="en-US" sz="2000" dirty="0"/>
          </a:p>
          <a:p>
            <a:r>
              <a:rPr lang="ru-RU" sz="2400" b="1" i="0" strike="noStrike" cap="none" spc="0" baseline="0" dirty="0">
                <a:solidFill>
                  <a:srgbClr val="262626"/>
                </a:solidFill>
                <a:effectLst/>
                <a:latin typeface="Arial"/>
                <a:ea typeface="Arial"/>
                <a:cs typeface="Arial"/>
              </a:rPr>
              <a:t>Имеется ли у него тяжелое заболевание почек или печени?</a:t>
            </a:r>
          </a:p>
          <a:p>
            <a:pPr lvl="1"/>
            <a:r>
              <a:rPr lang="ru-RU" sz="2000" b="0" i="0" strike="noStrike" cap="none" spc="0" baseline="0" dirty="0">
                <a:solidFill>
                  <a:srgbClr val="262626"/>
                </a:solidFill>
                <a:effectLst/>
                <a:latin typeface="Arial"/>
                <a:ea typeface="Arial"/>
                <a:cs typeface="Arial"/>
              </a:rPr>
              <a:t>Нет, у него нет тяжелого заболевания почек или печени.</a:t>
            </a:r>
          </a:p>
          <a:p>
            <a:pPr marL="346075" lvl="1" indent="0">
              <a:buNone/>
            </a:pPr>
            <a:endParaRPr lang="en-US" sz="2000" dirty="0"/>
          </a:p>
        </p:txBody>
      </p:sp>
      <p:sp>
        <p:nvSpPr>
          <p:cNvPr id="4" name="TextBox 3">
            <a:extLst>
              <a:ext uri="{FF2B5EF4-FFF2-40B4-BE49-F238E27FC236}">
                <a16:creationId xmlns:a16="http://schemas.microsoft.com/office/drawing/2014/main" id="{4D4F3FE2-C3F1-515C-23EF-2E9B59CE21CA}"/>
              </a:ext>
            </a:extLst>
          </p:cNvPr>
          <p:cNvSpPr txBox="1"/>
          <p:nvPr/>
        </p:nvSpPr>
        <p:spPr>
          <a:xfrm>
            <a:off x="541506" y="5369147"/>
            <a:ext cx="11108987" cy="1323439"/>
          </a:xfrm>
          <a:prstGeom prst="rect">
            <a:avLst/>
          </a:prstGeom>
          <a:noFill/>
        </p:spPr>
        <p:txBody>
          <a:bodyPr wrap="square" rtlCol="0">
            <a:spAutoFit/>
          </a:bodyPr>
          <a:lstStyle/>
          <a:p>
            <a:pPr algn="ctr"/>
            <a:r>
              <a:rPr lang="ru-RU" sz="2000" b="1" i="0" strike="noStrike" cap="none" spc="0" baseline="0" dirty="0">
                <a:solidFill>
                  <a:srgbClr val="000000"/>
                </a:solidFill>
                <a:effectLst/>
                <a:highlight>
                  <a:srgbClr val="00FF00"/>
                </a:highlight>
                <a:latin typeface="Arial"/>
                <a:ea typeface="Arial"/>
                <a:cs typeface="Arial"/>
              </a:rPr>
              <a:t>Этот пациент соответствует критериям для приема </a:t>
            </a:r>
            <a:r>
              <a:rPr lang="ru-RU" sz="2000" b="1" i="0" strike="noStrike" cap="none" spc="0" baseline="0" dirty="0" err="1">
                <a:solidFill>
                  <a:srgbClr val="000000"/>
                </a:solidFill>
                <a:effectLst/>
                <a:highlight>
                  <a:srgbClr val="00FF00"/>
                </a:highlight>
                <a:latin typeface="Arial"/>
                <a:ea typeface="Arial"/>
                <a:cs typeface="Arial"/>
              </a:rPr>
              <a:t>паксловида</a:t>
            </a:r>
            <a:r>
              <a:rPr lang="ru-RU" sz="2000" b="1" i="0" strike="noStrike" cap="none" spc="0" baseline="0" dirty="0">
                <a:solidFill>
                  <a:srgbClr val="000000"/>
                </a:solidFill>
                <a:effectLst/>
                <a:highlight>
                  <a:srgbClr val="00FF00"/>
                </a:highlight>
                <a:latin typeface="Arial"/>
                <a:ea typeface="Arial"/>
                <a:cs typeface="Arial"/>
              </a:rPr>
              <a:t>! </a:t>
            </a:r>
          </a:p>
          <a:p>
            <a:pPr algn="ctr"/>
            <a:r>
              <a:rPr lang="ru-RU" sz="2000" b="1" i="0" strike="noStrike" cap="none" spc="0" baseline="0" dirty="0">
                <a:solidFill>
                  <a:srgbClr val="000000"/>
                </a:solidFill>
                <a:effectLst/>
                <a:highlight>
                  <a:srgbClr val="00FF00"/>
                </a:highlight>
                <a:latin typeface="Arial"/>
                <a:ea typeface="Arial"/>
                <a:cs typeface="Arial"/>
              </a:rPr>
              <a:t>Ему необходимо скорректировать дозу </a:t>
            </a:r>
            <a:r>
              <a:rPr lang="ru-RU" sz="2000" b="1" i="0" strike="noStrike" cap="none" spc="0" baseline="0" dirty="0" err="1">
                <a:solidFill>
                  <a:srgbClr val="000000"/>
                </a:solidFill>
                <a:effectLst/>
                <a:highlight>
                  <a:srgbClr val="00FF00"/>
                </a:highlight>
                <a:latin typeface="Arial"/>
                <a:ea typeface="Arial"/>
                <a:cs typeface="Arial"/>
              </a:rPr>
              <a:t>симвастатина</a:t>
            </a:r>
            <a:r>
              <a:rPr lang="ru-RU" sz="2000" b="1" i="0" strike="noStrike" cap="none" spc="0" baseline="0" dirty="0">
                <a:solidFill>
                  <a:srgbClr val="000000"/>
                </a:solidFill>
                <a:effectLst/>
                <a:highlight>
                  <a:srgbClr val="00FF00"/>
                </a:highlight>
                <a:latin typeface="Arial"/>
                <a:ea typeface="Arial"/>
                <a:cs typeface="Arial"/>
              </a:rPr>
              <a:t> (отменить за 12 часов до приема первой дозы </a:t>
            </a:r>
            <a:r>
              <a:rPr lang="ru-RU" sz="2000" b="1" i="0" strike="noStrike" cap="none" spc="0" baseline="0" dirty="0" err="1">
                <a:solidFill>
                  <a:srgbClr val="000000"/>
                </a:solidFill>
                <a:effectLst/>
                <a:highlight>
                  <a:srgbClr val="00FF00"/>
                </a:highlight>
                <a:latin typeface="Arial"/>
                <a:ea typeface="Arial"/>
                <a:cs typeface="Arial"/>
              </a:rPr>
              <a:t>паксловида</a:t>
            </a:r>
            <a:r>
              <a:rPr lang="ru-RU" sz="2000" b="1" i="0" strike="noStrike" cap="none" spc="0" baseline="0" dirty="0">
                <a:solidFill>
                  <a:srgbClr val="000000"/>
                </a:solidFill>
                <a:effectLst/>
                <a:highlight>
                  <a:srgbClr val="00FF00"/>
                </a:highlight>
                <a:latin typeface="Arial"/>
                <a:ea typeface="Arial"/>
                <a:cs typeface="Arial"/>
              </a:rPr>
              <a:t>, во время 5-дневного лечения и в течение 5 дней после него).</a:t>
            </a:r>
          </a:p>
        </p:txBody>
      </p:sp>
    </p:spTree>
    <p:extLst>
      <p:ext uri="{BB962C8B-B14F-4D97-AF65-F5344CB8AC3E}">
        <p14:creationId xmlns:p14="http://schemas.microsoft.com/office/powerpoint/2010/main" val="34972306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1.10.31"/>
  <p:tag name="AS_TITLE" val="Aspose.Slides for Java"/>
  <p:tag name="AS_VERSION" val="21.10"/>
</p:tagLst>
</file>

<file path=ppt/theme/theme1.xml><?xml version="1.0" encoding="utf-8"?>
<a:theme xmlns:a="http://schemas.openxmlformats.org/drawingml/2006/main" name="ThemeEp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7E93A5ADF3644A8C806F222336F06E" ma:contentTypeVersion="18" ma:contentTypeDescription="Create a new document." ma:contentTypeScope="" ma:versionID="07c424a8be0a5130d5d1a2d6b36678ec">
  <xsd:schema xmlns:xsd="http://www.w3.org/2001/XMLSchema" xmlns:xs="http://www.w3.org/2001/XMLSchema" xmlns:p="http://schemas.microsoft.com/office/2006/metadata/properties" xmlns:ns1="http://schemas.microsoft.com/sharepoint/v3" xmlns:ns2="d0061474-bead-42c2-8024-4c6c5e2c71fe" xmlns:ns3="6730796f-a597-4ef5-b1dc-f445f3297e3b" targetNamespace="http://schemas.microsoft.com/office/2006/metadata/properties" ma:root="true" ma:fieldsID="7141b6c2bf21ecee4301a573f16c8e1f" ns1:_="" ns2:_="" ns3:_="">
    <xsd:import namespace="http://schemas.microsoft.com/sharepoint/v3"/>
    <xsd:import namespace="d0061474-bead-42c2-8024-4c6c5e2c71fe"/>
    <xsd:import namespace="6730796f-a597-4ef5-b1dc-f445f3297e3b"/>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061474-bead-42c2-8024-4c6c5e2c71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c071807-aa7e-4661-a2e6-f95c2e1ef04d}" ma:internalName="TaxCatchAll" ma:showField="CatchAllData" ma:web="d0061474-bead-42c2-8024-4c6c5e2c71f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30796f-a597-4ef5-b1dc-f445f3297e3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d0061474-bead-42c2-8024-4c6c5e2c71fe">
      <UserInfo>
        <DisplayName>Rebecca Dirks</DisplayName>
        <AccountId>24</AccountId>
        <AccountType/>
      </UserInfo>
      <UserInfo>
        <DisplayName>Becca Goldman</DisplayName>
        <AccountId>82</AccountId>
        <AccountType/>
      </UserInfo>
      <UserInfo>
        <DisplayName>Harsha Rajashekharaiah</DisplayName>
        <AccountId>68</AccountId>
        <AccountType/>
      </UserInfo>
      <UserInfo>
        <DisplayName>Rabab Almoayad</DisplayName>
        <AccountId>69</AccountId>
        <AccountType/>
      </UserInfo>
      <UserInfo>
        <DisplayName>John Macom</DisplayName>
        <AccountId>166</AccountId>
        <AccountType/>
      </UserInfo>
      <UserInfo>
        <DisplayName>Efua Orleans-Lindsay</DisplayName>
        <AccountId>73</AccountId>
        <AccountType/>
      </UserInfo>
      <UserInfo>
        <DisplayName>Stephanie Price</DisplayName>
        <AccountId>71</AccountId>
        <AccountType/>
      </UserInfo>
      <UserInfo>
        <DisplayName>Helene Rodriguez Sherman</DisplayName>
        <AccountId>29</AccountId>
        <AccountType/>
      </UserInfo>
      <UserInfo>
        <DisplayName>Kayla Stankevitz</DisplayName>
        <AccountId>75</AccountId>
        <AccountType/>
      </UserInfo>
      <UserInfo>
        <DisplayName>Bridget Buckley</DisplayName>
        <AccountId>76</AccountId>
        <AccountType/>
      </UserInfo>
      <UserInfo>
        <DisplayName>Hannah Skelly</DisplayName>
        <AccountId>77</AccountId>
        <AccountType/>
      </UserInfo>
      <UserInfo>
        <DisplayName>Liz Kariuki</DisplayName>
        <AccountId>46</AccountId>
        <AccountType/>
      </UserInfo>
      <UserInfo>
        <DisplayName>Sarah Dixon</DisplayName>
        <AccountId>78</AccountId>
        <AccountType/>
      </UserInfo>
      <UserInfo>
        <DisplayName>Moses Bateganya</DisplayName>
        <AccountId>41</AccountId>
        <AccountType/>
      </UserInfo>
      <UserInfo>
        <DisplayName>EPIC</DisplayName>
        <AccountId>79</AccountId>
        <AccountType/>
      </UserInfo>
      <UserInfo>
        <DisplayName>Edouard Waly Dione</DisplayName>
        <AccountId>52</AccountId>
        <AccountType/>
      </UserInfo>
      <UserInfo>
        <DisplayName>Anny Chasson</DisplayName>
        <AccountId>61</AccountId>
        <AccountType/>
      </UserInfo>
      <UserInfo>
        <DisplayName>Riley Carbone</DisplayName>
        <AccountId>80</AccountId>
        <AccountType/>
      </UserInfo>
      <UserInfo>
        <DisplayName>Chris Obermeyer</DisplayName>
        <AccountId>81</AccountId>
        <AccountType/>
      </UserInfo>
      <UserInfo>
        <DisplayName>Trishna Govil</DisplayName>
        <AccountId>64</AccountId>
        <AccountType/>
      </UserInfo>
      <UserInfo>
        <DisplayName>Ije Nnachetta</DisplayName>
        <AccountId>65</AccountId>
        <AccountType/>
      </UserInfo>
      <UserInfo>
        <DisplayName>Mirwais Rahimzai</DisplayName>
        <AccountId>66</AccountId>
        <AccountType/>
      </UserInfo>
      <UserInfo>
        <DisplayName>Emma Sell-Goodhand</DisplayName>
        <AccountId>83</AccountId>
        <AccountType/>
      </UserInfo>
      <UserInfo>
        <DisplayName>Olivia Ferguson</DisplayName>
        <AccountId>84</AccountId>
        <AccountType/>
      </UserInfo>
      <UserInfo>
        <DisplayName>System Account</DisplayName>
        <AccountId>1073741823</AccountId>
        <AccountType/>
      </UserInfo>
      <UserInfo>
        <DisplayName>RTP.IT.Helpdesk</DisplayName>
        <AccountId>85</AccountId>
        <AccountType/>
      </UserInfo>
      <UserInfo>
        <DisplayName>RTP.IT.SRV</DisplayName>
        <AccountId>86</AccountId>
        <AccountType/>
      </UserInfo>
      <UserInfo>
        <DisplayName>SDriveDV3</DisplayName>
        <AccountId>87</AccountId>
        <AccountType/>
      </UserInfo>
      <UserInfo>
        <DisplayName>Heather Chotvacs</DisplayName>
        <AccountId>3911</AccountId>
        <AccountType/>
      </UserInfo>
      <UserInfo>
        <DisplayName>Laurent Ferradini</DisplayName>
        <AccountId>427</AccountId>
        <AccountType/>
      </UserInfo>
      <UserInfo>
        <DisplayName>Wame Dikobe</DisplayName>
        <AccountId>121</AccountId>
        <AccountType/>
      </UserInfo>
      <UserInfo>
        <DisplayName>Virginia Letsatsi-Modise</DisplayName>
        <AccountId>1146</AccountId>
        <AccountType/>
      </UserInfo>
      <UserInfo>
        <DisplayName>Sandra Georges</DisplayName>
        <AccountId>145</AccountId>
        <AccountType/>
      </UserInfo>
      <UserInfo>
        <DisplayName>Virginie Ettiegne-Traore</DisplayName>
        <AccountId>5679</AccountId>
        <AccountType/>
      </UserInfo>
      <UserInfo>
        <DisplayName>Jeannine You  Lathe</DisplayName>
        <AccountId>2023</AccountId>
        <AccountType/>
      </UserInfo>
      <UserInfo>
        <DisplayName>Christian Nkama</DisplayName>
        <AccountId>2177</AccountId>
        <AccountType/>
      </UserInfo>
      <UserInfo>
        <DisplayName>Ngonidzashe Madidi</DisplayName>
        <AccountId>4986</AccountId>
        <AccountType/>
      </UserInfo>
      <UserInfo>
        <DisplayName>David Chilongozi</DisplayName>
        <AccountId>3168</AccountId>
        <AccountType/>
      </UserInfo>
      <UserInfo>
        <DisplayName>Pamela Gunda</DisplayName>
        <AccountId>3301</AccountId>
        <AccountType/>
      </UserInfo>
      <UserInfo>
        <DisplayName>Selly Ba</DisplayName>
        <AccountId>4255</AccountId>
        <AccountType/>
      </UserInfo>
      <UserInfo>
        <DisplayName>Jules Bashi Bagendabanga</DisplayName>
        <AccountId>150</AccountId>
        <AccountType/>
      </UserInfo>
      <UserInfo>
        <DisplayName>Valeria Bahamondes</DisplayName>
        <AccountId>5623</AccountId>
        <AccountType/>
      </UserInfo>
      <UserInfo>
        <DisplayName>Nilufar Rakhmanova</DisplayName>
        <AccountId>1226</AccountId>
        <AccountType/>
      </UserInfo>
      <UserInfo>
        <DisplayName>Mary Kariuki</DisplayName>
        <AccountId>5474</AccountId>
        <AccountType/>
      </UserInfo>
      <UserInfo>
        <DisplayName>Andrea Surette</DisplayName>
        <AccountId>67</AccountId>
        <AccountType/>
      </UserInfo>
    </SharedWithUsers>
    <TaxCatchAll xmlns="d0061474-bead-42c2-8024-4c6c5e2c71fe" xsi:nil="true"/>
    <lcf76f155ced4ddcb4097134ff3c332f xmlns="6730796f-a597-4ef5-b1dc-f445f3297e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AA3BC6-300E-4E89-AA21-9C40AC38BBF6}">
  <ds:schemaRefs>
    <ds:schemaRef ds:uri="http://schemas.microsoft.com/sharepoint/v3/contenttype/forms"/>
  </ds:schemaRefs>
</ds:datastoreItem>
</file>

<file path=customXml/itemProps2.xml><?xml version="1.0" encoding="utf-8"?>
<ds:datastoreItem xmlns:ds="http://schemas.openxmlformats.org/officeDocument/2006/customXml" ds:itemID="{4F44F687-5CBC-4722-9436-875240846E60}">
  <ds:schemaRefs>
    <ds:schemaRef ds:uri="6730796f-a597-4ef5-b1dc-f445f3297e3b"/>
    <ds:schemaRef ds:uri="d0061474-bead-42c2-8024-4c6c5e2c71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54CD4A-5AF3-4F48-BEB6-7B5E029AC009}">
  <ds:schemaRefs>
    <ds:schemaRef ds:uri="http://schemas.openxmlformats.org/package/2006/metadata/core-properties"/>
    <ds:schemaRef ds:uri="6730796f-a597-4ef5-b1dc-f445f3297e3b"/>
    <ds:schemaRef ds:uri="http://schemas.microsoft.com/sharepoint/v3"/>
    <ds:schemaRef ds:uri="http://schemas.microsoft.com/office/infopath/2007/PartnerControls"/>
    <ds:schemaRef ds:uri="http://schemas.microsoft.com/office/2006/documentManagement/types"/>
    <ds:schemaRef ds:uri="http://purl.org/dc/dcmitype/"/>
    <ds:schemaRef ds:uri="http://purl.org/dc/elements/1.1/"/>
    <ds:schemaRef ds:uri="http://schemas.microsoft.com/office/2006/metadata/properties"/>
    <ds:schemaRef ds:uri="d0061474-bead-42c2-8024-4c6c5e2c71f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1505</TotalTime>
  <Words>14930</Words>
  <Application>Microsoft Macintosh PowerPoint</Application>
  <PresentationFormat>Widescreen</PresentationFormat>
  <Paragraphs>1176</Paragraphs>
  <Slides>112</Slides>
  <Notes>91</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Arial</vt:lpstr>
      <vt:lpstr>Calibri</vt:lpstr>
      <vt:lpstr>Courier New</vt:lpstr>
      <vt:lpstr>Helvetica</vt:lpstr>
      <vt:lpstr>Helvetica Neue</vt:lpstr>
      <vt:lpstr>Segoe UI</vt:lpstr>
      <vt:lpstr>Times New Roman</vt:lpstr>
      <vt:lpstr>Varela Round</vt:lpstr>
      <vt:lpstr>Wingdings</vt:lpstr>
      <vt:lpstr>ThemeEpiC</vt:lpstr>
      <vt:lpstr>Программа Test to Treat для коронавирусной инфекции COVID-19 (программа по предоставлению лечения при условии сдачи теста): Клиническая подготовка медицинских работников</vt:lpstr>
      <vt:lpstr>Элементы обучения</vt:lpstr>
      <vt:lpstr>Коронавирусная инфекция COVID-19: Обзор и текущая ситуация</vt:lpstr>
      <vt:lpstr>Что такое коронавирусная  инфекция COVID-19?</vt:lpstr>
      <vt:lpstr>Признаки и симптомы коронавирусной инфекции COVID-19</vt:lpstr>
      <vt:lpstr>Хронология пандемии коронавирусной инфекции COVID-19 </vt:lpstr>
      <vt:lpstr>Варианты</vt:lpstr>
      <vt:lpstr>Вакцины</vt:lpstr>
      <vt:lpstr>Развитие и улучшение лечения</vt:lpstr>
      <vt:lpstr>Что должно произойти</vt:lpstr>
      <vt:lpstr>Тестирование на коронавирусную инфекцию COVID-19: Кто, когда и как</vt:lpstr>
      <vt:lpstr>Цели</vt:lpstr>
      <vt:lpstr>Кто должен пройти обследование на коронавирусную инфекцию COVID-19?</vt:lpstr>
      <vt:lpstr>А как насчет людей с легкими симптомами?</vt:lpstr>
      <vt:lpstr>Что насчет вакцинированных людей?</vt:lpstr>
      <vt:lpstr>Различные виды тестов</vt:lpstr>
      <vt:lpstr>PowerPoint Presentation</vt:lpstr>
      <vt:lpstr>Раннее тестирование лучше!</vt:lpstr>
      <vt:lpstr>Как провести экспресс-тест:</vt:lpstr>
      <vt:lpstr>PowerPoint Presentation</vt:lpstr>
      <vt:lpstr>Рассмотрите возможность тестирования на основе территориальной популяции</vt:lpstr>
      <vt:lpstr>Увеличение спроса на тестирование </vt:lpstr>
      <vt:lpstr>Сортировка, профилактика и контроль инфекций и направления пациентов с коронавирусной инфекцией COVID-19</vt:lpstr>
      <vt:lpstr>Цели</vt:lpstr>
      <vt:lpstr>Сортировка: для классификации</vt:lpstr>
      <vt:lpstr>Инструменты   Вопросы</vt:lpstr>
      <vt:lpstr>Рекомендуемое оборудование</vt:lpstr>
      <vt:lpstr>Основные показатели жизнедеятельности: Взрослые</vt:lpstr>
      <vt:lpstr>Основные показатели жизнедеятельности: Педиатрия</vt:lpstr>
      <vt:lpstr>Профилактика и контроль инфекций</vt:lpstr>
      <vt:lpstr>Ресурсы IPC</vt:lpstr>
      <vt:lpstr>IPC в отношении вариантов коронавирусной инфекции COVID-19</vt:lpstr>
      <vt:lpstr>Скрининг</vt:lpstr>
      <vt:lpstr>Физическое когортирование: Базовая сортировка</vt:lpstr>
      <vt:lpstr>Физическое когортирование:   Расширенная сортировка или центр неотложной помощи</vt:lpstr>
      <vt:lpstr>Интеграция физической и клинической сортировки в контексте коронавирусной инфекции COVID-19</vt:lpstr>
      <vt:lpstr>Интегрированная сортировка и программа Test to Treat</vt:lpstr>
      <vt:lpstr>Интегрированная сортировка в контексте T2T</vt:lpstr>
      <vt:lpstr>PowerPoint Presentation</vt:lpstr>
      <vt:lpstr>Clinical triage: Adults with confirmed or suspected COVID-19</vt:lpstr>
      <vt:lpstr>Клиническая сортировка: Ориентир на коронавирусную инфекцию COVID-19</vt:lpstr>
      <vt:lpstr>Клиническая сортировка: Коронавирусная инфекция COVID-19</vt:lpstr>
      <vt:lpstr>Клиническая сортировка: Пациенты без коронавирусного заболевания COVID-19</vt:lpstr>
      <vt:lpstr>Смоделированные случаи из практики:</vt:lpstr>
      <vt:lpstr>Пример 2:</vt:lpstr>
      <vt:lpstr>Пример 2: Дополнительная информация</vt:lpstr>
      <vt:lpstr>Пример 3:</vt:lpstr>
      <vt:lpstr>Пример 3: Дополнительная информация</vt:lpstr>
      <vt:lpstr>Лечение и контроль коронавирусной инфекции COVID-19: Клинический подход</vt:lpstr>
      <vt:lpstr>Цели</vt:lpstr>
      <vt:lpstr>Первоначальная оценка: Визуальный контроль</vt:lpstr>
      <vt:lpstr>Первоначальная оценка:  История текущего заболевания по поводу респираторных симптомов </vt:lpstr>
      <vt:lpstr>Не каждый кашель — это COVID! </vt:lpstr>
      <vt:lpstr>Частые проявляющиеся симптомы и дифференциальная диагностика</vt:lpstr>
      <vt:lpstr>Определения случаев: Коронавирусная инфекция COVID-19</vt:lpstr>
      <vt:lpstr>Большинство случаев коронавирусного заболевания COVID-19 являются легкими или умеренными, и их доля может увеличиться </vt:lpstr>
      <vt:lpstr>Первоначальные вопросы</vt:lpstr>
      <vt:lpstr>Результаты экспресс-теста на антигены COVID</vt:lpstr>
      <vt:lpstr>Подходы к лечению </vt:lpstr>
      <vt:lpstr>Программа Test to Treat: Выявление и лечение пациентов, соответствующих критериям</vt:lpstr>
      <vt:lpstr>Алгоритм программы Test to Treat</vt:lpstr>
      <vt:lpstr>PowerPoint Presentation</vt:lpstr>
      <vt:lpstr>Что делать, если мой пациент не соответствует критериям T2T?</vt:lpstr>
      <vt:lpstr>Эффективная с позиций доказательной медицины терапия COVID</vt:lpstr>
      <vt:lpstr>Ориентир на программу Test to Treat: Доказательства, обоснование и практика </vt:lpstr>
      <vt:lpstr>Цели</vt:lpstr>
      <vt:lpstr>PowerPoint Presentation</vt:lpstr>
      <vt:lpstr>Развитие доказательной базы</vt:lpstr>
      <vt:lpstr>Алгоритм программы Test to Treat</vt:lpstr>
      <vt:lpstr>Терапия первой линии: Паксловид (нирматрелвир/ритонавир)</vt:lpstr>
      <vt:lpstr>Ориентир на: Пероральные противовирусные препараты для программы Test to Treat</vt:lpstr>
      <vt:lpstr>Паксловид: Инструкции для пациента</vt:lpstr>
      <vt:lpstr>Паксловид: Порционная упаковка</vt:lpstr>
      <vt:lpstr>Паксловид: Противопоказания и побочные эффекты</vt:lpstr>
      <vt:lpstr>Лекарственные взаимодействия</vt:lpstr>
      <vt:lpstr>Дополнительная информация Коррекция дозы паксловида </vt:lpstr>
      <vt:lpstr>Паксловид и беременность</vt:lpstr>
      <vt:lpstr>Алгоритм программы Test to Treat</vt:lpstr>
      <vt:lpstr>Терапия второй линии: Молнупиравир</vt:lpstr>
      <vt:lpstr>Ориентир на: Пероральные противовирусные препараты для программы Test to Treat Молнупиравир</vt:lpstr>
      <vt:lpstr>Ориентир на: Пероральные противовирусные препараты для программы Test to Treat Молнупиравир</vt:lpstr>
      <vt:lpstr>Молнупиравир и беременность</vt:lpstr>
      <vt:lpstr>Случай из практики № 1</vt:lpstr>
      <vt:lpstr>Случай из практики № 1: Продолжение</vt:lpstr>
      <vt:lpstr>Случай из практики № 1: Продолжение</vt:lpstr>
      <vt:lpstr>Случай из практики № 2</vt:lpstr>
      <vt:lpstr>Случай из практики № 2: Продолжение</vt:lpstr>
      <vt:lpstr>Случай из практики № 3</vt:lpstr>
      <vt:lpstr>Случай № 3: Продолжение</vt:lpstr>
      <vt:lpstr>Случай № 3: Продолжение</vt:lpstr>
      <vt:lpstr>Случай из практики № 4</vt:lpstr>
      <vt:lpstr>Случай № 4: Продолжение</vt:lpstr>
      <vt:lpstr>Случай № 4: Продолжение</vt:lpstr>
      <vt:lpstr>Случай из практики № 5</vt:lpstr>
      <vt:lpstr>Случай № 5, продолжение</vt:lpstr>
      <vt:lpstr>Случай № 5, продолжение</vt:lpstr>
      <vt:lpstr>Случай из практики № 6</vt:lpstr>
      <vt:lpstr>Случай № 6: Продолжение</vt:lpstr>
      <vt:lpstr>Случай № 6: Продолжение</vt:lpstr>
      <vt:lpstr>Случай из практики № 7</vt:lpstr>
      <vt:lpstr>Случай № 7: Продолжение</vt:lpstr>
      <vt:lpstr>Случай № 7: Продолжение</vt:lpstr>
      <vt:lpstr>Программа Test to Treat: Дальнейшие вопросы и как реализовывать на практике</vt:lpstr>
      <vt:lpstr>Цели</vt:lpstr>
      <vt:lpstr>PowerPoint Presentation</vt:lpstr>
      <vt:lpstr>Как программа Test to Treat для коронавирусной инфекции COVID-19 может улучшить опыт пациентов в будущем? </vt:lpstr>
      <vt:lpstr>Учитывайте Ваши клинические условия</vt:lpstr>
      <vt:lpstr>Руководство по внедрению — на месте предоставления услуг</vt:lpstr>
      <vt:lpstr>Планирование работы:</vt:lpstr>
      <vt:lpstr>Планирование работы: Продолжение</vt:lpstr>
      <vt:lpstr>Заключение:  Будьте в курсе событий!  Информация, касающаяся пероральных противовирусных препаратов и программы Test to Treat, продолжает пополняться.</vt:lpstr>
      <vt:lpstr>EpiC — это глобальное соглашение о сотрудничестве, направленное на достижение и поддержание эпидемического контроля ВИЧ и поддержку ответа в отношении коронавирусной инфекции COVID-19 и оспы обезьян. Он возглавляется FHI 360 и основными партнерами: Right to Care, Palladium и Population Services International (PSI).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Shannon Dyson</dc:creator>
  <cp:keywords/>
  <dc:description/>
  <cp:lastModifiedBy>Amy DiTrani</cp:lastModifiedBy>
  <cp:revision>27</cp:revision>
  <dcterms:created xsi:type="dcterms:W3CDTF">2019-10-25T09:42:36Z</dcterms:created>
  <dcterms:modified xsi:type="dcterms:W3CDTF">2023-02-06T21:31:12Z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0x010100BF7E93A5ADF3644A8C806F222336F06E</vt:lpwstr>
  </property>
  <property fmtid="{D5CDD505-2E9C-101B-9397-08002B2CF9AE}" pid="3" name="MediaServiceImageTags">
    <vt:lpwstr/>
  </property>
  <property fmtid="{D5CDD505-2E9C-101B-9397-08002B2CF9AE}" pid="4" name="Order">
    <vt:i4>100</vt:i4>
  </property>
</Properties>
</file>