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9" r:id="rId5"/>
    <p:sldId id="261" r:id="rId6"/>
    <p:sldId id="275" r:id="rId7"/>
    <p:sldId id="268" r:id="rId8"/>
    <p:sldId id="284" r:id="rId9"/>
    <p:sldId id="285" r:id="rId10"/>
    <p:sldId id="273" r:id="rId11"/>
    <p:sldId id="278" r:id="rId12"/>
    <p:sldId id="260" r:id="rId13"/>
    <p:sldId id="279" r:id="rId14"/>
    <p:sldId id="267" r:id="rId15"/>
    <p:sldId id="280" r:id="rId16"/>
    <p:sldId id="281" r:id="rId17"/>
    <p:sldId id="269" r:id="rId18"/>
    <p:sldId id="282" r:id="rId19"/>
    <p:sldId id="283" r:id="rId20"/>
    <p:sldId id="286" r:id="rId21"/>
    <p:sldId id="287" r:id="rId22"/>
    <p:sldId id="271" r:id="rId23"/>
    <p:sldId id="288" r:id="rId24"/>
    <p:sldId id="26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A8"/>
    <a:srgbClr val="186697"/>
    <a:srgbClr val="1B6C9F"/>
    <a:srgbClr val="004B70"/>
    <a:srgbClr val="004F76"/>
    <a:srgbClr val="004976"/>
    <a:srgbClr val="002838"/>
    <a:srgbClr val="006086"/>
    <a:srgbClr val="228ABD"/>
    <a:srgbClr val="0073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488" autoAdjust="0"/>
  </p:normalViewPr>
  <p:slideViewPr>
    <p:cSldViewPr snapToGrid="0">
      <p:cViewPr varScale="1">
        <p:scale>
          <a:sx n="87" d="100"/>
          <a:sy n="87" d="100"/>
        </p:scale>
        <p:origin x="-1320" y="-91"/>
      </p:cViewPr>
      <p:guideLst>
        <p:guide orient="horz" pos="72"/>
        <p:guide orient="horz" pos="259"/>
        <p:guide orient="horz" pos="4244"/>
        <p:guide orient="horz" pos="2604"/>
        <p:guide orient="horz" pos="718"/>
        <p:guide orient="horz" pos="4022"/>
        <p:guide pos="5686"/>
        <p:guide pos="5410"/>
        <p:guide pos="75"/>
        <p:guide pos="2887"/>
        <p:guide pos="360"/>
      </p:guideLst>
    </p:cSldViewPr>
  </p:slideViewPr>
  <p:notesTextViewPr>
    <p:cViewPr>
      <p:scale>
        <a:sx n="100" d="100"/>
        <a:sy n="100" d="100"/>
      </p:scale>
      <p:origin x="0" y="0"/>
    </p:cViewPr>
  </p:notesTextViewPr>
  <p:notesViewPr>
    <p:cSldViewPr snapToGrid="0">
      <p:cViewPr>
        <p:scale>
          <a:sx n="100" d="100"/>
          <a:sy n="100" d="100"/>
        </p:scale>
        <p:origin x="-1070" y="32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D6B7C-1B2B-4995-825F-6ED6BEFAE76A}" type="datetimeFigureOut">
              <a:rPr lang="en-US" smtClean="0"/>
              <a:t>6/5/2015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23C3B-DD2D-4D89-893A-E55B238699CE}" type="slidenum">
              <a:rPr lang="en-US" smtClean="0"/>
              <a:t>‹#›</a:t>
            </a:fld>
            <a:endParaRPr lang="en-US"/>
          </a:p>
        </p:txBody>
      </p:sp>
    </p:spTree>
    <p:extLst>
      <p:ext uri="{BB962C8B-B14F-4D97-AF65-F5344CB8AC3E}">
        <p14:creationId xmlns:p14="http://schemas.microsoft.com/office/powerpoint/2010/main" val="40606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1</a:t>
            </a:fld>
            <a:endParaRPr lang="en-US"/>
          </a:p>
        </p:txBody>
      </p:sp>
    </p:spTree>
    <p:extLst>
      <p:ext uri="{BB962C8B-B14F-4D97-AF65-F5344CB8AC3E}">
        <p14:creationId xmlns:p14="http://schemas.microsoft.com/office/powerpoint/2010/main" val="391165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solidFill>
                  <a:srgbClr val="FF0000"/>
                </a:solidFill>
              </a:rPr>
              <a:t>Weight with hormonal methods: conflicting data</a:t>
            </a:r>
          </a:p>
          <a:p>
            <a:endParaRPr lang="en-US" sz="1400" dirty="0">
              <a:solidFill>
                <a:srgbClr val="FF0000"/>
              </a:solidFill>
            </a:endParaRPr>
          </a:p>
          <a:p>
            <a:r>
              <a:rPr lang="en-US" sz="1400" dirty="0" smtClean="0">
                <a:solidFill>
                  <a:srgbClr val="FF0000"/>
                </a:solidFill>
              </a:rPr>
              <a:t>Osteoporosis  does not appear to be increased.</a:t>
            </a:r>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C6423C3B-DD2D-4D89-893A-E55B238699CE}" type="slidenum">
              <a:rPr lang="en-US" smtClean="0"/>
              <a:t>10</a:t>
            </a:fld>
            <a:endParaRPr lang="en-US"/>
          </a:p>
        </p:txBody>
      </p:sp>
    </p:spTree>
    <p:extLst>
      <p:ext uri="{BB962C8B-B14F-4D97-AF65-F5344CB8AC3E}">
        <p14:creationId xmlns:p14="http://schemas.microsoft.com/office/powerpoint/2010/main" val="633188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11</a:t>
            </a:fld>
            <a:endParaRPr lang="en-US"/>
          </a:p>
        </p:txBody>
      </p:sp>
    </p:spTree>
    <p:extLst>
      <p:ext uri="{BB962C8B-B14F-4D97-AF65-F5344CB8AC3E}">
        <p14:creationId xmlns:p14="http://schemas.microsoft.com/office/powerpoint/2010/main" val="201614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2. LMIC</a:t>
            </a:r>
            <a:endParaRPr lang="en-US" sz="1800" dirty="0"/>
          </a:p>
        </p:txBody>
      </p:sp>
      <p:sp>
        <p:nvSpPr>
          <p:cNvPr id="4" name="Slide Number Placeholder 3"/>
          <p:cNvSpPr>
            <a:spLocks noGrp="1"/>
          </p:cNvSpPr>
          <p:nvPr>
            <p:ph type="sldNum" sz="quarter" idx="10"/>
          </p:nvPr>
        </p:nvSpPr>
        <p:spPr/>
        <p:txBody>
          <a:bodyPr/>
          <a:lstStyle/>
          <a:p>
            <a:fld id="{C6423C3B-DD2D-4D89-893A-E55B238699CE}" type="slidenum">
              <a:rPr lang="en-US" smtClean="0"/>
              <a:t>12</a:t>
            </a:fld>
            <a:endParaRPr lang="en-US"/>
          </a:p>
        </p:txBody>
      </p:sp>
    </p:spTree>
    <p:extLst>
      <p:ext uri="{BB962C8B-B14F-4D97-AF65-F5344CB8AC3E}">
        <p14:creationId xmlns:p14="http://schemas.microsoft.com/office/powerpoint/2010/main" val="284306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Probably globally</a:t>
            </a:r>
          </a:p>
          <a:p>
            <a:r>
              <a:rPr lang="en-US" dirty="0" smtClean="0"/>
              <a:t>Vs. </a:t>
            </a:r>
          </a:p>
          <a:p>
            <a:r>
              <a:rPr lang="en-US" dirty="0" smtClean="0"/>
              <a:t>5. SSA!</a:t>
            </a:r>
            <a:endParaRPr lang="en-US" dirty="0"/>
          </a:p>
        </p:txBody>
      </p:sp>
      <p:sp>
        <p:nvSpPr>
          <p:cNvPr id="4" name="Slide Number Placeholder 3"/>
          <p:cNvSpPr>
            <a:spLocks noGrp="1"/>
          </p:cNvSpPr>
          <p:nvPr>
            <p:ph type="sldNum" sz="quarter" idx="10"/>
          </p:nvPr>
        </p:nvSpPr>
        <p:spPr/>
        <p:txBody>
          <a:bodyPr/>
          <a:lstStyle/>
          <a:p>
            <a:fld id="{C6423C3B-DD2D-4D89-893A-E55B238699CE}" type="slidenum">
              <a:rPr lang="en-US" smtClean="0"/>
              <a:t>13</a:t>
            </a:fld>
            <a:endParaRPr lang="en-US"/>
          </a:p>
        </p:txBody>
      </p:sp>
    </p:spTree>
    <p:extLst>
      <p:ext uri="{BB962C8B-B14F-4D97-AF65-F5344CB8AC3E}">
        <p14:creationId xmlns:p14="http://schemas.microsoft.com/office/powerpoint/2010/main" val="312806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14</a:t>
            </a:fld>
            <a:endParaRPr lang="en-US"/>
          </a:p>
        </p:txBody>
      </p:sp>
    </p:spTree>
    <p:extLst>
      <p:ext uri="{BB962C8B-B14F-4D97-AF65-F5344CB8AC3E}">
        <p14:creationId xmlns:p14="http://schemas.microsoft.com/office/powerpoint/2010/main" val="233299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smtClean="0"/>
              <a:t>CHOICE</a:t>
            </a:r>
            <a:r>
              <a:rPr lang="en-US" sz="1400" dirty="0" smtClean="0"/>
              <a:t> and satisfaction because many studies haven’t yet addressed satisfaction, takes longer.</a:t>
            </a:r>
          </a:p>
          <a:p>
            <a:r>
              <a:rPr lang="en-US" sz="1400" dirty="0" smtClean="0"/>
              <a:t>1. </a:t>
            </a:r>
            <a:r>
              <a:rPr lang="en-US" sz="1400" i="1" dirty="0" smtClean="0"/>
              <a:t>Quoted with implants, mainly US.</a:t>
            </a:r>
          </a:p>
          <a:p>
            <a:r>
              <a:rPr lang="en-US" sz="1400" dirty="0" smtClean="0"/>
              <a:t>Increased use of implants in Malawi, Rwanda, Ethiopia, TZ from 2004-5 to 2010.</a:t>
            </a:r>
          </a:p>
          <a:p>
            <a:endParaRPr lang="en-US" sz="1400" dirty="0"/>
          </a:p>
          <a:p>
            <a:r>
              <a:rPr lang="en-US" sz="1400" dirty="0" smtClean="0"/>
              <a:t>2. 400 18-24 year olds seeking short term methods (DMPA or COC) at a public facility, were offered implant instead. 24% chose implant. Nairobi 2008-2009</a:t>
            </a:r>
          </a:p>
          <a:p>
            <a:endParaRPr lang="en-US" sz="1400" dirty="0"/>
          </a:p>
          <a:p>
            <a:r>
              <a:rPr lang="en-US" sz="1400" dirty="0" smtClean="0"/>
              <a:t>3. Same study group, discontinuation rates during 18 month follow-up. Relative risk of pregnancy with short acting vs. implants was 7.4. 80% continuation at 18 months; but can’t assume all satisfied.</a:t>
            </a:r>
          </a:p>
          <a:p>
            <a:endParaRPr lang="en-US" sz="1400" dirty="0"/>
          </a:p>
          <a:p>
            <a:r>
              <a:rPr lang="en-US" sz="1400" dirty="0" smtClean="0"/>
              <a:t>4. University teaching hospital family planning register in maternity unit. </a:t>
            </a:r>
            <a:r>
              <a:rPr lang="en-US" sz="1400" dirty="0" err="1" smtClean="0"/>
              <a:t>Uyo</a:t>
            </a:r>
            <a:r>
              <a:rPr lang="en-US" sz="1400" dirty="0" smtClean="0"/>
              <a:t>, </a:t>
            </a:r>
            <a:r>
              <a:rPr lang="en-US" sz="1400" dirty="0" err="1" smtClean="0"/>
              <a:t>Akwa</a:t>
            </a:r>
            <a:r>
              <a:rPr lang="en-US" sz="1400" dirty="0" smtClean="0"/>
              <a:t>, Jan 2000-Dec 2005 – 6 years. </a:t>
            </a:r>
          </a:p>
          <a:p>
            <a:r>
              <a:rPr lang="en-US" sz="1400" dirty="0" smtClean="0"/>
              <a:t>Out of 852 new acceptors, 338 or 39.7% accepted IUD. 27.2% of these were &lt; 25 years, but 8.3%  were 15-19 and  18.9% were 20-24. 4.4% were nulliparous.</a:t>
            </a:r>
          </a:p>
          <a:p>
            <a:endParaRPr lang="en-US" sz="1600" dirty="0"/>
          </a:p>
        </p:txBody>
      </p:sp>
      <p:sp>
        <p:nvSpPr>
          <p:cNvPr id="4" name="Slide Number Placeholder 3"/>
          <p:cNvSpPr>
            <a:spLocks noGrp="1"/>
          </p:cNvSpPr>
          <p:nvPr>
            <p:ph type="sldNum" sz="quarter" idx="10"/>
          </p:nvPr>
        </p:nvSpPr>
        <p:spPr/>
        <p:txBody>
          <a:bodyPr/>
          <a:lstStyle/>
          <a:p>
            <a:fld id="{C6423C3B-DD2D-4D89-893A-E55B238699CE}" type="slidenum">
              <a:rPr lang="en-US" smtClean="0"/>
              <a:t>15</a:t>
            </a:fld>
            <a:endParaRPr lang="en-US"/>
          </a:p>
        </p:txBody>
      </p:sp>
    </p:spTree>
    <p:extLst>
      <p:ext uri="{BB962C8B-B14F-4D97-AF65-F5344CB8AC3E}">
        <p14:creationId xmlns:p14="http://schemas.microsoft.com/office/powerpoint/2010/main" val="236892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16</a:t>
            </a:fld>
            <a:endParaRPr lang="en-US"/>
          </a:p>
        </p:txBody>
      </p:sp>
    </p:spTree>
    <p:extLst>
      <p:ext uri="{BB962C8B-B14F-4D97-AF65-F5344CB8AC3E}">
        <p14:creationId xmlns:p14="http://schemas.microsoft.com/office/powerpoint/2010/main" val="3332274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17</a:t>
            </a:fld>
            <a:endParaRPr lang="en-US"/>
          </a:p>
        </p:txBody>
      </p:sp>
    </p:spTree>
    <p:extLst>
      <p:ext uri="{BB962C8B-B14F-4D97-AF65-F5344CB8AC3E}">
        <p14:creationId xmlns:p14="http://schemas.microsoft.com/office/powerpoint/2010/main" val="983216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18</a:t>
            </a:fld>
            <a:endParaRPr lang="en-US"/>
          </a:p>
        </p:txBody>
      </p:sp>
    </p:spTree>
    <p:extLst>
      <p:ext uri="{BB962C8B-B14F-4D97-AF65-F5344CB8AC3E}">
        <p14:creationId xmlns:p14="http://schemas.microsoft.com/office/powerpoint/2010/main" val="917558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19</a:t>
            </a:fld>
            <a:endParaRPr lang="en-US"/>
          </a:p>
        </p:txBody>
      </p:sp>
    </p:spTree>
    <p:extLst>
      <p:ext uri="{BB962C8B-B14F-4D97-AF65-F5344CB8AC3E}">
        <p14:creationId xmlns:p14="http://schemas.microsoft.com/office/powerpoint/2010/main" val="707057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2</a:t>
            </a:fld>
            <a:endParaRPr lang="en-US"/>
          </a:p>
        </p:txBody>
      </p:sp>
    </p:spTree>
    <p:extLst>
      <p:ext uri="{BB962C8B-B14F-4D97-AF65-F5344CB8AC3E}">
        <p14:creationId xmlns:p14="http://schemas.microsoft.com/office/powerpoint/2010/main" val="3052608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you with this: Food for thought leading into activities of the latter part of this meeting.</a:t>
            </a:r>
            <a:endParaRPr lang="en-US" dirty="0"/>
          </a:p>
        </p:txBody>
      </p:sp>
      <p:sp>
        <p:nvSpPr>
          <p:cNvPr id="4" name="Slide Number Placeholder 3"/>
          <p:cNvSpPr>
            <a:spLocks noGrp="1"/>
          </p:cNvSpPr>
          <p:nvPr>
            <p:ph type="sldNum" sz="quarter" idx="10"/>
          </p:nvPr>
        </p:nvSpPr>
        <p:spPr/>
        <p:txBody>
          <a:bodyPr/>
          <a:lstStyle/>
          <a:p>
            <a:fld id="{C6423C3B-DD2D-4D89-893A-E55B238699CE}" type="slidenum">
              <a:rPr lang="en-US" smtClean="0"/>
              <a:t>20</a:t>
            </a:fld>
            <a:endParaRPr lang="en-US"/>
          </a:p>
        </p:txBody>
      </p:sp>
    </p:spTree>
    <p:extLst>
      <p:ext uri="{BB962C8B-B14F-4D97-AF65-F5344CB8AC3E}">
        <p14:creationId xmlns:p14="http://schemas.microsoft.com/office/powerpoint/2010/main" val="366346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21</a:t>
            </a:fld>
            <a:endParaRPr lang="en-US"/>
          </a:p>
        </p:txBody>
      </p:sp>
    </p:spTree>
    <p:extLst>
      <p:ext uri="{BB962C8B-B14F-4D97-AF65-F5344CB8AC3E}">
        <p14:creationId xmlns:p14="http://schemas.microsoft.com/office/powerpoint/2010/main" val="54346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Not to forget the past and history. But, as a recent journal commentary read: THESE ARE NOT YOUR MOTHER’S IUDS.</a:t>
            </a:r>
          </a:p>
          <a:p>
            <a:endParaRPr lang="en-US" sz="1600" dirty="0"/>
          </a:p>
          <a:p>
            <a:r>
              <a:rPr lang="en-US" sz="1600" dirty="0" smtClean="0"/>
              <a:t>How far we have come, development and use: many in the room,  this is a tribute to their contribution to the foundation we now have.</a:t>
            </a:r>
          </a:p>
          <a:p>
            <a:endParaRPr lang="en-US" sz="1600" dirty="0"/>
          </a:p>
          <a:p>
            <a:r>
              <a:rPr lang="en-US" sz="1600" dirty="0" smtClean="0"/>
              <a:t>Studies in developing world are limited. It appears that both types of implants are similar.  However, there are some significant differences between the copper and LVGL IUD, that as the latter becomes more common, client choice may vary, particularly with the advantages which may not be universally viewed as advantages.</a:t>
            </a:r>
          </a:p>
          <a:p>
            <a:endParaRPr lang="en-US" sz="1600" dirty="0"/>
          </a:p>
          <a:p>
            <a:r>
              <a:rPr lang="en-US" sz="1600" dirty="0" smtClean="0"/>
              <a:t>Many US women find it hard to part with their </a:t>
            </a:r>
            <a:r>
              <a:rPr lang="en-US" sz="1600" dirty="0" err="1" smtClean="0"/>
              <a:t>Mirenas</a:t>
            </a:r>
            <a:r>
              <a:rPr lang="en-US" sz="1600" smtClean="0"/>
              <a:t>.</a:t>
            </a:r>
            <a:endParaRPr lang="en-US" sz="1600" dirty="0"/>
          </a:p>
        </p:txBody>
      </p:sp>
      <p:sp>
        <p:nvSpPr>
          <p:cNvPr id="4" name="Slide Number Placeholder 3"/>
          <p:cNvSpPr>
            <a:spLocks noGrp="1"/>
          </p:cNvSpPr>
          <p:nvPr>
            <p:ph type="sldNum" sz="quarter" idx="10"/>
          </p:nvPr>
        </p:nvSpPr>
        <p:spPr/>
        <p:txBody>
          <a:bodyPr/>
          <a:lstStyle/>
          <a:p>
            <a:fld id="{C6423C3B-DD2D-4D89-893A-E55B238699CE}" type="slidenum">
              <a:rPr lang="en-US" smtClean="0"/>
              <a:t>3</a:t>
            </a:fld>
            <a:endParaRPr lang="en-US"/>
          </a:p>
        </p:txBody>
      </p:sp>
    </p:spTree>
    <p:extLst>
      <p:ext uri="{BB962C8B-B14F-4D97-AF65-F5344CB8AC3E}">
        <p14:creationId xmlns:p14="http://schemas.microsoft.com/office/powerpoint/2010/main" val="383846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4</a:t>
            </a:fld>
            <a:endParaRPr lang="en-US"/>
          </a:p>
        </p:txBody>
      </p:sp>
    </p:spTree>
    <p:extLst>
      <p:ext uri="{BB962C8B-B14F-4D97-AF65-F5344CB8AC3E}">
        <p14:creationId xmlns:p14="http://schemas.microsoft.com/office/powerpoint/2010/main" val="280818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Copper IUD 6-8/1000 first year</a:t>
            </a:r>
          </a:p>
          <a:p>
            <a:r>
              <a:rPr lang="en-US" sz="1800" dirty="0" err="1" smtClean="0"/>
              <a:t>Levonorgestrel</a:t>
            </a:r>
            <a:r>
              <a:rPr lang="en-US" sz="1800" dirty="0" smtClean="0"/>
              <a:t> IUD 2/1000 first year</a:t>
            </a:r>
          </a:p>
          <a:p>
            <a:endParaRPr lang="en-US" sz="1800" dirty="0"/>
          </a:p>
          <a:p>
            <a:r>
              <a:rPr lang="en-US" sz="1800" dirty="0" smtClean="0"/>
              <a:t>Note, both IUD and implants  are more effective than sterilization</a:t>
            </a:r>
            <a:endParaRPr lang="en-US" sz="1800" dirty="0"/>
          </a:p>
        </p:txBody>
      </p:sp>
      <p:sp>
        <p:nvSpPr>
          <p:cNvPr id="4" name="Slide Number Placeholder 3"/>
          <p:cNvSpPr>
            <a:spLocks noGrp="1"/>
          </p:cNvSpPr>
          <p:nvPr>
            <p:ph type="sldNum" sz="quarter" idx="10"/>
          </p:nvPr>
        </p:nvSpPr>
        <p:spPr/>
        <p:txBody>
          <a:bodyPr/>
          <a:lstStyle/>
          <a:p>
            <a:fld id="{C6423C3B-DD2D-4D89-893A-E55B238699CE}" type="slidenum">
              <a:rPr lang="en-US" smtClean="0"/>
              <a:t>5</a:t>
            </a:fld>
            <a:endParaRPr lang="en-US"/>
          </a:p>
        </p:txBody>
      </p:sp>
    </p:spTree>
    <p:extLst>
      <p:ext uri="{BB962C8B-B14F-4D97-AF65-F5344CB8AC3E}">
        <p14:creationId xmlns:p14="http://schemas.microsoft.com/office/powerpoint/2010/main" val="287407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LIMITED LMIC ADOLESCENT DATA, but probably can assume effectiveness is similar in US and LMIC</a:t>
            </a:r>
          </a:p>
          <a:p>
            <a:endParaRPr lang="en-US" sz="1800" dirty="0"/>
          </a:p>
          <a:p>
            <a:r>
              <a:rPr lang="en-US" sz="1800" dirty="0" smtClean="0"/>
              <a:t>1. US predominantly</a:t>
            </a:r>
          </a:p>
          <a:p>
            <a:r>
              <a:rPr lang="en-US" sz="1800" dirty="0" smtClean="0"/>
              <a:t>3.  Title X Louisville , </a:t>
            </a:r>
            <a:r>
              <a:rPr lang="en-US" sz="1800" dirty="0" err="1" smtClean="0"/>
              <a:t>Ky</a:t>
            </a:r>
            <a:endParaRPr lang="en-US" sz="1800" dirty="0"/>
          </a:p>
          <a:p>
            <a:r>
              <a:rPr lang="en-US" sz="1800" dirty="0" smtClean="0"/>
              <a:t>3a. Removals/expulsions.  Expulsions alone were greater but not statistically significant</a:t>
            </a:r>
          </a:p>
          <a:p>
            <a:endParaRPr lang="en-US" sz="1800" dirty="0"/>
          </a:p>
          <a:p>
            <a:r>
              <a:rPr lang="en-US" sz="1800" dirty="0" smtClean="0"/>
              <a:t>Multiple studies: expulsions all IUD users: 3-5%. Adolescents: 5-22%</a:t>
            </a:r>
          </a:p>
          <a:p>
            <a:endParaRPr lang="en-US" sz="1800" dirty="0"/>
          </a:p>
          <a:p>
            <a:r>
              <a:rPr lang="en-US" sz="1800" dirty="0" smtClean="0"/>
              <a:t>3 b. not attributable to age</a:t>
            </a:r>
            <a:endParaRPr lang="en-US" sz="1800" dirty="0"/>
          </a:p>
        </p:txBody>
      </p:sp>
      <p:sp>
        <p:nvSpPr>
          <p:cNvPr id="4" name="Slide Number Placeholder 3"/>
          <p:cNvSpPr>
            <a:spLocks noGrp="1"/>
          </p:cNvSpPr>
          <p:nvPr>
            <p:ph type="sldNum" sz="quarter" idx="10"/>
          </p:nvPr>
        </p:nvSpPr>
        <p:spPr/>
        <p:txBody>
          <a:bodyPr/>
          <a:lstStyle/>
          <a:p>
            <a:fld id="{C6423C3B-DD2D-4D89-893A-E55B238699CE}" type="slidenum">
              <a:rPr lang="en-US" smtClean="0"/>
              <a:t>6</a:t>
            </a:fld>
            <a:endParaRPr lang="en-US"/>
          </a:p>
        </p:txBody>
      </p:sp>
    </p:spTree>
    <p:extLst>
      <p:ext uri="{BB962C8B-B14F-4D97-AF65-F5344CB8AC3E}">
        <p14:creationId xmlns:p14="http://schemas.microsoft.com/office/powerpoint/2010/main" val="14537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7</a:t>
            </a:fld>
            <a:endParaRPr lang="en-US"/>
          </a:p>
        </p:txBody>
      </p:sp>
    </p:spTree>
    <p:extLst>
      <p:ext uri="{BB962C8B-B14F-4D97-AF65-F5344CB8AC3E}">
        <p14:creationId xmlns:p14="http://schemas.microsoft.com/office/powerpoint/2010/main" val="337665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category</a:t>
            </a:r>
            <a:r>
              <a:rPr lang="en-US" dirty="0"/>
              <a:t>	</a:t>
            </a:r>
            <a:r>
              <a:rPr lang="en-US" b="1" dirty="0"/>
              <a:t>With clinical Judgment</a:t>
            </a:r>
            <a:r>
              <a:rPr lang="en-US" dirty="0"/>
              <a:t>	</a:t>
            </a:r>
            <a:r>
              <a:rPr lang="en-US" b="1" dirty="0"/>
              <a:t>With Limited clinical</a:t>
            </a:r>
            <a:endParaRPr lang="en-US" dirty="0"/>
          </a:p>
          <a:p>
            <a:r>
              <a:rPr lang="en-US" b="1" dirty="0"/>
              <a:t>Judgment</a:t>
            </a:r>
            <a:r>
              <a:rPr lang="en-US" dirty="0"/>
              <a:t>	</a:t>
            </a:r>
          </a:p>
          <a:p>
            <a:r>
              <a:rPr lang="en-US" dirty="0"/>
              <a:t>1	Use method in any circumstances	</a:t>
            </a:r>
            <a:endParaRPr lang="en-US" sz="1100" dirty="0"/>
          </a:p>
          <a:p>
            <a:r>
              <a:rPr lang="en-US" dirty="0"/>
              <a:t>Yes</a:t>
            </a:r>
          </a:p>
          <a:p>
            <a:r>
              <a:rPr lang="en-US" dirty="0"/>
              <a:t>(Use the method)	</a:t>
            </a:r>
            <a:endParaRPr lang="en-US" dirty="0" smtClean="0"/>
          </a:p>
          <a:p>
            <a:r>
              <a:rPr lang="en-US" dirty="0" smtClean="0"/>
              <a:t>2</a:t>
            </a:r>
            <a:r>
              <a:rPr lang="en-US" dirty="0"/>
              <a:t>	Generally use method		</a:t>
            </a:r>
          </a:p>
          <a:p>
            <a:endParaRPr lang="en-US" dirty="0"/>
          </a:p>
          <a:p>
            <a:r>
              <a:rPr lang="en-US" dirty="0"/>
              <a:t>3	Use of method not usually recommended unless other more appropriate methods are not available or not acceptable	</a:t>
            </a:r>
          </a:p>
          <a:p>
            <a:r>
              <a:rPr lang="en-US" dirty="0"/>
              <a:t>No</a:t>
            </a:r>
          </a:p>
          <a:p>
            <a:r>
              <a:rPr lang="en-US" dirty="0"/>
              <a:t>(Do not use the </a:t>
            </a:r>
            <a:r>
              <a:rPr lang="en-US" dirty="0" smtClean="0"/>
              <a:t>method)</a:t>
            </a:r>
          </a:p>
          <a:p>
            <a:r>
              <a:rPr lang="en-US" dirty="0" smtClean="0"/>
              <a:t>4</a:t>
            </a:r>
            <a:r>
              <a:rPr lang="en-US" dirty="0"/>
              <a:t>	Method not to be used		</a:t>
            </a:r>
          </a:p>
          <a:p>
            <a:endParaRPr lang="en-US" dirty="0"/>
          </a:p>
        </p:txBody>
      </p:sp>
      <p:sp>
        <p:nvSpPr>
          <p:cNvPr id="4" name="Slide Number Placeholder 3"/>
          <p:cNvSpPr>
            <a:spLocks noGrp="1"/>
          </p:cNvSpPr>
          <p:nvPr>
            <p:ph type="sldNum" sz="quarter" idx="10"/>
          </p:nvPr>
        </p:nvSpPr>
        <p:spPr/>
        <p:txBody>
          <a:bodyPr/>
          <a:lstStyle/>
          <a:p>
            <a:fld id="{C6423C3B-DD2D-4D89-893A-E55B238699CE}" type="slidenum">
              <a:rPr lang="en-US" smtClean="0"/>
              <a:t>8</a:t>
            </a:fld>
            <a:endParaRPr lang="en-US"/>
          </a:p>
        </p:txBody>
      </p:sp>
    </p:spTree>
    <p:extLst>
      <p:ext uri="{BB962C8B-B14F-4D97-AF65-F5344CB8AC3E}">
        <p14:creationId xmlns:p14="http://schemas.microsoft.com/office/powerpoint/2010/main" val="331067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23C3B-DD2D-4D89-893A-E55B238699CE}" type="slidenum">
              <a:rPr lang="en-US" smtClean="0"/>
              <a:t>9</a:t>
            </a:fld>
            <a:endParaRPr lang="en-US"/>
          </a:p>
        </p:txBody>
      </p:sp>
    </p:spTree>
    <p:extLst>
      <p:ext uri="{BB962C8B-B14F-4D97-AF65-F5344CB8AC3E}">
        <p14:creationId xmlns:p14="http://schemas.microsoft.com/office/powerpoint/2010/main" val="375936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flipV="1">
            <a:off x="120650" y="3810000"/>
            <a:ext cx="8909050" cy="2578100"/>
          </a:xfrm>
          <a:prstGeom prst="rect">
            <a:avLst/>
          </a:prstGeom>
          <a:solidFill>
            <a:srgbClr val="006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itle_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1200" y="4133850"/>
            <a:ext cx="2006600" cy="951849"/>
          </a:xfrm>
          <a:prstGeom prst="rect">
            <a:avLst/>
          </a:prstGeom>
        </p:spPr>
      </p:pic>
      <p:sp>
        <p:nvSpPr>
          <p:cNvPr id="2" name="Title 1"/>
          <p:cNvSpPr>
            <a:spLocks noGrp="1"/>
          </p:cNvSpPr>
          <p:nvPr>
            <p:ph type="ctrTitle"/>
          </p:nvPr>
        </p:nvSpPr>
        <p:spPr>
          <a:xfrm>
            <a:off x="4562475" y="4638675"/>
            <a:ext cx="4124324" cy="1069975"/>
          </a:xfrm>
        </p:spPr>
        <p:txBody>
          <a:bodyPr>
            <a:normAutofit/>
          </a:bodyPr>
          <a:lstStyle>
            <a:lvl1pPr algn="l">
              <a:defRPr sz="38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68824" y="4229100"/>
            <a:ext cx="4124325" cy="36195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Rectangle 13"/>
          <p:cNvSpPr/>
          <p:nvPr userDrawn="1"/>
        </p:nvSpPr>
        <p:spPr>
          <a:xfrm>
            <a:off x="120650" y="6248400"/>
            <a:ext cx="8909050" cy="146050"/>
          </a:xfrm>
          <a:prstGeom prst="rect">
            <a:avLst/>
          </a:prstGeom>
          <a:solidFill>
            <a:srgbClr val="006BA8"/>
          </a:solidFill>
          <a:ln>
            <a:noFill/>
          </a:ln>
          <a:effectLst>
            <a:innerShdw blurRad="63500" dist="50800" dir="54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70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Gray_Backcground_photosRight.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9062" y="111124"/>
            <a:ext cx="8907463" cy="6276975"/>
          </a:xfrm>
          <a:prstGeom prst="rect">
            <a:avLst/>
          </a:prstGeom>
        </p:spPr>
      </p:pic>
      <p:pic>
        <p:nvPicPr>
          <p:cNvPr id="4" name="Picture 3" descr="india family of 4 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895973" y="1854985"/>
            <a:ext cx="2130552" cy="1371600"/>
          </a:xfrm>
          <a:prstGeom prst="rect">
            <a:avLst/>
          </a:prstGeom>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895973" y="445031"/>
            <a:ext cx="2130552" cy="1371600"/>
          </a:xfrm>
          <a:prstGeom prst="rect">
            <a:avLst/>
          </a:prstGeom>
        </p:spPr>
      </p:pic>
      <p:pic>
        <p:nvPicPr>
          <p:cNvPr id="6" name="Picture 5"/>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95973" y="4685497"/>
            <a:ext cx="2130552" cy="1371600"/>
          </a:xfrm>
          <a:prstGeom prst="rect">
            <a:avLst/>
          </a:prstGeom>
        </p:spPr>
      </p:pic>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6895973" y="3271828"/>
            <a:ext cx="2130552" cy="1371600"/>
          </a:xfrm>
          <a:prstGeom prst="rect">
            <a:avLst/>
          </a:prstGeom>
        </p:spPr>
      </p:pic>
      <p:sp>
        <p:nvSpPr>
          <p:cNvPr id="8" name="Title 1"/>
          <p:cNvSpPr>
            <a:spLocks noGrp="1"/>
          </p:cNvSpPr>
          <p:nvPr>
            <p:ph type="title" hasCustomPrompt="1"/>
          </p:nvPr>
        </p:nvSpPr>
        <p:spPr>
          <a:xfrm>
            <a:off x="463550" y="1150144"/>
            <a:ext cx="6174317" cy="462756"/>
          </a:xfrm>
        </p:spPr>
        <p:txBody>
          <a:bodyPr>
            <a:noAutofit/>
          </a:bodyPr>
          <a:lstStyle>
            <a:lvl1pPr algn="l">
              <a:defRPr sz="2800" b="1" cap="all">
                <a:solidFill>
                  <a:srgbClr val="1B6C9F"/>
                </a:solidFill>
              </a:defRPr>
            </a:lvl1pPr>
          </a:lstStyle>
          <a:p>
            <a:r>
              <a:rPr lang="en-US" dirty="0" smtClean="0"/>
              <a:t>CLICK TO EDIT MASTER SLIDE</a:t>
            </a:r>
            <a:endParaRPr lang="en-US" dirty="0"/>
          </a:p>
        </p:txBody>
      </p:sp>
      <p:sp>
        <p:nvSpPr>
          <p:cNvPr id="9" name="Content Placeholder 2"/>
          <p:cNvSpPr>
            <a:spLocks noGrp="1"/>
          </p:cNvSpPr>
          <p:nvPr>
            <p:ph idx="1"/>
          </p:nvPr>
        </p:nvSpPr>
        <p:spPr>
          <a:xfrm>
            <a:off x="463550" y="1831249"/>
            <a:ext cx="6174317" cy="2021084"/>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296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Gray_Backcground_photosRight.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9062" y="111124"/>
            <a:ext cx="8907463" cy="6276975"/>
          </a:xfrm>
          <a:prstGeom prst="rect">
            <a:avLst/>
          </a:prstGeom>
        </p:spPr>
      </p:pic>
      <p:pic>
        <p:nvPicPr>
          <p:cNvPr id="4" name="Picture 3" descr="india family of 4 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895973" y="2102379"/>
            <a:ext cx="2130552" cy="1371600"/>
          </a:xfrm>
          <a:prstGeom prst="rect">
            <a:avLst/>
          </a:prstGeom>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895973" y="692425"/>
            <a:ext cx="2130552" cy="1371600"/>
          </a:xfrm>
          <a:prstGeom prst="rect">
            <a:avLst/>
          </a:prstGeom>
        </p:spPr>
      </p:pic>
      <p:pic>
        <p:nvPicPr>
          <p:cNvPr id="6" name="Picture 5"/>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95973" y="4932891"/>
            <a:ext cx="2130552" cy="1371600"/>
          </a:xfrm>
          <a:prstGeom prst="rect">
            <a:avLst/>
          </a:prstGeom>
        </p:spPr>
      </p:pic>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6895973" y="3519222"/>
            <a:ext cx="2130552" cy="1371600"/>
          </a:xfrm>
          <a:prstGeom prst="rect">
            <a:avLst/>
          </a:prstGeom>
        </p:spPr>
      </p:pic>
      <p:sp>
        <p:nvSpPr>
          <p:cNvPr id="11" name="Rectangle 10"/>
          <p:cNvSpPr/>
          <p:nvPr userDrawn="1"/>
        </p:nvSpPr>
        <p:spPr>
          <a:xfrm>
            <a:off x="508001" y="230612"/>
            <a:ext cx="8119978" cy="367348"/>
          </a:xfrm>
          <a:prstGeom prst="rect">
            <a:avLst/>
          </a:prstGeom>
          <a:solidFill>
            <a:srgbClr val="006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rapezoid 11"/>
          <p:cNvSpPr/>
          <p:nvPr userDrawn="1"/>
        </p:nvSpPr>
        <p:spPr>
          <a:xfrm rot="5400000" flipH="1">
            <a:off x="8594726" y="260347"/>
            <a:ext cx="368301" cy="311154"/>
          </a:xfrm>
          <a:prstGeom prst="trapezoid">
            <a:avLst>
              <a:gd name="adj" fmla="val 21611"/>
            </a:avLst>
          </a:prstGeom>
          <a:solidFill>
            <a:srgbClr val="004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13" name="Rectangle 12"/>
          <p:cNvSpPr/>
          <p:nvPr userDrawn="1"/>
        </p:nvSpPr>
        <p:spPr>
          <a:xfrm flipH="1">
            <a:off x="8931275" y="298451"/>
            <a:ext cx="215900" cy="234950"/>
          </a:xfrm>
          <a:prstGeom prst="rect">
            <a:avLst/>
          </a:prstGeom>
          <a:solidFill>
            <a:srgbClr val="1866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 y="295276"/>
            <a:ext cx="196848" cy="234950"/>
          </a:xfrm>
          <a:prstGeom prst="rect">
            <a:avLst/>
          </a:prstGeom>
          <a:solidFill>
            <a:srgbClr val="228A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rapezoid 14"/>
          <p:cNvSpPr/>
          <p:nvPr userDrawn="1"/>
        </p:nvSpPr>
        <p:spPr>
          <a:xfrm rot="16200000">
            <a:off x="168277" y="257172"/>
            <a:ext cx="368301" cy="311154"/>
          </a:xfrm>
          <a:prstGeom prst="trapezoid">
            <a:avLst>
              <a:gd name="adj" fmla="val 21611"/>
            </a:avLst>
          </a:prstGeom>
          <a:solidFill>
            <a:srgbClr val="0060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16" name="Title 1"/>
          <p:cNvSpPr>
            <a:spLocks noGrp="1"/>
          </p:cNvSpPr>
          <p:nvPr>
            <p:ph type="title" hasCustomPrompt="1"/>
          </p:nvPr>
        </p:nvSpPr>
        <p:spPr>
          <a:xfrm>
            <a:off x="463550" y="1150144"/>
            <a:ext cx="6174317" cy="462756"/>
          </a:xfrm>
        </p:spPr>
        <p:txBody>
          <a:bodyPr>
            <a:noAutofit/>
          </a:bodyPr>
          <a:lstStyle>
            <a:lvl1pPr algn="l">
              <a:defRPr sz="2800" b="1" cap="all">
                <a:solidFill>
                  <a:srgbClr val="1B6C9F"/>
                </a:solidFill>
              </a:defRPr>
            </a:lvl1pPr>
          </a:lstStyle>
          <a:p>
            <a:r>
              <a:rPr lang="en-US" dirty="0" smtClean="0"/>
              <a:t>CLICK TO EDIT MASTER SLIDE</a:t>
            </a:r>
            <a:endParaRPr lang="en-US" dirty="0"/>
          </a:p>
        </p:txBody>
      </p:sp>
      <p:sp>
        <p:nvSpPr>
          <p:cNvPr id="17" name="Content Placeholder 2"/>
          <p:cNvSpPr>
            <a:spLocks noGrp="1"/>
          </p:cNvSpPr>
          <p:nvPr>
            <p:ph idx="1"/>
          </p:nvPr>
        </p:nvSpPr>
        <p:spPr>
          <a:xfrm>
            <a:off x="463550" y="1831249"/>
            <a:ext cx="6174317" cy="2021084"/>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9996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4" name="Title 1"/>
          <p:cNvSpPr>
            <a:spLocks noGrp="1"/>
          </p:cNvSpPr>
          <p:nvPr>
            <p:ph type="title"/>
          </p:nvPr>
        </p:nvSpPr>
        <p:spPr>
          <a:xfrm>
            <a:off x="463550" y="649288"/>
            <a:ext cx="8229600" cy="1143000"/>
          </a:xfrm>
        </p:spPr>
        <p:txBody>
          <a:bodyPr/>
          <a:lstStyle/>
          <a:p>
            <a:r>
              <a:rPr lang="en-US" smtClean="0"/>
              <a:t>Click to edit Master title style</a:t>
            </a:r>
            <a:endParaRPr lang="en-US"/>
          </a:p>
        </p:txBody>
      </p:sp>
      <p:pic>
        <p:nvPicPr>
          <p:cNvPr id="15" name="Picture 14" descr="Photo_Backcground_Graduated.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533" y="125942"/>
            <a:ext cx="8907992" cy="6266391"/>
          </a:xfrm>
          <a:prstGeom prst="rect">
            <a:avLst/>
          </a:prstGeom>
          <a:ln>
            <a:noFill/>
          </a:ln>
        </p:spPr>
      </p:pic>
      <p:sp>
        <p:nvSpPr>
          <p:cNvPr id="16" name="Rectangle 15"/>
          <p:cNvSpPr/>
          <p:nvPr userDrawn="1"/>
        </p:nvSpPr>
        <p:spPr>
          <a:xfrm rot="5400000">
            <a:off x="174360" y="68526"/>
            <a:ext cx="6267980" cy="6379633"/>
          </a:xfrm>
          <a:prstGeom prst="rect">
            <a:avLst/>
          </a:prstGeom>
          <a:gradFill>
            <a:gsLst>
              <a:gs pos="0">
                <a:schemeClr val="bg1">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118534" y="111124"/>
            <a:ext cx="5638800" cy="6281209"/>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txBox="1">
            <a:spLocks/>
          </p:cNvSpPr>
          <p:nvPr userDrawn="1"/>
        </p:nvSpPr>
        <p:spPr>
          <a:xfrm>
            <a:off x="463550" y="1150144"/>
            <a:ext cx="5014383" cy="46275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cap="all">
                <a:solidFill>
                  <a:srgbClr val="1B6C9F"/>
                </a:solidFill>
                <a:latin typeface="+mj-lt"/>
                <a:ea typeface="+mj-ea"/>
                <a:cs typeface="+mj-cs"/>
              </a:defRPr>
            </a:lvl1pPr>
          </a:lstStyle>
          <a:p>
            <a:r>
              <a:rPr lang="en-US" smtClean="0"/>
              <a:t>CLICK TO EDIT MASTER SLIDE</a:t>
            </a:r>
            <a:endParaRPr lang="en-US" dirty="0"/>
          </a:p>
        </p:txBody>
      </p:sp>
      <p:sp>
        <p:nvSpPr>
          <p:cNvPr id="19" name="Content Placeholder 2"/>
          <p:cNvSpPr>
            <a:spLocks noGrp="1"/>
          </p:cNvSpPr>
          <p:nvPr>
            <p:ph idx="1"/>
          </p:nvPr>
        </p:nvSpPr>
        <p:spPr>
          <a:xfrm>
            <a:off x="463550" y="1831249"/>
            <a:ext cx="5031317" cy="2021084"/>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Rectangle 24"/>
          <p:cNvSpPr/>
          <p:nvPr userDrawn="1"/>
        </p:nvSpPr>
        <p:spPr>
          <a:xfrm>
            <a:off x="120650" y="6278033"/>
            <a:ext cx="8909050" cy="116417"/>
          </a:xfrm>
          <a:prstGeom prst="rect">
            <a:avLst/>
          </a:prstGeom>
          <a:gradFill flip="none" rotWithShape="1">
            <a:gsLst>
              <a:gs pos="0">
                <a:schemeClr val="tx1">
                  <a:alpha val="20000"/>
                </a:schemeClr>
              </a:gs>
              <a:gs pos="100000">
                <a:srgbClr val="FFFFFF">
                  <a:alpha val="0"/>
                </a:srgbClr>
              </a:gs>
            </a:gsLst>
            <a:lin ang="16200000" scaled="0"/>
            <a:tileRect/>
          </a:gradFill>
          <a:ln>
            <a:noFill/>
          </a:ln>
          <a:effectLst>
            <a:innerShdw blurRad="63500" dist="50800" dir="54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70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Photo_Backcground_Graduated.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8533" y="125942"/>
            <a:ext cx="8907992" cy="6266391"/>
          </a:xfrm>
          <a:prstGeom prst="rect">
            <a:avLst/>
          </a:prstGeom>
          <a:ln>
            <a:noFill/>
          </a:ln>
        </p:spPr>
      </p:pic>
      <p:sp>
        <p:nvSpPr>
          <p:cNvPr id="4" name="Rectangle 3"/>
          <p:cNvSpPr/>
          <p:nvPr userDrawn="1"/>
        </p:nvSpPr>
        <p:spPr>
          <a:xfrm rot="5400000">
            <a:off x="174360" y="68526"/>
            <a:ext cx="6267980" cy="6379633"/>
          </a:xfrm>
          <a:prstGeom prst="rect">
            <a:avLst/>
          </a:prstGeom>
          <a:gradFill>
            <a:gsLst>
              <a:gs pos="0">
                <a:schemeClr val="bg1">
                  <a:lumMod val="50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18534" y="111124"/>
            <a:ext cx="5638800" cy="6281209"/>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userDrawn="1"/>
        </p:nvSpPr>
        <p:spPr>
          <a:xfrm>
            <a:off x="463550" y="1150144"/>
            <a:ext cx="5014383" cy="46275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cap="all">
                <a:solidFill>
                  <a:srgbClr val="1B6C9F"/>
                </a:solidFill>
                <a:latin typeface="+mj-lt"/>
                <a:ea typeface="+mj-ea"/>
                <a:cs typeface="+mj-cs"/>
              </a:defRPr>
            </a:lvl1pPr>
          </a:lstStyle>
          <a:p>
            <a:r>
              <a:rPr lang="en-US" smtClean="0"/>
              <a:t>CLICK TO EDIT MASTER SLIDE</a:t>
            </a:r>
            <a:endParaRPr lang="en-US" dirty="0"/>
          </a:p>
        </p:txBody>
      </p:sp>
      <p:sp>
        <p:nvSpPr>
          <p:cNvPr id="7" name="Content Placeholder 2"/>
          <p:cNvSpPr>
            <a:spLocks noGrp="1"/>
          </p:cNvSpPr>
          <p:nvPr>
            <p:ph idx="1"/>
          </p:nvPr>
        </p:nvSpPr>
        <p:spPr>
          <a:xfrm>
            <a:off x="463550" y="1831249"/>
            <a:ext cx="5031317" cy="2021084"/>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08001" y="230612"/>
            <a:ext cx="8119978" cy="367348"/>
          </a:xfrm>
          <a:prstGeom prst="rect">
            <a:avLst/>
          </a:prstGeom>
          <a:solidFill>
            <a:srgbClr val="006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rapezoid 8"/>
          <p:cNvSpPr/>
          <p:nvPr userDrawn="1"/>
        </p:nvSpPr>
        <p:spPr>
          <a:xfrm rot="5400000" flipH="1">
            <a:off x="8594726" y="260347"/>
            <a:ext cx="368301" cy="311154"/>
          </a:xfrm>
          <a:prstGeom prst="trapezoid">
            <a:avLst>
              <a:gd name="adj" fmla="val 21611"/>
            </a:avLst>
          </a:prstGeom>
          <a:solidFill>
            <a:srgbClr val="004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10" name="Rectangle 9"/>
          <p:cNvSpPr/>
          <p:nvPr userDrawn="1"/>
        </p:nvSpPr>
        <p:spPr>
          <a:xfrm flipH="1">
            <a:off x="8931275" y="298451"/>
            <a:ext cx="215900" cy="234950"/>
          </a:xfrm>
          <a:prstGeom prst="rect">
            <a:avLst/>
          </a:prstGeom>
          <a:solidFill>
            <a:srgbClr val="1866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295276"/>
            <a:ext cx="196848" cy="234950"/>
          </a:xfrm>
          <a:prstGeom prst="rect">
            <a:avLst/>
          </a:prstGeom>
          <a:solidFill>
            <a:srgbClr val="228A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rapezoid 11"/>
          <p:cNvSpPr/>
          <p:nvPr userDrawn="1"/>
        </p:nvSpPr>
        <p:spPr>
          <a:xfrm rot="16200000">
            <a:off x="168277" y="257172"/>
            <a:ext cx="368301" cy="311154"/>
          </a:xfrm>
          <a:prstGeom prst="trapezoid">
            <a:avLst>
              <a:gd name="adj" fmla="val 21611"/>
            </a:avLst>
          </a:prstGeom>
          <a:solidFill>
            <a:srgbClr val="0060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15" name="Rectangle 14"/>
          <p:cNvSpPr/>
          <p:nvPr userDrawn="1"/>
        </p:nvSpPr>
        <p:spPr>
          <a:xfrm>
            <a:off x="120650" y="6278033"/>
            <a:ext cx="8909050" cy="116417"/>
          </a:xfrm>
          <a:prstGeom prst="rect">
            <a:avLst/>
          </a:prstGeom>
          <a:gradFill flip="none" rotWithShape="1">
            <a:gsLst>
              <a:gs pos="0">
                <a:schemeClr val="tx1">
                  <a:alpha val="20000"/>
                </a:schemeClr>
              </a:gs>
              <a:gs pos="100000">
                <a:srgbClr val="FFFFFF">
                  <a:alpha val="0"/>
                </a:srgbClr>
              </a:gs>
            </a:gsLst>
            <a:lin ang="16200000" scaled="0"/>
            <a:tileRect/>
          </a:gradFill>
          <a:ln>
            <a:noFill/>
          </a:ln>
          <a:effectLst>
            <a:innerShdw blurRad="63500" dist="50800" dir="54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9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flipV="1">
            <a:off x="120650" y="114300"/>
            <a:ext cx="8909050" cy="6280150"/>
          </a:xfrm>
          <a:prstGeom prst="rect">
            <a:avLst/>
          </a:prstGeom>
          <a:solidFill>
            <a:srgbClr val="006BA8"/>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20650" y="6248400"/>
            <a:ext cx="8909050" cy="146050"/>
          </a:xfrm>
          <a:prstGeom prst="rect">
            <a:avLst/>
          </a:prstGeom>
          <a:solidFill>
            <a:srgbClr val="006BA8"/>
          </a:solidFill>
          <a:ln>
            <a:noFill/>
          </a:ln>
          <a:effectLst>
            <a:innerShdw blurRad="63500" dist="50800" dir="54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463550" y="1150144"/>
            <a:ext cx="8172450" cy="462756"/>
          </a:xfrm>
        </p:spPr>
        <p:txBody>
          <a:bodyPr>
            <a:noAutofit/>
          </a:bodyPr>
          <a:lstStyle>
            <a:lvl1pPr algn="l">
              <a:defRPr sz="2800" b="1" cap="all">
                <a:solidFill>
                  <a:schemeClr val="bg1"/>
                </a:solidFill>
              </a:defRPr>
            </a:lvl1pPr>
          </a:lstStyle>
          <a:p>
            <a:r>
              <a:rPr lang="en-US" dirty="0" smtClean="0"/>
              <a:t>CLICK TO EDIT MASTER SLIDE</a:t>
            </a:r>
            <a:endParaRPr lang="en-US" dirty="0"/>
          </a:p>
        </p:txBody>
      </p:sp>
      <p:sp>
        <p:nvSpPr>
          <p:cNvPr id="10" name="Content Placeholder 2"/>
          <p:cNvSpPr>
            <a:spLocks noGrp="1"/>
          </p:cNvSpPr>
          <p:nvPr>
            <p:ph idx="1"/>
          </p:nvPr>
        </p:nvSpPr>
        <p:spPr>
          <a:xfrm>
            <a:off x="463550" y="1831249"/>
            <a:ext cx="8180917" cy="2021084"/>
          </a:xfrm>
        </p:spPr>
        <p:txBody>
          <a:bodyPr/>
          <a:lstStyle>
            <a:lvl1pPr>
              <a:defRPr sz="2400">
                <a:solidFill>
                  <a:schemeClr val="bg1"/>
                </a:solidFill>
              </a:defRPr>
            </a:lvl1pPr>
            <a:lvl2pPr>
              <a:defRPr sz="24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3364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flipV="1">
            <a:off x="120650" y="114300"/>
            <a:ext cx="8909050" cy="6280150"/>
          </a:xfrm>
          <a:prstGeom prst="rect">
            <a:avLst/>
          </a:prstGeom>
          <a:solidFill>
            <a:srgbClr val="006BA8"/>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userDrawn="1"/>
        </p:nvSpPr>
        <p:spPr>
          <a:xfrm>
            <a:off x="463550" y="1150144"/>
            <a:ext cx="8229600" cy="46275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cap="all">
                <a:solidFill>
                  <a:srgbClr val="FFFFFF"/>
                </a:solidFill>
                <a:latin typeface="+mj-lt"/>
                <a:ea typeface="+mj-ea"/>
                <a:cs typeface="+mj-cs"/>
              </a:defRPr>
            </a:lvl1pPr>
          </a:lstStyle>
          <a:p>
            <a:r>
              <a:rPr lang="en-US" dirty="0" smtClean="0"/>
              <a:t>CLICK TO EDIT MASTER SLIDE</a:t>
            </a:r>
            <a:endParaRPr lang="en-US" dirty="0"/>
          </a:p>
        </p:txBody>
      </p:sp>
      <p:sp>
        <p:nvSpPr>
          <p:cNvPr id="5" name="Content Placeholder 2"/>
          <p:cNvSpPr>
            <a:spLocks noGrp="1"/>
          </p:cNvSpPr>
          <p:nvPr>
            <p:ph idx="1"/>
          </p:nvPr>
        </p:nvSpPr>
        <p:spPr>
          <a:xfrm>
            <a:off x="571500" y="1856649"/>
            <a:ext cx="3841750" cy="4067901"/>
          </a:xfrm>
        </p:spPr>
        <p:txBody>
          <a:bodyPr>
            <a:normAutofit/>
          </a:bodyPr>
          <a:lstStyle>
            <a:lvl1pPr>
              <a:defRPr sz="2400">
                <a:solidFill>
                  <a:srgbClr val="FFFFFF"/>
                </a:solidFill>
              </a:defRPr>
            </a:lvl1pPr>
            <a:lvl2pPr>
              <a:defRPr sz="24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smtClean="0"/>
              <a:t>Click to edit Master text styles</a:t>
            </a:r>
          </a:p>
          <a:p>
            <a:pPr lvl="1"/>
            <a:r>
              <a:rPr lang="en-US" dirty="0" smtClean="0"/>
              <a:t>Second level</a:t>
            </a:r>
          </a:p>
        </p:txBody>
      </p:sp>
      <p:sp>
        <p:nvSpPr>
          <p:cNvPr id="6" name="Content Placeholder 2"/>
          <p:cNvSpPr>
            <a:spLocks noGrp="1"/>
          </p:cNvSpPr>
          <p:nvPr>
            <p:ph idx="11"/>
          </p:nvPr>
        </p:nvSpPr>
        <p:spPr>
          <a:xfrm>
            <a:off x="4759859" y="1856649"/>
            <a:ext cx="3828516" cy="4099651"/>
          </a:xfrm>
        </p:spPr>
        <p:txBody>
          <a:bodyPr>
            <a:normAutofit/>
          </a:bodyPr>
          <a:lstStyle>
            <a:lvl1pPr>
              <a:defRPr sz="2400">
                <a:solidFill>
                  <a:srgbClr val="FFFFFF"/>
                </a:solidFill>
              </a:defRPr>
            </a:lvl1pPr>
            <a:lvl2pPr>
              <a:defRPr sz="24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smtClean="0"/>
              <a:t>Click to edit Master text styles</a:t>
            </a:r>
          </a:p>
          <a:p>
            <a:pPr lvl="1"/>
            <a:r>
              <a:rPr lang="en-US" dirty="0" smtClean="0"/>
              <a:t>Second level</a:t>
            </a:r>
          </a:p>
        </p:txBody>
      </p:sp>
      <p:sp>
        <p:nvSpPr>
          <p:cNvPr id="7" name="Rectangle 6"/>
          <p:cNvSpPr/>
          <p:nvPr userDrawn="1"/>
        </p:nvSpPr>
        <p:spPr>
          <a:xfrm>
            <a:off x="120650" y="6248400"/>
            <a:ext cx="8909050" cy="146050"/>
          </a:xfrm>
          <a:prstGeom prst="rect">
            <a:avLst/>
          </a:prstGeom>
          <a:solidFill>
            <a:srgbClr val="006BA8"/>
          </a:solidFill>
          <a:ln>
            <a:noFill/>
          </a:ln>
          <a:effectLst>
            <a:innerShdw blurRad="63500" dist="50800" dir="54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903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Rectangle 7"/>
          <p:cNvSpPr/>
          <p:nvPr userDrawn="1"/>
        </p:nvSpPr>
        <p:spPr>
          <a:xfrm flipV="1">
            <a:off x="120650" y="114300"/>
            <a:ext cx="8909050" cy="6280150"/>
          </a:xfrm>
          <a:prstGeom prst="rect">
            <a:avLst/>
          </a:prstGeom>
          <a:solidFill>
            <a:srgbClr val="006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463550" y="1150144"/>
            <a:ext cx="8229600" cy="462756"/>
          </a:xfrm>
        </p:spPr>
        <p:txBody>
          <a:bodyPr>
            <a:noAutofit/>
          </a:bodyPr>
          <a:lstStyle>
            <a:lvl1pPr algn="l">
              <a:defRPr sz="2800" b="1" cap="all">
                <a:solidFill>
                  <a:srgbClr val="FFFFFF"/>
                </a:solidFill>
              </a:defRPr>
            </a:lvl1pPr>
          </a:lstStyle>
          <a:p>
            <a:r>
              <a:rPr lang="en-US" dirty="0" smtClean="0"/>
              <a:t>CLICK TO EDIT MASTER SLIDE</a:t>
            </a:r>
            <a:endParaRPr lang="en-US" dirty="0"/>
          </a:p>
        </p:txBody>
      </p:sp>
      <p:sp>
        <p:nvSpPr>
          <p:cNvPr id="5" name="Content Placeholder 2"/>
          <p:cNvSpPr>
            <a:spLocks noGrp="1"/>
          </p:cNvSpPr>
          <p:nvPr>
            <p:ph idx="1"/>
          </p:nvPr>
        </p:nvSpPr>
        <p:spPr>
          <a:xfrm>
            <a:off x="463550" y="1831249"/>
            <a:ext cx="2514600" cy="1648551"/>
          </a:xfrm>
        </p:spPr>
        <p:txBody>
          <a:bodyPr>
            <a:normAutofit/>
          </a:bodyPr>
          <a:lstStyle>
            <a:lvl1pPr>
              <a:defRPr sz="2400">
                <a:solidFill>
                  <a:srgbClr val="FFFFFF"/>
                </a:solidFill>
              </a:defRPr>
            </a:lvl1pPr>
            <a:lvl2pPr>
              <a:defRPr sz="24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smtClean="0"/>
              <a:t>Click to edit Master text styles</a:t>
            </a:r>
          </a:p>
          <a:p>
            <a:pPr lvl="1"/>
            <a:r>
              <a:rPr lang="en-US" dirty="0" smtClean="0"/>
              <a:t>Second level</a:t>
            </a:r>
          </a:p>
        </p:txBody>
      </p:sp>
      <p:sp>
        <p:nvSpPr>
          <p:cNvPr id="6" name="Content Placeholder 2"/>
          <p:cNvSpPr>
            <a:spLocks noGrp="1"/>
          </p:cNvSpPr>
          <p:nvPr>
            <p:ph idx="10"/>
          </p:nvPr>
        </p:nvSpPr>
        <p:spPr>
          <a:xfrm>
            <a:off x="6169562" y="1831249"/>
            <a:ext cx="2514600" cy="1648551"/>
          </a:xfrm>
        </p:spPr>
        <p:txBody>
          <a:bodyPr>
            <a:normAutofit/>
          </a:bodyPr>
          <a:lstStyle>
            <a:lvl1pPr>
              <a:defRPr sz="2400">
                <a:solidFill>
                  <a:srgbClr val="FFFFFF"/>
                </a:solidFill>
              </a:defRPr>
            </a:lvl1pPr>
            <a:lvl2pPr>
              <a:defRPr sz="24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smtClean="0"/>
              <a:t>Click to edit Master text styles</a:t>
            </a:r>
          </a:p>
          <a:p>
            <a:pPr lvl="1"/>
            <a:r>
              <a:rPr lang="en-US" dirty="0" smtClean="0"/>
              <a:t>Second level</a:t>
            </a:r>
          </a:p>
        </p:txBody>
      </p:sp>
      <p:sp>
        <p:nvSpPr>
          <p:cNvPr id="7" name="Content Placeholder 2"/>
          <p:cNvSpPr>
            <a:spLocks noGrp="1"/>
          </p:cNvSpPr>
          <p:nvPr>
            <p:ph idx="11"/>
          </p:nvPr>
        </p:nvSpPr>
        <p:spPr>
          <a:xfrm>
            <a:off x="3324759" y="1831249"/>
            <a:ext cx="2514600" cy="1648551"/>
          </a:xfrm>
        </p:spPr>
        <p:txBody>
          <a:bodyPr>
            <a:normAutofit/>
          </a:bodyPr>
          <a:lstStyle>
            <a:lvl1pPr>
              <a:defRPr sz="2400">
                <a:solidFill>
                  <a:srgbClr val="FFFFFF"/>
                </a:solidFill>
              </a:defRPr>
            </a:lvl1pPr>
            <a:lvl2pPr>
              <a:defRPr sz="24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smtClean="0"/>
              <a:t>Click to edit Master text styles</a:t>
            </a:r>
          </a:p>
          <a:p>
            <a:pPr lvl="1"/>
            <a:r>
              <a:rPr lang="en-US" dirty="0" smtClean="0"/>
              <a:t>Second level</a:t>
            </a:r>
          </a:p>
        </p:txBody>
      </p:sp>
      <p:sp>
        <p:nvSpPr>
          <p:cNvPr id="9" name="Rectangle 8"/>
          <p:cNvSpPr/>
          <p:nvPr userDrawn="1"/>
        </p:nvSpPr>
        <p:spPr>
          <a:xfrm>
            <a:off x="120650" y="6248400"/>
            <a:ext cx="8909050" cy="146050"/>
          </a:xfrm>
          <a:prstGeom prst="rect">
            <a:avLst/>
          </a:prstGeom>
          <a:solidFill>
            <a:srgbClr val="006BA8"/>
          </a:solidFill>
          <a:ln>
            <a:noFill/>
          </a:ln>
          <a:effectLst>
            <a:innerShdw blurRad="63500" dist="50800" dir="54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94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flipV="1">
            <a:off x="120650" y="3810000"/>
            <a:ext cx="8909050" cy="2578100"/>
          </a:xfrm>
          <a:prstGeom prst="rect">
            <a:avLst/>
          </a:prstGeom>
          <a:solidFill>
            <a:srgbClr val="006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Title_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1200" y="4133850"/>
            <a:ext cx="2006600" cy="951849"/>
          </a:xfrm>
          <a:prstGeom prst="rect">
            <a:avLst/>
          </a:prstGeom>
        </p:spPr>
      </p:pic>
      <p:sp>
        <p:nvSpPr>
          <p:cNvPr id="6" name="Subtitle 2"/>
          <p:cNvSpPr>
            <a:spLocks noGrp="1"/>
          </p:cNvSpPr>
          <p:nvPr>
            <p:ph type="subTitle" idx="1"/>
          </p:nvPr>
        </p:nvSpPr>
        <p:spPr>
          <a:xfrm>
            <a:off x="4482043" y="4116916"/>
            <a:ext cx="4124325" cy="402167"/>
          </a:xfrm>
        </p:spPr>
        <p:txBody>
          <a:bodyPr>
            <a:no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120650" y="6248400"/>
            <a:ext cx="8909050" cy="146050"/>
          </a:xfrm>
          <a:prstGeom prst="rect">
            <a:avLst/>
          </a:prstGeom>
          <a:solidFill>
            <a:srgbClr val="006BA8"/>
          </a:solidFill>
          <a:ln>
            <a:noFill/>
          </a:ln>
          <a:effectLst>
            <a:innerShdw blurRad="63500" dist="50800" dir="5400000">
              <a:prstClr val="black">
                <a:alpha val="2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2"/>
          <p:cNvSpPr txBox="1">
            <a:spLocks/>
          </p:cNvSpPr>
          <p:nvPr userDrawn="1"/>
        </p:nvSpPr>
        <p:spPr>
          <a:xfrm>
            <a:off x="4791074" y="5016500"/>
            <a:ext cx="3785658" cy="123190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2200"/>
              </a:lnSpc>
            </a:pPr>
            <a:r>
              <a:rPr lang="en-US" sz="1500" spc="0" dirty="0" smtClean="0"/>
              <a:t>twitter.com/PathfinderInt</a:t>
            </a:r>
          </a:p>
          <a:p>
            <a:pPr>
              <a:lnSpc>
                <a:spcPts val="2200"/>
              </a:lnSpc>
            </a:pPr>
            <a:r>
              <a:rPr lang="en-US" sz="1500" spc="0" dirty="0" smtClean="0"/>
              <a:t>facebook.com/PathfinderInternational</a:t>
            </a:r>
          </a:p>
          <a:p>
            <a:pPr>
              <a:lnSpc>
                <a:spcPts val="2200"/>
              </a:lnSpc>
            </a:pPr>
            <a:r>
              <a:rPr lang="en-US" sz="1500" spc="0" dirty="0" smtClean="0"/>
              <a:t>Youtube/user/PathfinderInt</a:t>
            </a:r>
            <a:endParaRPr lang="en-US" sz="1500" spc="0" dirty="0"/>
          </a:p>
        </p:txBody>
      </p:sp>
      <p:pic>
        <p:nvPicPr>
          <p:cNvPr id="9" name="Picture 8" descr="socMedia_Twitte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8824" y="5120341"/>
            <a:ext cx="228600" cy="194982"/>
          </a:xfrm>
          <a:prstGeom prst="rect">
            <a:avLst/>
          </a:prstGeom>
        </p:spPr>
      </p:pic>
      <p:pic>
        <p:nvPicPr>
          <p:cNvPr id="10" name="Picture 9" descr="socMedia_facebook.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75114" y="5418791"/>
            <a:ext cx="215960" cy="235015"/>
          </a:xfrm>
          <a:prstGeom prst="rect">
            <a:avLst/>
          </a:prstGeom>
        </p:spPr>
      </p:pic>
      <p:pic>
        <p:nvPicPr>
          <p:cNvPr id="11" name="Picture 10" descr="socMedia_youtube.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556124" y="5749056"/>
            <a:ext cx="231776" cy="262008"/>
          </a:xfrm>
          <a:prstGeom prst="rect">
            <a:avLst/>
          </a:prstGeom>
        </p:spPr>
      </p:pic>
    </p:spTree>
    <p:extLst>
      <p:ext uri="{BB962C8B-B14F-4D97-AF65-F5344CB8AC3E}">
        <p14:creationId xmlns:p14="http://schemas.microsoft.com/office/powerpoint/2010/main" val="341943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Gray_Bakc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l="1250" t="1575" r="1250" b="6943"/>
          <a:stretch/>
        </p:blipFill>
        <p:spPr>
          <a:xfrm>
            <a:off x="114300" y="114300"/>
            <a:ext cx="8915400" cy="6273800"/>
          </a:xfrm>
          <a:prstGeom prst="rect">
            <a:avLst/>
          </a:prstGeom>
        </p:spPr>
      </p:pic>
      <p:sp>
        <p:nvSpPr>
          <p:cNvPr id="2" name="Title 1"/>
          <p:cNvSpPr>
            <a:spLocks noGrp="1"/>
          </p:cNvSpPr>
          <p:nvPr>
            <p:ph type="title" hasCustomPrompt="1"/>
          </p:nvPr>
        </p:nvSpPr>
        <p:spPr>
          <a:xfrm>
            <a:off x="463550" y="1150144"/>
            <a:ext cx="8229600" cy="462756"/>
          </a:xfrm>
        </p:spPr>
        <p:txBody>
          <a:bodyPr>
            <a:noAutofit/>
          </a:bodyPr>
          <a:lstStyle>
            <a:lvl1pPr algn="l">
              <a:defRPr sz="2800" b="1" cap="all">
                <a:solidFill>
                  <a:srgbClr val="1B6C9F"/>
                </a:solidFill>
              </a:defRPr>
            </a:lvl1pPr>
          </a:lstStyle>
          <a:p>
            <a:r>
              <a:rPr lang="en-US" dirty="0" smtClean="0"/>
              <a:t>CLICK TO EDIT MASTER SLIDE</a:t>
            </a:r>
            <a:endParaRPr lang="en-US" dirty="0"/>
          </a:p>
        </p:txBody>
      </p:sp>
      <p:sp>
        <p:nvSpPr>
          <p:cNvPr id="3" name="Content Placeholder 2"/>
          <p:cNvSpPr>
            <a:spLocks noGrp="1"/>
          </p:cNvSpPr>
          <p:nvPr>
            <p:ph idx="1"/>
          </p:nvPr>
        </p:nvSpPr>
        <p:spPr>
          <a:xfrm>
            <a:off x="463550" y="1831249"/>
            <a:ext cx="8229600" cy="2021084"/>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956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Gray_Bakc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l="1250" t="1575" r="1250" b="6943"/>
          <a:stretch/>
        </p:blipFill>
        <p:spPr>
          <a:xfrm>
            <a:off x="114300" y="114300"/>
            <a:ext cx="8915400" cy="6273800"/>
          </a:xfrm>
          <a:prstGeom prst="rect">
            <a:avLst/>
          </a:prstGeom>
        </p:spPr>
      </p:pic>
      <p:sp>
        <p:nvSpPr>
          <p:cNvPr id="15" name="Rectangle 14"/>
          <p:cNvSpPr/>
          <p:nvPr userDrawn="1"/>
        </p:nvSpPr>
        <p:spPr>
          <a:xfrm>
            <a:off x="508001" y="230612"/>
            <a:ext cx="8119978" cy="367348"/>
          </a:xfrm>
          <a:prstGeom prst="rect">
            <a:avLst/>
          </a:prstGeom>
          <a:solidFill>
            <a:srgbClr val="006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rapezoid 15"/>
          <p:cNvSpPr/>
          <p:nvPr userDrawn="1"/>
        </p:nvSpPr>
        <p:spPr>
          <a:xfrm rot="5400000" flipH="1">
            <a:off x="8594726" y="260347"/>
            <a:ext cx="368301" cy="311154"/>
          </a:xfrm>
          <a:prstGeom prst="trapezoid">
            <a:avLst>
              <a:gd name="adj" fmla="val 21611"/>
            </a:avLst>
          </a:prstGeom>
          <a:solidFill>
            <a:srgbClr val="004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17" name="Rectangle 16"/>
          <p:cNvSpPr/>
          <p:nvPr userDrawn="1"/>
        </p:nvSpPr>
        <p:spPr>
          <a:xfrm flipH="1">
            <a:off x="8931275" y="298451"/>
            <a:ext cx="215900" cy="234950"/>
          </a:xfrm>
          <a:prstGeom prst="rect">
            <a:avLst/>
          </a:prstGeom>
          <a:solidFill>
            <a:srgbClr val="1866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 y="295276"/>
            <a:ext cx="196848" cy="234950"/>
          </a:xfrm>
          <a:prstGeom prst="rect">
            <a:avLst/>
          </a:prstGeom>
          <a:solidFill>
            <a:srgbClr val="228A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rapezoid 18"/>
          <p:cNvSpPr/>
          <p:nvPr userDrawn="1"/>
        </p:nvSpPr>
        <p:spPr>
          <a:xfrm rot="16200000">
            <a:off x="168277" y="257172"/>
            <a:ext cx="368301" cy="311154"/>
          </a:xfrm>
          <a:prstGeom prst="trapezoid">
            <a:avLst>
              <a:gd name="adj" fmla="val 21611"/>
            </a:avLst>
          </a:prstGeom>
          <a:solidFill>
            <a:srgbClr val="0060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20" name="Title 1"/>
          <p:cNvSpPr>
            <a:spLocks noGrp="1"/>
          </p:cNvSpPr>
          <p:nvPr>
            <p:ph type="title" hasCustomPrompt="1"/>
          </p:nvPr>
        </p:nvSpPr>
        <p:spPr>
          <a:xfrm>
            <a:off x="463550" y="1150144"/>
            <a:ext cx="8229600" cy="462756"/>
          </a:xfrm>
        </p:spPr>
        <p:txBody>
          <a:bodyPr>
            <a:noAutofit/>
          </a:bodyPr>
          <a:lstStyle>
            <a:lvl1pPr algn="l">
              <a:defRPr sz="2800" b="1" cap="all">
                <a:solidFill>
                  <a:srgbClr val="1B6C9F"/>
                </a:solidFill>
              </a:defRPr>
            </a:lvl1pPr>
          </a:lstStyle>
          <a:p>
            <a:r>
              <a:rPr lang="en-US" dirty="0" smtClean="0"/>
              <a:t>CLICK TO EDIT MASTER SLIDE</a:t>
            </a:r>
            <a:endParaRPr lang="en-US" dirty="0"/>
          </a:p>
        </p:txBody>
      </p:sp>
      <p:sp>
        <p:nvSpPr>
          <p:cNvPr id="21" name="Content Placeholder 2"/>
          <p:cNvSpPr>
            <a:spLocks noGrp="1"/>
          </p:cNvSpPr>
          <p:nvPr>
            <p:ph idx="1"/>
          </p:nvPr>
        </p:nvSpPr>
        <p:spPr>
          <a:xfrm>
            <a:off x="463550" y="1831249"/>
            <a:ext cx="8229600" cy="2021084"/>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492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Gray_Bakc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l="1250" t="1575" r="1250" b="6943"/>
          <a:stretch/>
        </p:blipFill>
        <p:spPr>
          <a:xfrm>
            <a:off x="114300" y="114300"/>
            <a:ext cx="8915400" cy="6273800"/>
          </a:xfrm>
          <a:prstGeom prst="rect">
            <a:avLst/>
          </a:prstGeom>
        </p:spPr>
      </p:pic>
      <p:sp>
        <p:nvSpPr>
          <p:cNvPr id="8" name="Content Placeholder 2"/>
          <p:cNvSpPr>
            <a:spLocks noGrp="1"/>
          </p:cNvSpPr>
          <p:nvPr>
            <p:ph idx="12"/>
          </p:nvPr>
        </p:nvSpPr>
        <p:spPr>
          <a:xfrm>
            <a:off x="571500" y="1856648"/>
            <a:ext cx="3841750" cy="4086951"/>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762500" y="1856648"/>
            <a:ext cx="3841750" cy="4086951"/>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463550" y="1150144"/>
            <a:ext cx="8140700" cy="462756"/>
          </a:xfrm>
        </p:spPr>
        <p:txBody>
          <a:bodyPr>
            <a:noAutofit/>
          </a:bodyPr>
          <a:lstStyle>
            <a:lvl1pPr algn="l">
              <a:defRPr sz="2800" b="1" cap="all">
                <a:solidFill>
                  <a:srgbClr val="1B6C9F"/>
                </a:solidFill>
              </a:defRPr>
            </a:lvl1pPr>
          </a:lstStyle>
          <a:p>
            <a:r>
              <a:rPr lang="en-US" dirty="0" smtClean="0"/>
              <a:t>CLICK TO EDIT MASTER SLIDE</a:t>
            </a:r>
            <a:endParaRPr lang="en-US" dirty="0"/>
          </a:p>
        </p:txBody>
      </p:sp>
    </p:spTree>
    <p:extLst>
      <p:ext uri="{BB962C8B-B14F-4D97-AF65-F5344CB8AC3E}">
        <p14:creationId xmlns:p14="http://schemas.microsoft.com/office/powerpoint/2010/main" val="69745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Gray_Bakc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l="1250" t="1575" r="1250" b="6943"/>
          <a:stretch/>
        </p:blipFill>
        <p:spPr>
          <a:xfrm>
            <a:off x="114300" y="114300"/>
            <a:ext cx="8915400" cy="6273800"/>
          </a:xfrm>
          <a:prstGeom prst="rect">
            <a:avLst/>
          </a:prstGeom>
        </p:spPr>
      </p:pic>
      <p:sp>
        <p:nvSpPr>
          <p:cNvPr id="15" name="Rectangle 14"/>
          <p:cNvSpPr/>
          <p:nvPr userDrawn="1"/>
        </p:nvSpPr>
        <p:spPr>
          <a:xfrm>
            <a:off x="508001" y="230612"/>
            <a:ext cx="8119978" cy="367348"/>
          </a:xfrm>
          <a:prstGeom prst="rect">
            <a:avLst/>
          </a:prstGeom>
          <a:solidFill>
            <a:srgbClr val="006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rapezoid 15"/>
          <p:cNvSpPr/>
          <p:nvPr userDrawn="1"/>
        </p:nvSpPr>
        <p:spPr>
          <a:xfrm rot="5400000" flipH="1">
            <a:off x="8594726" y="260347"/>
            <a:ext cx="368301" cy="311154"/>
          </a:xfrm>
          <a:prstGeom prst="trapezoid">
            <a:avLst>
              <a:gd name="adj" fmla="val 21611"/>
            </a:avLst>
          </a:prstGeom>
          <a:solidFill>
            <a:srgbClr val="004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17" name="Rectangle 16"/>
          <p:cNvSpPr/>
          <p:nvPr userDrawn="1"/>
        </p:nvSpPr>
        <p:spPr>
          <a:xfrm flipH="1">
            <a:off x="8931275" y="298451"/>
            <a:ext cx="215900" cy="234950"/>
          </a:xfrm>
          <a:prstGeom prst="rect">
            <a:avLst/>
          </a:prstGeom>
          <a:solidFill>
            <a:srgbClr val="1866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 y="295276"/>
            <a:ext cx="196848" cy="234950"/>
          </a:xfrm>
          <a:prstGeom prst="rect">
            <a:avLst/>
          </a:prstGeom>
          <a:solidFill>
            <a:srgbClr val="228A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rapezoid 18"/>
          <p:cNvSpPr/>
          <p:nvPr userDrawn="1"/>
        </p:nvSpPr>
        <p:spPr>
          <a:xfrm rot="16200000">
            <a:off x="168277" y="257172"/>
            <a:ext cx="368301" cy="311154"/>
          </a:xfrm>
          <a:prstGeom prst="trapezoid">
            <a:avLst>
              <a:gd name="adj" fmla="val 21611"/>
            </a:avLst>
          </a:prstGeom>
          <a:solidFill>
            <a:srgbClr val="0060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10" name="Content Placeholder 2"/>
          <p:cNvSpPr>
            <a:spLocks noGrp="1"/>
          </p:cNvSpPr>
          <p:nvPr>
            <p:ph idx="12"/>
          </p:nvPr>
        </p:nvSpPr>
        <p:spPr>
          <a:xfrm>
            <a:off x="571500" y="1856648"/>
            <a:ext cx="3841750" cy="4086951"/>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4762500" y="1856648"/>
            <a:ext cx="3841750" cy="4086951"/>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hasCustomPrompt="1"/>
          </p:nvPr>
        </p:nvSpPr>
        <p:spPr>
          <a:xfrm>
            <a:off x="463550" y="1150144"/>
            <a:ext cx="8140700" cy="462756"/>
          </a:xfrm>
        </p:spPr>
        <p:txBody>
          <a:bodyPr>
            <a:noAutofit/>
          </a:bodyPr>
          <a:lstStyle>
            <a:lvl1pPr algn="l">
              <a:defRPr sz="2800" b="1" cap="all">
                <a:solidFill>
                  <a:srgbClr val="1B6C9F"/>
                </a:solidFill>
              </a:defRPr>
            </a:lvl1pPr>
          </a:lstStyle>
          <a:p>
            <a:r>
              <a:rPr lang="en-US" dirty="0" smtClean="0"/>
              <a:t>CLICK TO EDIT MASTER SLIDE</a:t>
            </a:r>
            <a:endParaRPr lang="en-US" dirty="0"/>
          </a:p>
        </p:txBody>
      </p:sp>
    </p:spTree>
    <p:extLst>
      <p:ext uri="{BB962C8B-B14F-4D97-AF65-F5344CB8AC3E}">
        <p14:creationId xmlns:p14="http://schemas.microsoft.com/office/powerpoint/2010/main" val="427763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Gray_Map_Bakc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l="1112" t="1667" r="1354" b="6852"/>
          <a:stretch/>
        </p:blipFill>
        <p:spPr>
          <a:xfrm>
            <a:off x="114300" y="114300"/>
            <a:ext cx="8918576" cy="6273800"/>
          </a:xfrm>
          <a:prstGeom prst="rect">
            <a:avLst/>
          </a:prstGeom>
        </p:spPr>
      </p:pic>
      <p:sp>
        <p:nvSpPr>
          <p:cNvPr id="7" name="Title 1"/>
          <p:cNvSpPr>
            <a:spLocks noGrp="1"/>
          </p:cNvSpPr>
          <p:nvPr>
            <p:ph type="title" hasCustomPrompt="1"/>
          </p:nvPr>
        </p:nvSpPr>
        <p:spPr>
          <a:xfrm>
            <a:off x="463550" y="1150144"/>
            <a:ext cx="8229600" cy="462756"/>
          </a:xfrm>
        </p:spPr>
        <p:txBody>
          <a:bodyPr>
            <a:noAutofit/>
          </a:bodyPr>
          <a:lstStyle>
            <a:lvl1pPr algn="l">
              <a:defRPr sz="2800" b="1" cap="all">
                <a:solidFill>
                  <a:srgbClr val="1B6C9F"/>
                </a:solidFill>
              </a:defRPr>
            </a:lvl1pPr>
          </a:lstStyle>
          <a:p>
            <a:r>
              <a:rPr lang="en-US" dirty="0" smtClean="0"/>
              <a:t>CLICK TO EDIT MASTER SLIDE</a:t>
            </a:r>
            <a:endParaRPr lang="en-US" dirty="0"/>
          </a:p>
        </p:txBody>
      </p:sp>
      <p:sp>
        <p:nvSpPr>
          <p:cNvPr id="8" name="Content Placeholder 2"/>
          <p:cNvSpPr>
            <a:spLocks noGrp="1"/>
          </p:cNvSpPr>
          <p:nvPr>
            <p:ph idx="1"/>
          </p:nvPr>
        </p:nvSpPr>
        <p:spPr>
          <a:xfrm>
            <a:off x="463550" y="1831249"/>
            <a:ext cx="8229600" cy="2021084"/>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53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Gray_Map_Bakcground.png"/>
          <p:cNvPicPr>
            <a:picLocks noChangeAspect="1"/>
          </p:cNvPicPr>
          <p:nvPr userDrawn="1"/>
        </p:nvPicPr>
        <p:blipFill rotWithShape="1">
          <a:blip r:embed="rId2" cstate="print">
            <a:extLst>
              <a:ext uri="{28A0092B-C50C-407E-A947-70E740481C1C}">
                <a14:useLocalDpi xmlns:a14="http://schemas.microsoft.com/office/drawing/2010/main"/>
              </a:ext>
            </a:extLst>
          </a:blip>
          <a:srcRect l="1112" t="1667" r="1354" b="6852"/>
          <a:stretch/>
        </p:blipFill>
        <p:spPr>
          <a:xfrm>
            <a:off x="114300" y="114300"/>
            <a:ext cx="8918576" cy="6273800"/>
          </a:xfrm>
          <a:prstGeom prst="rect">
            <a:avLst/>
          </a:prstGeom>
        </p:spPr>
      </p:pic>
      <p:sp>
        <p:nvSpPr>
          <p:cNvPr id="16" name="Rectangle 15"/>
          <p:cNvSpPr/>
          <p:nvPr userDrawn="1"/>
        </p:nvSpPr>
        <p:spPr>
          <a:xfrm>
            <a:off x="508001" y="230612"/>
            <a:ext cx="8119978" cy="367348"/>
          </a:xfrm>
          <a:prstGeom prst="rect">
            <a:avLst/>
          </a:prstGeom>
          <a:solidFill>
            <a:srgbClr val="006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rapezoid 16"/>
          <p:cNvSpPr/>
          <p:nvPr userDrawn="1"/>
        </p:nvSpPr>
        <p:spPr>
          <a:xfrm rot="5400000" flipH="1">
            <a:off x="8594726" y="260347"/>
            <a:ext cx="368301" cy="311154"/>
          </a:xfrm>
          <a:prstGeom prst="trapezoid">
            <a:avLst>
              <a:gd name="adj" fmla="val 21611"/>
            </a:avLst>
          </a:prstGeom>
          <a:solidFill>
            <a:srgbClr val="004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18" name="Rectangle 17"/>
          <p:cNvSpPr/>
          <p:nvPr userDrawn="1"/>
        </p:nvSpPr>
        <p:spPr>
          <a:xfrm flipH="1">
            <a:off x="8931275" y="298451"/>
            <a:ext cx="215900" cy="234950"/>
          </a:xfrm>
          <a:prstGeom prst="rect">
            <a:avLst/>
          </a:prstGeom>
          <a:solidFill>
            <a:srgbClr val="1866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295276"/>
            <a:ext cx="196848" cy="234950"/>
          </a:xfrm>
          <a:prstGeom prst="rect">
            <a:avLst/>
          </a:prstGeom>
          <a:solidFill>
            <a:srgbClr val="228A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rapezoid 19"/>
          <p:cNvSpPr/>
          <p:nvPr userDrawn="1"/>
        </p:nvSpPr>
        <p:spPr>
          <a:xfrm rot="16200000">
            <a:off x="168277" y="257172"/>
            <a:ext cx="368301" cy="311154"/>
          </a:xfrm>
          <a:prstGeom prst="trapezoid">
            <a:avLst>
              <a:gd name="adj" fmla="val 21611"/>
            </a:avLst>
          </a:prstGeom>
          <a:solidFill>
            <a:srgbClr val="0060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21" name="Title 1"/>
          <p:cNvSpPr>
            <a:spLocks noGrp="1"/>
          </p:cNvSpPr>
          <p:nvPr>
            <p:ph type="title" hasCustomPrompt="1"/>
          </p:nvPr>
        </p:nvSpPr>
        <p:spPr>
          <a:xfrm>
            <a:off x="463550" y="1150144"/>
            <a:ext cx="8229600" cy="462756"/>
          </a:xfrm>
        </p:spPr>
        <p:txBody>
          <a:bodyPr>
            <a:noAutofit/>
          </a:bodyPr>
          <a:lstStyle>
            <a:lvl1pPr algn="l">
              <a:defRPr sz="2800" b="1" cap="all">
                <a:solidFill>
                  <a:srgbClr val="1B6C9F"/>
                </a:solidFill>
              </a:defRPr>
            </a:lvl1pPr>
          </a:lstStyle>
          <a:p>
            <a:r>
              <a:rPr lang="en-US" dirty="0" smtClean="0"/>
              <a:t>CLICK TO EDIT MASTER SLIDE</a:t>
            </a:r>
            <a:endParaRPr lang="en-US" dirty="0"/>
          </a:p>
        </p:txBody>
      </p:sp>
      <p:sp>
        <p:nvSpPr>
          <p:cNvPr id="22" name="Content Placeholder 2"/>
          <p:cNvSpPr>
            <a:spLocks noGrp="1"/>
          </p:cNvSpPr>
          <p:nvPr>
            <p:ph idx="1"/>
          </p:nvPr>
        </p:nvSpPr>
        <p:spPr>
          <a:xfrm>
            <a:off x="463550" y="1831249"/>
            <a:ext cx="8229600" cy="2021084"/>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983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Gray_Backcground_photosLower.png"/>
          <p:cNvPicPr>
            <a:picLocks noChangeAspect="1"/>
          </p:cNvPicPr>
          <p:nvPr userDrawn="1"/>
        </p:nvPicPr>
        <p:blipFill rotWithShape="1">
          <a:blip r:embed="rId2" cstate="print">
            <a:extLst>
              <a:ext uri="{28A0092B-C50C-407E-A947-70E740481C1C}">
                <a14:useLocalDpi xmlns:a14="http://schemas.microsoft.com/office/drawing/2010/main"/>
              </a:ext>
            </a:extLst>
          </a:blip>
          <a:srcRect l="1302" t="1620" r="1284" b="6852"/>
          <a:stretch/>
        </p:blipFill>
        <p:spPr>
          <a:xfrm>
            <a:off x="119062" y="111125"/>
            <a:ext cx="8907463" cy="6276975"/>
          </a:xfrm>
          <a:prstGeom prst="rect">
            <a:avLst/>
          </a:prstGeom>
        </p:spPr>
      </p:pic>
      <p:pic>
        <p:nvPicPr>
          <p:cNvPr id="8" name="Picture 7" descr="india family of 4 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357437" y="5180013"/>
            <a:ext cx="2192337" cy="1208087"/>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9063" y="5181600"/>
            <a:ext cx="2193925" cy="1207008"/>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32600" y="5178425"/>
            <a:ext cx="2195513" cy="1209676"/>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595814" y="5180013"/>
            <a:ext cx="2194560" cy="1208087"/>
          </a:xfrm>
          <a:prstGeom prst="rect">
            <a:avLst/>
          </a:prstGeom>
        </p:spPr>
      </p:pic>
      <p:sp>
        <p:nvSpPr>
          <p:cNvPr id="9" name="Title 1"/>
          <p:cNvSpPr>
            <a:spLocks noGrp="1"/>
          </p:cNvSpPr>
          <p:nvPr>
            <p:ph type="title" hasCustomPrompt="1"/>
          </p:nvPr>
        </p:nvSpPr>
        <p:spPr>
          <a:xfrm>
            <a:off x="463550" y="1150144"/>
            <a:ext cx="8229600" cy="462756"/>
          </a:xfrm>
        </p:spPr>
        <p:txBody>
          <a:bodyPr>
            <a:noAutofit/>
          </a:bodyPr>
          <a:lstStyle>
            <a:lvl1pPr algn="l">
              <a:defRPr sz="2800" b="1" cap="all">
                <a:solidFill>
                  <a:srgbClr val="1B6C9F"/>
                </a:solidFill>
              </a:defRPr>
            </a:lvl1pPr>
          </a:lstStyle>
          <a:p>
            <a:r>
              <a:rPr lang="en-US" dirty="0" smtClean="0"/>
              <a:t>CLICK TO EDIT MASTER SLIDE</a:t>
            </a:r>
            <a:endParaRPr lang="en-US" dirty="0"/>
          </a:p>
        </p:txBody>
      </p:sp>
      <p:sp>
        <p:nvSpPr>
          <p:cNvPr id="13" name="Content Placeholder 2"/>
          <p:cNvSpPr>
            <a:spLocks noGrp="1"/>
          </p:cNvSpPr>
          <p:nvPr>
            <p:ph idx="1"/>
          </p:nvPr>
        </p:nvSpPr>
        <p:spPr>
          <a:xfrm>
            <a:off x="463550" y="1831249"/>
            <a:ext cx="8229600" cy="2021084"/>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89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Gray_Backcground_photosLower.png"/>
          <p:cNvPicPr>
            <a:picLocks noChangeAspect="1"/>
          </p:cNvPicPr>
          <p:nvPr userDrawn="1"/>
        </p:nvPicPr>
        <p:blipFill rotWithShape="1">
          <a:blip r:embed="rId2" cstate="print">
            <a:extLst>
              <a:ext uri="{28A0092B-C50C-407E-A947-70E740481C1C}">
                <a14:useLocalDpi xmlns:a14="http://schemas.microsoft.com/office/drawing/2010/main"/>
              </a:ext>
            </a:extLst>
          </a:blip>
          <a:srcRect l="1302" t="1620" r="1284" b="6852"/>
          <a:stretch/>
        </p:blipFill>
        <p:spPr>
          <a:xfrm>
            <a:off x="119062" y="111125"/>
            <a:ext cx="8907463" cy="6276975"/>
          </a:xfrm>
          <a:prstGeom prst="rect">
            <a:avLst/>
          </a:prstGeom>
        </p:spPr>
      </p:pic>
      <p:pic>
        <p:nvPicPr>
          <p:cNvPr id="4" name="Picture 3" descr="india family of 4 2.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357437" y="5180013"/>
            <a:ext cx="2192337" cy="1208087"/>
          </a:xfrm>
          <a:prstGeom prst="rect">
            <a:avLst/>
          </a:prstGeom>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9063" y="5181600"/>
            <a:ext cx="2193925" cy="1207008"/>
          </a:xfrm>
          <a:prstGeom prst="rect">
            <a:avLst/>
          </a:prstGeom>
        </p:spPr>
      </p:pic>
      <p:pic>
        <p:nvPicPr>
          <p:cNvPr id="6" name="Picture 5"/>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32600" y="5178425"/>
            <a:ext cx="2195513" cy="1209676"/>
          </a:xfrm>
          <a:prstGeom prst="rect">
            <a:avLst/>
          </a:prstGeom>
        </p:spPr>
      </p:pic>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595814" y="5180013"/>
            <a:ext cx="2194560" cy="1208087"/>
          </a:xfrm>
          <a:prstGeom prst="rect">
            <a:avLst/>
          </a:prstGeom>
        </p:spPr>
      </p:pic>
      <p:sp>
        <p:nvSpPr>
          <p:cNvPr id="18" name="Rectangle 17"/>
          <p:cNvSpPr/>
          <p:nvPr userDrawn="1"/>
        </p:nvSpPr>
        <p:spPr>
          <a:xfrm>
            <a:off x="508001" y="230612"/>
            <a:ext cx="8119978" cy="367348"/>
          </a:xfrm>
          <a:prstGeom prst="rect">
            <a:avLst/>
          </a:prstGeom>
          <a:solidFill>
            <a:srgbClr val="006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rapezoid 18"/>
          <p:cNvSpPr/>
          <p:nvPr userDrawn="1"/>
        </p:nvSpPr>
        <p:spPr>
          <a:xfrm rot="5400000" flipH="1">
            <a:off x="8594726" y="260347"/>
            <a:ext cx="368301" cy="311154"/>
          </a:xfrm>
          <a:prstGeom prst="trapezoid">
            <a:avLst>
              <a:gd name="adj" fmla="val 21611"/>
            </a:avLst>
          </a:prstGeom>
          <a:solidFill>
            <a:srgbClr val="004B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20" name="Rectangle 19"/>
          <p:cNvSpPr/>
          <p:nvPr userDrawn="1"/>
        </p:nvSpPr>
        <p:spPr>
          <a:xfrm flipH="1">
            <a:off x="8931275" y="298451"/>
            <a:ext cx="215900" cy="234950"/>
          </a:xfrm>
          <a:prstGeom prst="rect">
            <a:avLst/>
          </a:prstGeom>
          <a:solidFill>
            <a:srgbClr val="1866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1" y="295276"/>
            <a:ext cx="196848" cy="234950"/>
          </a:xfrm>
          <a:prstGeom prst="rect">
            <a:avLst/>
          </a:prstGeom>
          <a:solidFill>
            <a:srgbClr val="228A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rapezoid 21"/>
          <p:cNvSpPr/>
          <p:nvPr userDrawn="1"/>
        </p:nvSpPr>
        <p:spPr>
          <a:xfrm rot="16200000">
            <a:off x="168277" y="257172"/>
            <a:ext cx="368301" cy="311154"/>
          </a:xfrm>
          <a:prstGeom prst="trapezoid">
            <a:avLst>
              <a:gd name="adj" fmla="val 21611"/>
            </a:avLst>
          </a:prstGeom>
          <a:solidFill>
            <a:srgbClr val="0060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228ABD"/>
              </a:solidFill>
            </a:endParaRPr>
          </a:p>
        </p:txBody>
      </p:sp>
      <p:sp>
        <p:nvSpPr>
          <p:cNvPr id="23" name="Title 1"/>
          <p:cNvSpPr>
            <a:spLocks noGrp="1"/>
          </p:cNvSpPr>
          <p:nvPr>
            <p:ph type="title" hasCustomPrompt="1"/>
          </p:nvPr>
        </p:nvSpPr>
        <p:spPr>
          <a:xfrm>
            <a:off x="463550" y="1150144"/>
            <a:ext cx="8229600" cy="462756"/>
          </a:xfrm>
        </p:spPr>
        <p:txBody>
          <a:bodyPr>
            <a:noAutofit/>
          </a:bodyPr>
          <a:lstStyle>
            <a:lvl1pPr algn="l">
              <a:defRPr sz="2800" b="1" cap="all">
                <a:solidFill>
                  <a:srgbClr val="1B6C9F"/>
                </a:solidFill>
              </a:defRPr>
            </a:lvl1pPr>
          </a:lstStyle>
          <a:p>
            <a:r>
              <a:rPr lang="en-US" dirty="0" smtClean="0"/>
              <a:t>CLICK TO EDIT MASTER SLIDE</a:t>
            </a:r>
            <a:endParaRPr lang="en-US" dirty="0"/>
          </a:p>
        </p:txBody>
      </p:sp>
      <p:sp>
        <p:nvSpPr>
          <p:cNvPr id="24" name="Content Placeholder 2"/>
          <p:cNvSpPr>
            <a:spLocks noGrp="1"/>
          </p:cNvSpPr>
          <p:nvPr>
            <p:ph idx="1"/>
          </p:nvPr>
        </p:nvSpPr>
        <p:spPr>
          <a:xfrm>
            <a:off x="463550" y="1831249"/>
            <a:ext cx="8229600" cy="2021084"/>
          </a:xfrm>
        </p:spPr>
        <p:txBody>
          <a:bodyPr/>
          <a:lstStyle>
            <a:lvl1pPr>
              <a:defRPr sz="2400">
                <a:solidFill>
                  <a:srgbClr val="444444"/>
                </a:solidFill>
              </a:defRPr>
            </a:lvl1pPr>
            <a:lvl2pPr>
              <a:defRPr sz="2400">
                <a:solidFill>
                  <a:srgbClr val="444444"/>
                </a:solidFill>
              </a:defRPr>
            </a:lvl2pPr>
            <a:lvl3pPr>
              <a:defRPr sz="2200">
                <a:solidFill>
                  <a:srgbClr val="444444"/>
                </a:solidFill>
              </a:defRPr>
            </a:lvl3pPr>
            <a:lvl4pPr>
              <a:defRPr sz="2200">
                <a:solidFill>
                  <a:srgbClr val="444444"/>
                </a:solidFill>
              </a:defRPr>
            </a:lvl4pPr>
            <a:lvl5pPr>
              <a:defRPr sz="2200">
                <a:solidFill>
                  <a:srgbClr val="44444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022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20650" y="6388100"/>
            <a:ext cx="8909050" cy="349250"/>
          </a:xfrm>
          <a:prstGeom prst="rect">
            <a:avLst/>
          </a:prstGeom>
          <a:solidFill>
            <a:srgbClr val="006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3550" y="64928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3550" y="2313849"/>
            <a:ext cx="8229600" cy="1648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endParaRPr lang="en-US" dirty="0"/>
          </a:p>
        </p:txBody>
      </p:sp>
      <p:pic>
        <p:nvPicPr>
          <p:cNvPr id="12" name="Picture 11" descr="footer_URL.png"/>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762000" y="6508750"/>
            <a:ext cx="1860035" cy="122711"/>
          </a:xfrm>
          <a:prstGeom prst="rect">
            <a:avLst/>
          </a:prstGeom>
          <a:noFill/>
          <a:ln>
            <a:noFill/>
          </a:ln>
        </p:spPr>
      </p:pic>
    </p:spTree>
    <p:extLst>
      <p:ext uri="{BB962C8B-B14F-4D97-AF65-F5344CB8AC3E}">
        <p14:creationId xmlns:p14="http://schemas.microsoft.com/office/powerpoint/2010/main" val="368849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84" r:id="rId4"/>
    <p:sldLayoutId id="2147483685" r:id="rId5"/>
    <p:sldLayoutId id="2147483673" r:id="rId6"/>
    <p:sldLayoutId id="2147483675" r:id="rId7"/>
    <p:sldLayoutId id="2147483676" r:id="rId8"/>
    <p:sldLayoutId id="2147483678" r:id="rId9"/>
    <p:sldLayoutId id="2147483651" r:id="rId10"/>
    <p:sldLayoutId id="2147483677" r:id="rId11"/>
    <p:sldLayoutId id="2147483679" r:id="rId12"/>
    <p:sldLayoutId id="2147483682" r:id="rId13"/>
    <p:sldLayoutId id="2147483655" r:id="rId14"/>
    <p:sldLayoutId id="2147483683" r:id="rId15"/>
    <p:sldLayoutId id="2147483681" r:id="rId16"/>
    <p:sldLayoutId id="2147483672"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6775" y="4186239"/>
            <a:ext cx="4124324" cy="2185986"/>
          </a:xfrm>
        </p:spPr>
        <p:txBody>
          <a:bodyPr>
            <a:normAutofit fontScale="90000"/>
          </a:bodyPr>
          <a:lstStyle/>
          <a:p>
            <a:pPr algn="ctr"/>
            <a:r>
              <a:rPr lang="en-US" dirty="0" smtClean="0"/>
              <a:t>LARCs and YOUTH</a:t>
            </a:r>
            <a:br>
              <a:rPr lang="en-US" dirty="0" smtClean="0"/>
            </a:br>
            <a:r>
              <a:rPr lang="en-US" sz="3600" dirty="0" smtClean="0"/>
              <a:t>Let’s Talk Effectiveness, Safety, and Satisfaction</a:t>
            </a:r>
            <a:br>
              <a:rPr lang="en-US" sz="3600" dirty="0" smtClean="0"/>
            </a:br>
            <a:r>
              <a:rPr lang="en-US" sz="2700" dirty="0" smtClean="0"/>
              <a:t>Candace Lew, MD, MPH</a:t>
            </a:r>
            <a:r>
              <a:rPr lang="en-US" sz="3600" dirty="0" smtClean="0"/>
              <a:t/>
            </a:r>
            <a:br>
              <a:rPr lang="en-US" sz="3600" dirty="0" smtClean="0"/>
            </a:br>
            <a:r>
              <a:rPr lang="en-US" sz="2700" dirty="0" smtClean="0"/>
              <a:t>May 27, 2014</a:t>
            </a:r>
            <a:endParaRPr lang="en-US" sz="27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6680" y="53340"/>
            <a:ext cx="8918503" cy="4020906"/>
          </a:xfrm>
          <a:prstGeom prst="rect">
            <a:avLst/>
          </a:prstGeom>
        </p:spPr>
      </p:pic>
    </p:spTree>
    <p:extLst>
      <p:ext uri="{BB962C8B-B14F-4D97-AF65-F5344CB8AC3E}">
        <p14:creationId xmlns:p14="http://schemas.microsoft.com/office/powerpoint/2010/main" val="307452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892969"/>
            <a:ext cx="8172450" cy="462756"/>
          </a:xfrm>
        </p:spPr>
        <p:txBody>
          <a:bodyPr/>
          <a:lstStyle/>
          <a:p>
            <a:pPr algn="ctr"/>
            <a:r>
              <a:rPr lang="en-US" dirty="0" smtClean="0"/>
              <a:t>Other safety characteristics</a:t>
            </a:r>
            <a:endParaRPr lang="en-US" dirty="0"/>
          </a:p>
        </p:txBody>
      </p:sp>
      <p:sp>
        <p:nvSpPr>
          <p:cNvPr id="3" name="Content Placeholder 2"/>
          <p:cNvSpPr>
            <a:spLocks noGrp="1"/>
          </p:cNvSpPr>
          <p:nvPr>
            <p:ph idx="1"/>
          </p:nvPr>
        </p:nvSpPr>
        <p:spPr/>
        <p:txBody>
          <a:bodyPr>
            <a:normAutofit/>
          </a:bodyPr>
          <a:lstStyle/>
          <a:p>
            <a:r>
              <a:rPr lang="en-US" sz="3200" dirty="0" smtClean="0"/>
              <a:t>No increase in infertility after removal; Reversible</a:t>
            </a:r>
          </a:p>
          <a:p>
            <a:r>
              <a:rPr lang="en-US" sz="3200" dirty="0" smtClean="0"/>
              <a:t>No increase in risk of ectopic pregnancy</a:t>
            </a:r>
            <a:endParaRPr lang="en-US" sz="3200" dirty="0"/>
          </a:p>
        </p:txBody>
      </p:sp>
    </p:spTree>
    <p:extLst>
      <p:ext uri="{BB962C8B-B14F-4D97-AF65-F5344CB8AC3E}">
        <p14:creationId xmlns:p14="http://schemas.microsoft.com/office/powerpoint/2010/main" val="261810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9" y="1879600"/>
            <a:ext cx="3306761" cy="1778000"/>
          </a:xfrm>
        </p:spPr>
        <p:txBody>
          <a:bodyPr/>
          <a:lstStyle/>
          <a:p>
            <a:r>
              <a:rPr lang="en-US" dirty="0" smtClean="0"/>
              <a:t>z</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9063" y="130175"/>
            <a:ext cx="8907462" cy="6257925"/>
          </a:xfrm>
          <a:prstGeom prst="rect">
            <a:avLst/>
          </a:prstGeom>
        </p:spPr>
      </p:pic>
      <p:sp>
        <p:nvSpPr>
          <p:cNvPr id="6" name="Rectangle 5"/>
          <p:cNvSpPr/>
          <p:nvPr/>
        </p:nvSpPr>
        <p:spPr>
          <a:xfrm>
            <a:off x="430214" y="898526"/>
            <a:ext cx="3214158" cy="2630486"/>
          </a:xfrm>
          <a:prstGeom prst="rect">
            <a:avLst/>
          </a:prstGeom>
          <a:solidFill>
            <a:srgbClr val="C649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74320" tIns="365760" rIns="274320" bIns="228600" rtlCol="0" anchor="t" anchorCtr="0"/>
          <a:lstStyle/>
          <a:p>
            <a:pPr algn="ctr"/>
            <a:r>
              <a:rPr lang="en-US" sz="3200" dirty="0" smtClean="0"/>
              <a:t>YOUTH</a:t>
            </a:r>
          </a:p>
          <a:p>
            <a:pPr algn="ctr"/>
            <a:r>
              <a:rPr lang="en-US" sz="3200" dirty="0" smtClean="0"/>
              <a:t>STATISTICS IN LMIC COUNTRIES</a:t>
            </a:r>
            <a:endParaRPr lang="en-US" sz="3200" dirty="0"/>
          </a:p>
        </p:txBody>
      </p:sp>
    </p:spTree>
    <p:extLst>
      <p:ext uri="{BB962C8B-B14F-4D97-AF65-F5344CB8AC3E}">
        <p14:creationId xmlns:p14="http://schemas.microsoft.com/office/powerpoint/2010/main" val="196836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5" y="664369"/>
            <a:ext cx="8172450" cy="462756"/>
          </a:xfrm>
        </p:spPr>
        <p:txBody>
          <a:bodyPr/>
          <a:lstStyle/>
          <a:p>
            <a:pPr algn="ctr"/>
            <a:r>
              <a:rPr lang="en-US" dirty="0" smtClean="0"/>
              <a:t>Unmet need for youth in LMIC</a:t>
            </a:r>
            <a:endParaRPr lang="en-US" dirty="0"/>
          </a:p>
        </p:txBody>
      </p:sp>
      <p:sp>
        <p:nvSpPr>
          <p:cNvPr id="3" name="Content Placeholder 2"/>
          <p:cNvSpPr>
            <a:spLocks noGrp="1"/>
          </p:cNvSpPr>
          <p:nvPr>
            <p:ph idx="1"/>
          </p:nvPr>
        </p:nvSpPr>
        <p:spPr>
          <a:xfrm>
            <a:off x="434975" y="1274037"/>
            <a:ext cx="8180917" cy="4498114"/>
          </a:xfrm>
        </p:spPr>
        <p:txBody>
          <a:bodyPr>
            <a:normAutofit fontScale="25000" lnSpcReduction="20000"/>
          </a:bodyPr>
          <a:lstStyle/>
          <a:p>
            <a:r>
              <a:rPr lang="en-US" sz="9600" dirty="0" smtClean="0"/>
              <a:t>An estimated 33 million female youth have an unmet need for FP; 2/3 of these are in South and Southeast Asia, however, the highest rates in Africa</a:t>
            </a:r>
            <a:r>
              <a:rPr lang="en-US" sz="9600" baseline="30000" dirty="0" smtClean="0"/>
              <a:t>1</a:t>
            </a:r>
          </a:p>
          <a:p>
            <a:pPr lvl="1"/>
            <a:r>
              <a:rPr lang="en-US" sz="9600" dirty="0" smtClean="0"/>
              <a:t>West Africa – 41%</a:t>
            </a:r>
          </a:p>
          <a:p>
            <a:pPr lvl="1"/>
            <a:r>
              <a:rPr lang="en-US" sz="9600" dirty="0" smtClean="0"/>
              <a:t>Central Africa – 29.3%</a:t>
            </a:r>
          </a:p>
          <a:p>
            <a:pPr lvl="1"/>
            <a:r>
              <a:rPr lang="en-US" sz="9600" dirty="0" smtClean="0"/>
              <a:t>East  Africa – 39.8%</a:t>
            </a:r>
          </a:p>
          <a:p>
            <a:pPr lvl="1"/>
            <a:r>
              <a:rPr lang="en-US" sz="9600" dirty="0" smtClean="0"/>
              <a:t>Southern Africa – 25.5%</a:t>
            </a:r>
            <a:endParaRPr lang="en-US" sz="9600" dirty="0"/>
          </a:p>
          <a:p>
            <a:r>
              <a:rPr lang="en-US" sz="9600" dirty="0" smtClean="0"/>
              <a:t>In 15-19 year olds, 34-67% unmet need (unmarried women) and 7-62% (married women)</a:t>
            </a:r>
            <a:r>
              <a:rPr lang="en-US" sz="9600" baseline="30000" dirty="0" smtClean="0"/>
              <a:t>2</a:t>
            </a:r>
            <a:endParaRPr lang="en-US" sz="4800" baseline="30000" dirty="0"/>
          </a:p>
          <a:p>
            <a:endParaRPr lang="en-US" sz="4800" baseline="30000" dirty="0" smtClean="0"/>
          </a:p>
          <a:p>
            <a:endParaRPr lang="en-US" sz="4800" baseline="30000" dirty="0"/>
          </a:p>
          <a:p>
            <a:endParaRPr lang="en-US" sz="4800" baseline="30000" dirty="0" smtClean="0"/>
          </a:p>
          <a:p>
            <a:r>
              <a:rPr lang="en-US" sz="5600" baseline="30000" dirty="0" smtClean="0"/>
              <a:t>1</a:t>
            </a:r>
            <a:r>
              <a:rPr lang="en-US" sz="5600" dirty="0"/>
              <a:t>MacQuarrie, Kerry L.D. 2014. Unmet Need for Family Planning Among Young Women: Levels and Trends. DHS Comparative Reports No. 34. Rockville, Maryland, USA: ICF International. - See more at: http://www.dhsprogram.com/publications/publication-cr34-comparative-reports.cfm#sthash.pEZ2D6PG.dpuf</a:t>
            </a:r>
            <a:endParaRPr lang="en-US" sz="5600" baseline="30000" dirty="0"/>
          </a:p>
          <a:p>
            <a:endParaRPr lang="en-US" sz="5600" baseline="30000" dirty="0" smtClean="0"/>
          </a:p>
          <a:p>
            <a:r>
              <a:rPr lang="en-US" sz="5600" baseline="30000" dirty="0"/>
              <a:t>2</a:t>
            </a:r>
            <a:r>
              <a:rPr lang="en-US" sz="5600" dirty="0" smtClean="0"/>
              <a:t>Chandra-Mouli</a:t>
            </a:r>
            <a:r>
              <a:rPr lang="en-US" sz="5600" dirty="0"/>
              <a:t>, V., </a:t>
            </a:r>
            <a:r>
              <a:rPr lang="en-US" sz="5600" dirty="0" err="1"/>
              <a:t>McCarraher</a:t>
            </a:r>
            <a:r>
              <a:rPr lang="en-US" sz="5600" dirty="0"/>
              <a:t>, D. R., Phillips, S. J., Williamson, N. E., &amp; Hainsworth, G. (2014). Contraception for adolescents in low and middle income countries: needs, barriers, and access. </a:t>
            </a:r>
            <a:r>
              <a:rPr lang="en-US" sz="5600" i="1" dirty="0"/>
              <a:t>Reproductive health</a:t>
            </a:r>
            <a:r>
              <a:rPr lang="en-US" sz="5600" dirty="0"/>
              <a:t>, </a:t>
            </a:r>
            <a:r>
              <a:rPr lang="en-US" sz="5600" i="1" dirty="0"/>
              <a:t>11</a:t>
            </a:r>
            <a:r>
              <a:rPr lang="en-US" sz="5600" dirty="0"/>
              <a:t>(1), 1. </a:t>
            </a:r>
            <a:endParaRPr lang="en-US" sz="5600" baseline="30000" dirty="0"/>
          </a:p>
        </p:txBody>
      </p:sp>
    </p:spTree>
    <p:extLst>
      <p:ext uri="{BB962C8B-B14F-4D97-AF65-F5344CB8AC3E}">
        <p14:creationId xmlns:p14="http://schemas.microsoft.com/office/powerpoint/2010/main" val="295005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764382"/>
            <a:ext cx="8172450" cy="462756"/>
          </a:xfrm>
        </p:spPr>
        <p:txBody>
          <a:bodyPr/>
          <a:lstStyle/>
          <a:p>
            <a:pPr algn="ctr"/>
            <a:r>
              <a:rPr lang="en-US" dirty="0" smtClean="0"/>
              <a:t>Pregnancy and abortion in youth in </a:t>
            </a:r>
            <a:r>
              <a:rPr lang="en-US" dirty="0" err="1" smtClean="0"/>
              <a:t>lmic</a:t>
            </a:r>
            <a:endParaRPr lang="en-US" dirty="0"/>
          </a:p>
        </p:txBody>
      </p:sp>
      <p:sp>
        <p:nvSpPr>
          <p:cNvPr id="3" name="Content Placeholder 2"/>
          <p:cNvSpPr>
            <a:spLocks noGrp="1"/>
          </p:cNvSpPr>
          <p:nvPr>
            <p:ph idx="1"/>
          </p:nvPr>
        </p:nvSpPr>
        <p:spPr>
          <a:xfrm>
            <a:off x="449262" y="1574074"/>
            <a:ext cx="8180917" cy="4941026"/>
          </a:xfrm>
        </p:spPr>
        <p:txBody>
          <a:bodyPr>
            <a:normAutofit fontScale="25000" lnSpcReduction="20000"/>
          </a:bodyPr>
          <a:lstStyle/>
          <a:p>
            <a:r>
              <a:rPr lang="en-US" sz="11200" dirty="0" smtClean="0"/>
              <a:t>16 M adolescents (15-19 years) give birth annually; 95% are in LMIC</a:t>
            </a:r>
          </a:p>
          <a:p>
            <a:r>
              <a:rPr lang="en-US" sz="11200" dirty="0" smtClean="0"/>
              <a:t>Unintended pregnancies in adolescents is a worldwide problem</a:t>
            </a:r>
            <a:r>
              <a:rPr lang="en-US" sz="11200" baseline="30000" dirty="0" smtClean="0"/>
              <a:t>1</a:t>
            </a:r>
          </a:p>
          <a:p>
            <a:r>
              <a:rPr lang="en-US" sz="11200" dirty="0" smtClean="0"/>
              <a:t>In 15-19 year old females, complications of pregnancy and birth are the leading cause of death</a:t>
            </a:r>
          </a:p>
          <a:p>
            <a:r>
              <a:rPr lang="en-US" sz="11200" dirty="0" smtClean="0"/>
              <a:t>14% of unsafe abortions occur among women &lt; 20 years of age</a:t>
            </a:r>
            <a:r>
              <a:rPr lang="en-US" sz="11200" baseline="30000" dirty="0" smtClean="0"/>
              <a:t>2</a:t>
            </a:r>
          </a:p>
          <a:p>
            <a:r>
              <a:rPr lang="en-US" sz="11200" dirty="0" smtClean="0"/>
              <a:t>In SSA, women &lt; 25 years of age account for 55% unsafe abortions</a:t>
            </a:r>
          </a:p>
          <a:p>
            <a:endParaRPr lang="en-US" dirty="0" smtClean="0"/>
          </a:p>
          <a:p>
            <a:endParaRPr lang="en-US" dirty="0"/>
          </a:p>
          <a:p>
            <a:endParaRPr lang="en-US" sz="2500" dirty="0" smtClean="0"/>
          </a:p>
          <a:p>
            <a:r>
              <a:rPr lang="en-US" sz="4800" baseline="30000" dirty="0"/>
              <a:t>1</a:t>
            </a:r>
            <a:r>
              <a:rPr lang="en-US" sz="4800" dirty="0"/>
              <a:t>Ramos S. Interventions for preventing unintended pregnancies among adolescents: RHL commentary (last revised: 1 August 2011). The WHO Reproductive Health Library; Geneva: World Health Organization</a:t>
            </a:r>
            <a:r>
              <a:rPr lang="en-US" sz="4800" dirty="0" smtClean="0"/>
              <a:t>.</a:t>
            </a:r>
          </a:p>
          <a:p>
            <a:r>
              <a:rPr lang="en-US" sz="4800" baseline="30000" dirty="0" smtClean="0"/>
              <a:t>2</a:t>
            </a:r>
            <a:r>
              <a:rPr lang="en-US" sz="4800" dirty="0"/>
              <a:t>World Health Organization (2005). The World Health Report: Make every mother and child count. Available at: http://www.who.int/ </a:t>
            </a:r>
            <a:r>
              <a:rPr lang="en-US" sz="4800" dirty="0" err="1"/>
              <a:t>whr</a:t>
            </a:r>
            <a:r>
              <a:rPr lang="en-US" sz="4800" dirty="0"/>
              <a:t>/2005/whr2005_en.pdf?ua=1 </a:t>
            </a:r>
          </a:p>
        </p:txBody>
      </p:sp>
    </p:spTree>
    <p:extLst>
      <p:ext uri="{BB962C8B-B14F-4D97-AF65-F5344CB8AC3E}">
        <p14:creationId xmlns:p14="http://schemas.microsoft.com/office/powerpoint/2010/main" val="1740125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2239" y="130175"/>
            <a:ext cx="8907462" cy="6257925"/>
          </a:xfrm>
          <a:prstGeom prst="rect">
            <a:avLst/>
          </a:prstGeom>
        </p:spPr>
      </p:pic>
      <p:sp>
        <p:nvSpPr>
          <p:cNvPr id="6" name="Rectangle 5"/>
          <p:cNvSpPr/>
          <p:nvPr/>
        </p:nvSpPr>
        <p:spPr>
          <a:xfrm>
            <a:off x="587376" y="1312864"/>
            <a:ext cx="3032124" cy="3652836"/>
          </a:xfrm>
          <a:prstGeom prst="rect">
            <a:avLst/>
          </a:prstGeom>
          <a:solidFill>
            <a:srgbClr val="97265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74320" tIns="365760" rIns="274320" bIns="228600" rtlCol="0" anchor="t" anchorCtr="0"/>
          <a:lstStyle/>
          <a:p>
            <a:pPr algn="ctr"/>
            <a:r>
              <a:rPr lang="en-US" sz="3200" dirty="0" smtClean="0"/>
              <a:t>YOUTH SATISFACTION WITH LARCS IN LMIC COUNTRIES</a:t>
            </a:r>
            <a:endParaRPr lang="en-US" sz="3200" dirty="0"/>
          </a:p>
        </p:txBody>
      </p:sp>
    </p:spTree>
    <p:extLst>
      <p:ext uri="{BB962C8B-B14F-4D97-AF65-F5344CB8AC3E}">
        <p14:creationId xmlns:p14="http://schemas.microsoft.com/office/powerpoint/2010/main" val="409845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692944"/>
            <a:ext cx="8172450" cy="462756"/>
          </a:xfrm>
        </p:spPr>
        <p:txBody>
          <a:bodyPr/>
          <a:lstStyle/>
          <a:p>
            <a:pPr algn="ctr"/>
            <a:r>
              <a:rPr lang="en-US" dirty="0" smtClean="0"/>
              <a:t>Youth choice of and satisfaction with </a:t>
            </a:r>
            <a:r>
              <a:rPr lang="en-US" dirty="0" err="1" smtClean="0"/>
              <a:t>Larcs</a:t>
            </a:r>
            <a:r>
              <a:rPr lang="en-US" dirty="0" smtClean="0"/>
              <a:t> in </a:t>
            </a:r>
            <a:r>
              <a:rPr lang="en-US" dirty="0" err="1" smtClean="0"/>
              <a:t>lmic</a:t>
            </a:r>
            <a:endParaRPr lang="en-US" dirty="0"/>
          </a:p>
        </p:txBody>
      </p:sp>
      <p:sp>
        <p:nvSpPr>
          <p:cNvPr id="3" name="Content Placeholder 2"/>
          <p:cNvSpPr>
            <a:spLocks noGrp="1"/>
          </p:cNvSpPr>
          <p:nvPr>
            <p:ph idx="1"/>
          </p:nvPr>
        </p:nvSpPr>
        <p:spPr>
          <a:xfrm>
            <a:off x="463550" y="1614488"/>
            <a:ext cx="8180917" cy="4757737"/>
          </a:xfrm>
        </p:spPr>
        <p:txBody>
          <a:bodyPr/>
          <a:lstStyle/>
          <a:p>
            <a:r>
              <a:rPr lang="en-US" dirty="0" err="1" smtClean="0"/>
              <a:t>Jacobstein</a:t>
            </a:r>
            <a:r>
              <a:rPr lang="en-US" dirty="0" smtClean="0"/>
              <a:t> &amp; Stanley (2013) : 79% user satisfaction; 84% continuation rates </a:t>
            </a:r>
          </a:p>
          <a:p>
            <a:r>
              <a:rPr lang="en-US" dirty="0" err="1" smtClean="0"/>
              <a:t>Hubacher</a:t>
            </a:r>
            <a:r>
              <a:rPr lang="en-US" dirty="0" smtClean="0"/>
              <a:t>, et al. (2011): Kenya, 24% of 18-24 year olds chose implants</a:t>
            </a:r>
          </a:p>
          <a:p>
            <a:r>
              <a:rPr lang="en-US" dirty="0" err="1" smtClean="0"/>
              <a:t>Hubacher</a:t>
            </a:r>
            <a:r>
              <a:rPr lang="en-US" dirty="0" smtClean="0"/>
              <a:t>, et al. (2012): Kenya, of above 24%, 18 month discontinuation rate for implants: 21%; for short-acting methods: 42%.  22 unintended pregnancies, all occurred in short-acting group.</a:t>
            </a:r>
          </a:p>
          <a:p>
            <a:r>
              <a:rPr lang="en-US" dirty="0" err="1" smtClean="0"/>
              <a:t>Abasaiattai</a:t>
            </a:r>
            <a:r>
              <a:rPr lang="en-US" dirty="0" smtClean="0"/>
              <a:t>, et al. (2008): Nigeria, 39.7% of new contraceptive acceptors chose the IUD; 27.2% were &lt; 25 years of age</a:t>
            </a:r>
          </a:p>
          <a:p>
            <a:endParaRPr lang="en-US" dirty="0" smtClean="0"/>
          </a:p>
          <a:p>
            <a:endParaRPr lang="en-US" dirty="0"/>
          </a:p>
        </p:txBody>
      </p:sp>
    </p:spTree>
    <p:extLst>
      <p:ext uri="{BB962C8B-B14F-4D97-AF65-F5344CB8AC3E}">
        <p14:creationId xmlns:p14="http://schemas.microsoft.com/office/powerpoint/2010/main" val="66251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692944"/>
            <a:ext cx="8229600" cy="462756"/>
          </a:xfrm>
        </p:spPr>
        <p:txBody>
          <a:bodyPr>
            <a:noAutofit/>
          </a:bodyPr>
          <a:lstStyle/>
          <a:p>
            <a:pPr algn="ctr"/>
            <a:r>
              <a:rPr lang="en-US" dirty="0" smtClean="0"/>
              <a:t>Ethiopia</a:t>
            </a:r>
            <a:endParaRPr lang="en-US" dirty="0"/>
          </a:p>
        </p:txBody>
      </p:sp>
      <p:sp>
        <p:nvSpPr>
          <p:cNvPr id="3" name="Content Placeholder 2"/>
          <p:cNvSpPr>
            <a:spLocks noGrp="1"/>
          </p:cNvSpPr>
          <p:nvPr>
            <p:ph idx="4294967295"/>
          </p:nvPr>
        </p:nvSpPr>
        <p:spPr>
          <a:xfrm>
            <a:off x="449262" y="1474062"/>
            <a:ext cx="8229600" cy="4312376"/>
          </a:xfrm>
        </p:spPr>
        <p:txBody>
          <a:bodyPr>
            <a:noAutofit/>
          </a:bodyPr>
          <a:lstStyle/>
          <a:p>
            <a:r>
              <a:rPr lang="en-US" sz="2800" dirty="0" smtClean="0">
                <a:solidFill>
                  <a:schemeClr val="bg1"/>
                </a:solidFill>
              </a:rPr>
              <a:t>E2A Community-based delivery of LARCs to youth</a:t>
            </a:r>
          </a:p>
          <a:p>
            <a:pPr lvl="1"/>
            <a:r>
              <a:rPr lang="en-US" dirty="0" smtClean="0">
                <a:solidFill>
                  <a:schemeClr val="bg1"/>
                </a:solidFill>
              </a:rPr>
              <a:t>Intervention: 2 week </a:t>
            </a:r>
            <a:r>
              <a:rPr lang="en-US" dirty="0">
                <a:solidFill>
                  <a:schemeClr val="bg1"/>
                </a:solidFill>
              </a:rPr>
              <a:t>c</a:t>
            </a:r>
            <a:r>
              <a:rPr lang="en-US" dirty="0" smtClean="0">
                <a:solidFill>
                  <a:schemeClr val="bg1"/>
                </a:solidFill>
              </a:rPr>
              <a:t>ompetency-based </a:t>
            </a:r>
            <a:r>
              <a:rPr lang="en-US" dirty="0">
                <a:solidFill>
                  <a:schemeClr val="bg1"/>
                </a:solidFill>
              </a:rPr>
              <a:t>skills </a:t>
            </a:r>
            <a:r>
              <a:rPr lang="en-US" dirty="0" smtClean="0">
                <a:solidFill>
                  <a:schemeClr val="bg1"/>
                </a:solidFill>
              </a:rPr>
              <a:t>training for LARCS insertion and removal </a:t>
            </a:r>
            <a:r>
              <a:rPr lang="en-US" dirty="0">
                <a:solidFill>
                  <a:schemeClr val="bg1"/>
                </a:solidFill>
              </a:rPr>
              <a:t>for YFS </a:t>
            </a:r>
            <a:r>
              <a:rPr lang="en-US" dirty="0" smtClean="0">
                <a:solidFill>
                  <a:schemeClr val="bg1"/>
                </a:solidFill>
              </a:rPr>
              <a:t>providers</a:t>
            </a:r>
          </a:p>
          <a:p>
            <a:pPr lvl="1"/>
            <a:r>
              <a:rPr lang="en-US" dirty="0" smtClean="0">
                <a:solidFill>
                  <a:schemeClr val="bg1"/>
                </a:solidFill>
              </a:rPr>
              <a:t>Preliminary findings: </a:t>
            </a:r>
          </a:p>
          <a:p>
            <a:pPr lvl="2"/>
            <a:r>
              <a:rPr lang="en-US" sz="2800" dirty="0" smtClean="0">
                <a:solidFill>
                  <a:schemeClr val="bg1"/>
                </a:solidFill>
              </a:rPr>
              <a:t>Pre-intervention phase : of 189 new acceptors, 61% LARC acceptors</a:t>
            </a:r>
          </a:p>
          <a:p>
            <a:pPr lvl="2"/>
            <a:r>
              <a:rPr lang="en-US" sz="2800" dirty="0" smtClean="0">
                <a:solidFill>
                  <a:schemeClr val="bg1"/>
                </a:solidFill>
              </a:rPr>
              <a:t>Post-intervention phase: of 384 new acceptors, 77% LARC acceptors</a:t>
            </a:r>
            <a:endParaRPr lang="en-US" sz="2800" dirty="0">
              <a:solidFill>
                <a:schemeClr val="bg1"/>
              </a:solidFill>
            </a:endParaRPr>
          </a:p>
        </p:txBody>
      </p:sp>
    </p:spTree>
    <p:extLst>
      <p:ext uri="{BB962C8B-B14F-4D97-AF65-F5344CB8AC3E}">
        <p14:creationId xmlns:p14="http://schemas.microsoft.com/office/powerpoint/2010/main" val="1429879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721518"/>
            <a:ext cx="8172450" cy="462756"/>
          </a:xfrm>
        </p:spPr>
        <p:txBody>
          <a:bodyPr/>
          <a:lstStyle/>
          <a:p>
            <a:pPr algn="ctr"/>
            <a:r>
              <a:rPr lang="en-US" dirty="0" smtClean="0"/>
              <a:t>Mali</a:t>
            </a:r>
            <a:endParaRPr lang="en-US" dirty="0"/>
          </a:p>
        </p:txBody>
      </p:sp>
      <p:sp>
        <p:nvSpPr>
          <p:cNvPr id="3" name="Content Placeholder 2"/>
          <p:cNvSpPr>
            <a:spLocks noGrp="1"/>
          </p:cNvSpPr>
          <p:nvPr>
            <p:ph idx="1"/>
          </p:nvPr>
        </p:nvSpPr>
        <p:spPr>
          <a:xfrm>
            <a:off x="463550" y="1516923"/>
            <a:ext cx="8180917" cy="4226651"/>
          </a:xfrm>
        </p:spPr>
        <p:txBody>
          <a:bodyPr>
            <a:normAutofit fontScale="92500" lnSpcReduction="20000"/>
          </a:bodyPr>
          <a:lstStyle/>
          <a:p>
            <a:r>
              <a:rPr lang="en-US" sz="3000" dirty="0" smtClean="0"/>
              <a:t>PSI Mali: </a:t>
            </a:r>
            <a:r>
              <a:rPr lang="en-US" sz="3000" dirty="0" err="1" smtClean="0"/>
              <a:t>ProFam</a:t>
            </a:r>
            <a:r>
              <a:rPr lang="en-US" sz="3000" dirty="0" smtClean="0"/>
              <a:t> network</a:t>
            </a:r>
          </a:p>
          <a:p>
            <a:pPr lvl="1"/>
            <a:r>
              <a:rPr lang="en-US" sz="3000" dirty="0" smtClean="0"/>
              <a:t>Intervention: midwives trained in counseling and provision of all methods including LARCs. No specific focus on youth.</a:t>
            </a:r>
          </a:p>
          <a:p>
            <a:pPr lvl="1"/>
            <a:r>
              <a:rPr lang="en-US" sz="3000" dirty="0" smtClean="0"/>
              <a:t>Immunization event days: integration of contraception and immunization</a:t>
            </a:r>
          </a:p>
          <a:p>
            <a:pPr lvl="1"/>
            <a:r>
              <a:rPr lang="en-US" sz="3000" dirty="0" smtClean="0"/>
              <a:t>Findings:</a:t>
            </a:r>
          </a:p>
          <a:p>
            <a:pPr lvl="2"/>
            <a:r>
              <a:rPr lang="en-US" sz="3000" dirty="0" smtClean="0"/>
              <a:t>48.8% implant acceptors were &lt; 25 years of age</a:t>
            </a:r>
          </a:p>
          <a:p>
            <a:pPr lvl="2"/>
            <a:r>
              <a:rPr lang="en-US" sz="3000" dirty="0" smtClean="0"/>
              <a:t>40.9% IUD acceptors were ≤ 29 years of age</a:t>
            </a:r>
          </a:p>
          <a:p>
            <a:pPr lvl="1"/>
            <a:endParaRPr lang="en-US" sz="2800" dirty="0" smtClean="0"/>
          </a:p>
          <a:p>
            <a:pPr lvl="1"/>
            <a:endParaRPr lang="en-US" sz="2800" dirty="0" smtClean="0"/>
          </a:p>
          <a:p>
            <a:pPr lvl="1"/>
            <a:endParaRPr lang="en-US" dirty="0"/>
          </a:p>
        </p:txBody>
      </p:sp>
    </p:spTree>
    <p:extLst>
      <p:ext uri="{BB962C8B-B14F-4D97-AF65-F5344CB8AC3E}">
        <p14:creationId xmlns:p14="http://schemas.microsoft.com/office/powerpoint/2010/main" val="89133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778669"/>
            <a:ext cx="8172450" cy="462756"/>
          </a:xfrm>
        </p:spPr>
        <p:txBody>
          <a:bodyPr/>
          <a:lstStyle/>
          <a:p>
            <a:pPr algn="ctr"/>
            <a:r>
              <a:rPr lang="en-US" dirty="0" smtClean="0"/>
              <a:t>Bangladesh</a:t>
            </a:r>
            <a:endParaRPr lang="en-US" dirty="0"/>
          </a:p>
        </p:txBody>
      </p:sp>
      <p:sp>
        <p:nvSpPr>
          <p:cNvPr id="3" name="Content Placeholder 2"/>
          <p:cNvSpPr>
            <a:spLocks noGrp="1"/>
          </p:cNvSpPr>
          <p:nvPr>
            <p:ph idx="1"/>
          </p:nvPr>
        </p:nvSpPr>
        <p:spPr>
          <a:xfrm>
            <a:off x="463550" y="1645511"/>
            <a:ext cx="8180917" cy="4155214"/>
          </a:xfrm>
        </p:spPr>
        <p:txBody>
          <a:bodyPr>
            <a:normAutofit fontScale="25000" lnSpcReduction="20000"/>
          </a:bodyPr>
          <a:lstStyle/>
          <a:p>
            <a:r>
              <a:rPr lang="en-US" sz="11200" dirty="0" smtClean="0"/>
              <a:t>Mayer </a:t>
            </a:r>
            <a:r>
              <a:rPr lang="en-US" sz="11200" dirty="0" err="1" smtClean="0"/>
              <a:t>Hashi</a:t>
            </a:r>
            <a:r>
              <a:rPr lang="en-US" sz="11200" dirty="0" smtClean="0"/>
              <a:t>  (RESPOND Project) 2013</a:t>
            </a:r>
          </a:p>
          <a:p>
            <a:pPr lvl="1"/>
            <a:r>
              <a:rPr lang="en-US" sz="11200" dirty="0" smtClean="0"/>
              <a:t>Intervention: peer-led approach to provide young married couples (≤ 20 years of age) with FP information, particularly LARCs</a:t>
            </a:r>
          </a:p>
          <a:p>
            <a:pPr lvl="1"/>
            <a:r>
              <a:rPr lang="en-US" sz="11200" dirty="0" smtClean="0"/>
              <a:t>Findings:</a:t>
            </a:r>
          </a:p>
          <a:p>
            <a:pPr lvl="2"/>
            <a:r>
              <a:rPr lang="en-US" sz="11000" dirty="0"/>
              <a:t>Increase of young married women’s use of </a:t>
            </a:r>
            <a:r>
              <a:rPr lang="en-US" sz="11000" dirty="0" smtClean="0"/>
              <a:t>contraception</a:t>
            </a:r>
          </a:p>
          <a:p>
            <a:pPr lvl="2"/>
            <a:r>
              <a:rPr lang="en-US" sz="11200" dirty="0" smtClean="0"/>
              <a:t>Implant: from 0 to 6%</a:t>
            </a:r>
          </a:p>
          <a:p>
            <a:pPr lvl="2"/>
            <a:r>
              <a:rPr lang="en-US" sz="11200" dirty="0" smtClean="0"/>
              <a:t>IUD: from 0 to 1%</a:t>
            </a:r>
          </a:p>
          <a:p>
            <a:pPr lvl="2"/>
            <a:r>
              <a:rPr lang="en-US" sz="11200" dirty="0" smtClean="0"/>
              <a:t>Injectables 7-21%</a:t>
            </a:r>
          </a:p>
          <a:p>
            <a:endParaRPr lang="en-US" dirty="0"/>
          </a:p>
        </p:txBody>
      </p:sp>
    </p:spTree>
    <p:extLst>
      <p:ext uri="{BB962C8B-B14F-4D97-AF65-F5344CB8AC3E}">
        <p14:creationId xmlns:p14="http://schemas.microsoft.com/office/powerpoint/2010/main" val="187633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24" y="127254"/>
            <a:ext cx="8912352" cy="6260592"/>
          </a:xfrm>
          <a:prstGeom prst="rect">
            <a:avLst/>
          </a:prstGeom>
        </p:spPr>
      </p:pic>
      <p:sp>
        <p:nvSpPr>
          <p:cNvPr id="6" name="Rectangle 5"/>
          <p:cNvSpPr/>
          <p:nvPr/>
        </p:nvSpPr>
        <p:spPr>
          <a:xfrm>
            <a:off x="587376" y="1312864"/>
            <a:ext cx="3214158" cy="3132136"/>
          </a:xfrm>
          <a:prstGeom prst="rect">
            <a:avLst/>
          </a:prstGeom>
          <a:solidFill>
            <a:srgbClr val="00736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74320" tIns="365760" rIns="274320" bIns="228600" rtlCol="0" anchor="t" anchorCtr="0"/>
          <a:lstStyle/>
          <a:p>
            <a:pPr algn="ctr"/>
            <a:r>
              <a:rPr lang="en-US" sz="3200" dirty="0" smtClean="0"/>
              <a:t>ESSENTIALS  OF ACCEPTABLE AND QUALITY LARC SERVICES FOR YOUTH</a:t>
            </a:r>
            <a:endParaRPr lang="en-US" sz="3200" dirty="0"/>
          </a:p>
        </p:txBody>
      </p:sp>
    </p:spTree>
    <p:extLst>
      <p:ext uri="{BB962C8B-B14F-4D97-AF65-F5344CB8AC3E}">
        <p14:creationId xmlns:p14="http://schemas.microsoft.com/office/powerpoint/2010/main" val="159292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9" y="1879600"/>
            <a:ext cx="3306761" cy="1778000"/>
          </a:xfrm>
        </p:spPr>
        <p:txBody>
          <a:bodyPr/>
          <a:lstStyle/>
          <a:p>
            <a:endParaRPr lang="en-US"/>
          </a:p>
        </p:txBody>
      </p:sp>
      <p:pic>
        <p:nvPicPr>
          <p:cNvPr id="4" name="Picture 3" descr="Family at doorway Pathfinder Oct 2012 Sala Lewis-Verve-42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22237" y="114300"/>
            <a:ext cx="8910638" cy="6273800"/>
          </a:xfrm>
          <a:prstGeom prst="rect">
            <a:avLst/>
          </a:prstGeom>
        </p:spPr>
      </p:pic>
      <p:sp>
        <p:nvSpPr>
          <p:cNvPr id="6" name="Rectangle 5"/>
          <p:cNvSpPr/>
          <p:nvPr/>
        </p:nvSpPr>
        <p:spPr>
          <a:xfrm>
            <a:off x="401639" y="1155701"/>
            <a:ext cx="3214158" cy="2505604"/>
          </a:xfrm>
          <a:prstGeom prst="rect">
            <a:avLst/>
          </a:prstGeom>
          <a:solidFill>
            <a:srgbClr val="78496A">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274320" tIns="365760" rIns="274320" bIns="228600" rtlCol="0" anchor="t" anchorCtr="0"/>
          <a:lstStyle/>
          <a:p>
            <a:pPr algn="ctr"/>
            <a:r>
              <a:rPr lang="en-US" sz="2400" dirty="0" smtClean="0"/>
              <a:t>LONG-ACTING REVERSIBLE CONTRACEPTION</a:t>
            </a:r>
          </a:p>
          <a:p>
            <a:pPr algn="ctr"/>
            <a:endParaRPr lang="en-US" sz="2000" dirty="0"/>
          </a:p>
          <a:p>
            <a:pPr algn="ctr"/>
            <a:r>
              <a:rPr lang="en-US" sz="3600" dirty="0" smtClean="0"/>
              <a:t>LARCS</a:t>
            </a:r>
            <a:endParaRPr lang="en-US" sz="3600" dirty="0"/>
          </a:p>
        </p:txBody>
      </p:sp>
    </p:spTree>
    <p:extLst>
      <p:ext uri="{BB962C8B-B14F-4D97-AF65-F5344CB8AC3E}">
        <p14:creationId xmlns:p14="http://schemas.microsoft.com/office/powerpoint/2010/main" val="1526082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125" y="731111"/>
            <a:ext cx="8180917" cy="5369652"/>
          </a:xfrm>
        </p:spPr>
        <p:txBody>
          <a:bodyPr>
            <a:normAutofit/>
          </a:bodyPr>
          <a:lstStyle/>
          <a:p>
            <a:r>
              <a:rPr lang="en-US" sz="2800" dirty="0" smtClean="0"/>
              <a:t>Address youth, parent, community low levels of awareness; including myths, misconceptions, and health and non-health benefits</a:t>
            </a:r>
          </a:p>
          <a:p>
            <a:r>
              <a:rPr lang="en-US" sz="2800" dirty="0" smtClean="0"/>
              <a:t>Address provider and facility staff bias/beliefs around sex and contraception in youth</a:t>
            </a:r>
          </a:p>
          <a:p>
            <a:r>
              <a:rPr lang="en-US" sz="2800" dirty="0" smtClean="0"/>
              <a:t>Include respectful youth friendly counseling and service provision e.g.</a:t>
            </a:r>
          </a:p>
          <a:p>
            <a:pPr lvl="1"/>
            <a:r>
              <a:rPr lang="en-US" sz="2800" dirty="0"/>
              <a:t>Confidentiality</a:t>
            </a:r>
          </a:p>
          <a:p>
            <a:pPr lvl="1"/>
            <a:r>
              <a:rPr lang="en-US" sz="2800" dirty="0"/>
              <a:t>Dual </a:t>
            </a:r>
            <a:r>
              <a:rPr lang="en-US" sz="2800" dirty="0" smtClean="0"/>
              <a:t>protection</a:t>
            </a:r>
          </a:p>
          <a:p>
            <a:r>
              <a:rPr lang="en-US" sz="2800" dirty="0" smtClean="0"/>
              <a:t>Provide appropriate management of side effects</a:t>
            </a:r>
          </a:p>
          <a:p>
            <a:r>
              <a:rPr lang="en-US" sz="2800" dirty="0" smtClean="0"/>
              <a:t>Provide timely removal services as requested</a:t>
            </a:r>
            <a:endParaRPr lang="en-US" sz="2800" dirty="0"/>
          </a:p>
        </p:txBody>
      </p:sp>
    </p:spTree>
    <p:extLst>
      <p:ext uri="{BB962C8B-B14F-4D97-AF65-F5344CB8AC3E}">
        <p14:creationId xmlns:p14="http://schemas.microsoft.com/office/powerpoint/2010/main" val="39943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68824" y="4229099"/>
            <a:ext cx="4124325" cy="529167"/>
          </a:xfrm>
        </p:spPr>
        <p:txBody>
          <a:bodyPr>
            <a:normAutofit fontScale="70000" lnSpcReduction="20000"/>
          </a:bodyPr>
          <a:lstStyle/>
          <a:p>
            <a:r>
              <a:rPr lang="en-US" dirty="0" smtClean="0"/>
              <a:t>For more information contact Linda Suttenfield</a:t>
            </a:r>
          </a:p>
          <a:p>
            <a:r>
              <a:rPr lang="en-US" dirty="0" smtClean="0"/>
              <a:t>Lsuttenfield@pathfinder.org</a:t>
            </a:r>
          </a:p>
          <a:p>
            <a:endParaRPr lang="en-US" dirty="0"/>
          </a:p>
        </p:txBody>
      </p:sp>
      <p:pic>
        <p:nvPicPr>
          <p:cNvPr id="4" name="Picture 3" descr="india family of 4 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2238" y="130175"/>
            <a:ext cx="8910637" cy="3679825"/>
          </a:xfrm>
          <a:prstGeom prst="rect">
            <a:avLst/>
          </a:prstGeom>
        </p:spPr>
      </p:pic>
    </p:spTree>
    <p:extLst>
      <p:ext uri="{BB962C8B-B14F-4D97-AF65-F5344CB8AC3E}">
        <p14:creationId xmlns:p14="http://schemas.microsoft.com/office/powerpoint/2010/main" val="212757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INTRAUTERINE DEVICES AND SUBDERMAL IMPLANTS</a:t>
            </a:r>
            <a:endParaRPr lang="en-US" dirty="0"/>
          </a:p>
        </p:txBody>
      </p:sp>
      <p:pic>
        <p:nvPicPr>
          <p:cNvPr id="1026" name="Picture 2" descr="C:\Users\candacel\Desktop\Dalkon shie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2608262"/>
            <a:ext cx="1323975" cy="15017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ndacel\Desktop\Norpla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437" y="2608261"/>
            <a:ext cx="1158875" cy="150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9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9" y="1879600"/>
            <a:ext cx="3306761" cy="1778000"/>
          </a:xfrm>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l="-35"/>
          <a:stretch/>
        </p:blipFill>
        <p:spPr>
          <a:xfrm>
            <a:off x="119064" y="130175"/>
            <a:ext cx="8907462" cy="6257926"/>
          </a:xfrm>
          <a:prstGeom prst="rect">
            <a:avLst/>
          </a:prstGeom>
        </p:spPr>
      </p:pic>
      <p:sp>
        <p:nvSpPr>
          <p:cNvPr id="6" name="Rectangle 5"/>
          <p:cNvSpPr/>
          <p:nvPr/>
        </p:nvSpPr>
        <p:spPr>
          <a:xfrm>
            <a:off x="573087" y="1400175"/>
            <a:ext cx="3425825" cy="1214438"/>
          </a:xfrm>
          <a:prstGeom prst="rect">
            <a:avLst/>
          </a:prstGeom>
          <a:solidFill>
            <a:srgbClr val="5E8B44">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74320" tIns="365760" rIns="274320" bIns="228600" rtlCol="0" anchor="t" anchorCtr="0"/>
          <a:lstStyle/>
          <a:p>
            <a:pPr algn="ctr"/>
            <a:r>
              <a:rPr lang="en-US" sz="3200" dirty="0" smtClean="0"/>
              <a:t>EFFECTIVENESS</a:t>
            </a:r>
            <a:endParaRPr lang="en-US" sz="3200" dirty="0"/>
          </a:p>
        </p:txBody>
      </p:sp>
    </p:spTree>
    <p:extLst>
      <p:ext uri="{BB962C8B-B14F-4D97-AF65-F5344CB8AC3E}">
        <p14:creationId xmlns:p14="http://schemas.microsoft.com/office/powerpoint/2010/main" val="239306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541" y="442913"/>
            <a:ext cx="8180917" cy="5786437"/>
          </a:xfrm>
        </p:spPr>
        <p:txBody>
          <a:bodyPr/>
          <a:lstStyle/>
          <a:p>
            <a:pPr marL="0" indent="0">
              <a:buNone/>
            </a:pPr>
            <a:r>
              <a:rPr lang="en-US" b="1" dirty="0" smtClean="0"/>
              <a:t>IUDs: Copper-bearing </a:t>
            </a:r>
            <a:r>
              <a:rPr lang="en-US" dirty="0" smtClean="0"/>
              <a:t>&lt;1PG/100 women, first year </a:t>
            </a:r>
          </a:p>
          <a:p>
            <a:pPr marL="0" indent="0">
              <a:buNone/>
            </a:pPr>
            <a:r>
              <a:rPr lang="en-US" dirty="0"/>
              <a:t>	</a:t>
            </a:r>
            <a:r>
              <a:rPr lang="en-US" b="1" dirty="0" err="1" smtClean="0"/>
              <a:t>Levonorgestre</a:t>
            </a:r>
            <a:r>
              <a:rPr lang="en-US" dirty="0" err="1" smtClean="0"/>
              <a:t>l</a:t>
            </a:r>
            <a:r>
              <a:rPr lang="en-US" dirty="0" smtClean="0"/>
              <a:t> &lt;1PG/100 women, first year</a:t>
            </a:r>
          </a:p>
          <a:p>
            <a:pPr marL="0" indent="0">
              <a:buNone/>
            </a:pPr>
            <a:r>
              <a:rPr lang="en-US" b="1" dirty="0" smtClean="0"/>
              <a:t>Implants: </a:t>
            </a:r>
            <a:r>
              <a:rPr lang="en-US" b="1" dirty="0" err="1" smtClean="0"/>
              <a:t>Jadelle</a:t>
            </a:r>
            <a:r>
              <a:rPr lang="en-US" b="1" dirty="0" smtClean="0"/>
              <a:t>/Sino Implant </a:t>
            </a:r>
            <a:r>
              <a:rPr lang="en-US" dirty="0" smtClean="0"/>
              <a:t>(</a:t>
            </a:r>
            <a:r>
              <a:rPr lang="en-US" dirty="0" err="1" smtClean="0"/>
              <a:t>Levonorgestrel</a:t>
            </a:r>
            <a:r>
              <a:rPr lang="en-US" dirty="0" smtClean="0"/>
              <a:t>) </a:t>
            </a:r>
            <a:r>
              <a:rPr lang="en-US" dirty="0" smtClean="0"/>
              <a:t>2 rods</a:t>
            </a:r>
          </a:p>
          <a:p>
            <a:pPr marL="0" indent="0">
              <a:buNone/>
            </a:pPr>
            <a:r>
              <a:rPr lang="en-US" dirty="0"/>
              <a:t> </a:t>
            </a:r>
            <a:r>
              <a:rPr lang="en-US" dirty="0" smtClean="0"/>
              <a:t>                </a:t>
            </a:r>
            <a:r>
              <a:rPr lang="en-US" b="1" dirty="0" smtClean="0"/>
              <a:t> </a:t>
            </a:r>
            <a:r>
              <a:rPr lang="en-US" b="1" dirty="0" err="1" smtClean="0"/>
              <a:t>Implanon</a:t>
            </a:r>
            <a:r>
              <a:rPr lang="en-US" b="1" dirty="0" smtClean="0"/>
              <a:t>/</a:t>
            </a:r>
            <a:r>
              <a:rPr lang="en-US" b="1" dirty="0" err="1" smtClean="0"/>
              <a:t>Nexplanon</a:t>
            </a:r>
            <a:r>
              <a:rPr lang="en-US" b="1" dirty="0" smtClean="0"/>
              <a:t> </a:t>
            </a:r>
            <a:r>
              <a:rPr lang="en-US" dirty="0"/>
              <a:t>(</a:t>
            </a:r>
            <a:r>
              <a:rPr lang="en-US" dirty="0" err="1"/>
              <a:t>Etonorgestrel</a:t>
            </a:r>
            <a:r>
              <a:rPr lang="en-US" dirty="0"/>
              <a:t>) </a:t>
            </a:r>
            <a:r>
              <a:rPr lang="en-US" dirty="0" smtClean="0"/>
              <a:t>1 rod</a:t>
            </a:r>
          </a:p>
          <a:p>
            <a:pPr marL="0" indent="0">
              <a:buNone/>
            </a:pPr>
            <a:r>
              <a:rPr lang="en-US" dirty="0"/>
              <a:t>	</a:t>
            </a:r>
            <a:r>
              <a:rPr lang="en-US" dirty="0" smtClean="0"/>
              <a:t>&lt;1PG/100 women first year (5/10,000)</a:t>
            </a:r>
          </a:p>
          <a:p>
            <a:pPr marL="0" indent="0">
              <a:buNone/>
            </a:pPr>
            <a:r>
              <a:rPr lang="en-US" dirty="0"/>
              <a:t> </a:t>
            </a:r>
            <a:r>
              <a:rPr lang="en-US" dirty="0" smtClean="0"/>
              <a:t>                 </a:t>
            </a:r>
          </a:p>
          <a:p>
            <a:endParaRPr lang="en-US" dirty="0"/>
          </a:p>
          <a:p>
            <a:endParaRPr lang="en-US" dirty="0" smtClean="0"/>
          </a:p>
          <a:p>
            <a:endParaRPr lang="en-US" dirty="0"/>
          </a:p>
          <a:p>
            <a:endParaRPr lang="en-US" dirty="0" smtClean="0"/>
          </a:p>
          <a:p>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814638"/>
            <a:ext cx="5729288" cy="324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36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621507"/>
            <a:ext cx="8172450" cy="462756"/>
          </a:xfrm>
        </p:spPr>
        <p:txBody>
          <a:bodyPr/>
          <a:lstStyle/>
          <a:p>
            <a:pPr algn="ctr"/>
            <a:r>
              <a:rPr lang="en-US" dirty="0" smtClean="0"/>
              <a:t>Other considerations with effectiveness</a:t>
            </a:r>
            <a:endParaRPr lang="en-US" dirty="0"/>
          </a:p>
        </p:txBody>
      </p:sp>
      <p:sp>
        <p:nvSpPr>
          <p:cNvPr id="3" name="Content Placeholder 2"/>
          <p:cNvSpPr>
            <a:spLocks noGrp="1"/>
          </p:cNvSpPr>
          <p:nvPr>
            <p:ph idx="1"/>
          </p:nvPr>
        </p:nvSpPr>
        <p:spPr>
          <a:xfrm>
            <a:off x="434975" y="1216885"/>
            <a:ext cx="8180917" cy="5226778"/>
          </a:xfrm>
        </p:spPr>
        <p:txBody>
          <a:bodyPr>
            <a:noAutofit/>
          </a:bodyPr>
          <a:lstStyle/>
          <a:p>
            <a:r>
              <a:rPr lang="en-US" dirty="0" smtClean="0"/>
              <a:t>Typical vs. Perfect use</a:t>
            </a:r>
          </a:p>
          <a:p>
            <a:pPr marL="742950" lvl="2" indent="-342900"/>
            <a:r>
              <a:rPr lang="en-US" sz="2400" dirty="0" smtClean="0"/>
              <a:t>Implants: High </a:t>
            </a:r>
            <a:r>
              <a:rPr lang="en-US" sz="2400" dirty="0"/>
              <a:t>rates of satisfaction in all ages (79%) and continuation (84%)</a:t>
            </a:r>
            <a:r>
              <a:rPr lang="en-US" sz="2400" baseline="30000" dirty="0" smtClean="0"/>
              <a:t>1</a:t>
            </a:r>
            <a:endParaRPr lang="en-US" sz="2400" dirty="0" smtClean="0"/>
          </a:p>
          <a:p>
            <a:pPr marL="342900" lvl="1" indent="-342900">
              <a:buFont typeface="Arial"/>
              <a:buChar char="•"/>
            </a:pPr>
            <a:r>
              <a:rPr lang="en-US" dirty="0"/>
              <a:t>Sexual activity of adolescents: sporadic, less frequent, higher discontinuation rates of short-acting methods (multiple reasons)</a:t>
            </a:r>
          </a:p>
          <a:p>
            <a:r>
              <a:rPr lang="en-US" dirty="0" smtClean="0"/>
              <a:t>Expulsion rate for adolescents:  women under 18 years had 3.5 X expulsion/removal than women 18-21 years; nulliparous women had a significantly increased risk for expulsion</a:t>
            </a:r>
            <a:r>
              <a:rPr lang="en-US" baseline="30000" dirty="0" smtClean="0"/>
              <a:t>2</a:t>
            </a:r>
          </a:p>
          <a:p>
            <a:pPr marL="457200" lvl="1" indent="0">
              <a:buNone/>
            </a:pPr>
            <a:r>
              <a:rPr lang="en-US" sz="1600" baseline="30000" dirty="0" smtClean="0"/>
              <a:t>1</a:t>
            </a:r>
            <a:r>
              <a:rPr lang="en-US" sz="3200" baseline="30000" dirty="0" smtClean="0"/>
              <a:t> </a:t>
            </a:r>
            <a:r>
              <a:rPr lang="en-US" sz="1600" dirty="0" err="1"/>
              <a:t>Jacobstein</a:t>
            </a:r>
            <a:r>
              <a:rPr lang="en-US" sz="1600" dirty="0"/>
              <a:t>, R., &amp; Stanley, H. (2013). Contraceptive implants providing better choice to meet growing family planning demand. </a:t>
            </a:r>
            <a:r>
              <a:rPr lang="en-US" sz="1600" i="1" dirty="0"/>
              <a:t>Global Health: Science and Practice</a:t>
            </a:r>
            <a:r>
              <a:rPr lang="en-US" sz="1600" dirty="0"/>
              <a:t>, </a:t>
            </a:r>
            <a:r>
              <a:rPr lang="en-US" sz="1600" i="1" dirty="0"/>
              <a:t>1</a:t>
            </a:r>
            <a:r>
              <a:rPr lang="en-US" sz="1600" dirty="0"/>
              <a:t>(1), 11-17.</a:t>
            </a:r>
            <a:endParaRPr lang="en-US" sz="1600" baseline="30000" dirty="0"/>
          </a:p>
          <a:p>
            <a:pPr marL="457200" lvl="1" indent="0">
              <a:buNone/>
            </a:pPr>
            <a:r>
              <a:rPr lang="en-US" sz="1600" baseline="30000" dirty="0" smtClean="0"/>
              <a:t>2</a:t>
            </a:r>
            <a:r>
              <a:rPr lang="en-US" sz="1600" dirty="0" smtClean="0"/>
              <a:t>Alton</a:t>
            </a:r>
            <a:r>
              <a:rPr lang="en-US" sz="1600" dirty="0"/>
              <a:t>, T. M., Brock, G. N., Yang, D., </a:t>
            </a:r>
            <a:r>
              <a:rPr lang="en-US" sz="1600" dirty="0" err="1"/>
              <a:t>Wilking</a:t>
            </a:r>
            <a:r>
              <a:rPr lang="en-US" sz="1600" dirty="0"/>
              <a:t>, D. A., </a:t>
            </a:r>
            <a:r>
              <a:rPr lang="en-US" sz="1600" dirty="0" err="1"/>
              <a:t>Hertweck</a:t>
            </a:r>
            <a:r>
              <a:rPr lang="en-US" sz="1600" dirty="0"/>
              <a:t>, S. P., &amp; Loveless, M. B. (2012). Retrospective Review of Intrauterine Device in Adolescent and Young Women. </a:t>
            </a:r>
            <a:r>
              <a:rPr lang="en-US" sz="1600" i="1" dirty="0"/>
              <a:t>Journal of Pediatric and Adolescent Gynecology</a:t>
            </a:r>
            <a:r>
              <a:rPr lang="en-US" sz="1600" dirty="0"/>
              <a:t>, </a:t>
            </a:r>
            <a:r>
              <a:rPr lang="en-US" sz="1600" i="1" dirty="0"/>
              <a:t>25</a:t>
            </a:r>
            <a:r>
              <a:rPr lang="en-US" sz="1600" dirty="0"/>
              <a:t>(3), 195-200.</a:t>
            </a:r>
            <a:endParaRPr lang="en-US" sz="1600" dirty="0" smtClean="0"/>
          </a:p>
          <a:p>
            <a:pPr lvl="1"/>
            <a:endParaRPr lang="en-US" sz="3200" dirty="0"/>
          </a:p>
          <a:p>
            <a:pPr lvl="1"/>
            <a:endParaRPr lang="en-US" sz="3200" dirty="0" smtClean="0"/>
          </a:p>
          <a:p>
            <a:pPr lvl="1"/>
            <a:endParaRPr lang="en-US" sz="3200" dirty="0"/>
          </a:p>
          <a:p>
            <a:pPr lvl="1"/>
            <a:endParaRPr lang="en-US" sz="3200" dirty="0" smtClean="0"/>
          </a:p>
        </p:txBody>
      </p:sp>
    </p:spTree>
    <p:extLst>
      <p:ext uri="{BB962C8B-B14F-4D97-AF65-F5344CB8AC3E}">
        <p14:creationId xmlns:p14="http://schemas.microsoft.com/office/powerpoint/2010/main" val="422228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9063" y="104775"/>
            <a:ext cx="8907461" cy="6280150"/>
          </a:xfrm>
          <a:prstGeom prst="rect">
            <a:avLst/>
          </a:prstGeom>
        </p:spPr>
      </p:pic>
      <p:sp>
        <p:nvSpPr>
          <p:cNvPr id="5" name="Rectangle 4"/>
          <p:cNvSpPr/>
          <p:nvPr/>
        </p:nvSpPr>
        <p:spPr>
          <a:xfrm>
            <a:off x="430211" y="1212851"/>
            <a:ext cx="3425825" cy="1305718"/>
          </a:xfrm>
          <a:prstGeom prst="rect">
            <a:avLst/>
          </a:prstGeom>
          <a:solidFill>
            <a:srgbClr val="5E8B44">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74320" tIns="365760" rIns="274320" bIns="228600" rtlCol="0" anchor="t" anchorCtr="0"/>
          <a:lstStyle/>
          <a:p>
            <a:pPr algn="ctr"/>
            <a:r>
              <a:rPr lang="en-US" sz="3200" dirty="0" smtClean="0"/>
              <a:t>SAFETY</a:t>
            </a:r>
            <a:endParaRPr lang="en-US" sz="3200" dirty="0"/>
          </a:p>
        </p:txBody>
      </p:sp>
    </p:spTree>
    <p:extLst>
      <p:ext uri="{BB962C8B-B14F-4D97-AF65-F5344CB8AC3E}">
        <p14:creationId xmlns:p14="http://schemas.microsoft.com/office/powerpoint/2010/main" val="348159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850107"/>
            <a:ext cx="8172450" cy="462756"/>
          </a:xfrm>
        </p:spPr>
        <p:txBody>
          <a:bodyPr/>
          <a:lstStyle/>
          <a:p>
            <a:pPr algn="ctr"/>
            <a:r>
              <a:rPr lang="en-US" dirty="0" smtClean="0"/>
              <a:t>Who medical eligibility criteria (MEC) 2010</a:t>
            </a:r>
            <a:endParaRPr lang="en-US" dirty="0"/>
          </a:p>
        </p:txBody>
      </p:sp>
      <p:sp>
        <p:nvSpPr>
          <p:cNvPr id="3" name="Content Placeholder 2"/>
          <p:cNvSpPr>
            <a:spLocks noGrp="1"/>
          </p:cNvSpPr>
          <p:nvPr>
            <p:ph idx="1"/>
          </p:nvPr>
        </p:nvSpPr>
        <p:spPr>
          <a:xfrm>
            <a:off x="477838" y="1688372"/>
            <a:ext cx="8180917" cy="4140927"/>
          </a:xfrm>
        </p:spPr>
        <p:txBody>
          <a:bodyPr>
            <a:normAutofit fontScale="92500"/>
          </a:bodyPr>
          <a:lstStyle/>
          <a:p>
            <a:r>
              <a:rPr lang="en-US" sz="2800" dirty="0" err="1" smtClean="0"/>
              <a:t>Levonorgestrel</a:t>
            </a:r>
            <a:r>
              <a:rPr lang="en-US" sz="2800" dirty="0" smtClean="0"/>
              <a:t> and </a:t>
            </a:r>
            <a:r>
              <a:rPr lang="en-US" sz="2800" dirty="0" err="1" smtClean="0"/>
              <a:t>Etonogestrel</a:t>
            </a:r>
            <a:r>
              <a:rPr lang="en-US" sz="2800" dirty="0" smtClean="0"/>
              <a:t>  Implants:</a:t>
            </a:r>
          </a:p>
          <a:p>
            <a:pPr lvl="1"/>
            <a:r>
              <a:rPr lang="en-US" sz="2800" dirty="0"/>
              <a:t>Category 1 for women of all ages, including young people from menarche on.</a:t>
            </a:r>
          </a:p>
          <a:p>
            <a:pPr lvl="1"/>
            <a:r>
              <a:rPr lang="en-US" sz="2800" dirty="0"/>
              <a:t>Category 1 for all parities, postpartum, post-abortion</a:t>
            </a:r>
          </a:p>
          <a:p>
            <a:pPr lvl="1"/>
            <a:r>
              <a:rPr lang="en-US" sz="2800" dirty="0"/>
              <a:t>Category 1 for those at high risk, or confirmed STI, including HIV (depending on ARV </a:t>
            </a:r>
            <a:r>
              <a:rPr lang="en-US" sz="2800" dirty="0" err="1"/>
              <a:t>tx</a:t>
            </a:r>
            <a:r>
              <a:rPr lang="en-US" sz="2800" dirty="0" smtClean="0"/>
              <a:t>)</a:t>
            </a:r>
          </a:p>
          <a:p>
            <a:r>
              <a:rPr lang="en-US" sz="2800" dirty="0" smtClean="0"/>
              <a:t>Copper and </a:t>
            </a:r>
            <a:r>
              <a:rPr lang="en-US" sz="2800" dirty="0" err="1" smtClean="0"/>
              <a:t>Levonorgestrel</a:t>
            </a:r>
            <a:r>
              <a:rPr lang="en-US" sz="2800" dirty="0" smtClean="0"/>
              <a:t> IUDs:</a:t>
            </a:r>
          </a:p>
          <a:p>
            <a:pPr lvl="1"/>
            <a:r>
              <a:rPr lang="en-US" sz="2800" dirty="0" smtClean="0"/>
              <a:t>Category 2 for &lt;20 years, </a:t>
            </a:r>
            <a:r>
              <a:rPr lang="en-US" sz="2800" dirty="0" err="1" smtClean="0"/>
              <a:t>nulliparity</a:t>
            </a:r>
            <a:endParaRPr lang="en-US" sz="2800" dirty="0" smtClean="0"/>
          </a:p>
          <a:p>
            <a:pPr lvl="1"/>
            <a:r>
              <a:rPr lang="en-US" sz="2800" dirty="0" smtClean="0"/>
              <a:t>Category 1 for ≥ 20 years, </a:t>
            </a:r>
            <a:r>
              <a:rPr lang="en-US" sz="2800" dirty="0" err="1" smtClean="0"/>
              <a:t>multiparity</a:t>
            </a:r>
            <a:endParaRPr lang="en-US" sz="2800" dirty="0" smtClean="0"/>
          </a:p>
          <a:p>
            <a:pPr lvl="1"/>
            <a:endParaRPr lang="en-US" dirty="0"/>
          </a:p>
          <a:p>
            <a:pPr marL="457200" lvl="1" indent="0">
              <a:buNone/>
            </a:pPr>
            <a:endParaRPr lang="en-US" dirty="0"/>
          </a:p>
        </p:txBody>
      </p:sp>
    </p:spTree>
    <p:extLst>
      <p:ext uri="{BB962C8B-B14F-4D97-AF65-F5344CB8AC3E}">
        <p14:creationId xmlns:p14="http://schemas.microsoft.com/office/powerpoint/2010/main" val="125584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964407"/>
            <a:ext cx="8229600" cy="462756"/>
          </a:xfrm>
        </p:spPr>
        <p:txBody>
          <a:bodyPr>
            <a:noAutofit/>
          </a:bodyPr>
          <a:lstStyle/>
          <a:p>
            <a:pPr algn="ctr"/>
            <a:r>
              <a:rPr lang="en-US" dirty="0" smtClean="0"/>
              <a:t>Pelvic inflammatory disease (PID)</a:t>
            </a:r>
            <a:endParaRPr lang="en-US" dirty="0"/>
          </a:p>
        </p:txBody>
      </p:sp>
      <p:sp>
        <p:nvSpPr>
          <p:cNvPr id="3" name="Content Placeholder 2"/>
          <p:cNvSpPr>
            <a:spLocks noGrp="1"/>
          </p:cNvSpPr>
          <p:nvPr>
            <p:ph idx="4294967295"/>
          </p:nvPr>
        </p:nvSpPr>
        <p:spPr>
          <a:xfrm>
            <a:off x="463550" y="1831249"/>
            <a:ext cx="8229600" cy="3783739"/>
          </a:xfrm>
        </p:spPr>
        <p:txBody>
          <a:bodyPr>
            <a:normAutofit fontScale="92500" lnSpcReduction="10000"/>
          </a:bodyPr>
          <a:lstStyle/>
          <a:p>
            <a:pPr>
              <a:buFont typeface="Arial" panose="020B0604020202020204" pitchFamily="34" charset="0"/>
              <a:buChar char="•"/>
            </a:pPr>
            <a:r>
              <a:rPr lang="en-US" dirty="0" smtClean="0">
                <a:solidFill>
                  <a:schemeClr val="bg1"/>
                </a:solidFill>
              </a:rPr>
              <a:t>Few studies on risk for youth</a:t>
            </a:r>
          </a:p>
          <a:p>
            <a:pPr>
              <a:buFont typeface="Arial" panose="020B0604020202020204" pitchFamily="34" charset="0"/>
              <a:buChar char="•"/>
            </a:pPr>
            <a:r>
              <a:rPr lang="en-US" dirty="0" smtClean="0">
                <a:solidFill>
                  <a:schemeClr val="bg1"/>
                </a:solidFill>
              </a:rPr>
              <a:t>Risk of PID with placement 0-2% (no cervical infection) 0-5% (cervical infection present)</a:t>
            </a:r>
          </a:p>
          <a:p>
            <a:pPr>
              <a:buFont typeface="Arial" panose="020B0604020202020204" pitchFamily="34" charset="0"/>
              <a:buChar char="•"/>
            </a:pPr>
            <a:r>
              <a:rPr lang="en-US" dirty="0" smtClean="0">
                <a:solidFill>
                  <a:schemeClr val="bg1"/>
                </a:solidFill>
              </a:rPr>
              <a:t>General evidence suggests slight increase in infection in the first 20 days  after insertion</a:t>
            </a:r>
          </a:p>
          <a:p>
            <a:pPr>
              <a:buFont typeface="Arial" panose="020B0604020202020204" pitchFamily="34" charset="0"/>
              <a:buChar char="•"/>
            </a:pPr>
            <a:r>
              <a:rPr lang="en-US" dirty="0" smtClean="0">
                <a:solidFill>
                  <a:schemeClr val="bg1"/>
                </a:solidFill>
              </a:rPr>
              <a:t>Usual cause of infection: contamination associated with insertion and NOT the IUD – importance of infection prevention</a:t>
            </a:r>
          </a:p>
          <a:p>
            <a:pPr marL="0" indent="0">
              <a:buNone/>
            </a:pPr>
            <a:endParaRPr lang="en-US" dirty="0">
              <a:solidFill>
                <a:schemeClr val="bg1"/>
              </a:solidFill>
            </a:endParaRPr>
          </a:p>
        </p:txBody>
      </p:sp>
    </p:spTree>
    <p:extLst>
      <p:ext uri="{BB962C8B-B14F-4D97-AF65-F5344CB8AC3E}">
        <p14:creationId xmlns:p14="http://schemas.microsoft.com/office/powerpoint/2010/main" val="3908093747"/>
      </p:ext>
    </p:extLst>
  </p:cSld>
  <p:clrMapOvr>
    <a:masterClrMapping/>
  </p:clrMapOvr>
</p:sld>
</file>

<file path=ppt/theme/theme1.xml><?xml version="1.0" encoding="utf-8"?>
<a:theme xmlns:a="http://schemas.openxmlformats.org/drawingml/2006/main" name="Pathfinder 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5497683F2EF94294E29F7E7632D2B0" ma:contentTypeVersion="4" ma:contentTypeDescription="Create a new document." ma:contentTypeScope="" ma:versionID="75d1845be26e95632ce17f3a780536cb">
  <xsd:schema xmlns:xsd="http://www.w3.org/2001/XMLSchema" xmlns:xs="http://www.w3.org/2001/XMLSchema" xmlns:p="http://schemas.microsoft.com/office/2006/metadata/properties" xmlns:ns2="5faf6ad4-0eb0-4fc6-9073-8917ab50c14c" xmlns:ns3="53762b7b-3be5-45af-b460-ab098cd22771" xmlns:ns4="2744ec56-0f19-4cd3-a4d7-fdce279c300c" targetNamespace="http://schemas.microsoft.com/office/2006/metadata/properties" ma:root="true" ma:fieldsID="c5b64938009e9616421b56ce82431363" ns2:_="" ns3:_="" ns4:_="">
    <xsd:import namespace="5faf6ad4-0eb0-4fc6-9073-8917ab50c14c"/>
    <xsd:import namespace="53762b7b-3be5-45af-b460-ab098cd22771"/>
    <xsd:import namespace="2744ec56-0f19-4cd3-a4d7-fdce279c300c"/>
    <xsd:element name="properties">
      <xsd:complexType>
        <xsd:sequence>
          <xsd:element name="documentManagement">
            <xsd:complexType>
              <xsd:all>
                <xsd:element ref="ns2:Category" minOccurs="0"/>
                <xsd:element ref="ns3:SharedWithUsers" minOccurs="0"/>
                <xsd:element ref="ns4: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f6ad4-0eb0-4fc6-9073-8917ab50c14c" elementFormDefault="qualified">
    <xsd:import namespace="http://schemas.microsoft.com/office/2006/documentManagement/types"/>
    <xsd:import namespace="http://schemas.microsoft.com/office/infopath/2007/PartnerControls"/>
    <xsd:element name="Category" ma:index="8" nillable="true" ma:displayName="Category" ma:description="Choose type of document" ma:format="Dropdown" ma:internalName="Category">
      <xsd:simpleType>
        <xsd:union memberTypes="dms:Text">
          <xsd:simpleType>
            <xsd:restriction base="dms:Choice">
              <xsd:enumeration value="Updates"/>
              <xsd:enumeration value="Working Documents"/>
              <xsd:enumeration value="Key Strategy Documents"/>
              <xsd:enumeration value="Blue Skies Process/Retreat"/>
              <xsd:enumeration value="Communications"/>
              <xsd:enumeration value="Publications on FHI 360 FP work"/>
              <xsd:enumeration value="Resources"/>
              <xsd:enumeration value="RMNCH"/>
              <xsd:enumeration value="ICFP"/>
              <xsd:enumeration value="e-newsletter"/>
              <xsd:enumeration value="Hewlett"/>
              <xsd:enumeration value="FP Award Summaries"/>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3762b7b-3be5-45af-b460-ab098cd2277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44ec56-0f19-4cd3-a4d7-fdce279c300c" elementFormDefault="qualified">
    <xsd:import namespace="http://schemas.microsoft.com/office/2006/documentManagement/types"/>
    <xsd:import namespace="http://schemas.microsoft.com/office/infopath/2007/PartnerControls"/>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5faf6ad4-0eb0-4fc6-9073-8917ab50c14c" xsi:nil="true"/>
  </documentManagement>
</p:properties>
</file>

<file path=customXml/itemProps1.xml><?xml version="1.0" encoding="utf-8"?>
<ds:datastoreItem xmlns:ds="http://schemas.openxmlformats.org/officeDocument/2006/customXml" ds:itemID="{9E8E3DBC-0A2A-48D9-AF0C-543F3DE7A5CC}"/>
</file>

<file path=customXml/itemProps2.xml><?xml version="1.0" encoding="utf-8"?>
<ds:datastoreItem xmlns:ds="http://schemas.openxmlformats.org/officeDocument/2006/customXml" ds:itemID="{8300CC92-6227-4F60-B002-7E997DDC717D}"/>
</file>

<file path=customXml/itemProps3.xml><?xml version="1.0" encoding="utf-8"?>
<ds:datastoreItem xmlns:ds="http://schemas.openxmlformats.org/officeDocument/2006/customXml" ds:itemID="{3DE90EF1-A774-4DB9-BD35-FB330A31ED9B}"/>
</file>

<file path=docProps/app.xml><?xml version="1.0" encoding="utf-8"?>
<Properties xmlns="http://schemas.openxmlformats.org/officeDocument/2006/extended-properties" xmlns:vt="http://schemas.openxmlformats.org/officeDocument/2006/docPropsVTypes">
  <TotalTime>1534</TotalTime>
  <Words>1465</Words>
  <Application>Microsoft Office PowerPoint</Application>
  <PresentationFormat>On-screen Show (4:3)</PresentationFormat>
  <Paragraphs>177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Pathfinder Opening Slide</vt:lpstr>
      <vt:lpstr>LARCs and YOUTH Let’s Talk Effectiveness, Safety, and Satisfaction Candace Lew, MD, MPH May 27, 2014</vt:lpstr>
      <vt:lpstr>PowerPoint Presentation</vt:lpstr>
      <vt:lpstr>INTRAUTERINE DEVICES AND SUBDERMAL IMPLANTS</vt:lpstr>
      <vt:lpstr>PowerPoint Presentation</vt:lpstr>
      <vt:lpstr>PowerPoint Presentation</vt:lpstr>
      <vt:lpstr>Other considerations with effectiveness</vt:lpstr>
      <vt:lpstr>PowerPoint Presentation</vt:lpstr>
      <vt:lpstr>Who medical eligibility criteria (MEC) 2010</vt:lpstr>
      <vt:lpstr>Pelvic inflammatory disease (PID)</vt:lpstr>
      <vt:lpstr>Other safety characteristics</vt:lpstr>
      <vt:lpstr>z</vt:lpstr>
      <vt:lpstr>Unmet need for youth in LMIC</vt:lpstr>
      <vt:lpstr>Pregnancy and abortion in youth in lmic</vt:lpstr>
      <vt:lpstr>PowerPoint Presentation</vt:lpstr>
      <vt:lpstr>Youth choice of and satisfaction with Larcs in lmic</vt:lpstr>
      <vt:lpstr>Ethiopia</vt:lpstr>
      <vt:lpstr>Mali</vt:lpstr>
      <vt:lpstr>Bangladesh</vt:lpstr>
      <vt:lpstr>PowerPoint Presentation</vt:lpstr>
      <vt:lpstr>PowerPoint Presentation</vt:lpstr>
      <vt:lpstr>PowerPoint Presentation</vt:lpstr>
    </vt:vector>
  </TitlesOfParts>
  <Company>Joe Meiring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effectiveness, safety, satisfaction</dc:title>
  <dc:creator>Sam Puhl</dc:creator>
  <cp:lastModifiedBy>Candace Lew</cp:lastModifiedBy>
  <cp:revision>273</cp:revision>
  <dcterms:created xsi:type="dcterms:W3CDTF">2013-09-11T15:37:29Z</dcterms:created>
  <dcterms:modified xsi:type="dcterms:W3CDTF">2015-06-05T18:08:22Z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0x010100DF5497683F2EF94294E29F7E7632D2B0</vt:lpwstr>
  </property>
  <property fmtid="{D5CDD505-2E9C-101B-9397-08002B2CF9AE}" pid="3" name="Focus_x0020_Areas">
    <vt:lpwstr/>
  </property>
  <property fmtid="{D5CDD505-2E9C-101B-9397-08002B2CF9AE}" pid="4" name="Country/Region">
    <vt:lpwstr/>
  </property>
  <property fmtid="{D5CDD505-2E9C-101B-9397-08002B2CF9AE}" pid="5" name="Language">
    <vt:lpwstr/>
  </property>
  <property fmtid="{D5CDD505-2E9C-101B-9397-08002B2CF9AE}" pid="6" name="Organization">
    <vt:lpwstr>781;#Pathfinder International|67a4f094-2f72-404a-872d-f68233476fbc</vt:lpwstr>
  </property>
  <property fmtid="{D5CDD505-2E9C-101B-9397-08002B2CF9AE}" pid="7" name="Featured_x0020_Focus_x0020_Area">
    <vt:lpwstr/>
  </property>
  <property fmtid="{D5CDD505-2E9C-101B-9397-08002B2CF9AE}" pid="8" name="Organizational Document Type">
    <vt:lpwstr>481;#Template|90f85e3b-2e52-4e0c-8804-beee8818ff4c</vt:lpwstr>
  </property>
  <property fmtid="{D5CDD505-2E9C-101B-9397-08002B2CF9AE}" pid="9" name="Focus Areas">
    <vt:lpwstr/>
  </property>
  <property fmtid="{D5CDD505-2E9C-101B-9397-08002B2CF9AE}" pid="10" name="Featured Focus Area">
    <vt:lpwstr/>
  </property>
  <property fmtid="{D5CDD505-2E9C-101B-9397-08002B2CF9AE}" pid="11" name="_AdHocReviewCycleID">
    <vt:i4>-1113855775</vt:i4>
  </property>
  <property fmtid="{D5CDD505-2E9C-101B-9397-08002B2CF9AE}" pid="12" name="_NewReviewCycle">
    <vt:lpwstr/>
  </property>
  <property fmtid="{D5CDD505-2E9C-101B-9397-08002B2CF9AE}" pid="13" name="_EmailSubject">
    <vt:lpwstr>resources</vt:lpwstr>
  </property>
  <property fmtid="{D5CDD505-2E9C-101B-9397-08002B2CF9AE}" pid="14" name="_AuthorEmail">
    <vt:lpwstr>klennon@fhi360.org</vt:lpwstr>
  </property>
  <property fmtid="{D5CDD505-2E9C-101B-9397-08002B2CF9AE}" pid="15" name="_AuthorEmailDisplayName">
    <vt:lpwstr>Kelley Lennon</vt:lpwstr>
  </property>
</Properties>
</file>