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8" r:id="rId1"/>
  </p:sldMasterIdLst>
  <p:notesMasterIdLst>
    <p:notesMasterId r:id="rId11"/>
  </p:notesMasterIdLst>
  <p:sldIdLst>
    <p:sldId id="257" r:id="rId2"/>
    <p:sldId id="285" r:id="rId3"/>
    <p:sldId id="299" r:id="rId4"/>
    <p:sldId id="306" r:id="rId5"/>
    <p:sldId id="303" r:id="rId6"/>
    <p:sldId id="261" r:id="rId7"/>
    <p:sldId id="307" r:id="rId8"/>
    <p:sldId id="262" r:id="rId9"/>
    <p:sldId id="260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73439"/>
    <a:srgbClr val="BBBDBF"/>
    <a:srgbClr val="FFFFFF"/>
    <a:srgbClr val="CC4145"/>
    <a:srgbClr val="DEEBF7"/>
    <a:srgbClr val="11254D"/>
    <a:srgbClr val="577F9F"/>
    <a:srgbClr val="BCBCC0"/>
    <a:srgbClr val="456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15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108" y="9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4AAD-E301-9443-94AD-12412E59F58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74B7-8773-F442-AE46-14AB52309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-1566"/>
            <a:ext cx="9144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756" y="1563435"/>
            <a:ext cx="6137060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756" y="3342715"/>
            <a:ext cx="6137060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795755" y="42579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6551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338" y="4470011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4796635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85F591-E47D-4530-8C57-0C18A0017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19" y="5897718"/>
            <a:ext cx="2118433" cy="651825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6DC5B7-65BE-4CA8-B03F-9C6A1639B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82" y="5805390"/>
            <a:ext cx="1299262" cy="841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BC21A9-6FAA-449D-9808-7269243DF1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27" y="5856090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115" y="4521200"/>
            <a:ext cx="3034983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9492" y="4521200"/>
            <a:ext cx="4348394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573576" y="0"/>
            <a:ext cx="3766929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573577" y="0"/>
            <a:ext cx="3757353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30" y="365126"/>
            <a:ext cx="3460832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630" y="1288899"/>
            <a:ext cx="3460832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717630" y="2044406"/>
            <a:ext cx="3460832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29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" y="1"/>
            <a:ext cx="2988734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6088" y="-2"/>
            <a:ext cx="6157912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4"/>
            <a:ext cx="9144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52330" y="4650758"/>
            <a:ext cx="6639339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328194" y="4443168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59765" y="18922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10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08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933" y="774443"/>
            <a:ext cx="3848306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881" y="3094810"/>
            <a:ext cx="3459653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B40963-B099-4A6D-90C7-EB1794E8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87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33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3044142" y="-1"/>
            <a:ext cx="6099858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054" y="597273"/>
            <a:ext cx="4823027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3044825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3053" y="1871133"/>
            <a:ext cx="4823027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5104" y="0"/>
            <a:ext cx="6099858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85" y="597273"/>
            <a:ext cx="4823027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071" y="-1"/>
            <a:ext cx="3044825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53285" y="1786467"/>
            <a:ext cx="4823027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9" r:id="rId2"/>
    <p:sldLayoutId id="2147483810" r:id="rId3"/>
    <p:sldLayoutId id="2147483816" r:id="rId4"/>
    <p:sldLayoutId id="2147483811" r:id="rId5"/>
    <p:sldLayoutId id="2147483817" r:id="rId6"/>
    <p:sldLayoutId id="2147483807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Affirmation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76ED-4528-AD41-A92C-8F781C6A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Module 4 — Motivational counseling training</a:t>
            </a:r>
          </a:p>
          <a:p>
            <a:r>
              <a:rPr lang="en-US" dirty="0"/>
              <a:t>Country,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70E53-DE4D-B444-BC2D-90D5E4FC2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105463-B82F-44D2-AE43-2CF5D9956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730"/>
            <a:ext cx="6393587" cy="493274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Helps: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Accentuate the positive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Recognize and acknowledge client’s inherent worth as a human being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Engage, support, and encourage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/>
              <a:t>Can: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Reduce defensiveness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Increase openness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73B24-9829-8447-ACF8-5EAC009F9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7478" y="2965608"/>
            <a:ext cx="2829672" cy="36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2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affirmation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9540C-3436-4498-A9D3-1F2B8BC75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Comment on something positive about the person, their intentions, actions, or skills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 are taking charge of your life and making tough decisions.”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 had great intentions, even though it didn’t turn out like you wanted.”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“Thanks for coming in today. It shows how committed you are.”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got discouraged, but you decided to try again. You’re persistent.”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7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affirmation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EFC6-2501-49DF-BFFE-470B125F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Reframe the client’s actions or situation in a positive light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“You’re feeling bad that you didn’t stick to your plan, and only went to the gym twice. What strikes me is how different this is from when you started – two months ago you weren’t exercising at all.”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7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Affirmation is not 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AA780-655F-4C4F-9C98-B4B15431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785" y="1826350"/>
            <a:ext cx="6167471" cy="29747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Affirming is not praising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Avoid affirmations that begin with “I”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Like good reflecting, good affirming centers on the word “you”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35D13-1FBE-9141-A054-779ED9C63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" b="100000" l="0" r="97000">
                        <a14:foregroundMark x1="58333" y1="73250" x2="41333" y2="89000"/>
                        <a14:foregroundMark x1="56000" y1="96500" x2="35333" y2="98250"/>
                        <a14:foregroundMark x1="18333" y1="88750" x2="18333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3340337"/>
            <a:ext cx="2586785" cy="34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9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Affirmations script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70B98BF-241D-D14B-9621-094D505B57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/>
          <a:stretch/>
        </p:blipFill>
        <p:spPr>
          <a:xfrm>
            <a:off x="0" y="1853411"/>
            <a:ext cx="3042138" cy="3200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Raise your hand when you hear either </a:t>
            </a:r>
            <a:r>
              <a:rPr lang="en-US" i="1" dirty="0"/>
              <a:t>reflections</a:t>
            </a:r>
            <a:r>
              <a:rPr lang="en-US" dirty="0"/>
              <a:t> or one of the kinds of </a:t>
            </a:r>
            <a:r>
              <a:rPr lang="en-US" i="1" dirty="0"/>
              <a:t>affirmations</a:t>
            </a:r>
            <a:r>
              <a:rPr lang="en-US" dirty="0"/>
              <a:t> we discussed in the training.</a:t>
            </a:r>
          </a:p>
        </p:txBody>
      </p:sp>
    </p:spTree>
    <p:extLst>
      <p:ext uri="{BB962C8B-B14F-4D97-AF65-F5344CB8AC3E}">
        <p14:creationId xmlns:p14="http://schemas.microsoft.com/office/powerpoint/2010/main" val="388011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activity: Diamond in </a:t>
            </a:r>
            <a:r>
              <a:rPr lang="en-US"/>
              <a:t>the Rough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Read each client situation.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Write down strengths you observe, then form affirmations based on these strengths.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Try to use “you” language.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0F287-72D5-534C-AF38-999576475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06" y="2080260"/>
            <a:ext cx="4028153" cy="30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1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OPTIONAL group </a:t>
            </a:r>
            <a:r>
              <a:rPr lang="en-US" dirty="0"/>
              <a:t>activity</a:t>
            </a:r>
            <a:r>
              <a:rPr lang="en-US"/>
              <a:t>: personal </a:t>
            </a:r>
            <a:r>
              <a:rPr lang="en-US" dirty="0"/>
              <a:t>affirmation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Write your name at the top of a piece of paper (provided).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Optional: Add simple decorations around the edge.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Move through the room and write an affirmation on each person’s piece of paper.</a:t>
            </a:r>
          </a:p>
        </p:txBody>
      </p:sp>
    </p:spTree>
    <p:extLst>
      <p:ext uri="{BB962C8B-B14F-4D97-AF65-F5344CB8AC3E}">
        <p14:creationId xmlns:p14="http://schemas.microsoft.com/office/powerpoint/2010/main" val="141243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0802" y="774443"/>
            <a:ext cx="3684234" cy="5719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287" y="3196411"/>
            <a:ext cx="3459653" cy="127343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831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Office PowerPoint</Application>
  <PresentationFormat>Letter Paper (8.5x11 in)</PresentationFormat>
  <Paragraphs>35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Affirmation</vt:lpstr>
      <vt:lpstr>Affirming</vt:lpstr>
      <vt:lpstr>Types of affirmation (1)</vt:lpstr>
      <vt:lpstr>Types of affirmation (2)</vt:lpstr>
      <vt:lpstr>Affirmation is not praise</vt:lpstr>
      <vt:lpstr>Affirmations script</vt:lpstr>
      <vt:lpstr>Individual activity: Diamond in the Rough</vt:lpstr>
      <vt:lpstr>OPTIONAL group activity: personal affirmation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2020-06-11T15:31:19Z</dcterms:created>
  <dcterms:modified xsi:type="dcterms:W3CDTF">2020-06-11T15:31:36Z</dcterms:modified>
</cp:coreProperties>
</file>