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88" r:id="rId1"/>
  </p:sldMasterIdLst>
  <p:notesMasterIdLst>
    <p:notesMasterId r:id="rId26"/>
  </p:notesMasterIdLst>
  <p:sldIdLst>
    <p:sldId id="257" r:id="rId2"/>
    <p:sldId id="1050" r:id="rId3"/>
    <p:sldId id="1074" r:id="rId4"/>
    <p:sldId id="1051" r:id="rId5"/>
    <p:sldId id="1075" r:id="rId6"/>
    <p:sldId id="1079" r:id="rId7"/>
    <p:sldId id="1062" r:id="rId8"/>
    <p:sldId id="1058" r:id="rId9"/>
    <p:sldId id="1054" r:id="rId10"/>
    <p:sldId id="279" r:id="rId11"/>
    <p:sldId id="282" r:id="rId12"/>
    <p:sldId id="277" r:id="rId13"/>
    <p:sldId id="262" r:id="rId14"/>
    <p:sldId id="283" r:id="rId15"/>
    <p:sldId id="1076" r:id="rId16"/>
    <p:sldId id="1059" r:id="rId17"/>
    <p:sldId id="1067" r:id="rId18"/>
    <p:sldId id="1045" r:id="rId19"/>
    <p:sldId id="1078" r:id="rId20"/>
    <p:sldId id="1077" r:id="rId21"/>
    <p:sldId id="1047" r:id="rId22"/>
    <p:sldId id="1048" r:id="rId23"/>
    <p:sldId id="1049" r:id="rId24"/>
    <p:sldId id="260" r:id="rId25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742C"/>
    <a:srgbClr val="FFA61B"/>
    <a:srgbClr val="AB40AB"/>
    <a:srgbClr val="FDFDFD"/>
    <a:srgbClr val="1E4898"/>
    <a:srgbClr val="C6C8FD"/>
    <a:srgbClr val="2E224F"/>
    <a:srgbClr val="F7F7F7"/>
    <a:srgbClr val="E73439"/>
    <a:srgbClr val="BBB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805"/>
    <p:restoredTop sz="94694"/>
  </p:normalViewPr>
  <p:slideViewPr>
    <p:cSldViewPr snapToGrid="0" snapToObjects="1">
      <p:cViewPr>
        <p:scale>
          <a:sx n="110" d="100"/>
          <a:sy n="110" d="100"/>
        </p:scale>
        <p:origin x="-888" y="2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143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C4AAD-E301-9443-94AD-12412E59F58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774B7-8773-F442-AE46-14AB52309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4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4639B-275E-49BB-9F57-03AA68307527}" type="slidenum">
              <a:rPr lang="en-ZA" smtClean="0"/>
              <a:pPr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7036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C29D0F8-D172-6446-8609-1A4CDE5E0FB8}"/>
              </a:ext>
            </a:extLst>
          </p:cNvPr>
          <p:cNvSpPr/>
          <p:nvPr userDrawn="1"/>
        </p:nvSpPr>
        <p:spPr>
          <a:xfrm>
            <a:off x="0" y="-1566"/>
            <a:ext cx="9144000" cy="5775767"/>
          </a:xfrm>
          <a:prstGeom prst="rect">
            <a:avLst/>
          </a:prstGeom>
          <a:solidFill>
            <a:srgbClr val="112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5756" y="1563435"/>
            <a:ext cx="6137060" cy="1655763"/>
          </a:xfrm>
          <a:prstGeom prst="rect">
            <a:avLst/>
          </a:prstGeom>
        </p:spPr>
        <p:txBody>
          <a:bodyPr anchor="b"/>
          <a:lstStyle>
            <a:lvl1pPr algn="l">
              <a:defRPr sz="36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the document goes here—the font is Arial 36pt, Bold, Blue-Gray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5756" y="3342715"/>
            <a:ext cx="6137060" cy="6727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spc="30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LINE 1, ARIAL REGULAR, 20PT, EXPANDED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4BBD1C-9BB4-9045-8C41-84A86B97AE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219" y="5897718"/>
            <a:ext cx="2118433" cy="651825"/>
          </a:xfrm>
          <a:prstGeom prst="rect">
            <a:avLst/>
          </a:prstGeom>
        </p:spPr>
      </p:pic>
      <p:pic>
        <p:nvPicPr>
          <p:cNvPr id="12" name="Picture 1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9BD43EE-0AA4-B74A-88D5-6DFFC2B3A6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182" y="5805390"/>
            <a:ext cx="1299262" cy="84140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EEC186D-09B3-7C40-86B2-9CCD3AAC19C7}"/>
              </a:ext>
            </a:extLst>
          </p:cNvPr>
          <p:cNvSpPr/>
          <p:nvPr userDrawn="1"/>
        </p:nvSpPr>
        <p:spPr>
          <a:xfrm>
            <a:off x="795755" y="4257917"/>
            <a:ext cx="3243805" cy="7535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A29BA2-C15F-2740-863C-ED8E4347CAB3}"/>
              </a:ext>
            </a:extLst>
          </p:cNvPr>
          <p:cNvPicPr/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2" r="38913"/>
          <a:stretch/>
        </p:blipFill>
        <p:spPr bwMode="auto">
          <a:xfrm>
            <a:off x="6551271" y="0"/>
            <a:ext cx="2592729" cy="269174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4F3FDC0-5EA7-5049-B509-531EE63277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5338" y="4470011"/>
            <a:ext cx="3776662" cy="3039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0243FC27-0225-9F41-8ADB-FA544A17B7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5338" y="4796635"/>
            <a:ext cx="3776662" cy="303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8FD83E-9F3D-4C66-BBC9-ACC278F5130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427" y="5856090"/>
            <a:ext cx="1107242" cy="74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8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01D2C60-AE90-4942-A1A3-815C279787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6859979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B0873C-1198-584F-950D-0CE08ED743E1}"/>
              </a:ext>
            </a:extLst>
          </p:cNvPr>
          <p:cNvSpPr/>
          <p:nvPr userDrawn="1"/>
        </p:nvSpPr>
        <p:spPr>
          <a:xfrm>
            <a:off x="573576" y="0"/>
            <a:ext cx="3766929" cy="5706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7788E9-F096-2441-A820-2BB0AC447F5D}"/>
              </a:ext>
            </a:extLst>
          </p:cNvPr>
          <p:cNvSpPr/>
          <p:nvPr userDrawn="1"/>
        </p:nvSpPr>
        <p:spPr>
          <a:xfrm>
            <a:off x="573577" y="0"/>
            <a:ext cx="3757353" cy="574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630" y="365126"/>
            <a:ext cx="3460832" cy="823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 i="0">
                <a:solidFill>
                  <a:srgbClr val="E7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630" y="1288899"/>
            <a:ext cx="3460832" cy="6556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1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1"/>
          </p:nvPr>
        </p:nvSpPr>
        <p:spPr>
          <a:xfrm>
            <a:off x="717630" y="2044406"/>
            <a:ext cx="3460832" cy="35351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7013">
              <a:spcBef>
                <a:spcPts val="1200"/>
              </a:spcBef>
              <a:buClr>
                <a:srgbClr val="E73439"/>
              </a:buClr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6263" indent="-288925">
              <a:buClr>
                <a:srgbClr val="E73439"/>
              </a:buClr>
              <a:buFont typeface="Arial" panose="020B0604020202020204" pitchFamily="34" charset="0"/>
              <a:buChar char="–"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4538" indent="-168275">
              <a:buClr>
                <a:srgbClr val="E73439"/>
              </a:buClr>
              <a:buFont typeface="Calibri" panose="020F0502020204030204" pitchFamily="34" charset="0"/>
              <a:buChar char="‐"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19297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D9B8-68A6-6A42-B00B-466E9CB2A3A1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CE961-3530-8148-97E2-635F76D4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50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D9B8-68A6-6A42-B00B-466E9CB2A3A1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CE961-3530-8148-97E2-635F76D4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15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D9B8-68A6-6A42-B00B-466E9CB2A3A1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CE961-3530-8148-97E2-635F76D4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9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FCE0326-9836-C04B-89F1-346F72C6B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2" y="1"/>
            <a:ext cx="2988734" cy="3979333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4BF14A4-0541-3545-99AD-5E5B557C85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86088" y="-2"/>
            <a:ext cx="6157912" cy="3979335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8E55C2-C8B7-B146-81B3-FE1F3E7DEC87}"/>
              </a:ext>
            </a:extLst>
          </p:cNvPr>
          <p:cNvSpPr/>
          <p:nvPr userDrawn="1"/>
        </p:nvSpPr>
        <p:spPr>
          <a:xfrm>
            <a:off x="0" y="3979334"/>
            <a:ext cx="9144000" cy="2878665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C328256-5B7D-AF40-9EE8-52DEDA34DEC3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252330" y="4650758"/>
            <a:ext cx="6639339" cy="162794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0" i="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 HERE, ARIAL REGULAR, 32PT, </a:t>
            </a:r>
            <a:br>
              <a:rPr lang="en-US" dirty="0"/>
            </a:br>
            <a:r>
              <a:rPr lang="en-US" dirty="0"/>
              <a:t>ALL CAPS EXPANDED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E0D32C-B620-7A4D-BC36-49900D1DFC99}"/>
              </a:ext>
            </a:extLst>
          </p:cNvPr>
          <p:cNvSpPr/>
          <p:nvPr userDrawn="1"/>
        </p:nvSpPr>
        <p:spPr>
          <a:xfrm>
            <a:off x="1328194" y="4443168"/>
            <a:ext cx="3243805" cy="75358"/>
          </a:xfrm>
          <a:prstGeom prst="rect">
            <a:avLst/>
          </a:prstGeom>
          <a:solidFill>
            <a:srgbClr val="112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012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-Content_w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8D2E9CD-85A1-8249-B610-F55A92BA9D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6059765" y="189226"/>
            <a:ext cx="3273461" cy="2895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8493"/>
            <a:ext cx="7886700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0" y="1636730"/>
            <a:ext cx="7886700" cy="4932746"/>
          </a:xfrm>
          <a:prstGeom prst="rect">
            <a:avLst/>
          </a:prstGeom>
        </p:spPr>
        <p:txBody>
          <a:bodyPr>
            <a:noAutofit/>
          </a:bodyPr>
          <a:lstStyle>
            <a:lvl1pPr marL="346075" indent="-346075">
              <a:lnSpc>
                <a:spcPct val="95000"/>
              </a:lnSpc>
              <a:spcBef>
                <a:spcPts val="18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lnSpc>
                <a:spcPct val="95000"/>
              </a:lnSpc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lnSpc>
                <a:spcPct val="95000"/>
              </a:lnSpc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6104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-Content_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8493"/>
            <a:ext cx="7886700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0" y="1636730"/>
            <a:ext cx="7886700" cy="4932746"/>
          </a:xfrm>
          <a:prstGeom prst="rect">
            <a:avLst/>
          </a:prstGeom>
        </p:spPr>
        <p:txBody>
          <a:bodyPr>
            <a:noAutofit/>
          </a:bodyPr>
          <a:lstStyle>
            <a:lvl1pPr marL="346075" indent="-346075">
              <a:lnSpc>
                <a:spcPct val="95000"/>
              </a:lnSpc>
              <a:spcBef>
                <a:spcPts val="18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lnSpc>
                <a:spcPct val="95000"/>
              </a:lnSpc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lnSpc>
                <a:spcPct val="95000"/>
              </a:lnSpc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1087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ighlight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77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2933" y="774443"/>
            <a:ext cx="3848306" cy="57194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3838">
              <a:spcBef>
                <a:spcPts val="1200"/>
              </a:spcBef>
              <a:buFont typeface="Arial" panose="020B0604020202020204" pitchFamily="34" charset="0"/>
              <a:buChar char="•"/>
              <a:defRPr sz="2000" b="0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8D2E9CD-85A1-8249-B610-F55A92BA9D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0" y="-20736"/>
            <a:ext cx="3273461" cy="2895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881" y="3094810"/>
            <a:ext cx="3459653" cy="1273432"/>
          </a:xfrm>
          <a:prstGeom prst="rect">
            <a:avLst/>
          </a:prstGeom>
        </p:spPr>
        <p:txBody>
          <a:bodyPr anchor="t" anchorCtr="0"/>
          <a:lstStyle>
            <a:lvl1pPr>
              <a:defRPr sz="28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53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0" y="588493"/>
            <a:ext cx="7886700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4330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40789D1-6B5D-BC4E-9BBE-7E32165D1974}"/>
              </a:ext>
            </a:extLst>
          </p:cNvPr>
          <p:cNvSpPr/>
          <p:nvPr userDrawn="1"/>
        </p:nvSpPr>
        <p:spPr>
          <a:xfrm>
            <a:off x="3044142" y="-1"/>
            <a:ext cx="6099858" cy="685998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3054" y="597273"/>
            <a:ext cx="4823027" cy="97478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C5B1DD5-42FC-3C48-B80C-8E80F8F5C7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3044825" cy="6858001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Photo placeholder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633053" y="1871133"/>
            <a:ext cx="4823027" cy="4622799"/>
          </a:xfrm>
          <a:prstGeom prst="rect">
            <a:avLst/>
          </a:prstGeom>
        </p:spPr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1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40789D1-6B5D-BC4E-9BBE-7E32165D1974}"/>
              </a:ext>
            </a:extLst>
          </p:cNvPr>
          <p:cNvSpPr/>
          <p:nvPr userDrawn="1"/>
        </p:nvSpPr>
        <p:spPr>
          <a:xfrm>
            <a:off x="5104" y="0"/>
            <a:ext cx="6099858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285" y="597273"/>
            <a:ext cx="4823027" cy="974783"/>
          </a:xfrm>
          <a:prstGeom prst="rect">
            <a:avLst/>
          </a:prstGeom>
        </p:spPr>
        <p:txBody>
          <a:bodyPr anchor="b" anchorCtr="0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C5B1DD5-42FC-3C48-B80C-8E80F8F5C7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4071" y="-1"/>
            <a:ext cx="3044825" cy="6857999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Photo placeholder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653285" y="1786467"/>
            <a:ext cx="4823027" cy="4707465"/>
          </a:xfrm>
          <a:prstGeom prst="rect">
            <a:avLst/>
          </a:prstGeom>
        </p:spPr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6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1F04DB-D97B-774F-8BE5-98481FB183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182533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rgbClr val="577F9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E972D29-1E70-BF4B-A9FE-DFD3EB838D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115" y="4521200"/>
            <a:ext cx="3034983" cy="200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baseline="0">
                <a:solidFill>
                  <a:srgbClr val="E7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SIDE TITLE GOES HERE. ARIAL BOLD, 24PT, ALL CAPREDS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3970259-9024-0745-AD1C-AAC38D47B49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39492" y="4521200"/>
            <a:ext cx="4348394" cy="2006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E73439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3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72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9" r:id="rId2"/>
    <p:sldLayoutId id="2147483810" r:id="rId3"/>
    <p:sldLayoutId id="2147483816" r:id="rId4"/>
    <p:sldLayoutId id="2147483811" r:id="rId5"/>
    <p:sldLayoutId id="2147483807" r:id="rId6"/>
    <p:sldLayoutId id="2147483812" r:id="rId7"/>
    <p:sldLayoutId id="2147483813" r:id="rId8"/>
    <p:sldLayoutId id="2147483814" r:id="rId9"/>
    <p:sldLayoutId id="2147483815" r:id="rId10"/>
    <p:sldLayoutId id="2147483818" r:id="rId11"/>
    <p:sldLayoutId id="2147483820" r:id="rId12"/>
    <p:sldLayoutId id="214748382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tiff"/><Relationship Id="rId4" Type="http://schemas.openxmlformats.org/officeDocument/2006/relationships/image" Target="../media/image30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99430-D71E-4841-A449-5F6FEAE6D4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Understanding the Context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F176ED-4528-AD41-A92C-8F781C6AB8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Module 1 – Motivational counseling training</a:t>
            </a:r>
          </a:p>
          <a:p>
            <a:r>
              <a:rPr lang="en-US" dirty="0"/>
              <a:t>Country, Year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70E53-DE4D-B444-BC2D-90D5E4FC23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45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75" y="273179"/>
            <a:ext cx="3024850" cy="1090926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1 in 100 people are winners</a:t>
            </a:r>
          </a:p>
        </p:txBody>
      </p:sp>
    </p:spTree>
    <p:extLst>
      <p:ext uri="{BB962C8B-B14F-4D97-AF65-F5344CB8AC3E}">
        <p14:creationId xmlns:p14="http://schemas.microsoft.com/office/powerpoint/2010/main" val="1433871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8455" y="1612792"/>
            <a:ext cx="53585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The </a:t>
            </a:r>
            <a:r>
              <a:rPr lang="en-US" sz="3000" dirty="0">
                <a:solidFill>
                  <a:srgbClr val="C00000"/>
                </a:solidFill>
              </a:rPr>
              <a:t>probability</a:t>
            </a:r>
            <a:r>
              <a:rPr lang="en-US" sz="3000" dirty="0"/>
              <a:t> of an event =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7000" y="2513320"/>
            <a:ext cx="8030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accent1"/>
                </a:solidFill>
              </a:rPr>
              <a:t>The number of ways something can happen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9368" y="3587461"/>
            <a:ext cx="69761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7030A0"/>
                </a:solidFill>
              </a:rPr>
              <a:t>The number of possible outcomes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113942" y="3327389"/>
            <a:ext cx="6976174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730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id="{A9C6D194-7365-44D2-8D1A-8AE21F65B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26" y="2158499"/>
            <a:ext cx="8172077" cy="3309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Examples of probabilities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064" y="2290507"/>
            <a:ext cx="854819" cy="8753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287" y="2158499"/>
            <a:ext cx="1936223" cy="101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13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736" y="184152"/>
            <a:ext cx="8136527" cy="800039"/>
          </a:xfrm>
        </p:spPr>
        <p:txBody>
          <a:bodyPr>
            <a:noAutofit/>
          </a:bodyPr>
          <a:lstStyle/>
          <a:p>
            <a:pPr algn="ctr"/>
            <a:r>
              <a:rPr lang="en-ZA" sz="2400" b="1" dirty="0">
                <a:solidFill>
                  <a:srgbClr val="DD4A27"/>
                </a:solidFill>
              </a:rPr>
              <a:t>Types of HIV transmission and probability of infection</a:t>
            </a:r>
            <a:endParaRPr lang="en-ZA" sz="2400" b="1" baseline="30000" dirty="0">
              <a:solidFill>
                <a:srgbClr val="DD4A27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51839" y="1213892"/>
          <a:ext cx="7640322" cy="5064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86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3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9025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Exposure</a:t>
                      </a:r>
                      <a:endParaRPr lang="en-ZA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661" marR="37661" marT="50214" marB="5021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risk per 1,000 exposures</a:t>
                      </a:r>
                      <a:endParaRPr lang="en-ZA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661" marR="37661" marT="50214" marB="5021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803">
                <a:tc gridSpan="2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Parenteral</a:t>
                      </a:r>
                      <a:endParaRPr lang="en-ZA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661" marR="37661" marT="50214" marB="5021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803">
                <a:tc>
                  <a:txBody>
                    <a:bodyPr/>
                    <a:lstStyle/>
                    <a:p>
                      <a:pPr marL="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Blood transfusion</a:t>
                      </a:r>
                      <a:endParaRPr lang="en-ZA" sz="1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661" marR="37661" marT="50214" marB="5021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</a:t>
                      </a:r>
                      <a:endParaRPr lang="en-ZA" sz="1500" b="0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661" marR="37661" marT="50214" marB="502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803">
                <a:tc>
                  <a:txBody>
                    <a:bodyPr/>
                    <a:lstStyle/>
                    <a:p>
                      <a:pPr marL="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Needle-sharing during injection drug use</a:t>
                      </a:r>
                      <a:endParaRPr lang="en-ZA" sz="1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661" marR="37661" marT="50214" marB="5021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ZA" sz="1500" b="0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661" marR="37661" marT="50214" marB="5021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803">
                <a:tc>
                  <a:txBody>
                    <a:bodyPr/>
                    <a:lstStyle/>
                    <a:p>
                      <a:pPr marL="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Percutaneous (needle-stick)</a:t>
                      </a:r>
                      <a:endParaRPr lang="en-ZA" sz="1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661" marR="37661" marT="50214" marB="5021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ZA" sz="1500" b="0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661" marR="37661" marT="50214" marB="5021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803">
                <a:tc gridSpan="2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Sexual</a:t>
                      </a:r>
                      <a:endParaRPr lang="en-ZA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661" marR="37661" marT="50214" marB="5021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803">
                <a:tc>
                  <a:txBody>
                    <a:bodyPr/>
                    <a:lstStyle/>
                    <a:p>
                      <a:pPr marL="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Receptive anal intercourse</a:t>
                      </a:r>
                      <a:endParaRPr lang="en-ZA" sz="1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661" marR="37661" marT="50214" marB="5021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ZA" sz="1500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661" marR="37661" marT="50214" marB="5021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803">
                <a:tc>
                  <a:txBody>
                    <a:bodyPr/>
                    <a:lstStyle/>
                    <a:p>
                      <a:pPr marL="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Receptive </a:t>
                      </a:r>
                      <a:r>
                        <a:rPr lang="en-ZA" sz="1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peno</a:t>
                      </a: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-vaginal intercourse</a:t>
                      </a:r>
                      <a:endParaRPr lang="en-ZA" sz="1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661" marR="37661" marT="50214" marB="5021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ZA" sz="1500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661" marR="37661" marT="50214" marB="5021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803">
                <a:tc>
                  <a:txBody>
                    <a:bodyPr/>
                    <a:lstStyle/>
                    <a:p>
                      <a:pPr marL="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Insertive</a:t>
                      </a: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anal intercourse</a:t>
                      </a:r>
                      <a:endParaRPr lang="en-ZA" sz="1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661" marR="37661" marT="50214" marB="5021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ZA" sz="1500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661" marR="37661" marT="50214" marB="5021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803">
                <a:tc>
                  <a:txBody>
                    <a:bodyPr/>
                    <a:lstStyle/>
                    <a:p>
                      <a:pPr marL="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Insertive</a:t>
                      </a: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peno</a:t>
                      </a: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-vaginal intercourse</a:t>
                      </a:r>
                      <a:endParaRPr lang="en-ZA" sz="1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661" marR="37661" marT="50214" marB="5021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ZA" sz="1500" baseline="30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661" marR="37661" marT="50214" marB="5021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5803">
                <a:tc>
                  <a:txBody>
                    <a:bodyPr/>
                    <a:lstStyle/>
                    <a:p>
                      <a:pPr marL="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Unprotected sex with HIV-infected individuals on ART</a:t>
                      </a:r>
                    </a:p>
                  </a:txBody>
                  <a:tcPr marL="37661" marR="37661" marT="50214" marB="5021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&lt;0.13</a:t>
                      </a:r>
                    </a:p>
                  </a:txBody>
                  <a:tcPr marL="37661" marR="37661" marT="50214" marB="502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580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Mother to child</a:t>
                      </a:r>
                    </a:p>
                  </a:txBody>
                  <a:tcPr marL="37661" marR="37661" marT="50214" marB="5021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ZA" sz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661" marR="37661" marT="50214" marB="502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5803">
                <a:tc>
                  <a:txBody>
                    <a:bodyPr/>
                    <a:lstStyle/>
                    <a:p>
                      <a:pPr marL="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Without prevention</a:t>
                      </a:r>
                      <a:r>
                        <a:rPr lang="en-ZA" sz="12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measures</a:t>
                      </a:r>
                      <a:endParaRPr lang="en-ZA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661" marR="37661" marT="50214" marB="5021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37661" marR="37661" marT="50214" marB="502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5803">
                <a:tc>
                  <a:txBody>
                    <a:bodyPr/>
                    <a:lstStyle/>
                    <a:p>
                      <a:pPr marL="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prevention measures</a:t>
                      </a:r>
                      <a:r>
                        <a:rPr lang="en-ZA" sz="12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including ARV prophylaxis</a:t>
                      </a:r>
                      <a:endParaRPr lang="en-ZA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661" marR="37661" marT="50214" marB="5021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7661" marR="37661" marT="50214" marB="502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274227" y="6363000"/>
            <a:ext cx="200567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900" i="1" dirty="0">
                <a:latin typeface="Arial" panose="020B0604020202020204" pitchFamily="34" charset="0"/>
                <a:cs typeface="Arial" panose="020B0604020202020204" pitchFamily="34" charset="0"/>
              </a:rPr>
              <a:t>Source: adapted from www.cdc.gov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676" y="3691727"/>
            <a:ext cx="302792" cy="3920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833" y="5047026"/>
            <a:ext cx="324480" cy="4102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833" y="2280614"/>
            <a:ext cx="308041" cy="3764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99245" y="2468859"/>
            <a:ext cx="130634" cy="3063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222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2903BD64-F29B-47CC-8ACC-C727E9C00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27" y="-11723"/>
            <a:ext cx="8181975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357" y="0"/>
            <a:ext cx="1863285" cy="6016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095914" y="4392119"/>
            <a:ext cx="1743941" cy="1753848"/>
          </a:xfrm>
          <a:prstGeom prst="ellipse">
            <a:avLst/>
          </a:prstGeom>
          <a:solidFill>
            <a:srgbClr val="2E22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dirty="0"/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rgbClr val="FDFDF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4" b="99183" l="9537" r="89646">
                        <a14:foregroundMark x1="46322" y1="15196" x2="46322" y2="15196"/>
                        <a14:foregroundMark x1="50681" y1="5556" x2="50681" y2="5556"/>
                        <a14:foregroundMark x1="50681" y1="1797" x2="50681" y2="1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357" y="2419196"/>
            <a:ext cx="1211105" cy="201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0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6881" y="3094810"/>
            <a:ext cx="5054568" cy="1273432"/>
          </a:xfrm>
        </p:spPr>
        <p:txBody>
          <a:bodyPr>
            <a:normAutofit/>
          </a:bodyPr>
          <a:lstStyle/>
          <a:p>
            <a:r>
              <a:rPr lang="en-US" sz="4400" dirty="0"/>
              <a:t>Cascade Exercise</a:t>
            </a:r>
          </a:p>
        </p:txBody>
      </p:sp>
    </p:spTree>
    <p:extLst>
      <p:ext uri="{BB962C8B-B14F-4D97-AF65-F5344CB8AC3E}">
        <p14:creationId xmlns:p14="http://schemas.microsoft.com/office/powerpoint/2010/main" val="4207470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reflection: Simple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CA0DA36B-9466-CF45-99EA-10089BC501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4" y="857250"/>
            <a:ext cx="884227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15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13543"/>
            <a:ext cx="7886700" cy="800039"/>
          </a:xfrm>
        </p:spPr>
        <p:txBody>
          <a:bodyPr/>
          <a:lstStyle/>
          <a:p>
            <a:r>
              <a:rPr lang="en-US" dirty="0"/>
              <a:t>Testing: the centerpiece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31C343-0EA1-0C47-8A14-40180283A1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902" y="1874623"/>
            <a:ext cx="7480196" cy="375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16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250" y="2000250"/>
            <a:ext cx="7429500" cy="1888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7"/>
          <a:stretch/>
        </p:blipFill>
        <p:spPr>
          <a:xfrm>
            <a:off x="386413" y="4024321"/>
            <a:ext cx="2743662" cy="1088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7135" y="4024321"/>
            <a:ext cx="2710074" cy="1088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6594" y="4024321"/>
            <a:ext cx="2640700" cy="10881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6750" y="2846070"/>
            <a:ext cx="7886700" cy="1088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DF81F-6228-5F45-9697-3A5F26B428DD}"/>
              </a:ext>
            </a:extLst>
          </p:cNvPr>
          <p:cNvGrpSpPr/>
          <p:nvPr/>
        </p:nvGrpSpPr>
        <p:grpSpPr>
          <a:xfrm>
            <a:off x="857250" y="1554762"/>
            <a:ext cx="7331964" cy="1200329"/>
            <a:chOff x="857250" y="1804155"/>
            <a:chExt cx="7331964" cy="12003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9A5B625-B187-A04E-ADEF-FEA90A7D9E66}"/>
                </a:ext>
              </a:extLst>
            </p:cNvPr>
            <p:cNvSpPr txBox="1"/>
            <p:nvPr/>
          </p:nvSpPr>
          <p:spPr>
            <a:xfrm>
              <a:off x="857250" y="1804155"/>
              <a:ext cx="2418588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7200" dirty="0">
                  <a:solidFill>
                    <a:srgbClr val="AB40A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95%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2650D1F-B65F-3D47-A7EB-47915A63F039}"/>
                </a:ext>
              </a:extLst>
            </p:cNvPr>
            <p:cNvSpPr txBox="1"/>
            <p:nvPr/>
          </p:nvSpPr>
          <p:spPr>
            <a:xfrm>
              <a:off x="3352038" y="1804155"/>
              <a:ext cx="2418588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7200" dirty="0">
                  <a:solidFill>
                    <a:srgbClr val="AB40A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95%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C05385-AB97-DD44-A02C-F7063443B284}"/>
                </a:ext>
              </a:extLst>
            </p:cNvPr>
            <p:cNvSpPr txBox="1"/>
            <p:nvPr/>
          </p:nvSpPr>
          <p:spPr>
            <a:xfrm>
              <a:off x="5770626" y="1804155"/>
              <a:ext cx="2418588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7200" dirty="0">
                  <a:solidFill>
                    <a:srgbClr val="AB40A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443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3403"/>
            <a:ext cx="7886700" cy="800039"/>
          </a:xfrm>
        </p:spPr>
        <p:txBody>
          <a:bodyPr>
            <a:normAutofit fontScale="90000"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What we do to motivate others </a:t>
            </a:r>
            <a:r>
              <a:rPr lang="en-US" b="0" i="1" dirty="0">
                <a:solidFill>
                  <a:schemeClr val="bg1"/>
                </a:solidFill>
              </a:rPr>
              <a:t>matters</a:t>
            </a:r>
            <a:r>
              <a:rPr lang="en-US" b="0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C9779D-E0F2-E549-9E15-1C3C7DCC47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5783" y="1134157"/>
            <a:ext cx="3956025" cy="224957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165949C-745D-7F4A-AFD0-2727288E8AED}"/>
              </a:ext>
            </a:extLst>
          </p:cNvPr>
          <p:cNvSpPr txBox="1">
            <a:spLocks/>
          </p:cNvSpPr>
          <p:nvPr/>
        </p:nvSpPr>
        <p:spPr>
          <a:xfrm>
            <a:off x="628650" y="5336839"/>
            <a:ext cx="7886700" cy="14917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577F9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b="0" dirty="0">
                <a:solidFill>
                  <a:schemeClr val="bg1"/>
                </a:solidFill>
              </a:rPr>
              <a:t>…to help them </a:t>
            </a:r>
            <a:r>
              <a:rPr lang="en-US" sz="4000" b="0" dirty="0">
                <a:solidFill>
                  <a:schemeClr val="bg1"/>
                </a:solidFill>
              </a:rPr>
              <a:t>protect</a:t>
            </a:r>
            <a:r>
              <a:rPr lang="en-US" b="0" dirty="0">
                <a:solidFill>
                  <a:schemeClr val="bg1"/>
                </a:solidFill>
              </a:rPr>
              <a:t>, </a:t>
            </a:r>
            <a:r>
              <a:rPr lang="en-US" sz="4000" b="0" dirty="0">
                <a:solidFill>
                  <a:schemeClr val="bg1"/>
                </a:solidFill>
              </a:rPr>
              <a:t>test</a:t>
            </a:r>
            <a:r>
              <a:rPr lang="en-US" b="0" dirty="0">
                <a:solidFill>
                  <a:schemeClr val="bg1"/>
                </a:solidFill>
              </a:rPr>
              <a:t>, </a:t>
            </a:r>
            <a:r>
              <a:rPr lang="en-US" sz="4000" b="0" dirty="0">
                <a:solidFill>
                  <a:schemeClr val="bg1"/>
                </a:solidFill>
              </a:rPr>
              <a:t>disclose</a:t>
            </a:r>
            <a:r>
              <a:rPr lang="en-US" sz="4800" b="0" dirty="0">
                <a:solidFill>
                  <a:schemeClr val="bg1"/>
                </a:solidFill>
              </a:rPr>
              <a:t>, </a:t>
            </a:r>
            <a:r>
              <a:rPr lang="en-US" sz="4000" b="0" dirty="0">
                <a:solidFill>
                  <a:schemeClr val="bg1"/>
                </a:solidFill>
              </a:rPr>
              <a:t>refer</a:t>
            </a:r>
            <a:r>
              <a:rPr lang="en-US" b="0" dirty="0">
                <a:solidFill>
                  <a:schemeClr val="bg1"/>
                </a:solidFill>
              </a:rPr>
              <a:t>, and </a:t>
            </a:r>
            <a:r>
              <a:rPr lang="en-US" b="0" i="1" dirty="0">
                <a:solidFill>
                  <a:schemeClr val="bg1"/>
                </a:solidFill>
              </a:rPr>
              <a:t>start</a:t>
            </a:r>
            <a:r>
              <a:rPr lang="en-US" b="0" dirty="0">
                <a:solidFill>
                  <a:schemeClr val="bg1"/>
                </a:solidFill>
              </a:rPr>
              <a:t> and </a:t>
            </a:r>
            <a:r>
              <a:rPr lang="en-US" b="0" i="1" dirty="0">
                <a:solidFill>
                  <a:schemeClr val="bg1"/>
                </a:solidFill>
              </a:rPr>
              <a:t>stay</a:t>
            </a:r>
            <a:r>
              <a:rPr lang="en-US" b="0" dirty="0">
                <a:solidFill>
                  <a:schemeClr val="bg1"/>
                </a:solidFill>
              </a:rPr>
              <a:t> on </a:t>
            </a:r>
            <a:r>
              <a:rPr lang="en-US" sz="4400" b="0" dirty="0">
                <a:solidFill>
                  <a:schemeClr val="bg1"/>
                </a:solidFill>
              </a:rPr>
              <a:t>treatment</a:t>
            </a:r>
            <a:r>
              <a:rPr lang="en-US" b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E64BA2-F309-1141-9ADA-0994CD650D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388" y="1134157"/>
            <a:ext cx="3317396" cy="24294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2AABC6-17D5-F743-8473-2C3AABB977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388" y="3052018"/>
            <a:ext cx="3317395" cy="22495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C79142-5905-5A4F-BD6F-2CF113BF9E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7311" y="3383733"/>
            <a:ext cx="3974497" cy="191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05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the data tell us about key populations?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F6A9DE-8EE7-644B-A372-A7901B9D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749" y="3308834"/>
            <a:ext cx="4581112" cy="343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55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9971" y="1783959"/>
            <a:ext cx="3483937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0" dirty="0">
                <a:solidFill>
                  <a:schemeClr val="tx1"/>
                </a:solidFill>
                <a:latin typeface="+mj-lt"/>
                <a:cs typeface="+mj-cs"/>
              </a:rPr>
              <a:t>We are now entering the realm of motivational counseling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125FBE-D52B-134C-B5C5-74471FFEB8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518095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9AEFA-9E4E-AE4C-88F2-4971A70DADE5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447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../../Desktop/6fb609746938169a83a73dab227446e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272" y="1091508"/>
            <a:ext cx="5786251" cy="5274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3615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../../Desktop/young_and_old_woman_illusion_by_mickyduff-d46r2t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664" y="1223873"/>
            <a:ext cx="4404671" cy="5113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0831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Cash Register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8650" y="1822450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businessman had just turned off the lights in a store when a man appeared and demanded money. The owner opened a cash register. The contents of the cash register were scooped up, and the man sped away. A member of the police force was notified promptly.</a:t>
            </a:r>
          </a:p>
        </p:txBody>
      </p:sp>
    </p:spTree>
    <p:extLst>
      <p:ext uri="{BB962C8B-B14F-4D97-AF65-F5344CB8AC3E}">
        <p14:creationId xmlns:p14="http://schemas.microsoft.com/office/powerpoint/2010/main" val="1446731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30802" y="774443"/>
            <a:ext cx="3684234" cy="57194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9287" y="3196411"/>
            <a:ext cx="3459653" cy="1273432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78318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HIV prevalence of key populations vs. overall population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229BC1-D26B-FD44-836E-902063F523B4}"/>
              </a:ext>
            </a:extLst>
          </p:cNvPr>
          <p:cNvSpPr txBox="1">
            <a:spLocks/>
          </p:cNvSpPr>
          <p:nvPr/>
        </p:nvSpPr>
        <p:spPr>
          <a:xfrm>
            <a:off x="561110" y="1658319"/>
            <a:ext cx="7824354" cy="46111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9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700" dirty="0"/>
              <a:t>HIV prevalence among sex workers: </a:t>
            </a:r>
            <a:r>
              <a:rPr lang="en-US" sz="2700" b="1" dirty="0"/>
              <a:t>10 times </a:t>
            </a:r>
            <a:r>
              <a:rPr lang="en-US" sz="2700" dirty="0"/>
              <a:t>higher than general population</a:t>
            </a:r>
          </a:p>
          <a:p>
            <a:pPr>
              <a:lnSpc>
                <a:spcPct val="100000"/>
              </a:lnSpc>
              <a:spcAft>
                <a:spcPts val="9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700" dirty="0"/>
              <a:t>Gay men and other men who have sex with men:  </a:t>
            </a:r>
            <a:r>
              <a:rPr lang="en-US" sz="2700" b="1" dirty="0"/>
              <a:t>24 times </a:t>
            </a:r>
            <a:r>
              <a:rPr lang="en-US" sz="2700" dirty="0"/>
              <a:t>more likely to be living with HIV than general population</a:t>
            </a:r>
          </a:p>
          <a:p>
            <a:pPr>
              <a:lnSpc>
                <a:spcPct val="100000"/>
              </a:lnSpc>
              <a:spcAft>
                <a:spcPts val="9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700" dirty="0"/>
              <a:t>Transgender women: </a:t>
            </a:r>
            <a:r>
              <a:rPr lang="en-US" sz="2700" b="1" dirty="0"/>
              <a:t>49 times </a:t>
            </a:r>
            <a:r>
              <a:rPr lang="en-US" sz="2700" dirty="0"/>
              <a:t>more likely to be living with HIV than other adults of reproductive age</a:t>
            </a:r>
          </a:p>
          <a:p>
            <a:pPr marL="0" indent="0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None/>
            </a:pPr>
            <a:r>
              <a:rPr lang="en-US" sz="1050" i="1" dirty="0"/>
              <a:t>*Source: UNAIDS 2016 Prevention Gap Report</a:t>
            </a:r>
          </a:p>
          <a:p>
            <a:pPr marL="0" indent="0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None/>
            </a:pPr>
            <a:endParaRPr lang="en-US" sz="135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88A725-8A10-224F-A805-4D64396D6FE1}"/>
              </a:ext>
            </a:extLst>
          </p:cNvPr>
          <p:cNvSpPr/>
          <p:nvPr/>
        </p:nvSpPr>
        <p:spPr>
          <a:xfrm>
            <a:off x="6418147" y="1658319"/>
            <a:ext cx="498764" cy="557429"/>
          </a:xfrm>
          <a:prstGeom prst="rect">
            <a:avLst/>
          </a:prstGeom>
          <a:solidFill>
            <a:srgbClr val="279E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A91B4A-01C8-5349-8488-1875EA8007E5}"/>
              </a:ext>
            </a:extLst>
          </p:cNvPr>
          <p:cNvSpPr/>
          <p:nvPr/>
        </p:nvSpPr>
        <p:spPr>
          <a:xfrm>
            <a:off x="1773420" y="3150285"/>
            <a:ext cx="498764" cy="557429"/>
          </a:xfrm>
          <a:prstGeom prst="rect">
            <a:avLst/>
          </a:prstGeom>
          <a:solidFill>
            <a:srgbClr val="279E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20D100-0437-B44E-A3CD-CF7715C33883}"/>
              </a:ext>
            </a:extLst>
          </p:cNvPr>
          <p:cNvSpPr/>
          <p:nvPr/>
        </p:nvSpPr>
        <p:spPr>
          <a:xfrm>
            <a:off x="4119730" y="4140935"/>
            <a:ext cx="498764" cy="557429"/>
          </a:xfrm>
          <a:prstGeom prst="rect">
            <a:avLst/>
          </a:prstGeom>
          <a:solidFill>
            <a:srgbClr val="279E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056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4B512D-1875-FC41-AD03-225928857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Placeholder – to be replaced with local data </a:t>
            </a:r>
            <a:r>
              <a:rPr lang="en-US" sz="3100" dirty="0"/>
              <a:t>(highlight new infections with rectangle)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56F324-960D-7C40-80F7-FE56477B0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" y="1379054"/>
            <a:ext cx="9136901" cy="4099892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5B7D1095-E432-9344-A8B9-7515B3812A06}"/>
              </a:ext>
            </a:extLst>
          </p:cNvPr>
          <p:cNvSpPr/>
          <p:nvPr/>
        </p:nvSpPr>
        <p:spPr>
          <a:xfrm>
            <a:off x="3680460" y="3211830"/>
            <a:ext cx="4960620" cy="685739"/>
          </a:xfrm>
          <a:prstGeom prst="frame">
            <a:avLst>
              <a:gd name="adj1" fmla="val 3511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23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4B512D-1875-FC41-AD03-225928857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Placeholder – to be replaced with local 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56F324-960D-7C40-80F7-FE56477B0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7170" y="1898395"/>
            <a:ext cx="7369660" cy="340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07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3471"/>
            <a:ext cx="7886700" cy="1270861"/>
          </a:xfrm>
        </p:spPr>
        <p:txBody>
          <a:bodyPr anchor="ctr">
            <a:normAutofit fontScale="90000"/>
          </a:bodyPr>
          <a:lstStyle/>
          <a:p>
            <a:r>
              <a:rPr lang="en-US" sz="4000" dirty="0"/>
              <a:t>What is within our power to change the direction of the epidemic?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9AEFA-9E4E-AE4C-88F2-4971A70DADE5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BE32DE-91E3-0D41-A358-C6FC909B7BAA}"/>
              </a:ext>
            </a:extLst>
          </p:cNvPr>
          <p:cNvSpPr txBox="1">
            <a:spLocks/>
          </p:cNvSpPr>
          <p:nvPr/>
        </p:nvSpPr>
        <p:spPr>
          <a:xfrm>
            <a:off x="628650" y="3429000"/>
            <a:ext cx="7886700" cy="8000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577F9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82BEA7-2E67-794F-9414-BB1847E0DDDE}"/>
              </a:ext>
            </a:extLst>
          </p:cNvPr>
          <p:cNvSpPr txBox="1">
            <a:spLocks/>
          </p:cNvSpPr>
          <p:nvPr/>
        </p:nvSpPr>
        <p:spPr>
          <a:xfrm>
            <a:off x="628650" y="2210509"/>
            <a:ext cx="7886700" cy="28264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577F9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Knowledge?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Attitudes?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6200" b="0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Behaviors?</a:t>
            </a:r>
            <a:endParaRPr lang="en-US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F249C32-3517-C748-9B76-4BFA031F229D}"/>
              </a:ext>
            </a:extLst>
          </p:cNvPr>
          <p:cNvSpPr txBox="1">
            <a:spLocks/>
          </p:cNvSpPr>
          <p:nvPr/>
        </p:nvSpPr>
        <p:spPr>
          <a:xfrm>
            <a:off x="628650" y="5197395"/>
            <a:ext cx="7886700" cy="1270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577F9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200" dirty="0">
                <a:solidFill>
                  <a:srgbClr val="E5742C"/>
                </a:solidFill>
              </a:rPr>
              <a:t>How do we </a:t>
            </a:r>
            <a:r>
              <a:rPr lang="en-US" sz="4500" dirty="0">
                <a:solidFill>
                  <a:srgbClr val="00B050"/>
                </a:solidFill>
              </a:rPr>
              <a:t>motivate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E5742C"/>
                </a:solidFill>
              </a:rPr>
              <a:t>people to make changes?</a:t>
            </a:r>
          </a:p>
        </p:txBody>
      </p:sp>
    </p:spTree>
    <p:extLst>
      <p:ext uri="{BB962C8B-B14F-4D97-AF65-F5344CB8AC3E}">
        <p14:creationId xmlns:p14="http://schemas.microsoft.com/office/powerpoint/2010/main" val="343611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6881" y="3094810"/>
            <a:ext cx="5054568" cy="127343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Risk Meter Exercise</a:t>
            </a:r>
          </a:p>
        </p:txBody>
      </p:sp>
    </p:spTree>
    <p:extLst>
      <p:ext uri="{BB962C8B-B14F-4D97-AF65-F5344CB8AC3E}">
        <p14:creationId xmlns:p14="http://schemas.microsoft.com/office/powerpoint/2010/main" val="610678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81988"/>
            <a:ext cx="7886700" cy="800039"/>
          </a:xfrm>
        </p:spPr>
        <p:txBody>
          <a:bodyPr/>
          <a:lstStyle/>
          <a:p>
            <a:pPr algn="ctr"/>
            <a:r>
              <a:rPr lang="en-US" dirty="0"/>
              <a:t>What is a PROBABILITY?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9AEFA-9E4E-AE4C-88F2-4971A70DADE5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522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B7E5BE-7BBB-1C41-B72F-CB21B10355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259796B-3577-FE4E-B690-0A14931B1C2A}"/>
              </a:ext>
            </a:extLst>
          </p:cNvPr>
          <p:cNvSpPr txBox="1">
            <a:spLocks/>
          </p:cNvSpPr>
          <p:nvPr/>
        </p:nvSpPr>
        <p:spPr>
          <a:xfrm>
            <a:off x="782968" y="738167"/>
            <a:ext cx="7886700" cy="595548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577F9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50% chance of rain</a:t>
            </a:r>
          </a:p>
        </p:txBody>
      </p:sp>
    </p:spTree>
    <p:extLst>
      <p:ext uri="{BB962C8B-B14F-4D97-AF65-F5344CB8AC3E}">
        <p14:creationId xmlns:p14="http://schemas.microsoft.com/office/powerpoint/2010/main" val="1761118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piC chart color option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77F9F"/>
      </a:accent1>
      <a:accent2>
        <a:srgbClr val="10244D"/>
      </a:accent2>
      <a:accent3>
        <a:srgbClr val="DDEAF6"/>
      </a:accent3>
      <a:accent4>
        <a:srgbClr val="E63339"/>
      </a:accent4>
      <a:accent5>
        <a:srgbClr val="BCBBC0"/>
      </a:accent5>
      <a:accent6>
        <a:srgbClr val="919194"/>
      </a:accent6>
      <a:hlink>
        <a:srgbClr val="E63339"/>
      </a:hlink>
      <a:folHlink>
        <a:srgbClr val="577F9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</Words>
  <Application>Microsoft Office PowerPoint</Application>
  <PresentationFormat>Letter Paper (8.5x11 in)</PresentationFormat>
  <Paragraphs>68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Office Theme</vt:lpstr>
      <vt:lpstr>Understanding the Context</vt:lpstr>
      <vt:lpstr>What do the data tell us about key populations? </vt:lpstr>
      <vt:lpstr>HIV prevalence of key populations vs. overall population</vt:lpstr>
      <vt:lpstr>Placeholder – to be replaced with local data (highlight new infections with rectangle)</vt:lpstr>
      <vt:lpstr>Placeholder – to be replaced with local data</vt:lpstr>
      <vt:lpstr>What is within our power to change the direction of the epidemic?</vt:lpstr>
      <vt:lpstr>Risk Meter Exercise</vt:lpstr>
      <vt:lpstr>What is a PROBABILITY?</vt:lpstr>
      <vt:lpstr>PowerPoint Presentation</vt:lpstr>
      <vt:lpstr>1 in 100 people are winners</vt:lpstr>
      <vt:lpstr>PowerPoint Presentation</vt:lpstr>
      <vt:lpstr>Examples of probabilities</vt:lpstr>
      <vt:lpstr>Types of HIV transmission and probability of infection</vt:lpstr>
      <vt:lpstr>PowerPoint Presentation</vt:lpstr>
      <vt:lpstr>Cascade Exercise</vt:lpstr>
      <vt:lpstr>Levels of reflection: Simple</vt:lpstr>
      <vt:lpstr>Testing: the centerpiece</vt:lpstr>
      <vt:lpstr>PowerPoint Presentation</vt:lpstr>
      <vt:lpstr>What we do to motivate others matters…</vt:lpstr>
      <vt:lpstr>We are now entering the realm of motivational counseling</vt:lpstr>
      <vt:lpstr>PowerPoint Presentation</vt:lpstr>
      <vt:lpstr>PowerPoint Presentation</vt:lpstr>
      <vt:lpstr>The Cash Register Story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2020-06-11T15:22:24Z</dcterms:created>
  <dcterms:modified xsi:type="dcterms:W3CDTF">2020-06-11T16:35:27Z</dcterms:modified>
</cp:coreProperties>
</file>